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77" r:id="rId6"/>
    <p:sldId id="278" r:id="rId7"/>
    <p:sldId id="279" r:id="rId8"/>
    <p:sldId id="258" r:id="rId9"/>
    <p:sldId id="281" r:id="rId10"/>
    <p:sldId id="282" r:id="rId11"/>
    <p:sldId id="283" r:id="rId12"/>
    <p:sldId id="286" r:id="rId13"/>
    <p:sldId id="257" r:id="rId14"/>
    <p:sldId id="284" r:id="rId15"/>
    <p:sldId id="285" r:id="rId16"/>
    <p:sldId id="266" r:id="rId17"/>
    <p:sldId id="265" r:id="rId18"/>
    <p:sldId id="264" r:id="rId19"/>
    <p:sldId id="268" r:id="rId20"/>
    <p:sldId id="267" r:id="rId21"/>
    <p:sldId id="270" r:id="rId22"/>
    <p:sldId id="269" r:id="rId23"/>
    <p:sldId id="271" r:id="rId24"/>
    <p:sldId id="273" r:id="rId25"/>
    <p:sldId id="272" r:id="rId26"/>
    <p:sldId id="274" r:id="rId27"/>
    <p:sldId id="275"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681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9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AEA7B4A-B2F7-457E-9305-5B6312258125}" type="datetimeFigureOut">
              <a:rPr lang="fr-FR" smtClean="0"/>
              <a:pPr/>
              <a:t>28/11/2023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EA7B4A-B2F7-457E-9305-5B6312258125}" type="datetimeFigureOut">
              <a:rPr lang="fr-FR" smtClean="0"/>
              <a:pPr/>
              <a:t>28/11/2023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EA7B4A-B2F7-457E-9305-5B6312258125}" type="datetimeFigureOut">
              <a:rPr lang="fr-FR" smtClean="0"/>
              <a:pPr/>
              <a:t>28/11/2023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EA7B4A-B2F7-457E-9305-5B6312258125}" type="datetimeFigureOut">
              <a:rPr lang="fr-FR" smtClean="0"/>
              <a:pPr/>
              <a:t>28/11/2023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AEA7B4A-B2F7-457E-9305-5B6312258125}" type="datetimeFigureOut">
              <a:rPr lang="fr-FR" smtClean="0"/>
              <a:pPr/>
              <a:t>28/11/2023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AEA7B4A-B2F7-457E-9305-5B6312258125}" type="datetimeFigureOut">
              <a:rPr lang="fr-FR" smtClean="0"/>
              <a:pPr/>
              <a:t>28/11/2023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AEA7B4A-B2F7-457E-9305-5B6312258125}" type="datetimeFigureOut">
              <a:rPr lang="fr-FR" smtClean="0"/>
              <a:pPr/>
              <a:t>28/11/2023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AEA7B4A-B2F7-457E-9305-5B6312258125}" type="datetimeFigureOut">
              <a:rPr lang="fr-FR" smtClean="0"/>
              <a:pPr/>
              <a:t>28/11/2023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EA7B4A-B2F7-457E-9305-5B6312258125}" type="datetimeFigureOut">
              <a:rPr lang="fr-FR" smtClean="0"/>
              <a:pPr/>
              <a:t>28/11/2023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AEA7B4A-B2F7-457E-9305-5B6312258125}" type="datetimeFigureOut">
              <a:rPr lang="fr-FR" smtClean="0"/>
              <a:pPr/>
              <a:t>28/11/2023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AEA7B4A-B2F7-457E-9305-5B6312258125}" type="datetimeFigureOut">
              <a:rPr lang="fr-FR" smtClean="0"/>
              <a:pPr/>
              <a:t>28/11/2023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A7B4A-B2F7-457E-9305-5B6312258125}" type="datetimeFigureOut">
              <a:rPr lang="fr-FR" smtClean="0"/>
              <a:pPr/>
              <a:t>28/11/2023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5CA98-04EC-4917-B109-073A0744F08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http://www.physagreg.fr/images/pour_lecons/mont1chim/2fleche.gif" TargetMode="External"/><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http://www.physagreg.fr/images/pour_lecons/mont1chim/2fleche.g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http://www.physagreg.fr/images/pour_lecons/mont1chim/2fleche.gi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1412776"/>
            <a:ext cx="9129663" cy="5057775"/>
          </a:xfrm>
          <a:prstGeom prst="rect">
            <a:avLst/>
          </a:prstGeom>
          <a:noFill/>
          <a:ln w="9525">
            <a:noFill/>
            <a:miter lim="800000"/>
            <a:headEnd/>
            <a:tailEnd/>
          </a:ln>
        </p:spPr>
      </p:pic>
      <p:grpSp>
        <p:nvGrpSpPr>
          <p:cNvPr id="8" name="Groupe 7"/>
          <p:cNvGrpSpPr/>
          <p:nvPr/>
        </p:nvGrpSpPr>
        <p:grpSpPr>
          <a:xfrm>
            <a:off x="0" y="188640"/>
            <a:ext cx="9144000" cy="980728"/>
            <a:chOff x="0" y="188640"/>
            <a:chExt cx="9144000" cy="980728"/>
          </a:xfrm>
        </p:grpSpPr>
        <p:grpSp>
          <p:nvGrpSpPr>
            <p:cNvPr id="7" name="Groupe 6"/>
            <p:cNvGrpSpPr/>
            <p:nvPr/>
          </p:nvGrpSpPr>
          <p:grpSpPr>
            <a:xfrm>
              <a:off x="0" y="188640"/>
              <a:ext cx="9144000" cy="980728"/>
              <a:chOff x="0" y="188640"/>
              <a:chExt cx="9144000" cy="980728"/>
            </a:xfrm>
          </p:grpSpPr>
          <p:pic>
            <p:nvPicPr>
              <p:cNvPr id="1026" name="Picture 2"/>
              <p:cNvPicPr>
                <a:picLocks noChangeAspect="1" noChangeArrowheads="1"/>
              </p:cNvPicPr>
              <p:nvPr/>
            </p:nvPicPr>
            <p:blipFill>
              <a:blip r:embed="rId3" cstate="print"/>
              <a:srcRect/>
              <a:stretch>
                <a:fillRect/>
              </a:stretch>
            </p:blipFill>
            <p:spPr bwMode="auto">
              <a:xfrm>
                <a:off x="0" y="188640"/>
                <a:ext cx="9144000" cy="980728"/>
              </a:xfrm>
              <a:prstGeom prst="rect">
                <a:avLst/>
              </a:prstGeom>
              <a:noFill/>
              <a:ln w="9525">
                <a:noFill/>
                <a:miter lim="800000"/>
                <a:headEnd/>
                <a:tailEnd/>
              </a:ln>
            </p:spPr>
          </p:pic>
          <p:sp>
            <p:nvSpPr>
              <p:cNvPr id="4" name="Rectangle 3"/>
              <p:cNvSpPr/>
              <p:nvPr/>
            </p:nvSpPr>
            <p:spPr>
              <a:xfrm>
                <a:off x="2051720" y="275888"/>
                <a:ext cx="43204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solidFill>
                    <a:schemeClr val="tx1"/>
                  </a:solidFill>
                  <a:latin typeface="Bookman Old Style" pitchFamily="18" charset="0"/>
                </a:endParaRPr>
              </a:p>
            </p:txBody>
          </p:sp>
        </p:grpSp>
        <p:sp>
          <p:nvSpPr>
            <p:cNvPr id="5" name="Rectangle 4"/>
            <p:cNvSpPr/>
            <p:nvPr/>
          </p:nvSpPr>
          <p:spPr>
            <a:xfrm>
              <a:off x="1987332" y="209848"/>
              <a:ext cx="64807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Bookman Old Style" pitchFamily="18" charset="0"/>
                </a:rPr>
                <a:t>04</a:t>
              </a:r>
              <a:endParaRPr lang="fr-FR" sz="2400" b="1" dirty="0">
                <a:solidFill>
                  <a:schemeClr val="tx1"/>
                </a:solidFill>
                <a:latin typeface="Bookman Old Style"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0"/>
          <p:cNvPicPr>
            <a:picLocks noChangeAspect="1" noChangeArrowheads="1"/>
          </p:cNvPicPr>
          <p:nvPr/>
        </p:nvPicPr>
        <p:blipFill>
          <a:blip r:embed="rId2" cstate="print"/>
          <a:srcRect l="69699" r="3361"/>
          <a:stretch>
            <a:fillRect/>
          </a:stretch>
        </p:blipFill>
        <p:spPr bwMode="auto">
          <a:xfrm>
            <a:off x="3059832" y="35607"/>
            <a:ext cx="2304256" cy="3177369"/>
          </a:xfrm>
          <a:prstGeom prst="rect">
            <a:avLst/>
          </a:prstGeom>
          <a:noFill/>
          <a:ln w="9525">
            <a:noFill/>
            <a:miter lim="800000"/>
            <a:headEnd/>
            <a:tailEnd/>
          </a:ln>
        </p:spPr>
      </p:pic>
      <p:sp>
        <p:nvSpPr>
          <p:cNvPr id="29" name="Rectangle 28"/>
          <p:cNvSpPr/>
          <p:nvPr/>
        </p:nvSpPr>
        <p:spPr>
          <a:xfrm>
            <a:off x="6012160" y="2590612"/>
            <a:ext cx="1728192" cy="3600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922" name="Picture 10"/>
          <p:cNvPicPr>
            <a:picLocks noChangeAspect="1" noChangeArrowheads="1"/>
          </p:cNvPicPr>
          <p:nvPr/>
        </p:nvPicPr>
        <p:blipFill>
          <a:blip r:embed="rId2" cstate="print"/>
          <a:srcRect r="53881"/>
          <a:stretch>
            <a:fillRect/>
          </a:stretch>
        </p:blipFill>
        <p:spPr bwMode="auto">
          <a:xfrm>
            <a:off x="72008" y="35607"/>
            <a:ext cx="4067944" cy="3177369"/>
          </a:xfrm>
          <a:prstGeom prst="rect">
            <a:avLst/>
          </a:prstGeom>
          <a:noFill/>
          <a:ln w="9525">
            <a:noFill/>
            <a:miter lim="800000"/>
            <a:headEnd/>
            <a:tailEnd/>
          </a:ln>
        </p:spPr>
      </p:pic>
      <p:pic>
        <p:nvPicPr>
          <p:cNvPr id="5" name="Image 4"/>
          <p:cNvPicPr/>
          <p:nvPr/>
        </p:nvPicPr>
        <p:blipFill>
          <a:blip r:embed="rId3" cstate="print">
            <a:clrChange>
              <a:clrFrom>
                <a:srgbClr val="FFFFFF"/>
              </a:clrFrom>
              <a:clrTo>
                <a:srgbClr val="FFFFFF">
                  <a:alpha val="0"/>
                </a:srgbClr>
              </a:clrTo>
            </a:clrChange>
          </a:blip>
          <a:srcRect l="59239" t="21617" r="1486" b="20462"/>
          <a:stretch>
            <a:fillRect/>
          </a:stretch>
        </p:blipFill>
        <p:spPr bwMode="auto">
          <a:xfrm>
            <a:off x="5436096" y="-27384"/>
            <a:ext cx="3707905" cy="2880320"/>
          </a:xfrm>
          <a:prstGeom prst="rect">
            <a:avLst/>
          </a:prstGeom>
          <a:noFill/>
          <a:ln w="9525">
            <a:noFill/>
            <a:miter lim="800000"/>
            <a:headEnd/>
            <a:tailEnd/>
          </a:ln>
        </p:spPr>
      </p:pic>
      <p:sp>
        <p:nvSpPr>
          <p:cNvPr id="38915" name="Text Box 3"/>
          <p:cNvSpPr txBox="1">
            <a:spLocks noChangeArrowheads="1"/>
          </p:cNvSpPr>
          <p:nvPr/>
        </p:nvSpPr>
        <p:spPr bwMode="auto">
          <a:xfrm>
            <a:off x="1907704" y="2509587"/>
            <a:ext cx="7632848"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NO</a:t>
            </a:r>
            <a:r>
              <a:rPr kumimoji="0" lang="fr-FR" sz="2000" b="1" i="0" u="none" strike="noStrike" cap="none" normalizeH="0" baseline="-25000" dirty="0" smtClean="0">
                <a:ln>
                  <a:noFill/>
                </a:ln>
                <a:solidFill>
                  <a:srgbClr val="002060"/>
                </a:solidFill>
                <a:effectLst/>
                <a:latin typeface="Arial" pitchFamily="34" charset="0"/>
                <a:cs typeface="Arial" pitchFamily="34" charset="0"/>
              </a:rPr>
              <a:t>3</a:t>
            </a:r>
            <a:r>
              <a:rPr kumimoji="0" lang="fr-FR" sz="2000" b="1" i="0" u="none" strike="noStrike" cap="none" normalizeH="0" baseline="30000" dirty="0" smtClean="0">
                <a:ln>
                  <a:noFill/>
                </a:ln>
                <a:solidFill>
                  <a:srgbClr val="002060"/>
                </a:solidFill>
                <a:effectLst/>
                <a:latin typeface="Arial" pitchFamily="34" charset="0"/>
                <a:cs typeface="Arial" pitchFamily="34" charset="0"/>
              </a:rPr>
              <a:t> – </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Arial" pitchFamily="34" charset="0"/>
                <a:cs typeface="Arial" pitchFamily="34" charset="0"/>
              </a:rPr>
              <a:t>Espèce spectatrice</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a:t>
            </a:r>
          </a:p>
          <a:p>
            <a:pPr marL="0" marR="0" lvl="0" indent="0" algn="l" defTabSz="914400" rtl="0" eaLnBrk="1" fontAlgn="base" latinLnBrk="0" hangingPunct="1">
              <a:lnSpc>
                <a:spcPct val="100000"/>
              </a:lnSpc>
              <a:spcBef>
                <a:spcPct val="0"/>
              </a:spcBef>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err="1" smtClean="0">
                <a:ln>
                  <a:noFill/>
                </a:ln>
                <a:solidFill>
                  <a:srgbClr val="002060"/>
                </a:solidFill>
                <a:effectLst/>
                <a:latin typeface="Arial" pitchFamily="34" charset="0"/>
                <a:cs typeface="Arial" pitchFamily="34" charset="0"/>
              </a:rPr>
              <a:t>qté</a:t>
            </a:r>
            <a:r>
              <a:rPr kumimoji="0" lang="fr-FR" sz="2000" b="0" i="0" u="none" strike="noStrike" cap="none" normalizeH="0" baseline="0" dirty="0" smtClean="0">
                <a:ln>
                  <a:noFill/>
                </a:ln>
                <a:solidFill>
                  <a:srgbClr val="002060"/>
                </a:solidFill>
                <a:effectLst/>
                <a:latin typeface="Arial" pitchFamily="34" charset="0"/>
                <a:cs typeface="Arial" pitchFamily="34" charset="0"/>
              </a:rPr>
              <a:t> de matière </a:t>
            </a:r>
            <a:r>
              <a:rPr kumimoji="0" lang="fr-FR" sz="2000" b="1" i="1" u="none" strike="noStrike" cap="none" normalizeH="0" baseline="0" dirty="0" err="1" smtClean="0">
                <a:ln>
                  <a:noFill/>
                </a:ln>
                <a:solidFill>
                  <a:srgbClr val="002060"/>
                </a:solidFill>
                <a:effectLst/>
                <a:latin typeface="Arial" pitchFamily="34" charset="0"/>
                <a:cs typeface="Arial" pitchFamily="34" charset="0"/>
              </a:rPr>
              <a:t>cste</a:t>
            </a:r>
            <a:endParaRPr kumimoji="0" lang="fr-FR" sz="2000" b="1" i="1"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6" name="Text Box 4"/>
          <p:cNvSpPr txBox="1">
            <a:spLocks noChangeArrowheads="1"/>
          </p:cNvSpPr>
          <p:nvPr/>
        </p:nvSpPr>
        <p:spPr bwMode="auto">
          <a:xfrm>
            <a:off x="1907704" y="260648"/>
            <a:ext cx="936104"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Cu</a:t>
            </a:r>
            <a:r>
              <a:rPr kumimoji="0" lang="fr-FR" sz="2000" b="1" i="0" u="none" strike="noStrike" cap="none" normalizeH="0" baseline="-25000" dirty="0" smtClean="0">
                <a:ln>
                  <a:noFill/>
                </a:ln>
                <a:solidFill>
                  <a:srgbClr val="002060"/>
                </a:solidFill>
                <a:effectLst/>
                <a:latin typeface="Arial" pitchFamily="34" charset="0"/>
                <a:cs typeface="Arial" pitchFamily="34" charset="0"/>
              </a:rPr>
              <a:t> (s)</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7" name="Text Box 5"/>
          <p:cNvSpPr txBox="1">
            <a:spLocks noChangeArrowheads="1"/>
          </p:cNvSpPr>
          <p:nvPr/>
        </p:nvSpPr>
        <p:spPr bwMode="auto">
          <a:xfrm>
            <a:off x="1907704" y="836712"/>
            <a:ext cx="1119961"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30000" dirty="0" smtClean="0">
                <a:ln>
                  <a:noFill/>
                </a:ln>
                <a:solidFill>
                  <a:srgbClr val="002060"/>
                </a:solidFill>
                <a:effectLst/>
                <a:latin typeface="Arial" pitchFamily="34" charset="0"/>
                <a:cs typeface="Arial" pitchFamily="34" charset="0"/>
              </a:rPr>
              <a:t>+</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8" name="Text Box 6"/>
          <p:cNvSpPr txBox="1">
            <a:spLocks noChangeArrowheads="1"/>
          </p:cNvSpPr>
          <p:nvPr/>
        </p:nvSpPr>
        <p:spPr bwMode="auto">
          <a:xfrm>
            <a:off x="1835696" y="1412776"/>
            <a:ext cx="1133475"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Cu</a:t>
            </a:r>
            <a:r>
              <a:rPr kumimoji="0" lang="fr-FR" sz="2000" b="1" i="0" u="none" strike="noStrike" cap="none" normalizeH="0" baseline="30000" dirty="0" smtClean="0">
                <a:ln>
                  <a:noFill/>
                </a:ln>
                <a:solidFill>
                  <a:srgbClr val="002060"/>
                </a:solidFill>
                <a:effectLst/>
                <a:latin typeface="Arial" pitchFamily="34" charset="0"/>
                <a:cs typeface="Arial" pitchFamily="34" charset="0"/>
              </a:rPr>
              <a:t>2+</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9" name="Text Box 7"/>
          <p:cNvSpPr txBox="1">
            <a:spLocks noChangeArrowheads="1"/>
          </p:cNvSpPr>
          <p:nvPr/>
        </p:nvSpPr>
        <p:spPr bwMode="auto">
          <a:xfrm>
            <a:off x="1907704" y="2060848"/>
            <a:ext cx="936104"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25000" dirty="0" smtClean="0">
                <a:ln>
                  <a:noFill/>
                </a:ln>
                <a:solidFill>
                  <a:srgbClr val="002060"/>
                </a:solidFill>
                <a:effectLst/>
                <a:latin typeface="Arial" pitchFamily="34" charset="0"/>
                <a:cs typeface="Arial" pitchFamily="34" charset="0"/>
              </a:rPr>
              <a:t> (s)</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20" name="Text Box 8"/>
          <p:cNvSpPr txBox="1">
            <a:spLocks noChangeArrowheads="1"/>
          </p:cNvSpPr>
          <p:nvPr/>
        </p:nvSpPr>
        <p:spPr bwMode="auto">
          <a:xfrm>
            <a:off x="2806524" y="21474"/>
            <a:ext cx="2845596"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Réactifs</a:t>
            </a:r>
            <a:r>
              <a:rPr kumimoji="0" lang="fr-FR" sz="2000" b="1"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quantité de matière qui diminue et </a:t>
            </a: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30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consommé </a:t>
            </a:r>
            <a:r>
              <a:rPr kumimoji="0" lang="fr-FR" sz="2000" b="1" i="1" u="none" strike="noStrike" cap="none" normalizeH="0" baseline="0" dirty="0" smtClean="0">
                <a:ln>
                  <a:noFill/>
                </a:ln>
                <a:solidFill>
                  <a:srgbClr val="002060"/>
                </a:solidFill>
                <a:effectLst/>
                <a:latin typeface="Arial" pitchFamily="34" charset="0"/>
                <a:cs typeface="Arial" pitchFamily="34" charset="0"/>
              </a:rPr>
              <a:t>2 fois plus vite </a:t>
            </a:r>
            <a:r>
              <a:rPr kumimoji="0" lang="fr-FR" sz="2000" b="1" i="0" u="none" strike="noStrike" cap="none" normalizeH="0" baseline="0" dirty="0" smtClean="0">
                <a:ln>
                  <a:noFill/>
                </a:ln>
                <a:solidFill>
                  <a:srgbClr val="002060"/>
                </a:solidFill>
                <a:effectLst/>
                <a:latin typeface="Arial" pitchFamily="34" charset="0"/>
                <a:cs typeface="Arial" pitchFamily="34" charset="0"/>
              </a:rPr>
              <a:t>que Cu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21" name="Text Box 9"/>
          <p:cNvSpPr txBox="1">
            <a:spLocks noChangeArrowheads="1"/>
          </p:cNvSpPr>
          <p:nvPr/>
        </p:nvSpPr>
        <p:spPr bwMode="auto">
          <a:xfrm>
            <a:off x="2843808" y="1273876"/>
            <a:ext cx="2808312" cy="617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Produits</a:t>
            </a:r>
            <a:r>
              <a:rPr kumimoji="0" lang="fr-FR" sz="2000" b="1"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a:t>
            </a:r>
            <a:r>
              <a:rPr kumimoji="0" lang="fr-FR" sz="2000" b="0" i="0" u="none" strike="noStrike" cap="none" normalizeH="0" baseline="0" dirty="0" err="1" smtClean="0">
                <a:ln>
                  <a:noFill/>
                </a:ln>
                <a:solidFill>
                  <a:srgbClr val="002060"/>
                </a:solidFill>
                <a:effectLst/>
                <a:latin typeface="Arial" pitchFamily="34" charset="0"/>
                <a:cs typeface="Arial" pitchFamily="34" charset="0"/>
              </a:rPr>
              <a:t>qté</a:t>
            </a:r>
            <a:r>
              <a:rPr kumimoji="0" lang="fr-FR" sz="2000" b="0" i="0" u="none" strike="noStrike" cap="none" normalizeH="0" baseline="0" dirty="0" smtClean="0">
                <a:ln>
                  <a:noFill/>
                </a:ln>
                <a:solidFill>
                  <a:srgbClr val="002060"/>
                </a:solidFill>
                <a:effectLst/>
                <a:latin typeface="Arial" pitchFamily="34" charset="0"/>
                <a:cs typeface="Arial" pitchFamily="34" charset="0"/>
              </a:rPr>
              <a:t> de matière qui augmente et </a:t>
            </a:r>
            <a:r>
              <a:rPr kumimoji="0" lang="fr-FR" sz="2000" b="1" i="0" u="none" strike="noStrike" cap="none" normalizeH="0" baseline="0" dirty="0" smtClean="0">
                <a:ln>
                  <a:noFill/>
                </a:ln>
                <a:solidFill>
                  <a:srgbClr val="002060"/>
                </a:solidFill>
                <a:effectLst/>
                <a:latin typeface="Arial" pitchFamily="34" charset="0"/>
                <a:cs typeface="Arial" pitchFamily="34" charset="0"/>
              </a:rPr>
              <a:t>Ag formé </a:t>
            </a:r>
            <a:r>
              <a:rPr kumimoji="0" lang="fr-FR" sz="2000" b="1" i="1" u="none" strike="noStrike" cap="none" normalizeH="0" baseline="0" dirty="0" smtClean="0">
                <a:ln>
                  <a:noFill/>
                </a:ln>
                <a:solidFill>
                  <a:srgbClr val="002060"/>
                </a:solidFill>
                <a:effectLst/>
                <a:latin typeface="Arial" pitchFamily="34" charset="0"/>
                <a:cs typeface="Arial" pitchFamily="34" charset="0"/>
              </a:rPr>
              <a:t>2 fois plus vite </a:t>
            </a:r>
            <a:r>
              <a:rPr kumimoji="0" lang="fr-FR" sz="2000" b="1" i="0" u="none" strike="noStrike" cap="none" normalizeH="0" baseline="0" dirty="0" smtClean="0">
                <a:ln>
                  <a:noFill/>
                </a:ln>
                <a:solidFill>
                  <a:srgbClr val="002060"/>
                </a:solidFill>
                <a:effectLst/>
                <a:latin typeface="Arial" pitchFamily="34" charset="0"/>
                <a:cs typeface="Arial" pitchFamily="34" charset="0"/>
              </a:rPr>
              <a:t>que Cu</a:t>
            </a:r>
            <a:r>
              <a:rPr kumimoji="0" lang="fr-FR" sz="2000" b="1" i="0" u="none" strike="noStrike" cap="none" normalizeH="0" baseline="30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8" name="Rectangle 17"/>
          <p:cNvSpPr/>
          <p:nvPr/>
        </p:nvSpPr>
        <p:spPr>
          <a:xfrm>
            <a:off x="467643" y="3393681"/>
            <a:ext cx="1512069" cy="3604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smtClean="0">
                <a:solidFill>
                  <a:srgbClr val="002060"/>
                </a:solidFill>
                <a:latin typeface="Arial" pitchFamily="34" charset="0"/>
                <a:cs typeface="Arial" pitchFamily="34" charset="0"/>
              </a:rPr>
              <a:t>Etat </a:t>
            </a:r>
            <a:r>
              <a:rPr lang="fr-FR" b="1" dirty="0" smtClean="0">
                <a:solidFill>
                  <a:srgbClr val="C00000"/>
                </a:solidFill>
                <a:latin typeface="Arial" pitchFamily="34" charset="0"/>
                <a:cs typeface="Arial" pitchFamily="34" charset="0"/>
              </a:rPr>
              <a:t>INITIAL</a:t>
            </a:r>
            <a:endParaRPr lang="fr-FR" b="1" dirty="0">
              <a:solidFill>
                <a:srgbClr val="C00000"/>
              </a:solidFill>
              <a:latin typeface="Arial" pitchFamily="34" charset="0"/>
              <a:cs typeface="Arial" pitchFamily="34" charset="0"/>
            </a:endParaRPr>
          </a:p>
        </p:txBody>
      </p:sp>
      <p:sp>
        <p:nvSpPr>
          <p:cNvPr id="19" name="Rectangle 18"/>
          <p:cNvSpPr/>
          <p:nvPr/>
        </p:nvSpPr>
        <p:spPr>
          <a:xfrm>
            <a:off x="2915816" y="3393681"/>
            <a:ext cx="2952328" cy="3604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002060"/>
                </a:solidFill>
                <a:latin typeface="Arial" pitchFamily="34" charset="0"/>
                <a:cs typeface="Arial" pitchFamily="34" charset="0"/>
              </a:rPr>
              <a:t>Etats </a:t>
            </a:r>
            <a:r>
              <a:rPr lang="fr-FR" b="1" dirty="0" smtClean="0">
                <a:solidFill>
                  <a:srgbClr val="C00000"/>
                </a:solidFill>
                <a:latin typeface="Arial" pitchFamily="34" charset="0"/>
                <a:cs typeface="Arial" pitchFamily="34" charset="0"/>
              </a:rPr>
              <a:t>INTERMEDIAIRES</a:t>
            </a:r>
            <a:endParaRPr lang="fr-FR" b="1" dirty="0">
              <a:solidFill>
                <a:srgbClr val="C00000"/>
              </a:solidFill>
              <a:latin typeface="Arial" pitchFamily="34" charset="0"/>
              <a:cs typeface="Arial" pitchFamily="34" charset="0"/>
            </a:endParaRPr>
          </a:p>
        </p:txBody>
      </p:sp>
      <p:sp>
        <p:nvSpPr>
          <p:cNvPr id="20" name="Rectangle 19"/>
          <p:cNvSpPr/>
          <p:nvPr/>
        </p:nvSpPr>
        <p:spPr>
          <a:xfrm>
            <a:off x="6804248" y="3394077"/>
            <a:ext cx="1584176" cy="3602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002060"/>
                </a:solidFill>
                <a:latin typeface="Arial" pitchFamily="34" charset="0"/>
                <a:cs typeface="Arial" pitchFamily="34" charset="0"/>
              </a:rPr>
              <a:t>Etat</a:t>
            </a:r>
            <a:r>
              <a:rPr lang="fr-FR" b="1" dirty="0">
                <a:latin typeface="Arial" pitchFamily="34" charset="0"/>
                <a:cs typeface="Arial" pitchFamily="34" charset="0"/>
              </a:rPr>
              <a:t> </a:t>
            </a:r>
            <a:r>
              <a:rPr lang="fr-FR" b="1" dirty="0" smtClean="0">
                <a:solidFill>
                  <a:srgbClr val="C00000"/>
                </a:solidFill>
                <a:latin typeface="Arial" pitchFamily="34" charset="0"/>
                <a:cs typeface="Arial" pitchFamily="34" charset="0"/>
              </a:rPr>
              <a:t>FINAL</a:t>
            </a:r>
            <a:endParaRPr lang="fr-FR" b="1" dirty="0">
              <a:solidFill>
                <a:srgbClr val="C00000"/>
              </a:solidFill>
              <a:latin typeface="Arial" pitchFamily="34" charset="0"/>
              <a:cs typeface="Arial" pitchFamily="34" charset="0"/>
            </a:endParaRPr>
          </a:p>
        </p:txBody>
      </p:sp>
      <p:sp>
        <p:nvSpPr>
          <p:cNvPr id="21" name="Flèche droite 20"/>
          <p:cNvSpPr/>
          <p:nvPr/>
        </p:nvSpPr>
        <p:spPr>
          <a:xfrm>
            <a:off x="2195736" y="3466085"/>
            <a:ext cx="649287" cy="268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 name="Flèche droite 21"/>
          <p:cNvSpPr/>
          <p:nvPr/>
        </p:nvSpPr>
        <p:spPr>
          <a:xfrm>
            <a:off x="6012160" y="3466085"/>
            <a:ext cx="649288" cy="268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 name="Rectangle 22"/>
          <p:cNvSpPr/>
          <p:nvPr/>
        </p:nvSpPr>
        <p:spPr>
          <a:xfrm>
            <a:off x="5796136" y="2956882"/>
            <a:ext cx="426720" cy="400110"/>
          </a:xfrm>
          <a:prstGeom prst="rect">
            <a:avLst/>
          </a:prstGeom>
          <a:solidFill>
            <a:srgbClr val="FFFF00"/>
          </a:solidFill>
        </p:spPr>
        <p:txBody>
          <a:bodyPr wrap="none">
            <a:spAutoFit/>
          </a:bodyPr>
          <a:lstStyle/>
          <a:p>
            <a:r>
              <a:rPr lang="fr-FR" sz="2000" b="1" dirty="0" smtClean="0">
                <a:solidFill>
                  <a:srgbClr val="FF0000"/>
                </a:solidFill>
                <a:latin typeface="Arial" pitchFamily="34" charset="0"/>
                <a:cs typeface="Arial" pitchFamily="34" charset="0"/>
              </a:rPr>
              <a:t>EI</a:t>
            </a:r>
            <a:endParaRPr lang="fr-FR" b="1" dirty="0">
              <a:solidFill>
                <a:srgbClr val="FF0000"/>
              </a:solidFill>
            </a:endParaRPr>
          </a:p>
        </p:txBody>
      </p:sp>
      <p:sp>
        <p:nvSpPr>
          <p:cNvPr id="24" name="Rectangle 23"/>
          <p:cNvSpPr/>
          <p:nvPr/>
        </p:nvSpPr>
        <p:spPr>
          <a:xfrm>
            <a:off x="7501178" y="2948094"/>
            <a:ext cx="513282" cy="400110"/>
          </a:xfrm>
          <a:prstGeom prst="rect">
            <a:avLst/>
          </a:prstGeom>
          <a:solidFill>
            <a:srgbClr val="00B0F0"/>
          </a:solidFill>
        </p:spPr>
        <p:txBody>
          <a:bodyPr wrap="none">
            <a:spAutoFit/>
          </a:bodyPr>
          <a:lstStyle/>
          <a:p>
            <a:r>
              <a:rPr lang="fr-FR" sz="2000" b="1" dirty="0" smtClean="0">
                <a:solidFill>
                  <a:srgbClr val="FF0000"/>
                </a:solidFill>
                <a:latin typeface="Arial" pitchFamily="34" charset="0"/>
                <a:cs typeface="Arial" pitchFamily="34" charset="0"/>
              </a:rPr>
              <a:t>EF</a:t>
            </a:r>
            <a:endParaRPr lang="fr-FR" b="1" dirty="0">
              <a:solidFill>
                <a:srgbClr val="FF0000"/>
              </a:solidFill>
            </a:endParaRPr>
          </a:p>
        </p:txBody>
      </p:sp>
      <p:cxnSp>
        <p:nvCxnSpPr>
          <p:cNvPr id="26" name="Connecteur droit avec flèche 25"/>
          <p:cNvCxnSpPr>
            <a:stCxn id="23" idx="0"/>
          </p:cNvCxnSpPr>
          <p:nvPr/>
        </p:nvCxnSpPr>
        <p:spPr>
          <a:xfrm flipV="1">
            <a:off x="6009496" y="2564904"/>
            <a:ext cx="2664" cy="3919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7740352" y="2564904"/>
            <a:ext cx="2664" cy="3919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95624" y="2564904"/>
            <a:ext cx="739305" cy="400110"/>
          </a:xfrm>
          <a:prstGeom prst="rect">
            <a:avLst/>
          </a:prstGeom>
          <a:noFill/>
        </p:spPr>
        <p:txBody>
          <a:bodyPr wrap="none">
            <a:spAutoFit/>
          </a:bodyPr>
          <a:lstStyle/>
          <a:p>
            <a:r>
              <a:rPr lang="fr-FR" sz="2000" b="1" dirty="0" smtClean="0">
                <a:solidFill>
                  <a:srgbClr val="FF0000"/>
                </a:solidFill>
                <a:latin typeface="Arial" pitchFamily="34" charset="0"/>
                <a:cs typeface="Arial" pitchFamily="34" charset="0"/>
              </a:rPr>
              <a:t>E </a:t>
            </a:r>
            <a:r>
              <a:rPr lang="fr-FR" sz="2000" b="1" dirty="0" err="1" smtClean="0">
                <a:solidFill>
                  <a:srgbClr val="FF0000"/>
                </a:solidFill>
                <a:latin typeface="Arial" pitchFamily="34" charset="0"/>
                <a:cs typeface="Arial" pitchFamily="34" charset="0"/>
              </a:rPr>
              <a:t>int</a:t>
            </a:r>
            <a:endParaRPr lang="fr-FR" b="1" dirty="0">
              <a:solidFill>
                <a:srgbClr val="FF0000"/>
              </a:solidFill>
            </a:endParaRPr>
          </a:p>
        </p:txBody>
      </p:sp>
      <p:grpSp>
        <p:nvGrpSpPr>
          <p:cNvPr id="46" name="Groupe 45"/>
          <p:cNvGrpSpPr/>
          <p:nvPr/>
        </p:nvGrpSpPr>
        <p:grpSpPr>
          <a:xfrm>
            <a:off x="92600" y="3861048"/>
            <a:ext cx="8964488" cy="2880320"/>
            <a:chOff x="92600" y="3861048"/>
            <a:chExt cx="8964488" cy="2880320"/>
          </a:xfrm>
        </p:grpSpPr>
        <p:sp>
          <p:nvSpPr>
            <p:cNvPr id="45" name="Rectangle 44"/>
            <p:cNvSpPr/>
            <p:nvPr/>
          </p:nvSpPr>
          <p:spPr>
            <a:xfrm>
              <a:off x="92600" y="3861048"/>
              <a:ext cx="8964488" cy="28803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ext Box 2"/>
            <p:cNvSpPr txBox="1">
              <a:spLocks noChangeArrowheads="1"/>
            </p:cNvSpPr>
            <p:nvPr/>
          </p:nvSpPr>
          <p:spPr bwMode="auto">
            <a:xfrm>
              <a:off x="133212" y="3907348"/>
              <a:ext cx="6959068" cy="1224136"/>
            </a:xfrm>
            <a:prstGeom prst="rect">
              <a:avLst/>
            </a:prstGeom>
            <a:solidFill>
              <a:schemeClr val="accent2">
                <a:lumMod val="20000"/>
                <a:lumOff val="80000"/>
              </a:schemeClr>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2400" b="1" u="sng" dirty="0" smtClean="0">
                  <a:effectLst>
                    <a:outerShdw blurRad="38100" dist="38100" dir="2700000" algn="tl">
                      <a:srgbClr val="000000">
                        <a:alpha val="43137"/>
                      </a:srgbClr>
                    </a:outerShdw>
                  </a:effectLst>
                  <a:latin typeface="+mj-lt"/>
                  <a:cs typeface="Arial" pitchFamily="34" charset="0"/>
                </a:rPr>
                <a:t>A</a:t>
              </a:r>
              <a:r>
                <a:rPr kumimoji="0" lang="fr-FR" sz="2400" b="1" i="0" u="sng" strike="noStrike" cap="none" normalizeH="0" baseline="0" dirty="0" smtClean="0">
                  <a:ln>
                    <a:noFill/>
                  </a:ln>
                  <a:effectLst>
                    <a:outerShdw blurRad="38100" dist="38100" dir="2700000" algn="tl">
                      <a:srgbClr val="000000">
                        <a:alpha val="43137"/>
                      </a:srgbClr>
                    </a:outerShdw>
                  </a:effectLst>
                  <a:latin typeface="+mj-lt"/>
                  <a:cs typeface="Arial" pitchFamily="34" charset="0"/>
                </a:rPr>
                <a:t>vancement</a:t>
              </a:r>
              <a:r>
                <a:rPr kumimoji="0" lang="fr-FR" sz="2400" b="0" i="0" u="none" strike="noStrike" cap="none" normalizeH="0" baseline="0" dirty="0" smtClean="0">
                  <a:ln>
                    <a:noFill/>
                  </a:ln>
                  <a:effectLst/>
                  <a:latin typeface="+mj-lt"/>
                  <a:cs typeface="Arial" pitchFamily="34" charset="0"/>
                </a:rPr>
                <a:t> = grandeur homogène à une </a:t>
              </a:r>
              <a:r>
                <a:rPr kumimoji="0" lang="fr-FR" sz="2400" b="1" i="1" u="none" strike="noStrike" cap="none" normalizeH="0" baseline="0" dirty="0" smtClean="0">
                  <a:ln>
                    <a:noFill/>
                  </a:ln>
                  <a:effectLst/>
                  <a:latin typeface="+mj-lt"/>
                  <a:cs typeface="Arial" pitchFamily="34" charset="0"/>
                </a:rPr>
                <a:t>quantité de matière</a:t>
              </a:r>
              <a:r>
                <a:rPr kumimoji="0" lang="fr-FR" sz="2400" b="0" i="0" u="none" strike="noStrike" cap="none" normalizeH="0" dirty="0" smtClean="0">
                  <a:ln>
                    <a:noFill/>
                  </a:ln>
                  <a:effectLst/>
                  <a:latin typeface="+mj-lt"/>
                  <a:cs typeface="Arial" pitchFamily="34" charset="0"/>
                </a:rPr>
                <a:t> </a:t>
              </a:r>
              <a:r>
                <a:rPr kumimoji="0" lang="fr-FR" sz="2400" b="0" i="0" u="none" strike="noStrike" cap="none" normalizeH="0" baseline="0" dirty="0" smtClean="0">
                  <a:ln>
                    <a:noFill/>
                  </a:ln>
                  <a:effectLst/>
                  <a:latin typeface="+mj-lt"/>
                  <a:cs typeface="Arial" pitchFamily="34" charset="0"/>
                </a:rPr>
                <a:t>qui permet de déterminer les quantités de matière de toutes les espèces chimiques</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5" name="Rectangle 1"/>
          <p:cNvSpPr>
            <a:spLocks noChangeArrowheads="1"/>
          </p:cNvSpPr>
          <p:nvPr/>
        </p:nvSpPr>
        <p:spPr bwMode="auto">
          <a:xfrm>
            <a:off x="0" y="6165304"/>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85725" algn="just" defTabSz="914400" rtl="0" eaLnBrk="1" fontAlgn="base" latinLnBrk="0" hangingPunct="1">
              <a:lnSpc>
                <a:spcPct val="100000"/>
              </a:lnSpc>
              <a:spcBef>
                <a:spcPct val="0"/>
              </a:spcBef>
              <a:spcAft>
                <a:spcPct val="0"/>
              </a:spcAft>
              <a:buClrTx/>
              <a:buSzTx/>
              <a:buFontTx/>
              <a:buNone/>
              <a:tabLst/>
            </a:pP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REACTIF</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PRODUIT</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lang="fr-FR" sz="2000" dirty="0">
              <a:latin typeface="Arial" pitchFamily="34" charset="0"/>
              <a:cs typeface="Arial" pitchFamily="34" charset="0"/>
            </a:endParaRPr>
          </a:p>
        </p:txBody>
      </p:sp>
      <p:sp>
        <p:nvSpPr>
          <p:cNvPr id="39" name="Text Box 3"/>
          <p:cNvSpPr txBox="1">
            <a:spLocks noChangeArrowheads="1"/>
          </p:cNvSpPr>
          <p:nvPr/>
        </p:nvSpPr>
        <p:spPr bwMode="auto">
          <a:xfrm>
            <a:off x="7236296" y="4005064"/>
            <a:ext cx="1691680" cy="936104"/>
          </a:xfrm>
          <a:prstGeom prst="rect">
            <a:avLst/>
          </a:prstGeom>
          <a:noFill/>
          <a:ln w="19050">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effectLst/>
                <a:latin typeface="Arial" pitchFamily="34" charset="0"/>
                <a:cs typeface="Arial" pitchFamily="34" charset="0"/>
              </a:rPr>
              <a:t>Noté</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4800" b="1" i="0" u="none" strike="noStrike" cap="none" normalizeH="0" baseline="0" dirty="0" smtClean="0">
                <a:ln>
                  <a:noFill/>
                </a:ln>
                <a:solidFill>
                  <a:srgbClr val="FF0000"/>
                </a:solidFill>
                <a:effectLst/>
                <a:latin typeface="Symbol" pitchFamily="18" charset="2"/>
                <a:cs typeface="Arial" pitchFamily="34" charset="0"/>
              </a:rPr>
              <a:t>x</a:t>
            </a:r>
            <a:r>
              <a:rPr kumimoji="0" lang="fr-FR" sz="2000" b="1" i="0" u="none" strike="noStrike" cap="none" normalizeH="0" baseline="0" dirty="0" smtClean="0">
                <a:ln>
                  <a:noFill/>
                </a:ln>
                <a:solidFill>
                  <a:srgbClr val="FF0000"/>
                </a:solidFill>
                <a:effectLst/>
                <a:latin typeface="Arial" pitchFamily="34" charset="0"/>
                <a:cs typeface="Arial" pitchFamily="34" charset="0"/>
              </a:rPr>
              <a:t> (ksi)</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39"/>
          <p:cNvSpPr/>
          <p:nvPr/>
        </p:nvSpPr>
        <p:spPr>
          <a:xfrm>
            <a:off x="1285340" y="5163422"/>
            <a:ext cx="5616624" cy="400110"/>
          </a:xfrm>
          <a:prstGeom prst="rect">
            <a:avLst/>
          </a:prstGeom>
          <a:solidFill>
            <a:schemeClr val="accent3">
              <a:lumMod val="40000"/>
              <a:lumOff val="60000"/>
            </a:schemeClr>
          </a:solidFill>
        </p:spPr>
        <p:txBody>
          <a:bodyPr wrap="square">
            <a:spAutoFit/>
          </a:bodyPr>
          <a:lstStyle/>
          <a:p>
            <a:pPr algn="just">
              <a:defRPr/>
            </a:pP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  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  …  </a:t>
            </a:r>
            <a:r>
              <a:rPr lang="en-US" sz="2000" b="1" dirty="0" smtClean="0">
                <a:solidFill>
                  <a:srgbClr val="006600"/>
                </a:solidFill>
                <a:latin typeface="Arial" pitchFamily="34" charset="0"/>
                <a:ea typeface="Calibri" pitchFamily="34" charset="0"/>
                <a:cs typeface="Arial" pitchFamily="34" charset="0"/>
                <a:sym typeface="Wingdings 3" pitchFamily="18" charset="2"/>
              </a:rPr>
              <a:t></a:t>
            </a:r>
            <a:r>
              <a:rPr lang="en-US" sz="2000" b="1" dirty="0" smtClean="0">
                <a:solidFill>
                  <a:srgbClr val="006600"/>
                </a:solidFill>
                <a:latin typeface="Arial" pitchFamily="34" charset="0"/>
                <a:ea typeface="Calibri" pitchFamily="34" charset="0"/>
                <a:cs typeface="Arial" pitchFamily="34" charset="0"/>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  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 …</a:t>
            </a:r>
            <a:endParaRPr lang="en-US" sz="2000" b="1" dirty="0">
              <a:solidFill>
                <a:srgbClr val="C00000"/>
              </a:solidFill>
              <a:ea typeface="Calibri" pitchFamily="34" charset="0"/>
              <a:cs typeface="Arial" pitchFamily="34" charset="0"/>
              <a:sym typeface="Wingdings 3" pitchFamily="18" charset="2"/>
            </a:endParaRPr>
          </a:p>
        </p:txBody>
      </p:sp>
      <p:sp>
        <p:nvSpPr>
          <p:cNvPr id="44" name="Rectangle 43"/>
          <p:cNvSpPr/>
          <p:nvPr/>
        </p:nvSpPr>
        <p:spPr>
          <a:xfrm>
            <a:off x="1285340" y="5616062"/>
            <a:ext cx="5616624" cy="400110"/>
          </a:xfrm>
          <a:prstGeom prst="rect">
            <a:avLst/>
          </a:prstGeom>
          <a:solidFill>
            <a:schemeClr val="accent3">
              <a:lumMod val="40000"/>
              <a:lumOff val="60000"/>
            </a:schemeClr>
          </a:solidFill>
        </p:spPr>
        <p:txBody>
          <a:bodyPr wrap="square">
            <a:spAutoFit/>
          </a:bodyPr>
          <a:lstStyle/>
          <a:p>
            <a:pPr algn="just">
              <a:defRPr/>
            </a:pP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  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  …  </a:t>
            </a:r>
            <a:r>
              <a:rPr lang="en-US" sz="2000" b="1" dirty="0" smtClean="0">
                <a:solidFill>
                  <a:srgbClr val="006600"/>
                </a:solidFill>
                <a:latin typeface="Arial" pitchFamily="34" charset="0"/>
                <a:ea typeface="Calibri" pitchFamily="34" charset="0"/>
                <a:cs typeface="Arial" pitchFamily="34" charset="0"/>
                <a:sym typeface="Wingdings 3"/>
              </a:rPr>
              <a:t></a:t>
            </a:r>
            <a:r>
              <a:rPr lang="en-US" sz="2000" b="1" dirty="0" smtClean="0">
                <a:solidFill>
                  <a:srgbClr val="006600"/>
                </a:solidFill>
                <a:latin typeface="Arial" pitchFamily="34" charset="0"/>
                <a:ea typeface="Calibri" pitchFamily="34" charset="0"/>
                <a:cs typeface="Arial" pitchFamily="34" charset="0"/>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  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 …</a:t>
            </a:r>
            <a:endParaRPr lang="en-US" sz="2000" b="1" dirty="0">
              <a:solidFill>
                <a:srgbClr val="C00000"/>
              </a:solidFill>
              <a:ea typeface="Calibri" pitchFamily="34" charset="0"/>
              <a:cs typeface="Arial" pitchFamily="34" charset="0"/>
              <a:sym typeface="Wingdings 3" pitchFamily="18" charset="2"/>
            </a:endParaRPr>
          </a:p>
        </p:txBody>
      </p:sp>
      <p:sp>
        <p:nvSpPr>
          <p:cNvPr id="33" name="Rectangle 32"/>
          <p:cNvSpPr/>
          <p:nvPr/>
        </p:nvSpPr>
        <p:spPr>
          <a:xfrm>
            <a:off x="2051720" y="6093296"/>
            <a:ext cx="2232248"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n</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n</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r</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dirty="0" smtClean="0">
                <a:solidFill>
                  <a:schemeClr val="tx1"/>
                </a:solidFill>
                <a:latin typeface="Symbol" pitchFamily="18" charset="2"/>
              </a:rPr>
              <a:t>x</a:t>
            </a:r>
            <a:endParaRPr lang="fr-FR" sz="2000" b="1" dirty="0">
              <a:solidFill>
                <a:schemeClr val="tx1"/>
              </a:solidFill>
              <a:latin typeface="Symbol" pitchFamily="18" charset="2"/>
            </a:endParaRPr>
          </a:p>
        </p:txBody>
      </p:sp>
      <p:sp>
        <p:nvSpPr>
          <p:cNvPr id="34" name="Rectangle 33"/>
          <p:cNvSpPr/>
          <p:nvPr/>
        </p:nvSpPr>
        <p:spPr>
          <a:xfrm>
            <a:off x="6660232" y="6093296"/>
            <a:ext cx="2295872"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n</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n</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p</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dirty="0" smtClean="0">
                <a:solidFill>
                  <a:schemeClr val="tx1"/>
                </a:solidFill>
                <a:latin typeface="Symbol" pitchFamily="18" charset="2"/>
              </a:rPr>
              <a:t>x</a:t>
            </a:r>
            <a:endParaRPr lang="fr-FR" sz="2000" b="1" dirty="0">
              <a:solidFill>
                <a:schemeClr val="tx1"/>
              </a:solidFill>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100000">
                                          <p:val>
                                            <p:strVal val="#ppt_x"/>
                                          </p:val>
                                        </p:tav>
                                      </p:tavLst>
                                    </p:anim>
                                    <p:anim calcmode="lin" valueType="num">
                                      <p:cBhvr>
                                        <p:cTn id="8" dur="500" fill="hold"/>
                                        <p:tgtEl>
                                          <p:spTgt spid="46"/>
                                        </p:tgtEl>
                                        <p:attrNameLst>
                                          <p:attrName>ppt_y</p:attrName>
                                        </p:attrNameLst>
                                      </p:cBhvr>
                                      <p:tavLst>
                                        <p:tav tm="0">
                                          <p:val>
                                            <p:strVal val="#ppt_y-#ppt_h/2"/>
                                          </p:val>
                                        </p:tav>
                                        <p:tav tm="100000">
                                          <p:val>
                                            <p:strVal val="#ppt_y"/>
                                          </p:val>
                                        </p:tav>
                                      </p:tavLst>
                                    </p:anim>
                                    <p:anim calcmode="lin" valueType="num">
                                      <p:cBhvr>
                                        <p:cTn id="9" dur="500" fill="hold"/>
                                        <p:tgtEl>
                                          <p:spTgt spid="46"/>
                                        </p:tgtEl>
                                        <p:attrNameLst>
                                          <p:attrName>ppt_w</p:attrName>
                                        </p:attrNameLst>
                                      </p:cBhvr>
                                      <p:tavLst>
                                        <p:tav tm="0">
                                          <p:val>
                                            <p:strVal val="#ppt_w"/>
                                          </p:val>
                                        </p:tav>
                                        <p:tav tm="100000">
                                          <p:val>
                                            <p:strVal val="#ppt_w"/>
                                          </p:val>
                                        </p:tav>
                                      </p:tavLst>
                                    </p:anim>
                                    <p:anim calcmode="lin" valueType="num">
                                      <p:cBhvr>
                                        <p:cTn id="10" dur="500" fill="hold"/>
                                        <p:tgtEl>
                                          <p:spTgt spid="46"/>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ppt_x</p:attrName>
                                        </p:attrNameLst>
                                      </p:cBhvr>
                                      <p:tavLst>
                                        <p:tav tm="0">
                                          <p:val>
                                            <p:strVal val="#ppt_x"/>
                                          </p:val>
                                        </p:tav>
                                        <p:tav tm="100000">
                                          <p:val>
                                            <p:strVal val="#ppt_x"/>
                                          </p:val>
                                        </p:tav>
                                      </p:tavLst>
                                    </p:anim>
                                    <p:anim calcmode="lin" valueType="num">
                                      <p:cBhvr>
                                        <p:cTn id="15" dur="500" fill="hold"/>
                                        <p:tgtEl>
                                          <p:spTgt spid="39"/>
                                        </p:tgtEl>
                                        <p:attrNameLst>
                                          <p:attrName>ppt_y</p:attrName>
                                        </p:attrNameLst>
                                      </p:cBhvr>
                                      <p:tavLst>
                                        <p:tav tm="0">
                                          <p:val>
                                            <p:strVal val="#ppt_y-#ppt_h/2"/>
                                          </p:val>
                                        </p:tav>
                                        <p:tav tm="100000">
                                          <p:val>
                                            <p:strVal val="#ppt_y"/>
                                          </p:val>
                                        </p:tav>
                                      </p:tavLst>
                                    </p:anim>
                                    <p:anim calcmode="lin" valueType="num">
                                      <p:cBhvr>
                                        <p:cTn id="16" dur="500" fill="hold"/>
                                        <p:tgtEl>
                                          <p:spTgt spid="39"/>
                                        </p:tgtEl>
                                        <p:attrNameLst>
                                          <p:attrName>ppt_w</p:attrName>
                                        </p:attrNameLst>
                                      </p:cBhvr>
                                      <p:tavLst>
                                        <p:tav tm="0">
                                          <p:val>
                                            <p:strVal val="#ppt_w"/>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ppt_x</p:attrName>
                                        </p:attrNameLst>
                                      </p:cBhvr>
                                      <p:tavLst>
                                        <p:tav tm="0">
                                          <p:val>
                                            <p:strVal val="#ppt_x"/>
                                          </p:val>
                                        </p:tav>
                                        <p:tav tm="100000">
                                          <p:val>
                                            <p:strVal val="#ppt_x"/>
                                          </p:val>
                                        </p:tav>
                                      </p:tavLst>
                                    </p:anim>
                                    <p:anim calcmode="lin" valueType="num">
                                      <p:cBhvr>
                                        <p:cTn id="22" dur="500" fill="hold"/>
                                        <p:tgtEl>
                                          <p:spTgt spid="40"/>
                                        </p:tgtEl>
                                        <p:attrNameLst>
                                          <p:attrName>ppt_y</p:attrName>
                                        </p:attrNameLst>
                                      </p:cBhvr>
                                      <p:tavLst>
                                        <p:tav tm="0">
                                          <p:val>
                                            <p:strVal val="#ppt_y-#ppt_h/2"/>
                                          </p:val>
                                        </p:tav>
                                        <p:tav tm="100000">
                                          <p:val>
                                            <p:strVal val="#ppt_y"/>
                                          </p:val>
                                        </p:tav>
                                      </p:tavLst>
                                    </p:anim>
                                    <p:anim calcmode="lin" valueType="num">
                                      <p:cBhvr>
                                        <p:cTn id="23" dur="500" fill="hold"/>
                                        <p:tgtEl>
                                          <p:spTgt spid="40"/>
                                        </p:tgtEl>
                                        <p:attrNameLst>
                                          <p:attrName>ppt_w</p:attrName>
                                        </p:attrNameLst>
                                      </p:cBhvr>
                                      <p:tavLst>
                                        <p:tav tm="0">
                                          <p:val>
                                            <p:strVal val="#ppt_w"/>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ppt_h/2"/>
                                          </p:val>
                                        </p:tav>
                                        <p:tav tm="100000">
                                          <p:val>
                                            <p:strVal val="#ppt_y"/>
                                          </p:val>
                                        </p:tav>
                                      </p:tavLst>
                                    </p:anim>
                                    <p:anim calcmode="lin" valueType="num">
                                      <p:cBhvr>
                                        <p:cTn id="30" dur="500" fill="hold"/>
                                        <p:tgtEl>
                                          <p:spTgt spid="44"/>
                                        </p:tgtEl>
                                        <p:attrNameLst>
                                          <p:attrName>ppt_w</p:attrName>
                                        </p:attrNameLst>
                                      </p:cBhvr>
                                      <p:tavLst>
                                        <p:tav tm="0">
                                          <p:val>
                                            <p:strVal val="#ppt_w"/>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7" presetClass="entr" presetSubtype="1" fill="hold" grpId="1"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ppt_x</p:attrName>
                                        </p:attrNameLst>
                                      </p:cBhvr>
                                      <p:tavLst>
                                        <p:tav tm="0">
                                          <p:val>
                                            <p:strVal val="#ppt_x"/>
                                          </p:val>
                                        </p:tav>
                                        <p:tav tm="100000">
                                          <p:val>
                                            <p:strVal val="#ppt_x"/>
                                          </p:val>
                                        </p:tav>
                                      </p:tavLst>
                                    </p:anim>
                                    <p:anim calcmode="lin" valueType="num">
                                      <p:cBhvr>
                                        <p:cTn id="36" dur="500" fill="hold"/>
                                        <p:tgtEl>
                                          <p:spTgt spid="35"/>
                                        </p:tgtEl>
                                        <p:attrNameLst>
                                          <p:attrName>ppt_y</p:attrName>
                                        </p:attrNameLst>
                                      </p:cBhvr>
                                      <p:tavLst>
                                        <p:tav tm="0">
                                          <p:val>
                                            <p:strVal val="#ppt_y-#ppt_h/2"/>
                                          </p:val>
                                        </p:tav>
                                        <p:tav tm="100000">
                                          <p:val>
                                            <p:strVal val="#ppt_y"/>
                                          </p:val>
                                        </p:tav>
                                      </p:tavLst>
                                    </p:anim>
                                    <p:anim calcmode="lin" valueType="num">
                                      <p:cBhvr>
                                        <p:cTn id="37" dur="500" fill="hold"/>
                                        <p:tgtEl>
                                          <p:spTgt spid="35"/>
                                        </p:tgtEl>
                                        <p:attrNameLst>
                                          <p:attrName>ppt_w</p:attrName>
                                        </p:attrNameLst>
                                      </p:cBhvr>
                                      <p:tavLst>
                                        <p:tav tm="0">
                                          <p:val>
                                            <p:strVal val="#ppt_w"/>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edge">
                                      <p:cBhvr>
                                        <p:cTn id="43" dur="2000"/>
                                        <p:tgtEl>
                                          <p:spTgt spid="33"/>
                                        </p:tgtEl>
                                      </p:cBhvr>
                                    </p:animEffect>
                                  </p:childTnLst>
                                </p:cTn>
                              </p:par>
                            </p:childTnLst>
                          </p:cTn>
                        </p:par>
                        <p:par>
                          <p:cTn id="44" fill="hold">
                            <p:stCondLst>
                              <p:cond delay="2000"/>
                            </p:stCondLst>
                            <p:childTnLst>
                              <p:par>
                                <p:cTn id="45" presetID="2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edge">
                                      <p:cBhvr>
                                        <p:cTn id="4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1"/>
      <p:bldP spid="39" grpId="0" animBg="1"/>
      <p:bldP spid="40" grpId="0" animBg="1"/>
      <p:bldP spid="44"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600" y="44624"/>
            <a:ext cx="8964488" cy="29523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0" y="1031915"/>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85725" algn="just" defTabSz="914400" rtl="0" eaLnBrk="1" fontAlgn="base" latinLnBrk="0" hangingPunct="1">
              <a:lnSpc>
                <a:spcPct val="100000"/>
              </a:lnSpc>
              <a:spcBef>
                <a:spcPct val="0"/>
              </a:spcBef>
              <a:spcAft>
                <a:spcPct val="0"/>
              </a:spcAft>
              <a:buClrTx/>
              <a:buSzTx/>
              <a:buFontTx/>
              <a:buNone/>
              <a:tabLst/>
            </a:pP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REACTIF</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PRODUIT</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lang="fr-FR" sz="2000" dirty="0">
              <a:latin typeface="Arial" pitchFamily="34" charset="0"/>
              <a:cs typeface="Arial" pitchFamily="34" charset="0"/>
            </a:endParaRPr>
          </a:p>
        </p:txBody>
      </p:sp>
      <p:sp>
        <p:nvSpPr>
          <p:cNvPr id="12" name="Rectangle 11"/>
          <p:cNvSpPr/>
          <p:nvPr/>
        </p:nvSpPr>
        <p:spPr>
          <a:xfrm>
            <a:off x="179512" y="1538758"/>
            <a:ext cx="312906" cy="400110"/>
          </a:xfrm>
          <a:prstGeom prst="rect">
            <a:avLst/>
          </a:prstGeom>
        </p:spPr>
        <p:txBody>
          <a:bodyPr wrap="none">
            <a:spAutoFit/>
          </a:bodyPr>
          <a:lstStyle/>
          <a:p>
            <a:r>
              <a:rPr lang="fr-FR" sz="2000" dirty="0" smtClean="0"/>
              <a:t>#</a:t>
            </a:r>
            <a:endParaRPr lang="fr-FR" sz="2000" dirty="0"/>
          </a:p>
        </p:txBody>
      </p:sp>
      <p:sp>
        <p:nvSpPr>
          <p:cNvPr id="13" name="Rectangle 12"/>
          <p:cNvSpPr/>
          <p:nvPr/>
        </p:nvSpPr>
        <p:spPr>
          <a:xfrm>
            <a:off x="179512" y="2228014"/>
            <a:ext cx="312906" cy="400110"/>
          </a:xfrm>
          <a:prstGeom prst="rect">
            <a:avLst/>
          </a:prstGeom>
        </p:spPr>
        <p:txBody>
          <a:bodyPr wrap="none">
            <a:spAutoFit/>
          </a:bodyPr>
          <a:lstStyle/>
          <a:p>
            <a:r>
              <a:rPr lang="fr-FR" sz="2000" dirty="0" smtClean="0"/>
              <a:t>#</a:t>
            </a:r>
            <a:endParaRPr lang="fr-FR" sz="2000" dirty="0"/>
          </a:p>
        </p:txBody>
      </p:sp>
      <p:sp>
        <p:nvSpPr>
          <p:cNvPr id="14" name="Rectangle 13"/>
          <p:cNvSpPr/>
          <p:nvPr/>
        </p:nvSpPr>
        <p:spPr>
          <a:xfrm>
            <a:off x="179512" y="2616320"/>
            <a:ext cx="312906" cy="400110"/>
          </a:xfrm>
          <a:prstGeom prst="rect">
            <a:avLst/>
          </a:prstGeom>
        </p:spPr>
        <p:txBody>
          <a:bodyPr wrap="none">
            <a:spAutoFit/>
          </a:bodyPr>
          <a:lstStyle/>
          <a:p>
            <a:r>
              <a:rPr lang="fr-FR" sz="2000" dirty="0" smtClean="0"/>
              <a:t>#</a:t>
            </a:r>
            <a:endParaRPr lang="fr-FR" sz="2000" dirty="0"/>
          </a:p>
        </p:txBody>
      </p:sp>
      <p:sp>
        <p:nvSpPr>
          <p:cNvPr id="39938" name="Text Box 2"/>
          <p:cNvSpPr txBox="1">
            <a:spLocks noChangeArrowheads="1"/>
          </p:cNvSpPr>
          <p:nvPr/>
        </p:nvSpPr>
        <p:spPr bwMode="auto">
          <a:xfrm>
            <a:off x="395536" y="2224113"/>
            <a:ext cx="8568952" cy="43204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La valeur de l’avancement </a:t>
            </a:r>
            <a:r>
              <a:rPr kumimoji="0" lang="fr-FR" sz="2000" b="1" i="0" u="none" strike="noStrike" cap="none" normalizeH="0" baseline="0" dirty="0" smtClean="0">
                <a:ln>
                  <a:noFill/>
                </a:ln>
                <a:solidFill>
                  <a:srgbClr val="002060"/>
                </a:solidFill>
                <a:effectLst/>
                <a:latin typeface="Symbol" pitchFamily="18" charset="2"/>
                <a:cs typeface="Arial" pitchFamily="34" charset="0"/>
              </a:rPr>
              <a:t>x</a:t>
            </a:r>
            <a:r>
              <a:rPr kumimoji="0" lang="fr-FR" sz="2000" b="0" i="0" u="none" strike="noStrike" cap="none" normalizeH="0" baseline="0" dirty="0" smtClean="0">
                <a:ln>
                  <a:noFill/>
                </a:ln>
                <a:solidFill>
                  <a:srgbClr val="002060"/>
                </a:solidFill>
                <a:effectLst/>
                <a:latin typeface="Arial" pitchFamily="34" charset="0"/>
                <a:cs typeface="Arial" pitchFamily="34" charset="0"/>
              </a:rPr>
              <a:t> est </a:t>
            </a:r>
            <a:r>
              <a:rPr kumimoji="0" lang="fr-FR" sz="2000" b="1" i="0" u="none" strike="noStrike" cap="none" normalizeH="0" baseline="0" dirty="0" smtClean="0">
                <a:ln>
                  <a:noFill/>
                </a:ln>
                <a:solidFill>
                  <a:srgbClr val="002060"/>
                </a:solidFill>
                <a:effectLst/>
                <a:latin typeface="Arial" pitchFamily="34" charset="0"/>
                <a:cs typeface="Arial" pitchFamily="34" charset="0"/>
              </a:rPr>
              <a:t>indépendante de l’espèce chimique</a:t>
            </a:r>
            <a:r>
              <a:rPr kumimoji="0" lang="fr-FR" sz="2000" i="0" u="none" strike="noStrike" cap="none" normalizeH="0" baseline="0" dirty="0" smtClean="0">
                <a:ln>
                  <a:noFill/>
                </a:ln>
                <a:solidFill>
                  <a:srgbClr val="00206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9939" name="Text Box 3"/>
          <p:cNvSpPr txBox="1">
            <a:spLocks noChangeArrowheads="1"/>
          </p:cNvSpPr>
          <p:nvPr/>
        </p:nvSpPr>
        <p:spPr bwMode="auto">
          <a:xfrm>
            <a:off x="323528" y="1538758"/>
            <a:ext cx="8496944" cy="36004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Symbol" pitchFamily="18" charset="2"/>
                <a:cs typeface="Arial" pitchFamily="34" charset="0"/>
              </a:rPr>
              <a:t>x</a:t>
            </a:r>
            <a:r>
              <a:rPr kumimoji="0" lang="fr-FR" sz="2000" b="0" i="0" u="none" strike="noStrike" cap="none" normalizeH="0" baseline="0" dirty="0" smtClean="0">
                <a:ln>
                  <a:noFill/>
                </a:ln>
                <a:solidFill>
                  <a:srgbClr val="002060"/>
                </a:solidFill>
                <a:effectLst/>
                <a:latin typeface="Arial" pitchFamily="34" charset="0"/>
                <a:cs typeface="Arial" pitchFamily="34" charset="0"/>
              </a:rPr>
              <a:t> vaut </a:t>
            </a:r>
            <a:r>
              <a:rPr kumimoji="0" lang="fr-FR" sz="2000" b="1" i="0" u="none" strike="noStrike" cap="none" normalizeH="0" baseline="0" dirty="0" smtClean="0">
                <a:ln>
                  <a:noFill/>
                </a:ln>
                <a:solidFill>
                  <a:srgbClr val="002060"/>
                </a:solidFill>
                <a:effectLst/>
                <a:latin typeface="Arial" pitchFamily="34" charset="0"/>
                <a:cs typeface="Arial" pitchFamily="34" charset="0"/>
              </a:rPr>
              <a:t>0</a:t>
            </a:r>
            <a:r>
              <a:rPr kumimoji="0" lang="fr-FR" sz="2000" b="0" i="0" u="none" strike="noStrike" cap="none" normalizeH="0" baseline="0" dirty="0" smtClean="0">
                <a:ln>
                  <a:noFill/>
                </a:ln>
                <a:solidFill>
                  <a:srgbClr val="002060"/>
                </a:solidFill>
                <a:effectLst/>
                <a:latin typeface="Arial" pitchFamily="34" charset="0"/>
                <a:cs typeface="Arial" pitchFamily="34" charset="0"/>
              </a:rPr>
              <a:t> dans </a:t>
            </a:r>
            <a:r>
              <a:rPr kumimoji="0" lang="fr-FR" sz="2000" b="1" i="0" u="sng" strike="noStrike" cap="none" normalizeH="0" baseline="0" dirty="0" smtClean="0">
                <a:ln>
                  <a:noFill/>
                </a:ln>
                <a:solidFill>
                  <a:srgbClr val="002060"/>
                </a:solidFill>
                <a:effectLst/>
                <a:latin typeface="Arial" pitchFamily="34" charset="0"/>
                <a:cs typeface="Arial" pitchFamily="34" charset="0"/>
              </a:rPr>
              <a:t>l’état INITIAL</a:t>
            </a:r>
            <a:r>
              <a:rPr kumimoji="0" lang="fr-FR" sz="2000" b="0" i="0" u="none" strike="noStrike" cap="none" normalizeH="0" baseline="0" dirty="0" smtClean="0">
                <a:ln>
                  <a:noFill/>
                </a:ln>
                <a:solidFill>
                  <a:srgbClr val="002060"/>
                </a:solidFill>
                <a:effectLst/>
                <a:latin typeface="Arial" pitchFamily="34" charset="0"/>
                <a:cs typeface="Arial" pitchFamily="34" charset="0"/>
              </a:rPr>
              <a:t> et il évolue jusqu’à une valeur </a:t>
            </a:r>
            <a:r>
              <a:rPr kumimoji="0" lang="fr-FR" sz="20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F</a:t>
            </a:r>
            <a:r>
              <a:rPr kumimoji="0" lang="fr-FR" sz="2000" b="0" i="0" u="none" strike="noStrike" cap="none" normalizeH="0" baseline="0" dirty="0" smtClean="0">
                <a:ln>
                  <a:noFill/>
                </a:ln>
                <a:solidFill>
                  <a:srgbClr val="002060"/>
                </a:solidFill>
                <a:effectLst/>
                <a:latin typeface="Arial" pitchFamily="34" charset="0"/>
                <a:cs typeface="Arial" pitchFamily="34" charset="0"/>
              </a:rPr>
              <a:t> dans </a:t>
            </a:r>
            <a:r>
              <a:rPr kumimoji="0" lang="fr-FR" sz="2000" b="1" i="0" u="sng" strike="noStrike" cap="none" normalizeH="0" baseline="0" dirty="0" smtClean="0">
                <a:ln>
                  <a:noFill/>
                </a:ln>
                <a:solidFill>
                  <a:srgbClr val="002060"/>
                </a:solidFill>
                <a:effectLst/>
                <a:latin typeface="Arial" pitchFamily="34" charset="0"/>
                <a:cs typeface="Arial" pitchFamily="34" charset="0"/>
              </a:rPr>
              <a:t>l’état FINAL</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9940" name="Text Box 4"/>
          <p:cNvSpPr txBox="1">
            <a:spLocks noChangeArrowheads="1"/>
          </p:cNvSpPr>
          <p:nvPr/>
        </p:nvSpPr>
        <p:spPr bwMode="auto">
          <a:xfrm>
            <a:off x="467544" y="2598286"/>
            <a:ext cx="6767512" cy="30480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Symbol" pitchFamily="18" charset="2"/>
                <a:cs typeface="Arial" pitchFamily="34" charset="0"/>
              </a:rPr>
              <a:t>x</a:t>
            </a:r>
            <a:r>
              <a:rPr kumimoji="0" lang="fr-FR" sz="2000" b="0" i="0" u="none" strike="noStrike" cap="none" normalizeH="0" baseline="0" dirty="0" smtClean="0">
                <a:ln>
                  <a:noFill/>
                </a:ln>
                <a:solidFill>
                  <a:srgbClr val="002060"/>
                </a:solidFill>
                <a:effectLst/>
                <a:latin typeface="Arial" pitchFamily="34" charset="0"/>
                <a:cs typeface="Arial" pitchFamily="34" charset="0"/>
              </a:rPr>
              <a:t> peut être </a:t>
            </a:r>
            <a:r>
              <a:rPr kumimoji="0" lang="fr-FR" sz="2000" b="1" i="0" u="none" strike="noStrike" cap="none" normalizeH="0" baseline="0" dirty="0" smtClean="0">
                <a:ln>
                  <a:noFill/>
                </a:ln>
                <a:solidFill>
                  <a:srgbClr val="002060"/>
                </a:solidFill>
                <a:effectLst/>
                <a:latin typeface="Arial" pitchFamily="34" charset="0"/>
                <a:cs typeface="Arial" pitchFamily="34" charset="0"/>
              </a:rPr>
              <a:t>positif ou négatif</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8" name="Text Box 2"/>
          <p:cNvSpPr txBox="1">
            <a:spLocks noChangeArrowheads="1"/>
          </p:cNvSpPr>
          <p:nvPr/>
        </p:nvSpPr>
        <p:spPr bwMode="auto">
          <a:xfrm>
            <a:off x="179512" y="3068960"/>
            <a:ext cx="8784976" cy="792088"/>
          </a:xfrm>
          <a:prstGeom prst="rect">
            <a:avLst/>
          </a:prstGeom>
          <a:solidFill>
            <a:schemeClr val="accent2">
              <a:lumMod val="20000"/>
              <a:lumOff val="80000"/>
            </a:schemeClr>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2400" b="1" u="sng" dirty="0" smtClean="0">
                <a:effectLst>
                  <a:outerShdw blurRad="38100" dist="38100" dir="2700000" algn="tl">
                    <a:srgbClr val="000000">
                      <a:alpha val="43137"/>
                    </a:srgbClr>
                  </a:outerShdw>
                </a:effectLst>
                <a:latin typeface="+mj-lt"/>
                <a:cs typeface="Arial" pitchFamily="34" charset="0"/>
              </a:rPr>
              <a:t>TABLEAU d’</a:t>
            </a:r>
            <a:r>
              <a:rPr lang="fr-FR" sz="2400" b="1" u="sng" dirty="0" smtClean="0">
                <a:solidFill>
                  <a:srgbClr val="0E681D"/>
                </a:solidFill>
                <a:effectLst>
                  <a:outerShdw blurRad="38100" dist="38100" dir="2700000" algn="tl">
                    <a:srgbClr val="000000">
                      <a:alpha val="43137"/>
                    </a:srgbClr>
                  </a:outerShdw>
                </a:effectLst>
                <a:latin typeface="+mj-lt"/>
                <a:cs typeface="Arial" pitchFamily="34" charset="0"/>
              </a:rPr>
              <a:t>avancement</a:t>
            </a:r>
            <a:r>
              <a:rPr kumimoji="0" lang="fr-FR" sz="2400" b="0" i="0" u="none" strike="noStrike" cap="none" normalizeH="0" baseline="0" dirty="0" smtClean="0">
                <a:ln>
                  <a:noFill/>
                </a:ln>
                <a:effectLst/>
                <a:latin typeface="+mj-lt"/>
                <a:cs typeface="Arial" pitchFamily="34" charset="0"/>
              </a:rPr>
              <a:t> = tableau qui indique</a:t>
            </a:r>
            <a:r>
              <a:rPr kumimoji="0" lang="fr-FR" sz="2400" b="0" i="0" u="none" strike="noStrike" cap="none" normalizeH="0" dirty="0" smtClean="0">
                <a:ln>
                  <a:noFill/>
                </a:ln>
                <a:effectLst/>
                <a:latin typeface="+mj-lt"/>
                <a:cs typeface="Arial" pitchFamily="34" charset="0"/>
              </a:rPr>
              <a:t> les </a:t>
            </a:r>
            <a:r>
              <a:rPr kumimoji="0" lang="fr-FR" sz="2400" b="1" i="1" u="none" strike="noStrike" cap="none" normalizeH="0" dirty="0" smtClean="0">
                <a:ln>
                  <a:noFill/>
                </a:ln>
                <a:solidFill>
                  <a:srgbClr val="0E681D"/>
                </a:solidFill>
                <a:effectLst/>
                <a:latin typeface="+mj-lt"/>
                <a:cs typeface="Arial" pitchFamily="34" charset="0"/>
              </a:rPr>
              <a:t>quantités de matière</a:t>
            </a:r>
            <a:r>
              <a:rPr kumimoji="0" lang="fr-FR" sz="2400" b="0" i="0" u="none" strike="noStrike" cap="none" normalizeH="0" dirty="0" smtClean="0">
                <a:ln>
                  <a:noFill/>
                </a:ln>
                <a:effectLst/>
                <a:latin typeface="+mj-lt"/>
                <a:cs typeface="Arial" pitchFamily="34" charset="0"/>
              </a:rPr>
              <a:t> de chaque espèce chimique dans </a:t>
            </a:r>
            <a:r>
              <a:rPr kumimoji="0" lang="fr-FR" sz="2400" b="1" i="0" u="none" strike="noStrike" cap="none" normalizeH="0" dirty="0" smtClean="0">
                <a:ln>
                  <a:noFill/>
                </a:ln>
                <a:effectLst/>
                <a:latin typeface="+mj-lt"/>
                <a:cs typeface="Arial" pitchFamily="34" charset="0"/>
              </a:rPr>
              <a:t>EI</a:t>
            </a:r>
            <a:r>
              <a:rPr kumimoji="0" lang="fr-FR" sz="2400" b="0" i="0" u="none" strike="noStrike" cap="none" normalizeH="0" dirty="0" smtClean="0">
                <a:ln>
                  <a:noFill/>
                </a:ln>
                <a:effectLst/>
                <a:latin typeface="+mj-lt"/>
                <a:cs typeface="Arial" pitchFamily="34" charset="0"/>
              </a:rPr>
              <a:t>, </a:t>
            </a:r>
            <a:r>
              <a:rPr kumimoji="0" lang="fr-FR" sz="2400" b="1" i="0" u="none" strike="noStrike" cap="none" normalizeH="0" dirty="0" smtClean="0">
                <a:ln>
                  <a:noFill/>
                </a:ln>
                <a:effectLst/>
                <a:latin typeface="+mj-lt"/>
                <a:cs typeface="Arial" pitchFamily="34" charset="0"/>
              </a:rPr>
              <a:t>E </a:t>
            </a:r>
            <a:r>
              <a:rPr kumimoji="0" lang="fr-FR" sz="2400" b="1" i="0" u="none" strike="noStrike" cap="none" normalizeH="0" dirty="0" err="1" smtClean="0">
                <a:ln>
                  <a:noFill/>
                </a:ln>
                <a:effectLst/>
                <a:latin typeface="+mj-lt"/>
                <a:cs typeface="Arial" pitchFamily="34" charset="0"/>
              </a:rPr>
              <a:t>int</a:t>
            </a:r>
            <a:r>
              <a:rPr kumimoji="0" lang="fr-FR" sz="2400" b="1" i="0" u="none" strike="noStrike" cap="none" normalizeH="0" dirty="0" smtClean="0">
                <a:ln>
                  <a:noFill/>
                </a:ln>
                <a:effectLst/>
                <a:latin typeface="+mj-lt"/>
                <a:cs typeface="Arial" pitchFamily="34" charset="0"/>
              </a:rPr>
              <a:t>. </a:t>
            </a:r>
            <a:r>
              <a:rPr kumimoji="0" lang="fr-FR" sz="2400" b="0" i="0" u="none" strike="noStrike" cap="none" normalizeH="0" dirty="0" smtClean="0">
                <a:ln>
                  <a:noFill/>
                </a:ln>
                <a:effectLst/>
                <a:latin typeface="+mj-lt"/>
                <a:cs typeface="Arial" pitchFamily="34" charset="0"/>
              </a:rPr>
              <a:t>et </a:t>
            </a:r>
            <a:r>
              <a:rPr kumimoji="0" lang="fr-FR" sz="2400" b="1" i="0" u="none" strike="noStrike" cap="none" normalizeH="0" dirty="0" smtClean="0">
                <a:ln>
                  <a:noFill/>
                </a:ln>
                <a:effectLst/>
                <a:latin typeface="+mj-lt"/>
                <a:cs typeface="Arial" pitchFamily="34" charset="0"/>
              </a:rPr>
              <a:t>EF</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9941" name="Picture 5"/>
          <p:cNvPicPr>
            <a:picLocks noChangeAspect="1" noChangeArrowheads="1"/>
          </p:cNvPicPr>
          <p:nvPr/>
        </p:nvPicPr>
        <p:blipFill>
          <a:blip r:embed="rId2" cstate="print"/>
          <a:srcRect/>
          <a:stretch>
            <a:fillRect/>
          </a:stretch>
        </p:blipFill>
        <p:spPr bwMode="auto">
          <a:xfrm>
            <a:off x="0" y="4941168"/>
            <a:ext cx="9144000" cy="1800200"/>
          </a:xfrm>
          <a:prstGeom prst="rect">
            <a:avLst/>
          </a:prstGeom>
          <a:noFill/>
          <a:ln w="9525">
            <a:noFill/>
            <a:miter lim="800000"/>
            <a:headEnd/>
            <a:tailEnd/>
          </a:ln>
        </p:spPr>
      </p:pic>
      <p:sp>
        <p:nvSpPr>
          <p:cNvPr id="39942" name="Text Box 6"/>
          <p:cNvSpPr txBox="1">
            <a:spLocks noChangeArrowheads="1"/>
          </p:cNvSpPr>
          <p:nvPr/>
        </p:nvSpPr>
        <p:spPr bwMode="auto">
          <a:xfrm>
            <a:off x="3419872" y="5240775"/>
            <a:ext cx="779463"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3" name="Text Box 7"/>
          <p:cNvSpPr txBox="1">
            <a:spLocks noChangeArrowheads="1"/>
          </p:cNvSpPr>
          <p:nvPr/>
        </p:nvSpPr>
        <p:spPr bwMode="auto">
          <a:xfrm>
            <a:off x="8100392" y="5287075"/>
            <a:ext cx="639763"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5" name="Text Box 9"/>
          <p:cNvSpPr txBox="1">
            <a:spLocks noChangeArrowheads="1"/>
          </p:cNvSpPr>
          <p:nvPr/>
        </p:nvSpPr>
        <p:spPr bwMode="auto">
          <a:xfrm>
            <a:off x="4767432" y="5738372"/>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6" name="Text Box 10"/>
          <p:cNvSpPr txBox="1">
            <a:spLocks noChangeArrowheads="1"/>
          </p:cNvSpPr>
          <p:nvPr/>
        </p:nvSpPr>
        <p:spPr bwMode="auto">
          <a:xfrm>
            <a:off x="6351608" y="5738372"/>
            <a:ext cx="1330325" cy="36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7" name="Text Box 11"/>
          <p:cNvSpPr txBox="1">
            <a:spLocks noChangeArrowheads="1"/>
          </p:cNvSpPr>
          <p:nvPr/>
        </p:nvSpPr>
        <p:spPr bwMode="auto">
          <a:xfrm>
            <a:off x="7719488" y="5738372"/>
            <a:ext cx="1331912"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8" name="Text Box 12"/>
          <p:cNvSpPr txBox="1">
            <a:spLocks noChangeArrowheads="1"/>
          </p:cNvSpPr>
          <p:nvPr/>
        </p:nvSpPr>
        <p:spPr bwMode="auto">
          <a:xfrm>
            <a:off x="3203848" y="6197471"/>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9" name="Text Box 13"/>
          <p:cNvSpPr txBox="1">
            <a:spLocks noChangeArrowheads="1"/>
          </p:cNvSpPr>
          <p:nvPr/>
        </p:nvSpPr>
        <p:spPr bwMode="auto">
          <a:xfrm>
            <a:off x="4788024" y="6200029"/>
            <a:ext cx="138747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0" name="Text Box 14"/>
          <p:cNvSpPr txBox="1">
            <a:spLocks noChangeArrowheads="1"/>
          </p:cNvSpPr>
          <p:nvPr/>
        </p:nvSpPr>
        <p:spPr bwMode="auto">
          <a:xfrm>
            <a:off x="6372200" y="6200029"/>
            <a:ext cx="13954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1" name="Text Box 15"/>
          <p:cNvSpPr txBox="1">
            <a:spLocks noChangeArrowheads="1"/>
          </p:cNvSpPr>
          <p:nvPr/>
        </p:nvSpPr>
        <p:spPr bwMode="auto">
          <a:xfrm>
            <a:off x="7812088" y="6188594"/>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2" name="Text Box 16"/>
          <p:cNvSpPr txBox="1">
            <a:spLocks noChangeArrowheads="1"/>
          </p:cNvSpPr>
          <p:nvPr/>
        </p:nvSpPr>
        <p:spPr bwMode="auto">
          <a:xfrm>
            <a:off x="5076056" y="5240775"/>
            <a:ext cx="779463"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3" name="Text Box 17"/>
          <p:cNvSpPr txBox="1">
            <a:spLocks noChangeArrowheads="1"/>
          </p:cNvSpPr>
          <p:nvPr/>
        </p:nvSpPr>
        <p:spPr bwMode="auto">
          <a:xfrm>
            <a:off x="6732240" y="5287075"/>
            <a:ext cx="638175"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2" name="Text Box 12"/>
          <p:cNvSpPr txBox="1">
            <a:spLocks noChangeArrowheads="1"/>
          </p:cNvSpPr>
          <p:nvPr/>
        </p:nvSpPr>
        <p:spPr bwMode="auto">
          <a:xfrm>
            <a:off x="3183256" y="5747389"/>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4" name="Rectangle 18"/>
          <p:cNvSpPr>
            <a:spLocks noChangeArrowheads="1"/>
          </p:cNvSpPr>
          <p:nvPr/>
        </p:nvSpPr>
        <p:spPr bwMode="auto">
          <a:xfrm>
            <a:off x="0" y="414908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3</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Compléter le tableau d’avancement ci-dessous, relatif à la réaction étudiée au </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I-2.a)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(les quantités initiales en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Cu</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et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Ag</a:t>
            </a:r>
            <a:r>
              <a:rPr kumimoji="0" lang="fr-FR" sz="2000" b="1"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sont notées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n</a:t>
            </a:r>
            <a:r>
              <a:rPr kumimoji="0" lang="fr-FR" sz="2000" b="1" u="none" strike="noStrike" cap="none" normalizeH="0" baseline="-25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et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n</a:t>
            </a:r>
            <a:r>
              <a:rPr kumimoji="0" lang="fr-FR" sz="2000" b="1" u="none" strike="noStrike" cap="none" normalizeH="0" baseline="-25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2</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endPar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29" name="Rectangle 28"/>
          <p:cNvSpPr/>
          <p:nvPr/>
        </p:nvSpPr>
        <p:spPr>
          <a:xfrm>
            <a:off x="2123728" y="875953"/>
            <a:ext cx="2232248"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n</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n</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r</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dirty="0" smtClean="0">
                <a:solidFill>
                  <a:schemeClr val="tx1"/>
                </a:solidFill>
                <a:latin typeface="Symbol" pitchFamily="18" charset="2"/>
              </a:rPr>
              <a:t>x</a:t>
            </a:r>
            <a:endParaRPr lang="fr-FR" sz="2000" b="1" dirty="0">
              <a:solidFill>
                <a:schemeClr val="tx1"/>
              </a:solidFill>
              <a:latin typeface="Symbol" pitchFamily="18" charset="2"/>
            </a:endParaRPr>
          </a:p>
        </p:txBody>
      </p:sp>
      <p:sp>
        <p:nvSpPr>
          <p:cNvPr id="30" name="Rectangle 29"/>
          <p:cNvSpPr/>
          <p:nvPr/>
        </p:nvSpPr>
        <p:spPr>
          <a:xfrm>
            <a:off x="6732240" y="875953"/>
            <a:ext cx="2295872"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n</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n</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p</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dirty="0" smtClean="0">
                <a:solidFill>
                  <a:schemeClr val="tx1"/>
                </a:solidFill>
                <a:latin typeface="Symbol" pitchFamily="18" charset="2"/>
              </a:rPr>
              <a:t>x</a:t>
            </a:r>
            <a:endParaRPr lang="fr-FR" sz="2000" b="1" dirty="0">
              <a:solidFill>
                <a:schemeClr val="tx1"/>
              </a:solidFill>
              <a:latin typeface="Symbol" pitchFamily="18" charset="2"/>
            </a:endParaRPr>
          </a:p>
        </p:txBody>
      </p:sp>
      <p:sp>
        <p:nvSpPr>
          <p:cNvPr id="31" name="Rectangle 30"/>
          <p:cNvSpPr/>
          <p:nvPr/>
        </p:nvSpPr>
        <p:spPr>
          <a:xfrm>
            <a:off x="1619672" y="69007"/>
            <a:ext cx="5616624" cy="369332"/>
          </a:xfrm>
          <a:prstGeom prst="rect">
            <a:avLst/>
          </a:prstGeom>
          <a:solidFill>
            <a:schemeClr val="accent3">
              <a:lumMod val="40000"/>
              <a:lumOff val="60000"/>
            </a:schemeClr>
          </a:solidFill>
        </p:spPr>
        <p:txBody>
          <a:bodyPr wrap="square">
            <a:spAutoFit/>
          </a:bodyPr>
          <a:lstStyle/>
          <a:p>
            <a:pPr algn="ctr">
              <a:defRPr/>
            </a:pPr>
            <a:r>
              <a:rPr lang="en-US" b="1" dirty="0"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b="1" dirty="0" smtClean="0">
                <a:solidFill>
                  <a:srgbClr val="006600"/>
                </a:solidFill>
                <a:latin typeface="Arial" pitchFamily="34" charset="0"/>
                <a:ea typeface="Calibri" pitchFamily="34" charset="0"/>
                <a:cs typeface="Arial" pitchFamily="34" charset="0"/>
                <a:sym typeface="Wingdings 2" pitchFamily="18" charset="2"/>
              </a:rPr>
              <a:t> </a:t>
            </a:r>
            <a:r>
              <a:rPr lang="en-US" b="1" dirty="0" err="1"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b="1" dirty="0" smtClean="0">
                <a:solidFill>
                  <a:srgbClr val="006600"/>
                </a:solidFill>
                <a:latin typeface="Arial" pitchFamily="34" charset="0"/>
                <a:ea typeface="Calibri" pitchFamily="34" charset="0"/>
                <a:cs typeface="Arial" pitchFamily="34" charset="0"/>
                <a:sym typeface="Wingdings 2" pitchFamily="18" charset="2"/>
              </a:rPr>
              <a:t>  +  r</a:t>
            </a:r>
            <a:r>
              <a:rPr lang="en-US"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b="1" dirty="0" smtClean="0">
                <a:solidFill>
                  <a:srgbClr val="006600"/>
                </a:solidFill>
                <a:latin typeface="Arial" pitchFamily="34" charset="0"/>
                <a:ea typeface="Calibri" pitchFamily="34" charset="0"/>
                <a:cs typeface="Arial" pitchFamily="34" charset="0"/>
                <a:sym typeface="Wingdings 2" pitchFamily="18" charset="2"/>
              </a:rPr>
              <a:t> </a:t>
            </a:r>
            <a:r>
              <a:rPr lang="en-US" b="1" dirty="0" err="1"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b="1" dirty="0" smtClean="0">
                <a:solidFill>
                  <a:srgbClr val="006600"/>
                </a:solidFill>
                <a:latin typeface="Arial" pitchFamily="34" charset="0"/>
                <a:ea typeface="Calibri" pitchFamily="34" charset="0"/>
                <a:cs typeface="Arial" pitchFamily="34" charset="0"/>
                <a:sym typeface="Wingdings 2" pitchFamily="18" charset="2"/>
              </a:rPr>
              <a:t>  +  …  </a:t>
            </a:r>
            <a:r>
              <a:rPr lang="en-US" b="1" dirty="0" smtClean="0">
                <a:solidFill>
                  <a:srgbClr val="006600"/>
                </a:solidFill>
                <a:latin typeface="Arial" pitchFamily="34" charset="0"/>
                <a:ea typeface="Calibri" pitchFamily="34" charset="0"/>
                <a:cs typeface="Arial" pitchFamily="34" charset="0"/>
                <a:sym typeface="Wingdings 3" pitchFamily="18" charset="2"/>
              </a:rPr>
              <a:t></a:t>
            </a:r>
            <a:r>
              <a:rPr lang="en-US" b="1" dirty="0" smtClean="0">
                <a:solidFill>
                  <a:srgbClr val="006600"/>
                </a:solidFill>
                <a:latin typeface="Arial" pitchFamily="34" charset="0"/>
                <a:ea typeface="Calibri" pitchFamily="34" charset="0"/>
                <a:cs typeface="Arial" pitchFamily="34" charset="0"/>
              </a:rPr>
              <a:t>  </a:t>
            </a:r>
            <a:r>
              <a:rPr lang="en-US" b="1" dirty="0"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b="1" dirty="0" smtClean="0">
                <a:solidFill>
                  <a:srgbClr val="006600"/>
                </a:solidFill>
                <a:latin typeface="Arial" pitchFamily="34" charset="0"/>
                <a:ea typeface="Calibri" pitchFamily="34" charset="0"/>
                <a:cs typeface="Arial" pitchFamily="34" charset="0"/>
                <a:sym typeface="Wingdings 3" pitchFamily="18" charset="2"/>
              </a:rPr>
              <a:t> </a:t>
            </a:r>
            <a:r>
              <a:rPr lang="en-US" b="1" dirty="0" err="1"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b="1" dirty="0" smtClean="0">
                <a:solidFill>
                  <a:srgbClr val="006600"/>
                </a:solidFill>
                <a:latin typeface="Arial" pitchFamily="34" charset="0"/>
                <a:ea typeface="Calibri" pitchFamily="34" charset="0"/>
                <a:cs typeface="Arial" pitchFamily="34" charset="0"/>
                <a:sym typeface="Wingdings 3" pitchFamily="18" charset="2"/>
              </a:rPr>
              <a:t>  +  p</a:t>
            </a:r>
            <a:r>
              <a:rPr lang="en-US"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b="1" dirty="0" smtClean="0">
                <a:solidFill>
                  <a:srgbClr val="006600"/>
                </a:solidFill>
                <a:latin typeface="Arial" pitchFamily="34" charset="0"/>
                <a:ea typeface="Calibri" pitchFamily="34" charset="0"/>
                <a:cs typeface="Arial" pitchFamily="34" charset="0"/>
                <a:sym typeface="Wingdings 3" pitchFamily="18" charset="2"/>
              </a:rPr>
              <a:t> </a:t>
            </a:r>
            <a:r>
              <a:rPr lang="en-US" b="1" dirty="0" err="1"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b="1" dirty="0" smtClean="0">
                <a:solidFill>
                  <a:srgbClr val="006600"/>
                </a:solidFill>
                <a:latin typeface="Arial" pitchFamily="34" charset="0"/>
                <a:ea typeface="Calibri" pitchFamily="34" charset="0"/>
                <a:cs typeface="Arial" pitchFamily="34" charset="0"/>
                <a:sym typeface="Wingdings 3" pitchFamily="18" charset="2"/>
              </a:rPr>
              <a:t>  + …</a:t>
            </a:r>
            <a:endParaRPr lang="en-US" b="1" dirty="0">
              <a:solidFill>
                <a:srgbClr val="C00000"/>
              </a:solidFill>
              <a:ea typeface="Calibri" pitchFamily="34" charset="0"/>
              <a:cs typeface="Arial" pitchFamily="34" charset="0"/>
              <a:sym typeface="Wingdings 3" pitchFamily="18" charset="2"/>
            </a:endParaRPr>
          </a:p>
        </p:txBody>
      </p:sp>
      <p:sp>
        <p:nvSpPr>
          <p:cNvPr id="33" name="Rectangle 32"/>
          <p:cNvSpPr/>
          <p:nvPr/>
        </p:nvSpPr>
        <p:spPr>
          <a:xfrm>
            <a:off x="1619672" y="404664"/>
            <a:ext cx="5616624" cy="369332"/>
          </a:xfrm>
          <a:prstGeom prst="rect">
            <a:avLst/>
          </a:prstGeom>
          <a:solidFill>
            <a:schemeClr val="accent3">
              <a:lumMod val="40000"/>
              <a:lumOff val="60000"/>
            </a:schemeClr>
          </a:solidFill>
        </p:spPr>
        <p:txBody>
          <a:bodyPr wrap="square">
            <a:spAutoFit/>
          </a:bodyPr>
          <a:lstStyle/>
          <a:p>
            <a:pPr algn="ctr">
              <a:defRPr/>
            </a:pPr>
            <a:r>
              <a:rPr lang="en-US" b="1" dirty="0"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b="1" dirty="0" smtClean="0">
                <a:solidFill>
                  <a:srgbClr val="006600"/>
                </a:solidFill>
                <a:latin typeface="Arial" pitchFamily="34" charset="0"/>
                <a:ea typeface="Calibri" pitchFamily="34" charset="0"/>
                <a:cs typeface="Arial" pitchFamily="34" charset="0"/>
                <a:sym typeface="Wingdings 2" pitchFamily="18" charset="2"/>
              </a:rPr>
              <a:t> </a:t>
            </a:r>
            <a:r>
              <a:rPr lang="en-US" b="1" dirty="0" err="1"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b="1" dirty="0" smtClean="0">
                <a:solidFill>
                  <a:srgbClr val="006600"/>
                </a:solidFill>
                <a:latin typeface="Arial" pitchFamily="34" charset="0"/>
                <a:ea typeface="Calibri" pitchFamily="34" charset="0"/>
                <a:cs typeface="Arial" pitchFamily="34" charset="0"/>
                <a:sym typeface="Wingdings 2" pitchFamily="18" charset="2"/>
              </a:rPr>
              <a:t>  +  r</a:t>
            </a:r>
            <a:r>
              <a:rPr lang="en-US"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b="1" dirty="0" smtClean="0">
                <a:solidFill>
                  <a:srgbClr val="006600"/>
                </a:solidFill>
                <a:latin typeface="Arial" pitchFamily="34" charset="0"/>
                <a:ea typeface="Calibri" pitchFamily="34" charset="0"/>
                <a:cs typeface="Arial" pitchFamily="34" charset="0"/>
                <a:sym typeface="Wingdings 2" pitchFamily="18" charset="2"/>
              </a:rPr>
              <a:t> </a:t>
            </a:r>
            <a:r>
              <a:rPr lang="en-US" b="1" dirty="0" err="1"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b="1" dirty="0" smtClean="0">
                <a:solidFill>
                  <a:srgbClr val="006600"/>
                </a:solidFill>
                <a:latin typeface="Arial" pitchFamily="34" charset="0"/>
                <a:ea typeface="Calibri" pitchFamily="34" charset="0"/>
                <a:cs typeface="Arial" pitchFamily="34" charset="0"/>
                <a:sym typeface="Wingdings 2" pitchFamily="18" charset="2"/>
              </a:rPr>
              <a:t>  +  …  </a:t>
            </a:r>
            <a:r>
              <a:rPr lang="en-US" b="1" dirty="0" smtClean="0">
                <a:solidFill>
                  <a:srgbClr val="006600"/>
                </a:solidFill>
                <a:latin typeface="Arial" pitchFamily="34" charset="0"/>
                <a:ea typeface="Calibri" pitchFamily="34" charset="0"/>
                <a:cs typeface="Arial" pitchFamily="34" charset="0"/>
                <a:sym typeface="Wingdings 3"/>
              </a:rPr>
              <a:t></a:t>
            </a:r>
            <a:r>
              <a:rPr lang="en-US" b="1" dirty="0" smtClean="0">
                <a:solidFill>
                  <a:srgbClr val="006600"/>
                </a:solidFill>
                <a:latin typeface="Arial" pitchFamily="34" charset="0"/>
                <a:ea typeface="Calibri" pitchFamily="34" charset="0"/>
                <a:cs typeface="Arial" pitchFamily="34" charset="0"/>
              </a:rPr>
              <a:t>  </a:t>
            </a:r>
            <a:r>
              <a:rPr lang="en-US" b="1" dirty="0"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b="1" dirty="0" smtClean="0">
                <a:solidFill>
                  <a:srgbClr val="006600"/>
                </a:solidFill>
                <a:latin typeface="Arial" pitchFamily="34" charset="0"/>
                <a:ea typeface="Calibri" pitchFamily="34" charset="0"/>
                <a:cs typeface="Arial" pitchFamily="34" charset="0"/>
                <a:sym typeface="Wingdings 3" pitchFamily="18" charset="2"/>
              </a:rPr>
              <a:t> </a:t>
            </a:r>
            <a:r>
              <a:rPr lang="en-US" b="1" dirty="0" err="1"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b="1" dirty="0" smtClean="0">
                <a:solidFill>
                  <a:srgbClr val="006600"/>
                </a:solidFill>
                <a:latin typeface="Arial" pitchFamily="34" charset="0"/>
                <a:ea typeface="Calibri" pitchFamily="34" charset="0"/>
                <a:cs typeface="Arial" pitchFamily="34" charset="0"/>
                <a:sym typeface="Wingdings 3" pitchFamily="18" charset="2"/>
              </a:rPr>
              <a:t>  +  p</a:t>
            </a:r>
            <a:r>
              <a:rPr lang="en-US"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b="1" dirty="0" smtClean="0">
                <a:solidFill>
                  <a:srgbClr val="006600"/>
                </a:solidFill>
                <a:latin typeface="Arial" pitchFamily="34" charset="0"/>
                <a:ea typeface="Calibri" pitchFamily="34" charset="0"/>
                <a:cs typeface="Arial" pitchFamily="34" charset="0"/>
                <a:sym typeface="Wingdings 3" pitchFamily="18" charset="2"/>
              </a:rPr>
              <a:t> </a:t>
            </a:r>
            <a:r>
              <a:rPr lang="en-US" b="1" dirty="0" err="1"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b="1" dirty="0" smtClean="0">
                <a:solidFill>
                  <a:srgbClr val="006600"/>
                </a:solidFill>
                <a:latin typeface="Arial" pitchFamily="34" charset="0"/>
                <a:ea typeface="Calibri" pitchFamily="34" charset="0"/>
                <a:cs typeface="Arial" pitchFamily="34" charset="0"/>
                <a:sym typeface="Wingdings 3" pitchFamily="18" charset="2"/>
              </a:rPr>
              <a:t>  + …</a:t>
            </a:r>
            <a:endParaRPr lang="en-US" b="1" dirty="0">
              <a:solidFill>
                <a:srgbClr val="C00000"/>
              </a:solidFill>
              <a:ea typeface="Calibri" pitchFamily="34" charset="0"/>
              <a:cs typeface="Arial" pitchFamily="34" charset="0"/>
              <a:sym typeface="Wingdings 3"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left)">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wipe(left)">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wipe(left)">
                                      <p:cBhvr>
                                        <p:cTn id="17" dur="500"/>
                                        <p:tgtEl>
                                          <p:spTgt spid="39940"/>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39954"/>
                                        </p:tgtEl>
                                        <p:attrNameLst>
                                          <p:attrName>style.visibility</p:attrName>
                                        </p:attrNameLst>
                                      </p:cBhvr>
                                      <p:to>
                                        <p:strVal val="visible"/>
                                      </p:to>
                                    </p:set>
                                    <p:anim calcmode="lin" valueType="num">
                                      <p:cBhvr additive="base">
                                        <p:cTn id="28" dur="500" fill="hold"/>
                                        <p:tgtEl>
                                          <p:spTgt spid="39954"/>
                                        </p:tgtEl>
                                        <p:attrNameLst>
                                          <p:attrName>ppt_x</p:attrName>
                                        </p:attrNameLst>
                                      </p:cBhvr>
                                      <p:tavLst>
                                        <p:tav tm="0">
                                          <p:val>
                                            <p:strVal val="1+#ppt_w/2"/>
                                          </p:val>
                                        </p:tav>
                                        <p:tav tm="100000">
                                          <p:val>
                                            <p:strVal val="#ppt_x"/>
                                          </p:val>
                                        </p:tav>
                                      </p:tavLst>
                                    </p:anim>
                                    <p:anim calcmode="lin" valueType="num">
                                      <p:cBhvr additive="base">
                                        <p:cTn id="29" dur="500" fill="hold"/>
                                        <p:tgtEl>
                                          <p:spTgt spid="39954"/>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 presetClass="entr" presetSubtype="2" fill="hold" nodeType="afterEffect">
                                  <p:stCondLst>
                                    <p:cond delay="0"/>
                                  </p:stCondLst>
                                  <p:childTnLst>
                                    <p:set>
                                      <p:cBhvr>
                                        <p:cTn id="32" dur="1" fill="hold">
                                          <p:stCondLst>
                                            <p:cond delay="0"/>
                                          </p:stCondLst>
                                        </p:cTn>
                                        <p:tgtEl>
                                          <p:spTgt spid="39941"/>
                                        </p:tgtEl>
                                        <p:attrNameLst>
                                          <p:attrName>style.visibility</p:attrName>
                                        </p:attrNameLst>
                                      </p:cBhvr>
                                      <p:to>
                                        <p:strVal val="visible"/>
                                      </p:to>
                                    </p:set>
                                    <p:anim calcmode="lin" valueType="num">
                                      <p:cBhvr additive="base">
                                        <p:cTn id="33" dur="500" fill="hold"/>
                                        <p:tgtEl>
                                          <p:spTgt spid="39941"/>
                                        </p:tgtEl>
                                        <p:attrNameLst>
                                          <p:attrName>ppt_x</p:attrName>
                                        </p:attrNameLst>
                                      </p:cBhvr>
                                      <p:tavLst>
                                        <p:tav tm="0">
                                          <p:val>
                                            <p:strVal val="1+#ppt_w/2"/>
                                          </p:val>
                                        </p:tav>
                                        <p:tav tm="100000">
                                          <p:val>
                                            <p:strVal val="#ppt_x"/>
                                          </p:val>
                                        </p:tav>
                                      </p:tavLst>
                                    </p:anim>
                                    <p:anim calcmode="lin" valueType="num">
                                      <p:cBhvr additive="base">
                                        <p:cTn id="34"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942"/>
                                        </p:tgtEl>
                                        <p:attrNameLst>
                                          <p:attrName>style.visibility</p:attrName>
                                        </p:attrNameLst>
                                      </p:cBhvr>
                                      <p:to>
                                        <p:strVal val="visible"/>
                                      </p:to>
                                    </p:set>
                                    <p:animEffect transition="in" filter="wipe(left)">
                                      <p:cBhvr>
                                        <p:cTn id="39" dur="500"/>
                                        <p:tgtEl>
                                          <p:spTgt spid="3994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9952"/>
                                        </p:tgtEl>
                                        <p:attrNameLst>
                                          <p:attrName>style.visibility</p:attrName>
                                        </p:attrNameLst>
                                      </p:cBhvr>
                                      <p:to>
                                        <p:strVal val="visible"/>
                                      </p:to>
                                    </p:set>
                                    <p:animEffect transition="in" filter="wipe(left)">
                                      <p:cBhvr>
                                        <p:cTn id="43" dur="500"/>
                                        <p:tgtEl>
                                          <p:spTgt spid="39952"/>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9953"/>
                                        </p:tgtEl>
                                        <p:attrNameLst>
                                          <p:attrName>style.visibility</p:attrName>
                                        </p:attrNameLst>
                                      </p:cBhvr>
                                      <p:to>
                                        <p:strVal val="visible"/>
                                      </p:to>
                                    </p:set>
                                    <p:animEffect transition="in" filter="wipe(left)">
                                      <p:cBhvr>
                                        <p:cTn id="47" dur="500"/>
                                        <p:tgtEl>
                                          <p:spTgt spid="39953"/>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39943"/>
                                        </p:tgtEl>
                                        <p:attrNameLst>
                                          <p:attrName>style.visibility</p:attrName>
                                        </p:attrNameLst>
                                      </p:cBhvr>
                                      <p:to>
                                        <p:strVal val="visible"/>
                                      </p:to>
                                    </p:set>
                                    <p:animEffect transition="in" filter="wipe(left)">
                                      <p:cBhvr>
                                        <p:cTn id="51" dur="500"/>
                                        <p:tgtEl>
                                          <p:spTgt spid="399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9945"/>
                                        </p:tgtEl>
                                        <p:attrNameLst>
                                          <p:attrName>style.visibility</p:attrName>
                                        </p:attrNameLst>
                                      </p:cBhvr>
                                      <p:to>
                                        <p:strVal val="visible"/>
                                      </p:to>
                                    </p:set>
                                    <p:animEffect transition="in" filter="wipe(left)">
                                      <p:cBhvr>
                                        <p:cTn id="61" dur="500"/>
                                        <p:tgtEl>
                                          <p:spTgt spid="3994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9946"/>
                                        </p:tgtEl>
                                        <p:attrNameLst>
                                          <p:attrName>style.visibility</p:attrName>
                                        </p:attrNameLst>
                                      </p:cBhvr>
                                      <p:to>
                                        <p:strVal val="visible"/>
                                      </p:to>
                                    </p:set>
                                    <p:animEffect transition="in" filter="wipe(left)">
                                      <p:cBhvr>
                                        <p:cTn id="66" dur="500"/>
                                        <p:tgtEl>
                                          <p:spTgt spid="3994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9947"/>
                                        </p:tgtEl>
                                        <p:attrNameLst>
                                          <p:attrName>style.visibility</p:attrName>
                                        </p:attrNameLst>
                                      </p:cBhvr>
                                      <p:to>
                                        <p:strVal val="visible"/>
                                      </p:to>
                                    </p:set>
                                    <p:animEffect transition="in" filter="wipe(left)">
                                      <p:cBhvr>
                                        <p:cTn id="71" dur="500"/>
                                        <p:tgtEl>
                                          <p:spTgt spid="3994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9948"/>
                                        </p:tgtEl>
                                        <p:attrNameLst>
                                          <p:attrName>style.visibility</p:attrName>
                                        </p:attrNameLst>
                                      </p:cBhvr>
                                      <p:to>
                                        <p:strVal val="visible"/>
                                      </p:to>
                                    </p:set>
                                    <p:animEffect transition="in" filter="wipe(left)">
                                      <p:cBhvr>
                                        <p:cTn id="76" dur="500"/>
                                        <p:tgtEl>
                                          <p:spTgt spid="3994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9949"/>
                                        </p:tgtEl>
                                        <p:attrNameLst>
                                          <p:attrName>style.visibility</p:attrName>
                                        </p:attrNameLst>
                                      </p:cBhvr>
                                      <p:to>
                                        <p:strVal val="visible"/>
                                      </p:to>
                                    </p:set>
                                    <p:animEffect transition="in" filter="wipe(left)">
                                      <p:cBhvr>
                                        <p:cTn id="81" dur="500"/>
                                        <p:tgtEl>
                                          <p:spTgt spid="3994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9950"/>
                                        </p:tgtEl>
                                        <p:attrNameLst>
                                          <p:attrName>style.visibility</p:attrName>
                                        </p:attrNameLst>
                                      </p:cBhvr>
                                      <p:to>
                                        <p:strVal val="visible"/>
                                      </p:to>
                                    </p:set>
                                    <p:animEffect transition="in" filter="wipe(left)">
                                      <p:cBhvr>
                                        <p:cTn id="86" dur="500"/>
                                        <p:tgtEl>
                                          <p:spTgt spid="3995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39951"/>
                                        </p:tgtEl>
                                        <p:attrNameLst>
                                          <p:attrName>style.visibility</p:attrName>
                                        </p:attrNameLst>
                                      </p:cBhvr>
                                      <p:to>
                                        <p:strVal val="visible"/>
                                      </p:to>
                                    </p:set>
                                    <p:animEffect transition="in" filter="wipe(left)">
                                      <p:cBhvr>
                                        <p:cTn id="91" dur="500"/>
                                        <p:tgtEl>
                                          <p:spTgt spid="39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p:bldP spid="39940" grpId="0"/>
      <p:bldP spid="18" grpId="0" animBg="1"/>
      <p:bldP spid="39942" grpId="0"/>
      <p:bldP spid="39943" grpId="0"/>
      <p:bldP spid="39945" grpId="0"/>
      <p:bldP spid="39946" grpId="0"/>
      <p:bldP spid="39947" grpId="0"/>
      <p:bldP spid="39948" grpId="0"/>
      <p:bldP spid="39949" grpId="0"/>
      <p:bldP spid="39950" grpId="0"/>
      <p:bldP spid="39951" grpId="0"/>
      <p:bldP spid="39952" grpId="0"/>
      <p:bldP spid="39953" grpId="0"/>
      <p:bldP spid="32" grpId="0"/>
      <p:bldP spid="399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cstate="print"/>
          <a:srcRect/>
          <a:stretch>
            <a:fillRect/>
          </a:stretch>
        </p:blipFill>
        <p:spPr bwMode="auto">
          <a:xfrm>
            <a:off x="0" y="116632"/>
            <a:ext cx="9144000" cy="1800200"/>
          </a:xfrm>
          <a:prstGeom prst="rect">
            <a:avLst/>
          </a:prstGeom>
          <a:noFill/>
          <a:ln w="9525">
            <a:noFill/>
            <a:miter lim="800000"/>
            <a:headEnd/>
            <a:tailEnd/>
          </a:ln>
        </p:spPr>
      </p:pic>
      <p:sp>
        <p:nvSpPr>
          <p:cNvPr id="39942" name="Text Box 6"/>
          <p:cNvSpPr txBox="1">
            <a:spLocks noChangeArrowheads="1"/>
          </p:cNvSpPr>
          <p:nvPr/>
        </p:nvSpPr>
        <p:spPr bwMode="auto">
          <a:xfrm>
            <a:off x="3419872" y="416239"/>
            <a:ext cx="779463"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3" name="Text Box 7"/>
          <p:cNvSpPr txBox="1">
            <a:spLocks noChangeArrowheads="1"/>
          </p:cNvSpPr>
          <p:nvPr/>
        </p:nvSpPr>
        <p:spPr bwMode="auto">
          <a:xfrm>
            <a:off x="8100392" y="462539"/>
            <a:ext cx="639763"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5" name="Text Box 9"/>
          <p:cNvSpPr txBox="1">
            <a:spLocks noChangeArrowheads="1"/>
          </p:cNvSpPr>
          <p:nvPr/>
        </p:nvSpPr>
        <p:spPr bwMode="auto">
          <a:xfrm>
            <a:off x="4767432" y="913836"/>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6" name="Text Box 10"/>
          <p:cNvSpPr txBox="1">
            <a:spLocks noChangeArrowheads="1"/>
          </p:cNvSpPr>
          <p:nvPr/>
        </p:nvSpPr>
        <p:spPr bwMode="auto">
          <a:xfrm>
            <a:off x="6351608" y="913836"/>
            <a:ext cx="1330325" cy="36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7" name="Text Box 11"/>
          <p:cNvSpPr txBox="1">
            <a:spLocks noChangeArrowheads="1"/>
          </p:cNvSpPr>
          <p:nvPr/>
        </p:nvSpPr>
        <p:spPr bwMode="auto">
          <a:xfrm>
            <a:off x="7719488" y="913836"/>
            <a:ext cx="1331912"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8" name="Text Box 12"/>
          <p:cNvSpPr txBox="1">
            <a:spLocks noChangeArrowheads="1"/>
          </p:cNvSpPr>
          <p:nvPr/>
        </p:nvSpPr>
        <p:spPr bwMode="auto">
          <a:xfrm>
            <a:off x="3203848" y="1372935"/>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9" name="Text Box 13"/>
          <p:cNvSpPr txBox="1">
            <a:spLocks noChangeArrowheads="1"/>
          </p:cNvSpPr>
          <p:nvPr/>
        </p:nvSpPr>
        <p:spPr bwMode="auto">
          <a:xfrm>
            <a:off x="4788024" y="1375493"/>
            <a:ext cx="138747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0" name="Text Box 14"/>
          <p:cNvSpPr txBox="1">
            <a:spLocks noChangeArrowheads="1"/>
          </p:cNvSpPr>
          <p:nvPr/>
        </p:nvSpPr>
        <p:spPr bwMode="auto">
          <a:xfrm>
            <a:off x="6372200" y="1375493"/>
            <a:ext cx="13954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1" name="Text Box 15"/>
          <p:cNvSpPr txBox="1">
            <a:spLocks noChangeArrowheads="1"/>
          </p:cNvSpPr>
          <p:nvPr/>
        </p:nvSpPr>
        <p:spPr bwMode="auto">
          <a:xfrm>
            <a:off x="7812088" y="1364058"/>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2" name="Text Box 16"/>
          <p:cNvSpPr txBox="1">
            <a:spLocks noChangeArrowheads="1"/>
          </p:cNvSpPr>
          <p:nvPr/>
        </p:nvSpPr>
        <p:spPr bwMode="auto">
          <a:xfrm>
            <a:off x="5076056" y="416239"/>
            <a:ext cx="779463"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3" name="Text Box 17"/>
          <p:cNvSpPr txBox="1">
            <a:spLocks noChangeArrowheads="1"/>
          </p:cNvSpPr>
          <p:nvPr/>
        </p:nvSpPr>
        <p:spPr bwMode="auto">
          <a:xfrm>
            <a:off x="6732240" y="462539"/>
            <a:ext cx="638175"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2" name="Text Box 12"/>
          <p:cNvSpPr txBox="1">
            <a:spLocks noChangeArrowheads="1"/>
          </p:cNvSpPr>
          <p:nvPr/>
        </p:nvSpPr>
        <p:spPr bwMode="auto">
          <a:xfrm>
            <a:off x="3183256" y="922853"/>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grpSp>
        <p:nvGrpSpPr>
          <p:cNvPr id="53" name="Groupe 52"/>
          <p:cNvGrpSpPr/>
          <p:nvPr/>
        </p:nvGrpSpPr>
        <p:grpSpPr>
          <a:xfrm>
            <a:off x="7020272" y="3849473"/>
            <a:ext cx="1800200" cy="1051446"/>
            <a:chOff x="7020272" y="5661248"/>
            <a:chExt cx="1800200" cy="1051446"/>
          </a:xfrm>
        </p:grpSpPr>
        <p:sp>
          <p:nvSpPr>
            <p:cNvPr id="54" name="Rectangle 53"/>
            <p:cNvSpPr/>
            <p:nvPr/>
          </p:nvSpPr>
          <p:spPr>
            <a:xfrm>
              <a:off x="7020272" y="5704582"/>
              <a:ext cx="1800200" cy="1008112"/>
            </a:xfrm>
            <a:prstGeom prst="rect">
              <a:avLst/>
            </a:prstGeom>
            <a:solidFill>
              <a:schemeClr val="accent4">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8320454" y="5661248"/>
              <a:ext cx="362600" cy="523220"/>
            </a:xfrm>
            <a:prstGeom prst="rect">
              <a:avLst/>
            </a:prstGeom>
          </p:spPr>
          <p:txBody>
            <a:bodyPr wrap="none">
              <a:spAutoFit/>
            </a:bodyPr>
            <a:lstStyle/>
            <a:p>
              <a:r>
                <a:rPr lang="fr-FR" sz="2800" b="1" dirty="0" smtClean="0">
                  <a:latin typeface="Symbol" pitchFamily="18" charset="2"/>
                  <a:cs typeface="Arial" pitchFamily="34" charset="0"/>
                </a:rPr>
                <a:t>x</a:t>
              </a:r>
              <a:endParaRPr lang="fr-FR" sz="2400" b="1" baseline="-25000" dirty="0">
                <a:latin typeface="Symbol" pitchFamily="18" charset="2"/>
              </a:endParaRPr>
            </a:p>
          </p:txBody>
        </p:sp>
        <p:cxnSp>
          <p:nvCxnSpPr>
            <p:cNvPr id="56" name="Connecteur droit 55"/>
            <p:cNvCxnSpPr/>
            <p:nvPr/>
          </p:nvCxnSpPr>
          <p:spPr>
            <a:xfrm>
              <a:off x="8316416" y="6248708"/>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8299971" y="6280646"/>
              <a:ext cx="356188" cy="400110"/>
            </a:xfrm>
            <a:prstGeom prst="rect">
              <a:avLst/>
            </a:prstGeom>
          </p:spPr>
          <p:txBody>
            <a:bodyPr wrap="none">
              <a:spAutoFit/>
            </a:bodyPr>
            <a:lstStyle/>
            <a:p>
              <a:r>
                <a:rPr lang="fr-FR" sz="2000" b="1" dirty="0" smtClean="0">
                  <a:latin typeface="Arial" pitchFamily="34" charset="0"/>
                  <a:cs typeface="Arial" pitchFamily="34" charset="0"/>
                </a:rPr>
                <a:t>V</a:t>
              </a:r>
              <a:endParaRPr lang="fr-FR" b="1" dirty="0"/>
            </a:p>
          </p:txBody>
        </p:sp>
        <p:sp>
          <p:nvSpPr>
            <p:cNvPr id="58" name="Rectangle 57"/>
            <p:cNvSpPr/>
            <p:nvPr/>
          </p:nvSpPr>
          <p:spPr>
            <a:xfrm>
              <a:off x="7105997" y="5915273"/>
              <a:ext cx="1224136" cy="523220"/>
            </a:xfrm>
            <a:prstGeom prst="rect">
              <a:avLst/>
            </a:prstGeom>
          </p:spPr>
          <p:txBody>
            <a:bodyPr wrap="square">
              <a:spAutoFit/>
            </a:bodyPr>
            <a:lstStyle/>
            <a:p>
              <a:r>
                <a:rPr lang="fr-FR" sz="2400" b="1" i="1" dirty="0" smtClean="0">
                  <a:latin typeface="Times New Roman" pitchFamily="18" charset="0"/>
                  <a:cs typeface="Times New Roman" pitchFamily="18" charset="0"/>
                </a:rPr>
                <a:t>x</a:t>
              </a:r>
              <a:r>
                <a:rPr lang="fr-FR" sz="2000" b="1" dirty="0" smtClean="0">
                  <a:latin typeface="Arial" pitchFamily="34" charset="0"/>
                  <a:cs typeface="Arial" pitchFamily="34" charset="0"/>
                </a:rPr>
                <a:t> =</a:t>
              </a:r>
              <a:r>
                <a:rPr lang="fr-FR" sz="2000" dirty="0" smtClean="0">
                  <a:latin typeface="Arial" pitchFamily="34" charset="0"/>
                  <a:cs typeface="Arial" pitchFamily="34" charset="0"/>
                </a:rPr>
                <a:t> </a:t>
              </a:r>
              <a:r>
                <a:rPr lang="fr-FR" sz="2800" b="1" dirty="0" err="1" smtClean="0">
                  <a:latin typeface="Symbol" pitchFamily="18" charset="2"/>
                  <a:cs typeface="Arial" pitchFamily="34" charset="0"/>
                </a:rPr>
                <a:t>x</a:t>
              </a:r>
              <a:r>
                <a:rPr lang="fr-FR" sz="2000" b="1" baseline="-25000" dirty="0" err="1" smtClean="0">
                  <a:latin typeface="Arial" pitchFamily="34" charset="0"/>
                  <a:cs typeface="Arial" pitchFamily="34" charset="0"/>
                </a:rPr>
                <a:t>V</a:t>
              </a:r>
              <a:r>
                <a:rPr lang="fr-FR" sz="2000" b="1" dirty="0" smtClean="0">
                  <a:latin typeface="Arial" pitchFamily="34" charset="0"/>
                  <a:cs typeface="Arial" pitchFamily="34" charset="0"/>
                </a:rPr>
                <a:t> =</a:t>
              </a:r>
              <a:endParaRPr lang="fr-FR" sz="2000" dirty="0"/>
            </a:p>
          </p:txBody>
        </p:sp>
      </p:grpSp>
      <p:sp>
        <p:nvSpPr>
          <p:cNvPr id="59" name="Rectangle 8"/>
          <p:cNvSpPr>
            <a:spLocks noChangeArrowheads="1"/>
          </p:cNvSpPr>
          <p:nvPr/>
        </p:nvSpPr>
        <p:spPr bwMode="auto">
          <a:xfrm>
            <a:off x="0" y="2220673"/>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Calibri" pitchFamily="34" charset="0"/>
              </a:rPr>
              <a:t>          </a:t>
            </a:r>
            <a:r>
              <a:rPr kumimoji="0" lang="fr-FR" sz="2400" b="0" i="0" u="none" strike="noStrike" cap="none" normalizeH="0" baseline="0" dirty="0" smtClean="0">
                <a:ln>
                  <a:noFill/>
                </a:ln>
                <a:solidFill>
                  <a:schemeClr val="tx1"/>
                </a:solidFill>
                <a:effectLst/>
                <a:latin typeface="Calibri" pitchFamily="34" charset="0"/>
                <a:cs typeface="Calibri" pitchFamily="34" charset="0"/>
              </a:rPr>
              <a:t>Dans le cas de systèmes ne contenant que des espèces dissoutes dans un volume de solution </a:t>
            </a:r>
            <a:r>
              <a:rPr kumimoji="0" lang="fr-FR" sz="2400" b="1" i="0" u="none" strike="noStrike" cap="none" normalizeH="0" baseline="0" dirty="0" smtClean="0">
                <a:ln>
                  <a:noFill/>
                </a:ln>
                <a:solidFill>
                  <a:schemeClr val="tx1"/>
                </a:solidFill>
                <a:effectLst/>
                <a:latin typeface="Calibri" pitchFamily="34" charset="0"/>
                <a:cs typeface="Calibri" pitchFamily="34" charset="0"/>
              </a:rPr>
              <a:t>V</a:t>
            </a:r>
            <a:r>
              <a:rPr kumimoji="0" lang="fr-FR" sz="2400" b="0" i="0" u="none" strike="noStrike" cap="none" normalizeH="0" baseline="0" dirty="0" smtClean="0">
                <a:ln>
                  <a:noFill/>
                </a:ln>
                <a:solidFill>
                  <a:schemeClr val="tx1"/>
                </a:solidFill>
                <a:effectLst/>
                <a:latin typeface="Calibri" pitchFamily="34" charset="0"/>
                <a:cs typeface="Calibri" pitchFamily="34" charset="0"/>
              </a:rPr>
              <a:t> constant, il peut être plus pratique d’utiliser </a:t>
            </a:r>
            <a:r>
              <a:rPr kumimoji="0" lang="fr-FR" sz="2400" b="1" u="sng" strike="noStrike" cap="none" normalizeH="0" baseline="0" dirty="0" smtClean="0">
                <a:ln>
                  <a:noFill/>
                </a:ln>
                <a:solidFill>
                  <a:srgbClr val="FF0000"/>
                </a:solidFill>
                <a:effectLst/>
                <a:latin typeface="Calibri" pitchFamily="34" charset="0"/>
                <a:cs typeface="Calibri" pitchFamily="34" charset="0"/>
              </a:rPr>
              <a:t>l’avancement volumique </a:t>
            </a:r>
            <a:r>
              <a:rPr kumimoji="0" lang="fr-FR" sz="2400" b="1" i="1" u="sng" strike="noStrike" cap="none" normalizeH="0" baseline="0" dirty="0" smtClean="0">
                <a:ln>
                  <a:noFill/>
                </a:ln>
                <a:solidFill>
                  <a:srgbClr val="FF0000"/>
                </a:solidFill>
                <a:effectLst/>
                <a:latin typeface="Times New Roman" pitchFamily="18" charset="0"/>
                <a:cs typeface="Times New Roman" pitchFamily="18" charset="0"/>
              </a:rPr>
              <a:t>x</a:t>
            </a:r>
            <a:r>
              <a:rPr kumimoji="0" lang="fr-FR" sz="2400" b="1" u="sng" strike="noStrike" cap="none" normalizeH="0" baseline="0" dirty="0" smtClean="0">
                <a:ln>
                  <a:noFill/>
                </a:ln>
                <a:solidFill>
                  <a:srgbClr val="FF0000"/>
                </a:solidFill>
                <a:effectLst/>
                <a:latin typeface="Calibri" pitchFamily="34" charset="0"/>
                <a:cs typeface="Calibri" pitchFamily="34" charset="0"/>
              </a:rPr>
              <a:t> (ou </a:t>
            </a:r>
            <a:r>
              <a:rPr kumimoji="0" lang="fr-FR" sz="3200" b="1" u="sng" strike="noStrike" cap="none" normalizeH="0" baseline="0" dirty="0" err="1" smtClean="0">
                <a:ln>
                  <a:noFill/>
                </a:ln>
                <a:solidFill>
                  <a:srgbClr val="FF0000"/>
                </a:solidFill>
                <a:effectLst/>
                <a:latin typeface="Symbol" pitchFamily="18" charset="2"/>
                <a:cs typeface="Arial" pitchFamily="34" charset="0"/>
              </a:rPr>
              <a:t>x</a:t>
            </a:r>
            <a:r>
              <a:rPr kumimoji="0" lang="fr-FR" sz="2400" b="1" u="sng" strike="noStrike" cap="none" normalizeH="0" baseline="-30000" dirty="0" err="1" smtClean="0">
                <a:ln>
                  <a:noFill/>
                </a:ln>
                <a:solidFill>
                  <a:srgbClr val="FF0000"/>
                </a:solidFill>
                <a:effectLst/>
                <a:latin typeface="Calibri" pitchFamily="34" charset="0"/>
                <a:cs typeface="Calibri" pitchFamily="34" charset="0"/>
              </a:rPr>
              <a:t>V</a:t>
            </a:r>
            <a:r>
              <a:rPr kumimoji="0" lang="fr-FR" sz="2400" b="1" u="sng" strike="noStrike" cap="none" normalizeH="0" baseline="0" dirty="0" smtClean="0">
                <a:ln>
                  <a:noFill/>
                </a:ln>
                <a:solidFill>
                  <a:srgbClr val="FF0000"/>
                </a:solidFill>
                <a:effectLst/>
                <a:latin typeface="Calibri" pitchFamily="34" charset="0"/>
                <a:cs typeface="Calibri" pitchFamily="34" charset="0"/>
              </a:rPr>
              <a:t>) </a:t>
            </a:r>
            <a:r>
              <a:rPr kumimoji="0" lang="fr-FR" sz="2400" b="1" i="1" u="sng" strike="noStrike" cap="none" normalizeH="0" baseline="0" dirty="0" smtClean="0">
                <a:ln>
                  <a:noFill/>
                </a:ln>
                <a:solidFill>
                  <a:schemeClr val="tx1"/>
                </a:solidFill>
                <a:effectLst/>
                <a:latin typeface="Calibri" pitchFamily="34" charset="0"/>
                <a:cs typeface="Calibri" pitchFamily="34" charset="0"/>
              </a:rPr>
              <a:t>de la réaction</a:t>
            </a:r>
            <a:r>
              <a:rPr kumimoji="0" lang="fr-FR" sz="2400" b="1" i="1" u="none" strike="noStrike" cap="none" normalizeH="0" baseline="0" dirty="0" smtClean="0">
                <a:ln>
                  <a:noFill/>
                </a:ln>
                <a:solidFill>
                  <a:schemeClr val="tx1"/>
                </a:solidFill>
                <a:effectLst/>
                <a:latin typeface="Calibri" pitchFamily="34" charset="0"/>
                <a:cs typeface="Calibri" pitchFamily="34" charset="0"/>
              </a:rPr>
              <a:t> </a:t>
            </a:r>
            <a:r>
              <a:rPr kumimoji="0" lang="fr-FR" sz="2400" b="0" i="0" u="none" strike="noStrike" cap="none" normalizeH="0" baseline="0" dirty="0" smtClean="0">
                <a:ln>
                  <a:noFill/>
                </a:ln>
                <a:solidFill>
                  <a:schemeClr val="tx1"/>
                </a:solidFill>
                <a:effectLst/>
                <a:latin typeface="Calibri" pitchFamily="34" charset="0"/>
                <a:cs typeface="Calibri" pitchFamily="34" charset="0"/>
              </a:rPr>
              <a:t>:</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0" name="Groupe 59"/>
          <p:cNvGrpSpPr/>
          <p:nvPr/>
        </p:nvGrpSpPr>
        <p:grpSpPr>
          <a:xfrm>
            <a:off x="104328" y="3806040"/>
            <a:ext cx="8932167" cy="2995761"/>
            <a:chOff x="104328" y="5589240"/>
            <a:chExt cx="8932167" cy="1224136"/>
          </a:xfrm>
        </p:grpSpPr>
        <p:sp>
          <p:nvSpPr>
            <p:cNvPr id="61" name="Text Box 2"/>
            <p:cNvSpPr txBox="1">
              <a:spLocks noChangeArrowheads="1"/>
            </p:cNvSpPr>
            <p:nvPr/>
          </p:nvSpPr>
          <p:spPr bwMode="auto">
            <a:xfrm>
              <a:off x="104328" y="5589240"/>
              <a:ext cx="8932167" cy="1224136"/>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Text Box 6"/>
            <p:cNvSpPr txBox="1">
              <a:spLocks noChangeArrowheads="1"/>
            </p:cNvSpPr>
            <p:nvPr/>
          </p:nvSpPr>
          <p:spPr bwMode="auto">
            <a:xfrm>
              <a:off x="107504" y="5589240"/>
              <a:ext cx="2016224"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Définition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3" name="Text Box 2"/>
          <p:cNvSpPr txBox="1">
            <a:spLocks noChangeArrowheads="1"/>
          </p:cNvSpPr>
          <p:nvPr/>
        </p:nvSpPr>
        <p:spPr bwMode="auto">
          <a:xfrm>
            <a:off x="271711" y="3777465"/>
            <a:ext cx="6388521" cy="93610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algn="just"/>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a:solidFill>
                  <a:srgbClr val="002060"/>
                </a:solidFill>
                <a:latin typeface="Arial" pitchFamily="34" charset="0"/>
                <a:cs typeface="Arial" pitchFamily="34" charset="0"/>
              </a:rPr>
              <a:t>L’avancement volumique </a:t>
            </a:r>
            <a:r>
              <a:rPr lang="fr-FR" sz="2400" b="1" i="1" dirty="0">
                <a:solidFill>
                  <a:srgbClr val="002060"/>
                </a:solidFill>
                <a:latin typeface="Times New Roman" pitchFamily="18" charset="0"/>
                <a:cs typeface="Times New Roman" pitchFamily="18" charset="0"/>
              </a:rPr>
              <a:t>x</a:t>
            </a:r>
            <a:r>
              <a:rPr lang="fr-FR" sz="2000" dirty="0">
                <a:solidFill>
                  <a:srgbClr val="002060"/>
                </a:solidFill>
                <a:latin typeface="Arial" pitchFamily="34" charset="0"/>
                <a:cs typeface="Arial" pitchFamily="34" charset="0"/>
              </a:rPr>
              <a:t> d’une réaction est le rapport de l’avancement </a:t>
            </a:r>
            <a:r>
              <a:rPr lang="fr-FR" sz="2800" b="1" dirty="0">
                <a:solidFill>
                  <a:srgbClr val="002060"/>
                </a:solidFill>
                <a:latin typeface="Symbol" pitchFamily="18" charset="2"/>
                <a:cs typeface="Arial" pitchFamily="34" charset="0"/>
              </a:rPr>
              <a:t>x</a:t>
            </a:r>
            <a:r>
              <a:rPr lang="fr-FR" sz="2000" dirty="0">
                <a:solidFill>
                  <a:srgbClr val="002060"/>
                </a:solidFill>
                <a:latin typeface="Arial" pitchFamily="34" charset="0"/>
                <a:cs typeface="Arial" pitchFamily="34" charset="0"/>
              </a:rPr>
              <a:t> de la réaction sur le volume </a:t>
            </a:r>
            <a:r>
              <a:rPr lang="fr-FR" sz="2000" b="1" dirty="0">
                <a:solidFill>
                  <a:srgbClr val="002060"/>
                </a:solidFill>
                <a:latin typeface="Arial" pitchFamily="34" charset="0"/>
                <a:cs typeface="Arial" pitchFamily="34" charset="0"/>
              </a:rPr>
              <a:t>V</a:t>
            </a:r>
            <a:r>
              <a:rPr lang="fr-FR" sz="2000" dirty="0">
                <a:solidFill>
                  <a:srgbClr val="002060"/>
                </a:solidFill>
                <a:latin typeface="Arial" pitchFamily="34" charset="0"/>
                <a:cs typeface="Arial" pitchFamily="34" charset="0"/>
              </a:rPr>
              <a:t> de solution.</a:t>
            </a:r>
          </a:p>
        </p:txBody>
      </p:sp>
      <p:cxnSp>
        <p:nvCxnSpPr>
          <p:cNvPr id="64" name="Connecteur droit 63"/>
          <p:cNvCxnSpPr/>
          <p:nvPr/>
        </p:nvCxnSpPr>
        <p:spPr>
          <a:xfrm flipH="1" flipV="1">
            <a:off x="8028384" y="3633449"/>
            <a:ext cx="288032" cy="36004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flipV="1">
            <a:off x="8100392" y="4762427"/>
            <a:ext cx="216024" cy="360041"/>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H="1" flipV="1">
            <a:off x="7020272" y="3705457"/>
            <a:ext cx="288032" cy="576064"/>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7524328" y="3322267"/>
            <a:ext cx="639919"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mol</a:t>
            </a:r>
            <a:endParaRPr lang="fr-FR" dirty="0"/>
          </a:p>
        </p:txBody>
      </p:sp>
      <p:sp>
        <p:nvSpPr>
          <p:cNvPr id="68" name="Rectangle 67"/>
          <p:cNvSpPr/>
          <p:nvPr/>
        </p:nvSpPr>
        <p:spPr>
          <a:xfrm>
            <a:off x="7870235" y="5041442"/>
            <a:ext cx="341760"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L</a:t>
            </a:r>
            <a:endParaRPr lang="fr-FR" dirty="0"/>
          </a:p>
        </p:txBody>
      </p:sp>
      <p:sp>
        <p:nvSpPr>
          <p:cNvPr id="69" name="Rectangle 68"/>
          <p:cNvSpPr/>
          <p:nvPr/>
        </p:nvSpPr>
        <p:spPr>
          <a:xfrm>
            <a:off x="5940152" y="3417425"/>
            <a:ext cx="1170705" cy="400110"/>
          </a:xfrm>
          <a:prstGeom prst="rect">
            <a:avLst/>
          </a:prstGeom>
        </p:spPr>
        <p:txBody>
          <a:bodyPr wrap="none">
            <a:spAutoFit/>
          </a:bodyPr>
          <a:lstStyle/>
          <a:p>
            <a:r>
              <a:rPr lang="fr-FR" sz="2000" b="1" dirty="0" err="1">
                <a:solidFill>
                  <a:srgbClr val="006600"/>
                </a:solidFill>
                <a:latin typeface="Arial" pitchFamily="34" charset="0"/>
                <a:cs typeface="Arial" pitchFamily="34" charset="0"/>
              </a:rPr>
              <a:t>m</a:t>
            </a:r>
            <a:r>
              <a:rPr lang="fr-FR" sz="2000" b="1" dirty="0" err="1" smtClean="0">
                <a:solidFill>
                  <a:srgbClr val="006600"/>
                </a:solidFill>
                <a:latin typeface="Arial" pitchFamily="34" charset="0"/>
                <a:cs typeface="Arial" pitchFamily="34" charset="0"/>
              </a:rPr>
              <a:t>ol.L</a:t>
            </a:r>
            <a:r>
              <a:rPr lang="fr-FR" sz="2000" b="1" dirty="0" smtClean="0">
                <a:solidFill>
                  <a:srgbClr val="006600"/>
                </a:solidFill>
                <a:latin typeface="Arial" pitchFamily="34" charset="0"/>
                <a:cs typeface="Arial" pitchFamily="34" charset="0"/>
              </a:rPr>
              <a:t> </a:t>
            </a:r>
            <a:r>
              <a:rPr lang="fr-FR" sz="2000" b="1" baseline="30000" dirty="0" smtClean="0">
                <a:solidFill>
                  <a:srgbClr val="006600"/>
                </a:solidFill>
                <a:latin typeface="Arial" pitchFamily="34" charset="0"/>
                <a:cs typeface="Arial" pitchFamily="34" charset="0"/>
              </a:rPr>
              <a:t>– 1</a:t>
            </a:r>
            <a:endParaRPr lang="fr-FR" dirty="0"/>
          </a:p>
        </p:txBody>
      </p:sp>
      <p:sp>
        <p:nvSpPr>
          <p:cNvPr id="70" name="Text Box 5"/>
          <p:cNvSpPr txBox="1">
            <a:spLocks noChangeArrowheads="1"/>
          </p:cNvSpPr>
          <p:nvPr/>
        </p:nvSpPr>
        <p:spPr bwMode="auto">
          <a:xfrm>
            <a:off x="611560" y="5289634"/>
            <a:ext cx="8532440" cy="1440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ts val="600"/>
              </a:spcAft>
            </a:pPr>
            <a:r>
              <a:rPr lang="fr-FR" sz="2000" dirty="0" smtClean="0">
                <a:latin typeface="Times New Roman" pitchFamily="18" charset="0"/>
                <a:cs typeface="Times New Roman" pitchFamily="18" charset="0"/>
                <a:sym typeface="Wingdings" pitchFamily="2" charset="2"/>
              </a:rPr>
              <a:t></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C</a:t>
            </a:r>
            <a:r>
              <a:rPr lang="fr-FR" sz="2000" b="1" baseline="-25000" dirty="0" smtClean="0">
                <a:latin typeface="Times New Roman" pitchFamily="18" charset="0"/>
                <a:cs typeface="Times New Roman" pitchFamily="18" charset="0"/>
              </a:rPr>
              <a:t>i</a:t>
            </a:r>
            <a:r>
              <a:rPr lang="fr-FR" sz="2000" b="1" baseline="30000" dirty="0" smtClean="0">
                <a:latin typeface="Times New Roman" pitchFamily="18" charset="0"/>
                <a:cs typeface="Times New Roman" pitchFamily="18" charset="0"/>
              </a:rPr>
              <a:t>0</a:t>
            </a:r>
            <a:r>
              <a:rPr lang="fr-FR" sz="2000" dirty="0" smtClean="0">
                <a:latin typeface="Times New Roman" pitchFamily="18" charset="0"/>
                <a:cs typeface="Times New Roman" pitchFamily="18" charset="0"/>
              </a:rPr>
              <a:t> = quantité de matière de l’espèce </a:t>
            </a:r>
            <a:r>
              <a:rPr lang="fr-FR" sz="2000" b="1" dirty="0" smtClean="0">
                <a:latin typeface="Times New Roman" pitchFamily="18" charset="0"/>
                <a:cs typeface="Times New Roman" pitchFamily="18" charset="0"/>
              </a:rPr>
              <a:t>R</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ou </a:t>
            </a:r>
            <a:r>
              <a:rPr lang="fr-FR" sz="2000" b="1" dirty="0" smtClean="0">
                <a:latin typeface="Times New Roman" pitchFamily="18" charset="0"/>
                <a:cs typeface="Times New Roman" pitchFamily="18" charset="0"/>
              </a:rPr>
              <a:t>P</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dans l’état INITIAL ;</a:t>
            </a:r>
          </a:p>
          <a:p>
            <a:pPr marL="0" marR="0" lvl="0" indent="0" algn="just" defTabSz="914400" rtl="0" eaLnBrk="1" fontAlgn="base" latinLnBrk="0" hangingPunct="1">
              <a:lnSpc>
                <a:spcPct val="100000"/>
              </a:lnSpc>
              <a:spcBef>
                <a:spcPct val="0"/>
              </a:spcBef>
              <a:spcAft>
                <a:spcPts val="6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C</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 quantité de matière de l’espèce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R</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ou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P</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dans un état INTERMEDIAIRE.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1" name="Text Box 7"/>
          <p:cNvSpPr txBox="1">
            <a:spLocks noChangeArrowheads="1"/>
          </p:cNvSpPr>
          <p:nvPr/>
        </p:nvSpPr>
        <p:spPr bwMode="auto">
          <a:xfrm>
            <a:off x="179512" y="4929593"/>
            <a:ext cx="5544616" cy="25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Relation avec les concentrations molaires</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2" name="Rectangle 1"/>
          <p:cNvSpPr>
            <a:spLocks noChangeArrowheads="1"/>
          </p:cNvSpPr>
          <p:nvPr/>
        </p:nvSpPr>
        <p:spPr bwMode="auto">
          <a:xfrm>
            <a:off x="0" y="6153730"/>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85725" algn="just" defTabSz="914400" rtl="0" eaLnBrk="1" fontAlgn="base" latinLnBrk="0" hangingPunct="1">
              <a:lnSpc>
                <a:spcPct val="100000"/>
              </a:lnSpc>
              <a:spcBef>
                <a:spcPct val="0"/>
              </a:spcBef>
              <a:spcAft>
                <a:spcPct val="0"/>
              </a:spcAft>
              <a:buClrTx/>
              <a:buSzTx/>
              <a:buFontTx/>
              <a:buNone/>
              <a:tabLst/>
            </a:pP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REACTIF</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r>
              <a:rPr kumimoji="0" lang="fr-FR" sz="2000"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a:t>
            </a: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a:t>
            </a: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PRODUIT</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endParaRPr lang="fr-FR" sz="2000" dirty="0">
              <a:latin typeface="Arial" pitchFamily="34" charset="0"/>
              <a:cs typeface="Arial" pitchFamily="34" charset="0"/>
            </a:endParaRPr>
          </a:p>
        </p:txBody>
      </p:sp>
      <p:sp>
        <p:nvSpPr>
          <p:cNvPr id="75" name="Rectangle 74"/>
          <p:cNvSpPr/>
          <p:nvPr/>
        </p:nvSpPr>
        <p:spPr>
          <a:xfrm>
            <a:off x="2051720" y="6093296"/>
            <a:ext cx="2376264"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C</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C</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r</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i="1" dirty="0" smtClean="0">
                <a:solidFill>
                  <a:schemeClr val="tx1"/>
                </a:solidFill>
                <a:latin typeface="Times New Roman" pitchFamily="18" charset="0"/>
                <a:cs typeface="Times New Roman" pitchFamily="18" charset="0"/>
              </a:rPr>
              <a:t>x</a:t>
            </a:r>
            <a:endParaRPr lang="fr-FR" sz="2000" b="1" i="1" dirty="0">
              <a:solidFill>
                <a:schemeClr val="tx1"/>
              </a:solidFill>
              <a:latin typeface="Times New Roman" pitchFamily="18" charset="0"/>
              <a:cs typeface="Times New Roman" pitchFamily="18" charset="0"/>
            </a:endParaRPr>
          </a:p>
        </p:txBody>
      </p:sp>
      <p:sp>
        <p:nvSpPr>
          <p:cNvPr id="76" name="Rectangle 75"/>
          <p:cNvSpPr/>
          <p:nvPr/>
        </p:nvSpPr>
        <p:spPr>
          <a:xfrm>
            <a:off x="6588224" y="6093296"/>
            <a:ext cx="2367880"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C</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C</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p</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i="1" dirty="0" smtClean="0">
                <a:solidFill>
                  <a:schemeClr val="tx1"/>
                </a:solidFill>
                <a:latin typeface="Times New Roman" pitchFamily="18" charset="0"/>
                <a:cs typeface="Times New Roman" pitchFamily="18" charset="0"/>
              </a:rPr>
              <a:t>x</a:t>
            </a:r>
            <a:endParaRPr lang="fr-FR" sz="2000" b="1" dirty="0">
              <a:solidFill>
                <a:schemeClr val="tx1"/>
              </a:solidFill>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500" fill="hold"/>
                                        <p:tgtEl>
                                          <p:spTgt spid="60"/>
                                        </p:tgtEl>
                                        <p:attrNameLst>
                                          <p:attrName>ppt_x</p:attrName>
                                        </p:attrNameLst>
                                      </p:cBhvr>
                                      <p:tavLst>
                                        <p:tav tm="0">
                                          <p:val>
                                            <p:strVal val="1+#ppt_w/2"/>
                                          </p:val>
                                        </p:tav>
                                        <p:tav tm="100000">
                                          <p:val>
                                            <p:strVal val="#ppt_x"/>
                                          </p:val>
                                        </p:tav>
                                      </p:tavLst>
                                    </p:anim>
                                    <p:anim calcmode="lin" valueType="num">
                                      <p:cBhvr additive="base">
                                        <p:cTn id="13"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left)">
                                      <p:cBhvr>
                                        <p:cTn id="18" dur="5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edge">
                                      <p:cBhvr>
                                        <p:cTn id="23" dur="20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right)">
                                      <p:cBhvr>
                                        <p:cTn id="28" dur="500"/>
                                        <p:tgtEl>
                                          <p:spTgt spid="64"/>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right)">
                                      <p:cBhvr>
                                        <p:cTn id="36" dur="500"/>
                                        <p:tgtEl>
                                          <p:spTgt spid="65"/>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wipe(left)">
                                      <p:cBhvr>
                                        <p:cTn id="40" dur="500"/>
                                        <p:tgtEl>
                                          <p:spTgt spid="68"/>
                                        </p:tgtEl>
                                      </p:cBhvr>
                                    </p:animEffect>
                                  </p:childTnLst>
                                </p:cTn>
                              </p:par>
                            </p:childTnLst>
                          </p:cTn>
                        </p:par>
                        <p:par>
                          <p:cTn id="41" fill="hold">
                            <p:stCondLst>
                              <p:cond delay="2000"/>
                            </p:stCondLst>
                            <p:childTnLst>
                              <p:par>
                                <p:cTn id="42" presetID="22" presetClass="entr" presetSubtype="2" fill="hold"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wipe(right)">
                                      <p:cBhvr>
                                        <p:cTn id="44" dur="500"/>
                                        <p:tgtEl>
                                          <p:spTgt spid="66"/>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left)">
                                      <p:cBhvr>
                                        <p:cTn id="48" dur="500"/>
                                        <p:tgtEl>
                                          <p:spTgt spid="69"/>
                                        </p:tgtEl>
                                      </p:cBhvr>
                                    </p:animEffect>
                                  </p:childTnLst>
                                </p:cTn>
                              </p:par>
                              <p:par>
                                <p:cTn id="49" presetID="23" presetClass="entr" presetSubtype="16"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p:cTn id="51" dur="500" fill="hold"/>
                                        <p:tgtEl>
                                          <p:spTgt spid="71"/>
                                        </p:tgtEl>
                                        <p:attrNameLst>
                                          <p:attrName>ppt_w</p:attrName>
                                        </p:attrNameLst>
                                      </p:cBhvr>
                                      <p:tavLst>
                                        <p:tav tm="0">
                                          <p:val>
                                            <p:fltVal val="0"/>
                                          </p:val>
                                        </p:tav>
                                        <p:tav tm="100000">
                                          <p:val>
                                            <p:strVal val="#ppt_w"/>
                                          </p:val>
                                        </p:tav>
                                      </p:tavLst>
                                    </p:anim>
                                    <p:anim calcmode="lin" valueType="num">
                                      <p:cBhvr>
                                        <p:cTn id="52" dur="500" fill="hold"/>
                                        <p:tgtEl>
                                          <p:spTgt spid="71"/>
                                        </p:tgtEl>
                                        <p:attrNameLst>
                                          <p:attrName>ppt_h</p:attrName>
                                        </p:attrNameLst>
                                      </p:cBhvr>
                                      <p:tavLst>
                                        <p:tav tm="0">
                                          <p:val>
                                            <p:fltVal val="0"/>
                                          </p:val>
                                        </p:tav>
                                        <p:tav tm="100000">
                                          <p:val>
                                            <p:strVal val="#ppt_h"/>
                                          </p:val>
                                        </p:tav>
                                      </p:tavLst>
                                    </p:anim>
                                  </p:childTnLst>
                                </p:cTn>
                              </p:par>
                            </p:childTnLst>
                          </p:cTn>
                        </p:par>
                        <p:par>
                          <p:cTn id="53" fill="hold">
                            <p:stCondLst>
                              <p:cond delay="3000"/>
                            </p:stCondLst>
                            <p:childTnLst>
                              <p:par>
                                <p:cTn id="54" presetID="2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childTnLst>
                                </p:cTn>
                              </p:par>
                            </p:childTnLst>
                          </p:cTn>
                        </p:par>
                        <p:par>
                          <p:cTn id="58" fill="hold">
                            <p:stCondLst>
                              <p:cond delay="3500"/>
                            </p:stCondLst>
                            <p:childTnLst>
                              <p:par>
                                <p:cTn id="59" presetID="2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wedge">
                                      <p:cBhvr>
                                        <p:cTn id="67" dur="2000"/>
                                        <p:tgtEl>
                                          <p:spTgt spid="75"/>
                                        </p:tgtEl>
                                      </p:cBhvr>
                                    </p:animEffect>
                                  </p:childTnLst>
                                </p:cTn>
                              </p:par>
                            </p:childTnLst>
                          </p:cTn>
                        </p:par>
                        <p:par>
                          <p:cTn id="68" fill="hold">
                            <p:stCondLst>
                              <p:cond delay="2000"/>
                            </p:stCondLst>
                            <p:childTnLst>
                              <p:par>
                                <p:cTn id="69" presetID="20" presetClass="entr" presetSubtype="0"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wedge">
                                      <p:cBhvr>
                                        <p:cTn id="71"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3" grpId="0"/>
      <p:bldP spid="67" grpId="0"/>
      <p:bldP spid="68" grpId="0"/>
      <p:bldP spid="69" grpId="0"/>
      <p:bldP spid="70" grpId="0"/>
      <p:bldP spid="71" grpId="0"/>
      <p:bldP spid="72" grpId="0"/>
      <p:bldP spid="75" grpId="0" animBg="1"/>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e 32"/>
          <p:cNvGrpSpPr/>
          <p:nvPr/>
        </p:nvGrpSpPr>
        <p:grpSpPr>
          <a:xfrm>
            <a:off x="7020272" y="-1676"/>
            <a:ext cx="1800200" cy="1051446"/>
            <a:chOff x="7020272" y="5661248"/>
            <a:chExt cx="1800200" cy="1051446"/>
          </a:xfrm>
        </p:grpSpPr>
        <p:sp>
          <p:nvSpPr>
            <p:cNvPr id="21" name="Rectangle 20"/>
            <p:cNvSpPr/>
            <p:nvPr/>
          </p:nvSpPr>
          <p:spPr>
            <a:xfrm>
              <a:off x="7020272" y="5704582"/>
              <a:ext cx="1800200" cy="1008112"/>
            </a:xfrm>
            <a:prstGeom prst="rect">
              <a:avLst/>
            </a:prstGeom>
            <a:solidFill>
              <a:schemeClr val="accent4">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8320454" y="5661248"/>
              <a:ext cx="362600" cy="523220"/>
            </a:xfrm>
            <a:prstGeom prst="rect">
              <a:avLst/>
            </a:prstGeom>
          </p:spPr>
          <p:txBody>
            <a:bodyPr wrap="none">
              <a:spAutoFit/>
            </a:bodyPr>
            <a:lstStyle/>
            <a:p>
              <a:r>
                <a:rPr lang="fr-FR" sz="2800" b="1" dirty="0" smtClean="0">
                  <a:latin typeface="Symbol" pitchFamily="18" charset="2"/>
                  <a:cs typeface="Arial" pitchFamily="34" charset="0"/>
                </a:rPr>
                <a:t>x</a:t>
              </a:r>
              <a:endParaRPr lang="fr-FR" sz="2400" b="1" baseline="-25000" dirty="0">
                <a:latin typeface="Symbol" pitchFamily="18" charset="2"/>
              </a:endParaRPr>
            </a:p>
          </p:txBody>
        </p:sp>
        <p:cxnSp>
          <p:nvCxnSpPr>
            <p:cNvPr id="23" name="Connecteur droit 22"/>
            <p:cNvCxnSpPr/>
            <p:nvPr/>
          </p:nvCxnSpPr>
          <p:spPr>
            <a:xfrm>
              <a:off x="8316416" y="6248708"/>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299971" y="6280646"/>
              <a:ext cx="356188" cy="400110"/>
            </a:xfrm>
            <a:prstGeom prst="rect">
              <a:avLst/>
            </a:prstGeom>
          </p:spPr>
          <p:txBody>
            <a:bodyPr wrap="none">
              <a:spAutoFit/>
            </a:bodyPr>
            <a:lstStyle/>
            <a:p>
              <a:r>
                <a:rPr lang="fr-FR" sz="2000" b="1" dirty="0" smtClean="0">
                  <a:latin typeface="Arial" pitchFamily="34" charset="0"/>
                  <a:cs typeface="Arial" pitchFamily="34" charset="0"/>
                </a:rPr>
                <a:t>V</a:t>
              </a:r>
              <a:endParaRPr lang="fr-FR" b="1" dirty="0"/>
            </a:p>
          </p:txBody>
        </p:sp>
        <p:sp>
          <p:nvSpPr>
            <p:cNvPr id="31" name="Rectangle 30"/>
            <p:cNvSpPr/>
            <p:nvPr/>
          </p:nvSpPr>
          <p:spPr>
            <a:xfrm>
              <a:off x="7105997" y="5915273"/>
              <a:ext cx="1224136" cy="523220"/>
            </a:xfrm>
            <a:prstGeom prst="rect">
              <a:avLst/>
            </a:prstGeom>
          </p:spPr>
          <p:txBody>
            <a:bodyPr wrap="square">
              <a:spAutoFit/>
            </a:bodyPr>
            <a:lstStyle/>
            <a:p>
              <a:r>
                <a:rPr lang="fr-FR" sz="2400" b="1" i="1" dirty="0" smtClean="0">
                  <a:latin typeface="Times New Roman" pitchFamily="18" charset="0"/>
                  <a:cs typeface="Times New Roman" pitchFamily="18" charset="0"/>
                </a:rPr>
                <a:t>x</a:t>
              </a:r>
              <a:r>
                <a:rPr lang="fr-FR" sz="2000" b="1" dirty="0" smtClean="0">
                  <a:latin typeface="Arial" pitchFamily="34" charset="0"/>
                  <a:cs typeface="Arial" pitchFamily="34" charset="0"/>
                </a:rPr>
                <a:t> =</a:t>
              </a:r>
              <a:r>
                <a:rPr lang="fr-FR" sz="2000" dirty="0" smtClean="0">
                  <a:latin typeface="Arial" pitchFamily="34" charset="0"/>
                  <a:cs typeface="Arial" pitchFamily="34" charset="0"/>
                </a:rPr>
                <a:t> </a:t>
              </a:r>
              <a:r>
                <a:rPr lang="fr-FR" sz="2800" b="1" dirty="0" err="1" smtClean="0">
                  <a:latin typeface="Symbol" pitchFamily="18" charset="2"/>
                  <a:cs typeface="Arial" pitchFamily="34" charset="0"/>
                </a:rPr>
                <a:t>x</a:t>
              </a:r>
              <a:r>
                <a:rPr lang="fr-FR" sz="2000" b="1" baseline="-25000" dirty="0" err="1" smtClean="0">
                  <a:latin typeface="Arial" pitchFamily="34" charset="0"/>
                  <a:cs typeface="Arial" pitchFamily="34" charset="0"/>
                </a:rPr>
                <a:t>V</a:t>
              </a:r>
              <a:r>
                <a:rPr lang="fr-FR" sz="2000" b="1" dirty="0" smtClean="0">
                  <a:latin typeface="Arial" pitchFamily="34" charset="0"/>
                  <a:cs typeface="Arial" pitchFamily="34" charset="0"/>
                </a:rPr>
                <a:t> =</a:t>
              </a:r>
              <a:endParaRPr lang="fr-FR" sz="2000" dirty="0"/>
            </a:p>
          </p:txBody>
        </p:sp>
      </p:grpSp>
      <p:sp>
        <p:nvSpPr>
          <p:cNvPr id="1741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32" name="Groupe 31"/>
          <p:cNvGrpSpPr/>
          <p:nvPr/>
        </p:nvGrpSpPr>
        <p:grpSpPr>
          <a:xfrm>
            <a:off x="104328" y="-45109"/>
            <a:ext cx="8932167" cy="2826037"/>
            <a:chOff x="104328" y="5589240"/>
            <a:chExt cx="8932167" cy="1224136"/>
          </a:xfrm>
        </p:grpSpPr>
        <p:sp>
          <p:nvSpPr>
            <p:cNvPr id="18" name="Text Box 2"/>
            <p:cNvSpPr txBox="1">
              <a:spLocks noChangeArrowheads="1"/>
            </p:cNvSpPr>
            <p:nvPr/>
          </p:nvSpPr>
          <p:spPr bwMode="auto">
            <a:xfrm>
              <a:off x="104328" y="5589240"/>
              <a:ext cx="8932167" cy="1224136"/>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6"/>
            <p:cNvSpPr txBox="1">
              <a:spLocks noChangeArrowheads="1"/>
            </p:cNvSpPr>
            <p:nvPr/>
          </p:nvSpPr>
          <p:spPr bwMode="auto">
            <a:xfrm>
              <a:off x="107504" y="5589240"/>
              <a:ext cx="2016224"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Définition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0" name="Text Box 2"/>
          <p:cNvSpPr txBox="1">
            <a:spLocks noChangeArrowheads="1"/>
          </p:cNvSpPr>
          <p:nvPr/>
        </p:nvSpPr>
        <p:spPr bwMode="auto">
          <a:xfrm>
            <a:off x="271711" y="-73684"/>
            <a:ext cx="6388521" cy="93610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algn="just"/>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a:solidFill>
                  <a:srgbClr val="002060"/>
                </a:solidFill>
                <a:latin typeface="Arial" pitchFamily="34" charset="0"/>
                <a:cs typeface="Arial" pitchFamily="34" charset="0"/>
              </a:rPr>
              <a:t>L’avancement volumique </a:t>
            </a:r>
            <a:r>
              <a:rPr lang="fr-FR" sz="2400" b="1" i="1" dirty="0">
                <a:solidFill>
                  <a:srgbClr val="002060"/>
                </a:solidFill>
                <a:latin typeface="Times New Roman" pitchFamily="18" charset="0"/>
                <a:cs typeface="Times New Roman" pitchFamily="18" charset="0"/>
              </a:rPr>
              <a:t>x</a:t>
            </a:r>
            <a:r>
              <a:rPr lang="fr-FR" sz="2000" dirty="0">
                <a:solidFill>
                  <a:srgbClr val="002060"/>
                </a:solidFill>
                <a:latin typeface="Arial" pitchFamily="34" charset="0"/>
                <a:cs typeface="Arial" pitchFamily="34" charset="0"/>
              </a:rPr>
              <a:t> d’une réaction est le rapport de l’avancement </a:t>
            </a:r>
            <a:r>
              <a:rPr lang="fr-FR" sz="2800" b="1" dirty="0">
                <a:solidFill>
                  <a:srgbClr val="002060"/>
                </a:solidFill>
                <a:latin typeface="Symbol" pitchFamily="18" charset="2"/>
                <a:cs typeface="Arial" pitchFamily="34" charset="0"/>
              </a:rPr>
              <a:t>x</a:t>
            </a:r>
            <a:r>
              <a:rPr lang="fr-FR" sz="2000" dirty="0">
                <a:solidFill>
                  <a:srgbClr val="002060"/>
                </a:solidFill>
                <a:latin typeface="Arial" pitchFamily="34" charset="0"/>
                <a:cs typeface="Arial" pitchFamily="34" charset="0"/>
              </a:rPr>
              <a:t> de la réaction sur le volume </a:t>
            </a:r>
            <a:r>
              <a:rPr lang="fr-FR" sz="2000" b="1" dirty="0">
                <a:solidFill>
                  <a:srgbClr val="002060"/>
                </a:solidFill>
                <a:latin typeface="Arial" pitchFamily="34" charset="0"/>
                <a:cs typeface="Arial" pitchFamily="34" charset="0"/>
              </a:rPr>
              <a:t>V</a:t>
            </a:r>
            <a:r>
              <a:rPr lang="fr-FR" sz="2000" dirty="0">
                <a:solidFill>
                  <a:srgbClr val="002060"/>
                </a:solidFill>
                <a:latin typeface="Arial" pitchFamily="34" charset="0"/>
                <a:cs typeface="Arial" pitchFamily="34" charset="0"/>
              </a:rPr>
              <a:t> de solution.</a:t>
            </a:r>
          </a:p>
        </p:txBody>
      </p:sp>
      <p:cxnSp>
        <p:nvCxnSpPr>
          <p:cNvPr id="25" name="Connecteur droit 24"/>
          <p:cNvCxnSpPr/>
          <p:nvPr/>
        </p:nvCxnSpPr>
        <p:spPr>
          <a:xfrm flipH="1" flipV="1">
            <a:off x="7884368" y="214348"/>
            <a:ext cx="504056" cy="72008"/>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8100392" y="911278"/>
            <a:ext cx="216024" cy="360041"/>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6588224" y="646396"/>
            <a:ext cx="576064" cy="288032"/>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236296" y="-1676"/>
            <a:ext cx="639919"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mol</a:t>
            </a:r>
            <a:endParaRPr lang="fr-FR" dirty="0"/>
          </a:p>
        </p:txBody>
      </p:sp>
      <p:sp>
        <p:nvSpPr>
          <p:cNvPr id="29" name="Rectangle 28"/>
          <p:cNvSpPr/>
          <p:nvPr/>
        </p:nvSpPr>
        <p:spPr>
          <a:xfrm>
            <a:off x="7870235" y="1190293"/>
            <a:ext cx="341760"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L</a:t>
            </a:r>
            <a:endParaRPr lang="fr-FR" dirty="0"/>
          </a:p>
        </p:txBody>
      </p:sp>
      <p:sp>
        <p:nvSpPr>
          <p:cNvPr id="30" name="Rectangle 29"/>
          <p:cNvSpPr/>
          <p:nvPr/>
        </p:nvSpPr>
        <p:spPr>
          <a:xfrm>
            <a:off x="5436096" y="718404"/>
            <a:ext cx="1170705" cy="400110"/>
          </a:xfrm>
          <a:prstGeom prst="rect">
            <a:avLst/>
          </a:prstGeom>
        </p:spPr>
        <p:txBody>
          <a:bodyPr wrap="none">
            <a:spAutoFit/>
          </a:bodyPr>
          <a:lstStyle/>
          <a:p>
            <a:r>
              <a:rPr lang="fr-FR" sz="2000" b="1" dirty="0" err="1">
                <a:solidFill>
                  <a:srgbClr val="006600"/>
                </a:solidFill>
                <a:latin typeface="Arial" pitchFamily="34" charset="0"/>
                <a:cs typeface="Arial" pitchFamily="34" charset="0"/>
              </a:rPr>
              <a:t>m</a:t>
            </a:r>
            <a:r>
              <a:rPr lang="fr-FR" sz="2000" b="1" dirty="0" err="1" smtClean="0">
                <a:solidFill>
                  <a:srgbClr val="006600"/>
                </a:solidFill>
                <a:latin typeface="Arial" pitchFamily="34" charset="0"/>
                <a:cs typeface="Arial" pitchFamily="34" charset="0"/>
              </a:rPr>
              <a:t>ol.L</a:t>
            </a:r>
            <a:r>
              <a:rPr lang="fr-FR" sz="2000" b="1" dirty="0" smtClean="0">
                <a:solidFill>
                  <a:srgbClr val="006600"/>
                </a:solidFill>
                <a:latin typeface="Arial" pitchFamily="34" charset="0"/>
                <a:cs typeface="Arial" pitchFamily="34" charset="0"/>
              </a:rPr>
              <a:t> </a:t>
            </a:r>
            <a:r>
              <a:rPr lang="fr-FR" sz="2000" b="1" baseline="30000" dirty="0" smtClean="0">
                <a:solidFill>
                  <a:srgbClr val="006600"/>
                </a:solidFill>
                <a:latin typeface="Arial" pitchFamily="34" charset="0"/>
                <a:cs typeface="Arial" pitchFamily="34" charset="0"/>
              </a:rPr>
              <a:t>– 1</a:t>
            </a:r>
            <a:endParaRPr lang="fr-FR" dirty="0"/>
          </a:p>
        </p:txBody>
      </p:sp>
      <p:sp>
        <p:nvSpPr>
          <p:cNvPr id="34" name="Text Box 5"/>
          <p:cNvSpPr txBox="1">
            <a:spLocks noChangeArrowheads="1"/>
          </p:cNvSpPr>
          <p:nvPr/>
        </p:nvSpPr>
        <p:spPr bwMode="auto">
          <a:xfrm>
            <a:off x="611560" y="1438485"/>
            <a:ext cx="8532440" cy="1440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pPr>
            <a:r>
              <a:rPr lang="fr-FR" sz="2000" dirty="0" smtClean="0">
                <a:latin typeface="Times New Roman" pitchFamily="18" charset="0"/>
                <a:cs typeface="Times New Roman" pitchFamily="18" charset="0"/>
                <a:sym typeface="Wingdings" pitchFamily="2" charset="2"/>
              </a:rPr>
              <a:t></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C</a:t>
            </a:r>
            <a:r>
              <a:rPr lang="fr-FR" sz="2000" b="1" baseline="-25000" dirty="0" smtClean="0">
                <a:latin typeface="Times New Roman" pitchFamily="18" charset="0"/>
                <a:cs typeface="Times New Roman" pitchFamily="18" charset="0"/>
              </a:rPr>
              <a:t>i</a:t>
            </a:r>
            <a:r>
              <a:rPr lang="fr-FR" sz="2000" b="1" baseline="30000" dirty="0" smtClean="0">
                <a:latin typeface="Times New Roman" pitchFamily="18" charset="0"/>
                <a:cs typeface="Times New Roman" pitchFamily="18" charset="0"/>
              </a:rPr>
              <a:t>0</a:t>
            </a:r>
            <a:r>
              <a:rPr lang="fr-FR" sz="2000" dirty="0" smtClean="0">
                <a:latin typeface="Times New Roman" pitchFamily="18" charset="0"/>
                <a:cs typeface="Times New Roman" pitchFamily="18" charset="0"/>
              </a:rPr>
              <a:t> = quantité de matière de l’espèce </a:t>
            </a:r>
            <a:r>
              <a:rPr lang="fr-FR" sz="2000" b="1" dirty="0" smtClean="0">
                <a:latin typeface="Times New Roman" pitchFamily="18" charset="0"/>
                <a:cs typeface="Times New Roman" pitchFamily="18" charset="0"/>
              </a:rPr>
              <a:t>R</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ou </a:t>
            </a:r>
            <a:r>
              <a:rPr lang="fr-FR" sz="2000" b="1" dirty="0" smtClean="0">
                <a:latin typeface="Times New Roman" pitchFamily="18" charset="0"/>
                <a:cs typeface="Times New Roman" pitchFamily="18" charset="0"/>
              </a:rPr>
              <a:t>P</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dans l’état INITIAL ;</a:t>
            </a:r>
          </a:p>
          <a:p>
            <a:pPr marL="0" marR="0" lvl="0" indent="0" algn="just" defTabSz="914400" rtl="0" eaLnBrk="1" fontAlgn="base" latinLnBrk="0" hangingPunct="1">
              <a:lnSpc>
                <a:spcPct val="100000"/>
              </a:lnSpc>
              <a:spcBef>
                <a:spcPct val="0"/>
              </a:spcBef>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C</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 quantité de matière de l’espèce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R</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ou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P</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dans un état INTERMEDIAIRE.</a:t>
            </a:r>
          </a:p>
          <a:p>
            <a:pPr marL="0" marR="0" lvl="0" indent="0" algn="l" defTabSz="914400" rtl="0" eaLnBrk="1" fontAlgn="base" latinLnBrk="0" hangingPunct="1">
              <a:lnSpc>
                <a:spcPct val="100000"/>
              </a:lnSpc>
              <a:spcBef>
                <a:spcPct val="0"/>
              </a:spcBef>
              <a:buClrTx/>
              <a:buSzTx/>
              <a:buFontTx/>
              <a:buNone/>
              <a:tabLst/>
            </a:pP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5" name="Text Box 7"/>
          <p:cNvSpPr txBox="1">
            <a:spLocks noChangeArrowheads="1"/>
          </p:cNvSpPr>
          <p:nvPr/>
        </p:nvSpPr>
        <p:spPr bwMode="auto">
          <a:xfrm>
            <a:off x="179512" y="1078444"/>
            <a:ext cx="5544616" cy="25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Relation avec les concentrations molaires</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6" name="Rectangle 1"/>
          <p:cNvSpPr>
            <a:spLocks noChangeArrowheads="1"/>
          </p:cNvSpPr>
          <p:nvPr/>
        </p:nvSpPr>
        <p:spPr bwMode="auto">
          <a:xfrm>
            <a:off x="0" y="2209981"/>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85725" algn="just" defTabSz="914400" rtl="0" eaLnBrk="1" fontAlgn="base" latinLnBrk="0" hangingPunct="1">
              <a:lnSpc>
                <a:spcPct val="100000"/>
              </a:lnSpc>
              <a:spcBef>
                <a:spcPct val="0"/>
              </a:spcBef>
              <a:spcAft>
                <a:spcPct val="0"/>
              </a:spcAft>
              <a:buClrTx/>
              <a:buSzTx/>
              <a:buFontTx/>
              <a:buNone/>
              <a:tabLst/>
            </a:pP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REACTIF</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r>
              <a:rPr kumimoji="0" lang="fr-FR" sz="2000"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a:t>
            </a: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a:t>
            </a: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PRODUIT</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endParaRPr lang="fr-FR" sz="2000" dirty="0">
              <a:latin typeface="Arial" pitchFamily="34" charset="0"/>
              <a:cs typeface="Arial" pitchFamily="34" charset="0"/>
            </a:endParaRPr>
          </a:p>
        </p:txBody>
      </p:sp>
      <p:sp>
        <p:nvSpPr>
          <p:cNvPr id="54" name="Text Box 2"/>
          <p:cNvSpPr txBox="1">
            <a:spLocks noChangeArrowheads="1"/>
          </p:cNvSpPr>
          <p:nvPr/>
        </p:nvSpPr>
        <p:spPr bwMode="auto">
          <a:xfrm>
            <a:off x="127325" y="2822235"/>
            <a:ext cx="8784976" cy="792088"/>
          </a:xfrm>
          <a:prstGeom prst="rect">
            <a:avLst/>
          </a:prstGeom>
          <a:solidFill>
            <a:schemeClr val="accent2">
              <a:lumMod val="20000"/>
              <a:lumOff val="80000"/>
            </a:schemeClr>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2400" b="1" u="sng" dirty="0" smtClean="0">
                <a:effectLst>
                  <a:outerShdw blurRad="38100" dist="38100" dir="2700000" algn="tl">
                    <a:srgbClr val="000000">
                      <a:alpha val="43137"/>
                    </a:srgbClr>
                  </a:outerShdw>
                </a:effectLst>
                <a:latin typeface="+mj-lt"/>
                <a:cs typeface="Arial" pitchFamily="34" charset="0"/>
              </a:rPr>
              <a:t>TABLEAU d’</a:t>
            </a:r>
            <a:r>
              <a:rPr lang="fr-FR" sz="2400" b="1" u="sng" dirty="0" smtClean="0">
                <a:solidFill>
                  <a:srgbClr val="0E681D"/>
                </a:solidFill>
                <a:effectLst>
                  <a:outerShdw blurRad="38100" dist="38100" dir="2700000" algn="tl">
                    <a:srgbClr val="000000">
                      <a:alpha val="43137"/>
                    </a:srgbClr>
                  </a:outerShdw>
                </a:effectLst>
                <a:latin typeface="+mj-lt"/>
                <a:cs typeface="Arial" pitchFamily="34" charset="0"/>
              </a:rPr>
              <a:t>avancement volumique</a:t>
            </a:r>
            <a:r>
              <a:rPr kumimoji="0" lang="fr-FR" sz="2400" b="0" i="0" u="none" strike="noStrike" cap="none" normalizeH="0" baseline="0" dirty="0" smtClean="0">
                <a:ln>
                  <a:noFill/>
                </a:ln>
                <a:effectLst/>
                <a:latin typeface="+mj-lt"/>
                <a:cs typeface="Arial" pitchFamily="34" charset="0"/>
              </a:rPr>
              <a:t> = tableau qui indique</a:t>
            </a:r>
            <a:r>
              <a:rPr kumimoji="0" lang="fr-FR" sz="2400" b="0" i="0" u="none" strike="noStrike" cap="none" normalizeH="0" dirty="0" smtClean="0">
                <a:ln>
                  <a:noFill/>
                </a:ln>
                <a:effectLst/>
                <a:latin typeface="+mj-lt"/>
                <a:cs typeface="Arial" pitchFamily="34" charset="0"/>
              </a:rPr>
              <a:t> les </a:t>
            </a:r>
            <a:r>
              <a:rPr kumimoji="0" lang="fr-FR" sz="2400" b="1" i="1" u="none" strike="noStrike" cap="none" normalizeH="0" dirty="0" smtClean="0">
                <a:ln>
                  <a:noFill/>
                </a:ln>
                <a:solidFill>
                  <a:srgbClr val="0E681D"/>
                </a:solidFill>
                <a:effectLst/>
                <a:latin typeface="+mj-lt"/>
                <a:cs typeface="Arial" pitchFamily="34" charset="0"/>
              </a:rPr>
              <a:t>concentrations</a:t>
            </a:r>
            <a:r>
              <a:rPr kumimoji="0" lang="fr-FR" sz="2400" b="1" i="1" u="none" strike="noStrike" cap="none" normalizeH="0" dirty="0" smtClean="0">
                <a:ln>
                  <a:noFill/>
                </a:ln>
                <a:effectLst/>
                <a:latin typeface="+mj-lt"/>
                <a:cs typeface="Arial" pitchFamily="34" charset="0"/>
              </a:rPr>
              <a:t> </a:t>
            </a:r>
            <a:r>
              <a:rPr kumimoji="0" lang="fr-FR" sz="2400" b="0" i="0" u="none" strike="noStrike" cap="none" normalizeH="0" dirty="0" smtClean="0">
                <a:ln>
                  <a:noFill/>
                </a:ln>
                <a:effectLst/>
                <a:latin typeface="+mj-lt"/>
                <a:cs typeface="Arial" pitchFamily="34" charset="0"/>
              </a:rPr>
              <a:t>de chaque espèce chimique dans </a:t>
            </a:r>
            <a:r>
              <a:rPr kumimoji="0" lang="fr-FR" sz="2400" b="1" i="0" u="none" strike="noStrike" cap="none" normalizeH="0" dirty="0" smtClean="0">
                <a:ln>
                  <a:noFill/>
                </a:ln>
                <a:effectLst/>
                <a:latin typeface="+mj-lt"/>
                <a:cs typeface="Arial" pitchFamily="34" charset="0"/>
              </a:rPr>
              <a:t>EI</a:t>
            </a:r>
            <a:r>
              <a:rPr kumimoji="0" lang="fr-FR" sz="2400" b="0" i="0" u="none" strike="noStrike" cap="none" normalizeH="0" dirty="0" smtClean="0">
                <a:ln>
                  <a:noFill/>
                </a:ln>
                <a:effectLst/>
                <a:latin typeface="+mj-lt"/>
                <a:cs typeface="Arial" pitchFamily="34" charset="0"/>
              </a:rPr>
              <a:t>, </a:t>
            </a:r>
            <a:r>
              <a:rPr kumimoji="0" lang="fr-FR" sz="2400" b="1" i="0" u="none" strike="noStrike" cap="none" normalizeH="0" dirty="0" smtClean="0">
                <a:ln>
                  <a:noFill/>
                </a:ln>
                <a:effectLst/>
                <a:latin typeface="+mj-lt"/>
                <a:cs typeface="Arial" pitchFamily="34" charset="0"/>
              </a:rPr>
              <a:t>E </a:t>
            </a:r>
            <a:r>
              <a:rPr kumimoji="0" lang="fr-FR" sz="2400" b="1" i="0" u="none" strike="noStrike" cap="none" normalizeH="0" dirty="0" err="1" smtClean="0">
                <a:ln>
                  <a:noFill/>
                </a:ln>
                <a:effectLst/>
                <a:latin typeface="+mj-lt"/>
                <a:cs typeface="Arial" pitchFamily="34" charset="0"/>
              </a:rPr>
              <a:t>int</a:t>
            </a:r>
            <a:r>
              <a:rPr kumimoji="0" lang="fr-FR" sz="2400" b="1" i="0" u="none" strike="noStrike" cap="none" normalizeH="0" dirty="0" smtClean="0">
                <a:ln>
                  <a:noFill/>
                </a:ln>
                <a:effectLst/>
                <a:latin typeface="+mj-lt"/>
                <a:cs typeface="Arial" pitchFamily="34" charset="0"/>
              </a:rPr>
              <a:t>. </a:t>
            </a:r>
            <a:r>
              <a:rPr kumimoji="0" lang="fr-FR" sz="2400" b="0" i="0" u="none" strike="noStrike" cap="none" normalizeH="0" dirty="0" smtClean="0">
                <a:ln>
                  <a:noFill/>
                </a:ln>
                <a:effectLst/>
                <a:latin typeface="+mj-lt"/>
                <a:cs typeface="Arial" pitchFamily="34" charset="0"/>
              </a:rPr>
              <a:t>et </a:t>
            </a:r>
            <a:r>
              <a:rPr kumimoji="0" lang="fr-FR" sz="2400" b="1" i="0" u="none" strike="noStrike" cap="none" normalizeH="0" dirty="0" smtClean="0">
                <a:ln>
                  <a:noFill/>
                </a:ln>
                <a:effectLst/>
                <a:latin typeface="+mj-lt"/>
                <a:cs typeface="Arial" pitchFamily="34" charset="0"/>
              </a:rPr>
              <a:t>EF</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18"/>
          <p:cNvSpPr>
            <a:spLocks noChangeArrowheads="1"/>
          </p:cNvSpPr>
          <p:nvPr/>
        </p:nvSpPr>
        <p:spPr bwMode="auto">
          <a:xfrm>
            <a:off x="0" y="3642589"/>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4</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r>
              <a:rPr lang="fr-FR" sz="2000" i="1" dirty="0" smtClean="0">
                <a:latin typeface="Times New Roman" pitchFamily="18" charset="0"/>
                <a:cs typeface="Times New Roman" pitchFamily="18" charset="0"/>
              </a:rPr>
              <a:t>On réalise un mélange avec les concentrations initiales suivantes : </a:t>
            </a:r>
            <a:endParaRPr lang="fr-FR" sz="2000"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[S</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O</a:t>
            </a:r>
            <a:r>
              <a:rPr lang="fr-FR" sz="2000" b="1" baseline="-25000" dirty="0" smtClean="0">
                <a:latin typeface="Times New Roman" pitchFamily="18" charset="0"/>
                <a:cs typeface="Times New Roman" pitchFamily="18" charset="0"/>
              </a:rPr>
              <a:t>8</a:t>
            </a:r>
            <a:r>
              <a:rPr lang="fr-FR" sz="2000" b="1" baseline="30000" dirty="0" smtClean="0">
                <a:latin typeface="Times New Roman" pitchFamily="18" charset="0"/>
                <a:cs typeface="Times New Roman" pitchFamily="18" charset="0"/>
              </a:rPr>
              <a:t> 2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1</a:t>
            </a:r>
            <a:r>
              <a:rPr lang="fr-FR" sz="2000" b="1" dirty="0" smtClean="0">
                <a:latin typeface="Times New Roman" pitchFamily="18" charset="0"/>
                <a:cs typeface="Times New Roman" pitchFamily="18" charset="0"/>
              </a:rPr>
              <a:t> = 0,020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r>
              <a:rPr lang="fr-FR" sz="2000" b="1" i="1" baseline="30000" dirty="0" smtClean="0">
                <a:latin typeface="Times New Roman" pitchFamily="18" charset="0"/>
                <a:cs typeface="Times New Roman" pitchFamily="18" charset="0"/>
              </a:rPr>
              <a:t> </a:t>
            </a:r>
            <a:r>
              <a:rPr lang="fr-FR" sz="2000" i="1" baseline="30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[I</a:t>
            </a:r>
            <a:r>
              <a:rPr lang="fr-FR" sz="2000" b="1" baseline="30000" dirty="0" smtClean="0">
                <a:latin typeface="Times New Roman" pitchFamily="18" charset="0"/>
                <a:cs typeface="Times New Roman" pitchFamily="18" charset="0"/>
              </a:rPr>
              <a:t>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 = 0,030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endParaRPr lang="fr-FR" sz="2000" b="1" i="1"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[I</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3</a:t>
            </a:r>
            <a:r>
              <a:rPr lang="fr-FR" sz="2000" b="1" dirty="0" smtClean="0">
                <a:latin typeface="Times New Roman" pitchFamily="18" charset="0"/>
                <a:cs typeface="Times New Roman" pitchFamily="18" charset="0"/>
              </a:rPr>
              <a:t> = 0,010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endParaRPr lang="fr-FR" sz="2000" b="1" dirty="0">
              <a:latin typeface="Times New Roman" pitchFamily="18" charset="0"/>
              <a:cs typeface="Times New Roman" pitchFamily="18" charset="0"/>
            </a:endParaRPr>
          </a:p>
        </p:txBody>
      </p:sp>
      <p:sp>
        <p:nvSpPr>
          <p:cNvPr id="39" name="Rectangle 38"/>
          <p:cNvSpPr/>
          <p:nvPr/>
        </p:nvSpPr>
        <p:spPr>
          <a:xfrm>
            <a:off x="2051720" y="2137972"/>
            <a:ext cx="2376264"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C</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C</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r</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i="1" dirty="0" smtClean="0">
                <a:solidFill>
                  <a:schemeClr val="tx1"/>
                </a:solidFill>
                <a:latin typeface="Times New Roman" pitchFamily="18" charset="0"/>
                <a:cs typeface="Times New Roman" pitchFamily="18" charset="0"/>
              </a:rPr>
              <a:t>x</a:t>
            </a:r>
            <a:endParaRPr lang="fr-FR" sz="2000" b="1" i="1" dirty="0">
              <a:solidFill>
                <a:schemeClr val="tx1"/>
              </a:solidFill>
              <a:latin typeface="Times New Roman" pitchFamily="18" charset="0"/>
              <a:cs typeface="Times New Roman" pitchFamily="18" charset="0"/>
            </a:endParaRPr>
          </a:p>
        </p:txBody>
      </p:sp>
      <p:sp>
        <p:nvSpPr>
          <p:cNvPr id="40" name="Rectangle 39"/>
          <p:cNvSpPr/>
          <p:nvPr/>
        </p:nvSpPr>
        <p:spPr>
          <a:xfrm>
            <a:off x="6588224" y="2137972"/>
            <a:ext cx="2367880"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C</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C</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p</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i="1" dirty="0" smtClean="0">
                <a:solidFill>
                  <a:schemeClr val="tx1"/>
                </a:solidFill>
                <a:latin typeface="Times New Roman" pitchFamily="18" charset="0"/>
                <a:cs typeface="Times New Roman" pitchFamily="18" charset="0"/>
              </a:rPr>
              <a:t>x</a:t>
            </a:r>
            <a:endParaRPr lang="fr-FR" sz="2000" b="1" dirty="0">
              <a:solidFill>
                <a:schemeClr val="tx1"/>
              </a:solidFill>
              <a:latin typeface="Symbol" pitchFamily="18" charset="2"/>
            </a:endParaRPr>
          </a:p>
        </p:txBody>
      </p:sp>
      <p:pic>
        <p:nvPicPr>
          <p:cNvPr id="44" name="Picture 2"/>
          <p:cNvPicPr>
            <a:picLocks noChangeAspect="1" noChangeArrowheads="1"/>
          </p:cNvPicPr>
          <p:nvPr/>
        </p:nvPicPr>
        <p:blipFill>
          <a:blip r:embed="rId2" cstate="print"/>
          <a:srcRect/>
          <a:stretch>
            <a:fillRect/>
          </a:stretch>
        </p:blipFill>
        <p:spPr bwMode="auto">
          <a:xfrm>
            <a:off x="0" y="4772025"/>
            <a:ext cx="9144000" cy="2085975"/>
          </a:xfrm>
          <a:prstGeom prst="rect">
            <a:avLst/>
          </a:prstGeom>
          <a:noFill/>
          <a:ln w="9525">
            <a:noFill/>
            <a:miter lim="800000"/>
            <a:headEnd/>
            <a:tailEnd/>
          </a:ln>
        </p:spPr>
      </p:pic>
      <p:sp>
        <p:nvSpPr>
          <p:cNvPr id="45" name="Text Box 6"/>
          <p:cNvSpPr txBox="1">
            <a:spLocks noChangeArrowheads="1"/>
          </p:cNvSpPr>
          <p:nvPr/>
        </p:nvSpPr>
        <p:spPr bwMode="auto">
          <a:xfrm>
            <a:off x="3419872" y="5194615"/>
            <a:ext cx="779463"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46" name="Text Box 7"/>
          <p:cNvSpPr txBox="1">
            <a:spLocks noChangeArrowheads="1"/>
          </p:cNvSpPr>
          <p:nvPr/>
        </p:nvSpPr>
        <p:spPr bwMode="auto">
          <a:xfrm>
            <a:off x="8100392" y="5240915"/>
            <a:ext cx="639763" cy="4923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47" name="Text Box 9"/>
          <p:cNvSpPr txBox="1">
            <a:spLocks noChangeArrowheads="1"/>
          </p:cNvSpPr>
          <p:nvPr/>
        </p:nvSpPr>
        <p:spPr bwMode="auto">
          <a:xfrm>
            <a:off x="4628532" y="5726937"/>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48" name="Text Box 10"/>
          <p:cNvSpPr txBox="1">
            <a:spLocks noChangeArrowheads="1"/>
          </p:cNvSpPr>
          <p:nvPr/>
        </p:nvSpPr>
        <p:spPr bwMode="auto">
          <a:xfrm>
            <a:off x="6212708" y="5726937"/>
            <a:ext cx="1330325" cy="36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49" name="Text Box 11"/>
          <p:cNvSpPr txBox="1">
            <a:spLocks noChangeArrowheads="1"/>
          </p:cNvSpPr>
          <p:nvPr/>
        </p:nvSpPr>
        <p:spPr bwMode="auto">
          <a:xfrm>
            <a:off x="7657540" y="5758964"/>
            <a:ext cx="1440160"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50" name="Text Box 12"/>
          <p:cNvSpPr txBox="1">
            <a:spLocks noChangeArrowheads="1"/>
          </p:cNvSpPr>
          <p:nvPr/>
        </p:nvSpPr>
        <p:spPr bwMode="auto">
          <a:xfrm>
            <a:off x="3018648" y="6315919"/>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1" name="Text Box 13"/>
          <p:cNvSpPr txBox="1">
            <a:spLocks noChangeArrowheads="1"/>
          </p:cNvSpPr>
          <p:nvPr/>
        </p:nvSpPr>
        <p:spPr bwMode="auto">
          <a:xfrm>
            <a:off x="4602824" y="6318477"/>
            <a:ext cx="138747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2" name="Text Box 14"/>
          <p:cNvSpPr txBox="1">
            <a:spLocks noChangeArrowheads="1"/>
          </p:cNvSpPr>
          <p:nvPr/>
        </p:nvSpPr>
        <p:spPr bwMode="auto">
          <a:xfrm>
            <a:off x="6187000" y="6318477"/>
            <a:ext cx="13954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lang="fr-FR" sz="2400" b="1" dirty="0" smtClean="0">
                <a:solidFill>
                  <a:srgbClr val="002060"/>
                </a:solidFill>
                <a:latin typeface="Arial" pitchFamily="34" charset="0"/>
                <a:cs typeface="Arial" pitchFamily="34" charset="0"/>
              </a:rPr>
              <a:t>2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3" name="Text Box 16"/>
          <p:cNvSpPr txBox="1">
            <a:spLocks noChangeArrowheads="1"/>
          </p:cNvSpPr>
          <p:nvPr/>
        </p:nvSpPr>
        <p:spPr bwMode="auto">
          <a:xfrm>
            <a:off x="4937156" y="5194615"/>
            <a:ext cx="779463"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6" name="Text Box 17"/>
          <p:cNvSpPr txBox="1">
            <a:spLocks noChangeArrowheads="1"/>
          </p:cNvSpPr>
          <p:nvPr/>
        </p:nvSpPr>
        <p:spPr bwMode="auto">
          <a:xfrm>
            <a:off x="6593340" y="5240915"/>
            <a:ext cx="638175"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7" name="Text Box 12"/>
          <p:cNvSpPr txBox="1">
            <a:spLocks noChangeArrowheads="1"/>
          </p:cNvSpPr>
          <p:nvPr/>
        </p:nvSpPr>
        <p:spPr bwMode="auto">
          <a:xfrm>
            <a:off x="3044356" y="5735954"/>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58" name="Text Box 11"/>
          <p:cNvSpPr txBox="1">
            <a:spLocks noChangeArrowheads="1"/>
          </p:cNvSpPr>
          <p:nvPr/>
        </p:nvSpPr>
        <p:spPr bwMode="auto">
          <a:xfrm>
            <a:off x="7703840" y="6309320"/>
            <a:ext cx="1440160"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lang="fr-FR" sz="2400" b="1" baseline="-25000" dirty="0" err="1" smtClean="0">
                <a:solidFill>
                  <a:srgbClr val="002060"/>
                </a:solidFill>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1+#ppt_w/2"/>
                                          </p:val>
                                        </p:tav>
                                        <p:tav tm="100000">
                                          <p:val>
                                            <p:strVal val="#ppt_x"/>
                                          </p:val>
                                        </p:tav>
                                      </p:tavLst>
                                    </p:anim>
                                    <p:anim calcmode="lin" valueType="num">
                                      <p:cBhvr additive="base">
                                        <p:cTn id="13" dur="500" fill="hold"/>
                                        <p:tgtEl>
                                          <p:spTgt spid="5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left)">
                                      <p:cBhvr>
                                        <p:cTn id="30" dur="500"/>
                                        <p:tgtEl>
                                          <p:spTgt spid="56"/>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left)">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left)">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left)">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500"/>
                                        <p:tgtEl>
                                          <p:spTgt spid="5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wipe(left)">
                                      <p:cBhvr>
                                        <p:cTn id="7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45" grpId="0"/>
      <p:bldP spid="46" grpId="0"/>
      <p:bldP spid="47" grpId="0"/>
      <p:bldP spid="48" grpId="0"/>
      <p:bldP spid="49" grpId="0"/>
      <p:bldP spid="50" grpId="0"/>
      <p:bldP spid="51" grpId="0"/>
      <p:bldP spid="52" grpId="0"/>
      <p:bldP spid="53" grpId="0"/>
      <p:bldP spid="56"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2"/>
          <p:cNvGrpSpPr/>
          <p:nvPr/>
        </p:nvGrpSpPr>
        <p:grpSpPr>
          <a:xfrm>
            <a:off x="7020272" y="44624"/>
            <a:ext cx="1800200" cy="1051446"/>
            <a:chOff x="7020272" y="5661248"/>
            <a:chExt cx="1800200" cy="1051446"/>
          </a:xfrm>
        </p:grpSpPr>
        <p:sp>
          <p:nvSpPr>
            <p:cNvPr id="21" name="Rectangle 20"/>
            <p:cNvSpPr/>
            <p:nvPr/>
          </p:nvSpPr>
          <p:spPr>
            <a:xfrm>
              <a:off x="7020272" y="5704582"/>
              <a:ext cx="1800200" cy="1008112"/>
            </a:xfrm>
            <a:prstGeom prst="rect">
              <a:avLst/>
            </a:prstGeom>
            <a:solidFill>
              <a:schemeClr val="accent4">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8320454" y="5661248"/>
              <a:ext cx="362600" cy="523220"/>
            </a:xfrm>
            <a:prstGeom prst="rect">
              <a:avLst/>
            </a:prstGeom>
          </p:spPr>
          <p:txBody>
            <a:bodyPr wrap="none">
              <a:spAutoFit/>
            </a:bodyPr>
            <a:lstStyle/>
            <a:p>
              <a:r>
                <a:rPr lang="fr-FR" sz="2800" b="1" dirty="0" smtClean="0">
                  <a:latin typeface="Symbol" pitchFamily="18" charset="2"/>
                  <a:cs typeface="Arial" pitchFamily="34" charset="0"/>
                </a:rPr>
                <a:t>x</a:t>
              </a:r>
              <a:endParaRPr lang="fr-FR" sz="2400" b="1" baseline="-25000" dirty="0">
                <a:latin typeface="Symbol" pitchFamily="18" charset="2"/>
              </a:endParaRPr>
            </a:p>
          </p:txBody>
        </p:sp>
        <p:cxnSp>
          <p:nvCxnSpPr>
            <p:cNvPr id="23" name="Connecteur droit 22"/>
            <p:cNvCxnSpPr/>
            <p:nvPr/>
          </p:nvCxnSpPr>
          <p:spPr>
            <a:xfrm>
              <a:off x="8316416" y="6248708"/>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299971" y="6280646"/>
              <a:ext cx="356188" cy="400110"/>
            </a:xfrm>
            <a:prstGeom prst="rect">
              <a:avLst/>
            </a:prstGeom>
          </p:spPr>
          <p:txBody>
            <a:bodyPr wrap="none">
              <a:spAutoFit/>
            </a:bodyPr>
            <a:lstStyle/>
            <a:p>
              <a:r>
                <a:rPr lang="fr-FR" sz="2000" b="1" dirty="0" smtClean="0">
                  <a:latin typeface="Arial" pitchFamily="34" charset="0"/>
                  <a:cs typeface="Arial" pitchFamily="34" charset="0"/>
                </a:rPr>
                <a:t>V</a:t>
              </a:r>
              <a:endParaRPr lang="fr-FR" b="1" dirty="0"/>
            </a:p>
          </p:txBody>
        </p:sp>
        <p:sp>
          <p:nvSpPr>
            <p:cNvPr id="31" name="Rectangle 30"/>
            <p:cNvSpPr/>
            <p:nvPr/>
          </p:nvSpPr>
          <p:spPr>
            <a:xfrm>
              <a:off x="7105997" y="5915273"/>
              <a:ext cx="1224136" cy="523220"/>
            </a:xfrm>
            <a:prstGeom prst="rect">
              <a:avLst/>
            </a:prstGeom>
          </p:spPr>
          <p:txBody>
            <a:bodyPr wrap="square">
              <a:spAutoFit/>
            </a:bodyPr>
            <a:lstStyle/>
            <a:p>
              <a:r>
                <a:rPr lang="fr-FR" sz="2400" b="1" i="1" dirty="0" smtClean="0">
                  <a:latin typeface="Times New Roman" pitchFamily="18" charset="0"/>
                  <a:cs typeface="Times New Roman" pitchFamily="18" charset="0"/>
                </a:rPr>
                <a:t>x</a:t>
              </a:r>
              <a:r>
                <a:rPr lang="fr-FR" sz="2000" b="1" dirty="0" smtClean="0">
                  <a:latin typeface="Arial" pitchFamily="34" charset="0"/>
                  <a:cs typeface="Arial" pitchFamily="34" charset="0"/>
                </a:rPr>
                <a:t> =</a:t>
              </a:r>
              <a:r>
                <a:rPr lang="fr-FR" sz="2000" dirty="0" smtClean="0">
                  <a:latin typeface="Arial" pitchFamily="34" charset="0"/>
                  <a:cs typeface="Arial" pitchFamily="34" charset="0"/>
                </a:rPr>
                <a:t> </a:t>
              </a:r>
              <a:r>
                <a:rPr lang="fr-FR" sz="2800" b="1" dirty="0" err="1" smtClean="0">
                  <a:latin typeface="Symbol" pitchFamily="18" charset="2"/>
                  <a:cs typeface="Arial" pitchFamily="34" charset="0"/>
                </a:rPr>
                <a:t>x</a:t>
              </a:r>
              <a:r>
                <a:rPr lang="fr-FR" sz="2000" b="1" baseline="-25000" dirty="0" err="1" smtClean="0">
                  <a:latin typeface="Arial" pitchFamily="34" charset="0"/>
                  <a:cs typeface="Arial" pitchFamily="34" charset="0"/>
                </a:rPr>
                <a:t>V</a:t>
              </a:r>
              <a:r>
                <a:rPr lang="fr-FR" sz="2000" b="1" dirty="0" smtClean="0">
                  <a:latin typeface="Arial" pitchFamily="34" charset="0"/>
                  <a:cs typeface="Arial" pitchFamily="34" charset="0"/>
                </a:rPr>
                <a:t> =</a:t>
              </a:r>
              <a:endParaRPr lang="fr-FR" sz="2000" dirty="0"/>
            </a:p>
          </p:txBody>
        </p:sp>
      </p:grpSp>
      <p:sp>
        <p:nvSpPr>
          <p:cNvPr id="1741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3" name="Groupe 31"/>
          <p:cNvGrpSpPr/>
          <p:nvPr/>
        </p:nvGrpSpPr>
        <p:grpSpPr>
          <a:xfrm>
            <a:off x="104328" y="9899"/>
            <a:ext cx="8932167" cy="2900603"/>
            <a:chOff x="104328" y="5589240"/>
            <a:chExt cx="8932167" cy="1224136"/>
          </a:xfrm>
        </p:grpSpPr>
        <p:sp>
          <p:nvSpPr>
            <p:cNvPr id="18" name="Text Box 2"/>
            <p:cNvSpPr txBox="1">
              <a:spLocks noChangeArrowheads="1"/>
            </p:cNvSpPr>
            <p:nvPr/>
          </p:nvSpPr>
          <p:spPr bwMode="auto">
            <a:xfrm>
              <a:off x="104328" y="5589240"/>
              <a:ext cx="8932167" cy="1224136"/>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6"/>
            <p:cNvSpPr txBox="1">
              <a:spLocks noChangeArrowheads="1"/>
            </p:cNvSpPr>
            <p:nvPr/>
          </p:nvSpPr>
          <p:spPr bwMode="auto">
            <a:xfrm>
              <a:off x="107504" y="5589240"/>
              <a:ext cx="2016224"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Définition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0" name="Text Box 2"/>
          <p:cNvSpPr txBox="1">
            <a:spLocks noChangeArrowheads="1"/>
          </p:cNvSpPr>
          <p:nvPr/>
        </p:nvSpPr>
        <p:spPr bwMode="auto">
          <a:xfrm>
            <a:off x="271711" y="-27384"/>
            <a:ext cx="6388521" cy="93610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algn="just"/>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a:solidFill>
                  <a:srgbClr val="002060"/>
                </a:solidFill>
                <a:latin typeface="Arial" pitchFamily="34" charset="0"/>
                <a:cs typeface="Arial" pitchFamily="34" charset="0"/>
              </a:rPr>
              <a:t>L’avancement volumique </a:t>
            </a:r>
            <a:r>
              <a:rPr lang="fr-FR" sz="2400" b="1" i="1" dirty="0">
                <a:solidFill>
                  <a:srgbClr val="002060"/>
                </a:solidFill>
                <a:latin typeface="Times New Roman" pitchFamily="18" charset="0"/>
                <a:cs typeface="Times New Roman" pitchFamily="18" charset="0"/>
              </a:rPr>
              <a:t>x</a:t>
            </a:r>
            <a:r>
              <a:rPr lang="fr-FR" sz="2000" dirty="0">
                <a:solidFill>
                  <a:srgbClr val="002060"/>
                </a:solidFill>
                <a:latin typeface="Arial" pitchFamily="34" charset="0"/>
                <a:cs typeface="Arial" pitchFamily="34" charset="0"/>
              </a:rPr>
              <a:t> d’une réaction est le rapport de l’avancement </a:t>
            </a:r>
            <a:r>
              <a:rPr lang="fr-FR" sz="2800" b="1" dirty="0">
                <a:solidFill>
                  <a:srgbClr val="002060"/>
                </a:solidFill>
                <a:latin typeface="Symbol" pitchFamily="18" charset="2"/>
                <a:cs typeface="Arial" pitchFamily="34" charset="0"/>
              </a:rPr>
              <a:t>x</a:t>
            </a:r>
            <a:r>
              <a:rPr lang="fr-FR" sz="2000" dirty="0">
                <a:solidFill>
                  <a:srgbClr val="002060"/>
                </a:solidFill>
                <a:latin typeface="Arial" pitchFamily="34" charset="0"/>
                <a:cs typeface="Arial" pitchFamily="34" charset="0"/>
              </a:rPr>
              <a:t> de la réaction sur le volume </a:t>
            </a:r>
            <a:r>
              <a:rPr lang="fr-FR" sz="2000" b="1" dirty="0">
                <a:solidFill>
                  <a:srgbClr val="002060"/>
                </a:solidFill>
                <a:latin typeface="Arial" pitchFamily="34" charset="0"/>
                <a:cs typeface="Arial" pitchFamily="34" charset="0"/>
              </a:rPr>
              <a:t>V</a:t>
            </a:r>
            <a:r>
              <a:rPr lang="fr-FR" sz="2000" dirty="0">
                <a:solidFill>
                  <a:srgbClr val="002060"/>
                </a:solidFill>
                <a:latin typeface="Arial" pitchFamily="34" charset="0"/>
                <a:cs typeface="Arial" pitchFamily="34" charset="0"/>
              </a:rPr>
              <a:t> de solution.</a:t>
            </a:r>
          </a:p>
        </p:txBody>
      </p:sp>
      <p:cxnSp>
        <p:nvCxnSpPr>
          <p:cNvPr id="25" name="Connecteur droit 24"/>
          <p:cNvCxnSpPr/>
          <p:nvPr/>
        </p:nvCxnSpPr>
        <p:spPr>
          <a:xfrm flipH="1">
            <a:off x="7668344" y="453522"/>
            <a:ext cx="720080" cy="792088"/>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8244408" y="957578"/>
            <a:ext cx="216024" cy="360041"/>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6732240" y="669546"/>
            <a:ext cx="504056" cy="33689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092280" y="1101594"/>
            <a:ext cx="639919"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mol</a:t>
            </a:r>
            <a:endParaRPr lang="fr-FR" dirty="0"/>
          </a:p>
        </p:txBody>
      </p:sp>
      <p:sp>
        <p:nvSpPr>
          <p:cNvPr id="29" name="Rectangle 28"/>
          <p:cNvSpPr/>
          <p:nvPr/>
        </p:nvSpPr>
        <p:spPr>
          <a:xfrm>
            <a:off x="8028384" y="1317618"/>
            <a:ext cx="341760"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L</a:t>
            </a:r>
            <a:endParaRPr lang="fr-FR" dirty="0"/>
          </a:p>
        </p:txBody>
      </p:sp>
      <p:sp>
        <p:nvSpPr>
          <p:cNvPr id="30" name="Rectangle 29"/>
          <p:cNvSpPr/>
          <p:nvPr/>
        </p:nvSpPr>
        <p:spPr>
          <a:xfrm>
            <a:off x="5652120" y="813562"/>
            <a:ext cx="1170705" cy="400110"/>
          </a:xfrm>
          <a:prstGeom prst="rect">
            <a:avLst/>
          </a:prstGeom>
        </p:spPr>
        <p:txBody>
          <a:bodyPr wrap="none">
            <a:spAutoFit/>
          </a:bodyPr>
          <a:lstStyle/>
          <a:p>
            <a:r>
              <a:rPr lang="fr-FR" sz="2000" b="1" dirty="0" err="1">
                <a:solidFill>
                  <a:srgbClr val="006600"/>
                </a:solidFill>
                <a:latin typeface="Arial" pitchFamily="34" charset="0"/>
                <a:cs typeface="Arial" pitchFamily="34" charset="0"/>
              </a:rPr>
              <a:t>m</a:t>
            </a:r>
            <a:r>
              <a:rPr lang="fr-FR" sz="2000" b="1" dirty="0" err="1" smtClean="0">
                <a:solidFill>
                  <a:srgbClr val="006600"/>
                </a:solidFill>
                <a:latin typeface="Arial" pitchFamily="34" charset="0"/>
                <a:cs typeface="Arial" pitchFamily="34" charset="0"/>
              </a:rPr>
              <a:t>ol.L</a:t>
            </a:r>
            <a:r>
              <a:rPr lang="fr-FR" sz="2000" b="1" dirty="0" smtClean="0">
                <a:solidFill>
                  <a:srgbClr val="006600"/>
                </a:solidFill>
                <a:latin typeface="Arial" pitchFamily="34" charset="0"/>
                <a:cs typeface="Arial" pitchFamily="34" charset="0"/>
              </a:rPr>
              <a:t> </a:t>
            </a:r>
            <a:r>
              <a:rPr lang="fr-FR" sz="2000" b="1" baseline="30000" dirty="0" smtClean="0">
                <a:solidFill>
                  <a:srgbClr val="006600"/>
                </a:solidFill>
                <a:latin typeface="Arial" pitchFamily="34" charset="0"/>
                <a:cs typeface="Arial" pitchFamily="34" charset="0"/>
              </a:rPr>
              <a:t>– 1</a:t>
            </a:r>
            <a:endParaRPr lang="fr-FR" dirty="0"/>
          </a:p>
        </p:txBody>
      </p:sp>
      <p:sp>
        <p:nvSpPr>
          <p:cNvPr id="34" name="Text Box 5"/>
          <p:cNvSpPr txBox="1">
            <a:spLocks noChangeArrowheads="1"/>
          </p:cNvSpPr>
          <p:nvPr/>
        </p:nvSpPr>
        <p:spPr bwMode="auto">
          <a:xfrm>
            <a:off x="611560" y="1484785"/>
            <a:ext cx="8532440" cy="1440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ts val="600"/>
              </a:spcAft>
            </a:pPr>
            <a:r>
              <a:rPr lang="fr-FR" sz="2000" dirty="0" smtClean="0">
                <a:latin typeface="Times New Roman" pitchFamily="18" charset="0"/>
                <a:cs typeface="Times New Roman" pitchFamily="18" charset="0"/>
                <a:sym typeface="Wingdings" pitchFamily="2" charset="2"/>
              </a:rPr>
              <a:t></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C</a:t>
            </a:r>
            <a:r>
              <a:rPr lang="fr-FR" sz="2000" b="1" baseline="-25000" dirty="0" smtClean="0">
                <a:latin typeface="Times New Roman" pitchFamily="18" charset="0"/>
                <a:cs typeface="Times New Roman" pitchFamily="18" charset="0"/>
              </a:rPr>
              <a:t>i</a:t>
            </a:r>
            <a:r>
              <a:rPr lang="fr-FR" sz="2000" b="1" baseline="30000" dirty="0" smtClean="0">
                <a:latin typeface="Times New Roman" pitchFamily="18" charset="0"/>
                <a:cs typeface="Times New Roman" pitchFamily="18" charset="0"/>
              </a:rPr>
              <a:t>0</a:t>
            </a:r>
            <a:r>
              <a:rPr lang="fr-FR" sz="2000" dirty="0" smtClean="0">
                <a:latin typeface="Times New Roman" pitchFamily="18" charset="0"/>
                <a:cs typeface="Times New Roman" pitchFamily="18" charset="0"/>
              </a:rPr>
              <a:t> = quantité de matière de l’espèce </a:t>
            </a:r>
            <a:r>
              <a:rPr lang="fr-FR" sz="2000" b="1" dirty="0" smtClean="0">
                <a:latin typeface="Times New Roman" pitchFamily="18" charset="0"/>
                <a:cs typeface="Times New Roman" pitchFamily="18" charset="0"/>
              </a:rPr>
              <a:t>A</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ou </a:t>
            </a:r>
            <a:r>
              <a:rPr lang="fr-FR" sz="2000" b="1" dirty="0" smtClean="0">
                <a:latin typeface="Times New Roman" pitchFamily="18" charset="0"/>
                <a:cs typeface="Times New Roman" pitchFamily="18" charset="0"/>
              </a:rPr>
              <a:t>B</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dans l’état INITIAL ;</a:t>
            </a:r>
          </a:p>
          <a:p>
            <a:pPr marL="0" marR="0" lvl="0" indent="0" algn="just" defTabSz="914400" rtl="0" eaLnBrk="1" fontAlgn="base" latinLnBrk="0" hangingPunct="1">
              <a:lnSpc>
                <a:spcPct val="100000"/>
              </a:lnSpc>
              <a:spcBef>
                <a:spcPct val="0"/>
              </a:spcBef>
              <a:spcAft>
                <a:spcPts val="6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C</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 quantité de matière de l’espèce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A</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ou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B</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dans un état INTERMEDIAIRE.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5" name="Text Box 7"/>
          <p:cNvSpPr txBox="1">
            <a:spLocks noChangeArrowheads="1"/>
          </p:cNvSpPr>
          <p:nvPr/>
        </p:nvSpPr>
        <p:spPr bwMode="auto">
          <a:xfrm>
            <a:off x="179512" y="1124744"/>
            <a:ext cx="5544616" cy="25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Relation avec les concentrations molaires</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6" name="Rectangle 1"/>
          <p:cNvSpPr>
            <a:spLocks noChangeArrowheads="1"/>
          </p:cNvSpPr>
          <p:nvPr/>
        </p:nvSpPr>
        <p:spPr bwMode="auto">
          <a:xfrm>
            <a:off x="0" y="2348881"/>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85725" algn="just" defTabSz="914400" rtl="0" eaLnBrk="1" fontAlgn="base" latinLnBrk="0" hangingPunct="1">
              <a:lnSpc>
                <a:spcPct val="100000"/>
              </a:lnSpc>
              <a:spcBef>
                <a:spcPct val="0"/>
              </a:spcBef>
              <a:spcAft>
                <a:spcPct val="0"/>
              </a:spcAft>
              <a:buClrTx/>
              <a:buSzTx/>
              <a:buFontTx/>
              <a:buNone/>
              <a:tabLst/>
            </a:pP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REACTIF</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PRODUIT</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endParaRPr lang="fr-FR" sz="2000" dirty="0">
              <a:latin typeface="Arial" pitchFamily="34" charset="0"/>
              <a:cs typeface="Arial" pitchFamily="34" charset="0"/>
            </a:endParaRPr>
          </a:p>
        </p:txBody>
      </p:sp>
      <p:pic>
        <p:nvPicPr>
          <p:cNvPr id="37" name="Picture 8"/>
          <p:cNvPicPr>
            <a:picLocks noChangeAspect="1" noChangeArrowheads="1"/>
          </p:cNvPicPr>
          <p:nvPr/>
        </p:nvPicPr>
        <p:blipFill>
          <a:blip r:embed="rId2" cstate="print"/>
          <a:srcRect l="49139" t="41999" r="10699" b="38320"/>
          <a:stretch>
            <a:fillRect/>
          </a:stretch>
        </p:blipFill>
        <p:spPr bwMode="auto">
          <a:xfrm>
            <a:off x="2051720" y="2276872"/>
            <a:ext cx="2232248" cy="615301"/>
          </a:xfrm>
          <a:prstGeom prst="rect">
            <a:avLst/>
          </a:prstGeom>
          <a:noFill/>
          <a:ln w="9525">
            <a:noFill/>
            <a:miter lim="800000"/>
            <a:headEnd/>
            <a:tailEnd/>
          </a:ln>
        </p:spPr>
      </p:pic>
      <p:pic>
        <p:nvPicPr>
          <p:cNvPr id="38" name="Picture 9"/>
          <p:cNvPicPr>
            <a:picLocks noChangeAspect="1" noChangeArrowheads="1"/>
          </p:cNvPicPr>
          <p:nvPr/>
        </p:nvPicPr>
        <p:blipFill>
          <a:blip r:embed="rId3" cstate="print"/>
          <a:srcRect l="33074" t="41999" r="25819" b="38681"/>
          <a:stretch>
            <a:fillRect/>
          </a:stretch>
        </p:blipFill>
        <p:spPr bwMode="auto">
          <a:xfrm>
            <a:off x="6660232" y="2276873"/>
            <a:ext cx="2232248" cy="590135"/>
          </a:xfrm>
          <a:prstGeom prst="rect">
            <a:avLst/>
          </a:prstGeom>
          <a:noFill/>
          <a:ln w="9525">
            <a:noFill/>
            <a:miter lim="800000"/>
            <a:headEnd/>
            <a:tailEnd/>
          </a:ln>
        </p:spPr>
      </p:pic>
      <p:sp>
        <p:nvSpPr>
          <p:cNvPr id="54" name="Text Box 2"/>
          <p:cNvSpPr txBox="1">
            <a:spLocks noChangeArrowheads="1"/>
          </p:cNvSpPr>
          <p:nvPr/>
        </p:nvSpPr>
        <p:spPr bwMode="auto">
          <a:xfrm>
            <a:off x="167937" y="2924944"/>
            <a:ext cx="8784976" cy="792088"/>
          </a:xfrm>
          <a:prstGeom prst="rect">
            <a:avLst/>
          </a:prstGeom>
          <a:solidFill>
            <a:schemeClr val="accent2">
              <a:lumMod val="20000"/>
              <a:lumOff val="80000"/>
            </a:schemeClr>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2400" b="1" u="sng" dirty="0" smtClean="0">
                <a:effectLst>
                  <a:outerShdw blurRad="38100" dist="38100" dir="2700000" algn="tl">
                    <a:srgbClr val="000000">
                      <a:alpha val="43137"/>
                    </a:srgbClr>
                  </a:outerShdw>
                </a:effectLst>
                <a:latin typeface="+mj-lt"/>
                <a:cs typeface="Arial" pitchFamily="34" charset="0"/>
              </a:rPr>
              <a:t>TABLEAU d’</a:t>
            </a:r>
            <a:r>
              <a:rPr lang="fr-FR" sz="2400" b="1" u="sng" dirty="0" smtClean="0">
                <a:solidFill>
                  <a:srgbClr val="0E681D"/>
                </a:solidFill>
                <a:effectLst>
                  <a:outerShdw blurRad="38100" dist="38100" dir="2700000" algn="tl">
                    <a:srgbClr val="000000">
                      <a:alpha val="43137"/>
                    </a:srgbClr>
                  </a:outerShdw>
                </a:effectLst>
                <a:latin typeface="+mj-lt"/>
                <a:cs typeface="Arial" pitchFamily="34" charset="0"/>
              </a:rPr>
              <a:t>avancement volumique</a:t>
            </a:r>
            <a:r>
              <a:rPr kumimoji="0" lang="fr-FR" sz="2400" b="0" i="0" u="none" strike="noStrike" cap="none" normalizeH="0" baseline="0" dirty="0" smtClean="0">
                <a:ln>
                  <a:noFill/>
                </a:ln>
                <a:effectLst/>
                <a:latin typeface="+mj-lt"/>
                <a:cs typeface="Arial" pitchFamily="34" charset="0"/>
              </a:rPr>
              <a:t> = tableau qui indique</a:t>
            </a:r>
            <a:r>
              <a:rPr kumimoji="0" lang="fr-FR" sz="2400" b="0" i="0" u="none" strike="noStrike" cap="none" normalizeH="0" dirty="0" smtClean="0">
                <a:ln>
                  <a:noFill/>
                </a:ln>
                <a:effectLst/>
                <a:latin typeface="+mj-lt"/>
                <a:cs typeface="Arial" pitchFamily="34" charset="0"/>
              </a:rPr>
              <a:t> les </a:t>
            </a:r>
            <a:r>
              <a:rPr kumimoji="0" lang="fr-FR" sz="2400" b="1" i="1" u="none" strike="noStrike" cap="none" normalizeH="0" dirty="0" smtClean="0">
                <a:ln>
                  <a:noFill/>
                </a:ln>
                <a:solidFill>
                  <a:srgbClr val="0E681D"/>
                </a:solidFill>
                <a:effectLst/>
                <a:latin typeface="+mj-lt"/>
                <a:cs typeface="Arial" pitchFamily="34" charset="0"/>
              </a:rPr>
              <a:t>concentrations</a:t>
            </a:r>
            <a:r>
              <a:rPr kumimoji="0" lang="fr-FR" sz="2400" b="1" i="1" u="none" strike="noStrike" cap="none" normalizeH="0" dirty="0" smtClean="0">
                <a:ln>
                  <a:noFill/>
                </a:ln>
                <a:effectLst/>
                <a:latin typeface="+mj-lt"/>
                <a:cs typeface="Arial" pitchFamily="34" charset="0"/>
              </a:rPr>
              <a:t> </a:t>
            </a:r>
            <a:r>
              <a:rPr kumimoji="0" lang="fr-FR" sz="2400" b="0" i="0" u="none" strike="noStrike" cap="none" normalizeH="0" dirty="0" smtClean="0">
                <a:ln>
                  <a:noFill/>
                </a:ln>
                <a:effectLst/>
                <a:latin typeface="+mj-lt"/>
                <a:cs typeface="Arial" pitchFamily="34" charset="0"/>
              </a:rPr>
              <a:t>de chaque espèce chimique dans </a:t>
            </a:r>
            <a:r>
              <a:rPr kumimoji="0" lang="fr-FR" sz="2400" b="1" i="0" u="none" strike="noStrike" cap="none" normalizeH="0" dirty="0" smtClean="0">
                <a:ln>
                  <a:noFill/>
                </a:ln>
                <a:effectLst/>
                <a:latin typeface="+mj-lt"/>
                <a:cs typeface="Arial" pitchFamily="34" charset="0"/>
              </a:rPr>
              <a:t>EI</a:t>
            </a:r>
            <a:r>
              <a:rPr kumimoji="0" lang="fr-FR" sz="2400" b="0" i="0" u="none" strike="noStrike" cap="none" normalizeH="0" dirty="0" smtClean="0">
                <a:ln>
                  <a:noFill/>
                </a:ln>
                <a:effectLst/>
                <a:latin typeface="+mj-lt"/>
                <a:cs typeface="Arial" pitchFamily="34" charset="0"/>
              </a:rPr>
              <a:t>, </a:t>
            </a:r>
            <a:r>
              <a:rPr kumimoji="0" lang="fr-FR" sz="2400" b="1" i="0" u="none" strike="noStrike" cap="none" normalizeH="0" dirty="0" smtClean="0">
                <a:ln>
                  <a:noFill/>
                </a:ln>
                <a:effectLst/>
                <a:latin typeface="+mj-lt"/>
                <a:cs typeface="Arial" pitchFamily="34" charset="0"/>
              </a:rPr>
              <a:t>E </a:t>
            </a:r>
            <a:r>
              <a:rPr kumimoji="0" lang="fr-FR" sz="2400" b="1" i="0" u="none" strike="noStrike" cap="none" normalizeH="0" dirty="0" err="1" smtClean="0">
                <a:ln>
                  <a:noFill/>
                </a:ln>
                <a:effectLst/>
                <a:latin typeface="+mj-lt"/>
                <a:cs typeface="Arial" pitchFamily="34" charset="0"/>
              </a:rPr>
              <a:t>int</a:t>
            </a:r>
            <a:r>
              <a:rPr kumimoji="0" lang="fr-FR" sz="2400" b="1" i="0" u="none" strike="noStrike" cap="none" normalizeH="0" dirty="0" smtClean="0">
                <a:ln>
                  <a:noFill/>
                </a:ln>
                <a:effectLst/>
                <a:latin typeface="+mj-lt"/>
                <a:cs typeface="Arial" pitchFamily="34" charset="0"/>
              </a:rPr>
              <a:t>. </a:t>
            </a:r>
            <a:r>
              <a:rPr kumimoji="0" lang="fr-FR" sz="2400" b="0" i="0" u="none" strike="noStrike" cap="none" normalizeH="0" dirty="0" smtClean="0">
                <a:ln>
                  <a:noFill/>
                </a:ln>
                <a:effectLst/>
                <a:latin typeface="+mj-lt"/>
                <a:cs typeface="Arial" pitchFamily="34" charset="0"/>
              </a:rPr>
              <a:t>et </a:t>
            </a:r>
            <a:r>
              <a:rPr kumimoji="0" lang="fr-FR" sz="2400" b="1" i="0" u="none" strike="noStrike" cap="none" normalizeH="0" dirty="0" smtClean="0">
                <a:ln>
                  <a:noFill/>
                </a:ln>
                <a:effectLst/>
                <a:latin typeface="+mj-lt"/>
                <a:cs typeface="Arial" pitchFamily="34" charset="0"/>
              </a:rPr>
              <a:t>EF</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18"/>
          <p:cNvSpPr>
            <a:spLocks noChangeArrowheads="1"/>
          </p:cNvSpPr>
          <p:nvPr/>
        </p:nvSpPr>
        <p:spPr bwMode="auto">
          <a:xfrm>
            <a:off x="0" y="3754315"/>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4</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r>
              <a:rPr lang="fr-FR" sz="2000" i="1" dirty="0" smtClean="0">
                <a:latin typeface="Times New Roman" pitchFamily="18" charset="0"/>
                <a:cs typeface="Times New Roman" pitchFamily="18" charset="0"/>
              </a:rPr>
              <a:t>On réalise un mélange avec les concentrations initiales suivantes : </a:t>
            </a:r>
            <a:endParaRPr lang="fr-FR" sz="2000"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[S</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O</a:t>
            </a:r>
            <a:r>
              <a:rPr lang="fr-FR" sz="2000" b="1" baseline="-25000" dirty="0" smtClean="0">
                <a:latin typeface="Times New Roman" pitchFamily="18" charset="0"/>
                <a:cs typeface="Times New Roman" pitchFamily="18" charset="0"/>
              </a:rPr>
              <a:t>8</a:t>
            </a:r>
            <a:r>
              <a:rPr lang="fr-FR" sz="2000" b="1" baseline="30000" dirty="0" smtClean="0">
                <a:latin typeface="Times New Roman" pitchFamily="18" charset="0"/>
                <a:cs typeface="Times New Roman" pitchFamily="18" charset="0"/>
              </a:rPr>
              <a:t> 2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1</a:t>
            </a:r>
            <a:r>
              <a:rPr lang="fr-FR" sz="2000" b="1" dirty="0" smtClean="0">
                <a:latin typeface="Times New Roman" pitchFamily="18" charset="0"/>
                <a:cs typeface="Times New Roman" pitchFamily="18" charset="0"/>
              </a:rPr>
              <a:t> = 0,020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r>
              <a:rPr lang="fr-FR" sz="2000" b="1" i="1" baseline="30000" dirty="0" smtClean="0">
                <a:latin typeface="Times New Roman" pitchFamily="18" charset="0"/>
                <a:cs typeface="Times New Roman" pitchFamily="18" charset="0"/>
              </a:rPr>
              <a:t> </a:t>
            </a:r>
            <a:r>
              <a:rPr lang="fr-FR" sz="2000" i="1" baseline="30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[I</a:t>
            </a:r>
            <a:r>
              <a:rPr lang="fr-FR" sz="2000" b="1" baseline="30000" dirty="0" smtClean="0">
                <a:latin typeface="Times New Roman" pitchFamily="18" charset="0"/>
                <a:cs typeface="Times New Roman" pitchFamily="18" charset="0"/>
              </a:rPr>
              <a:t>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 = 0,030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endParaRPr lang="fr-FR" sz="2000" b="1" i="1"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[I</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3</a:t>
            </a:r>
            <a:r>
              <a:rPr lang="fr-FR" sz="2000" b="1" dirty="0" smtClean="0">
                <a:latin typeface="Times New Roman" pitchFamily="18" charset="0"/>
                <a:cs typeface="Times New Roman" pitchFamily="18" charset="0"/>
              </a:rPr>
              <a:t> = 0,010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endParaRPr lang="fr-FR" sz="2000" b="1" dirty="0">
              <a:latin typeface="Times New Roman" pitchFamily="18" charset="0"/>
              <a:cs typeface="Times New Roman" pitchFamily="18" charset="0"/>
            </a:endParaRPr>
          </a:p>
        </p:txBody>
      </p:sp>
      <p:pic>
        <p:nvPicPr>
          <p:cNvPr id="41986" name="Picture 2"/>
          <p:cNvPicPr>
            <a:picLocks noChangeAspect="1" noChangeArrowheads="1"/>
          </p:cNvPicPr>
          <p:nvPr/>
        </p:nvPicPr>
        <p:blipFill>
          <a:blip r:embed="rId4" cstate="print"/>
          <a:srcRect/>
          <a:stretch>
            <a:fillRect/>
          </a:stretch>
        </p:blipFill>
        <p:spPr bwMode="auto">
          <a:xfrm>
            <a:off x="0" y="4772025"/>
            <a:ext cx="9144000" cy="2085975"/>
          </a:xfrm>
          <a:prstGeom prst="rect">
            <a:avLst/>
          </a:prstGeom>
          <a:noFill/>
          <a:ln w="9525">
            <a:noFill/>
            <a:miter lim="800000"/>
            <a:headEnd/>
            <a:tailEnd/>
          </a:ln>
        </p:spPr>
      </p:pic>
      <p:sp>
        <p:nvSpPr>
          <p:cNvPr id="39" name="Text Box 6"/>
          <p:cNvSpPr txBox="1">
            <a:spLocks noChangeArrowheads="1"/>
          </p:cNvSpPr>
          <p:nvPr/>
        </p:nvSpPr>
        <p:spPr bwMode="auto">
          <a:xfrm>
            <a:off x="3419872" y="5194615"/>
            <a:ext cx="779463"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40" name="Text Box 7"/>
          <p:cNvSpPr txBox="1">
            <a:spLocks noChangeArrowheads="1"/>
          </p:cNvSpPr>
          <p:nvPr/>
        </p:nvSpPr>
        <p:spPr bwMode="auto">
          <a:xfrm>
            <a:off x="8100392" y="5240915"/>
            <a:ext cx="639763" cy="4923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41" name="Text Box 9"/>
          <p:cNvSpPr txBox="1">
            <a:spLocks noChangeArrowheads="1"/>
          </p:cNvSpPr>
          <p:nvPr/>
        </p:nvSpPr>
        <p:spPr bwMode="auto">
          <a:xfrm>
            <a:off x="4628532" y="5726937"/>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42" name="Text Box 10"/>
          <p:cNvSpPr txBox="1">
            <a:spLocks noChangeArrowheads="1"/>
          </p:cNvSpPr>
          <p:nvPr/>
        </p:nvSpPr>
        <p:spPr bwMode="auto">
          <a:xfrm>
            <a:off x="6212708" y="5726937"/>
            <a:ext cx="1330325" cy="36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43" name="Text Box 11"/>
          <p:cNvSpPr txBox="1">
            <a:spLocks noChangeArrowheads="1"/>
          </p:cNvSpPr>
          <p:nvPr/>
        </p:nvSpPr>
        <p:spPr bwMode="auto">
          <a:xfrm>
            <a:off x="7657540" y="5758964"/>
            <a:ext cx="1440160"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44" name="Text Box 12"/>
          <p:cNvSpPr txBox="1">
            <a:spLocks noChangeArrowheads="1"/>
          </p:cNvSpPr>
          <p:nvPr/>
        </p:nvSpPr>
        <p:spPr bwMode="auto">
          <a:xfrm>
            <a:off x="3018648" y="6315919"/>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45" name="Text Box 13"/>
          <p:cNvSpPr txBox="1">
            <a:spLocks noChangeArrowheads="1"/>
          </p:cNvSpPr>
          <p:nvPr/>
        </p:nvSpPr>
        <p:spPr bwMode="auto">
          <a:xfrm>
            <a:off x="4602824" y="6318477"/>
            <a:ext cx="138747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46" name="Text Box 14"/>
          <p:cNvSpPr txBox="1">
            <a:spLocks noChangeArrowheads="1"/>
          </p:cNvSpPr>
          <p:nvPr/>
        </p:nvSpPr>
        <p:spPr bwMode="auto">
          <a:xfrm>
            <a:off x="6187000" y="6318477"/>
            <a:ext cx="13954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lang="fr-FR" sz="2400" b="1" dirty="0" smtClean="0">
                <a:solidFill>
                  <a:srgbClr val="002060"/>
                </a:solidFill>
                <a:latin typeface="Arial" pitchFamily="34" charset="0"/>
                <a:cs typeface="Arial" pitchFamily="34" charset="0"/>
              </a:rPr>
              <a:t>2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48" name="Text Box 16"/>
          <p:cNvSpPr txBox="1">
            <a:spLocks noChangeArrowheads="1"/>
          </p:cNvSpPr>
          <p:nvPr/>
        </p:nvSpPr>
        <p:spPr bwMode="auto">
          <a:xfrm>
            <a:off x="4937156" y="5194615"/>
            <a:ext cx="779463"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49" name="Text Box 17"/>
          <p:cNvSpPr txBox="1">
            <a:spLocks noChangeArrowheads="1"/>
          </p:cNvSpPr>
          <p:nvPr/>
        </p:nvSpPr>
        <p:spPr bwMode="auto">
          <a:xfrm>
            <a:off x="6593340" y="5240915"/>
            <a:ext cx="638175"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0" name="Text Box 12"/>
          <p:cNvSpPr txBox="1">
            <a:spLocks noChangeArrowheads="1"/>
          </p:cNvSpPr>
          <p:nvPr/>
        </p:nvSpPr>
        <p:spPr bwMode="auto">
          <a:xfrm>
            <a:off x="3044356" y="5735954"/>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51" name="Text Box 11"/>
          <p:cNvSpPr txBox="1">
            <a:spLocks noChangeArrowheads="1"/>
          </p:cNvSpPr>
          <p:nvPr/>
        </p:nvSpPr>
        <p:spPr bwMode="auto">
          <a:xfrm>
            <a:off x="7703840" y="6309320"/>
            <a:ext cx="1440160"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lang="fr-FR" sz="2400" b="1" baseline="-25000" dirty="0" err="1" smtClean="0">
                <a:solidFill>
                  <a:srgbClr val="002060"/>
                </a:solidFill>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0-#ppt_w/2"/>
                                          </p:val>
                                        </p:tav>
                                        <p:tav tm="100000">
                                          <p:val>
                                            <p:strVal val="#ppt_x"/>
                                          </p:val>
                                        </p:tav>
                                      </p:tavLst>
                                    </p:anim>
                                    <p:anim calcmode="lin" valueType="num">
                                      <p:cBhvr additive="base">
                                        <p:cTn id="8" dur="500" fill="hold"/>
                                        <p:tgtEl>
                                          <p:spTgt spid="419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left)">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500"/>
                                        <p:tgtEl>
                                          <p:spTgt spid="4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left)">
                                      <p:cBhvr>
                                        <p:cTn id="6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27384"/>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4</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r>
              <a:rPr lang="fr-FR" sz="2000" i="1" dirty="0" smtClean="0">
                <a:latin typeface="Times New Roman" pitchFamily="18" charset="0"/>
                <a:cs typeface="Times New Roman" pitchFamily="18" charset="0"/>
              </a:rPr>
              <a:t>On réalise un mélange avec les concentrations initiales suivantes : </a:t>
            </a:r>
            <a:endParaRPr lang="fr-FR" sz="2000"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[S</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O</a:t>
            </a:r>
            <a:r>
              <a:rPr lang="fr-FR" sz="2000" b="1" baseline="-25000" dirty="0" smtClean="0">
                <a:latin typeface="Times New Roman" pitchFamily="18" charset="0"/>
                <a:cs typeface="Times New Roman" pitchFamily="18" charset="0"/>
              </a:rPr>
              <a:t>8</a:t>
            </a:r>
            <a:r>
              <a:rPr lang="fr-FR" sz="2000" b="1" baseline="30000" dirty="0" smtClean="0">
                <a:latin typeface="Times New Roman" pitchFamily="18" charset="0"/>
                <a:cs typeface="Times New Roman" pitchFamily="18" charset="0"/>
              </a:rPr>
              <a:t> 2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1</a:t>
            </a:r>
            <a:r>
              <a:rPr lang="fr-FR" sz="2000" b="1" dirty="0" smtClean="0">
                <a:latin typeface="Times New Roman" pitchFamily="18" charset="0"/>
                <a:cs typeface="Times New Roman" pitchFamily="18" charset="0"/>
              </a:rPr>
              <a:t> = 0,020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r>
              <a:rPr lang="fr-FR" sz="2000" b="1" i="1" baseline="30000" dirty="0" smtClean="0">
                <a:latin typeface="Times New Roman" pitchFamily="18" charset="0"/>
                <a:cs typeface="Times New Roman" pitchFamily="18" charset="0"/>
              </a:rPr>
              <a:t> </a:t>
            </a:r>
            <a:r>
              <a:rPr lang="fr-FR" sz="2000" i="1" baseline="30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[I</a:t>
            </a:r>
            <a:r>
              <a:rPr lang="fr-FR" sz="2000" b="1" baseline="30000" dirty="0" smtClean="0">
                <a:latin typeface="Times New Roman" pitchFamily="18" charset="0"/>
                <a:cs typeface="Times New Roman" pitchFamily="18" charset="0"/>
              </a:rPr>
              <a:t>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 = 0,030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endParaRPr lang="fr-FR" sz="2000" b="1" i="1"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[I</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3</a:t>
            </a:r>
            <a:r>
              <a:rPr lang="fr-FR" sz="2000" b="1" dirty="0" smtClean="0">
                <a:latin typeface="Times New Roman" pitchFamily="18" charset="0"/>
                <a:cs typeface="Times New Roman" pitchFamily="18" charset="0"/>
              </a:rPr>
              <a:t> = 0,010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endParaRPr lang="fr-FR" sz="2000" b="1"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0" y="990326"/>
            <a:ext cx="9144000" cy="2085975"/>
          </a:xfrm>
          <a:prstGeom prst="rect">
            <a:avLst/>
          </a:prstGeom>
          <a:noFill/>
          <a:ln w="9525">
            <a:noFill/>
            <a:miter lim="800000"/>
            <a:headEnd/>
            <a:tailEnd/>
          </a:ln>
        </p:spPr>
      </p:pic>
      <p:sp>
        <p:nvSpPr>
          <p:cNvPr id="6" name="Text Box 6"/>
          <p:cNvSpPr txBox="1">
            <a:spLocks noChangeArrowheads="1"/>
          </p:cNvSpPr>
          <p:nvPr/>
        </p:nvSpPr>
        <p:spPr bwMode="auto">
          <a:xfrm>
            <a:off x="3419872" y="1412916"/>
            <a:ext cx="779463"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7" name="Text Box 7"/>
          <p:cNvSpPr txBox="1">
            <a:spLocks noChangeArrowheads="1"/>
          </p:cNvSpPr>
          <p:nvPr/>
        </p:nvSpPr>
        <p:spPr bwMode="auto">
          <a:xfrm>
            <a:off x="8100392" y="1459216"/>
            <a:ext cx="639763" cy="4923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8" name="Text Box 9"/>
          <p:cNvSpPr txBox="1">
            <a:spLocks noChangeArrowheads="1"/>
          </p:cNvSpPr>
          <p:nvPr/>
        </p:nvSpPr>
        <p:spPr bwMode="auto">
          <a:xfrm>
            <a:off x="4628532" y="1945238"/>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9" name="Text Box 10"/>
          <p:cNvSpPr txBox="1">
            <a:spLocks noChangeArrowheads="1"/>
          </p:cNvSpPr>
          <p:nvPr/>
        </p:nvSpPr>
        <p:spPr bwMode="auto">
          <a:xfrm>
            <a:off x="6212708" y="1945238"/>
            <a:ext cx="1330325" cy="36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10" name="Text Box 11"/>
          <p:cNvSpPr txBox="1">
            <a:spLocks noChangeArrowheads="1"/>
          </p:cNvSpPr>
          <p:nvPr/>
        </p:nvSpPr>
        <p:spPr bwMode="auto">
          <a:xfrm>
            <a:off x="7657540" y="1977265"/>
            <a:ext cx="1440160"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11" name="Text Box 12"/>
          <p:cNvSpPr txBox="1">
            <a:spLocks noChangeArrowheads="1"/>
          </p:cNvSpPr>
          <p:nvPr/>
        </p:nvSpPr>
        <p:spPr bwMode="auto">
          <a:xfrm>
            <a:off x="3018648" y="2534220"/>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2" name="Text Box 13"/>
          <p:cNvSpPr txBox="1">
            <a:spLocks noChangeArrowheads="1"/>
          </p:cNvSpPr>
          <p:nvPr/>
        </p:nvSpPr>
        <p:spPr bwMode="auto">
          <a:xfrm>
            <a:off x="4602824" y="2536778"/>
            <a:ext cx="138747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3" name="Text Box 14"/>
          <p:cNvSpPr txBox="1">
            <a:spLocks noChangeArrowheads="1"/>
          </p:cNvSpPr>
          <p:nvPr/>
        </p:nvSpPr>
        <p:spPr bwMode="auto">
          <a:xfrm>
            <a:off x="6187000" y="2536778"/>
            <a:ext cx="13954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lang="fr-FR" sz="2400" b="1" dirty="0" smtClean="0">
                <a:solidFill>
                  <a:srgbClr val="002060"/>
                </a:solidFill>
                <a:latin typeface="Arial" pitchFamily="34" charset="0"/>
                <a:cs typeface="Arial" pitchFamily="34" charset="0"/>
              </a:rPr>
              <a:t>2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4" name="Text Box 16"/>
          <p:cNvSpPr txBox="1">
            <a:spLocks noChangeArrowheads="1"/>
          </p:cNvSpPr>
          <p:nvPr/>
        </p:nvSpPr>
        <p:spPr bwMode="auto">
          <a:xfrm>
            <a:off x="4860032" y="1412916"/>
            <a:ext cx="779463"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5" name="Text Box 17"/>
          <p:cNvSpPr txBox="1">
            <a:spLocks noChangeArrowheads="1"/>
          </p:cNvSpPr>
          <p:nvPr/>
        </p:nvSpPr>
        <p:spPr bwMode="auto">
          <a:xfrm>
            <a:off x="6516216" y="1459216"/>
            <a:ext cx="638175"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6" name="Text Box 12"/>
          <p:cNvSpPr txBox="1">
            <a:spLocks noChangeArrowheads="1"/>
          </p:cNvSpPr>
          <p:nvPr/>
        </p:nvSpPr>
        <p:spPr bwMode="auto">
          <a:xfrm>
            <a:off x="3044356" y="1954255"/>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17" name="Text Box 11"/>
          <p:cNvSpPr txBox="1">
            <a:spLocks noChangeArrowheads="1"/>
          </p:cNvSpPr>
          <p:nvPr/>
        </p:nvSpPr>
        <p:spPr bwMode="auto">
          <a:xfrm>
            <a:off x="7703840" y="2527621"/>
            <a:ext cx="1440160"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r>
              <a:rPr kumimoji="0" lang="fr-FR" sz="2400" b="1" i="0" u="none" strike="noStrike" cap="none" normalizeH="0" baseline="0" dirty="0" smtClean="0">
                <a:ln>
                  <a:noFill/>
                </a:ln>
                <a:solidFill>
                  <a:srgbClr val="002060"/>
                </a:solidFill>
                <a:effectLst/>
                <a:latin typeface="Arial" pitchFamily="34" charset="0"/>
                <a:cs typeface="Arial" pitchFamily="34" charset="0"/>
              </a:rPr>
              <a:t>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lang="fr-FR" sz="2400" b="1" baseline="-25000" dirty="0" err="1" smtClean="0">
                <a:solidFill>
                  <a:srgbClr val="002060"/>
                </a:solidFill>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8" name="Rectangle 2"/>
          <p:cNvSpPr>
            <a:spLocks noChangeArrowheads="1"/>
          </p:cNvSpPr>
          <p:nvPr/>
        </p:nvSpPr>
        <p:spPr bwMode="auto">
          <a:xfrm>
            <a:off x="1619672" y="3356992"/>
            <a:ext cx="3275856" cy="400110"/>
          </a:xfrm>
          <a:prstGeom prst="rect">
            <a:avLst/>
          </a:prstGeom>
          <a:noFill/>
          <a:ln w="9525">
            <a:noFill/>
            <a:miter lim="800000"/>
            <a:headEnd/>
            <a:tailEnd/>
          </a:ln>
        </p:spPr>
        <p:txBody>
          <a:bodyPr wrap="square" anchor="ctr">
            <a:spAutoFit/>
          </a:bodyPr>
          <a:lstStyle/>
          <a:p>
            <a:r>
              <a:rPr lang="fr-FR" sz="2000" b="1" dirty="0" smtClean="0">
                <a:latin typeface="Bookman Old Style" pitchFamily="18" charset="0"/>
                <a:ea typeface="Calibri" pitchFamily="34" charset="0"/>
                <a:cs typeface="Times New Roman" pitchFamily="18" charset="0"/>
              </a:rPr>
              <a:t>3) </a:t>
            </a:r>
            <a:r>
              <a:rPr lang="fr-FR" sz="2000" b="1" u="sng" dirty="0" smtClean="0">
                <a:latin typeface="Bookman Old Style" pitchFamily="18" charset="0"/>
                <a:ea typeface="Calibri" pitchFamily="34" charset="0"/>
                <a:cs typeface="Times New Roman" pitchFamily="18" charset="0"/>
              </a:rPr>
              <a:t>L’avancement final</a:t>
            </a:r>
            <a:endParaRPr lang="fr-FR" sz="2000" dirty="0">
              <a:ea typeface="Calibri" pitchFamily="34" charset="0"/>
              <a:cs typeface="Times New Roman" pitchFamily="18" charset="0"/>
            </a:endParaRPr>
          </a:p>
        </p:txBody>
      </p:sp>
      <p:grpSp>
        <p:nvGrpSpPr>
          <p:cNvPr id="19" name="Groupe 18"/>
          <p:cNvGrpSpPr>
            <a:grpSpLocks/>
          </p:cNvGrpSpPr>
          <p:nvPr/>
        </p:nvGrpSpPr>
        <p:grpSpPr bwMode="auto">
          <a:xfrm>
            <a:off x="179388" y="4077394"/>
            <a:ext cx="2463800" cy="584200"/>
            <a:chOff x="179512" y="6093296"/>
            <a:chExt cx="2463197" cy="584775"/>
          </a:xfrm>
        </p:grpSpPr>
        <p:sp>
          <p:nvSpPr>
            <p:cNvPr id="20" name="Rectangle 16"/>
            <p:cNvSpPr>
              <a:spLocks noChangeArrowheads="1"/>
            </p:cNvSpPr>
            <p:nvPr/>
          </p:nvSpPr>
          <p:spPr bwMode="auto">
            <a:xfrm>
              <a:off x="1619672" y="6093296"/>
              <a:ext cx="1023037" cy="584775"/>
            </a:xfrm>
            <a:prstGeom prst="rect">
              <a:avLst/>
            </a:prstGeom>
            <a:solidFill>
              <a:srgbClr val="FFFF00"/>
            </a:solidFill>
            <a:ln w="28575">
              <a:solidFill>
                <a:srgbClr val="FFC000"/>
              </a:solidFill>
              <a:miter lim="800000"/>
              <a:headEnd/>
              <a:tailEnd/>
            </a:ln>
          </p:spPr>
          <p:txBody>
            <a:bodyPr wrap="none">
              <a:spAutoFit/>
            </a:bodyPr>
            <a:lstStyle/>
            <a:p>
              <a:r>
                <a:rPr lang="fr-FR" sz="3200" b="1">
                  <a:solidFill>
                    <a:srgbClr val="000000"/>
                  </a:solidFill>
                  <a:latin typeface="Symbol" pitchFamily="18" charset="2"/>
                  <a:sym typeface="Wingdings 2" pitchFamily="18" charset="2"/>
                </a:rPr>
                <a:t>x = 0</a:t>
              </a:r>
              <a:endParaRPr lang="fr-FR" sz="1600"/>
            </a:p>
          </p:txBody>
        </p:sp>
        <p:sp>
          <p:nvSpPr>
            <p:cNvPr id="21" name="Rectangle 20"/>
            <p:cNvSpPr/>
            <p:nvPr/>
          </p:nvSpPr>
          <p:spPr>
            <a:xfrm>
              <a:off x="179512" y="6093296"/>
              <a:ext cx="1439510" cy="576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Etat </a:t>
              </a:r>
            </a:p>
            <a:p>
              <a:pPr algn="ctr" fontAlgn="auto">
                <a:spcBef>
                  <a:spcPts val="0"/>
                </a:spcBef>
                <a:spcAft>
                  <a:spcPts val="0"/>
                </a:spcAft>
                <a:defRPr/>
              </a:pPr>
              <a:r>
                <a:rPr lang="fr-FR" sz="2000" b="1" dirty="0">
                  <a:solidFill>
                    <a:srgbClr val="C00000"/>
                  </a:solidFill>
                  <a:latin typeface="Arial" pitchFamily="34" charset="0"/>
                  <a:cs typeface="Arial" pitchFamily="34" charset="0"/>
                </a:rPr>
                <a:t>INITIAL</a:t>
              </a:r>
            </a:p>
          </p:txBody>
        </p:sp>
      </p:grpSp>
      <p:grpSp>
        <p:nvGrpSpPr>
          <p:cNvPr id="22" name="Groupe 22"/>
          <p:cNvGrpSpPr>
            <a:grpSpLocks/>
          </p:cNvGrpSpPr>
          <p:nvPr/>
        </p:nvGrpSpPr>
        <p:grpSpPr bwMode="auto">
          <a:xfrm>
            <a:off x="6588224" y="4077072"/>
            <a:ext cx="2403475" cy="584200"/>
            <a:chOff x="6573838" y="4645025"/>
            <a:chExt cx="2403475" cy="584200"/>
          </a:xfrm>
        </p:grpSpPr>
        <p:sp>
          <p:nvSpPr>
            <p:cNvPr id="23" name="Rectangle 23"/>
            <p:cNvSpPr>
              <a:spLocks noChangeArrowheads="1"/>
            </p:cNvSpPr>
            <p:nvPr/>
          </p:nvSpPr>
          <p:spPr bwMode="auto">
            <a:xfrm>
              <a:off x="8027988" y="4645025"/>
              <a:ext cx="949325" cy="584200"/>
            </a:xfrm>
            <a:prstGeom prst="rect">
              <a:avLst/>
            </a:prstGeom>
            <a:solidFill>
              <a:srgbClr val="FFFF00"/>
            </a:solidFill>
            <a:ln w="28575">
              <a:solidFill>
                <a:srgbClr val="FFC000"/>
              </a:solidFill>
              <a:miter lim="800000"/>
              <a:headEnd/>
              <a:tailEnd/>
            </a:ln>
          </p:spPr>
          <p:txBody>
            <a:bodyPr>
              <a:spAutoFit/>
            </a:bodyPr>
            <a:lstStyle/>
            <a:p>
              <a:pPr algn="ctr"/>
              <a:r>
                <a:rPr lang="fr-FR" sz="3200" b="1">
                  <a:solidFill>
                    <a:srgbClr val="000000"/>
                  </a:solidFill>
                  <a:latin typeface="Symbol" pitchFamily="18" charset="2"/>
                  <a:sym typeface="Wingdings 2" pitchFamily="18" charset="2"/>
                </a:rPr>
                <a:t>x</a:t>
              </a:r>
              <a:r>
                <a:rPr lang="fr-FR" sz="3200" b="1" baseline="-25000">
                  <a:solidFill>
                    <a:srgbClr val="000000"/>
                  </a:solidFill>
                  <a:sym typeface="Wingdings 2" pitchFamily="18" charset="2"/>
                </a:rPr>
                <a:t>F</a:t>
              </a:r>
              <a:r>
                <a:rPr lang="fr-FR" sz="3200" b="1">
                  <a:solidFill>
                    <a:srgbClr val="000000"/>
                  </a:solidFill>
                  <a:latin typeface="Symbol" pitchFamily="18" charset="2"/>
                  <a:sym typeface="Wingdings 2" pitchFamily="18" charset="2"/>
                </a:rPr>
                <a:t>  </a:t>
              </a:r>
              <a:endParaRPr lang="fr-FR" sz="1600"/>
            </a:p>
          </p:txBody>
        </p:sp>
        <p:sp>
          <p:nvSpPr>
            <p:cNvPr id="24" name="Rectangle 23"/>
            <p:cNvSpPr/>
            <p:nvPr/>
          </p:nvSpPr>
          <p:spPr>
            <a:xfrm>
              <a:off x="6573838" y="4645025"/>
              <a:ext cx="1439862"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Etat </a:t>
              </a:r>
            </a:p>
            <a:p>
              <a:pPr algn="ctr" fontAlgn="auto">
                <a:spcBef>
                  <a:spcPts val="0"/>
                </a:spcBef>
                <a:spcAft>
                  <a:spcPts val="0"/>
                </a:spcAft>
                <a:defRPr/>
              </a:pPr>
              <a:r>
                <a:rPr lang="fr-FR" sz="2000" b="1" dirty="0">
                  <a:solidFill>
                    <a:srgbClr val="C00000"/>
                  </a:solidFill>
                  <a:latin typeface="Arial" pitchFamily="34" charset="0"/>
                  <a:cs typeface="Arial" pitchFamily="34" charset="0"/>
                </a:rPr>
                <a:t>FINAL</a:t>
              </a:r>
            </a:p>
          </p:txBody>
        </p:sp>
      </p:grpSp>
      <p:sp>
        <p:nvSpPr>
          <p:cNvPr id="25" name="Flèche droite 24"/>
          <p:cNvSpPr/>
          <p:nvPr/>
        </p:nvSpPr>
        <p:spPr>
          <a:xfrm>
            <a:off x="3059113" y="4293294"/>
            <a:ext cx="3097212"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6" name="Rectangle 26"/>
          <p:cNvSpPr>
            <a:spLocks noChangeArrowheads="1"/>
          </p:cNvSpPr>
          <p:nvPr/>
        </p:nvSpPr>
        <p:spPr bwMode="auto">
          <a:xfrm>
            <a:off x="3779838" y="3717032"/>
            <a:ext cx="1730154" cy="646331"/>
          </a:xfrm>
          <a:prstGeom prst="rect">
            <a:avLst/>
          </a:prstGeom>
          <a:noFill/>
          <a:ln w="9525">
            <a:noFill/>
            <a:miter lim="800000"/>
            <a:headEnd/>
            <a:tailEnd/>
          </a:ln>
        </p:spPr>
        <p:txBody>
          <a:bodyPr wrap="none">
            <a:spAutoFit/>
          </a:bodyPr>
          <a:lstStyle/>
          <a:p>
            <a:r>
              <a:rPr lang="fr-FR" sz="3600" b="1" dirty="0">
                <a:latin typeface="Symbol" pitchFamily="18" charset="2"/>
                <a:sym typeface="Wingdings 2" pitchFamily="18" charset="2"/>
              </a:rPr>
              <a:t>x</a:t>
            </a:r>
            <a:r>
              <a:rPr lang="fr-FR" dirty="0">
                <a:sym typeface="Wingdings 2" pitchFamily="18" charset="2"/>
              </a:rPr>
              <a:t> </a:t>
            </a:r>
            <a:r>
              <a:rPr lang="fr-FR" sz="2400" dirty="0">
                <a:sym typeface="Wingdings 2" pitchFamily="18" charset="2"/>
              </a:rPr>
              <a:t>augmente</a:t>
            </a:r>
            <a:endParaRPr lang="fr-FR" sz="2400" dirty="0"/>
          </a:p>
        </p:txBody>
      </p:sp>
      <p:sp>
        <p:nvSpPr>
          <p:cNvPr id="27" name="Rectangle à coins arrondis 26"/>
          <p:cNvSpPr/>
          <p:nvPr/>
        </p:nvSpPr>
        <p:spPr>
          <a:xfrm>
            <a:off x="2195736" y="4941168"/>
            <a:ext cx="5040560" cy="504056"/>
          </a:xfrm>
          <a:prstGeom prst="roundRect">
            <a:avLst/>
          </a:prstGeom>
          <a:solidFill>
            <a:schemeClr val="accent3">
              <a:lumMod val="60000"/>
              <a:lumOff val="4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effectLst>
                  <a:outerShdw blurRad="38100" dist="38100" dir="2700000" algn="tl">
                    <a:srgbClr val="000000">
                      <a:alpha val="43137"/>
                    </a:srgbClr>
                  </a:outerShdw>
                </a:effectLst>
                <a:latin typeface="Bookman Old Style" pitchFamily="18" charset="0"/>
              </a:rPr>
              <a:t>Cas des transformations </a:t>
            </a:r>
            <a:r>
              <a:rPr lang="fr-FR" sz="2000" b="1" u="sng" dirty="0" smtClean="0">
                <a:solidFill>
                  <a:srgbClr val="FF0000"/>
                </a:solidFill>
                <a:effectLst>
                  <a:outerShdw blurRad="38100" dist="38100" dir="2700000" algn="tl">
                    <a:srgbClr val="000000">
                      <a:alpha val="43137"/>
                    </a:srgbClr>
                  </a:outerShdw>
                </a:effectLst>
                <a:latin typeface="Bookman Old Style" pitchFamily="18" charset="0"/>
              </a:rPr>
              <a:t>TOTALES</a:t>
            </a:r>
            <a:endParaRPr lang="fr-FR" sz="2000" b="1" u="sng"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28" name="Text Box 10"/>
          <p:cNvSpPr txBox="1">
            <a:spLocks noChangeArrowheads="1"/>
          </p:cNvSpPr>
          <p:nvPr/>
        </p:nvSpPr>
        <p:spPr bwMode="auto">
          <a:xfrm>
            <a:off x="107504" y="5517232"/>
            <a:ext cx="8928992" cy="1080120"/>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Une transformation chimique est </a:t>
            </a:r>
            <a:r>
              <a:rPr kumimoji="0" lang="fr-FR" sz="2000" b="1" i="0" u="none" strike="noStrike" cap="none" normalizeH="0" baseline="0" dirty="0" smtClean="0">
                <a:ln>
                  <a:noFill/>
                </a:ln>
                <a:solidFill>
                  <a:srgbClr val="002060"/>
                </a:solidFill>
                <a:effectLst/>
                <a:latin typeface="Arial" pitchFamily="34" charset="0"/>
                <a:cs typeface="Arial" pitchFamily="34" charset="0"/>
              </a:rPr>
              <a:t>TOTALE</a:t>
            </a:r>
            <a:r>
              <a:rPr kumimoji="0" lang="fr-FR" sz="2000" b="0" i="0" u="none" strike="noStrike" cap="none" normalizeH="0" baseline="0" dirty="0" smtClean="0">
                <a:ln>
                  <a:noFill/>
                </a:ln>
                <a:solidFill>
                  <a:srgbClr val="002060"/>
                </a:solidFill>
                <a:effectLst/>
                <a:latin typeface="Arial" pitchFamily="34" charset="0"/>
                <a:cs typeface="Arial" pitchFamily="34" charset="0"/>
              </a:rPr>
              <a:t> (ou </a:t>
            </a:r>
            <a:r>
              <a:rPr kumimoji="0" lang="fr-FR" sz="2000" b="1" i="0" u="none" strike="noStrike" cap="none" normalizeH="0" baseline="0" dirty="0" smtClean="0">
                <a:ln>
                  <a:noFill/>
                </a:ln>
                <a:solidFill>
                  <a:srgbClr val="002060"/>
                </a:solidFill>
                <a:effectLst/>
                <a:latin typeface="Arial" pitchFamily="34" charset="0"/>
                <a:cs typeface="Arial" pitchFamily="34" charset="0"/>
              </a:rPr>
              <a:t>QUANTITATIVE</a:t>
            </a:r>
            <a:r>
              <a:rPr kumimoji="0" lang="fr-FR" sz="2000" b="0" i="0" u="none" strike="noStrike" cap="none" normalizeH="0" baseline="0" dirty="0" smtClean="0">
                <a:ln>
                  <a:noFill/>
                </a:ln>
                <a:solidFill>
                  <a:srgbClr val="002060"/>
                </a:solidFill>
                <a:effectLst/>
                <a:latin typeface="Arial" pitchFamily="34" charset="0"/>
                <a:cs typeface="Arial" pitchFamily="34" charset="0"/>
              </a:rPr>
              <a:t>) quand </a:t>
            </a:r>
            <a:r>
              <a:rPr kumimoji="0" lang="fr-FR" sz="2000" b="1" i="0" u="sng" strike="noStrike" cap="none" normalizeH="0" baseline="0" dirty="0" smtClean="0">
                <a:ln>
                  <a:noFill/>
                </a:ln>
                <a:solidFill>
                  <a:srgbClr val="FF0000"/>
                </a:solidFill>
                <a:effectLst/>
                <a:latin typeface="Arial" pitchFamily="34" charset="0"/>
                <a:cs typeface="Arial" pitchFamily="34" charset="0"/>
              </a:rPr>
              <a:t>l’état final est caractérisé par la disparition d’au moins un réactif</a:t>
            </a:r>
            <a:r>
              <a:rPr kumimoji="0" lang="fr-FR" sz="2000" b="0" i="0" u="none" strike="noStrike" cap="none" normalizeH="0" baseline="0" dirty="0" smtClean="0">
                <a:ln>
                  <a:noFill/>
                </a:ln>
                <a:solidFill>
                  <a:srgbClr val="002060"/>
                </a:solidFill>
                <a:effectLst/>
                <a:latin typeface="Arial" pitchFamily="34" charset="0"/>
                <a:cs typeface="Arial" pitchFamily="34" charset="0"/>
              </a:rPr>
              <a:t>, appelé le </a:t>
            </a:r>
            <a:r>
              <a:rPr kumimoji="0" lang="fr-FR" sz="2000" b="1" i="1" u="none" strike="noStrike" cap="none" normalizeH="0" baseline="0" dirty="0" smtClean="0">
                <a:ln>
                  <a:noFill/>
                </a:ln>
                <a:solidFill>
                  <a:srgbClr val="002060"/>
                </a:solidFill>
                <a:effectLst/>
                <a:latin typeface="Arial" pitchFamily="34" charset="0"/>
                <a:cs typeface="Arial" pitchFamily="34" charset="0"/>
              </a:rPr>
              <a:t>réactif limitant</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r>
              <a:rPr kumimoji="0" lang="fr-FR" sz="2000" b="0" i="0" u="none" strike="noStrike" cap="none" normalizeH="0" dirty="0" smtClean="0">
                <a:ln>
                  <a:noFill/>
                </a:ln>
                <a:solidFill>
                  <a:srgbClr val="002060"/>
                </a:solidFill>
                <a:effectLst/>
                <a:latin typeface="Arial" pitchFamily="34" charset="0"/>
                <a:cs typeface="Arial" pitchFamily="34" charset="0"/>
              </a:rPr>
              <a:t> Dans ce cas,</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F</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002060"/>
                </a:solidFill>
                <a:effectLst/>
                <a:latin typeface="Arial" pitchFamily="34" charset="0"/>
                <a:cs typeface="Arial" pitchFamily="34" charset="0"/>
              </a:rPr>
              <a:t>atteint sa valeur maximale</a:t>
            </a:r>
            <a:r>
              <a:rPr kumimoji="0" lang="fr-FR" sz="2000" b="0" i="0" u="none" strike="noStrike" cap="none" normalizeH="0" baseline="0" dirty="0" smtClean="0">
                <a:ln>
                  <a:noFill/>
                </a:ln>
                <a:solidFill>
                  <a:srgbClr val="002060"/>
                </a:solidFill>
                <a:effectLst/>
                <a:latin typeface="Arial" pitchFamily="34" charset="0"/>
                <a:cs typeface="Arial" pitchFamily="34" charset="0"/>
              </a:rPr>
              <a:t> notée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MAX</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80">
                                          <p:stCondLst>
                                            <p:cond delay="0"/>
                                          </p:stCondLst>
                                        </p:cTn>
                                        <p:tgtEl>
                                          <p:spTgt spid="27"/>
                                        </p:tgtEl>
                                      </p:cBhvr>
                                    </p:animEffect>
                                    <p:anim calcmode="lin" valueType="num">
                                      <p:cBhvr>
                                        <p:cTn id="2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3" dur="26">
                                          <p:stCondLst>
                                            <p:cond delay="650"/>
                                          </p:stCondLst>
                                        </p:cTn>
                                        <p:tgtEl>
                                          <p:spTgt spid="27"/>
                                        </p:tgtEl>
                                      </p:cBhvr>
                                      <p:to x="100000" y="60000"/>
                                    </p:animScale>
                                    <p:animScale>
                                      <p:cBhvr>
                                        <p:cTn id="34" dur="166" decel="50000">
                                          <p:stCondLst>
                                            <p:cond delay="676"/>
                                          </p:stCondLst>
                                        </p:cTn>
                                        <p:tgtEl>
                                          <p:spTgt spid="27"/>
                                        </p:tgtEl>
                                      </p:cBhvr>
                                      <p:to x="100000" y="100000"/>
                                    </p:animScale>
                                    <p:animScale>
                                      <p:cBhvr>
                                        <p:cTn id="35" dur="26">
                                          <p:stCondLst>
                                            <p:cond delay="1312"/>
                                          </p:stCondLst>
                                        </p:cTn>
                                        <p:tgtEl>
                                          <p:spTgt spid="27"/>
                                        </p:tgtEl>
                                      </p:cBhvr>
                                      <p:to x="100000" y="80000"/>
                                    </p:animScale>
                                    <p:animScale>
                                      <p:cBhvr>
                                        <p:cTn id="36" dur="166" decel="50000">
                                          <p:stCondLst>
                                            <p:cond delay="1338"/>
                                          </p:stCondLst>
                                        </p:cTn>
                                        <p:tgtEl>
                                          <p:spTgt spid="27"/>
                                        </p:tgtEl>
                                      </p:cBhvr>
                                      <p:to x="100000" y="100000"/>
                                    </p:animScale>
                                    <p:animScale>
                                      <p:cBhvr>
                                        <p:cTn id="37" dur="26">
                                          <p:stCondLst>
                                            <p:cond delay="1642"/>
                                          </p:stCondLst>
                                        </p:cTn>
                                        <p:tgtEl>
                                          <p:spTgt spid="27"/>
                                        </p:tgtEl>
                                      </p:cBhvr>
                                      <p:to x="100000" y="90000"/>
                                    </p:animScale>
                                    <p:animScale>
                                      <p:cBhvr>
                                        <p:cTn id="38" dur="166" decel="50000">
                                          <p:stCondLst>
                                            <p:cond delay="1668"/>
                                          </p:stCondLst>
                                        </p:cTn>
                                        <p:tgtEl>
                                          <p:spTgt spid="27"/>
                                        </p:tgtEl>
                                      </p:cBhvr>
                                      <p:to x="100000" y="100000"/>
                                    </p:animScale>
                                    <p:animScale>
                                      <p:cBhvr>
                                        <p:cTn id="39" dur="26">
                                          <p:stCondLst>
                                            <p:cond delay="1808"/>
                                          </p:stCondLst>
                                        </p:cTn>
                                        <p:tgtEl>
                                          <p:spTgt spid="27"/>
                                        </p:tgtEl>
                                      </p:cBhvr>
                                      <p:to x="100000" y="95000"/>
                                    </p:animScale>
                                    <p:animScale>
                                      <p:cBhvr>
                                        <p:cTn id="40" dur="166" decel="50000">
                                          <p:stCondLst>
                                            <p:cond delay="1834"/>
                                          </p:stCondLst>
                                        </p:cTn>
                                        <p:tgtEl>
                                          <p:spTgt spid="27"/>
                                        </p:tgtEl>
                                      </p:cBhvr>
                                      <p:to x="100000" y="100000"/>
                                    </p:animScale>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animBg="1"/>
      <p:bldP spid="26" grpId="0"/>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95736" y="44624"/>
            <a:ext cx="5040560" cy="504056"/>
          </a:xfrm>
          <a:prstGeom prst="roundRect">
            <a:avLst/>
          </a:prstGeom>
          <a:solidFill>
            <a:schemeClr val="accent3">
              <a:lumMod val="60000"/>
              <a:lumOff val="4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effectLst>
                  <a:outerShdw blurRad="38100" dist="38100" dir="2700000" algn="tl">
                    <a:srgbClr val="000000">
                      <a:alpha val="43137"/>
                    </a:srgbClr>
                  </a:outerShdw>
                </a:effectLst>
                <a:latin typeface="Bookman Old Style" pitchFamily="18" charset="0"/>
              </a:rPr>
              <a:t>Cas des transformations </a:t>
            </a:r>
            <a:r>
              <a:rPr lang="fr-FR" sz="2000" b="1" u="sng" dirty="0" smtClean="0">
                <a:solidFill>
                  <a:srgbClr val="FF0000"/>
                </a:solidFill>
                <a:effectLst>
                  <a:outerShdw blurRad="38100" dist="38100" dir="2700000" algn="tl">
                    <a:srgbClr val="000000">
                      <a:alpha val="43137"/>
                    </a:srgbClr>
                  </a:outerShdw>
                </a:effectLst>
                <a:latin typeface="Bookman Old Style" pitchFamily="18" charset="0"/>
              </a:rPr>
              <a:t>TOTALES</a:t>
            </a:r>
            <a:endParaRPr lang="fr-FR" sz="2000" b="1" u="sng"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 name="Text Box 10"/>
          <p:cNvSpPr txBox="1">
            <a:spLocks noChangeArrowheads="1"/>
          </p:cNvSpPr>
          <p:nvPr/>
        </p:nvSpPr>
        <p:spPr bwMode="auto">
          <a:xfrm>
            <a:off x="92600" y="585963"/>
            <a:ext cx="8928992" cy="1080120"/>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Une transformation chimique est </a:t>
            </a:r>
            <a:r>
              <a:rPr kumimoji="0" lang="fr-FR" sz="2000" b="1" i="0" u="none" strike="noStrike" cap="none" normalizeH="0" baseline="0" dirty="0" smtClean="0">
                <a:ln>
                  <a:noFill/>
                </a:ln>
                <a:solidFill>
                  <a:srgbClr val="002060"/>
                </a:solidFill>
                <a:effectLst/>
                <a:latin typeface="Arial" pitchFamily="34" charset="0"/>
                <a:cs typeface="Arial" pitchFamily="34" charset="0"/>
              </a:rPr>
              <a:t>TOTALE</a:t>
            </a:r>
            <a:r>
              <a:rPr kumimoji="0" lang="fr-FR" sz="2000" b="0" i="0" u="none" strike="noStrike" cap="none" normalizeH="0" baseline="0" dirty="0" smtClean="0">
                <a:ln>
                  <a:noFill/>
                </a:ln>
                <a:solidFill>
                  <a:srgbClr val="002060"/>
                </a:solidFill>
                <a:effectLst/>
                <a:latin typeface="Arial" pitchFamily="34" charset="0"/>
                <a:cs typeface="Arial" pitchFamily="34" charset="0"/>
              </a:rPr>
              <a:t> (ou </a:t>
            </a:r>
            <a:r>
              <a:rPr kumimoji="0" lang="fr-FR" sz="2000" b="1" i="0" u="none" strike="noStrike" cap="none" normalizeH="0" baseline="0" dirty="0" smtClean="0">
                <a:ln>
                  <a:noFill/>
                </a:ln>
                <a:solidFill>
                  <a:srgbClr val="002060"/>
                </a:solidFill>
                <a:effectLst/>
                <a:latin typeface="Arial" pitchFamily="34" charset="0"/>
                <a:cs typeface="Arial" pitchFamily="34" charset="0"/>
              </a:rPr>
              <a:t>QUANTITATIVE</a:t>
            </a:r>
            <a:r>
              <a:rPr kumimoji="0" lang="fr-FR" sz="2000" b="0" i="0" u="none" strike="noStrike" cap="none" normalizeH="0" baseline="0" dirty="0" smtClean="0">
                <a:ln>
                  <a:noFill/>
                </a:ln>
                <a:solidFill>
                  <a:srgbClr val="002060"/>
                </a:solidFill>
                <a:effectLst/>
                <a:latin typeface="Arial" pitchFamily="34" charset="0"/>
                <a:cs typeface="Arial" pitchFamily="34" charset="0"/>
              </a:rPr>
              <a:t>) quand </a:t>
            </a:r>
            <a:r>
              <a:rPr kumimoji="0" lang="fr-FR" sz="2000" b="1" i="0" u="sng" strike="noStrike" cap="none" normalizeH="0" baseline="0" dirty="0" smtClean="0">
                <a:ln>
                  <a:noFill/>
                </a:ln>
                <a:solidFill>
                  <a:srgbClr val="FF0000"/>
                </a:solidFill>
                <a:effectLst/>
                <a:latin typeface="Arial" pitchFamily="34" charset="0"/>
                <a:cs typeface="Arial" pitchFamily="34" charset="0"/>
              </a:rPr>
              <a:t>l’état final est caractérisé par la disparition d’au moins un réactif</a:t>
            </a:r>
            <a:r>
              <a:rPr kumimoji="0" lang="fr-FR" sz="2000" b="0" i="0" u="none" strike="noStrike" cap="none" normalizeH="0" baseline="0" dirty="0" smtClean="0">
                <a:ln>
                  <a:noFill/>
                </a:ln>
                <a:solidFill>
                  <a:srgbClr val="002060"/>
                </a:solidFill>
                <a:effectLst/>
                <a:latin typeface="Arial" pitchFamily="34" charset="0"/>
                <a:cs typeface="Arial" pitchFamily="34" charset="0"/>
              </a:rPr>
              <a:t>, appelé le </a:t>
            </a:r>
            <a:r>
              <a:rPr kumimoji="0" lang="fr-FR" sz="2000" b="1" i="1" u="none" strike="noStrike" cap="none" normalizeH="0" baseline="0" dirty="0" smtClean="0">
                <a:ln>
                  <a:noFill/>
                </a:ln>
                <a:solidFill>
                  <a:srgbClr val="002060"/>
                </a:solidFill>
                <a:effectLst/>
                <a:latin typeface="Arial" pitchFamily="34" charset="0"/>
                <a:cs typeface="Arial" pitchFamily="34" charset="0"/>
              </a:rPr>
              <a:t>réactif limitant</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r>
              <a:rPr kumimoji="0" lang="fr-FR" sz="2000" b="0" i="0" u="none" strike="noStrike" cap="none" normalizeH="0" dirty="0" smtClean="0">
                <a:ln>
                  <a:noFill/>
                </a:ln>
                <a:solidFill>
                  <a:srgbClr val="002060"/>
                </a:solidFill>
                <a:effectLst/>
                <a:latin typeface="Arial" pitchFamily="34" charset="0"/>
                <a:cs typeface="Arial" pitchFamily="34" charset="0"/>
              </a:rPr>
              <a:t> Dans ce cas,</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F</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002060"/>
                </a:solidFill>
                <a:effectLst/>
                <a:latin typeface="Arial" pitchFamily="34" charset="0"/>
                <a:cs typeface="Arial" pitchFamily="34" charset="0"/>
              </a:rPr>
              <a:t>atteint sa valeur maximale</a:t>
            </a:r>
            <a:r>
              <a:rPr kumimoji="0" lang="fr-FR" sz="2000" b="0" i="0" u="none" strike="noStrike" cap="none" normalizeH="0" baseline="0" dirty="0" smtClean="0">
                <a:ln>
                  <a:noFill/>
                </a:ln>
                <a:solidFill>
                  <a:srgbClr val="002060"/>
                </a:solidFill>
                <a:effectLst/>
                <a:latin typeface="Arial" pitchFamily="34" charset="0"/>
                <a:cs typeface="Arial" pitchFamily="34" charset="0"/>
              </a:rPr>
              <a:t> notée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MAX</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1" name="Rectangle 1"/>
          <p:cNvSpPr>
            <a:spLocks noChangeArrowheads="1"/>
          </p:cNvSpPr>
          <p:nvPr/>
        </p:nvSpPr>
        <p:spPr bwMode="auto">
          <a:xfrm>
            <a:off x="0" y="1668641"/>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5</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La réaction</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Cu</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 (s)</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 + 2 Ag</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 (</a:t>
            </a:r>
            <a:r>
              <a:rPr kumimoji="0" lang="fr-FR" sz="2000" b="1" i="0" u="none" strike="noStrike" cap="none" normalizeH="0" baseline="-30000" dirty="0" err="1" smtClean="0">
                <a:ln>
                  <a:noFill/>
                </a:ln>
                <a:solidFill>
                  <a:schemeClr val="tx1"/>
                </a:solidFill>
                <a:effectLst/>
                <a:latin typeface="Calibri" pitchFamily="34" charset="0"/>
                <a:ea typeface="Arial Unicode MS" pitchFamily="34" charset="-128"/>
                <a:cs typeface="Calibri" pitchFamily="34" charset="0"/>
                <a:sym typeface="Wingdings" pitchFamily="2" charset="2"/>
              </a:rPr>
              <a:t>aq</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 </a:t>
            </a:r>
            <a:r>
              <a:rPr kumimoji="0" lang="en-US"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Cu</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2+</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r>
              <a:rPr kumimoji="0" lang="fr-FR" sz="2000" b="1" i="0" u="none" strike="noStrike" cap="none" normalizeH="0" baseline="-30000" dirty="0" err="1" smtClean="0">
                <a:ln>
                  <a:noFill/>
                </a:ln>
                <a:solidFill>
                  <a:schemeClr val="tx1"/>
                </a:solidFill>
                <a:effectLst/>
                <a:latin typeface="Calibri" pitchFamily="34" charset="0"/>
                <a:ea typeface="Arial Unicode MS" pitchFamily="34" charset="-128"/>
                <a:cs typeface="Calibri" pitchFamily="34" charset="0"/>
                <a:sym typeface="Wingdings 3" pitchFamily="18" charset="2"/>
              </a:rPr>
              <a:t>aq</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+ 2 Ag</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(s)</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est TOTALE. Retrouver la composition finale d</a:t>
            </a:r>
            <a:r>
              <a:rPr kumimoji="0" lang="fr-FR" sz="2000" b="0" i="1" u="none" strike="noStrike" cap="none" normalizeH="0" baseline="0" dirty="0" smtClean="0">
                <a:ln>
                  <a:noFill/>
                </a:ln>
                <a:solidFill>
                  <a:schemeClr val="tx1"/>
                </a:solidFill>
                <a:effectLst/>
                <a:latin typeface="Calibri"/>
                <a:ea typeface="Arial Unicode MS" pitchFamily="34" charset="-128"/>
                <a:cs typeface="Times New Roman" pitchFamily="18" charset="0"/>
                <a:sym typeface="Wingdings 3" pitchFamily="18" charset="2"/>
              </a:rPr>
              <a:t>’</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un syst</a:t>
            </a:r>
            <a:r>
              <a:rPr kumimoji="0" lang="fr-FR" sz="2000" b="0" i="1" u="none" strike="noStrike" cap="none" normalizeH="0" baseline="0" dirty="0" smtClean="0">
                <a:ln>
                  <a:noFill/>
                </a:ln>
                <a:solidFill>
                  <a:schemeClr val="tx1"/>
                </a:solidFill>
                <a:effectLst/>
                <a:latin typeface="Calibri"/>
                <a:ea typeface="Arial Unicode MS" pitchFamily="34" charset="-128"/>
                <a:cs typeface="Times New Roman" pitchFamily="18" charset="0"/>
                <a:sym typeface="Wingdings 3" pitchFamily="18" charset="2"/>
              </a:rPr>
              <a:t>è</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me physico-chimique initialement constitu</a:t>
            </a:r>
            <a:r>
              <a:rPr kumimoji="0" lang="fr-FR" sz="2000" b="0" i="1" u="none" strike="noStrike" cap="none" normalizeH="0" baseline="0" dirty="0" smtClean="0">
                <a:ln>
                  <a:noFill/>
                </a:ln>
                <a:solidFill>
                  <a:schemeClr val="tx1"/>
                </a:solidFill>
                <a:effectLst/>
                <a:latin typeface="Calibri"/>
                <a:ea typeface="Arial Unicode MS" pitchFamily="34" charset="-128"/>
                <a:cs typeface="Times New Roman" pitchFamily="18" charset="0"/>
                <a:sym typeface="Wingdings 3" pitchFamily="18" charset="2"/>
              </a:rPr>
              <a:t>é</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de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n</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1</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 0,20 mol</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de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Cu</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(s)</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et de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n</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2</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 0,20 mol</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de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Ag</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t>
            </a:r>
            <a:r>
              <a:rPr kumimoji="0" lang="fr-FR" sz="2000" b="1" i="0" u="none" strike="noStrike" cap="none" normalizeH="0" baseline="-30000" dirty="0" err="1"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aq</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a:t>
            </a:r>
            <a:endPar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endParaRPr>
          </a:p>
        </p:txBody>
      </p:sp>
      <p:sp>
        <p:nvSpPr>
          <p:cNvPr id="15362" name="Rectangle 2"/>
          <p:cNvSpPr>
            <a:spLocks noChangeArrowheads="1"/>
          </p:cNvSpPr>
          <p:nvPr/>
        </p:nvSpPr>
        <p:spPr bwMode="auto">
          <a:xfrm>
            <a:off x="827584" y="2895335"/>
            <a:ext cx="7632848" cy="830997"/>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ea typeface="Arial Unicode MS" pitchFamily="34" charset="-128"/>
                <a:cs typeface="Calibri" pitchFamily="34" charset="0"/>
              </a:rPr>
              <a:t>Cas particulier</a:t>
            </a:r>
            <a:r>
              <a:rPr kumimoji="0" lang="fr-FR" sz="2400" b="0" i="0" u="none" strike="noStrike" cap="none" normalizeH="0" dirty="0" smtClean="0">
                <a:ln>
                  <a:noFill/>
                </a:ln>
                <a:solidFill>
                  <a:schemeClr val="tx1"/>
                </a:solidFill>
                <a:effectLst/>
                <a:ea typeface="Arial Unicode MS" pitchFamily="34" charset="-128"/>
                <a:cs typeface="Calibri" pitchFamily="34" charset="0"/>
              </a:rPr>
              <a:t> des </a:t>
            </a:r>
            <a:r>
              <a:rPr kumimoji="0" lang="fr-FR" sz="2400" b="1" i="0" u="sng" strike="noStrike" cap="none" normalizeH="0" dirty="0" smtClean="0">
                <a:ln>
                  <a:noFill/>
                </a:ln>
                <a:solidFill>
                  <a:schemeClr val="tx1"/>
                </a:solidFill>
                <a:effectLst>
                  <a:outerShdw blurRad="38100" dist="38100" dir="2700000" algn="tl">
                    <a:srgbClr val="000000">
                      <a:alpha val="43137"/>
                    </a:srgbClr>
                  </a:outerShdw>
                </a:effectLst>
                <a:ea typeface="Arial Unicode MS" pitchFamily="34" charset="-128"/>
                <a:cs typeface="Calibri" pitchFamily="34" charset="0"/>
              </a:rPr>
              <a:t>mélanges STOECHIOMETRIQUES</a:t>
            </a:r>
            <a:r>
              <a:rPr kumimoji="0" lang="fr-FR" sz="2400" b="1" i="0" u="none" strike="noStrike" cap="none" normalizeH="0" dirty="0" smtClean="0">
                <a:ln>
                  <a:noFill/>
                </a:ln>
                <a:solidFill>
                  <a:schemeClr val="tx1"/>
                </a:solidFill>
                <a:effectLst>
                  <a:outerShdw blurRad="38100" dist="38100" dir="2700000" algn="tl">
                    <a:srgbClr val="000000">
                      <a:alpha val="43137"/>
                    </a:srgbClr>
                  </a:outerShdw>
                </a:effectLst>
                <a:ea typeface="Arial Unicode MS" pitchFamily="34" charset="-128"/>
                <a:cs typeface="Calibri" pitchFamily="34" charset="0"/>
              </a:rPr>
              <a:t> </a:t>
            </a:r>
            <a:r>
              <a:rPr kumimoji="0" lang="fr-FR" sz="2400" b="0" i="0" u="none" strike="noStrike" cap="none" normalizeH="0" dirty="0" smtClean="0">
                <a:ln>
                  <a:noFill/>
                </a:ln>
                <a:solidFill>
                  <a:schemeClr val="tx1"/>
                </a:solidFill>
                <a:effectLst/>
                <a:ea typeface="Arial Unicode MS" pitchFamily="34" charset="-128"/>
                <a:cs typeface="Calibri"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dirty="0" smtClean="0">
                <a:ln>
                  <a:noFill/>
                </a:ln>
                <a:solidFill>
                  <a:schemeClr val="tx1"/>
                </a:solidFill>
                <a:effectLst/>
                <a:ea typeface="Arial Unicode MS" pitchFamily="34" charset="-128"/>
                <a:cs typeface="Calibri" pitchFamily="34" charset="0"/>
                <a:sym typeface="Wingdings 3"/>
              </a:rPr>
              <a:t>                                          </a:t>
            </a:r>
            <a:r>
              <a:rPr kumimoji="0" lang="fr-FR" sz="2400" b="1" i="0" u="none" strike="noStrike" cap="none" normalizeH="0" dirty="0" smtClean="0">
                <a:ln>
                  <a:noFill/>
                </a:ln>
                <a:solidFill>
                  <a:srgbClr val="FF0000"/>
                </a:solidFill>
                <a:effectLst/>
                <a:ea typeface="Arial Unicode MS" pitchFamily="34" charset="-128"/>
                <a:cs typeface="Calibri" pitchFamily="34" charset="0"/>
              </a:rPr>
              <a:t>les deux réactifs sont </a:t>
            </a:r>
            <a:r>
              <a:rPr kumimoji="0" lang="fr-FR" sz="2400" b="1" i="0" u="none" strike="noStrike" cap="none" normalizeH="0" dirty="0" err="1" smtClean="0">
                <a:ln>
                  <a:noFill/>
                </a:ln>
                <a:solidFill>
                  <a:srgbClr val="FF0000"/>
                </a:solidFill>
                <a:effectLst/>
                <a:ea typeface="Arial Unicode MS" pitchFamily="34" charset="-128"/>
                <a:cs typeface="Calibri" pitchFamily="34" charset="0"/>
              </a:rPr>
              <a:t>limitants</a:t>
            </a:r>
            <a:r>
              <a:rPr kumimoji="0" lang="fr-FR" sz="2400" b="0" i="0" u="none" strike="noStrike" cap="none" normalizeH="0" dirty="0" smtClean="0">
                <a:ln>
                  <a:noFill/>
                </a:ln>
                <a:solidFill>
                  <a:schemeClr val="tx1"/>
                </a:solidFill>
                <a:effectLst/>
                <a:ea typeface="Arial Unicode MS" pitchFamily="34" charset="-128"/>
                <a:cs typeface="Calibri" pitchFamily="34" charset="0"/>
              </a:rPr>
              <a:t> !</a:t>
            </a:r>
            <a:endParaRPr kumimoji="0" lang="fr-FR" sz="2400" b="0" i="0" u="none" strike="noStrike" cap="none" normalizeH="0" baseline="0" dirty="0" smtClean="0">
              <a:ln>
                <a:noFill/>
              </a:ln>
              <a:solidFill>
                <a:schemeClr val="tx1"/>
              </a:solidFill>
              <a:effectLst/>
              <a:cs typeface="Arial" pitchFamily="34" charset="0"/>
            </a:endParaRPr>
          </a:p>
        </p:txBody>
      </p:sp>
      <p:sp>
        <p:nvSpPr>
          <p:cNvPr id="28" name="Rectangle 27"/>
          <p:cNvSpPr/>
          <p:nvPr/>
        </p:nvSpPr>
        <p:spPr>
          <a:xfrm>
            <a:off x="0" y="3717032"/>
            <a:ext cx="9144000" cy="1015663"/>
          </a:xfrm>
          <a:prstGeom prst="rect">
            <a:avLst/>
          </a:prstGeom>
        </p:spPr>
        <p:txBody>
          <a:bodyPr wrap="square">
            <a:spAutoFit/>
          </a:bodyPr>
          <a:lstStyle/>
          <a:p>
            <a:pPr algn="just"/>
            <a:r>
              <a:rPr lang="fr-FR" sz="2000" b="1" dirty="0" smtClean="0">
                <a:latin typeface="Times New Roman" pitchFamily="18" charset="0"/>
                <a:cs typeface="Times New Roman" pitchFamily="18" charset="0"/>
                <a:sym typeface="Wingdings"/>
              </a:rPr>
              <a:t></a:t>
            </a:r>
            <a:r>
              <a:rPr lang="fr-FR" sz="2000" b="1" dirty="0" smtClean="0">
                <a:latin typeface="Times New Roman" pitchFamily="18" charset="0"/>
                <a:cs typeface="Times New Roman" pitchFamily="18" charset="0"/>
              </a:rPr>
              <a:t> </a:t>
            </a:r>
            <a:r>
              <a:rPr lang="fr-FR" sz="2000" b="1" u="sng" dirty="0" smtClean="0">
                <a:latin typeface="Times New Roman" pitchFamily="18" charset="0"/>
                <a:cs typeface="Times New Roman" pitchFamily="18" charset="0"/>
              </a:rPr>
              <a:t>Application 6</a:t>
            </a:r>
            <a:r>
              <a:rPr lang="fr-FR" sz="2000" dirty="0" smtClean="0">
                <a:latin typeface="Times New Roman" pitchFamily="18" charset="0"/>
                <a:cs typeface="Times New Roman" pitchFamily="18" charset="0"/>
              </a:rPr>
              <a:t> : </a:t>
            </a:r>
            <a:r>
              <a:rPr lang="fr-FR" sz="2000" i="1" dirty="0" smtClean="0">
                <a:latin typeface="Times New Roman" pitchFamily="18" charset="0"/>
                <a:cs typeface="Times New Roman" pitchFamily="18" charset="0"/>
              </a:rPr>
              <a:t>Pour la réaction </a:t>
            </a:r>
            <a:r>
              <a:rPr lang="fr-FR" sz="2000" b="1" dirty="0" smtClean="0">
                <a:latin typeface="Times New Roman" pitchFamily="18" charset="0"/>
                <a:cs typeface="Times New Roman" pitchFamily="18" charset="0"/>
              </a:rPr>
              <a:t>Cu</a:t>
            </a:r>
            <a:r>
              <a:rPr lang="fr-FR" sz="2000" b="1" baseline="-25000" dirty="0" smtClean="0">
                <a:latin typeface="Times New Roman" pitchFamily="18" charset="0"/>
                <a:cs typeface="Times New Roman" pitchFamily="18" charset="0"/>
              </a:rPr>
              <a:t> (s)</a:t>
            </a:r>
            <a:r>
              <a:rPr lang="fr-FR" sz="2000" b="1" dirty="0" smtClean="0">
                <a:latin typeface="Times New Roman" pitchFamily="18" charset="0"/>
                <a:cs typeface="Times New Roman" pitchFamily="18" charset="0"/>
              </a:rPr>
              <a:t> + 2 Ag</a:t>
            </a:r>
            <a:r>
              <a:rPr lang="fr-FR" sz="2000" b="1" baseline="30000"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 (</a:t>
            </a:r>
            <a:r>
              <a:rPr lang="fr-FR" sz="2000" b="1" baseline="-25000" dirty="0" err="1" smtClean="0">
                <a:latin typeface="Times New Roman" pitchFamily="18" charset="0"/>
                <a:cs typeface="Times New Roman" pitchFamily="18" charset="0"/>
              </a:rPr>
              <a:t>aq</a:t>
            </a:r>
            <a:r>
              <a:rPr lang="fr-FR" sz="2000" b="1" baseline="-25000"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sym typeface="Wingdings 3"/>
              </a:rPr>
              <a:t></a:t>
            </a:r>
            <a:r>
              <a:rPr lang="fr-FR" sz="2000" b="1" dirty="0" smtClean="0">
                <a:latin typeface="Times New Roman" pitchFamily="18" charset="0"/>
                <a:cs typeface="Times New Roman" pitchFamily="18" charset="0"/>
              </a:rPr>
              <a:t> Cu</a:t>
            </a:r>
            <a:r>
              <a:rPr lang="fr-FR" sz="2000" b="1" baseline="30000" dirty="0" smtClean="0">
                <a:latin typeface="Times New Roman" pitchFamily="18" charset="0"/>
                <a:cs typeface="Times New Roman" pitchFamily="18" charset="0"/>
              </a:rPr>
              <a:t>2+</a:t>
            </a:r>
            <a:r>
              <a:rPr lang="fr-FR" sz="2000" b="1" baseline="-25000" dirty="0" smtClean="0">
                <a:latin typeface="Times New Roman" pitchFamily="18" charset="0"/>
                <a:cs typeface="Times New Roman" pitchFamily="18" charset="0"/>
              </a:rPr>
              <a:t> (</a:t>
            </a:r>
            <a:r>
              <a:rPr lang="fr-FR" sz="2000" b="1" baseline="-25000" dirty="0" err="1" smtClean="0">
                <a:latin typeface="Times New Roman" pitchFamily="18" charset="0"/>
                <a:cs typeface="Times New Roman" pitchFamily="18" charset="0"/>
              </a:rPr>
              <a:t>aq</a:t>
            </a:r>
            <a:r>
              <a:rPr lang="fr-FR" sz="2000" b="1" baseline="-25000"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 + 2 Ag</a:t>
            </a:r>
            <a:r>
              <a:rPr lang="fr-FR" sz="2000" b="1" baseline="-25000" dirty="0" smtClean="0">
                <a:latin typeface="Times New Roman" pitchFamily="18" charset="0"/>
                <a:cs typeface="Times New Roman" pitchFamily="18" charset="0"/>
              </a:rPr>
              <a:t> (s)</a:t>
            </a:r>
            <a:r>
              <a:rPr lang="fr-FR" sz="2000" i="1" dirty="0" smtClean="0">
                <a:latin typeface="Times New Roman" pitchFamily="18" charset="0"/>
                <a:cs typeface="Times New Roman" pitchFamily="18" charset="0"/>
              </a:rPr>
              <a:t>, quelle quantité de matière </a:t>
            </a:r>
            <a:r>
              <a:rPr lang="fr-FR" sz="2000" b="1" dirty="0" smtClean="0">
                <a:latin typeface="Times New Roman" pitchFamily="18" charset="0"/>
                <a:cs typeface="Times New Roman" pitchFamily="18" charset="0"/>
              </a:rPr>
              <a:t>n</a:t>
            </a:r>
            <a:r>
              <a:rPr lang="fr-FR" sz="2000" b="1" baseline="-25000" dirty="0" smtClean="0">
                <a:latin typeface="Times New Roman" pitchFamily="18" charset="0"/>
                <a:cs typeface="Times New Roman" pitchFamily="18" charset="0"/>
              </a:rPr>
              <a:t>1</a:t>
            </a:r>
            <a:r>
              <a:rPr lang="fr-FR" sz="2000" b="1"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de </a:t>
            </a:r>
            <a:r>
              <a:rPr lang="fr-FR" sz="2000" b="1" dirty="0" smtClean="0">
                <a:latin typeface="Times New Roman" pitchFamily="18" charset="0"/>
                <a:cs typeface="Times New Roman" pitchFamily="18" charset="0"/>
              </a:rPr>
              <a:t>Cu</a:t>
            </a:r>
            <a:r>
              <a:rPr lang="fr-FR" sz="2000" b="1" baseline="-25000" dirty="0" smtClean="0">
                <a:latin typeface="Times New Roman" pitchFamily="18" charset="0"/>
                <a:cs typeface="Times New Roman" pitchFamily="18" charset="0"/>
              </a:rPr>
              <a:t> (s)</a:t>
            </a:r>
            <a:r>
              <a:rPr lang="fr-FR" sz="2000" i="1" dirty="0" smtClean="0">
                <a:latin typeface="Times New Roman" pitchFamily="18" charset="0"/>
                <a:cs typeface="Times New Roman" pitchFamily="18" charset="0"/>
              </a:rPr>
              <a:t> doit on introduire si le mélange contient initialement </a:t>
            </a:r>
            <a:r>
              <a:rPr lang="fr-FR" sz="2000" b="1" dirty="0" smtClean="0">
                <a:latin typeface="Times New Roman" pitchFamily="18" charset="0"/>
                <a:cs typeface="Times New Roman" pitchFamily="18" charset="0"/>
              </a:rPr>
              <a:t>n</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 = 0,34 mol</a:t>
            </a:r>
            <a:r>
              <a:rPr lang="fr-FR" sz="2000" i="1" dirty="0" smtClean="0">
                <a:latin typeface="Times New Roman" pitchFamily="18" charset="0"/>
                <a:cs typeface="Times New Roman" pitchFamily="18" charset="0"/>
              </a:rPr>
              <a:t> d’ions </a:t>
            </a:r>
            <a:r>
              <a:rPr lang="fr-FR" sz="2000" b="1" dirty="0" smtClean="0">
                <a:latin typeface="Times New Roman" pitchFamily="18" charset="0"/>
                <a:cs typeface="Times New Roman" pitchFamily="18" charset="0"/>
              </a:rPr>
              <a:t>Ag</a:t>
            </a:r>
            <a:r>
              <a:rPr lang="fr-FR" sz="2000" b="1" baseline="30000"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a:t>
            </a:r>
            <a:r>
              <a:rPr lang="fr-FR" sz="2000" b="1" baseline="-25000" dirty="0" err="1" smtClean="0">
                <a:latin typeface="Times New Roman" pitchFamily="18" charset="0"/>
                <a:cs typeface="Times New Roman" pitchFamily="18" charset="0"/>
              </a:rPr>
              <a:t>aq</a:t>
            </a:r>
            <a:r>
              <a:rPr lang="fr-FR" sz="2000" b="1" baseline="-25000" dirty="0" smtClean="0">
                <a:latin typeface="Times New Roman" pitchFamily="18" charset="0"/>
                <a:cs typeface="Times New Roman" pitchFamily="18" charset="0"/>
              </a:rPr>
              <a:t>)</a:t>
            </a:r>
            <a:r>
              <a:rPr lang="fr-FR" sz="2000" i="1" dirty="0" smtClean="0">
                <a:latin typeface="Times New Roman" pitchFamily="18" charset="0"/>
                <a:cs typeface="Times New Roman" pitchFamily="18" charset="0"/>
              </a:rPr>
              <a:t> et si l’on veut que le mélange soit stœchiométrique ? </a:t>
            </a:r>
            <a:endParaRPr lang="fr-FR" sz="2000" dirty="0">
              <a:latin typeface="Times New Roman" pitchFamily="18" charset="0"/>
              <a:cs typeface="Times New Roman" pitchFamily="18" charset="0"/>
            </a:endParaRPr>
          </a:p>
        </p:txBody>
      </p:sp>
      <p:sp>
        <p:nvSpPr>
          <p:cNvPr id="29" name="Rectangle à coins arrondis 28"/>
          <p:cNvSpPr/>
          <p:nvPr/>
        </p:nvSpPr>
        <p:spPr>
          <a:xfrm>
            <a:off x="2011879" y="4923134"/>
            <a:ext cx="5472608" cy="504056"/>
          </a:xfrm>
          <a:prstGeom prst="roundRect">
            <a:avLst/>
          </a:prstGeom>
          <a:solidFill>
            <a:schemeClr val="accent3">
              <a:lumMod val="60000"/>
              <a:lumOff val="4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effectLst>
                  <a:outerShdw blurRad="38100" dist="38100" dir="2700000" algn="tl">
                    <a:srgbClr val="000000">
                      <a:alpha val="43137"/>
                    </a:srgbClr>
                  </a:outerShdw>
                </a:effectLst>
                <a:latin typeface="Bookman Old Style" pitchFamily="18" charset="0"/>
              </a:rPr>
              <a:t>Cas des transformations </a:t>
            </a:r>
            <a:r>
              <a:rPr lang="fr-FR" sz="2000" b="1" u="sng" dirty="0" smtClean="0">
                <a:solidFill>
                  <a:srgbClr val="FF0000"/>
                </a:solidFill>
                <a:effectLst>
                  <a:outerShdw blurRad="38100" dist="38100" dir="2700000" algn="tl">
                    <a:srgbClr val="000000">
                      <a:alpha val="43137"/>
                    </a:srgbClr>
                  </a:outerShdw>
                </a:effectLst>
                <a:latin typeface="Bookman Old Style" pitchFamily="18" charset="0"/>
              </a:rPr>
              <a:t>NON TOTALES</a:t>
            </a:r>
            <a:endParaRPr lang="fr-FR" sz="2000" b="1" u="sng"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0" name="Text Box 10"/>
          <p:cNvSpPr txBox="1">
            <a:spLocks noChangeArrowheads="1"/>
          </p:cNvSpPr>
          <p:nvPr/>
        </p:nvSpPr>
        <p:spPr bwMode="auto">
          <a:xfrm>
            <a:off x="107504" y="5476048"/>
            <a:ext cx="8928992" cy="1347227"/>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a:r>
              <a:rPr lang="fr-FR" sz="2000" dirty="0" smtClean="0">
                <a:solidFill>
                  <a:srgbClr val="002060"/>
                </a:solidFill>
                <a:latin typeface="Arial" pitchFamily="34" charset="0"/>
                <a:cs typeface="Arial" pitchFamily="34" charset="0"/>
              </a:rPr>
              <a:t>      Une transformation chimique n’est </a:t>
            </a:r>
            <a:r>
              <a:rPr lang="fr-FR" sz="2000" b="1" dirty="0" smtClean="0">
                <a:solidFill>
                  <a:srgbClr val="002060"/>
                </a:solidFill>
                <a:latin typeface="Arial" pitchFamily="34" charset="0"/>
                <a:cs typeface="Arial" pitchFamily="34" charset="0"/>
              </a:rPr>
              <a:t>PAS TOTALE</a:t>
            </a:r>
            <a:r>
              <a:rPr lang="fr-FR" sz="2000" dirty="0" smtClean="0">
                <a:solidFill>
                  <a:srgbClr val="002060"/>
                </a:solidFill>
                <a:latin typeface="Arial" pitchFamily="34" charset="0"/>
                <a:cs typeface="Arial" pitchFamily="34" charset="0"/>
              </a:rPr>
              <a:t> (ou </a:t>
            </a:r>
            <a:r>
              <a:rPr lang="fr-FR" sz="2000" b="1" dirty="0" smtClean="0">
                <a:solidFill>
                  <a:srgbClr val="002060"/>
                </a:solidFill>
                <a:latin typeface="Arial" pitchFamily="34" charset="0"/>
                <a:cs typeface="Arial" pitchFamily="34" charset="0"/>
              </a:rPr>
              <a:t>LIMITEE</a:t>
            </a:r>
            <a:r>
              <a:rPr lang="fr-FR" sz="2000" dirty="0" smtClean="0">
                <a:solidFill>
                  <a:srgbClr val="002060"/>
                </a:solidFill>
                <a:latin typeface="Arial" pitchFamily="34" charset="0"/>
                <a:cs typeface="Arial" pitchFamily="34" charset="0"/>
              </a:rPr>
              <a:t>, ou </a:t>
            </a:r>
            <a:r>
              <a:rPr lang="fr-FR" sz="2000" b="1" dirty="0" smtClean="0">
                <a:solidFill>
                  <a:srgbClr val="002060"/>
                </a:solidFill>
                <a:latin typeface="Arial" pitchFamily="34" charset="0"/>
                <a:cs typeface="Arial" pitchFamily="34" charset="0"/>
              </a:rPr>
              <a:t>EQUI-LIBREE</a:t>
            </a:r>
            <a:r>
              <a:rPr lang="fr-FR" sz="2000" dirty="0" smtClean="0">
                <a:solidFill>
                  <a:srgbClr val="002060"/>
                </a:solidFill>
                <a:latin typeface="Arial" pitchFamily="34" charset="0"/>
                <a:cs typeface="Arial" pitchFamily="34" charset="0"/>
              </a:rPr>
              <a:t>) quand </a:t>
            </a:r>
            <a:r>
              <a:rPr lang="fr-FR" sz="2000" b="1" u="sng" dirty="0" smtClean="0">
                <a:solidFill>
                  <a:srgbClr val="FF0000"/>
                </a:solidFill>
                <a:latin typeface="Arial" pitchFamily="34" charset="0"/>
                <a:cs typeface="Arial" pitchFamily="34" charset="0"/>
              </a:rPr>
              <a:t>l’état final est caractérisé par la présence de toutes les espèces chimiques</a:t>
            </a:r>
            <a:r>
              <a:rPr lang="fr-FR" sz="2000" dirty="0" smtClean="0">
                <a:solidFill>
                  <a:srgbClr val="002060"/>
                </a:solidFill>
                <a:latin typeface="Arial" pitchFamily="34" charset="0"/>
                <a:cs typeface="Arial" pitchFamily="34" charset="0"/>
              </a:rPr>
              <a:t> intervenant dans l’équation chimique (aucune n’a disparu totalement). </a:t>
            </a:r>
          </a:p>
          <a:p>
            <a:r>
              <a:rPr lang="fr-FR" sz="2000" dirty="0" smtClean="0">
                <a:solidFill>
                  <a:srgbClr val="002060"/>
                </a:solidFill>
                <a:latin typeface="Arial" pitchFamily="34" charset="0"/>
                <a:cs typeface="Arial" pitchFamily="34" charset="0"/>
              </a:rPr>
              <a:t>        </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additive="base">
                                        <p:cTn id="7" dur="500" fill="hold"/>
                                        <p:tgtEl>
                                          <p:spTgt spid="15361"/>
                                        </p:tgtEl>
                                        <p:attrNameLst>
                                          <p:attrName>ppt_x</p:attrName>
                                        </p:attrNameLst>
                                      </p:cBhvr>
                                      <p:tavLst>
                                        <p:tav tm="0">
                                          <p:val>
                                            <p:strVal val="1+#ppt_w/2"/>
                                          </p:val>
                                        </p:tav>
                                        <p:tav tm="100000">
                                          <p:val>
                                            <p:strVal val="#ppt_x"/>
                                          </p:val>
                                        </p:tav>
                                      </p:tavLst>
                                    </p:anim>
                                    <p:anim calcmode="lin" valueType="num">
                                      <p:cBhvr additive="base">
                                        <p:cTn id="8" dur="500" fill="hold"/>
                                        <p:tgtEl>
                                          <p:spTgt spid="153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p:cTn id="13" dur="500" fill="hold"/>
                                        <p:tgtEl>
                                          <p:spTgt spid="15362"/>
                                        </p:tgtEl>
                                        <p:attrNameLst>
                                          <p:attrName>ppt_w</p:attrName>
                                        </p:attrNameLst>
                                      </p:cBhvr>
                                      <p:tavLst>
                                        <p:tav tm="0">
                                          <p:val>
                                            <p:fltVal val="0"/>
                                          </p:val>
                                        </p:tav>
                                        <p:tav tm="100000">
                                          <p:val>
                                            <p:strVal val="#ppt_w"/>
                                          </p:val>
                                        </p:tav>
                                      </p:tavLst>
                                    </p:anim>
                                    <p:anim calcmode="lin" valueType="num">
                                      <p:cBhvr>
                                        <p:cTn id="14" dur="500" fill="hold"/>
                                        <p:tgtEl>
                                          <p:spTgt spid="15362"/>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80">
                                          <p:stCondLst>
                                            <p:cond delay="0"/>
                                          </p:stCondLst>
                                        </p:cTn>
                                        <p:tgtEl>
                                          <p:spTgt spid="29"/>
                                        </p:tgtEl>
                                      </p:cBhvr>
                                    </p:animEffect>
                                    <p:anim calcmode="lin" valueType="num">
                                      <p:cBhvr>
                                        <p:cTn id="25"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0" dur="26">
                                          <p:stCondLst>
                                            <p:cond delay="650"/>
                                          </p:stCondLst>
                                        </p:cTn>
                                        <p:tgtEl>
                                          <p:spTgt spid="29"/>
                                        </p:tgtEl>
                                      </p:cBhvr>
                                      <p:to x="100000" y="60000"/>
                                    </p:animScale>
                                    <p:animScale>
                                      <p:cBhvr>
                                        <p:cTn id="31" dur="166" decel="50000">
                                          <p:stCondLst>
                                            <p:cond delay="676"/>
                                          </p:stCondLst>
                                        </p:cTn>
                                        <p:tgtEl>
                                          <p:spTgt spid="29"/>
                                        </p:tgtEl>
                                      </p:cBhvr>
                                      <p:to x="100000" y="100000"/>
                                    </p:animScale>
                                    <p:animScale>
                                      <p:cBhvr>
                                        <p:cTn id="32" dur="26">
                                          <p:stCondLst>
                                            <p:cond delay="1312"/>
                                          </p:stCondLst>
                                        </p:cTn>
                                        <p:tgtEl>
                                          <p:spTgt spid="29"/>
                                        </p:tgtEl>
                                      </p:cBhvr>
                                      <p:to x="100000" y="80000"/>
                                    </p:animScale>
                                    <p:animScale>
                                      <p:cBhvr>
                                        <p:cTn id="33" dur="166" decel="50000">
                                          <p:stCondLst>
                                            <p:cond delay="1338"/>
                                          </p:stCondLst>
                                        </p:cTn>
                                        <p:tgtEl>
                                          <p:spTgt spid="29"/>
                                        </p:tgtEl>
                                      </p:cBhvr>
                                      <p:to x="100000" y="100000"/>
                                    </p:animScale>
                                    <p:animScale>
                                      <p:cBhvr>
                                        <p:cTn id="34" dur="26">
                                          <p:stCondLst>
                                            <p:cond delay="1642"/>
                                          </p:stCondLst>
                                        </p:cTn>
                                        <p:tgtEl>
                                          <p:spTgt spid="29"/>
                                        </p:tgtEl>
                                      </p:cBhvr>
                                      <p:to x="100000" y="90000"/>
                                    </p:animScale>
                                    <p:animScale>
                                      <p:cBhvr>
                                        <p:cTn id="35" dur="166" decel="50000">
                                          <p:stCondLst>
                                            <p:cond delay="1668"/>
                                          </p:stCondLst>
                                        </p:cTn>
                                        <p:tgtEl>
                                          <p:spTgt spid="29"/>
                                        </p:tgtEl>
                                      </p:cBhvr>
                                      <p:to x="100000" y="100000"/>
                                    </p:animScale>
                                    <p:animScale>
                                      <p:cBhvr>
                                        <p:cTn id="36" dur="26">
                                          <p:stCondLst>
                                            <p:cond delay="1808"/>
                                          </p:stCondLst>
                                        </p:cTn>
                                        <p:tgtEl>
                                          <p:spTgt spid="29"/>
                                        </p:tgtEl>
                                      </p:cBhvr>
                                      <p:to x="100000" y="95000"/>
                                    </p:animScale>
                                    <p:animScale>
                                      <p:cBhvr>
                                        <p:cTn id="37" dur="166" decel="50000">
                                          <p:stCondLst>
                                            <p:cond delay="1834"/>
                                          </p:stCondLst>
                                        </p:cTn>
                                        <p:tgtEl>
                                          <p:spTgt spid="29"/>
                                        </p:tgtEl>
                                      </p:cBhvr>
                                      <p:to x="100000" y="100000"/>
                                    </p:animScale>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2" grpId="0" animBg="1"/>
      <p:bldP spid="28" grpId="0"/>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907704" y="44624"/>
            <a:ext cx="5472608" cy="504056"/>
          </a:xfrm>
          <a:prstGeom prst="roundRect">
            <a:avLst/>
          </a:prstGeom>
          <a:solidFill>
            <a:schemeClr val="accent3">
              <a:lumMod val="60000"/>
              <a:lumOff val="4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effectLst>
                  <a:outerShdw blurRad="38100" dist="38100" dir="2700000" algn="tl">
                    <a:srgbClr val="000000">
                      <a:alpha val="43137"/>
                    </a:srgbClr>
                  </a:outerShdw>
                </a:effectLst>
                <a:latin typeface="Bookman Old Style" pitchFamily="18" charset="0"/>
              </a:rPr>
              <a:t>Cas des transformations </a:t>
            </a:r>
            <a:r>
              <a:rPr lang="fr-FR" sz="2000" b="1" u="sng" dirty="0" smtClean="0">
                <a:solidFill>
                  <a:srgbClr val="FF0000"/>
                </a:solidFill>
                <a:effectLst>
                  <a:outerShdw blurRad="38100" dist="38100" dir="2700000" algn="tl">
                    <a:srgbClr val="000000">
                      <a:alpha val="43137"/>
                    </a:srgbClr>
                  </a:outerShdw>
                </a:effectLst>
                <a:latin typeface="Bookman Old Style" pitchFamily="18" charset="0"/>
              </a:rPr>
              <a:t>NON TOTALES</a:t>
            </a:r>
            <a:endParaRPr lang="fr-FR" sz="2000" b="1" u="sng"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 name="Text Box 10"/>
          <p:cNvSpPr txBox="1">
            <a:spLocks noChangeArrowheads="1"/>
          </p:cNvSpPr>
          <p:nvPr/>
        </p:nvSpPr>
        <p:spPr bwMode="auto">
          <a:xfrm>
            <a:off x="107504" y="620688"/>
            <a:ext cx="8928992" cy="1728192"/>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a:r>
              <a:rPr lang="fr-FR" sz="2000" dirty="0" smtClean="0">
                <a:solidFill>
                  <a:srgbClr val="002060"/>
                </a:solidFill>
                <a:latin typeface="Arial" pitchFamily="34" charset="0"/>
                <a:cs typeface="Arial" pitchFamily="34" charset="0"/>
              </a:rPr>
              <a:t>      Une transformation chimique n’est </a:t>
            </a:r>
            <a:r>
              <a:rPr lang="fr-FR" sz="2000" b="1" dirty="0" smtClean="0">
                <a:solidFill>
                  <a:srgbClr val="002060"/>
                </a:solidFill>
                <a:latin typeface="Arial" pitchFamily="34" charset="0"/>
                <a:cs typeface="Arial" pitchFamily="34" charset="0"/>
              </a:rPr>
              <a:t>PAS TOTALE</a:t>
            </a:r>
            <a:r>
              <a:rPr lang="fr-FR" sz="2000" dirty="0" smtClean="0">
                <a:solidFill>
                  <a:srgbClr val="002060"/>
                </a:solidFill>
                <a:latin typeface="Arial" pitchFamily="34" charset="0"/>
                <a:cs typeface="Arial" pitchFamily="34" charset="0"/>
              </a:rPr>
              <a:t> (ou </a:t>
            </a:r>
            <a:r>
              <a:rPr lang="fr-FR" sz="2000" b="1" dirty="0" smtClean="0">
                <a:solidFill>
                  <a:srgbClr val="002060"/>
                </a:solidFill>
                <a:latin typeface="Arial" pitchFamily="34" charset="0"/>
                <a:cs typeface="Arial" pitchFamily="34" charset="0"/>
              </a:rPr>
              <a:t>LIMITEE</a:t>
            </a:r>
            <a:r>
              <a:rPr lang="fr-FR" sz="2000" dirty="0" smtClean="0">
                <a:solidFill>
                  <a:srgbClr val="002060"/>
                </a:solidFill>
                <a:latin typeface="Arial" pitchFamily="34" charset="0"/>
                <a:cs typeface="Arial" pitchFamily="34" charset="0"/>
              </a:rPr>
              <a:t>, ou </a:t>
            </a:r>
            <a:r>
              <a:rPr lang="fr-FR" sz="2000" b="1" dirty="0" smtClean="0">
                <a:solidFill>
                  <a:srgbClr val="002060"/>
                </a:solidFill>
                <a:latin typeface="Arial" pitchFamily="34" charset="0"/>
                <a:cs typeface="Arial" pitchFamily="34" charset="0"/>
              </a:rPr>
              <a:t>EQUI-LIBREE</a:t>
            </a:r>
            <a:r>
              <a:rPr lang="fr-FR" sz="2000" dirty="0" smtClean="0">
                <a:solidFill>
                  <a:srgbClr val="002060"/>
                </a:solidFill>
                <a:latin typeface="Arial" pitchFamily="34" charset="0"/>
                <a:cs typeface="Arial" pitchFamily="34" charset="0"/>
              </a:rPr>
              <a:t>) quand </a:t>
            </a:r>
            <a:r>
              <a:rPr lang="fr-FR" sz="2000" b="1" u="sng" dirty="0" smtClean="0">
                <a:solidFill>
                  <a:srgbClr val="FF0000"/>
                </a:solidFill>
                <a:latin typeface="Arial" pitchFamily="34" charset="0"/>
                <a:cs typeface="Arial" pitchFamily="34" charset="0"/>
              </a:rPr>
              <a:t>l’état final est caractérisé par la présence de toutes les espèces chimiques</a:t>
            </a:r>
            <a:r>
              <a:rPr lang="fr-FR" sz="2000" dirty="0" smtClean="0">
                <a:solidFill>
                  <a:srgbClr val="002060"/>
                </a:solidFill>
                <a:latin typeface="Arial" pitchFamily="34" charset="0"/>
                <a:cs typeface="Arial" pitchFamily="34" charset="0"/>
              </a:rPr>
              <a:t> intervenant dans l’équation chimique (aucune n’a disparu totalement).</a:t>
            </a:r>
          </a:p>
          <a:p>
            <a:r>
              <a:rPr lang="fr-FR" sz="2000" dirty="0" smtClean="0">
                <a:solidFill>
                  <a:srgbClr val="002060"/>
                </a:solidFill>
                <a:latin typeface="Arial" pitchFamily="34" charset="0"/>
                <a:cs typeface="Arial" pitchFamily="34" charset="0"/>
              </a:rPr>
              <a:t>        Dans ce cas, </a:t>
            </a:r>
            <a:r>
              <a:rPr lang="fr-FR" sz="2400" b="1" dirty="0" err="1" smtClean="0">
                <a:solidFill>
                  <a:srgbClr val="002060"/>
                </a:solidFill>
                <a:latin typeface="Symbol" pitchFamily="18" charset="2"/>
                <a:cs typeface="Arial" pitchFamily="34" charset="0"/>
              </a:rPr>
              <a:t>x</a:t>
            </a:r>
            <a:r>
              <a:rPr lang="fr-FR" sz="2000" b="1" baseline="-25000" dirty="0" err="1" smtClean="0">
                <a:solidFill>
                  <a:srgbClr val="002060"/>
                </a:solidFill>
                <a:latin typeface="Arial" pitchFamily="34" charset="0"/>
                <a:cs typeface="Arial" pitchFamily="34" charset="0"/>
              </a:rPr>
              <a:t>F</a:t>
            </a:r>
            <a:r>
              <a:rPr lang="fr-FR" sz="2000"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atteint une valeur plus petite que</a:t>
            </a:r>
            <a:r>
              <a:rPr lang="fr-FR" sz="2000" dirty="0" smtClean="0">
                <a:solidFill>
                  <a:srgbClr val="002060"/>
                </a:solidFill>
                <a:latin typeface="Arial" pitchFamily="34" charset="0"/>
                <a:cs typeface="Arial" pitchFamily="34" charset="0"/>
              </a:rPr>
              <a:t> </a:t>
            </a:r>
            <a:r>
              <a:rPr lang="fr-FR" sz="2400" b="1" dirty="0" err="1" smtClean="0">
                <a:solidFill>
                  <a:srgbClr val="002060"/>
                </a:solidFill>
                <a:latin typeface="Symbol" pitchFamily="18" charset="2"/>
                <a:cs typeface="Arial" pitchFamily="34" charset="0"/>
              </a:rPr>
              <a:t>x</a:t>
            </a:r>
            <a:r>
              <a:rPr lang="fr-FR" sz="2000" b="1" baseline="-25000" dirty="0" err="1" smtClean="0">
                <a:solidFill>
                  <a:srgbClr val="002060"/>
                </a:solidFill>
                <a:latin typeface="Arial" pitchFamily="34" charset="0"/>
                <a:cs typeface="Arial" pitchFamily="34" charset="0"/>
              </a:rPr>
              <a:t>max</a:t>
            </a:r>
            <a:r>
              <a:rPr lang="fr-FR" sz="2000" dirty="0" smtClean="0">
                <a:solidFill>
                  <a:srgbClr val="002060"/>
                </a:solidFill>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Groupe 11"/>
          <p:cNvGrpSpPr/>
          <p:nvPr/>
        </p:nvGrpSpPr>
        <p:grpSpPr>
          <a:xfrm>
            <a:off x="899592" y="2492896"/>
            <a:ext cx="7632848" cy="1731243"/>
            <a:chOff x="899592" y="2492896"/>
            <a:chExt cx="7632848" cy="1731243"/>
          </a:xfrm>
        </p:grpSpPr>
        <p:sp>
          <p:nvSpPr>
            <p:cNvPr id="8" name="Rectangle 7"/>
            <p:cNvSpPr/>
            <p:nvPr/>
          </p:nvSpPr>
          <p:spPr>
            <a:xfrm>
              <a:off x="899592" y="2492896"/>
              <a:ext cx="7632848" cy="1731243"/>
            </a:xfrm>
            <a:prstGeom prst="rect">
              <a:avLst/>
            </a:prstGeom>
            <a:solidFill>
              <a:srgbClr val="FFFF00"/>
            </a:solidFill>
          </p:spPr>
          <p:txBody>
            <a:bodyPr wrap="square">
              <a:spAutoFit/>
            </a:bodyPr>
            <a:lstStyle/>
            <a:p>
              <a:pPr lvl="0" indent="85725" algn="ctr" fontAlgn="base">
                <a:spcBef>
                  <a:spcPct val="0"/>
                </a:spcBef>
                <a:spcAft>
                  <a:spcPct val="0"/>
                </a:spcAft>
              </a:pP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ETAT</a:t>
              </a:r>
              <a:r>
                <a:rPr kumimoji="0" lang="fr-FR" sz="2400" b="1" i="0" u="none" strike="noStrike" cap="none" normalizeH="0" dirty="0" smtClean="0">
                  <a:ln>
                    <a:noFill/>
                  </a:ln>
                  <a:solidFill>
                    <a:schemeClr val="tx1"/>
                  </a:solidFill>
                  <a:effectLst/>
                  <a:latin typeface="Calibri" pitchFamily="34" charset="0"/>
                  <a:ea typeface="Arial Unicode MS" pitchFamily="34" charset="-128"/>
                  <a:cs typeface="Calibri" pitchFamily="34" charset="0"/>
                </a:rPr>
                <a:t> D’EQUILIBRE DYNAMIQUE</a:t>
              </a:r>
              <a:endParaRPr kumimoji="0" lang="fr-FR" b="1" i="0" u="none" strike="noStrike" cap="none" normalizeH="0" dirty="0" smtClean="0">
                <a:ln>
                  <a:noFill/>
                </a:ln>
                <a:solidFill>
                  <a:schemeClr val="tx1"/>
                </a:solidFill>
                <a:effectLst/>
                <a:latin typeface="Calibri" pitchFamily="34" charset="0"/>
                <a:ea typeface="Arial Unicode MS" pitchFamily="34" charset="-128"/>
                <a:cs typeface="Calibri" pitchFamily="34" charset="0"/>
              </a:endParaRPr>
            </a:p>
            <a:p>
              <a:pPr lvl="0" indent="85725" algn="ctr" fontAlgn="base">
                <a:spcBef>
                  <a:spcPct val="0"/>
                </a:spcBef>
                <a:spcAft>
                  <a:spcPct val="0"/>
                </a:spcAft>
              </a:pPr>
              <a:endParaRPr lang="fr-FR" sz="1600" b="1" baseline="0" dirty="0" smtClean="0">
                <a:latin typeface="Calibri" pitchFamily="34" charset="0"/>
                <a:ea typeface="Arial Unicode MS" pitchFamily="34" charset="-128"/>
                <a:cs typeface="Calibri" pitchFamily="34" charset="0"/>
              </a:endParaRPr>
            </a:p>
            <a:p>
              <a:pPr lvl="0" indent="85725" algn="ctr" fontAlgn="base">
                <a:spcBef>
                  <a:spcPct val="0"/>
                </a:spcBef>
                <a:spcAft>
                  <a:spcPct val="0"/>
                </a:spcAft>
              </a:pPr>
              <a:endParaRPr kumimoji="0" lang="fr-FR" sz="1600" b="1" i="0" u="none" strike="noStrike" cap="none" normalizeH="0" dirty="0" smtClean="0">
                <a:ln>
                  <a:noFill/>
                </a:ln>
                <a:solidFill>
                  <a:schemeClr val="tx1"/>
                </a:solidFill>
                <a:effectLst/>
                <a:latin typeface="Calibri" pitchFamily="34" charset="0"/>
                <a:ea typeface="Arial Unicode MS" pitchFamily="34" charset="-128"/>
                <a:cs typeface="Calibri" pitchFamily="34" charset="0"/>
              </a:endParaRPr>
            </a:p>
            <a:p>
              <a:pPr lvl="0" indent="85725" algn="ctr" fontAlgn="base">
                <a:spcBef>
                  <a:spcPct val="0"/>
                </a:spcBef>
                <a:spcAft>
                  <a:spcPct val="0"/>
                </a:spcAft>
              </a:pPr>
              <a:endParaRPr lang="fr-FR" sz="1000" b="1" baseline="0" dirty="0" smtClean="0">
                <a:latin typeface="Calibri" pitchFamily="34" charset="0"/>
                <a:ea typeface="Arial Unicode MS" pitchFamily="34" charset="-128"/>
                <a:cs typeface="Calibri" pitchFamily="34" charset="0"/>
              </a:endParaRPr>
            </a:p>
            <a:p>
              <a:pPr lvl="0" indent="85725" algn="ctr" fontAlgn="base">
                <a:spcBef>
                  <a:spcPct val="0"/>
                </a:spcBef>
                <a:spcAft>
                  <a:spcPct val="0"/>
                </a:spcAft>
              </a:pPr>
              <a:endParaRPr kumimoji="0" lang="fr-FR" sz="2000" b="1" i="0" u="none" strike="noStrike" cap="none" normalizeH="0" dirty="0" smtClean="0">
                <a:ln>
                  <a:noFill/>
                </a:ln>
                <a:solidFill>
                  <a:schemeClr val="tx1"/>
                </a:solidFill>
                <a:effectLst/>
                <a:latin typeface="Calibri" pitchFamily="34" charset="0"/>
                <a:ea typeface="Arial Unicode MS" pitchFamily="34" charset="-128"/>
                <a:cs typeface="Calibri" pitchFamily="34" charset="0"/>
              </a:endParaRPr>
            </a:p>
            <a:p>
              <a:pPr lvl="0" indent="85725" algn="ctr" fontAlgn="base">
                <a:spcBef>
                  <a:spcPct val="0"/>
                </a:spcBef>
                <a:spcAft>
                  <a:spcPct val="0"/>
                </a:spcAft>
              </a:pP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187624" y="3068960"/>
              <a:ext cx="33131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u="sng" dirty="0" smtClean="0">
                  <a:solidFill>
                    <a:srgbClr val="FF0000"/>
                  </a:solidFill>
                  <a:latin typeface="Arial" pitchFamily="34" charset="0"/>
                  <a:cs typeface="Arial" pitchFamily="34" charset="0"/>
                </a:rPr>
                <a:t>MACROSCOPIQUEMENT</a:t>
              </a:r>
            </a:p>
            <a:p>
              <a:pPr algn="ctr" fontAlgn="auto">
                <a:spcBef>
                  <a:spcPts val="0"/>
                </a:spcBef>
                <a:spcAft>
                  <a:spcPts val="0"/>
                </a:spcAft>
                <a:defRPr/>
              </a:pPr>
              <a:r>
                <a:rPr lang="fr-FR" sz="2000" b="1" dirty="0" smtClean="0">
                  <a:latin typeface="Arial" pitchFamily="34" charset="0"/>
                  <a:cs typeface="Arial" pitchFamily="34" charset="0"/>
                </a:rPr>
                <a:t>Les quantités de matière n’évoluent plus</a:t>
              </a:r>
              <a:endParaRPr lang="fr-FR" sz="2000" b="1" dirty="0">
                <a:latin typeface="Arial" pitchFamily="34" charset="0"/>
                <a:cs typeface="Arial" pitchFamily="34" charset="0"/>
              </a:endParaRPr>
            </a:p>
          </p:txBody>
        </p:sp>
        <p:sp>
          <p:nvSpPr>
            <p:cNvPr id="7" name="Rectangle 6"/>
            <p:cNvSpPr/>
            <p:nvPr/>
          </p:nvSpPr>
          <p:spPr>
            <a:xfrm>
              <a:off x="4932040" y="3068960"/>
              <a:ext cx="33131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u="sng" dirty="0" smtClean="0">
                  <a:solidFill>
                    <a:srgbClr val="FF0000"/>
                  </a:solidFill>
                  <a:latin typeface="Arial" pitchFamily="34" charset="0"/>
                  <a:cs typeface="Arial" pitchFamily="34" charset="0"/>
                </a:rPr>
                <a:t>MICROSCOPIQUEMENT</a:t>
              </a:r>
            </a:p>
            <a:p>
              <a:pPr algn="ctr" fontAlgn="auto">
                <a:spcBef>
                  <a:spcPts val="0"/>
                </a:spcBef>
                <a:spcAft>
                  <a:spcPts val="0"/>
                </a:spcAft>
                <a:defRPr/>
              </a:pPr>
              <a:r>
                <a:rPr lang="fr-FR" sz="2000" b="1" dirty="0" smtClean="0">
                  <a:latin typeface="Arial" pitchFamily="34" charset="0"/>
                  <a:cs typeface="Arial" pitchFamily="34" charset="0"/>
                </a:rPr>
                <a:t>Réactifs </a:t>
              </a:r>
              <a:r>
                <a:rPr lang="fr-FR" sz="2000" b="1" dirty="0" smtClean="0">
                  <a:latin typeface="Arial" pitchFamily="34" charset="0"/>
                  <a:cs typeface="Arial" pitchFamily="34" charset="0"/>
                  <a:sym typeface="Wingdings" pitchFamily="2" charset="2"/>
                </a:rPr>
                <a:t> Produits</a:t>
              </a:r>
            </a:p>
            <a:p>
              <a:pPr algn="ctr" fontAlgn="auto">
                <a:spcBef>
                  <a:spcPts val="0"/>
                </a:spcBef>
                <a:spcAft>
                  <a:spcPts val="0"/>
                </a:spcAft>
                <a:defRPr/>
              </a:pPr>
              <a:r>
                <a:rPr lang="fr-FR" sz="2000" b="1" dirty="0" smtClean="0">
                  <a:latin typeface="Arial" pitchFamily="34" charset="0"/>
                  <a:cs typeface="Arial" pitchFamily="34" charset="0"/>
                  <a:sym typeface="Wingdings" pitchFamily="2" charset="2"/>
                </a:rPr>
                <a:t>Produits  Réactifs</a:t>
              </a:r>
              <a:endParaRPr lang="fr-FR" sz="2000" b="1" dirty="0">
                <a:latin typeface="Arial" pitchFamily="34" charset="0"/>
                <a:cs typeface="Arial" pitchFamily="34" charset="0"/>
              </a:endParaRPr>
            </a:p>
          </p:txBody>
        </p:sp>
      </p:grpSp>
      <p:sp>
        <p:nvSpPr>
          <p:cNvPr id="3074" name="Text Box 2"/>
          <p:cNvSpPr txBox="1">
            <a:spLocks noChangeArrowheads="1"/>
          </p:cNvSpPr>
          <p:nvPr/>
        </p:nvSpPr>
        <p:spPr bwMode="auto">
          <a:xfrm>
            <a:off x="5638800" y="73025"/>
            <a:ext cx="606425" cy="17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75" name="Text Box 3"/>
          <p:cNvSpPr txBox="1">
            <a:spLocks noChangeArrowheads="1"/>
          </p:cNvSpPr>
          <p:nvPr/>
        </p:nvSpPr>
        <p:spPr bwMode="auto">
          <a:xfrm>
            <a:off x="5297488" y="682625"/>
            <a:ext cx="284162" cy="158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078" name="Rectangle 6"/>
          <p:cNvSpPr>
            <a:spLocks noChangeArrowheads="1"/>
          </p:cNvSpPr>
          <p:nvPr/>
        </p:nvSpPr>
        <p:spPr bwMode="auto">
          <a:xfrm>
            <a:off x="0" y="4460195"/>
            <a:ext cx="5796136" cy="21082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cs typeface="Times New Roman" pitchFamily="18" charset="0"/>
                <a:sym typeface="Wingdings"/>
              </a:rPr>
              <a:t></a:t>
            </a:r>
            <a:r>
              <a:rPr lang="fr-FR" sz="2000" b="1" dirty="0" smtClean="0">
                <a:latin typeface="Times New Roman" pitchFamily="18" charset="0"/>
                <a:cs typeface="Times New Roman" pitchFamily="18" charset="0"/>
              </a:rPr>
              <a:t> </a:t>
            </a:r>
            <a:r>
              <a:rPr lang="fr-FR" sz="2000" b="1" u="sng" dirty="0" smtClean="0">
                <a:latin typeface="Times New Roman" pitchFamily="18" charset="0"/>
                <a:cs typeface="Times New Roman" pitchFamily="18" charset="0"/>
              </a:rPr>
              <a:t>Application 7</a:t>
            </a:r>
            <a:r>
              <a:rPr lang="fr-FR" sz="2000" dirty="0" smtClean="0">
                <a:latin typeface="Times New Roman" pitchFamily="18" charset="0"/>
                <a:cs typeface="Times New Roman" pitchFamily="18" charset="0"/>
              </a:rPr>
              <a:t> : </a:t>
            </a:r>
            <a:r>
              <a:rPr kumimoji="0" lang="fr-FR" sz="2000" b="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On réalise un mélange contenant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1</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0,10 mol</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de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CO</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 (g)</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et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0,20 mol </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de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C</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 (s)</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fr-FR" sz="1100" b="1" i="1" dirty="0" smtClean="0">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Montrer que la transformation est</a:t>
            </a:r>
            <a:r>
              <a:rPr kumimoji="0" lang="fr-FR" sz="2000" i="1" u="none" strike="noStrike" cap="none" normalizeH="0" dirty="0" smtClean="0">
                <a:ln>
                  <a:noFill/>
                </a:ln>
                <a:solidFill>
                  <a:schemeClr val="tx1"/>
                </a:solidFill>
                <a:effectLst/>
                <a:latin typeface="Times New Roman" pitchFamily="18" charset="0"/>
                <a:cs typeface="Arial" pitchFamily="34" charset="0"/>
                <a:sym typeface="Wingdings" pitchFamily="2" charset="2"/>
              </a:rPr>
              <a:t> LIMITEE et trouver</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la composition finale du système à l’aide du graphique ci-contre indiquant la quantité de matière de </a:t>
            </a:r>
            <a:r>
              <a:rPr kumimoji="0" lang="fr-FR" sz="2000" i="1" u="none" strike="noStrike" cap="none" normalizeH="0" baseline="0" dirty="0" err="1" smtClean="0">
                <a:ln>
                  <a:noFill/>
                </a:ln>
                <a:solidFill>
                  <a:schemeClr val="tx1"/>
                </a:solidFill>
                <a:effectLst/>
                <a:latin typeface="Times New Roman" pitchFamily="18" charset="0"/>
                <a:cs typeface="Arial" pitchFamily="34" charset="0"/>
                <a:sym typeface="Wingdings" pitchFamily="2" charset="2"/>
              </a:rPr>
              <a:t>monoxy-de</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de carbone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CO</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 (g)</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formé au cours du temps.</a:t>
            </a:r>
            <a:endParaRPr kumimoji="0" lang="fr-FR" sz="200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p:txBody>
      </p:sp>
      <p:pic>
        <p:nvPicPr>
          <p:cNvPr id="3079" name="Picture 7"/>
          <p:cNvPicPr>
            <a:picLocks noChangeAspect="1" noChangeArrowheads="1"/>
          </p:cNvPicPr>
          <p:nvPr/>
        </p:nvPicPr>
        <p:blipFill>
          <a:blip r:embed="rId2" cstate="print"/>
          <a:srcRect l="63314" t="32760" r="7391" b="11801"/>
          <a:stretch>
            <a:fillRect/>
          </a:stretch>
        </p:blipFill>
        <p:spPr bwMode="auto">
          <a:xfrm>
            <a:off x="6156176" y="4221088"/>
            <a:ext cx="2638111" cy="2636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078"/>
                                        </p:tgtEl>
                                        <p:attrNameLst>
                                          <p:attrName>style.visibility</p:attrName>
                                        </p:attrNameLst>
                                      </p:cBhvr>
                                      <p:to>
                                        <p:strVal val="visible"/>
                                      </p:to>
                                    </p:set>
                                    <p:anim calcmode="lin" valueType="num">
                                      <p:cBhvr additive="base">
                                        <p:cTn id="16" dur="500" fill="hold"/>
                                        <p:tgtEl>
                                          <p:spTgt spid="3078"/>
                                        </p:tgtEl>
                                        <p:attrNameLst>
                                          <p:attrName>ppt_x</p:attrName>
                                        </p:attrNameLst>
                                      </p:cBhvr>
                                      <p:tavLst>
                                        <p:tav tm="0">
                                          <p:val>
                                            <p:strVal val="#ppt_x"/>
                                          </p:val>
                                        </p:tav>
                                        <p:tav tm="100000">
                                          <p:val>
                                            <p:strVal val="#ppt_x"/>
                                          </p:val>
                                        </p:tav>
                                      </p:tavLst>
                                    </p:anim>
                                    <p:anim calcmode="lin" valueType="num">
                                      <p:cBhvr additive="base">
                                        <p:cTn id="17" dur="500" fill="hold"/>
                                        <p:tgtEl>
                                          <p:spTgt spid="3078"/>
                                        </p:tgtEl>
                                        <p:attrNameLst>
                                          <p:attrName>ppt_y</p:attrName>
                                        </p:attrNameLst>
                                      </p:cBhvr>
                                      <p:tavLst>
                                        <p:tav tm="0">
                                          <p:val>
                                            <p:strVal val="1+#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3079"/>
                                        </p:tgtEl>
                                        <p:attrNameLst>
                                          <p:attrName>style.visibility</p:attrName>
                                        </p:attrNameLst>
                                      </p:cBhvr>
                                      <p:to>
                                        <p:strVal val="visible"/>
                                      </p:to>
                                    </p:set>
                                    <p:anim calcmode="lin" valueType="num">
                                      <p:cBhvr additive="base">
                                        <p:cTn id="20" dur="500" fill="hold"/>
                                        <p:tgtEl>
                                          <p:spTgt spid="3079"/>
                                        </p:tgtEl>
                                        <p:attrNameLst>
                                          <p:attrName>ppt_x</p:attrName>
                                        </p:attrNameLst>
                                      </p:cBhvr>
                                      <p:tavLst>
                                        <p:tav tm="0">
                                          <p:val>
                                            <p:strVal val="#ppt_x"/>
                                          </p:val>
                                        </p:tav>
                                        <p:tav tm="100000">
                                          <p:val>
                                            <p:strVal val="#ppt_x"/>
                                          </p:val>
                                        </p:tav>
                                      </p:tavLst>
                                    </p:anim>
                                    <p:anim calcmode="lin" valueType="num">
                                      <p:cBhvr additive="base">
                                        <p:cTn id="21" dur="500" fill="hold"/>
                                        <p:tgtEl>
                                          <p:spTgt spid="30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167100"/>
            <a:ext cx="5796136" cy="21082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cs typeface="Times New Roman" pitchFamily="18" charset="0"/>
                <a:sym typeface="Wingdings"/>
              </a:rPr>
              <a:t></a:t>
            </a:r>
            <a:r>
              <a:rPr lang="fr-FR" sz="2000" b="1" dirty="0" smtClean="0">
                <a:latin typeface="Times New Roman" pitchFamily="18" charset="0"/>
                <a:cs typeface="Times New Roman" pitchFamily="18" charset="0"/>
              </a:rPr>
              <a:t> </a:t>
            </a:r>
            <a:r>
              <a:rPr lang="fr-FR" sz="2000" b="1" u="sng" dirty="0" smtClean="0">
                <a:latin typeface="Times New Roman" pitchFamily="18" charset="0"/>
                <a:cs typeface="Times New Roman" pitchFamily="18" charset="0"/>
              </a:rPr>
              <a:t>Application 7</a:t>
            </a:r>
            <a:r>
              <a:rPr lang="fr-FR" sz="2000" dirty="0" smtClean="0">
                <a:latin typeface="Times New Roman" pitchFamily="18" charset="0"/>
                <a:cs typeface="Times New Roman" pitchFamily="18" charset="0"/>
              </a:rPr>
              <a:t> : </a:t>
            </a:r>
            <a:r>
              <a:rPr kumimoji="0" lang="fr-FR" sz="2000" b="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On réalise un mélange contenant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1</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0,10 mol</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de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CO</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 (g)</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et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0,20 mol </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de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C</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 (s)</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fr-FR" sz="1100" b="1" i="1" dirty="0" smtClean="0">
              <a:latin typeface="Times New Roman" pitchFamily="18" charset="0"/>
              <a:cs typeface="Arial" pitchFamily="34" charset="0"/>
              <a:sym typeface="Wingdings" pitchFamily="2" charset="2"/>
            </a:endParaRPr>
          </a:p>
          <a:p>
            <a:pPr lvl="0" algn="just" fontAlgn="base">
              <a:spcBef>
                <a:spcPct val="0"/>
              </a:spcBef>
              <a:spcAft>
                <a:spcPct val="0"/>
              </a:spcAft>
            </a:pPr>
            <a:r>
              <a:rPr lang="fr-FR" sz="2000" i="1" dirty="0" smtClean="0">
                <a:latin typeface="Times New Roman" pitchFamily="18" charset="0"/>
                <a:cs typeface="Arial" pitchFamily="34" charset="0"/>
                <a:sym typeface="Wingdings" pitchFamily="2" charset="2"/>
              </a:rPr>
              <a:t>Montrer que la transformation est LIMITEE et trouver la composition finale du système à l’aide du graphique ci-contre indiquant la quantité de matière de </a:t>
            </a:r>
            <a:r>
              <a:rPr lang="fr-FR" sz="2000" i="1" dirty="0" err="1" smtClean="0">
                <a:latin typeface="Times New Roman" pitchFamily="18" charset="0"/>
                <a:cs typeface="Arial" pitchFamily="34" charset="0"/>
                <a:sym typeface="Wingdings" pitchFamily="2" charset="2"/>
              </a:rPr>
              <a:t>monoxy-de</a:t>
            </a:r>
            <a:r>
              <a:rPr lang="fr-FR" sz="2000" i="1" dirty="0" smtClean="0">
                <a:latin typeface="Times New Roman" pitchFamily="18" charset="0"/>
                <a:cs typeface="Arial" pitchFamily="34" charset="0"/>
                <a:sym typeface="Wingdings" pitchFamily="2" charset="2"/>
              </a:rPr>
              <a:t> de carbone </a:t>
            </a:r>
            <a:r>
              <a:rPr lang="fr-FR" sz="2000" b="1" dirty="0" smtClean="0">
                <a:latin typeface="Times New Roman" pitchFamily="18" charset="0"/>
                <a:cs typeface="Arial" pitchFamily="34" charset="0"/>
                <a:sym typeface="Wingdings" pitchFamily="2" charset="2"/>
              </a:rPr>
              <a:t>CO</a:t>
            </a:r>
            <a:r>
              <a:rPr lang="fr-FR" sz="2000" b="1" baseline="-30000" dirty="0" smtClean="0">
                <a:latin typeface="Times New Roman" pitchFamily="18" charset="0"/>
                <a:cs typeface="Arial" pitchFamily="34" charset="0"/>
                <a:sym typeface="Wingdings" pitchFamily="2" charset="2"/>
              </a:rPr>
              <a:t> (g)</a:t>
            </a:r>
            <a:r>
              <a:rPr lang="fr-FR" sz="2000" i="1" dirty="0" smtClean="0">
                <a:latin typeface="Times New Roman" pitchFamily="18" charset="0"/>
                <a:cs typeface="Arial" pitchFamily="34" charset="0"/>
                <a:sym typeface="Wingdings" pitchFamily="2" charset="2"/>
              </a:rPr>
              <a:t> formé au cours du temps.</a:t>
            </a:r>
            <a:endParaRPr lang="fr-FR" sz="2000" dirty="0" smtClean="0">
              <a:latin typeface="Times New Roman" pitchFamily="18" charset="0"/>
              <a:cs typeface="Arial" pitchFamily="34" charset="0"/>
              <a:sym typeface="Wingdings" pitchFamily="2" charset="2"/>
            </a:endParaRPr>
          </a:p>
        </p:txBody>
      </p:sp>
      <p:pic>
        <p:nvPicPr>
          <p:cNvPr id="3" name="Picture 7"/>
          <p:cNvPicPr>
            <a:picLocks noChangeAspect="1" noChangeArrowheads="1"/>
          </p:cNvPicPr>
          <p:nvPr/>
        </p:nvPicPr>
        <p:blipFill>
          <a:blip r:embed="rId2" cstate="print"/>
          <a:srcRect l="63314" t="32760" r="7391" b="11801"/>
          <a:stretch>
            <a:fillRect/>
          </a:stretch>
        </p:blipFill>
        <p:spPr bwMode="auto">
          <a:xfrm>
            <a:off x="6156176" y="0"/>
            <a:ext cx="2808312" cy="2924944"/>
          </a:xfrm>
          <a:prstGeom prst="rect">
            <a:avLst/>
          </a:prstGeom>
          <a:noFill/>
          <a:ln w="9525">
            <a:noFill/>
            <a:miter lim="800000"/>
            <a:headEnd/>
            <a:tailEnd/>
          </a:ln>
        </p:spPr>
      </p:pic>
      <p:pic>
        <p:nvPicPr>
          <p:cNvPr id="2049" name="Picture 1"/>
          <p:cNvPicPr>
            <a:picLocks noChangeAspect="1" noChangeArrowheads="1"/>
          </p:cNvPicPr>
          <p:nvPr/>
        </p:nvPicPr>
        <p:blipFill>
          <a:blip r:embed="rId3" cstate="print"/>
          <a:srcRect l="1417" t="33600" r="14006" b="28601"/>
          <a:stretch>
            <a:fillRect/>
          </a:stretch>
        </p:blipFill>
        <p:spPr bwMode="auto">
          <a:xfrm>
            <a:off x="70992" y="2924944"/>
            <a:ext cx="9073008" cy="2280924"/>
          </a:xfrm>
          <a:prstGeom prst="rect">
            <a:avLst/>
          </a:prstGeom>
          <a:noFill/>
          <a:ln w="9525">
            <a:noFill/>
            <a:miter lim="800000"/>
            <a:headEnd/>
            <a:tailEnd/>
          </a:ln>
        </p:spPr>
      </p:pic>
      <p:sp>
        <p:nvSpPr>
          <p:cNvPr id="5" name="Rectangle 4"/>
          <p:cNvSpPr/>
          <p:nvPr/>
        </p:nvSpPr>
        <p:spPr>
          <a:xfrm>
            <a:off x="3036682" y="3563999"/>
            <a:ext cx="599844"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30000" dirty="0" smtClean="0">
                <a:ln>
                  <a:noFill/>
                </a:ln>
                <a:solidFill>
                  <a:srgbClr val="002060"/>
                </a:solidFill>
                <a:effectLst/>
                <a:latin typeface="Arial" pitchFamily="34" charset="0"/>
                <a:cs typeface="Arial" pitchFamily="34" charset="0"/>
              </a:rPr>
              <a:t>0</a:t>
            </a:r>
            <a:endParaRPr lang="fr-FR" sz="2400" b="1" dirty="0"/>
          </a:p>
        </p:txBody>
      </p:sp>
      <p:sp>
        <p:nvSpPr>
          <p:cNvPr id="6" name="Rectangle 5"/>
          <p:cNvSpPr/>
          <p:nvPr/>
        </p:nvSpPr>
        <p:spPr>
          <a:xfrm>
            <a:off x="5484954" y="3563999"/>
            <a:ext cx="599844"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endParaRPr lang="fr-FR" sz="2400" b="1" dirty="0"/>
          </a:p>
        </p:txBody>
      </p:sp>
      <p:sp>
        <p:nvSpPr>
          <p:cNvPr id="7" name="Rectangle 6"/>
          <p:cNvSpPr/>
          <p:nvPr/>
        </p:nvSpPr>
        <p:spPr>
          <a:xfrm>
            <a:off x="7933226" y="3563999"/>
            <a:ext cx="356188"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lang="fr-FR" sz="2400" b="1" dirty="0"/>
          </a:p>
        </p:txBody>
      </p:sp>
      <p:sp>
        <p:nvSpPr>
          <p:cNvPr id="8" name="Rectangle 7"/>
          <p:cNvSpPr/>
          <p:nvPr/>
        </p:nvSpPr>
        <p:spPr>
          <a:xfrm>
            <a:off x="2883649" y="4102780"/>
            <a:ext cx="1440160"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9" name="Rectangle 8"/>
          <p:cNvSpPr/>
          <p:nvPr/>
        </p:nvSpPr>
        <p:spPr>
          <a:xfrm>
            <a:off x="5115897" y="4102780"/>
            <a:ext cx="1119217"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10" name="Rectangle 9"/>
          <p:cNvSpPr/>
          <p:nvPr/>
        </p:nvSpPr>
        <p:spPr>
          <a:xfrm>
            <a:off x="7780193" y="4102780"/>
            <a:ext cx="619080"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11" name="Rectangle 10"/>
          <p:cNvSpPr/>
          <p:nvPr/>
        </p:nvSpPr>
        <p:spPr>
          <a:xfrm>
            <a:off x="2811641" y="4644119"/>
            <a:ext cx="1244251"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12" name="Rectangle 11"/>
          <p:cNvSpPr/>
          <p:nvPr/>
        </p:nvSpPr>
        <p:spPr>
          <a:xfrm>
            <a:off x="5115897" y="4644119"/>
            <a:ext cx="1656184"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3" name="Rectangle 12"/>
          <p:cNvSpPr/>
          <p:nvPr/>
        </p:nvSpPr>
        <p:spPr>
          <a:xfrm>
            <a:off x="7708185" y="4644119"/>
            <a:ext cx="744114"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grpSp>
        <p:nvGrpSpPr>
          <p:cNvPr id="29" name="Groupe 28"/>
          <p:cNvGrpSpPr/>
          <p:nvPr/>
        </p:nvGrpSpPr>
        <p:grpSpPr>
          <a:xfrm>
            <a:off x="6732240" y="1484784"/>
            <a:ext cx="2200304" cy="576064"/>
            <a:chOff x="6732240" y="1484784"/>
            <a:chExt cx="2200304" cy="576064"/>
          </a:xfrm>
        </p:grpSpPr>
        <p:grpSp>
          <p:nvGrpSpPr>
            <p:cNvPr id="21" name="Groupe 20"/>
            <p:cNvGrpSpPr/>
            <p:nvPr/>
          </p:nvGrpSpPr>
          <p:grpSpPr>
            <a:xfrm>
              <a:off x="6732240" y="1484784"/>
              <a:ext cx="2016224" cy="576064"/>
              <a:chOff x="6732240" y="404664"/>
              <a:chExt cx="2016224" cy="576064"/>
            </a:xfrm>
          </p:grpSpPr>
          <p:cxnSp>
            <p:nvCxnSpPr>
              <p:cNvPr id="22" name="Connecteur droit 21"/>
              <p:cNvCxnSpPr/>
              <p:nvPr/>
            </p:nvCxnSpPr>
            <p:spPr>
              <a:xfrm>
                <a:off x="6732240" y="404664"/>
                <a:ext cx="1224136" cy="576064"/>
              </a:xfrm>
              <a:prstGeom prst="line">
                <a:avLst/>
              </a:prstGeom>
              <a:ln w="57150">
                <a:solidFill>
                  <a:srgbClr val="0E681D"/>
                </a:solidFill>
                <a:prstDash val="solid"/>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7956376" y="980728"/>
                <a:ext cx="792088" cy="0"/>
              </a:xfrm>
              <a:prstGeom prst="line">
                <a:avLst/>
              </a:prstGeom>
              <a:ln w="57150">
                <a:solidFill>
                  <a:srgbClr val="0E681D"/>
                </a:solidFill>
                <a:prstDash val="solid"/>
              </a:ln>
            </p:spPr>
            <p:style>
              <a:lnRef idx="1">
                <a:schemeClr val="accent1"/>
              </a:lnRef>
              <a:fillRef idx="0">
                <a:schemeClr val="accent1"/>
              </a:fillRef>
              <a:effectRef idx="0">
                <a:schemeClr val="accent1"/>
              </a:effectRef>
              <a:fontRef idx="minor">
                <a:schemeClr val="tx1"/>
              </a:fontRef>
            </p:style>
          </p:cxnSp>
        </p:grpSp>
        <p:sp>
          <p:nvSpPr>
            <p:cNvPr id="24" name="ZoneTexte 23"/>
            <p:cNvSpPr txBox="1"/>
            <p:nvPr/>
          </p:nvSpPr>
          <p:spPr>
            <a:xfrm>
              <a:off x="8172400" y="1556792"/>
              <a:ext cx="760144" cy="461665"/>
            </a:xfrm>
            <a:prstGeom prst="rect">
              <a:avLst/>
            </a:prstGeom>
            <a:noFill/>
          </p:spPr>
          <p:txBody>
            <a:bodyPr wrap="none" rtlCol="0">
              <a:spAutoFit/>
            </a:bodyPr>
            <a:lstStyle/>
            <a:p>
              <a:r>
                <a:rPr lang="fr-FR" sz="2400" b="1" dirty="0" smtClean="0">
                  <a:solidFill>
                    <a:srgbClr val="0E681D"/>
                  </a:solidFill>
                  <a:latin typeface="Arial" pitchFamily="34" charset="0"/>
                  <a:cs typeface="Arial" pitchFamily="34" charset="0"/>
                </a:rPr>
                <a:t>CO</a:t>
              </a:r>
              <a:r>
                <a:rPr lang="fr-FR" sz="2400" b="1" baseline="-25000" dirty="0" smtClean="0">
                  <a:solidFill>
                    <a:srgbClr val="0E681D"/>
                  </a:solidFill>
                  <a:latin typeface="Arial" pitchFamily="34" charset="0"/>
                  <a:cs typeface="Arial" pitchFamily="34" charset="0"/>
                </a:rPr>
                <a:t>2</a:t>
              </a:r>
              <a:endParaRPr lang="fr-FR" sz="2400" b="1" dirty="0">
                <a:solidFill>
                  <a:srgbClr val="0E681D"/>
                </a:solidFill>
                <a:latin typeface="Arial" pitchFamily="34" charset="0"/>
                <a:cs typeface="Arial" pitchFamily="34" charset="0"/>
              </a:endParaRPr>
            </a:p>
          </p:txBody>
        </p:sp>
      </p:grpSp>
      <p:grpSp>
        <p:nvGrpSpPr>
          <p:cNvPr id="28" name="Groupe 27"/>
          <p:cNvGrpSpPr/>
          <p:nvPr/>
        </p:nvGrpSpPr>
        <p:grpSpPr>
          <a:xfrm>
            <a:off x="6732240" y="404664"/>
            <a:ext cx="2016224" cy="576064"/>
            <a:chOff x="6732240" y="404664"/>
            <a:chExt cx="2016224" cy="576064"/>
          </a:xfrm>
        </p:grpSpPr>
        <p:grpSp>
          <p:nvGrpSpPr>
            <p:cNvPr id="20" name="Groupe 19"/>
            <p:cNvGrpSpPr/>
            <p:nvPr/>
          </p:nvGrpSpPr>
          <p:grpSpPr>
            <a:xfrm>
              <a:off x="6732240" y="404664"/>
              <a:ext cx="2016224" cy="576064"/>
              <a:chOff x="6732240" y="404664"/>
              <a:chExt cx="2016224" cy="576064"/>
            </a:xfrm>
          </p:grpSpPr>
          <p:cxnSp>
            <p:nvCxnSpPr>
              <p:cNvPr id="15" name="Connecteur droit 14"/>
              <p:cNvCxnSpPr/>
              <p:nvPr/>
            </p:nvCxnSpPr>
            <p:spPr>
              <a:xfrm>
                <a:off x="6732240" y="404664"/>
                <a:ext cx="1224136" cy="576064"/>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7956376" y="980728"/>
                <a:ext cx="792088" cy="0"/>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25" name="ZoneTexte 24"/>
            <p:cNvSpPr txBox="1"/>
            <p:nvPr/>
          </p:nvSpPr>
          <p:spPr>
            <a:xfrm>
              <a:off x="8172400" y="476672"/>
              <a:ext cx="407484" cy="461665"/>
            </a:xfrm>
            <a:prstGeom prst="rect">
              <a:avLst/>
            </a:prstGeom>
            <a:noFill/>
          </p:spPr>
          <p:txBody>
            <a:bodyPr wrap="none" rtlCol="0">
              <a:spAutoFit/>
            </a:bodyPr>
            <a:lstStyle/>
            <a:p>
              <a:r>
                <a:rPr lang="fr-FR" sz="2400" b="1" dirty="0" smtClean="0">
                  <a:solidFill>
                    <a:srgbClr val="FF0000"/>
                  </a:solidFill>
                  <a:latin typeface="Arial" pitchFamily="34" charset="0"/>
                  <a:cs typeface="Arial" pitchFamily="34" charset="0"/>
                </a:rPr>
                <a:t>C</a:t>
              </a:r>
              <a:endParaRPr lang="fr-FR" sz="2400" b="1" dirty="0">
                <a:solidFill>
                  <a:srgbClr val="FF0000"/>
                </a:solidFill>
                <a:latin typeface="Arial" pitchFamily="34" charset="0"/>
                <a:cs typeface="Arial" pitchFamily="34" charset="0"/>
              </a:endParaRPr>
            </a:p>
          </p:txBody>
        </p:sp>
      </p:grpSp>
      <p:sp>
        <p:nvSpPr>
          <p:cNvPr id="26" name="Rectangle 2"/>
          <p:cNvSpPr>
            <a:spLocks noChangeArrowheads="1"/>
          </p:cNvSpPr>
          <p:nvPr/>
        </p:nvSpPr>
        <p:spPr bwMode="auto">
          <a:xfrm>
            <a:off x="0" y="5517232"/>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3) Taux d’avancement </a:t>
            </a:r>
            <a:r>
              <a:rPr lang="fr-FR" sz="2000" b="1" i="1" u="sng" dirty="0">
                <a:latin typeface="Bookman Old Style" pitchFamily="18" charset="0"/>
                <a:ea typeface="Calibri" pitchFamily="34" charset="0"/>
                <a:cs typeface="Times New Roman" pitchFamily="18" charset="0"/>
              </a:rPr>
              <a:t>d’une </a:t>
            </a:r>
            <a:r>
              <a:rPr lang="fr-FR" sz="2000" b="1" i="1" u="sng" dirty="0" smtClean="0">
                <a:latin typeface="Bookman Old Style" pitchFamily="18" charset="0"/>
                <a:ea typeface="Calibri" pitchFamily="34" charset="0"/>
                <a:cs typeface="Times New Roman" pitchFamily="18" charset="0"/>
              </a:rPr>
              <a:t>réaction</a:t>
            </a:r>
            <a:endParaRPr lang="fr-FR" sz="2000" dirty="0">
              <a:ea typeface="Calibri" pitchFamily="34" charset="0"/>
              <a:cs typeface="Times New Roman" pitchFamily="18" charset="0"/>
            </a:endParaRPr>
          </a:p>
        </p:txBody>
      </p:sp>
      <p:sp>
        <p:nvSpPr>
          <p:cNvPr id="27" name="Rectangle 26"/>
          <p:cNvSpPr/>
          <p:nvPr/>
        </p:nvSpPr>
        <p:spPr>
          <a:xfrm>
            <a:off x="179512" y="5949280"/>
            <a:ext cx="8640960" cy="72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tx1"/>
                </a:solidFill>
                <a:latin typeface="Arial" pitchFamily="34" charset="0"/>
                <a:cs typeface="Arial" pitchFamily="34" charset="0"/>
              </a:rPr>
              <a:t>L’AVANCEMENT </a:t>
            </a:r>
            <a:r>
              <a:rPr lang="fr-FR" sz="2400" b="1" dirty="0" smtClean="0">
                <a:solidFill>
                  <a:schemeClr val="tx1"/>
                </a:solidFill>
                <a:latin typeface="Symbol" pitchFamily="18" charset="2"/>
                <a:cs typeface="Arial" pitchFamily="34" charset="0"/>
              </a:rPr>
              <a:t>x</a:t>
            </a:r>
            <a:r>
              <a:rPr lang="fr-FR" sz="2000" b="1" dirty="0" smtClean="0">
                <a:solidFill>
                  <a:schemeClr val="tx1"/>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n’est </a:t>
            </a:r>
            <a:r>
              <a:rPr lang="fr-FR" sz="2000" b="1" u="sng" dirty="0" smtClean="0">
                <a:solidFill>
                  <a:srgbClr val="FF0000"/>
                </a:solidFill>
                <a:latin typeface="Arial" pitchFamily="34" charset="0"/>
                <a:cs typeface="Arial" pitchFamily="34" charset="0"/>
              </a:rPr>
              <a:t>pas adapté</a:t>
            </a:r>
            <a:r>
              <a:rPr lang="fr-FR" sz="2000" b="1" dirty="0" smtClean="0">
                <a:solidFill>
                  <a:srgbClr val="FF0000"/>
                </a:solidFill>
                <a:latin typeface="Arial" pitchFamily="34" charset="0"/>
                <a:cs typeface="Arial" pitchFamily="34" charset="0"/>
              </a:rPr>
              <a:t> </a:t>
            </a:r>
            <a:r>
              <a:rPr lang="fr-FR" sz="2000" b="1" dirty="0" smtClean="0">
                <a:solidFill>
                  <a:schemeClr val="tx1"/>
                </a:solidFill>
                <a:latin typeface="Arial" pitchFamily="34" charset="0"/>
                <a:cs typeface="Arial" pitchFamily="34" charset="0"/>
              </a:rPr>
              <a:t>pour comparer deux systèmes de tailles différentes </a:t>
            </a:r>
            <a:endParaRPr lang="fr-FR"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0-#ppt_w/2"/>
                                          </p:val>
                                        </p:tav>
                                        <p:tav tm="100000">
                                          <p:val>
                                            <p:strVal val="#ppt_x"/>
                                          </p:val>
                                        </p:tav>
                                      </p:tavLst>
                                    </p:anim>
                                    <p:anim calcmode="lin" valueType="num">
                                      <p:cBhvr additive="base">
                                        <p:cTn id="8" dur="500" fill="hold"/>
                                        <p:tgtEl>
                                          <p:spTgt spid="20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2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20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heckerboard(across)">
                                      <p:cBhvr>
                                        <p:cTn id="62" dur="500"/>
                                        <p:tgtEl>
                                          <p:spTgt spid="2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26" grpId="0"/>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e 53"/>
          <p:cNvGrpSpPr/>
          <p:nvPr/>
        </p:nvGrpSpPr>
        <p:grpSpPr>
          <a:xfrm>
            <a:off x="6660232" y="1628800"/>
            <a:ext cx="2232248" cy="1152128"/>
            <a:chOff x="6660232" y="1628800"/>
            <a:chExt cx="2232248" cy="1152128"/>
          </a:xfrm>
        </p:grpSpPr>
        <p:sp>
          <p:nvSpPr>
            <p:cNvPr id="8" name="Rectangle 7"/>
            <p:cNvSpPr/>
            <p:nvPr/>
          </p:nvSpPr>
          <p:spPr>
            <a:xfrm>
              <a:off x="6660232" y="1700808"/>
              <a:ext cx="2232248" cy="1080120"/>
            </a:xfrm>
            <a:prstGeom prst="rect">
              <a:avLst/>
            </a:prstGeom>
            <a:solidFill>
              <a:schemeClr val="accent4">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328787" y="1628800"/>
              <a:ext cx="362600" cy="523220"/>
            </a:xfrm>
            <a:prstGeom prst="rect">
              <a:avLst/>
            </a:prstGeom>
          </p:spPr>
          <p:txBody>
            <a:bodyPr wrap="none">
              <a:spAutoFit/>
            </a:bodyPr>
            <a:lstStyle/>
            <a:p>
              <a:r>
                <a:rPr lang="fr-FR" sz="2800" b="1" dirty="0" smtClean="0">
                  <a:latin typeface="Symbol" pitchFamily="18" charset="2"/>
                  <a:cs typeface="Arial" pitchFamily="34" charset="0"/>
                </a:rPr>
                <a:t>x</a:t>
              </a:r>
              <a:endParaRPr lang="fr-FR" sz="2400" b="1" baseline="-25000" dirty="0">
                <a:latin typeface="Symbol" pitchFamily="18" charset="2"/>
              </a:endParaRPr>
            </a:p>
          </p:txBody>
        </p:sp>
        <p:cxnSp>
          <p:nvCxnSpPr>
            <p:cNvPr id="10" name="Connecteur droit 9"/>
            <p:cNvCxnSpPr/>
            <p:nvPr/>
          </p:nvCxnSpPr>
          <p:spPr>
            <a:xfrm>
              <a:off x="7308304" y="2228014"/>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192554" y="2248198"/>
              <a:ext cx="742511" cy="523220"/>
            </a:xfrm>
            <a:prstGeom prst="rect">
              <a:avLst/>
            </a:prstGeom>
          </p:spPr>
          <p:txBody>
            <a:bodyPr wrap="none">
              <a:spAutoFit/>
            </a:bodyPr>
            <a:lstStyle/>
            <a:p>
              <a:r>
                <a:rPr lang="fr-FR" sz="2800" b="1" dirty="0" err="1" smtClean="0">
                  <a:latin typeface="Symbol" pitchFamily="18" charset="2"/>
                  <a:cs typeface="Arial" pitchFamily="34" charset="0"/>
                </a:rPr>
                <a:t>x</a:t>
              </a:r>
              <a:r>
                <a:rPr lang="fr-FR" sz="2000" b="1" baseline="-25000" dirty="0" err="1" smtClean="0">
                  <a:latin typeface="Arial" pitchFamily="34" charset="0"/>
                  <a:cs typeface="Arial" pitchFamily="34" charset="0"/>
                </a:rPr>
                <a:t>MAX</a:t>
              </a:r>
              <a:endParaRPr lang="fr-FR" sz="2800" b="1" baseline="-25000" dirty="0">
                <a:latin typeface="Symbol" pitchFamily="18" charset="2"/>
              </a:endParaRPr>
            </a:p>
          </p:txBody>
        </p:sp>
        <p:sp>
          <p:nvSpPr>
            <p:cNvPr id="18" name="Rectangle 17"/>
            <p:cNvSpPr/>
            <p:nvPr/>
          </p:nvSpPr>
          <p:spPr>
            <a:xfrm>
              <a:off x="6732240" y="1916832"/>
              <a:ext cx="648072" cy="523220"/>
            </a:xfrm>
            <a:prstGeom prst="rect">
              <a:avLst/>
            </a:prstGeom>
          </p:spPr>
          <p:txBody>
            <a:bodyPr wrap="square">
              <a:spAutoFit/>
            </a:bodyPr>
            <a:lstStyle/>
            <a:p>
              <a:r>
                <a:rPr lang="fr-FR" sz="2800" b="1" dirty="0" smtClean="0">
                  <a:latin typeface="Symbol" pitchFamily="18" charset="2"/>
                  <a:cs typeface="Times New Roman" pitchFamily="18" charset="0"/>
                </a:rPr>
                <a:t>t</a:t>
              </a:r>
              <a:r>
                <a:rPr lang="fr-FR" sz="2000" b="1" dirty="0" smtClean="0">
                  <a:latin typeface="Arial" pitchFamily="34" charset="0"/>
                  <a:cs typeface="Arial" pitchFamily="34" charset="0"/>
                </a:rPr>
                <a:t> =</a:t>
              </a:r>
              <a:endParaRPr lang="fr-FR" sz="2000" dirty="0"/>
            </a:p>
          </p:txBody>
        </p:sp>
        <p:sp>
          <p:nvSpPr>
            <p:cNvPr id="22" name="Rectangle 21"/>
            <p:cNvSpPr/>
            <p:nvPr/>
          </p:nvSpPr>
          <p:spPr>
            <a:xfrm>
              <a:off x="7812360" y="2020778"/>
              <a:ext cx="333746" cy="400110"/>
            </a:xfrm>
            <a:prstGeom prst="rect">
              <a:avLst/>
            </a:prstGeom>
          </p:spPr>
          <p:txBody>
            <a:bodyPr wrap="none">
              <a:spAutoFit/>
            </a:bodyPr>
            <a:lstStyle/>
            <a:p>
              <a:r>
                <a:rPr lang="fr-FR" sz="2000" b="1" dirty="0" smtClean="0">
                  <a:solidFill>
                    <a:prstClr val="black"/>
                  </a:solidFill>
                  <a:latin typeface="Arial" pitchFamily="34" charset="0"/>
                  <a:cs typeface="Arial" pitchFamily="34" charset="0"/>
                </a:rPr>
                <a:t>=</a:t>
              </a:r>
              <a:endParaRPr lang="fr-FR" dirty="0"/>
            </a:p>
          </p:txBody>
        </p:sp>
        <p:sp>
          <p:nvSpPr>
            <p:cNvPr id="23" name="Rectangle 22"/>
            <p:cNvSpPr/>
            <p:nvPr/>
          </p:nvSpPr>
          <p:spPr>
            <a:xfrm>
              <a:off x="8236625" y="1628800"/>
              <a:ext cx="362600" cy="523220"/>
            </a:xfrm>
            <a:prstGeom prst="rect">
              <a:avLst/>
            </a:prstGeom>
          </p:spPr>
          <p:txBody>
            <a:bodyPr wrap="none">
              <a:spAutoFit/>
            </a:bodyPr>
            <a:lstStyle/>
            <a:p>
              <a:r>
                <a:rPr lang="fr-FR" sz="2800" b="1" i="1" dirty="0" smtClean="0">
                  <a:latin typeface="Times New Roman" pitchFamily="18" charset="0"/>
                  <a:cs typeface="Times New Roman" pitchFamily="18" charset="0"/>
                </a:rPr>
                <a:t>x</a:t>
              </a:r>
              <a:endParaRPr lang="fr-FR" sz="2400" b="1" i="1" baseline="-25000" dirty="0">
                <a:latin typeface="Times New Roman" pitchFamily="18" charset="0"/>
                <a:cs typeface="Times New Roman" pitchFamily="18" charset="0"/>
              </a:endParaRPr>
            </a:p>
          </p:txBody>
        </p:sp>
        <p:cxnSp>
          <p:nvCxnSpPr>
            <p:cNvPr id="24" name="Connecteur droit 23"/>
            <p:cNvCxnSpPr/>
            <p:nvPr/>
          </p:nvCxnSpPr>
          <p:spPr>
            <a:xfrm>
              <a:off x="8216142" y="2228014"/>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100392" y="2248198"/>
              <a:ext cx="742511" cy="523220"/>
            </a:xfrm>
            <a:prstGeom prst="rect">
              <a:avLst/>
            </a:prstGeom>
          </p:spPr>
          <p:txBody>
            <a:bodyPr wrap="none">
              <a:spAutoFit/>
            </a:bodyPr>
            <a:lstStyle/>
            <a:p>
              <a:r>
                <a:rPr lang="fr-FR" sz="2800" b="1" i="1" dirty="0" err="1" smtClean="0">
                  <a:latin typeface="Times New Roman" pitchFamily="18" charset="0"/>
                  <a:cs typeface="Times New Roman" pitchFamily="18" charset="0"/>
                </a:rPr>
                <a:t>x</a:t>
              </a:r>
              <a:r>
                <a:rPr lang="fr-FR" sz="2000" b="1" baseline="-25000" dirty="0" err="1" smtClean="0">
                  <a:latin typeface="Arial" pitchFamily="34" charset="0"/>
                  <a:cs typeface="Arial" pitchFamily="34" charset="0"/>
                </a:rPr>
                <a:t>MAX</a:t>
              </a:r>
              <a:endParaRPr lang="fr-FR" sz="2800" b="1" baseline="-25000" dirty="0">
                <a:latin typeface="Symbol" pitchFamily="18" charset="2"/>
              </a:endParaRPr>
            </a:p>
          </p:txBody>
        </p:sp>
      </p:grpSp>
      <p:sp>
        <p:nvSpPr>
          <p:cNvPr id="36" name="Text Box 2"/>
          <p:cNvSpPr txBox="1">
            <a:spLocks noChangeArrowheads="1"/>
          </p:cNvSpPr>
          <p:nvPr/>
        </p:nvSpPr>
        <p:spPr bwMode="auto">
          <a:xfrm>
            <a:off x="395536" y="2302581"/>
            <a:ext cx="6255170" cy="98240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smtClean="0">
                <a:solidFill>
                  <a:srgbClr val="002060"/>
                </a:solidFill>
                <a:latin typeface="Arial" pitchFamily="34" charset="0"/>
                <a:cs typeface="Arial" pitchFamily="34" charset="0"/>
              </a:rPr>
              <a:t>C’est le rapport de l’avancement</a:t>
            </a:r>
          </a:p>
          <a:p>
            <a:pPr algn="just" fontAlgn="base">
              <a:spcBef>
                <a:spcPct val="0"/>
              </a:spcBef>
              <a:spcAft>
                <a:spcPts val="1000"/>
              </a:spcAft>
            </a:pPr>
            <a:r>
              <a:rPr lang="fr-FR" sz="2400" b="1" dirty="0" smtClean="0">
                <a:solidFill>
                  <a:srgbClr val="002060"/>
                </a:solidFill>
                <a:latin typeface="Symbol" pitchFamily="18" charset="2"/>
                <a:cs typeface="Arial" pitchFamily="34" charset="0"/>
              </a:rPr>
              <a:t>x</a:t>
            </a:r>
            <a:r>
              <a:rPr lang="fr-FR" sz="2000" dirty="0" smtClean="0">
                <a:solidFill>
                  <a:srgbClr val="002060"/>
                </a:solidFill>
                <a:latin typeface="Arial" pitchFamily="34" charset="0"/>
                <a:cs typeface="Arial" pitchFamily="34" charset="0"/>
              </a:rPr>
              <a:t> au moment étudié sur l’avancement maximal </a:t>
            </a:r>
            <a:r>
              <a:rPr lang="fr-FR" sz="2400" b="1" dirty="0" err="1" smtClean="0">
                <a:solidFill>
                  <a:srgbClr val="002060"/>
                </a:solidFill>
                <a:latin typeface="Symbol" pitchFamily="18" charset="2"/>
                <a:cs typeface="Arial" pitchFamily="34" charset="0"/>
              </a:rPr>
              <a:t>x</a:t>
            </a:r>
            <a:r>
              <a:rPr lang="fr-FR" sz="2000" b="1" baseline="-25000" dirty="0" err="1" smtClean="0">
                <a:solidFill>
                  <a:srgbClr val="002060"/>
                </a:solidFill>
                <a:latin typeface="Arial" pitchFamily="34" charset="0"/>
                <a:cs typeface="Arial" pitchFamily="34" charset="0"/>
              </a:rPr>
              <a:t>MAX</a:t>
            </a:r>
            <a:r>
              <a:rPr lang="fr-FR" sz="2000" baseline="-25000" dirty="0" smtClean="0">
                <a:solidFill>
                  <a:srgbClr val="002060"/>
                </a:solidFill>
                <a:latin typeface="Arial" pitchFamily="34" charset="0"/>
                <a:cs typeface="Arial" pitchFamily="34" charset="0"/>
              </a:rPr>
              <a:t>.</a:t>
            </a:r>
            <a:r>
              <a:rPr lang="fr-FR" sz="2000" dirty="0" smtClean="0">
                <a:solidFill>
                  <a:srgbClr val="002060"/>
                </a:solidFill>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27384"/>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3) Taux d’avancement </a:t>
            </a:r>
            <a:r>
              <a:rPr lang="fr-FR" sz="2000" b="1" i="1" u="sng" dirty="0">
                <a:latin typeface="Bookman Old Style" pitchFamily="18" charset="0"/>
                <a:ea typeface="Calibri" pitchFamily="34" charset="0"/>
                <a:cs typeface="Times New Roman" pitchFamily="18" charset="0"/>
              </a:rPr>
              <a:t>d’une </a:t>
            </a:r>
            <a:r>
              <a:rPr lang="fr-FR" sz="2000" b="1" i="1" u="sng" dirty="0" smtClean="0">
                <a:latin typeface="Bookman Old Style" pitchFamily="18" charset="0"/>
                <a:ea typeface="Calibri" pitchFamily="34" charset="0"/>
                <a:cs typeface="Times New Roman" pitchFamily="18" charset="0"/>
              </a:rPr>
              <a:t>réaction</a:t>
            </a:r>
            <a:endParaRPr lang="fr-FR" sz="2000" dirty="0">
              <a:ea typeface="Calibri" pitchFamily="34" charset="0"/>
              <a:cs typeface="Times New Roman" pitchFamily="18" charset="0"/>
            </a:endParaRPr>
          </a:p>
        </p:txBody>
      </p:sp>
      <p:sp>
        <p:nvSpPr>
          <p:cNvPr id="3" name="Rectangle 2"/>
          <p:cNvSpPr/>
          <p:nvPr/>
        </p:nvSpPr>
        <p:spPr>
          <a:xfrm>
            <a:off x="179512" y="404664"/>
            <a:ext cx="8640960" cy="72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tx1"/>
                </a:solidFill>
                <a:latin typeface="Arial" pitchFamily="34" charset="0"/>
                <a:cs typeface="Arial" pitchFamily="34" charset="0"/>
              </a:rPr>
              <a:t>L’AVANCEMENT </a:t>
            </a:r>
            <a:r>
              <a:rPr lang="fr-FR" sz="2400" b="1" dirty="0" smtClean="0">
                <a:solidFill>
                  <a:schemeClr val="tx1"/>
                </a:solidFill>
                <a:latin typeface="Symbol" pitchFamily="18" charset="2"/>
                <a:cs typeface="Arial" pitchFamily="34" charset="0"/>
              </a:rPr>
              <a:t>x</a:t>
            </a:r>
            <a:r>
              <a:rPr lang="fr-FR" sz="2000" b="1" dirty="0" smtClean="0">
                <a:solidFill>
                  <a:schemeClr val="tx1"/>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n’est </a:t>
            </a:r>
            <a:r>
              <a:rPr lang="fr-FR" sz="2000" b="1" u="sng" dirty="0" smtClean="0">
                <a:solidFill>
                  <a:srgbClr val="FF0000"/>
                </a:solidFill>
                <a:latin typeface="Arial" pitchFamily="34" charset="0"/>
                <a:cs typeface="Arial" pitchFamily="34" charset="0"/>
              </a:rPr>
              <a:t>pas adapté</a:t>
            </a:r>
            <a:r>
              <a:rPr lang="fr-FR" sz="2000" b="1" dirty="0" smtClean="0">
                <a:solidFill>
                  <a:srgbClr val="FF0000"/>
                </a:solidFill>
                <a:latin typeface="Arial" pitchFamily="34" charset="0"/>
                <a:cs typeface="Arial" pitchFamily="34" charset="0"/>
              </a:rPr>
              <a:t> </a:t>
            </a:r>
            <a:r>
              <a:rPr lang="fr-FR" sz="2000" b="1" dirty="0" smtClean="0">
                <a:solidFill>
                  <a:schemeClr val="tx1"/>
                </a:solidFill>
                <a:latin typeface="Arial" pitchFamily="34" charset="0"/>
                <a:cs typeface="Arial" pitchFamily="34" charset="0"/>
              </a:rPr>
              <a:t>pour comparer deux systèmes de tailles différentes </a:t>
            </a:r>
            <a:endParaRPr lang="fr-FR" b="1" dirty="0">
              <a:solidFill>
                <a:schemeClr val="tx1"/>
              </a:solidFill>
              <a:latin typeface="Arial" pitchFamily="34" charset="0"/>
              <a:cs typeface="Arial" pitchFamily="34" charset="0"/>
            </a:endParaRPr>
          </a:p>
        </p:txBody>
      </p:sp>
      <p:sp>
        <p:nvSpPr>
          <p:cNvPr id="6" name="Text Box 2"/>
          <p:cNvSpPr txBox="1">
            <a:spLocks noChangeArrowheads="1"/>
          </p:cNvSpPr>
          <p:nvPr/>
        </p:nvSpPr>
        <p:spPr bwMode="auto">
          <a:xfrm>
            <a:off x="261046" y="1113168"/>
            <a:ext cx="6327178" cy="1163703"/>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smtClean="0">
                <a:solidFill>
                  <a:srgbClr val="002060"/>
                </a:solidFill>
                <a:latin typeface="Arial" pitchFamily="34" charset="0"/>
                <a:cs typeface="Arial" pitchFamily="34" charset="0"/>
              </a:rPr>
              <a:t>Le </a:t>
            </a:r>
            <a:r>
              <a:rPr lang="fr-FR" sz="2000" b="1" dirty="0" smtClean="0">
                <a:solidFill>
                  <a:srgbClr val="002060"/>
                </a:solidFill>
                <a:latin typeface="Arial" pitchFamily="34" charset="0"/>
                <a:cs typeface="Arial" pitchFamily="34" charset="0"/>
              </a:rPr>
              <a:t>taux d’avancement </a:t>
            </a:r>
            <a:r>
              <a:rPr lang="fr-FR" sz="2800" b="1" dirty="0" smtClean="0">
                <a:solidFill>
                  <a:srgbClr val="002060"/>
                </a:solidFill>
                <a:latin typeface="Symbol" pitchFamily="18" charset="2"/>
                <a:cs typeface="Arial" pitchFamily="34" charset="0"/>
              </a:rPr>
              <a:t>t</a:t>
            </a:r>
            <a:r>
              <a:rPr lang="fr-FR" sz="2000" dirty="0" smtClean="0">
                <a:solidFill>
                  <a:srgbClr val="002060"/>
                </a:solidFill>
                <a:latin typeface="Arial" pitchFamily="34" charset="0"/>
                <a:cs typeface="Arial" pitchFamily="34" charset="0"/>
              </a:rPr>
              <a:t> d’une réaction indique la </a:t>
            </a:r>
            <a:r>
              <a:rPr lang="fr-FR" sz="2000" b="1" u="sng" dirty="0" smtClean="0">
                <a:solidFill>
                  <a:srgbClr val="FF0000"/>
                </a:solidFill>
                <a:latin typeface="Arial" pitchFamily="34" charset="0"/>
                <a:cs typeface="Arial" pitchFamily="34" charset="0"/>
              </a:rPr>
              <a:t>proportion de réactif limitant qui a été consommé à un instant t</a:t>
            </a:r>
            <a:r>
              <a:rPr lang="fr-FR" sz="2000" dirty="0" smtClean="0">
                <a:solidFill>
                  <a:srgbClr val="002060"/>
                </a:solidFill>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3" name="Groupe 52"/>
          <p:cNvGrpSpPr/>
          <p:nvPr/>
        </p:nvGrpSpPr>
        <p:grpSpPr>
          <a:xfrm>
            <a:off x="104329" y="1196752"/>
            <a:ext cx="8932167" cy="2088232"/>
            <a:chOff x="104329" y="1196752"/>
            <a:chExt cx="8932167" cy="2088232"/>
          </a:xfrm>
        </p:grpSpPr>
        <p:sp>
          <p:nvSpPr>
            <p:cNvPr id="4" name="Text Box 2"/>
            <p:cNvSpPr txBox="1">
              <a:spLocks noChangeArrowheads="1"/>
            </p:cNvSpPr>
            <p:nvPr/>
          </p:nvSpPr>
          <p:spPr bwMode="auto">
            <a:xfrm>
              <a:off x="104329" y="1221135"/>
              <a:ext cx="8932167" cy="2063849"/>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6"/>
            <p:cNvSpPr txBox="1">
              <a:spLocks noChangeArrowheads="1"/>
            </p:cNvSpPr>
            <p:nvPr/>
          </p:nvSpPr>
          <p:spPr bwMode="auto">
            <a:xfrm>
              <a:off x="107505" y="1196752"/>
              <a:ext cx="2016224"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Définition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7"/>
            <p:cNvSpPr txBox="1">
              <a:spLocks noChangeArrowheads="1"/>
            </p:cNvSpPr>
            <p:nvPr/>
          </p:nvSpPr>
          <p:spPr bwMode="auto">
            <a:xfrm>
              <a:off x="179512" y="2301254"/>
              <a:ext cx="4824536" cy="4796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Expression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cxnSp>
        <p:nvCxnSpPr>
          <p:cNvPr id="12" name="Connecteur droit 11"/>
          <p:cNvCxnSpPr/>
          <p:nvPr/>
        </p:nvCxnSpPr>
        <p:spPr>
          <a:xfrm flipH="1" flipV="1">
            <a:off x="7020272" y="1556792"/>
            <a:ext cx="360040" cy="288032"/>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6948264" y="2636912"/>
            <a:ext cx="288032" cy="332676"/>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6156176" y="2276872"/>
            <a:ext cx="648072"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88224" y="1196752"/>
            <a:ext cx="639919"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mol</a:t>
            </a:r>
            <a:endParaRPr lang="fr-FR" dirty="0"/>
          </a:p>
        </p:txBody>
      </p:sp>
      <p:sp>
        <p:nvSpPr>
          <p:cNvPr id="17" name="Rectangle 16"/>
          <p:cNvSpPr/>
          <p:nvPr/>
        </p:nvSpPr>
        <p:spPr>
          <a:xfrm>
            <a:off x="7380312" y="1196752"/>
            <a:ext cx="1170705" cy="400110"/>
          </a:xfrm>
          <a:prstGeom prst="rect">
            <a:avLst/>
          </a:prstGeom>
        </p:spPr>
        <p:txBody>
          <a:bodyPr wrap="none">
            <a:spAutoFit/>
          </a:bodyPr>
          <a:lstStyle/>
          <a:p>
            <a:r>
              <a:rPr lang="fr-FR" sz="2000" b="1" dirty="0" err="1">
                <a:solidFill>
                  <a:srgbClr val="006600"/>
                </a:solidFill>
                <a:latin typeface="Arial" pitchFamily="34" charset="0"/>
                <a:cs typeface="Arial" pitchFamily="34" charset="0"/>
              </a:rPr>
              <a:t>m</a:t>
            </a:r>
            <a:r>
              <a:rPr lang="fr-FR" sz="2000" b="1" dirty="0" err="1" smtClean="0">
                <a:solidFill>
                  <a:srgbClr val="006600"/>
                </a:solidFill>
                <a:latin typeface="Arial" pitchFamily="34" charset="0"/>
                <a:cs typeface="Arial" pitchFamily="34" charset="0"/>
              </a:rPr>
              <a:t>ol.L</a:t>
            </a:r>
            <a:r>
              <a:rPr lang="fr-FR" sz="2000" b="1" dirty="0" smtClean="0">
                <a:solidFill>
                  <a:srgbClr val="006600"/>
                </a:solidFill>
                <a:latin typeface="Arial" pitchFamily="34" charset="0"/>
                <a:cs typeface="Arial" pitchFamily="34" charset="0"/>
              </a:rPr>
              <a:t> </a:t>
            </a:r>
            <a:r>
              <a:rPr lang="fr-FR" sz="2000" b="1" baseline="30000" dirty="0" smtClean="0">
                <a:solidFill>
                  <a:srgbClr val="006600"/>
                </a:solidFill>
                <a:latin typeface="Arial" pitchFamily="34" charset="0"/>
                <a:cs typeface="Arial" pitchFamily="34" charset="0"/>
              </a:rPr>
              <a:t>– 1</a:t>
            </a:r>
            <a:endParaRPr lang="fr-FR" dirty="0"/>
          </a:p>
        </p:txBody>
      </p:sp>
      <p:cxnSp>
        <p:nvCxnSpPr>
          <p:cNvPr id="28" name="Connecteur droit 27"/>
          <p:cNvCxnSpPr/>
          <p:nvPr/>
        </p:nvCxnSpPr>
        <p:spPr>
          <a:xfrm flipH="1" flipV="1">
            <a:off x="7956376" y="1556792"/>
            <a:ext cx="360040" cy="288032"/>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660232" y="2924944"/>
            <a:ext cx="639919"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mol</a:t>
            </a:r>
            <a:endParaRPr lang="fr-FR" dirty="0"/>
          </a:p>
        </p:txBody>
      </p:sp>
      <p:sp>
        <p:nvSpPr>
          <p:cNvPr id="30" name="Rectangle 29"/>
          <p:cNvSpPr/>
          <p:nvPr/>
        </p:nvSpPr>
        <p:spPr>
          <a:xfrm>
            <a:off x="7452320" y="2924944"/>
            <a:ext cx="1170705" cy="400110"/>
          </a:xfrm>
          <a:prstGeom prst="rect">
            <a:avLst/>
          </a:prstGeom>
        </p:spPr>
        <p:txBody>
          <a:bodyPr wrap="none">
            <a:spAutoFit/>
          </a:bodyPr>
          <a:lstStyle/>
          <a:p>
            <a:r>
              <a:rPr lang="fr-FR" sz="2000" b="1" dirty="0" err="1">
                <a:solidFill>
                  <a:srgbClr val="006600"/>
                </a:solidFill>
                <a:latin typeface="Arial" pitchFamily="34" charset="0"/>
                <a:cs typeface="Arial" pitchFamily="34" charset="0"/>
              </a:rPr>
              <a:t>m</a:t>
            </a:r>
            <a:r>
              <a:rPr lang="fr-FR" sz="2000" b="1" dirty="0" err="1" smtClean="0">
                <a:solidFill>
                  <a:srgbClr val="006600"/>
                </a:solidFill>
                <a:latin typeface="Arial" pitchFamily="34" charset="0"/>
                <a:cs typeface="Arial" pitchFamily="34" charset="0"/>
              </a:rPr>
              <a:t>ol.L</a:t>
            </a:r>
            <a:r>
              <a:rPr lang="fr-FR" sz="2000" b="1" dirty="0" smtClean="0">
                <a:solidFill>
                  <a:srgbClr val="006600"/>
                </a:solidFill>
                <a:latin typeface="Arial" pitchFamily="34" charset="0"/>
                <a:cs typeface="Arial" pitchFamily="34" charset="0"/>
              </a:rPr>
              <a:t> </a:t>
            </a:r>
            <a:r>
              <a:rPr lang="fr-FR" sz="2000" b="1" baseline="30000" dirty="0" smtClean="0">
                <a:solidFill>
                  <a:srgbClr val="006600"/>
                </a:solidFill>
                <a:latin typeface="Arial" pitchFamily="34" charset="0"/>
                <a:cs typeface="Arial" pitchFamily="34" charset="0"/>
              </a:rPr>
              <a:t>– 1</a:t>
            </a:r>
            <a:endParaRPr lang="fr-FR" dirty="0"/>
          </a:p>
        </p:txBody>
      </p:sp>
      <p:cxnSp>
        <p:nvCxnSpPr>
          <p:cNvPr id="31" name="Connecteur droit 30"/>
          <p:cNvCxnSpPr/>
          <p:nvPr/>
        </p:nvCxnSpPr>
        <p:spPr>
          <a:xfrm flipH="1">
            <a:off x="7884368" y="2708920"/>
            <a:ext cx="360040" cy="288032"/>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724128" y="2060848"/>
            <a:ext cx="437940"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
        <p:nvSpPr>
          <p:cNvPr id="12289" name="Rectangle 1"/>
          <p:cNvSpPr>
            <a:spLocks noChangeArrowheads="1"/>
          </p:cNvSpPr>
          <p:nvPr/>
        </p:nvSpPr>
        <p:spPr bwMode="auto">
          <a:xfrm>
            <a:off x="0" y="3429000"/>
            <a:ext cx="900464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8</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Calculer le taux d’avancement final dans le cas de l’</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7</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endPar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56" name="Rectangle 6"/>
          <p:cNvSpPr>
            <a:spLocks noChangeArrowheads="1"/>
          </p:cNvSpPr>
          <p:nvPr/>
        </p:nvSpPr>
        <p:spPr bwMode="auto">
          <a:xfrm>
            <a:off x="1619672" y="3861048"/>
            <a:ext cx="6192688"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1</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0,10 mol    </a:t>
            </a:r>
            <a:r>
              <a:rPr kumimoji="0" lang="fr-FR" sz="200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0,20 mol    </a:t>
            </a:r>
            <a:r>
              <a:rPr lang="fr-FR" sz="2000" dirty="0" smtClean="0">
                <a:latin typeface="Times New Roman" pitchFamily="18" charset="0"/>
                <a:cs typeface="Arial" pitchFamily="34" charset="0"/>
                <a:sym typeface="Wingdings" pitchFamily="2" charset="2"/>
              </a:rPr>
              <a:t>;</a:t>
            </a:r>
            <a:r>
              <a:rPr lang="fr-FR" sz="2000" i="1" dirty="0" smtClean="0">
                <a:latin typeface="Times New Roman" pitchFamily="18" charset="0"/>
                <a:cs typeface="Arial" pitchFamily="34" charset="0"/>
                <a:sym typeface="Wingdings" pitchFamily="2" charset="2"/>
              </a:rPr>
              <a:t>    </a:t>
            </a:r>
            <a:r>
              <a:rPr lang="fr-FR" sz="2800" b="1" dirty="0" err="1" smtClean="0">
                <a:latin typeface="Symbol" pitchFamily="18" charset="2"/>
                <a:cs typeface="Arial" pitchFamily="34" charset="0"/>
                <a:sym typeface="Wingdings" pitchFamily="2" charset="2"/>
              </a:rPr>
              <a:t>x</a:t>
            </a:r>
            <a:r>
              <a:rPr lang="fr-FR" sz="2000" b="1" baseline="-30000" dirty="0" err="1" smtClean="0">
                <a:latin typeface="Times New Roman" pitchFamily="18" charset="0"/>
                <a:cs typeface="Arial" pitchFamily="34" charset="0"/>
                <a:sym typeface="Wingdings" pitchFamily="2" charset="2"/>
              </a:rPr>
              <a:t>F</a:t>
            </a:r>
            <a:r>
              <a:rPr lang="fr-FR" sz="2000" b="1" dirty="0" smtClean="0">
                <a:latin typeface="Times New Roman" pitchFamily="18" charset="0"/>
                <a:cs typeface="Arial" pitchFamily="34" charset="0"/>
                <a:sym typeface="Wingdings" pitchFamily="2" charset="2"/>
              </a:rPr>
              <a:t> = 0,05 mol</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p>
        </p:txBody>
      </p:sp>
      <p:grpSp>
        <p:nvGrpSpPr>
          <p:cNvPr id="57" name="Groupe 56"/>
          <p:cNvGrpSpPr/>
          <p:nvPr/>
        </p:nvGrpSpPr>
        <p:grpSpPr>
          <a:xfrm>
            <a:off x="70992" y="4365104"/>
            <a:ext cx="9073008" cy="2280924"/>
            <a:chOff x="70992" y="908720"/>
            <a:chExt cx="9073008" cy="2280924"/>
          </a:xfrm>
        </p:grpSpPr>
        <p:pic>
          <p:nvPicPr>
            <p:cNvPr id="58" name="Picture 1"/>
            <p:cNvPicPr>
              <a:picLocks noChangeAspect="1" noChangeArrowheads="1"/>
            </p:cNvPicPr>
            <p:nvPr/>
          </p:nvPicPr>
          <p:blipFill>
            <a:blip r:embed="rId2" cstate="print"/>
            <a:srcRect l="1417" t="33600" r="14006" b="28601"/>
            <a:stretch>
              <a:fillRect/>
            </a:stretch>
          </p:blipFill>
          <p:spPr bwMode="auto">
            <a:xfrm>
              <a:off x="70992" y="908720"/>
              <a:ext cx="9073008" cy="2280924"/>
            </a:xfrm>
            <a:prstGeom prst="rect">
              <a:avLst/>
            </a:prstGeom>
            <a:noFill/>
            <a:ln w="9525">
              <a:noFill/>
              <a:miter lim="800000"/>
              <a:headEnd/>
              <a:tailEnd/>
            </a:ln>
          </p:spPr>
        </p:pic>
        <p:sp>
          <p:nvSpPr>
            <p:cNvPr id="59" name="Rectangle 58"/>
            <p:cNvSpPr/>
            <p:nvPr/>
          </p:nvSpPr>
          <p:spPr>
            <a:xfrm>
              <a:off x="2978807" y="1570925"/>
              <a:ext cx="599844"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30000" dirty="0" smtClean="0">
                  <a:ln>
                    <a:noFill/>
                  </a:ln>
                  <a:solidFill>
                    <a:srgbClr val="002060"/>
                  </a:solidFill>
                  <a:effectLst/>
                  <a:latin typeface="Arial" pitchFamily="34" charset="0"/>
                  <a:cs typeface="Arial" pitchFamily="34" charset="0"/>
                </a:rPr>
                <a:t>0</a:t>
              </a:r>
              <a:endParaRPr lang="fr-FR" sz="2400" b="1" dirty="0"/>
            </a:p>
          </p:txBody>
        </p:sp>
        <p:sp>
          <p:nvSpPr>
            <p:cNvPr id="60" name="Rectangle 59"/>
            <p:cNvSpPr/>
            <p:nvPr/>
          </p:nvSpPr>
          <p:spPr>
            <a:xfrm>
              <a:off x="5427079" y="1570925"/>
              <a:ext cx="599844"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endParaRPr lang="fr-FR" sz="2400" b="1" dirty="0"/>
            </a:p>
          </p:txBody>
        </p:sp>
        <p:sp>
          <p:nvSpPr>
            <p:cNvPr id="61" name="Rectangle 60"/>
            <p:cNvSpPr/>
            <p:nvPr/>
          </p:nvSpPr>
          <p:spPr>
            <a:xfrm>
              <a:off x="7875351" y="1570925"/>
              <a:ext cx="356188"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lang="fr-FR" sz="2400" b="1" dirty="0"/>
            </a:p>
          </p:txBody>
        </p:sp>
        <p:sp>
          <p:nvSpPr>
            <p:cNvPr id="62" name="Rectangle 61"/>
            <p:cNvSpPr/>
            <p:nvPr/>
          </p:nvSpPr>
          <p:spPr>
            <a:xfrm>
              <a:off x="2848924" y="2098131"/>
              <a:ext cx="1440160"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63" name="Rectangle 62"/>
            <p:cNvSpPr/>
            <p:nvPr/>
          </p:nvSpPr>
          <p:spPr>
            <a:xfrm>
              <a:off x="5081172" y="2098131"/>
              <a:ext cx="1119217"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64" name="Rectangle 63"/>
            <p:cNvSpPr/>
            <p:nvPr/>
          </p:nvSpPr>
          <p:spPr>
            <a:xfrm>
              <a:off x="7745468" y="2098131"/>
              <a:ext cx="619080"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65" name="Rectangle 64"/>
            <p:cNvSpPr/>
            <p:nvPr/>
          </p:nvSpPr>
          <p:spPr>
            <a:xfrm>
              <a:off x="2699792" y="2636912"/>
              <a:ext cx="1244251"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66" name="Rectangle 65"/>
            <p:cNvSpPr/>
            <p:nvPr/>
          </p:nvSpPr>
          <p:spPr>
            <a:xfrm>
              <a:off x="5004048" y="2636912"/>
              <a:ext cx="1656184"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67" name="Rectangle 66"/>
            <p:cNvSpPr/>
            <p:nvPr/>
          </p:nvSpPr>
          <p:spPr>
            <a:xfrm>
              <a:off x="7596336" y="2636912"/>
              <a:ext cx="744114"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12289"/>
                                        </p:tgtEl>
                                        <p:attrNameLst>
                                          <p:attrName>style.visibility</p:attrName>
                                        </p:attrNameLst>
                                      </p:cBhvr>
                                      <p:to>
                                        <p:strVal val="visible"/>
                                      </p:to>
                                    </p:set>
                                    <p:anim calcmode="lin" valueType="num">
                                      <p:cBhvr additive="base">
                                        <p:cTn id="26" dur="500" fill="hold"/>
                                        <p:tgtEl>
                                          <p:spTgt spid="12289"/>
                                        </p:tgtEl>
                                        <p:attrNameLst>
                                          <p:attrName>ppt_x</p:attrName>
                                        </p:attrNameLst>
                                      </p:cBhvr>
                                      <p:tavLst>
                                        <p:tav tm="0">
                                          <p:val>
                                            <p:strVal val="0-#ppt_w/2"/>
                                          </p:val>
                                        </p:tav>
                                        <p:tav tm="100000">
                                          <p:val>
                                            <p:strVal val="#ppt_x"/>
                                          </p:val>
                                        </p:tav>
                                      </p:tavLst>
                                    </p:anim>
                                    <p:anim calcmode="lin" valueType="num">
                                      <p:cBhvr additive="base">
                                        <p:cTn id="27" dur="500" fill="hold"/>
                                        <p:tgtEl>
                                          <p:spTgt spid="1228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3000"/>
                            </p:stCondLst>
                            <p:childTnLst>
                              <p:par>
                                <p:cTn id="54" presetID="22" presetClass="entr" presetSubtype="8"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childTnLst>
                          </p:cTn>
                        </p:par>
                        <p:par>
                          <p:cTn id="61" fill="hold">
                            <p:stCondLst>
                              <p:cond delay="4000"/>
                            </p:stCondLst>
                            <p:childTnLst>
                              <p:par>
                                <p:cTn id="62" presetID="22" presetClass="entr" presetSubtype="8"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par>
                          <p:cTn id="69" fill="hold">
                            <p:stCondLst>
                              <p:cond delay="5000"/>
                            </p:stCondLst>
                            <p:childTnLst>
                              <p:par>
                                <p:cTn id="70" presetID="17" presetClass="entr" presetSubtype="10"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cBhvr>
                                        <p:cTn id="72" dur="500" fill="hold"/>
                                        <p:tgtEl>
                                          <p:spTgt spid="56"/>
                                        </p:tgtEl>
                                        <p:attrNameLst>
                                          <p:attrName>ppt_w</p:attrName>
                                        </p:attrNameLst>
                                      </p:cBhvr>
                                      <p:tavLst>
                                        <p:tav tm="0">
                                          <p:val>
                                            <p:fltVal val="0"/>
                                          </p:val>
                                        </p:tav>
                                        <p:tav tm="100000">
                                          <p:val>
                                            <p:strVal val="#ppt_w"/>
                                          </p:val>
                                        </p:tav>
                                      </p:tavLst>
                                    </p:anim>
                                    <p:anim calcmode="lin" valueType="num">
                                      <p:cBhvr>
                                        <p:cTn id="73" dur="500" fill="hold"/>
                                        <p:tgtEl>
                                          <p:spTgt spid="56"/>
                                        </p:tgtEl>
                                        <p:attrNameLst>
                                          <p:attrName>ppt_h</p:attrName>
                                        </p:attrNameLst>
                                      </p:cBhvr>
                                      <p:tavLst>
                                        <p:tav tm="0">
                                          <p:val>
                                            <p:strVal val="#ppt_h"/>
                                          </p:val>
                                        </p:tav>
                                        <p:tav tm="100000">
                                          <p:val>
                                            <p:strVal val="#ppt_h"/>
                                          </p:val>
                                        </p:tav>
                                      </p:tavLst>
                                    </p:anim>
                                  </p:childTnLst>
                                </p:cTn>
                              </p:par>
                            </p:childTnLst>
                          </p:cTn>
                        </p:par>
                        <p:par>
                          <p:cTn id="74" fill="hold">
                            <p:stCondLst>
                              <p:cond delay="5500"/>
                            </p:stCondLst>
                            <p:childTnLst>
                              <p:par>
                                <p:cTn id="75" presetID="17" presetClass="entr" presetSubtype="10"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p:cTn id="77" dur="500" fill="hold"/>
                                        <p:tgtEl>
                                          <p:spTgt spid="57"/>
                                        </p:tgtEl>
                                        <p:attrNameLst>
                                          <p:attrName>ppt_w</p:attrName>
                                        </p:attrNameLst>
                                      </p:cBhvr>
                                      <p:tavLst>
                                        <p:tav tm="0">
                                          <p:val>
                                            <p:fltVal val="0"/>
                                          </p:val>
                                        </p:tav>
                                        <p:tav tm="100000">
                                          <p:val>
                                            <p:strVal val="#ppt_w"/>
                                          </p:val>
                                        </p:tav>
                                      </p:tavLst>
                                    </p:anim>
                                    <p:anim calcmode="lin" valueType="num">
                                      <p:cBhvr>
                                        <p:cTn id="78" dur="500" fill="hold"/>
                                        <p:tgtEl>
                                          <p:spTgt spid="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 grpId="0"/>
      <p:bldP spid="15" grpId="0"/>
      <p:bldP spid="17" grpId="0"/>
      <p:bldP spid="29" grpId="0"/>
      <p:bldP spid="30" grpId="0"/>
      <p:bldP spid="35" grpId="0"/>
      <p:bldP spid="12289" grpId="0"/>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6925"/>
            <a:ext cx="9144000" cy="877163"/>
          </a:xfrm>
          <a:prstGeom prst="rect">
            <a:avLst/>
          </a:prstGeom>
          <a:noFill/>
          <a:ln w="9525">
            <a:noFill/>
            <a:miter lim="800000"/>
            <a:headEnd/>
            <a:tailEnd/>
          </a:ln>
        </p:spPr>
        <p:txBody>
          <a:bodyPr anchor="ctr">
            <a:spAutoFit/>
          </a:bodyPr>
          <a:lstStyle/>
          <a:p>
            <a:r>
              <a:rPr lang="fr-FR" sz="2400" b="1" u="sng" dirty="0" smtClean="0">
                <a:latin typeface="Bookman Old Style" pitchFamily="18" charset="0"/>
                <a:ea typeface="Calibri" pitchFamily="34" charset="0"/>
                <a:cs typeface="Times New Roman" pitchFamily="18" charset="0"/>
              </a:rPr>
              <a:t>I- Description des systèmes physico-chimiques</a:t>
            </a:r>
            <a:endParaRPr lang="fr-FR" dirty="0">
              <a:latin typeface="Bookman Old Style" pitchFamily="18" charset="0"/>
              <a:ea typeface="Calibri" pitchFamily="34" charset="0"/>
              <a:cs typeface="Times New Roman" pitchFamily="18" charset="0"/>
            </a:endParaRPr>
          </a:p>
          <a:p>
            <a:pPr eaLnBrk="0" hangingPunct="0"/>
            <a:endParaRPr lang="fr-FR" sz="700" b="1" i="1" u="sng" dirty="0">
              <a:latin typeface="Bookman Old Style" pitchFamily="18" charset="0"/>
              <a:ea typeface="Calibri" pitchFamily="34" charset="0"/>
              <a:cs typeface="Times New Roman" pitchFamily="18" charset="0"/>
            </a:endParaRPr>
          </a:p>
          <a:p>
            <a:pPr eaLnBrk="0" hangingPunct="0"/>
            <a:r>
              <a:rPr lang="fr-FR" sz="2000" b="1" dirty="0" smtClean="0">
                <a:latin typeface="Bookman Old Style" pitchFamily="18" charset="0"/>
                <a:ea typeface="Calibri" pitchFamily="34" charset="0"/>
                <a:cs typeface="Times New Roman" pitchFamily="18" charset="0"/>
              </a:rPr>
              <a:t>		</a:t>
            </a:r>
            <a:r>
              <a:rPr lang="fr-FR" sz="2000" b="1" u="sng" dirty="0" smtClean="0">
                <a:latin typeface="Bookman Old Style" pitchFamily="18" charset="0"/>
                <a:ea typeface="Calibri" pitchFamily="34" charset="0"/>
                <a:cs typeface="Times New Roman" pitchFamily="18" charset="0"/>
              </a:rPr>
              <a:t>1) Les espèces </a:t>
            </a:r>
            <a:r>
              <a:rPr lang="fr-FR" sz="2000" b="1" u="sng" dirty="0">
                <a:latin typeface="Bookman Old Style" pitchFamily="18" charset="0"/>
                <a:ea typeface="Calibri" pitchFamily="34" charset="0"/>
                <a:cs typeface="Times New Roman" pitchFamily="18" charset="0"/>
              </a:rPr>
              <a:t>physico-chimiques :</a:t>
            </a:r>
            <a:endParaRPr lang="fr-FR" sz="1200" dirty="0">
              <a:latin typeface="Calibri" pitchFamily="34" charset="0"/>
              <a:ea typeface="Calibri" pitchFamily="34" charset="0"/>
              <a:cs typeface="Times New Roman" pitchFamily="18" charset="0"/>
              <a:sym typeface="Wingdings 2" pitchFamily="18" charset="2"/>
            </a:endParaRPr>
          </a:p>
        </p:txBody>
      </p:sp>
      <p:pic>
        <p:nvPicPr>
          <p:cNvPr id="3" name="Picture 2"/>
          <p:cNvPicPr>
            <a:picLocks noChangeAspect="1" noChangeArrowheads="1"/>
          </p:cNvPicPr>
          <p:nvPr/>
        </p:nvPicPr>
        <p:blipFill>
          <a:blip r:embed="rId2" cstate="print"/>
          <a:srcRect/>
          <a:stretch>
            <a:fillRect/>
          </a:stretch>
        </p:blipFill>
        <p:spPr bwMode="auto">
          <a:xfrm>
            <a:off x="323850" y="1557512"/>
            <a:ext cx="504825" cy="592137"/>
          </a:xfrm>
          <a:prstGeom prst="rect">
            <a:avLst/>
          </a:prstGeom>
          <a:noFill/>
          <a:ln w="9525">
            <a:noFill/>
            <a:miter lim="800000"/>
            <a:headEnd/>
            <a:tailEnd/>
          </a:ln>
        </p:spPr>
      </p:pic>
      <p:sp>
        <p:nvSpPr>
          <p:cNvPr id="4" name="Rectangle 3"/>
          <p:cNvSpPr/>
          <p:nvPr/>
        </p:nvSpPr>
        <p:spPr>
          <a:xfrm>
            <a:off x="1258888" y="836787"/>
            <a:ext cx="2376487"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latin typeface="Arial" pitchFamily="34" charset="0"/>
                <a:cs typeface="Arial" pitchFamily="34" charset="0"/>
              </a:rPr>
              <a:t>Espèce physico-chimique </a:t>
            </a:r>
            <a:endParaRPr lang="fr-FR" sz="2000" b="1" dirty="0">
              <a:latin typeface="Arial" pitchFamily="34" charset="0"/>
              <a:cs typeface="Arial" pitchFamily="34" charset="0"/>
            </a:endParaRPr>
          </a:p>
        </p:txBody>
      </p:sp>
      <p:sp>
        <p:nvSpPr>
          <p:cNvPr id="5" name="Rectangle 4"/>
          <p:cNvSpPr>
            <a:spLocks noChangeArrowheads="1"/>
          </p:cNvSpPr>
          <p:nvPr/>
        </p:nvSpPr>
        <p:spPr bwMode="auto">
          <a:xfrm>
            <a:off x="971550" y="1628949"/>
            <a:ext cx="8172450" cy="1631216"/>
          </a:xfrm>
          <a:prstGeom prst="rect">
            <a:avLst/>
          </a:prstGeom>
          <a:solidFill>
            <a:srgbClr val="FFC000"/>
          </a:solidFill>
          <a:ln w="9525">
            <a:noFill/>
            <a:miter lim="800000"/>
            <a:headEnd/>
            <a:tailEnd/>
          </a:ln>
        </p:spPr>
        <p:txBody>
          <a:bodyPr>
            <a:spAutoFit/>
          </a:bodyPr>
          <a:lstStyle/>
          <a:p>
            <a:pPr algn="just" eaLnBrk="0" hangingPunct="0"/>
            <a:r>
              <a:rPr lang="fr-FR" sz="2000" i="1" dirty="0">
                <a:sym typeface="Wingdings 2" pitchFamily="18" charset="2"/>
              </a:rPr>
              <a:t>« </a:t>
            </a:r>
            <a:r>
              <a:rPr lang="fr-FR" sz="2000" b="1" i="1" dirty="0" smtClean="0">
                <a:sym typeface="Wingdings 2" pitchFamily="18" charset="2"/>
              </a:rPr>
              <a:t>PHASE</a:t>
            </a:r>
            <a:r>
              <a:rPr lang="fr-FR" sz="2000" i="1" dirty="0">
                <a:sym typeface="Wingdings 2" pitchFamily="18" charset="2"/>
              </a:rPr>
              <a:t> » = </a:t>
            </a:r>
            <a:r>
              <a:rPr lang="fr-FR" sz="2000" b="1" i="1" dirty="0">
                <a:sym typeface="Wingdings 2" pitchFamily="18" charset="2"/>
              </a:rPr>
              <a:t>domaine du milieu </a:t>
            </a:r>
            <a:r>
              <a:rPr lang="fr-FR" sz="2000" b="1" i="1" u="sng" dirty="0">
                <a:sym typeface="Wingdings 2" pitchFamily="18" charset="2"/>
              </a:rPr>
              <a:t>uniforme en tout point</a:t>
            </a:r>
            <a:r>
              <a:rPr lang="fr-FR" sz="2000" i="1" dirty="0">
                <a:sym typeface="Wingdings 2" pitchFamily="18" charset="2"/>
              </a:rPr>
              <a:t> par sa composition chimique et par son état physique : un mélange de gaz constitue une phase, une solution constitue une phase, un mélange de deux liquides constitue une phase s’ils sont miscibles, deux s’ils ne sont pas miscibles, un solide constitue une phase …</a:t>
            </a:r>
            <a:endParaRPr lang="fr-FR" sz="2000" dirty="0">
              <a:sym typeface="Wingdings 2" pitchFamily="18" charset="2"/>
            </a:endParaRPr>
          </a:p>
        </p:txBody>
      </p:sp>
      <p:sp>
        <p:nvSpPr>
          <p:cNvPr id="6" name="Rectangle 5"/>
          <p:cNvSpPr/>
          <p:nvPr/>
        </p:nvSpPr>
        <p:spPr>
          <a:xfrm>
            <a:off x="4787900" y="836787"/>
            <a:ext cx="3528516"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Espèce chimique présente dans une phase donnée</a:t>
            </a:r>
          </a:p>
        </p:txBody>
      </p:sp>
      <p:cxnSp>
        <p:nvCxnSpPr>
          <p:cNvPr id="7" name="Connecteur droit 6"/>
          <p:cNvCxnSpPr/>
          <p:nvPr/>
        </p:nvCxnSpPr>
        <p:spPr>
          <a:xfrm>
            <a:off x="3995738" y="1074912"/>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3995738" y="1247949"/>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4"/>
          <p:cNvSpPr>
            <a:spLocks noChangeArrowheads="1"/>
          </p:cNvSpPr>
          <p:nvPr/>
        </p:nvSpPr>
        <p:spPr bwMode="auto">
          <a:xfrm>
            <a:off x="0" y="3284984"/>
            <a:ext cx="9144000" cy="707886"/>
          </a:xfrm>
          <a:prstGeom prst="rect">
            <a:avLst/>
          </a:prstGeom>
          <a:noFill/>
          <a:ln w="9525">
            <a:noFill/>
            <a:miter lim="800000"/>
            <a:headEnd/>
            <a:tailEnd/>
          </a:ln>
        </p:spPr>
        <p:txBody>
          <a:bodyPr anchor="ctr">
            <a:spAutoFit/>
          </a:bodyPr>
          <a:lstStyle/>
          <a:p>
            <a:pPr algn="just" eaLnBrk="0" hangingPunct="0"/>
            <a:r>
              <a:rPr lang="fr-FR" sz="2000" dirty="0">
                <a:sym typeface="Wingdings" pitchFamily="2" charset="2"/>
              </a:rPr>
              <a:t></a:t>
            </a:r>
            <a:r>
              <a:rPr lang="fr-FR" sz="2000" dirty="0"/>
              <a:t> </a:t>
            </a:r>
            <a:r>
              <a:rPr lang="fr-FR" sz="2000" i="1" u="sng" dirty="0">
                <a:sym typeface="Wingdings" pitchFamily="2" charset="2"/>
              </a:rPr>
              <a:t>Exemples de constituants physico-chimiques</a:t>
            </a:r>
            <a:r>
              <a:rPr lang="fr-FR" sz="2000" dirty="0">
                <a:sym typeface="Wingdings" pitchFamily="2" charset="2"/>
              </a:rPr>
              <a:t> : </a:t>
            </a:r>
          </a:p>
          <a:p>
            <a:pPr algn="ctr" eaLnBrk="0" hangingPunct="0"/>
            <a:r>
              <a:rPr lang="fr-FR" sz="2000" b="1" dirty="0">
                <a:sym typeface="Wingdings" pitchFamily="2" charset="2"/>
              </a:rPr>
              <a:t>Zn </a:t>
            </a:r>
            <a:r>
              <a:rPr lang="fr-FR" sz="2000" b="1" baseline="-30000" dirty="0">
                <a:sym typeface="Wingdings" pitchFamily="2" charset="2"/>
              </a:rPr>
              <a:t>(ℓ)</a:t>
            </a:r>
            <a:r>
              <a:rPr lang="fr-FR" sz="2000" b="1" dirty="0">
                <a:sym typeface="Wingdings" pitchFamily="2" charset="2"/>
              </a:rPr>
              <a:t> </a:t>
            </a:r>
            <a:r>
              <a:rPr lang="fr-FR" sz="2000" dirty="0">
                <a:sym typeface="Wingdings" pitchFamily="2" charset="2"/>
              </a:rPr>
              <a:t>; </a:t>
            </a:r>
            <a:r>
              <a:rPr lang="fr-FR" sz="2000" b="1" dirty="0">
                <a:sym typeface="Wingdings" pitchFamily="2" charset="2"/>
              </a:rPr>
              <a:t>Zn </a:t>
            </a:r>
            <a:r>
              <a:rPr lang="fr-FR" sz="2000" b="1" baseline="-30000" dirty="0">
                <a:sym typeface="Wingdings" pitchFamily="2" charset="2"/>
              </a:rPr>
              <a:t>(s)</a:t>
            </a:r>
            <a:r>
              <a:rPr lang="fr-FR" sz="2000" dirty="0">
                <a:sym typeface="Wingdings" pitchFamily="2" charset="2"/>
              </a:rPr>
              <a:t> ; </a:t>
            </a:r>
            <a:r>
              <a:rPr lang="fr-FR" sz="2000" b="1" dirty="0">
                <a:sym typeface="Wingdings" pitchFamily="2" charset="2"/>
              </a:rPr>
              <a:t>H</a:t>
            </a:r>
            <a:r>
              <a:rPr lang="fr-FR" sz="2000" b="1" baseline="-30000" dirty="0">
                <a:sym typeface="Wingdings" pitchFamily="2" charset="2"/>
              </a:rPr>
              <a:t>2</a:t>
            </a:r>
            <a:r>
              <a:rPr lang="fr-FR" sz="2000" b="1" dirty="0">
                <a:sym typeface="Wingdings" pitchFamily="2" charset="2"/>
              </a:rPr>
              <a:t>O </a:t>
            </a:r>
            <a:r>
              <a:rPr lang="fr-FR" sz="2000" b="1" baseline="-30000" dirty="0">
                <a:sym typeface="Wingdings" pitchFamily="2" charset="2"/>
              </a:rPr>
              <a:t>(g)</a:t>
            </a:r>
            <a:r>
              <a:rPr lang="fr-FR" sz="2000" dirty="0">
                <a:sym typeface="Wingdings" pitchFamily="2" charset="2"/>
              </a:rPr>
              <a:t> ; </a:t>
            </a:r>
            <a:r>
              <a:rPr lang="fr-FR" sz="2000" b="1" dirty="0">
                <a:sym typeface="Wingdings" pitchFamily="2" charset="2"/>
              </a:rPr>
              <a:t>CH</a:t>
            </a:r>
            <a:r>
              <a:rPr lang="fr-FR" sz="2000" b="1" baseline="-30000" dirty="0">
                <a:sym typeface="Wingdings" pitchFamily="2" charset="2"/>
              </a:rPr>
              <a:t>3</a:t>
            </a:r>
            <a:r>
              <a:rPr lang="fr-FR" sz="2000" b="1" dirty="0">
                <a:sym typeface="Wingdings" pitchFamily="2" charset="2"/>
              </a:rPr>
              <a:t>CH</a:t>
            </a:r>
            <a:r>
              <a:rPr lang="fr-FR" sz="2000" b="1" baseline="-30000" dirty="0">
                <a:sym typeface="Wingdings" pitchFamily="2" charset="2"/>
              </a:rPr>
              <a:t>2</a:t>
            </a:r>
            <a:r>
              <a:rPr lang="fr-FR" sz="2000" b="1" dirty="0">
                <a:sym typeface="Wingdings" pitchFamily="2" charset="2"/>
              </a:rPr>
              <a:t>OH </a:t>
            </a:r>
            <a:r>
              <a:rPr lang="fr-FR" sz="2000" b="1" baseline="-30000" dirty="0">
                <a:sym typeface="Wingdings" pitchFamily="2" charset="2"/>
              </a:rPr>
              <a:t>(</a:t>
            </a:r>
            <a:r>
              <a:rPr lang="fr-FR" sz="2000" b="1" baseline="-30000" dirty="0" err="1">
                <a:sym typeface="Wingdings" pitchFamily="2" charset="2"/>
              </a:rPr>
              <a:t>aq</a:t>
            </a:r>
            <a:r>
              <a:rPr lang="fr-FR" sz="2000" b="1" baseline="-30000" dirty="0">
                <a:sym typeface="Wingdings" pitchFamily="2" charset="2"/>
              </a:rPr>
              <a:t>)</a:t>
            </a:r>
            <a:r>
              <a:rPr lang="fr-FR" sz="2000" b="1" dirty="0">
                <a:sym typeface="Wingdings" pitchFamily="2" charset="2"/>
              </a:rPr>
              <a:t> </a:t>
            </a:r>
            <a:r>
              <a:rPr lang="fr-FR" sz="2000" dirty="0">
                <a:sym typeface="Wingdings" pitchFamily="2" charset="2"/>
              </a:rPr>
              <a:t>; </a:t>
            </a:r>
            <a:r>
              <a:rPr lang="fr-FR" sz="2000" b="1" dirty="0">
                <a:sym typeface="Wingdings" pitchFamily="2" charset="2"/>
              </a:rPr>
              <a:t>C </a:t>
            </a:r>
            <a:r>
              <a:rPr lang="fr-FR" sz="2000" b="1" baseline="-30000" dirty="0">
                <a:sym typeface="Wingdings" pitchFamily="2" charset="2"/>
              </a:rPr>
              <a:t>(graphite)</a:t>
            </a:r>
            <a:r>
              <a:rPr lang="fr-FR" sz="2000" b="1" dirty="0">
                <a:sym typeface="Wingdings" pitchFamily="2" charset="2"/>
              </a:rPr>
              <a:t> </a:t>
            </a:r>
            <a:r>
              <a:rPr lang="fr-FR" sz="2000" dirty="0">
                <a:sym typeface="Wingdings" pitchFamily="2" charset="2"/>
              </a:rPr>
              <a:t>; </a:t>
            </a:r>
            <a:r>
              <a:rPr lang="fr-FR" sz="2000" b="1" dirty="0">
                <a:sym typeface="Wingdings" pitchFamily="2" charset="2"/>
              </a:rPr>
              <a:t>C </a:t>
            </a:r>
            <a:r>
              <a:rPr lang="fr-FR" sz="2000" b="1" baseline="-30000" dirty="0">
                <a:sym typeface="Wingdings" pitchFamily="2" charset="2"/>
              </a:rPr>
              <a:t>(diamant)</a:t>
            </a:r>
            <a:r>
              <a:rPr lang="fr-FR" sz="2000" b="1" dirty="0">
                <a:sym typeface="Wingdings" pitchFamily="2" charset="2"/>
              </a:rPr>
              <a:t> </a:t>
            </a:r>
            <a:r>
              <a:rPr lang="fr-FR" sz="2000" dirty="0">
                <a:sym typeface="Wingdings" pitchFamily="2" charset="2"/>
              </a:rPr>
              <a:t>; </a:t>
            </a:r>
            <a:r>
              <a:rPr lang="fr-FR" sz="2000" dirty="0" err="1" smtClean="0">
                <a:sym typeface="Wingdings" pitchFamily="2" charset="2"/>
              </a:rPr>
              <a:t>etc</a:t>
            </a:r>
            <a:r>
              <a:rPr lang="fr-FR" sz="2000" dirty="0" smtClean="0">
                <a:sym typeface="Wingdings" pitchFamily="2" charset="2"/>
              </a:rPr>
              <a:t> …</a:t>
            </a:r>
            <a:endParaRPr lang="fr-FR" sz="2000" dirty="0">
              <a:sym typeface="Wingdings" pitchFamily="2" charset="2"/>
            </a:endParaRPr>
          </a:p>
        </p:txBody>
      </p:sp>
      <p:pic>
        <p:nvPicPr>
          <p:cNvPr id="2050" name="Picture 2"/>
          <p:cNvPicPr>
            <a:picLocks noChangeAspect="1" noChangeArrowheads="1"/>
          </p:cNvPicPr>
          <p:nvPr/>
        </p:nvPicPr>
        <p:blipFill>
          <a:blip r:embed="rId3" cstate="print"/>
          <a:srcRect l="20790" t="26040" r="4556" b="47920"/>
          <a:stretch>
            <a:fillRect/>
          </a:stretch>
        </p:blipFill>
        <p:spPr bwMode="auto">
          <a:xfrm>
            <a:off x="0" y="4725144"/>
            <a:ext cx="9144000" cy="1912403"/>
          </a:xfrm>
          <a:prstGeom prst="rect">
            <a:avLst/>
          </a:prstGeom>
          <a:noFill/>
          <a:ln w="9525">
            <a:noFill/>
            <a:miter lim="800000"/>
            <a:headEnd/>
            <a:tailEnd/>
          </a:ln>
        </p:spPr>
      </p:pic>
      <p:sp>
        <p:nvSpPr>
          <p:cNvPr id="11" name="Rectangle 10"/>
          <p:cNvSpPr>
            <a:spLocks noChangeArrowheads="1"/>
          </p:cNvSpPr>
          <p:nvPr/>
        </p:nvSpPr>
        <p:spPr bwMode="auto">
          <a:xfrm>
            <a:off x="0" y="4293096"/>
            <a:ext cx="9144000" cy="400110"/>
          </a:xfrm>
          <a:prstGeom prst="rect">
            <a:avLst/>
          </a:prstGeom>
          <a:noFill/>
          <a:ln w="9525">
            <a:noFill/>
            <a:miter lim="800000"/>
            <a:headEnd/>
            <a:tailEnd/>
          </a:ln>
        </p:spPr>
        <p:txBody>
          <a:bodyPr anchor="ctr">
            <a:spAutoFit/>
          </a:bodyPr>
          <a:lstStyle/>
          <a:p>
            <a:pPr eaLnBrk="0" hangingPunct="0"/>
            <a:r>
              <a:rPr lang="fr-FR" sz="2000" b="1" dirty="0" smtClean="0">
                <a:latin typeface="Bookman Old Style" pitchFamily="18" charset="0"/>
                <a:ea typeface="Calibri" pitchFamily="34" charset="0"/>
                <a:cs typeface="Times New Roman" pitchFamily="18" charset="0"/>
              </a:rPr>
              <a:t>		</a:t>
            </a:r>
            <a:r>
              <a:rPr lang="fr-FR" sz="2000" b="1" u="sng" dirty="0" smtClean="0">
                <a:latin typeface="Bookman Old Style" pitchFamily="18" charset="0"/>
                <a:ea typeface="Calibri" pitchFamily="34" charset="0"/>
                <a:cs typeface="Times New Roman" pitchFamily="18" charset="0"/>
              </a:rPr>
              <a:t>2) Les grandeurs </a:t>
            </a:r>
            <a:r>
              <a:rPr lang="fr-FR" sz="2000" b="1" u="sng" dirty="0">
                <a:latin typeface="Bookman Old Style" pitchFamily="18" charset="0"/>
                <a:ea typeface="Calibri" pitchFamily="34" charset="0"/>
                <a:cs typeface="Times New Roman" pitchFamily="18" charset="0"/>
              </a:rPr>
              <a:t>physico-chimiques :</a:t>
            </a:r>
            <a:endParaRPr lang="fr-FR" sz="1200" dirty="0">
              <a:latin typeface="Calibri" pitchFamily="34" charset="0"/>
              <a:ea typeface="Calibri" pitchFamily="34" charset="0"/>
              <a:cs typeface="Times New Roman" pitchFamily="18" charset="0"/>
              <a:sym typeface="Wingdings 2"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2500"/>
                            </p:stCondLst>
                            <p:childTnLst>
                              <p:par>
                                <p:cTn id="30" presetID="3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800" decel="100000"/>
                                        <p:tgtEl>
                                          <p:spTgt spid="3"/>
                                        </p:tgtEl>
                                      </p:cBhvr>
                                    </p:animEffect>
                                    <p:anim calcmode="lin" valueType="num">
                                      <p:cBhvr>
                                        <p:cTn id="33" dur="800" decel="100000" fill="hold"/>
                                        <p:tgtEl>
                                          <p:spTgt spid="3"/>
                                        </p:tgtEl>
                                        <p:attrNameLst>
                                          <p:attrName>style.rotation</p:attrName>
                                        </p:attrNameLst>
                                      </p:cBhvr>
                                      <p:tavLst>
                                        <p:tav tm="0">
                                          <p:val>
                                            <p:fltVal val="-90"/>
                                          </p:val>
                                        </p:tav>
                                        <p:tav tm="100000">
                                          <p:val>
                                            <p:fltVal val="0"/>
                                          </p:val>
                                        </p:tav>
                                      </p:tavLst>
                                    </p:anim>
                                    <p:anim calcmode="lin" valueType="num">
                                      <p:cBhvr>
                                        <p:cTn id="34" dur="800" decel="100000" fill="hold"/>
                                        <p:tgtEl>
                                          <p:spTgt spid="3"/>
                                        </p:tgtEl>
                                        <p:attrNameLst>
                                          <p:attrName>ppt_x</p:attrName>
                                        </p:attrNameLst>
                                      </p:cBhvr>
                                      <p:tavLst>
                                        <p:tav tm="0">
                                          <p:val>
                                            <p:strVal val="#ppt_x+0.4"/>
                                          </p:val>
                                        </p:tav>
                                        <p:tav tm="100000">
                                          <p:val>
                                            <p:strVal val="#ppt_x-0.05"/>
                                          </p:val>
                                        </p:tav>
                                      </p:tavLst>
                                    </p:anim>
                                    <p:anim calcmode="lin" valueType="num">
                                      <p:cBhvr>
                                        <p:cTn id="35" dur="800" decel="100000" fill="hold"/>
                                        <p:tgtEl>
                                          <p:spTgt spid="3"/>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800" decel="100000"/>
                                        <p:tgtEl>
                                          <p:spTgt spid="5"/>
                                        </p:tgtEl>
                                      </p:cBhvr>
                                    </p:animEffect>
                                    <p:anim calcmode="lin" valueType="num">
                                      <p:cBhvr>
                                        <p:cTn id="41" dur="800" decel="100000" fill="hold"/>
                                        <p:tgtEl>
                                          <p:spTgt spid="5"/>
                                        </p:tgtEl>
                                        <p:attrNameLst>
                                          <p:attrName>style.rotation</p:attrName>
                                        </p:attrNameLst>
                                      </p:cBhvr>
                                      <p:tavLst>
                                        <p:tav tm="0">
                                          <p:val>
                                            <p:fltVal val="-90"/>
                                          </p:val>
                                        </p:tav>
                                        <p:tav tm="100000">
                                          <p:val>
                                            <p:fltVal val="0"/>
                                          </p:val>
                                        </p:tav>
                                      </p:tavLst>
                                    </p:anim>
                                    <p:anim calcmode="lin" valueType="num">
                                      <p:cBhvr>
                                        <p:cTn id="42" dur="800" decel="100000" fill="hold"/>
                                        <p:tgtEl>
                                          <p:spTgt spid="5"/>
                                        </p:tgtEl>
                                        <p:attrNameLst>
                                          <p:attrName>ppt_x</p:attrName>
                                        </p:attrNameLst>
                                      </p:cBhvr>
                                      <p:tavLst>
                                        <p:tav tm="0">
                                          <p:val>
                                            <p:strVal val="#ppt_x+0.4"/>
                                          </p:val>
                                        </p:tav>
                                        <p:tav tm="100000">
                                          <p:val>
                                            <p:strVal val="#ppt_x-0.05"/>
                                          </p:val>
                                        </p:tav>
                                      </p:tavLst>
                                    </p:anim>
                                    <p:anim calcmode="lin" valueType="num">
                                      <p:cBhvr>
                                        <p:cTn id="43" dur="800" decel="100000" fill="hold"/>
                                        <p:tgtEl>
                                          <p:spTgt spid="5"/>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46" fill="hold">
                            <p:stCondLst>
                              <p:cond delay="3500"/>
                            </p:stCondLst>
                            <p:childTnLst>
                              <p:par>
                                <p:cTn id="47" presetID="17" presetClass="entr" presetSubtype="1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 presetClass="entr" presetSubtype="2" fill="hold" nodeType="afterEffect">
                                  <p:stCondLst>
                                    <p:cond delay="0"/>
                                  </p:stCondLst>
                                  <p:childTnLst>
                                    <p:set>
                                      <p:cBhvr>
                                        <p:cTn id="59" dur="1" fill="hold">
                                          <p:stCondLst>
                                            <p:cond delay="0"/>
                                          </p:stCondLst>
                                        </p:cTn>
                                        <p:tgtEl>
                                          <p:spTgt spid="2050"/>
                                        </p:tgtEl>
                                        <p:attrNameLst>
                                          <p:attrName>style.visibility</p:attrName>
                                        </p:attrNameLst>
                                      </p:cBhvr>
                                      <p:to>
                                        <p:strVal val="visible"/>
                                      </p:to>
                                    </p:set>
                                    <p:anim calcmode="lin" valueType="num">
                                      <p:cBhvr additive="base">
                                        <p:cTn id="60" dur="500" fill="hold"/>
                                        <p:tgtEl>
                                          <p:spTgt spid="2050"/>
                                        </p:tgtEl>
                                        <p:attrNameLst>
                                          <p:attrName>ppt_x</p:attrName>
                                        </p:attrNameLst>
                                      </p:cBhvr>
                                      <p:tavLst>
                                        <p:tav tm="0">
                                          <p:val>
                                            <p:strVal val="1+#ppt_w/2"/>
                                          </p:val>
                                        </p:tav>
                                        <p:tav tm="100000">
                                          <p:val>
                                            <p:strVal val="#ppt_x"/>
                                          </p:val>
                                        </p:tav>
                                      </p:tavLst>
                                    </p:anim>
                                    <p:anim calcmode="lin" valueType="num">
                                      <p:cBhvr additive="base">
                                        <p:cTn id="61"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00110"/>
          </a:xfrm>
          <a:prstGeom prst="rect">
            <a:avLst/>
          </a:prstGeom>
        </p:spPr>
        <p:txBody>
          <a:bodyPr wrap="square">
            <a:spAutoFit/>
          </a:bodyPr>
          <a:lstStyle/>
          <a:p>
            <a:pPr lvl="0" algn="just" eaLnBrk="0" fontAlgn="base" hangingPunct="0">
              <a:spcBef>
                <a:spcPct val="0"/>
              </a:spcBef>
              <a:spcAft>
                <a:spcPct val="0"/>
              </a:spcAft>
            </a:pPr>
            <a:r>
              <a:rPr lang="fr-FR" sz="2000" b="1" dirty="0" smtClean="0">
                <a:latin typeface="Times New Roman" pitchFamily="18" charset="0"/>
                <a:ea typeface="Arial Unicode MS" pitchFamily="34" charset="-128"/>
                <a:cs typeface="Times New Roman" pitchFamily="18" charset="0"/>
                <a:sym typeface="Wingdings" pitchFamily="2" charset="2"/>
              </a:rPr>
              <a:t></a:t>
            </a:r>
            <a:r>
              <a:rPr lang="fr-FR" sz="2000" b="1" dirty="0" smtClean="0">
                <a:latin typeface="Times New Roman" pitchFamily="18" charset="0"/>
                <a:ea typeface="Arial Unicode MS" pitchFamily="34" charset="-128"/>
                <a:cs typeface="Times New Roman" pitchFamily="18" charset="0"/>
              </a:rPr>
              <a:t> </a:t>
            </a:r>
            <a:r>
              <a:rPr lang="fr-FR" sz="2000" b="1" u="sng" dirty="0" smtClean="0">
                <a:latin typeface="Times New Roman" pitchFamily="18" charset="0"/>
                <a:ea typeface="Arial Unicode MS" pitchFamily="34" charset="-128"/>
                <a:cs typeface="Times New Roman" pitchFamily="18" charset="0"/>
                <a:sym typeface="Wingdings" pitchFamily="2" charset="2"/>
              </a:rPr>
              <a:t>Application 8</a:t>
            </a:r>
            <a:r>
              <a:rPr lang="fr-FR" sz="2000" dirty="0" smtClean="0">
                <a:latin typeface="Times New Roman" pitchFamily="18" charset="0"/>
                <a:ea typeface="Arial Unicode MS" pitchFamily="34" charset="-128"/>
                <a:cs typeface="Times New Roman" pitchFamily="18" charset="0"/>
                <a:sym typeface="Wingdings" pitchFamily="2" charset="2"/>
              </a:rPr>
              <a:t> : </a:t>
            </a:r>
            <a:r>
              <a:rPr lang="fr-FR" sz="2000" i="1" dirty="0" smtClean="0">
                <a:solidFill>
                  <a:prstClr val="black"/>
                </a:solidFill>
                <a:latin typeface="Times New Roman" pitchFamily="18" charset="0"/>
                <a:ea typeface="Arial Unicode MS" pitchFamily="34" charset="-128"/>
                <a:cs typeface="Times New Roman" pitchFamily="18" charset="0"/>
                <a:sym typeface="Wingdings" pitchFamily="2" charset="2"/>
              </a:rPr>
              <a:t>calculer le taux d’avancement final dans le système de l’</a:t>
            </a:r>
            <a:r>
              <a:rPr lang="fr-FR" sz="2000" b="1" i="1" u="sng" dirty="0" smtClean="0">
                <a:solidFill>
                  <a:prstClr val="black"/>
                </a:solidFill>
                <a:latin typeface="Times New Roman" pitchFamily="18" charset="0"/>
                <a:ea typeface="Arial Unicode MS" pitchFamily="34" charset="-128"/>
                <a:cs typeface="Times New Roman" pitchFamily="18" charset="0"/>
                <a:sym typeface="Wingdings" pitchFamily="2" charset="2"/>
              </a:rPr>
              <a:t>Exemple 4</a:t>
            </a:r>
            <a:r>
              <a:rPr lang="fr-FR" sz="2000" i="1" dirty="0" smtClean="0">
                <a:solidFill>
                  <a:prstClr val="black"/>
                </a:solidFill>
                <a:latin typeface="Times New Roman" pitchFamily="18" charset="0"/>
                <a:ea typeface="Arial Unicode MS" pitchFamily="34" charset="-128"/>
                <a:cs typeface="Times New Roman" pitchFamily="18" charset="0"/>
                <a:sym typeface="Wingdings" pitchFamily="2" charset="2"/>
              </a:rPr>
              <a:t>.</a:t>
            </a:r>
            <a:endParaRPr lang="fr-FR" sz="2000" b="1" dirty="0" smtClean="0">
              <a:solidFill>
                <a:prstClr val="black"/>
              </a:solidFill>
              <a:latin typeface="Times New Roman" pitchFamily="18" charset="0"/>
              <a:ea typeface="Arial Unicode MS" pitchFamily="34" charset="-128"/>
              <a:cs typeface="Times New Roman" pitchFamily="18" charset="0"/>
              <a:sym typeface="Wingdings" pitchFamily="2" charset="2"/>
            </a:endParaRPr>
          </a:p>
        </p:txBody>
      </p:sp>
      <p:sp>
        <p:nvSpPr>
          <p:cNvPr id="3" name="Rectangle 6"/>
          <p:cNvSpPr>
            <a:spLocks noChangeArrowheads="1"/>
          </p:cNvSpPr>
          <p:nvPr/>
        </p:nvSpPr>
        <p:spPr bwMode="auto">
          <a:xfrm>
            <a:off x="1619672" y="404664"/>
            <a:ext cx="6192688"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1</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0,10 mol    </a:t>
            </a:r>
            <a:r>
              <a:rPr kumimoji="0" lang="fr-FR" sz="200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0,20 mol    </a:t>
            </a:r>
            <a:r>
              <a:rPr lang="fr-FR" sz="2000" dirty="0" smtClean="0">
                <a:latin typeface="Times New Roman" pitchFamily="18" charset="0"/>
                <a:cs typeface="Arial" pitchFamily="34" charset="0"/>
                <a:sym typeface="Wingdings" pitchFamily="2" charset="2"/>
              </a:rPr>
              <a:t>;</a:t>
            </a:r>
            <a:r>
              <a:rPr lang="fr-FR" sz="2000" i="1" dirty="0" smtClean="0">
                <a:latin typeface="Times New Roman" pitchFamily="18" charset="0"/>
                <a:cs typeface="Arial" pitchFamily="34" charset="0"/>
                <a:sym typeface="Wingdings" pitchFamily="2" charset="2"/>
              </a:rPr>
              <a:t>    </a:t>
            </a:r>
            <a:r>
              <a:rPr lang="fr-FR" sz="2800" b="1" dirty="0" err="1" smtClean="0">
                <a:latin typeface="Symbol" pitchFamily="18" charset="2"/>
                <a:cs typeface="Arial" pitchFamily="34" charset="0"/>
                <a:sym typeface="Wingdings" pitchFamily="2" charset="2"/>
              </a:rPr>
              <a:t>x</a:t>
            </a:r>
            <a:r>
              <a:rPr lang="fr-FR" sz="2000" b="1" baseline="-30000" dirty="0" err="1" smtClean="0">
                <a:latin typeface="Times New Roman" pitchFamily="18" charset="0"/>
                <a:cs typeface="Arial" pitchFamily="34" charset="0"/>
                <a:sym typeface="Wingdings" pitchFamily="2" charset="2"/>
              </a:rPr>
              <a:t>F</a:t>
            </a:r>
            <a:r>
              <a:rPr lang="fr-FR" sz="2000" b="1" dirty="0" smtClean="0">
                <a:latin typeface="Times New Roman" pitchFamily="18" charset="0"/>
                <a:cs typeface="Arial" pitchFamily="34" charset="0"/>
                <a:sym typeface="Wingdings" pitchFamily="2" charset="2"/>
              </a:rPr>
              <a:t> = 0,05 mol</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p>
        </p:txBody>
      </p:sp>
      <p:grpSp>
        <p:nvGrpSpPr>
          <p:cNvPr id="25" name="Groupe 24"/>
          <p:cNvGrpSpPr/>
          <p:nvPr/>
        </p:nvGrpSpPr>
        <p:grpSpPr>
          <a:xfrm>
            <a:off x="70992" y="908720"/>
            <a:ext cx="9073008" cy="2280924"/>
            <a:chOff x="70992" y="908720"/>
            <a:chExt cx="9073008" cy="2280924"/>
          </a:xfrm>
        </p:grpSpPr>
        <p:pic>
          <p:nvPicPr>
            <p:cNvPr id="4" name="Picture 1"/>
            <p:cNvPicPr>
              <a:picLocks noChangeAspect="1" noChangeArrowheads="1"/>
            </p:cNvPicPr>
            <p:nvPr/>
          </p:nvPicPr>
          <p:blipFill>
            <a:blip r:embed="rId2" cstate="print"/>
            <a:srcRect l="1417" t="33600" r="14006" b="28601"/>
            <a:stretch>
              <a:fillRect/>
            </a:stretch>
          </p:blipFill>
          <p:spPr bwMode="auto">
            <a:xfrm>
              <a:off x="70992" y="908720"/>
              <a:ext cx="9073008" cy="2280924"/>
            </a:xfrm>
            <a:prstGeom prst="rect">
              <a:avLst/>
            </a:prstGeom>
            <a:noFill/>
            <a:ln w="9525">
              <a:noFill/>
              <a:miter lim="800000"/>
              <a:headEnd/>
              <a:tailEnd/>
            </a:ln>
          </p:spPr>
        </p:pic>
        <p:sp>
          <p:nvSpPr>
            <p:cNvPr id="5" name="Rectangle 4"/>
            <p:cNvSpPr/>
            <p:nvPr/>
          </p:nvSpPr>
          <p:spPr>
            <a:xfrm>
              <a:off x="2978807" y="1570925"/>
              <a:ext cx="599844"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30000" dirty="0" smtClean="0">
                  <a:ln>
                    <a:noFill/>
                  </a:ln>
                  <a:solidFill>
                    <a:srgbClr val="002060"/>
                  </a:solidFill>
                  <a:effectLst/>
                  <a:latin typeface="Arial" pitchFamily="34" charset="0"/>
                  <a:cs typeface="Arial" pitchFamily="34" charset="0"/>
                </a:rPr>
                <a:t>0</a:t>
              </a:r>
              <a:endParaRPr lang="fr-FR" sz="2400" b="1" dirty="0"/>
            </a:p>
          </p:txBody>
        </p:sp>
        <p:sp>
          <p:nvSpPr>
            <p:cNvPr id="6" name="Rectangle 5"/>
            <p:cNvSpPr/>
            <p:nvPr/>
          </p:nvSpPr>
          <p:spPr>
            <a:xfrm>
              <a:off x="5427079" y="1570925"/>
              <a:ext cx="599844"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endParaRPr lang="fr-FR" sz="2400" b="1" dirty="0"/>
            </a:p>
          </p:txBody>
        </p:sp>
        <p:sp>
          <p:nvSpPr>
            <p:cNvPr id="7" name="Rectangle 6"/>
            <p:cNvSpPr/>
            <p:nvPr/>
          </p:nvSpPr>
          <p:spPr>
            <a:xfrm>
              <a:off x="7875351" y="1570925"/>
              <a:ext cx="356188"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lang="fr-FR" sz="2400" b="1" dirty="0"/>
            </a:p>
          </p:txBody>
        </p:sp>
        <p:sp>
          <p:nvSpPr>
            <p:cNvPr id="8" name="Rectangle 7"/>
            <p:cNvSpPr/>
            <p:nvPr/>
          </p:nvSpPr>
          <p:spPr>
            <a:xfrm>
              <a:off x="2848924" y="2098131"/>
              <a:ext cx="1440160"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9" name="Rectangle 8"/>
            <p:cNvSpPr/>
            <p:nvPr/>
          </p:nvSpPr>
          <p:spPr>
            <a:xfrm>
              <a:off x="5081172" y="2098131"/>
              <a:ext cx="1119217"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10" name="Rectangle 9"/>
            <p:cNvSpPr/>
            <p:nvPr/>
          </p:nvSpPr>
          <p:spPr>
            <a:xfrm>
              <a:off x="7745468" y="2098131"/>
              <a:ext cx="619080"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11" name="Rectangle 10"/>
            <p:cNvSpPr/>
            <p:nvPr/>
          </p:nvSpPr>
          <p:spPr>
            <a:xfrm>
              <a:off x="2699792" y="2636912"/>
              <a:ext cx="1244251"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12" name="Rectangle 11"/>
            <p:cNvSpPr/>
            <p:nvPr/>
          </p:nvSpPr>
          <p:spPr>
            <a:xfrm>
              <a:off x="5004048" y="2636912"/>
              <a:ext cx="1656184"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3" name="Rectangle 12"/>
            <p:cNvSpPr/>
            <p:nvPr/>
          </p:nvSpPr>
          <p:spPr>
            <a:xfrm>
              <a:off x="7596336" y="2636912"/>
              <a:ext cx="744114"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grpSp>
      <p:sp>
        <p:nvSpPr>
          <p:cNvPr id="14" name="Rectangle 13"/>
          <p:cNvSpPr>
            <a:spLocks noChangeArrowheads="1"/>
          </p:cNvSpPr>
          <p:nvPr/>
        </p:nvSpPr>
        <p:spPr bwMode="auto">
          <a:xfrm>
            <a:off x="0" y="3632189"/>
            <a:ext cx="9144000" cy="400110"/>
          </a:xfrm>
          <a:prstGeom prst="rect">
            <a:avLst/>
          </a:prstGeom>
          <a:noFill/>
          <a:ln w="9525">
            <a:noFill/>
            <a:miter lim="800000"/>
            <a:headEnd/>
            <a:tailEnd/>
          </a:ln>
        </p:spPr>
        <p:txBody>
          <a:bodyPr wrap="square" anchor="ctr">
            <a:spAutoFit/>
          </a:bodyPr>
          <a:lstStyle/>
          <a:p>
            <a:r>
              <a:rPr lang="fr-FR" sz="2000" b="1" i="1" u="sng" dirty="0" smtClean="0">
                <a:latin typeface="Bookman Old Style" pitchFamily="18" charset="0"/>
                <a:ea typeface="Calibri" pitchFamily="34" charset="0"/>
                <a:cs typeface="Times New Roman" pitchFamily="18" charset="0"/>
              </a:rPr>
              <a:t>III- Comment prévoir l’évolution d’un système physico-chimique ?</a:t>
            </a:r>
            <a:endParaRPr lang="fr-FR" sz="2000" dirty="0">
              <a:ea typeface="Calibri" pitchFamily="34" charset="0"/>
              <a:cs typeface="Times New Roman" pitchFamily="18" charset="0"/>
            </a:endParaRPr>
          </a:p>
        </p:txBody>
      </p:sp>
      <p:sp>
        <p:nvSpPr>
          <p:cNvPr id="15" name="Rectangle 14"/>
          <p:cNvSpPr>
            <a:spLocks noChangeArrowheads="1"/>
          </p:cNvSpPr>
          <p:nvPr/>
        </p:nvSpPr>
        <p:spPr bwMode="auto">
          <a:xfrm>
            <a:off x="0" y="4037002"/>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1) </a:t>
            </a:r>
            <a:r>
              <a:rPr lang="fr-FR" sz="2000" b="1" i="1" u="sng" dirty="0" smtClean="0">
                <a:latin typeface="Bookman Old Style" pitchFamily="18" charset="0"/>
                <a:ea typeface="Calibri" pitchFamily="34" charset="0"/>
                <a:cs typeface="Times New Roman" pitchFamily="18" charset="0"/>
              </a:rPr>
              <a:t>Le quotient réactionnel</a:t>
            </a:r>
            <a:endParaRPr lang="fr-FR" sz="2000" dirty="0">
              <a:ea typeface="Calibri" pitchFamily="34" charset="0"/>
              <a:cs typeface="Times New Roman" pitchFamily="18" charset="0"/>
            </a:endParaRPr>
          </a:p>
        </p:txBody>
      </p:sp>
      <p:sp>
        <p:nvSpPr>
          <p:cNvPr id="16" name="Rectangle 2"/>
          <p:cNvSpPr>
            <a:spLocks noChangeArrowheads="1"/>
          </p:cNvSpPr>
          <p:nvPr/>
        </p:nvSpPr>
        <p:spPr bwMode="auto">
          <a:xfrm>
            <a:off x="0" y="4437112"/>
            <a:ext cx="2043336" cy="400110"/>
          </a:xfrm>
          <a:prstGeom prst="rect">
            <a:avLst/>
          </a:prstGeom>
          <a:noFill/>
          <a:ln w="9525">
            <a:noFill/>
            <a:miter lim="800000"/>
            <a:headEnd/>
            <a:tailEnd/>
          </a:ln>
        </p:spPr>
        <p:txBody>
          <a:bodyPr wrap="square" anchor="ctr">
            <a:spAutoFit/>
          </a:bodyPr>
          <a:lstStyle/>
          <a:p>
            <a:r>
              <a:rPr lang="fr-FR" sz="2000" b="1" dirty="0" smtClean="0">
                <a:latin typeface="Bookman Old Style" pitchFamily="18" charset="0"/>
                <a:ea typeface="Calibri" pitchFamily="34" charset="0"/>
                <a:cs typeface="Times New Roman" pitchFamily="18" charset="0"/>
              </a:rPr>
              <a:t>a/ </a:t>
            </a:r>
            <a:r>
              <a:rPr lang="fr-FR" sz="2000" b="1" u="sng" dirty="0" smtClean="0">
                <a:latin typeface="Bookman Old Style" pitchFamily="18" charset="0"/>
                <a:ea typeface="Calibri" pitchFamily="34" charset="0"/>
                <a:cs typeface="Times New Roman" pitchFamily="18" charset="0"/>
              </a:rPr>
              <a:t>Définition</a:t>
            </a:r>
            <a:endParaRPr lang="fr-FR" sz="2000" dirty="0">
              <a:ea typeface="Calibri" pitchFamily="34" charset="0"/>
              <a:cs typeface="Times New Roman" pitchFamily="18" charset="0"/>
            </a:endParaRPr>
          </a:p>
        </p:txBody>
      </p:sp>
      <p:sp>
        <p:nvSpPr>
          <p:cNvPr id="18" name="Text Box 2"/>
          <p:cNvSpPr txBox="1">
            <a:spLocks noChangeArrowheads="1"/>
          </p:cNvSpPr>
          <p:nvPr/>
        </p:nvSpPr>
        <p:spPr bwMode="auto">
          <a:xfrm>
            <a:off x="107504" y="4821535"/>
            <a:ext cx="8932167" cy="1775817"/>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6" name="Groupe 25"/>
          <p:cNvGrpSpPr/>
          <p:nvPr/>
        </p:nvGrpSpPr>
        <p:grpSpPr>
          <a:xfrm>
            <a:off x="323528" y="4869160"/>
            <a:ext cx="7526869" cy="400110"/>
            <a:chOff x="323528" y="4869160"/>
            <a:chExt cx="7526869" cy="400110"/>
          </a:xfrm>
        </p:grpSpPr>
        <p:sp>
          <p:nvSpPr>
            <p:cNvPr id="19" name="Rectangle 18"/>
            <p:cNvSpPr/>
            <p:nvPr/>
          </p:nvSpPr>
          <p:spPr>
            <a:xfrm>
              <a:off x="323528" y="4869160"/>
              <a:ext cx="7526869" cy="400110"/>
            </a:xfrm>
            <a:prstGeom prst="rect">
              <a:avLst/>
            </a:prstGeom>
          </p:spPr>
          <p:txBody>
            <a:bodyPr wrap="none">
              <a:spAutoFit/>
            </a:bodyPr>
            <a:lstStyle/>
            <a:p>
              <a:r>
                <a:rPr lang="fr-FR" sz="2000" dirty="0" smtClean="0">
                  <a:latin typeface="Calibri" pitchFamily="34" charset="0"/>
                  <a:cs typeface="Calibri" pitchFamily="34" charset="0"/>
                </a:rPr>
                <a:t>Le </a:t>
              </a:r>
              <a:r>
                <a:rPr lang="fr-FR" sz="2000" b="1" u="sng" dirty="0" smtClean="0">
                  <a:solidFill>
                    <a:srgbClr val="FF0000"/>
                  </a:solidFill>
                  <a:latin typeface="Calibri" pitchFamily="34" charset="0"/>
                  <a:cs typeface="Calibri" pitchFamily="34" charset="0"/>
                </a:rPr>
                <a:t>quotient réactionnel Q</a:t>
              </a:r>
              <a:r>
                <a:rPr lang="fr-FR" sz="2000" b="1" u="sng" dirty="0" smtClean="0">
                  <a:latin typeface="Calibri" pitchFamily="34" charset="0"/>
                  <a:cs typeface="Calibri" pitchFamily="34" charset="0"/>
                </a:rPr>
                <a:t> </a:t>
              </a:r>
              <a:r>
                <a:rPr lang="fr-FR" sz="2000" dirty="0" smtClean="0">
                  <a:latin typeface="Calibri" pitchFamily="34" charset="0"/>
                  <a:cs typeface="Calibri" pitchFamily="34" charset="0"/>
                </a:rPr>
                <a:t>de la réaction </a:t>
              </a:r>
              <a:r>
                <a:rPr lang="fr-FR" sz="2000" b="1" dirty="0" err="1" smtClean="0">
                  <a:latin typeface="Calibri" pitchFamily="34" charset="0"/>
                  <a:cs typeface="Calibri" pitchFamily="34" charset="0"/>
                </a:rPr>
                <a:t>aA</a:t>
              </a:r>
              <a:r>
                <a:rPr lang="fr-FR" sz="2000" b="1" dirty="0" smtClean="0">
                  <a:latin typeface="Calibri" pitchFamily="34" charset="0"/>
                  <a:cs typeface="Calibri" pitchFamily="34" charset="0"/>
                </a:rPr>
                <a:t> + </a:t>
              </a:r>
              <a:r>
                <a:rPr lang="fr-FR" sz="2000" b="1" dirty="0" err="1" smtClean="0">
                  <a:latin typeface="Calibri" pitchFamily="34" charset="0"/>
                  <a:cs typeface="Calibri" pitchFamily="34" charset="0"/>
                </a:rPr>
                <a:t>bB</a:t>
              </a: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cC</a:t>
              </a:r>
              <a:r>
                <a:rPr lang="fr-FR" sz="2000" b="1" dirty="0" smtClean="0">
                  <a:latin typeface="Calibri" pitchFamily="34" charset="0"/>
                  <a:cs typeface="Calibri" pitchFamily="34" charset="0"/>
                </a:rPr>
                <a:t> + </a:t>
              </a:r>
              <a:r>
                <a:rPr lang="fr-FR" sz="2000" b="1" dirty="0" err="1" smtClean="0">
                  <a:latin typeface="Calibri" pitchFamily="34" charset="0"/>
                  <a:cs typeface="Calibri" pitchFamily="34" charset="0"/>
                </a:rPr>
                <a:t>dD</a:t>
              </a:r>
              <a:r>
                <a:rPr lang="fr-FR" sz="2000" dirty="0" smtClean="0">
                  <a:latin typeface="Calibri" pitchFamily="34" charset="0"/>
                  <a:cs typeface="Calibri" pitchFamily="34" charset="0"/>
                </a:rPr>
                <a:t> s’écrit :</a:t>
              </a:r>
              <a:endParaRPr lang="fr-FR" sz="2000" b="1" dirty="0"/>
            </a:p>
          </p:txBody>
        </p:sp>
        <p:pic>
          <p:nvPicPr>
            <p:cNvPr id="20" name="il_fi" descr="2fleche"/>
            <p:cNvPicPr/>
            <p:nvPr/>
          </p:nvPicPr>
          <p:blipFill>
            <a:blip r:embed="rId3" cstate="print"/>
            <a:srcRect/>
            <a:stretch>
              <a:fillRect/>
            </a:stretch>
          </p:blipFill>
          <p:spPr bwMode="auto">
            <a:xfrm>
              <a:off x="5496529" y="4964685"/>
              <a:ext cx="533648" cy="264515"/>
            </a:xfrm>
            <a:prstGeom prst="rect">
              <a:avLst/>
            </a:prstGeom>
            <a:noFill/>
            <a:ln w="9525">
              <a:noFill/>
              <a:miter lim="800000"/>
              <a:headEnd/>
              <a:tailEnd/>
            </a:ln>
          </p:spPr>
        </p:pic>
      </p:grpSp>
      <p:sp>
        <p:nvSpPr>
          <p:cNvPr id="21" name="Rectangle 20"/>
          <p:cNvSpPr/>
          <p:nvPr/>
        </p:nvSpPr>
        <p:spPr>
          <a:xfrm>
            <a:off x="251520" y="5301208"/>
            <a:ext cx="6336704" cy="1015663"/>
          </a:xfrm>
          <a:prstGeom prst="rect">
            <a:avLst/>
          </a:prstGeom>
        </p:spPr>
        <p:txBody>
          <a:bodyPr wrap="square">
            <a:spAutoFit/>
          </a:bodyPr>
          <a:lstStyle/>
          <a:p>
            <a:r>
              <a:rPr lang="fr-FR" sz="2000" dirty="0" smtClean="0"/>
              <a:t>(les coefficients </a:t>
            </a:r>
            <a:r>
              <a:rPr lang="fr-FR" sz="2000" b="1" dirty="0" smtClean="0">
                <a:solidFill>
                  <a:srgbClr val="FF0000"/>
                </a:solidFill>
              </a:rPr>
              <a:t>a</a:t>
            </a:r>
            <a:r>
              <a:rPr lang="fr-FR" sz="2000" b="1" baseline="-25000" dirty="0" smtClean="0">
                <a:solidFill>
                  <a:srgbClr val="FF0000"/>
                </a:solidFill>
              </a:rPr>
              <a:t>i</a:t>
            </a:r>
            <a:r>
              <a:rPr lang="fr-FR" sz="2000" dirty="0" smtClean="0"/>
              <a:t> représentent les </a:t>
            </a:r>
            <a:r>
              <a:rPr lang="fr-FR" sz="2000" b="1" i="1" dirty="0" smtClean="0">
                <a:solidFill>
                  <a:srgbClr val="FF0000"/>
                </a:solidFill>
              </a:rPr>
              <a:t>activités des différents constituants physico-chimiques</a:t>
            </a:r>
            <a:r>
              <a:rPr lang="fr-FR" sz="2000" dirty="0" smtClean="0"/>
              <a:t> définies dans le tableau ci-dessous)</a:t>
            </a:r>
            <a:endParaRPr lang="fr-FR" sz="2000" dirty="0"/>
          </a:p>
        </p:txBody>
      </p:sp>
      <p:pic>
        <p:nvPicPr>
          <p:cNvPr id="22" name="Image 21"/>
          <p:cNvPicPr/>
          <p:nvPr/>
        </p:nvPicPr>
        <p:blipFill>
          <a:blip r:embed="rId4" cstate="print"/>
          <a:srcRect l="32683" t="46700" r="45033" b="35478"/>
          <a:stretch>
            <a:fillRect/>
          </a:stretch>
        </p:blipFill>
        <p:spPr bwMode="auto">
          <a:xfrm>
            <a:off x="6516216" y="5373216"/>
            <a:ext cx="2376264" cy="1080120"/>
          </a:xfrm>
          <a:prstGeom prst="rect">
            <a:avLst/>
          </a:prstGeom>
          <a:noFill/>
          <a:ln w="76200">
            <a:solidFill>
              <a:srgbClr val="0070C0"/>
            </a:solidFill>
            <a:miter lim="800000"/>
            <a:headEnd/>
            <a:tailEnd/>
          </a:ln>
        </p:spPr>
      </p:pic>
      <p:cxnSp>
        <p:nvCxnSpPr>
          <p:cNvPr id="23" name="Connecteur droit 22"/>
          <p:cNvCxnSpPr/>
          <p:nvPr/>
        </p:nvCxnSpPr>
        <p:spPr>
          <a:xfrm flipH="1">
            <a:off x="5940152" y="6093296"/>
            <a:ext cx="648072" cy="216024"/>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436096" y="6021288"/>
            <a:ext cx="437940"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0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3500"/>
                            </p:stCondLst>
                            <p:childTnLst>
                              <p:par>
                                <p:cTn id="37" presetID="22" presetClass="entr" presetSubtype="2"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right)">
                                      <p:cBhvr>
                                        <p:cTn id="39" dur="500"/>
                                        <p:tgtEl>
                                          <p:spTgt spid="24"/>
                                        </p:tgtEl>
                                      </p:cBhvr>
                                    </p:animEffect>
                                  </p:childTnLst>
                                </p:cTn>
                              </p:par>
                            </p:childTnLst>
                          </p:cTn>
                        </p:par>
                        <p:par>
                          <p:cTn id="40" fill="hold">
                            <p:stCondLst>
                              <p:cond delay="4000"/>
                            </p:stCondLst>
                            <p:childTnLst>
                              <p:par>
                                <p:cTn id="41" presetID="2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animBg="1"/>
      <p:bldP spid="21"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28708" y="71251"/>
            <a:ext cx="8932167" cy="1701566"/>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23528" y="44624"/>
            <a:ext cx="7526869" cy="400110"/>
          </a:xfrm>
          <a:prstGeom prst="rect">
            <a:avLst/>
          </a:prstGeom>
        </p:spPr>
        <p:txBody>
          <a:bodyPr wrap="none">
            <a:spAutoFit/>
          </a:bodyPr>
          <a:lstStyle/>
          <a:p>
            <a:r>
              <a:rPr lang="fr-FR" sz="2000" dirty="0" smtClean="0">
                <a:latin typeface="Calibri" pitchFamily="34" charset="0"/>
                <a:cs typeface="Calibri" pitchFamily="34" charset="0"/>
              </a:rPr>
              <a:t>Le </a:t>
            </a:r>
            <a:r>
              <a:rPr lang="fr-FR" sz="2000" b="1" u="sng" dirty="0" smtClean="0">
                <a:solidFill>
                  <a:srgbClr val="FF0000"/>
                </a:solidFill>
                <a:latin typeface="Calibri" pitchFamily="34" charset="0"/>
                <a:cs typeface="Calibri" pitchFamily="34" charset="0"/>
              </a:rPr>
              <a:t>quotient réactionnel Q</a:t>
            </a:r>
            <a:r>
              <a:rPr lang="fr-FR" sz="2000" b="1" u="sng" dirty="0" smtClean="0">
                <a:latin typeface="Calibri" pitchFamily="34" charset="0"/>
                <a:cs typeface="Calibri" pitchFamily="34" charset="0"/>
              </a:rPr>
              <a:t> </a:t>
            </a:r>
            <a:r>
              <a:rPr lang="fr-FR" sz="2000" dirty="0" smtClean="0">
                <a:latin typeface="Calibri" pitchFamily="34" charset="0"/>
                <a:cs typeface="Calibri" pitchFamily="34" charset="0"/>
              </a:rPr>
              <a:t>de la réaction </a:t>
            </a:r>
            <a:r>
              <a:rPr lang="fr-FR" sz="2000" b="1" dirty="0" err="1" smtClean="0">
                <a:latin typeface="Calibri" pitchFamily="34" charset="0"/>
                <a:cs typeface="Calibri" pitchFamily="34" charset="0"/>
              </a:rPr>
              <a:t>aA</a:t>
            </a:r>
            <a:r>
              <a:rPr lang="fr-FR" sz="2000" b="1" dirty="0" smtClean="0">
                <a:latin typeface="Calibri" pitchFamily="34" charset="0"/>
                <a:cs typeface="Calibri" pitchFamily="34" charset="0"/>
              </a:rPr>
              <a:t> + </a:t>
            </a:r>
            <a:r>
              <a:rPr lang="fr-FR" sz="2000" b="1" dirty="0" err="1" smtClean="0">
                <a:latin typeface="Calibri" pitchFamily="34" charset="0"/>
                <a:cs typeface="Calibri" pitchFamily="34" charset="0"/>
              </a:rPr>
              <a:t>bB</a:t>
            </a: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cC</a:t>
            </a:r>
            <a:r>
              <a:rPr lang="fr-FR" sz="2000" b="1" dirty="0" smtClean="0">
                <a:latin typeface="Calibri" pitchFamily="34" charset="0"/>
                <a:cs typeface="Calibri" pitchFamily="34" charset="0"/>
              </a:rPr>
              <a:t> + </a:t>
            </a:r>
            <a:r>
              <a:rPr lang="fr-FR" sz="2000" b="1" dirty="0" err="1" smtClean="0">
                <a:latin typeface="Calibri" pitchFamily="34" charset="0"/>
                <a:cs typeface="Calibri" pitchFamily="34" charset="0"/>
              </a:rPr>
              <a:t>dD</a:t>
            </a:r>
            <a:r>
              <a:rPr lang="fr-FR" sz="2000" dirty="0" smtClean="0">
                <a:latin typeface="Calibri" pitchFamily="34" charset="0"/>
                <a:cs typeface="Calibri" pitchFamily="34" charset="0"/>
              </a:rPr>
              <a:t> s’écrit :</a:t>
            </a:r>
            <a:endParaRPr lang="fr-FR" sz="2000" b="1" dirty="0"/>
          </a:p>
        </p:txBody>
      </p:sp>
      <p:sp>
        <p:nvSpPr>
          <p:cNvPr id="5" name="Rectangle 4"/>
          <p:cNvSpPr/>
          <p:nvPr/>
        </p:nvSpPr>
        <p:spPr>
          <a:xfrm>
            <a:off x="251520" y="476672"/>
            <a:ext cx="6336704" cy="1015663"/>
          </a:xfrm>
          <a:prstGeom prst="rect">
            <a:avLst/>
          </a:prstGeom>
        </p:spPr>
        <p:txBody>
          <a:bodyPr wrap="square">
            <a:spAutoFit/>
          </a:bodyPr>
          <a:lstStyle/>
          <a:p>
            <a:r>
              <a:rPr lang="fr-FR" sz="2000" dirty="0" smtClean="0"/>
              <a:t>(les coefficients </a:t>
            </a:r>
            <a:r>
              <a:rPr lang="fr-FR" sz="2000" b="1" dirty="0" smtClean="0">
                <a:solidFill>
                  <a:srgbClr val="FF0000"/>
                </a:solidFill>
              </a:rPr>
              <a:t>a</a:t>
            </a:r>
            <a:r>
              <a:rPr lang="fr-FR" sz="2000" b="1" baseline="-25000" dirty="0" smtClean="0">
                <a:solidFill>
                  <a:srgbClr val="FF0000"/>
                </a:solidFill>
              </a:rPr>
              <a:t>i</a:t>
            </a:r>
            <a:r>
              <a:rPr lang="fr-FR" sz="2000" dirty="0" smtClean="0"/>
              <a:t> représentent les </a:t>
            </a:r>
            <a:r>
              <a:rPr lang="fr-FR" sz="2000" b="1" i="1" dirty="0" smtClean="0">
                <a:solidFill>
                  <a:srgbClr val="FF0000"/>
                </a:solidFill>
              </a:rPr>
              <a:t>activités des différents constituants physico-chimiques</a:t>
            </a:r>
            <a:r>
              <a:rPr lang="fr-FR" sz="2000" dirty="0" smtClean="0"/>
              <a:t> définies dans le tableau ci-dessous)</a:t>
            </a:r>
            <a:endParaRPr lang="fr-FR" sz="2000" dirty="0"/>
          </a:p>
        </p:txBody>
      </p:sp>
      <p:pic>
        <p:nvPicPr>
          <p:cNvPr id="6" name="Image 5"/>
          <p:cNvPicPr/>
          <p:nvPr/>
        </p:nvPicPr>
        <p:blipFill>
          <a:blip r:embed="rId2" cstate="print"/>
          <a:srcRect l="32683" t="46700" r="45033" b="35478"/>
          <a:stretch>
            <a:fillRect/>
          </a:stretch>
        </p:blipFill>
        <p:spPr bwMode="auto">
          <a:xfrm>
            <a:off x="6516216" y="548680"/>
            <a:ext cx="2376264" cy="1080120"/>
          </a:xfrm>
          <a:prstGeom prst="rect">
            <a:avLst/>
          </a:prstGeom>
          <a:noFill/>
          <a:ln w="76200">
            <a:solidFill>
              <a:srgbClr val="0070C0"/>
            </a:solidFill>
            <a:miter lim="800000"/>
            <a:headEnd/>
            <a:tailEnd/>
          </a:ln>
        </p:spPr>
      </p:pic>
      <p:cxnSp>
        <p:nvCxnSpPr>
          <p:cNvPr id="7" name="Connecteur droit 6"/>
          <p:cNvCxnSpPr/>
          <p:nvPr/>
        </p:nvCxnSpPr>
        <p:spPr>
          <a:xfrm flipH="1">
            <a:off x="5940152" y="1268760"/>
            <a:ext cx="648072" cy="216024"/>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436096" y="1196752"/>
            <a:ext cx="437940"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graphicFrame>
        <p:nvGraphicFramePr>
          <p:cNvPr id="9" name="Tableau 8"/>
          <p:cNvGraphicFramePr>
            <a:graphicFrameLocks noGrp="1"/>
          </p:cNvGraphicFramePr>
          <p:nvPr/>
        </p:nvGraphicFramePr>
        <p:xfrm>
          <a:off x="107950" y="1876762"/>
          <a:ext cx="8928992" cy="2520280"/>
        </p:xfrm>
        <a:graphic>
          <a:graphicData uri="http://schemas.openxmlformats.org/drawingml/2006/table">
            <a:tbl>
              <a:tblPr/>
              <a:tblGrid>
                <a:gridCol w="3743970"/>
                <a:gridCol w="5185022"/>
              </a:tblGrid>
              <a:tr h="360040">
                <a:tc>
                  <a:txBody>
                    <a:bodyPr/>
                    <a:lstStyle/>
                    <a:p>
                      <a:pPr algn="ctr">
                        <a:spcAft>
                          <a:spcPts val="0"/>
                        </a:spcAft>
                      </a:pPr>
                      <a:r>
                        <a:rPr lang="fr-FR" sz="2000" b="1" dirty="0" smtClean="0">
                          <a:latin typeface="Calibri"/>
                          <a:ea typeface="Calibri"/>
                          <a:cs typeface="Times New Roman"/>
                        </a:rPr>
                        <a:t>ESPECE </a:t>
                      </a:r>
                      <a:r>
                        <a:rPr lang="fr-FR" sz="2000" b="1" dirty="0">
                          <a:latin typeface="Calibri"/>
                          <a:ea typeface="Calibri"/>
                          <a:cs typeface="Times New Roman"/>
                        </a:rPr>
                        <a:t>PHYSICO-CHIMIQUE A</a:t>
                      </a:r>
                      <a:r>
                        <a:rPr lang="fr-FR" sz="2000" b="1" baseline="-25000" dirty="0">
                          <a:latin typeface="Calibri"/>
                          <a:ea typeface="Calibri"/>
                          <a:cs typeface="Times New Roman"/>
                        </a:rPr>
                        <a:t>i</a:t>
                      </a:r>
                      <a:endParaRPr lang="fr-FR" sz="2000" dirty="0">
                        <a:latin typeface="Calibri"/>
                        <a:ea typeface="Calibri"/>
                        <a:cs typeface="Times New Roman"/>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fr-FR" sz="2000" b="1" dirty="0">
                          <a:latin typeface="Calibri"/>
                          <a:ea typeface="Calibri"/>
                          <a:cs typeface="Times New Roman"/>
                        </a:rPr>
                        <a:t>ACTIVITE </a:t>
                      </a:r>
                      <a:r>
                        <a:rPr lang="fr-FR" sz="2000" b="1" dirty="0">
                          <a:solidFill>
                            <a:srgbClr val="FF0000"/>
                          </a:solidFill>
                          <a:latin typeface="Arial" pitchFamily="34" charset="0"/>
                          <a:ea typeface="Calibri"/>
                          <a:cs typeface="Arial" pitchFamily="34" charset="0"/>
                        </a:rPr>
                        <a:t>a</a:t>
                      </a:r>
                      <a:r>
                        <a:rPr lang="fr-FR" sz="2000" b="1" baseline="-25000" dirty="0">
                          <a:solidFill>
                            <a:srgbClr val="FF0000"/>
                          </a:solidFill>
                          <a:latin typeface="Arial" pitchFamily="34" charset="0"/>
                          <a:ea typeface="Calibri"/>
                          <a:cs typeface="Arial" pitchFamily="34" charset="0"/>
                        </a:rPr>
                        <a:t>i</a:t>
                      </a:r>
                      <a:endParaRPr lang="fr-FR" sz="2000" dirty="0">
                        <a:solidFill>
                          <a:srgbClr val="FF0000"/>
                        </a:solidFill>
                        <a:latin typeface="Arial" pitchFamily="34" charset="0"/>
                        <a:ea typeface="Calibri"/>
                        <a:cs typeface="Arial" pitchFamily="34"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360040">
                <a:tc>
                  <a:txBody>
                    <a:bodyPr/>
                    <a:lstStyle/>
                    <a:p>
                      <a:pPr algn="ctr">
                        <a:spcAft>
                          <a:spcPts val="0"/>
                        </a:spcAft>
                      </a:pPr>
                      <a:r>
                        <a:rPr lang="fr-FR" sz="2000" dirty="0">
                          <a:latin typeface="Calibri"/>
                          <a:ea typeface="Calibri"/>
                          <a:cs typeface="Times New Roman"/>
                        </a:rPr>
                        <a:t>Solide pur</a:t>
                      </a: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dirty="0">
                          <a:solidFill>
                            <a:srgbClr val="FF0000"/>
                          </a:solidFill>
                          <a:latin typeface="Arial" pitchFamily="34" charset="0"/>
                          <a:ea typeface="Calibri"/>
                          <a:cs typeface="Arial" pitchFamily="34" charset="0"/>
                        </a:rPr>
                        <a:t>a</a:t>
                      </a:r>
                      <a:r>
                        <a:rPr lang="fr-FR" sz="2000" b="1" baseline="-25000" dirty="0">
                          <a:solidFill>
                            <a:srgbClr val="FF0000"/>
                          </a:solidFill>
                          <a:latin typeface="Arial" pitchFamily="34" charset="0"/>
                          <a:ea typeface="Calibri"/>
                          <a:cs typeface="Arial" pitchFamily="34" charset="0"/>
                        </a:rPr>
                        <a:t>i</a:t>
                      </a:r>
                      <a:r>
                        <a:rPr lang="fr-FR" sz="2000" b="1" dirty="0">
                          <a:solidFill>
                            <a:srgbClr val="FF0000"/>
                          </a:solidFill>
                          <a:latin typeface="Arial" pitchFamily="34" charset="0"/>
                          <a:ea typeface="Calibri"/>
                          <a:cs typeface="Arial" pitchFamily="34" charset="0"/>
                        </a:rPr>
                        <a:t> = 1</a:t>
                      </a:r>
                      <a:endParaRPr lang="fr-FR" sz="2000" dirty="0">
                        <a:solidFill>
                          <a:srgbClr val="FF0000"/>
                        </a:solidFill>
                        <a:latin typeface="Arial" pitchFamily="34" charset="0"/>
                        <a:ea typeface="Calibri"/>
                        <a:cs typeface="Arial" pitchFamily="34" charset="0"/>
                      </a:endParaRP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fr-FR" sz="2000" dirty="0">
                          <a:latin typeface="Calibri"/>
                          <a:ea typeface="Calibri"/>
                          <a:cs typeface="Times New Roman"/>
                        </a:rPr>
                        <a:t>Liquide pur ou solvant</a:t>
                      </a: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dirty="0">
                          <a:solidFill>
                            <a:srgbClr val="FF0000"/>
                          </a:solidFill>
                          <a:latin typeface="Arial" pitchFamily="34" charset="0"/>
                          <a:ea typeface="Calibri"/>
                          <a:cs typeface="Arial" pitchFamily="34" charset="0"/>
                        </a:rPr>
                        <a:t>a</a:t>
                      </a:r>
                      <a:r>
                        <a:rPr lang="fr-FR" sz="2000" b="1" baseline="-25000" dirty="0">
                          <a:solidFill>
                            <a:srgbClr val="FF0000"/>
                          </a:solidFill>
                          <a:latin typeface="Arial" pitchFamily="34" charset="0"/>
                          <a:ea typeface="Calibri"/>
                          <a:cs typeface="Arial" pitchFamily="34" charset="0"/>
                        </a:rPr>
                        <a:t>i</a:t>
                      </a:r>
                      <a:r>
                        <a:rPr lang="fr-FR" sz="2000" b="1" dirty="0">
                          <a:solidFill>
                            <a:srgbClr val="FF0000"/>
                          </a:solidFill>
                          <a:latin typeface="Arial" pitchFamily="34" charset="0"/>
                          <a:ea typeface="Calibri"/>
                          <a:cs typeface="Arial" pitchFamily="34" charset="0"/>
                        </a:rPr>
                        <a:t> = 1</a:t>
                      </a:r>
                      <a:endParaRPr lang="fr-FR" sz="2000" dirty="0">
                        <a:solidFill>
                          <a:srgbClr val="FF0000"/>
                        </a:solidFill>
                        <a:latin typeface="Arial" pitchFamily="34" charset="0"/>
                        <a:ea typeface="Calibri"/>
                        <a:cs typeface="Arial" pitchFamily="34" charset="0"/>
                      </a:endParaRP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ctr">
                        <a:spcAft>
                          <a:spcPts val="0"/>
                        </a:spcAft>
                      </a:pPr>
                      <a:r>
                        <a:rPr lang="fr-FR" sz="2000" dirty="0" smtClean="0">
                          <a:latin typeface="Calibri"/>
                          <a:ea typeface="Calibri"/>
                          <a:cs typeface="Times New Roman"/>
                        </a:rPr>
                        <a:t>       Soluté </a:t>
                      </a:r>
                      <a:r>
                        <a:rPr lang="fr-FR" sz="2000" dirty="0">
                          <a:latin typeface="Calibri"/>
                          <a:ea typeface="Calibri"/>
                          <a:cs typeface="Times New Roman"/>
                        </a:rPr>
                        <a:t>à la concentration </a:t>
                      </a:r>
                      <a:r>
                        <a:rPr lang="fr-FR" sz="2000" b="1" dirty="0">
                          <a:latin typeface="Calibri"/>
                          <a:ea typeface="Calibri"/>
                          <a:cs typeface="Times New Roman"/>
                        </a:rPr>
                        <a:t>C</a:t>
                      </a:r>
                      <a:r>
                        <a:rPr lang="fr-FR" sz="2000" b="1" baseline="-25000" dirty="0">
                          <a:latin typeface="Calibri"/>
                          <a:ea typeface="Calibri"/>
                          <a:cs typeface="Times New Roman"/>
                        </a:rPr>
                        <a:t>i</a:t>
                      </a:r>
                      <a:r>
                        <a:rPr lang="fr-FR" sz="2000" dirty="0">
                          <a:latin typeface="Calibri"/>
                          <a:ea typeface="Calibri"/>
                          <a:cs typeface="Times New Roman"/>
                        </a:rPr>
                        <a:t> </a:t>
                      </a:r>
                      <a:r>
                        <a:rPr lang="fr-FR" sz="2000" dirty="0" smtClean="0">
                          <a:latin typeface="Calibri"/>
                          <a:ea typeface="Calibri"/>
                          <a:cs typeface="Times New Roman"/>
                        </a:rPr>
                        <a:t>(</a:t>
                      </a:r>
                      <a:r>
                        <a:rPr lang="fr-FR" sz="2000" dirty="0">
                          <a:latin typeface="Calibri"/>
                          <a:ea typeface="Calibri"/>
                          <a:cs typeface="Times New Roman"/>
                        </a:rPr>
                        <a:t>en </a:t>
                      </a:r>
                      <a:r>
                        <a:rPr lang="fr-FR" sz="2000" dirty="0" err="1">
                          <a:latin typeface="Calibri"/>
                          <a:ea typeface="Calibri"/>
                          <a:cs typeface="Times New Roman"/>
                        </a:rPr>
                        <a:t>mol.L</a:t>
                      </a:r>
                      <a:r>
                        <a:rPr lang="fr-FR" sz="2000" baseline="30000" dirty="0">
                          <a:latin typeface="Calibri"/>
                          <a:ea typeface="Calibri"/>
                          <a:cs typeface="Times New Roman"/>
                        </a:rPr>
                        <a:t> – 1</a:t>
                      </a:r>
                      <a:r>
                        <a:rPr lang="fr-FR" sz="2000" dirty="0">
                          <a:latin typeface="Calibri"/>
                          <a:ea typeface="Calibri"/>
                          <a:cs typeface="Times New Roman"/>
                        </a:rPr>
                        <a:t>) dans une solution diluée</a:t>
                      </a: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2400" b="1" dirty="0">
                          <a:solidFill>
                            <a:srgbClr val="FF0000"/>
                          </a:solidFill>
                          <a:latin typeface="Calibri"/>
                          <a:ea typeface="Calibri"/>
                          <a:cs typeface="Times New Roman"/>
                        </a:rPr>
                        <a:t>a</a:t>
                      </a:r>
                      <a:r>
                        <a:rPr lang="fr-FR" sz="2400" b="1" baseline="-25000" dirty="0">
                          <a:solidFill>
                            <a:srgbClr val="FF0000"/>
                          </a:solidFill>
                          <a:latin typeface="Calibri"/>
                          <a:ea typeface="Calibri"/>
                          <a:cs typeface="Times New Roman"/>
                        </a:rPr>
                        <a:t>i</a:t>
                      </a:r>
                      <a:r>
                        <a:rPr lang="fr-FR" sz="2400" b="1" dirty="0">
                          <a:solidFill>
                            <a:srgbClr val="FF0000"/>
                          </a:solidFill>
                          <a:latin typeface="Calibri"/>
                          <a:ea typeface="Calibri"/>
                          <a:cs typeface="Times New Roman"/>
                        </a:rPr>
                        <a:t> </a:t>
                      </a:r>
                      <a:r>
                        <a:rPr lang="fr-FR" sz="2400" b="1" dirty="0" smtClean="0">
                          <a:solidFill>
                            <a:srgbClr val="FF0000"/>
                          </a:solidFill>
                          <a:latin typeface="Calibri"/>
                          <a:ea typeface="Calibri"/>
                          <a:cs typeface="Times New Roman"/>
                        </a:rPr>
                        <a:t>=</a:t>
                      </a:r>
                      <a:endParaRPr lang="fr-FR" sz="2000" dirty="0">
                        <a:solidFill>
                          <a:srgbClr val="FF0000"/>
                        </a:solidFill>
                        <a:latin typeface="Calibri"/>
                        <a:ea typeface="Calibri"/>
                        <a:cs typeface="Times New Roman"/>
                      </a:endParaRP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ctr">
                        <a:spcAft>
                          <a:spcPts val="0"/>
                        </a:spcAft>
                      </a:pPr>
                      <a:r>
                        <a:rPr lang="fr-FR" sz="2000" dirty="0" smtClean="0">
                          <a:latin typeface="Calibri"/>
                          <a:ea typeface="Calibri"/>
                          <a:cs typeface="Times New Roman"/>
                        </a:rPr>
                        <a:t>  </a:t>
                      </a:r>
                      <a:r>
                        <a:rPr lang="fr-FR" sz="2000" baseline="0" dirty="0" smtClean="0">
                          <a:latin typeface="Calibri"/>
                          <a:ea typeface="Calibri"/>
                          <a:cs typeface="Times New Roman"/>
                        </a:rPr>
                        <a:t>   </a:t>
                      </a:r>
                      <a:r>
                        <a:rPr lang="fr-FR" sz="2000" dirty="0" smtClean="0">
                          <a:latin typeface="Calibri"/>
                          <a:ea typeface="Calibri"/>
                          <a:cs typeface="Times New Roman"/>
                        </a:rPr>
                        <a:t> Gaz </a:t>
                      </a:r>
                      <a:r>
                        <a:rPr lang="fr-FR" sz="2000" dirty="0">
                          <a:latin typeface="Calibri"/>
                          <a:ea typeface="Calibri"/>
                          <a:cs typeface="Times New Roman"/>
                        </a:rPr>
                        <a:t>parfait à la pression partielle </a:t>
                      </a:r>
                      <a:r>
                        <a:rPr lang="fr-FR" sz="2000" b="1" dirty="0">
                          <a:latin typeface="Calibri"/>
                          <a:ea typeface="Calibri"/>
                          <a:cs typeface="Times New Roman"/>
                        </a:rPr>
                        <a:t>P</a:t>
                      </a:r>
                      <a:r>
                        <a:rPr lang="fr-FR" sz="2000" b="1" baseline="-25000" dirty="0">
                          <a:latin typeface="Calibri"/>
                          <a:ea typeface="Calibri"/>
                          <a:cs typeface="Times New Roman"/>
                        </a:rPr>
                        <a:t>i</a:t>
                      </a:r>
                      <a:r>
                        <a:rPr lang="fr-FR" sz="2000" dirty="0">
                          <a:latin typeface="Calibri"/>
                          <a:ea typeface="Calibri"/>
                          <a:cs typeface="Times New Roman"/>
                        </a:rPr>
                        <a:t> </a:t>
                      </a:r>
                      <a:r>
                        <a:rPr lang="fr-FR" sz="2000" dirty="0" smtClean="0">
                          <a:latin typeface="Calibri"/>
                          <a:ea typeface="Calibri"/>
                          <a:cs typeface="Times New Roman"/>
                        </a:rPr>
                        <a:t>(</a:t>
                      </a:r>
                      <a:r>
                        <a:rPr lang="fr-FR" sz="2000" dirty="0">
                          <a:latin typeface="Calibri"/>
                          <a:ea typeface="Calibri"/>
                          <a:cs typeface="Times New Roman"/>
                        </a:rPr>
                        <a:t>en bar)</a:t>
                      </a: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solidFill>
                            <a:srgbClr val="FF0000"/>
                          </a:solidFill>
                          <a:latin typeface="Arial" pitchFamily="34" charset="0"/>
                          <a:ea typeface="Calibri"/>
                          <a:cs typeface="Arial" pitchFamily="34" charset="0"/>
                        </a:rPr>
                        <a:t>a</a:t>
                      </a:r>
                      <a:r>
                        <a:rPr lang="fr-FR" sz="2000" b="1" baseline="-25000" dirty="0" smtClean="0">
                          <a:solidFill>
                            <a:srgbClr val="FF0000"/>
                          </a:solidFill>
                          <a:latin typeface="Arial" pitchFamily="34" charset="0"/>
                          <a:ea typeface="Calibri"/>
                          <a:cs typeface="Arial" pitchFamily="34" charset="0"/>
                        </a:rPr>
                        <a:t>i</a:t>
                      </a:r>
                      <a:r>
                        <a:rPr lang="fr-FR" sz="2000" b="1" dirty="0" smtClean="0">
                          <a:solidFill>
                            <a:srgbClr val="FF0000"/>
                          </a:solidFill>
                          <a:latin typeface="Arial" pitchFamily="34" charset="0"/>
                          <a:ea typeface="Calibri"/>
                          <a:cs typeface="Arial" pitchFamily="34" charset="0"/>
                        </a:rPr>
                        <a:t> =</a:t>
                      </a:r>
                      <a:endParaRPr lang="fr-FR" sz="2000" dirty="0" smtClean="0">
                        <a:solidFill>
                          <a:srgbClr val="FF0000"/>
                        </a:solidFill>
                        <a:latin typeface="Arial" pitchFamily="34" charset="0"/>
                        <a:ea typeface="Calibri"/>
                        <a:cs typeface="Arial" pitchFamily="34" charset="0"/>
                      </a:endParaRP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11"/>
          <p:cNvSpPr/>
          <p:nvPr/>
        </p:nvSpPr>
        <p:spPr>
          <a:xfrm>
            <a:off x="4932040" y="3005740"/>
            <a:ext cx="4176464" cy="707886"/>
          </a:xfrm>
          <a:prstGeom prst="rect">
            <a:avLst/>
          </a:prstGeom>
        </p:spPr>
        <p:txBody>
          <a:bodyPr wrap="square">
            <a:spAutoFit/>
          </a:bodyPr>
          <a:lstStyle/>
          <a:p>
            <a:pPr lvl="0"/>
            <a:r>
              <a:rPr lang="fr-FR" sz="2000" dirty="0" smtClean="0">
                <a:solidFill>
                  <a:srgbClr val="002060"/>
                </a:solidFill>
                <a:latin typeface="Arial" pitchFamily="34" charset="0"/>
                <a:ea typeface="Calibri"/>
                <a:cs typeface="Arial" pitchFamily="34" charset="0"/>
              </a:rPr>
              <a:t>où </a:t>
            </a:r>
            <a:r>
              <a:rPr lang="fr-FR" sz="2000" b="1" dirty="0" smtClean="0">
                <a:solidFill>
                  <a:srgbClr val="002060"/>
                </a:solidFill>
                <a:latin typeface="Arial" pitchFamily="34" charset="0"/>
                <a:ea typeface="Calibri"/>
                <a:cs typeface="Arial" pitchFamily="34" charset="0"/>
              </a:rPr>
              <a:t>C°</a:t>
            </a:r>
            <a:r>
              <a:rPr lang="fr-FR" sz="2000" dirty="0" smtClean="0">
                <a:solidFill>
                  <a:srgbClr val="002060"/>
                </a:solidFill>
                <a:latin typeface="Arial" pitchFamily="34" charset="0"/>
                <a:ea typeface="Calibri"/>
                <a:cs typeface="Arial" pitchFamily="34" charset="0"/>
              </a:rPr>
              <a:t> est la concentration standard de référence (</a:t>
            </a:r>
            <a:r>
              <a:rPr lang="fr-FR" sz="2000" b="1" dirty="0" smtClean="0">
                <a:solidFill>
                  <a:srgbClr val="002060"/>
                </a:solidFill>
                <a:latin typeface="Arial" pitchFamily="34" charset="0"/>
                <a:ea typeface="Calibri"/>
                <a:cs typeface="Arial" pitchFamily="34" charset="0"/>
              </a:rPr>
              <a:t>C° = 1 </a:t>
            </a:r>
            <a:r>
              <a:rPr lang="fr-FR" sz="2000" b="1" dirty="0" err="1" smtClean="0">
                <a:solidFill>
                  <a:srgbClr val="002060"/>
                </a:solidFill>
                <a:latin typeface="Arial" pitchFamily="34" charset="0"/>
                <a:ea typeface="Calibri"/>
                <a:cs typeface="Arial" pitchFamily="34" charset="0"/>
              </a:rPr>
              <a:t>mol.L</a:t>
            </a:r>
            <a:r>
              <a:rPr lang="fr-FR" sz="2000" b="1" baseline="30000" dirty="0" smtClean="0">
                <a:solidFill>
                  <a:srgbClr val="002060"/>
                </a:solidFill>
                <a:latin typeface="Arial" pitchFamily="34" charset="0"/>
                <a:ea typeface="Calibri"/>
                <a:cs typeface="Arial" pitchFamily="34" charset="0"/>
              </a:rPr>
              <a:t> – 1</a:t>
            </a:r>
            <a:r>
              <a:rPr lang="fr-FR" sz="2000" dirty="0" smtClean="0">
                <a:solidFill>
                  <a:srgbClr val="002060"/>
                </a:solidFill>
                <a:latin typeface="Arial" pitchFamily="34" charset="0"/>
                <a:ea typeface="Calibri"/>
                <a:cs typeface="Arial" pitchFamily="34" charset="0"/>
              </a:rPr>
              <a:t>)</a:t>
            </a:r>
            <a:endParaRPr lang="fr-FR" sz="2000" dirty="0">
              <a:solidFill>
                <a:srgbClr val="002060"/>
              </a:solidFill>
              <a:latin typeface="Arial" pitchFamily="34" charset="0"/>
              <a:ea typeface="Calibri"/>
              <a:cs typeface="Arial" pitchFamily="34" charset="0"/>
            </a:endParaRPr>
          </a:p>
        </p:txBody>
      </p:sp>
      <p:cxnSp>
        <p:nvCxnSpPr>
          <p:cNvPr id="16" name="Connecteur droit 15"/>
          <p:cNvCxnSpPr/>
          <p:nvPr/>
        </p:nvCxnSpPr>
        <p:spPr>
          <a:xfrm>
            <a:off x="4430542" y="3356992"/>
            <a:ext cx="3600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355976" y="2908024"/>
            <a:ext cx="576064" cy="461665"/>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C</a:t>
            </a:r>
            <a:r>
              <a:rPr lang="fr-FR" sz="2400" b="1" baseline="-25000" dirty="0" smtClean="0">
                <a:solidFill>
                  <a:srgbClr val="FF0000"/>
                </a:solidFill>
                <a:latin typeface="Times New Roman" pitchFamily="18" charset="0"/>
                <a:cs typeface="Times New Roman" pitchFamily="18" charset="0"/>
              </a:rPr>
              <a:t>i</a:t>
            </a:r>
            <a:endParaRPr lang="fr-FR" sz="2000" dirty="0">
              <a:solidFill>
                <a:srgbClr val="FF0000"/>
              </a:solidFill>
            </a:endParaRPr>
          </a:p>
        </p:txBody>
      </p:sp>
      <p:sp>
        <p:nvSpPr>
          <p:cNvPr id="19" name="Rectangle 18"/>
          <p:cNvSpPr/>
          <p:nvPr/>
        </p:nvSpPr>
        <p:spPr>
          <a:xfrm>
            <a:off x="4355976" y="3284984"/>
            <a:ext cx="576064" cy="461665"/>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C°</a:t>
            </a:r>
            <a:endParaRPr lang="fr-FR" sz="2000" dirty="0">
              <a:solidFill>
                <a:srgbClr val="FF0000"/>
              </a:solidFill>
            </a:endParaRPr>
          </a:p>
        </p:txBody>
      </p:sp>
      <p:sp>
        <p:nvSpPr>
          <p:cNvPr id="20" name="Rectangle 19"/>
          <p:cNvSpPr/>
          <p:nvPr/>
        </p:nvSpPr>
        <p:spPr>
          <a:xfrm>
            <a:off x="4332826" y="3621874"/>
            <a:ext cx="576064" cy="461665"/>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P</a:t>
            </a:r>
            <a:r>
              <a:rPr lang="fr-FR" sz="2400" b="1" baseline="-25000" dirty="0" smtClean="0">
                <a:solidFill>
                  <a:srgbClr val="FF0000"/>
                </a:solidFill>
                <a:latin typeface="Times New Roman" pitchFamily="18" charset="0"/>
                <a:cs typeface="Times New Roman" pitchFamily="18" charset="0"/>
              </a:rPr>
              <a:t>i</a:t>
            </a:r>
            <a:endParaRPr lang="fr-FR" sz="2000" dirty="0">
              <a:solidFill>
                <a:srgbClr val="FF0000"/>
              </a:solidFill>
            </a:endParaRPr>
          </a:p>
        </p:txBody>
      </p:sp>
      <p:sp>
        <p:nvSpPr>
          <p:cNvPr id="21" name="Rectangle 20"/>
          <p:cNvSpPr/>
          <p:nvPr/>
        </p:nvSpPr>
        <p:spPr>
          <a:xfrm>
            <a:off x="4355976" y="4056243"/>
            <a:ext cx="576064" cy="461665"/>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P°</a:t>
            </a:r>
            <a:endParaRPr lang="fr-FR" sz="2000" dirty="0">
              <a:solidFill>
                <a:srgbClr val="FF0000"/>
              </a:solidFill>
            </a:endParaRPr>
          </a:p>
        </p:txBody>
      </p:sp>
      <p:cxnSp>
        <p:nvCxnSpPr>
          <p:cNvPr id="23" name="Connecteur droit 22"/>
          <p:cNvCxnSpPr/>
          <p:nvPr/>
        </p:nvCxnSpPr>
        <p:spPr>
          <a:xfrm>
            <a:off x="4355976" y="4077072"/>
            <a:ext cx="3600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932040" y="3700112"/>
            <a:ext cx="4032448" cy="707886"/>
          </a:xfrm>
          <a:prstGeom prst="rect">
            <a:avLst/>
          </a:prstGeom>
        </p:spPr>
        <p:txBody>
          <a:bodyPr wrap="square">
            <a:spAutoFit/>
          </a:bodyPr>
          <a:lstStyle/>
          <a:p>
            <a:pPr lvl="0"/>
            <a:r>
              <a:rPr lang="fr-FR" sz="2000" dirty="0" smtClean="0">
                <a:solidFill>
                  <a:srgbClr val="002060"/>
                </a:solidFill>
                <a:latin typeface="Arial" pitchFamily="34" charset="0"/>
                <a:ea typeface="Calibri"/>
                <a:cs typeface="Arial" pitchFamily="34" charset="0"/>
              </a:rPr>
              <a:t>où </a:t>
            </a:r>
            <a:r>
              <a:rPr lang="fr-FR" sz="2000" b="1" dirty="0" smtClean="0">
                <a:solidFill>
                  <a:srgbClr val="002060"/>
                </a:solidFill>
                <a:latin typeface="Arial" pitchFamily="34" charset="0"/>
                <a:ea typeface="Calibri"/>
                <a:cs typeface="Arial" pitchFamily="34" charset="0"/>
              </a:rPr>
              <a:t>P°</a:t>
            </a:r>
            <a:r>
              <a:rPr lang="fr-FR" sz="2000" dirty="0" smtClean="0">
                <a:solidFill>
                  <a:srgbClr val="002060"/>
                </a:solidFill>
                <a:latin typeface="Arial" pitchFamily="34" charset="0"/>
                <a:ea typeface="Calibri"/>
                <a:cs typeface="Arial" pitchFamily="34" charset="0"/>
              </a:rPr>
              <a:t> est la pression standard de référence (</a:t>
            </a:r>
            <a:r>
              <a:rPr lang="fr-FR" sz="2000" b="1" dirty="0" smtClean="0">
                <a:solidFill>
                  <a:srgbClr val="002060"/>
                </a:solidFill>
                <a:latin typeface="Arial" pitchFamily="34" charset="0"/>
                <a:ea typeface="Calibri"/>
                <a:cs typeface="Arial" pitchFamily="34" charset="0"/>
              </a:rPr>
              <a:t>P° = 1 bar</a:t>
            </a:r>
            <a:r>
              <a:rPr lang="fr-FR" sz="2000" dirty="0" smtClean="0">
                <a:solidFill>
                  <a:srgbClr val="002060"/>
                </a:solidFill>
                <a:latin typeface="Arial" pitchFamily="34" charset="0"/>
                <a:ea typeface="Calibri"/>
                <a:cs typeface="Arial" pitchFamily="34" charset="0"/>
              </a:rPr>
              <a:t>)</a:t>
            </a:r>
            <a:endParaRPr lang="fr-FR" sz="2000" dirty="0">
              <a:solidFill>
                <a:srgbClr val="002060"/>
              </a:solidFill>
              <a:latin typeface="Arial" pitchFamily="34" charset="0"/>
              <a:ea typeface="Calibri"/>
              <a:cs typeface="Arial" pitchFamily="34" charset="0"/>
            </a:endParaRPr>
          </a:p>
        </p:txBody>
      </p:sp>
      <p:sp>
        <p:nvSpPr>
          <p:cNvPr id="1032" name="Rectangle 8"/>
          <p:cNvSpPr>
            <a:spLocks noChangeArrowheads="1"/>
          </p:cNvSpPr>
          <p:nvPr/>
        </p:nvSpPr>
        <p:spPr bwMode="auto">
          <a:xfrm>
            <a:off x="-113941" y="4469050"/>
            <a:ext cx="876740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ea typeface="Arial Unicode MS" pitchFamily="34" charset="-128"/>
                <a:cs typeface="Times New Roman" pitchFamily="18" charset="0"/>
                <a:sym typeface="Wingdings" pitchFamily="2" charset="2"/>
              </a:rPr>
              <a:t></a:t>
            </a:r>
            <a:r>
              <a:rPr lang="fr-FR" sz="2000" b="1" dirty="0" smtClean="0">
                <a:latin typeface="Times New Roman" pitchFamily="18" charset="0"/>
                <a:ea typeface="Arial Unicode MS" pitchFamily="34" charset="-128"/>
                <a:cs typeface="Times New Roman" pitchFamily="18" charset="0"/>
              </a:rPr>
              <a:t> </a:t>
            </a:r>
            <a:r>
              <a:rPr lang="fr-FR" sz="2000" b="1" u="sng" dirty="0" smtClean="0">
                <a:latin typeface="Times New Roman" pitchFamily="18" charset="0"/>
                <a:ea typeface="Arial Unicode MS" pitchFamily="34" charset="-128"/>
                <a:cs typeface="Times New Roman" pitchFamily="18" charset="0"/>
                <a:sym typeface="Wingdings" pitchFamily="2" charset="2"/>
              </a:rPr>
              <a:t>Application 9</a:t>
            </a:r>
            <a:r>
              <a:rPr lang="fr-FR" sz="2000" dirty="0" smtClean="0">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Exprimer les quotients réactionnels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Q</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des équations chimiques :</a:t>
            </a:r>
            <a:endParaRPr kumimoji="0" lang="fr-FR" sz="2000" b="1"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p:txBody>
      </p:sp>
      <p:pic>
        <p:nvPicPr>
          <p:cNvPr id="1037" name="Picture 13"/>
          <p:cNvPicPr>
            <a:picLocks noChangeAspect="1" noChangeArrowheads="1"/>
          </p:cNvPicPr>
          <p:nvPr/>
        </p:nvPicPr>
        <p:blipFill>
          <a:blip r:embed="rId3" cstate="print"/>
          <a:srcRect l="23625" t="35640" r="11171" b="34120"/>
          <a:stretch>
            <a:fillRect/>
          </a:stretch>
        </p:blipFill>
        <p:spPr bwMode="auto">
          <a:xfrm>
            <a:off x="1115616" y="4869160"/>
            <a:ext cx="7623884" cy="1988840"/>
          </a:xfrm>
          <a:prstGeom prst="rect">
            <a:avLst/>
          </a:prstGeom>
          <a:noFill/>
          <a:ln w="9525">
            <a:noFill/>
            <a:miter lim="800000"/>
            <a:headEnd/>
            <a:tailEnd/>
          </a:ln>
        </p:spPr>
      </p:pic>
      <p:pic>
        <p:nvPicPr>
          <p:cNvPr id="35" name="il_fi" descr="2fleche"/>
          <p:cNvPicPr/>
          <p:nvPr/>
        </p:nvPicPr>
        <p:blipFill>
          <a:blip r:embed="rId4" cstate="print"/>
          <a:srcRect/>
          <a:stretch>
            <a:fillRect/>
          </a:stretch>
        </p:blipFill>
        <p:spPr bwMode="auto">
          <a:xfrm>
            <a:off x="5508104" y="142340"/>
            <a:ext cx="533648" cy="264515"/>
          </a:xfrm>
          <a:prstGeom prst="rect">
            <a:avLst/>
          </a:prstGeom>
          <a:noFill/>
          <a:ln w="9525">
            <a:noFill/>
            <a:miter lim="800000"/>
            <a:headEnd/>
            <a:tailEnd/>
          </a:ln>
        </p:spPr>
      </p:pic>
      <p:sp>
        <p:nvSpPr>
          <p:cNvPr id="22" name="Rectangle 21"/>
          <p:cNvSpPr/>
          <p:nvPr/>
        </p:nvSpPr>
        <p:spPr>
          <a:xfrm>
            <a:off x="3877628" y="2996952"/>
            <a:ext cx="511256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3875070" y="3717032"/>
            <a:ext cx="511256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4499992" y="2276872"/>
            <a:ext cx="42484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4355976" y="2636912"/>
            <a:ext cx="41044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5" cstate="print">
            <a:duotone>
              <a:prstClr val="black"/>
              <a:schemeClr val="accent2">
                <a:tint val="45000"/>
                <a:satMod val="400000"/>
              </a:schemeClr>
            </a:duotone>
          </a:blip>
          <a:srcRect l="4485" t="76439" r="91262" b="16001"/>
          <a:stretch>
            <a:fillRect/>
          </a:stretch>
        </p:blipFill>
        <p:spPr bwMode="auto">
          <a:xfrm>
            <a:off x="179512" y="3717032"/>
            <a:ext cx="360040" cy="360040"/>
          </a:xfrm>
          <a:prstGeom prst="rect">
            <a:avLst/>
          </a:prstGeom>
          <a:noFill/>
          <a:ln w="9525">
            <a:noFill/>
            <a:miter lim="800000"/>
            <a:headEnd/>
            <a:tailEnd/>
          </a:ln>
        </p:spPr>
      </p:pic>
      <p:pic>
        <p:nvPicPr>
          <p:cNvPr id="28" name="Picture 2"/>
          <p:cNvPicPr>
            <a:picLocks noChangeAspect="1" noChangeArrowheads="1"/>
          </p:cNvPicPr>
          <p:nvPr/>
        </p:nvPicPr>
        <p:blipFill>
          <a:blip r:embed="rId5" cstate="print">
            <a:duotone>
              <a:prstClr val="black"/>
              <a:schemeClr val="accent2">
                <a:tint val="45000"/>
                <a:satMod val="400000"/>
              </a:schemeClr>
            </a:duotone>
          </a:blip>
          <a:srcRect l="4485" t="54502" r="89845" b="38778"/>
          <a:stretch>
            <a:fillRect/>
          </a:stretch>
        </p:blipFill>
        <p:spPr bwMode="auto">
          <a:xfrm>
            <a:off x="136132" y="2996953"/>
            <a:ext cx="403420" cy="307796"/>
          </a:xfrm>
          <a:prstGeom prst="rect">
            <a:avLst/>
          </a:prstGeom>
          <a:noFill/>
          <a:ln w="9525">
            <a:noFill/>
            <a:miter lim="800000"/>
            <a:headEnd/>
            <a:tailEnd/>
          </a:ln>
        </p:spPr>
      </p:pic>
      <p:pic>
        <p:nvPicPr>
          <p:cNvPr id="29" name="Picture 2"/>
          <p:cNvPicPr>
            <a:picLocks noChangeAspect="1" noChangeArrowheads="1"/>
          </p:cNvPicPr>
          <p:nvPr/>
        </p:nvPicPr>
        <p:blipFill>
          <a:blip r:embed="rId5" cstate="print">
            <a:duotone>
              <a:prstClr val="black"/>
              <a:schemeClr val="accent2">
                <a:tint val="45000"/>
                <a:satMod val="400000"/>
              </a:schemeClr>
            </a:duotone>
          </a:blip>
          <a:srcRect l="5320" t="35924" r="90900" b="56516"/>
          <a:stretch>
            <a:fillRect/>
          </a:stretch>
        </p:blipFill>
        <p:spPr bwMode="auto">
          <a:xfrm>
            <a:off x="165786" y="2617860"/>
            <a:ext cx="320036" cy="322757"/>
          </a:xfrm>
          <a:prstGeom prst="rect">
            <a:avLst/>
          </a:prstGeom>
          <a:noFill/>
          <a:ln w="9525">
            <a:noFill/>
            <a:miter lim="800000"/>
            <a:headEnd/>
            <a:tailEnd/>
          </a:ln>
        </p:spPr>
      </p:pic>
      <p:pic>
        <p:nvPicPr>
          <p:cNvPr id="30" name="Picture 2"/>
          <p:cNvPicPr>
            <a:picLocks noChangeAspect="1" noChangeArrowheads="1"/>
          </p:cNvPicPr>
          <p:nvPr/>
        </p:nvPicPr>
        <p:blipFill>
          <a:blip r:embed="rId5" cstate="print">
            <a:duotone>
              <a:prstClr val="black"/>
              <a:schemeClr val="accent2">
                <a:tint val="45000"/>
                <a:satMod val="400000"/>
              </a:schemeClr>
            </a:duotone>
          </a:blip>
          <a:srcRect l="5430" t="21813" r="90715" b="71734"/>
          <a:stretch>
            <a:fillRect/>
          </a:stretch>
        </p:blipFill>
        <p:spPr bwMode="auto">
          <a:xfrm>
            <a:off x="189038" y="2262583"/>
            <a:ext cx="331461" cy="3121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032"/>
                                        </p:tgtEl>
                                        <p:attrNameLst>
                                          <p:attrName>style.visibility</p:attrName>
                                        </p:attrNameLst>
                                      </p:cBhvr>
                                      <p:to>
                                        <p:strVal val="visible"/>
                                      </p:to>
                                    </p:set>
                                    <p:anim calcmode="lin" valueType="num">
                                      <p:cBhvr>
                                        <p:cTn id="52" dur="500" fill="hold"/>
                                        <p:tgtEl>
                                          <p:spTgt spid="1032"/>
                                        </p:tgtEl>
                                        <p:attrNameLst>
                                          <p:attrName>ppt_w</p:attrName>
                                        </p:attrNameLst>
                                      </p:cBhvr>
                                      <p:tavLst>
                                        <p:tav tm="0">
                                          <p:val>
                                            <p:fltVal val="0"/>
                                          </p:val>
                                        </p:tav>
                                        <p:tav tm="100000">
                                          <p:val>
                                            <p:strVal val="#ppt_w"/>
                                          </p:val>
                                        </p:tav>
                                      </p:tavLst>
                                    </p:anim>
                                    <p:anim calcmode="lin" valueType="num">
                                      <p:cBhvr>
                                        <p:cTn id="53" dur="500" fill="hold"/>
                                        <p:tgtEl>
                                          <p:spTgt spid="1032"/>
                                        </p:tgtEl>
                                        <p:attrNameLst>
                                          <p:attrName>ppt_h</p:attrName>
                                        </p:attrNameLst>
                                      </p:cBhvr>
                                      <p:tavLst>
                                        <p:tav tm="0">
                                          <p:val>
                                            <p:fltVal val="0"/>
                                          </p:val>
                                        </p:tav>
                                        <p:tav tm="100000">
                                          <p:val>
                                            <p:strVal val="#ppt_h"/>
                                          </p:val>
                                        </p:tav>
                                      </p:tavLst>
                                    </p:anim>
                                  </p:childTnLst>
                                </p:cTn>
                              </p:par>
                            </p:childTnLst>
                          </p:cTn>
                        </p:par>
                        <p:par>
                          <p:cTn id="54" fill="hold">
                            <p:stCondLst>
                              <p:cond delay="500"/>
                            </p:stCondLst>
                            <p:childTnLst>
                              <p:par>
                                <p:cTn id="55" presetID="23" presetClass="entr" presetSubtype="16" fill="hold" nodeType="afterEffect">
                                  <p:stCondLst>
                                    <p:cond delay="0"/>
                                  </p:stCondLst>
                                  <p:childTnLst>
                                    <p:set>
                                      <p:cBhvr>
                                        <p:cTn id="56" dur="1" fill="hold">
                                          <p:stCondLst>
                                            <p:cond delay="0"/>
                                          </p:stCondLst>
                                        </p:cTn>
                                        <p:tgtEl>
                                          <p:spTgt spid="1037"/>
                                        </p:tgtEl>
                                        <p:attrNameLst>
                                          <p:attrName>style.visibility</p:attrName>
                                        </p:attrNameLst>
                                      </p:cBhvr>
                                      <p:to>
                                        <p:strVal val="visible"/>
                                      </p:to>
                                    </p:set>
                                    <p:anim calcmode="lin" valueType="num">
                                      <p:cBhvr>
                                        <p:cTn id="57" dur="500" fill="hold"/>
                                        <p:tgtEl>
                                          <p:spTgt spid="1037"/>
                                        </p:tgtEl>
                                        <p:attrNameLst>
                                          <p:attrName>ppt_w</p:attrName>
                                        </p:attrNameLst>
                                      </p:cBhvr>
                                      <p:tavLst>
                                        <p:tav tm="0">
                                          <p:val>
                                            <p:fltVal val="0"/>
                                          </p:val>
                                        </p:tav>
                                        <p:tav tm="100000">
                                          <p:val>
                                            <p:strVal val="#ppt_w"/>
                                          </p:val>
                                        </p:tav>
                                      </p:tavLst>
                                    </p:anim>
                                    <p:anim calcmode="lin" valueType="num">
                                      <p:cBhvr>
                                        <p:cTn id="58" dur="500" fill="hold"/>
                                        <p:tgtEl>
                                          <p:spTgt spid="10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p:bldP spid="22" grpId="0" animBg="1"/>
      <p:bldP spid="25"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
            <a:ext cx="6588224" cy="400110"/>
          </a:xfrm>
          <a:prstGeom prst="rect">
            <a:avLst/>
          </a:prstGeom>
          <a:noFill/>
          <a:ln w="9525">
            <a:noFill/>
            <a:miter lim="800000"/>
            <a:headEnd/>
            <a:tailEnd/>
          </a:ln>
        </p:spPr>
        <p:txBody>
          <a:bodyPr wrap="square" anchor="ctr">
            <a:spAutoFit/>
          </a:bodyPr>
          <a:lstStyle/>
          <a:p>
            <a:r>
              <a:rPr lang="fr-FR" sz="2000" b="1" dirty="0" smtClean="0">
                <a:latin typeface="Bookman Old Style" pitchFamily="18" charset="0"/>
                <a:ea typeface="Calibri" pitchFamily="34" charset="0"/>
                <a:cs typeface="Times New Roman" pitchFamily="18" charset="0"/>
              </a:rPr>
              <a:t>b/ </a:t>
            </a:r>
            <a:r>
              <a:rPr lang="fr-FR" sz="2000" b="1" u="sng" dirty="0" smtClean="0">
                <a:latin typeface="Bookman Old Style" pitchFamily="18" charset="0"/>
                <a:ea typeface="Calibri" pitchFamily="34" charset="0"/>
                <a:cs typeface="Times New Roman" pitchFamily="18" charset="0"/>
              </a:rPr>
              <a:t>Le quotient réactionnel dans l’état FINAL</a:t>
            </a:r>
            <a:endParaRPr lang="fr-FR" sz="2000" dirty="0">
              <a:ea typeface="Calibri" pitchFamily="34" charset="0"/>
              <a:cs typeface="Times New Roman" pitchFamily="18" charset="0"/>
            </a:endParaRPr>
          </a:p>
        </p:txBody>
      </p:sp>
      <p:sp>
        <p:nvSpPr>
          <p:cNvPr id="3" name="Rectangle 2"/>
          <p:cNvSpPr/>
          <p:nvPr/>
        </p:nvSpPr>
        <p:spPr>
          <a:xfrm>
            <a:off x="611560" y="548680"/>
            <a:ext cx="3313112" cy="7920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u="sng" dirty="0" smtClean="0">
                <a:solidFill>
                  <a:schemeClr val="tx1"/>
                </a:solidFill>
                <a:latin typeface="Arial" pitchFamily="34" charset="0"/>
                <a:cs typeface="Arial" pitchFamily="34" charset="0"/>
              </a:rPr>
              <a:t>Au cours de la réaction</a:t>
            </a:r>
            <a:r>
              <a:rPr lang="fr-FR" sz="2000" b="1" dirty="0" smtClean="0">
                <a:solidFill>
                  <a:schemeClr val="tx1"/>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les activités a</a:t>
            </a:r>
            <a:r>
              <a:rPr lang="fr-FR" sz="2000" b="1" baseline="-25000" dirty="0" smtClean="0">
                <a:solidFill>
                  <a:srgbClr val="FF0000"/>
                </a:solidFill>
                <a:latin typeface="Arial" pitchFamily="34" charset="0"/>
                <a:cs typeface="Arial" pitchFamily="34" charset="0"/>
              </a:rPr>
              <a:t>i</a:t>
            </a:r>
            <a:r>
              <a:rPr lang="fr-FR" sz="2000" b="1" dirty="0" smtClean="0">
                <a:solidFill>
                  <a:srgbClr val="FF0000"/>
                </a:solidFill>
                <a:latin typeface="Arial" pitchFamily="34" charset="0"/>
                <a:cs typeface="Arial" pitchFamily="34" charset="0"/>
              </a:rPr>
              <a:t> varient</a:t>
            </a:r>
            <a:endParaRPr lang="fr-FR" sz="2000" b="1" dirty="0">
              <a:solidFill>
                <a:srgbClr val="FF0000"/>
              </a:solidFill>
              <a:latin typeface="Arial" pitchFamily="34" charset="0"/>
              <a:cs typeface="Arial" pitchFamily="34" charset="0"/>
            </a:endParaRPr>
          </a:p>
        </p:txBody>
      </p:sp>
      <p:sp>
        <p:nvSpPr>
          <p:cNvPr id="5" name="Rectangle 4"/>
          <p:cNvSpPr/>
          <p:nvPr/>
        </p:nvSpPr>
        <p:spPr>
          <a:xfrm>
            <a:off x="5292080" y="548680"/>
            <a:ext cx="3313112" cy="7920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solidFill>
                  <a:srgbClr val="FF0000"/>
                </a:solidFill>
                <a:latin typeface="Arial" pitchFamily="34" charset="0"/>
                <a:cs typeface="Arial" pitchFamily="34" charset="0"/>
              </a:rPr>
              <a:t>Le quotient </a:t>
            </a:r>
          </a:p>
          <a:p>
            <a:pPr algn="ctr" fontAlgn="auto">
              <a:spcBef>
                <a:spcPts val="0"/>
              </a:spcBef>
              <a:spcAft>
                <a:spcPts val="0"/>
              </a:spcAft>
              <a:defRPr/>
            </a:pPr>
            <a:r>
              <a:rPr lang="fr-FR" sz="2000" b="1" dirty="0" smtClean="0">
                <a:solidFill>
                  <a:srgbClr val="FF0000"/>
                </a:solidFill>
                <a:latin typeface="Arial" pitchFamily="34" charset="0"/>
                <a:cs typeface="Arial" pitchFamily="34" charset="0"/>
              </a:rPr>
              <a:t>réactionnel Q varie</a:t>
            </a:r>
            <a:endParaRPr lang="fr-FR" sz="2000" b="1" dirty="0">
              <a:solidFill>
                <a:srgbClr val="FF0000"/>
              </a:solidFill>
              <a:latin typeface="Arial" pitchFamily="34" charset="0"/>
              <a:cs typeface="Arial" pitchFamily="34" charset="0"/>
            </a:endParaRPr>
          </a:p>
        </p:txBody>
      </p:sp>
      <p:sp>
        <p:nvSpPr>
          <p:cNvPr id="6" name="Flèche droite 5"/>
          <p:cNvSpPr/>
          <p:nvPr/>
        </p:nvSpPr>
        <p:spPr>
          <a:xfrm>
            <a:off x="4067944" y="764704"/>
            <a:ext cx="108012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a:spLocks noChangeArrowheads="1"/>
          </p:cNvSpPr>
          <p:nvPr/>
        </p:nvSpPr>
        <p:spPr bwMode="auto">
          <a:xfrm>
            <a:off x="1835696" y="1484784"/>
            <a:ext cx="5616624" cy="40011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Quelle est la valeur de Q dans l’état FINAL ?</a:t>
            </a:r>
            <a:endPar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p:txBody>
      </p:sp>
      <p:sp>
        <p:nvSpPr>
          <p:cNvPr id="12" name="Text Box 2"/>
          <p:cNvSpPr txBox="1">
            <a:spLocks noChangeArrowheads="1"/>
          </p:cNvSpPr>
          <p:nvPr/>
        </p:nvSpPr>
        <p:spPr bwMode="auto">
          <a:xfrm>
            <a:off x="115750" y="2095573"/>
            <a:ext cx="8932167" cy="4357764"/>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185200" y="2941635"/>
            <a:ext cx="4242784" cy="1569660"/>
          </a:xfrm>
          <a:prstGeom prst="rect">
            <a:avLst/>
          </a:prstGeom>
          <a:solidFill>
            <a:schemeClr val="accent3">
              <a:lumMod val="20000"/>
              <a:lumOff val="80000"/>
            </a:schemeClr>
          </a:solidFill>
        </p:spPr>
        <p:txBody>
          <a:bodyPr wrap="square">
            <a:spAutoFit/>
          </a:bodyPr>
          <a:lstStyle/>
          <a:p>
            <a:pPr algn="ctr"/>
            <a:r>
              <a:rPr lang="fr-FR" sz="2400" dirty="0" smtClean="0"/>
              <a:t>(les coefficients </a:t>
            </a:r>
            <a:r>
              <a:rPr lang="fr-FR" sz="2400" b="1" dirty="0" smtClean="0">
                <a:solidFill>
                  <a:srgbClr val="FF0000"/>
                </a:solidFill>
              </a:rPr>
              <a:t>a</a:t>
            </a:r>
            <a:r>
              <a:rPr lang="fr-FR" sz="2400" b="1" baseline="-25000" dirty="0" smtClean="0">
                <a:solidFill>
                  <a:srgbClr val="FF0000"/>
                </a:solidFill>
              </a:rPr>
              <a:t>i</a:t>
            </a:r>
            <a:r>
              <a:rPr lang="fr-FR" sz="2400" dirty="0" smtClean="0"/>
              <a:t> représentent les </a:t>
            </a:r>
            <a:r>
              <a:rPr lang="fr-FR" sz="2400" b="1" i="1" dirty="0" smtClean="0">
                <a:solidFill>
                  <a:srgbClr val="FF0000"/>
                </a:solidFill>
              </a:rPr>
              <a:t>activités des différents constituants physico-chimiques</a:t>
            </a:r>
            <a:r>
              <a:rPr lang="fr-FR" sz="2400" dirty="0" smtClean="0"/>
              <a:t> dans l’</a:t>
            </a:r>
            <a:r>
              <a:rPr lang="fr-FR" sz="2400" b="1" dirty="0" smtClean="0"/>
              <a:t>ETAT FINAL</a:t>
            </a:r>
            <a:r>
              <a:rPr lang="fr-FR" sz="2400" dirty="0" smtClean="0"/>
              <a:t>)</a:t>
            </a:r>
            <a:endParaRPr lang="fr-FR" sz="2400" dirty="0"/>
          </a:p>
        </p:txBody>
      </p:sp>
      <p:grpSp>
        <p:nvGrpSpPr>
          <p:cNvPr id="19" name="Groupe 18"/>
          <p:cNvGrpSpPr/>
          <p:nvPr/>
        </p:nvGrpSpPr>
        <p:grpSpPr>
          <a:xfrm>
            <a:off x="323528" y="2073622"/>
            <a:ext cx="7057701" cy="830997"/>
            <a:chOff x="323528" y="4767535"/>
            <a:chExt cx="7057701" cy="830997"/>
          </a:xfrm>
        </p:grpSpPr>
        <p:sp>
          <p:nvSpPr>
            <p:cNvPr id="13" name="Rectangle 12"/>
            <p:cNvSpPr/>
            <p:nvPr/>
          </p:nvSpPr>
          <p:spPr>
            <a:xfrm>
              <a:off x="323528" y="4767535"/>
              <a:ext cx="7057701" cy="830997"/>
            </a:xfrm>
            <a:prstGeom prst="rect">
              <a:avLst/>
            </a:prstGeom>
          </p:spPr>
          <p:txBody>
            <a:bodyPr wrap="none">
              <a:spAutoFit/>
            </a:bodyPr>
            <a:lstStyle/>
            <a:p>
              <a:r>
                <a:rPr lang="fr-FR" sz="2400" dirty="0" smtClean="0">
                  <a:latin typeface="Calibri" pitchFamily="34" charset="0"/>
                  <a:cs typeface="Calibri" pitchFamily="34" charset="0"/>
                </a:rPr>
                <a:t>Le </a:t>
              </a:r>
              <a:r>
                <a:rPr lang="fr-FR" sz="2400" b="1" u="sng" dirty="0" smtClean="0">
                  <a:solidFill>
                    <a:srgbClr val="FF0000"/>
                  </a:solidFill>
                  <a:latin typeface="Calibri" pitchFamily="34" charset="0"/>
                  <a:cs typeface="Calibri" pitchFamily="34" charset="0"/>
                </a:rPr>
                <a:t>quotient réactionnel à l’équilibre </a:t>
              </a:r>
              <a:r>
                <a:rPr lang="fr-FR" sz="2400" b="1" u="sng" dirty="0" err="1" smtClean="0">
                  <a:solidFill>
                    <a:srgbClr val="FF0000"/>
                  </a:solidFill>
                  <a:latin typeface="Calibri" pitchFamily="34" charset="0"/>
                  <a:cs typeface="Calibri" pitchFamily="34" charset="0"/>
                </a:rPr>
                <a:t>Q</a:t>
              </a:r>
              <a:r>
                <a:rPr lang="fr-FR" sz="2400" b="1" u="sng" baseline="-25000" dirty="0" err="1" smtClean="0">
                  <a:solidFill>
                    <a:srgbClr val="FF0000"/>
                  </a:solidFill>
                  <a:latin typeface="Calibri" pitchFamily="34" charset="0"/>
                  <a:cs typeface="Calibri" pitchFamily="34" charset="0"/>
                </a:rPr>
                <a:t>éq</a:t>
              </a:r>
              <a:r>
                <a:rPr lang="fr-FR" sz="2400" b="1" u="sng" dirty="0" smtClean="0">
                  <a:latin typeface="Calibri" pitchFamily="34" charset="0"/>
                  <a:cs typeface="Calibri" pitchFamily="34" charset="0"/>
                </a:rPr>
                <a:t> </a:t>
              </a:r>
              <a:r>
                <a:rPr lang="fr-FR" sz="2400" dirty="0" smtClean="0">
                  <a:latin typeface="Calibri" pitchFamily="34" charset="0"/>
                  <a:cs typeface="Calibri" pitchFamily="34" charset="0"/>
                </a:rPr>
                <a:t>de la réaction </a:t>
              </a:r>
            </a:p>
            <a:p>
              <a:r>
                <a:rPr lang="fr-FR" sz="2400" b="1" dirty="0" err="1" smtClean="0">
                  <a:latin typeface="Calibri" pitchFamily="34" charset="0"/>
                  <a:cs typeface="Calibri" pitchFamily="34" charset="0"/>
                </a:rPr>
                <a:t>aA</a:t>
              </a:r>
              <a:r>
                <a:rPr lang="fr-FR" sz="2400" b="1" dirty="0" smtClean="0">
                  <a:latin typeface="Calibri" pitchFamily="34" charset="0"/>
                  <a:cs typeface="Calibri" pitchFamily="34" charset="0"/>
                </a:rPr>
                <a:t> + </a:t>
              </a:r>
              <a:r>
                <a:rPr lang="fr-FR" sz="2400" b="1" dirty="0" err="1" smtClean="0">
                  <a:latin typeface="Calibri" pitchFamily="34" charset="0"/>
                  <a:cs typeface="Calibri" pitchFamily="34" charset="0"/>
                </a:rPr>
                <a:t>bB</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cC</a:t>
              </a:r>
              <a:r>
                <a:rPr lang="fr-FR" sz="2400" b="1" dirty="0" smtClean="0">
                  <a:latin typeface="Calibri" pitchFamily="34" charset="0"/>
                  <a:cs typeface="Calibri" pitchFamily="34" charset="0"/>
                </a:rPr>
                <a:t> + </a:t>
              </a:r>
              <a:r>
                <a:rPr lang="fr-FR" sz="2400" b="1" dirty="0" err="1" smtClean="0">
                  <a:latin typeface="Calibri" pitchFamily="34" charset="0"/>
                  <a:cs typeface="Calibri" pitchFamily="34" charset="0"/>
                </a:rPr>
                <a:t>dD</a:t>
              </a:r>
              <a:r>
                <a:rPr lang="fr-FR" sz="2400" dirty="0" smtClean="0">
                  <a:latin typeface="Calibri" pitchFamily="34" charset="0"/>
                  <a:cs typeface="Calibri" pitchFamily="34" charset="0"/>
                </a:rPr>
                <a:t> s’écrit :</a:t>
              </a:r>
              <a:endParaRPr lang="fr-FR" sz="2400" b="1" dirty="0"/>
            </a:p>
          </p:txBody>
        </p:sp>
        <p:pic>
          <p:nvPicPr>
            <p:cNvPr id="18" name="il_fi" descr="2fleche"/>
            <p:cNvPicPr/>
            <p:nvPr/>
          </p:nvPicPr>
          <p:blipFill>
            <a:blip r:embed="rId2" cstate="print"/>
            <a:srcRect/>
            <a:stretch>
              <a:fillRect/>
            </a:stretch>
          </p:blipFill>
          <p:spPr bwMode="auto">
            <a:xfrm>
              <a:off x="1475656" y="5258817"/>
              <a:ext cx="360040" cy="264515"/>
            </a:xfrm>
            <a:prstGeom prst="rect">
              <a:avLst/>
            </a:prstGeom>
            <a:noFill/>
            <a:ln w="9525">
              <a:noFill/>
              <a:miter lim="800000"/>
              <a:headEnd/>
              <a:tailEnd/>
            </a:ln>
          </p:spPr>
        </p:pic>
      </p:grpSp>
      <p:pic>
        <p:nvPicPr>
          <p:cNvPr id="3073" name="Picture 1"/>
          <p:cNvPicPr>
            <a:picLocks noChangeAspect="1" noChangeArrowheads="1"/>
          </p:cNvPicPr>
          <p:nvPr/>
        </p:nvPicPr>
        <p:blipFill>
          <a:blip r:embed="rId3" cstate="print"/>
          <a:srcRect l="55282" t="40319" r="10699" b="41201"/>
          <a:stretch>
            <a:fillRect/>
          </a:stretch>
        </p:blipFill>
        <p:spPr bwMode="auto">
          <a:xfrm>
            <a:off x="4644008" y="2636912"/>
            <a:ext cx="4176464" cy="1276142"/>
          </a:xfrm>
          <a:prstGeom prst="rect">
            <a:avLst/>
          </a:prstGeom>
          <a:noFill/>
          <a:ln w="57150">
            <a:solidFill>
              <a:srgbClr val="0070C0"/>
            </a:solidFill>
            <a:miter lim="800000"/>
            <a:headEnd/>
            <a:tailEnd/>
          </a:ln>
        </p:spPr>
      </p:pic>
      <p:cxnSp>
        <p:nvCxnSpPr>
          <p:cNvPr id="20" name="Connecteur droit 19"/>
          <p:cNvCxnSpPr/>
          <p:nvPr/>
        </p:nvCxnSpPr>
        <p:spPr>
          <a:xfrm flipH="1">
            <a:off x="4788024" y="3501008"/>
            <a:ext cx="144016" cy="605681"/>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572000" y="4005064"/>
            <a:ext cx="437940"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
        <p:nvSpPr>
          <p:cNvPr id="22" name="Text Box 1"/>
          <p:cNvSpPr txBox="1">
            <a:spLocks noChangeArrowheads="1"/>
          </p:cNvSpPr>
          <p:nvPr/>
        </p:nvSpPr>
        <p:spPr bwMode="auto">
          <a:xfrm>
            <a:off x="251520" y="4665330"/>
            <a:ext cx="8640960"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La valeur de </a:t>
            </a:r>
            <a:r>
              <a:rPr kumimoji="0" lang="fr-FR" sz="2000" b="1" i="0" u="none" strike="noStrike" cap="none" normalizeH="0" baseline="0" dirty="0" err="1" smtClean="0">
                <a:ln>
                  <a:noFill/>
                </a:ln>
                <a:solidFill>
                  <a:srgbClr val="002060"/>
                </a:solidFill>
                <a:effectLst/>
                <a:latin typeface="Arial" pitchFamily="34" charset="0"/>
                <a:cs typeface="Arial" pitchFamily="34" charset="0"/>
              </a:rPr>
              <a:t>Q</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éq</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002060"/>
                </a:solidFill>
                <a:effectLst/>
                <a:latin typeface="Arial" pitchFamily="34" charset="0"/>
                <a:cs typeface="Arial" pitchFamily="34" charset="0"/>
              </a:rPr>
              <a:t>ne dépend que de la température</a:t>
            </a:r>
            <a:r>
              <a:rPr kumimoji="0" lang="fr-FR" sz="2000" b="0" i="0" u="none" strike="noStrike" cap="none" normalizeH="0" baseline="0" dirty="0" smtClean="0">
                <a:ln>
                  <a:noFill/>
                </a:ln>
                <a:solidFill>
                  <a:srgbClr val="002060"/>
                </a:solidFill>
                <a:effectLst/>
                <a:latin typeface="Arial" pitchFamily="34" charset="0"/>
                <a:cs typeface="Arial" pitchFamily="34" charset="0"/>
              </a:rPr>
              <a:t> du système : cette valeur particulière prise par le quotient réactionnel à l’équilibre est appelée </a:t>
            </a:r>
            <a:r>
              <a:rPr kumimoji="0" lang="fr-FR" sz="2000" b="1" i="0" u="sng" strike="noStrike" cap="none" normalizeH="0" baseline="0" dirty="0" smtClean="0">
                <a:ln>
                  <a:noFill/>
                </a:ln>
                <a:solidFill>
                  <a:srgbClr val="FF0000"/>
                </a:solidFill>
                <a:effectLst/>
                <a:latin typeface="Arial" pitchFamily="34" charset="0"/>
                <a:cs typeface="Arial" pitchFamily="34" charset="0"/>
              </a:rPr>
              <a:t>constante thermodynamique d’équilibre</a:t>
            </a:r>
            <a:r>
              <a:rPr kumimoji="0" lang="fr-FR" sz="2000" b="0" i="0" u="none" strike="noStrike" cap="none" normalizeH="0" baseline="0" dirty="0" smtClean="0">
                <a:ln>
                  <a:noFill/>
                </a:ln>
                <a:solidFill>
                  <a:srgbClr val="002060"/>
                </a:solidFill>
                <a:effectLst/>
                <a:latin typeface="Arial" pitchFamily="34" charset="0"/>
                <a:cs typeface="Arial" pitchFamily="34" charset="0"/>
              </a:rPr>
              <a:t> et est notée </a:t>
            </a:r>
            <a:r>
              <a:rPr kumimoji="0" lang="fr-FR" sz="2000" b="1" i="0" u="none" strike="noStrike" cap="none" normalizeH="0" baseline="0" dirty="0" smtClean="0">
                <a:ln>
                  <a:noFill/>
                </a:ln>
                <a:solidFill>
                  <a:srgbClr val="FF0000"/>
                </a:solidFill>
                <a:effectLst/>
                <a:latin typeface="Arial" pitchFamily="34" charset="0"/>
                <a:cs typeface="Arial" pitchFamily="34" charset="0"/>
              </a:rPr>
              <a:t>K°</a:t>
            </a:r>
            <a:r>
              <a:rPr kumimoji="0" lang="fr-FR" sz="2000" b="0" i="0" u="none" strike="noStrike" cap="none" normalizeH="0" baseline="-25000" dirty="0" smtClean="0">
                <a:ln>
                  <a:noFill/>
                </a:ln>
                <a:solidFill>
                  <a:srgbClr val="002060"/>
                </a:solidFill>
                <a:effectLst/>
                <a:latin typeface="Arial" pitchFamily="34" charset="0"/>
                <a:cs typeface="Arial" pitchFamily="34" charset="0"/>
              </a:rPr>
              <a:t>.</a:t>
            </a:r>
          </a:p>
        </p:txBody>
      </p:sp>
      <p:sp>
        <p:nvSpPr>
          <p:cNvPr id="23" name="Rectangle 22"/>
          <p:cNvSpPr/>
          <p:nvPr/>
        </p:nvSpPr>
        <p:spPr>
          <a:xfrm>
            <a:off x="251520" y="5673442"/>
            <a:ext cx="8712968" cy="707886"/>
          </a:xfrm>
          <a:prstGeom prst="rect">
            <a:avLst/>
          </a:prstGeom>
        </p:spPr>
        <p:txBody>
          <a:bodyPr wrap="square">
            <a:spAutoFit/>
          </a:bodyPr>
          <a:lstStyle/>
          <a:p>
            <a:pPr lvl="0" algn="just" fontAlgn="base">
              <a:spcBef>
                <a:spcPct val="0"/>
              </a:spcBef>
              <a:spcAft>
                <a:spcPts val="1000"/>
              </a:spcAft>
            </a:pPr>
            <a:r>
              <a:rPr lang="fr-FR" sz="2000" dirty="0" smtClean="0">
                <a:latin typeface="Arial" pitchFamily="34" charset="0"/>
                <a:cs typeface="Arial" pitchFamily="34" charset="0"/>
                <a:sym typeface="Wingdings 3"/>
              </a:rPr>
              <a:t></a:t>
            </a:r>
            <a:r>
              <a:rPr lang="fr-FR" sz="2000" dirty="0" smtClean="0">
                <a:latin typeface="Arial" pitchFamily="34" charset="0"/>
                <a:cs typeface="Arial" pitchFamily="34" charset="0"/>
              </a:rPr>
              <a:t> </a:t>
            </a:r>
            <a:r>
              <a:rPr lang="fr-FR" sz="2000" b="1" u="sng" dirty="0" smtClean="0">
                <a:latin typeface="Arial" pitchFamily="34" charset="0"/>
                <a:cs typeface="Arial" pitchFamily="34" charset="0"/>
              </a:rPr>
              <a:t>Relation de Guldberg &amp; Waage</a:t>
            </a:r>
            <a:r>
              <a:rPr lang="fr-FR" sz="2000" dirty="0" smtClean="0">
                <a:solidFill>
                  <a:srgbClr val="002060"/>
                </a:solidFill>
                <a:latin typeface="Arial" pitchFamily="34" charset="0"/>
                <a:cs typeface="Arial" pitchFamily="34" charset="0"/>
              </a:rPr>
              <a:t> </a:t>
            </a:r>
            <a:r>
              <a:rPr lang="fr-FR" sz="2000" dirty="0" smtClean="0">
                <a:latin typeface="Arial" pitchFamily="34" charset="0"/>
                <a:cs typeface="Arial" pitchFamily="34" charset="0"/>
              </a:rPr>
              <a:t>:</a:t>
            </a:r>
            <a:r>
              <a:rPr lang="fr-FR" sz="2000" dirty="0" smtClean="0">
                <a:solidFill>
                  <a:srgbClr val="002060"/>
                </a:solidFill>
                <a:latin typeface="Arial" pitchFamily="34" charset="0"/>
                <a:cs typeface="Arial" pitchFamily="34" charset="0"/>
              </a:rPr>
              <a:t> lorsque </a:t>
            </a:r>
            <a:r>
              <a:rPr lang="fr-FR" sz="2000" dirty="0" smtClean="0">
                <a:solidFill>
                  <a:srgbClr val="002060"/>
                </a:solidFill>
                <a:latin typeface="Arial" pitchFamily="34" charset="0"/>
                <a:cs typeface="Arial" pitchFamily="34" charset="0"/>
              </a:rPr>
              <a:t>l’équilibre est atteint, </a:t>
            </a:r>
            <a:r>
              <a:rPr lang="fr-FR" sz="2000" b="1" u="sng" dirty="0" err="1" smtClean="0">
                <a:solidFill>
                  <a:srgbClr val="FF0000"/>
                </a:solidFill>
                <a:latin typeface="Arial" pitchFamily="34" charset="0"/>
                <a:cs typeface="Arial" pitchFamily="34" charset="0"/>
              </a:rPr>
              <a:t>Q</a:t>
            </a:r>
            <a:r>
              <a:rPr lang="fr-FR" sz="2000" b="1" u="sng" baseline="-25000" dirty="0" err="1" smtClean="0">
                <a:solidFill>
                  <a:srgbClr val="FF0000"/>
                </a:solidFill>
                <a:latin typeface="Arial" pitchFamily="34" charset="0"/>
                <a:cs typeface="Arial" pitchFamily="34" charset="0"/>
              </a:rPr>
              <a:t>éq</a:t>
            </a:r>
            <a:r>
              <a:rPr lang="fr-FR" sz="2000" b="1" u="sng" dirty="0" smtClean="0">
                <a:solidFill>
                  <a:srgbClr val="FF0000"/>
                </a:solidFill>
                <a:latin typeface="Arial" pitchFamily="34" charset="0"/>
                <a:cs typeface="Arial" pitchFamily="34" charset="0"/>
              </a:rPr>
              <a:t> = K°</a:t>
            </a:r>
            <a:r>
              <a:rPr lang="fr-FR" sz="2000" dirty="0" smtClean="0">
                <a:solidFill>
                  <a:srgbClr val="002060"/>
                </a:solidFill>
                <a:latin typeface="Arial" pitchFamily="34" charset="0"/>
                <a:cs typeface="Arial" pitchFamily="34" charset="0"/>
              </a:rPr>
              <a:t> (grandeur sans </a:t>
            </a:r>
            <a:r>
              <a:rPr lang="fr-FR" sz="2000" dirty="0" smtClean="0">
                <a:solidFill>
                  <a:srgbClr val="002060"/>
                </a:solidFill>
                <a:latin typeface="Arial" pitchFamily="34" charset="0"/>
                <a:cs typeface="Arial" pitchFamily="34" charset="0"/>
              </a:rPr>
              <a:t>dimension, caractéristique </a:t>
            </a:r>
            <a:r>
              <a:rPr lang="fr-FR" sz="2000" dirty="0" smtClean="0">
                <a:solidFill>
                  <a:srgbClr val="002060"/>
                </a:solidFill>
                <a:latin typeface="Arial" pitchFamily="34" charset="0"/>
                <a:cs typeface="Arial" pitchFamily="34" charset="0"/>
              </a:rPr>
              <a:t>de l’équilibre chimique).</a:t>
            </a:r>
            <a:endParaRPr lang="fr-FR" sz="20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3073"/>
                                        </p:tgtEl>
                                        <p:attrNameLst>
                                          <p:attrName>style.visibility</p:attrName>
                                        </p:attrNameLst>
                                      </p:cBhvr>
                                      <p:to>
                                        <p:strVal val="visible"/>
                                      </p:to>
                                    </p:set>
                                    <p:animEffect transition="in" filter="wipe(left)">
                                      <p:cBhvr>
                                        <p:cTn id="38" dur="500"/>
                                        <p:tgtEl>
                                          <p:spTgt spid="3073"/>
                                        </p:tgtEl>
                                      </p:cBhvr>
                                    </p:animEffect>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right)">
                                      <p:cBhvr>
                                        <p:cTn id="42" dur="500"/>
                                        <p:tgtEl>
                                          <p:spTgt spid="20"/>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P spid="12" grpId="0" animBg="1"/>
      <p:bldP spid="14" grpId="0" animBg="1"/>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4077072"/>
            <a:ext cx="8388424" cy="40011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Interprétation de la valeur d’une constante thermodynamique d’équilibre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p>
        </p:txBody>
      </p:sp>
      <p:sp>
        <p:nvSpPr>
          <p:cNvPr id="15" name="Rectangle 14"/>
          <p:cNvSpPr/>
          <p:nvPr/>
        </p:nvSpPr>
        <p:spPr>
          <a:xfrm>
            <a:off x="899592" y="4523253"/>
            <a:ext cx="7200800" cy="4320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smtClean="0">
                <a:solidFill>
                  <a:schemeClr val="tx1"/>
                </a:solidFill>
                <a:latin typeface="Arial" pitchFamily="34" charset="0"/>
                <a:cs typeface="Arial" pitchFamily="34" charset="0"/>
              </a:rPr>
              <a:t>Valeurs données dans les tables pour 25 °C – Très diverses</a:t>
            </a:r>
            <a:endParaRPr lang="fr-FR" sz="2000" dirty="0">
              <a:solidFill>
                <a:srgbClr val="FF0000"/>
              </a:solidFill>
              <a:latin typeface="Arial" pitchFamily="34" charset="0"/>
              <a:cs typeface="Arial" pitchFamily="34" charset="0"/>
            </a:endParaRPr>
          </a:p>
        </p:txBody>
      </p:sp>
      <p:pic>
        <p:nvPicPr>
          <p:cNvPr id="18" name="Picture 1"/>
          <p:cNvPicPr>
            <a:picLocks noChangeAspect="1" noChangeArrowheads="1"/>
          </p:cNvPicPr>
          <p:nvPr/>
        </p:nvPicPr>
        <p:blipFill>
          <a:blip r:embed="rId2" cstate="print"/>
          <a:srcRect/>
          <a:stretch>
            <a:fillRect/>
          </a:stretch>
        </p:blipFill>
        <p:spPr bwMode="auto">
          <a:xfrm>
            <a:off x="0" y="5517232"/>
            <a:ext cx="8748464" cy="419541"/>
          </a:xfrm>
          <a:prstGeom prst="rect">
            <a:avLst/>
          </a:prstGeom>
          <a:noFill/>
          <a:ln w="9525">
            <a:noFill/>
            <a:miter lim="800000"/>
            <a:headEnd/>
            <a:tailEnd/>
          </a:ln>
        </p:spPr>
      </p:pic>
      <p:pic>
        <p:nvPicPr>
          <p:cNvPr id="19" name="Picture 4"/>
          <p:cNvPicPr>
            <a:picLocks noChangeAspect="1" noChangeArrowheads="1"/>
          </p:cNvPicPr>
          <p:nvPr/>
        </p:nvPicPr>
        <p:blipFill>
          <a:blip r:embed="rId3" cstate="print"/>
          <a:srcRect/>
          <a:stretch>
            <a:fillRect/>
          </a:stretch>
        </p:blipFill>
        <p:spPr bwMode="auto">
          <a:xfrm>
            <a:off x="0" y="4978451"/>
            <a:ext cx="6300192" cy="445243"/>
          </a:xfrm>
          <a:prstGeom prst="rect">
            <a:avLst/>
          </a:prstGeom>
          <a:noFill/>
          <a:ln w="9525">
            <a:noFill/>
            <a:miter lim="800000"/>
            <a:headEnd/>
            <a:tailEnd/>
          </a:ln>
        </p:spPr>
      </p:pic>
      <p:sp>
        <p:nvSpPr>
          <p:cNvPr id="16" name="Text Box 2"/>
          <p:cNvSpPr txBox="1">
            <a:spLocks noChangeArrowheads="1"/>
          </p:cNvSpPr>
          <p:nvPr/>
        </p:nvSpPr>
        <p:spPr bwMode="auto">
          <a:xfrm>
            <a:off x="115750" y="7340"/>
            <a:ext cx="8932167" cy="3997724"/>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6"/>
          <p:cNvSpPr/>
          <p:nvPr/>
        </p:nvSpPr>
        <p:spPr>
          <a:xfrm>
            <a:off x="185200" y="764704"/>
            <a:ext cx="4242784" cy="1569660"/>
          </a:xfrm>
          <a:prstGeom prst="rect">
            <a:avLst/>
          </a:prstGeom>
          <a:solidFill>
            <a:schemeClr val="accent3">
              <a:lumMod val="20000"/>
              <a:lumOff val="80000"/>
            </a:schemeClr>
          </a:solidFill>
        </p:spPr>
        <p:txBody>
          <a:bodyPr wrap="square">
            <a:spAutoFit/>
          </a:bodyPr>
          <a:lstStyle/>
          <a:p>
            <a:pPr algn="ctr"/>
            <a:r>
              <a:rPr lang="fr-FR" sz="2400" dirty="0" smtClean="0"/>
              <a:t>(les coefficients </a:t>
            </a:r>
            <a:r>
              <a:rPr lang="fr-FR" sz="2400" b="1" dirty="0" smtClean="0">
                <a:solidFill>
                  <a:srgbClr val="FF0000"/>
                </a:solidFill>
              </a:rPr>
              <a:t>a</a:t>
            </a:r>
            <a:r>
              <a:rPr lang="fr-FR" sz="2400" b="1" baseline="-25000" dirty="0" smtClean="0">
                <a:solidFill>
                  <a:srgbClr val="FF0000"/>
                </a:solidFill>
              </a:rPr>
              <a:t>i</a:t>
            </a:r>
            <a:r>
              <a:rPr lang="fr-FR" sz="2400" dirty="0" smtClean="0"/>
              <a:t> représentent les </a:t>
            </a:r>
            <a:r>
              <a:rPr lang="fr-FR" sz="2400" b="1" i="1" dirty="0" smtClean="0">
                <a:solidFill>
                  <a:srgbClr val="FF0000"/>
                </a:solidFill>
              </a:rPr>
              <a:t>activités des différents constituants physico-chimiques</a:t>
            </a:r>
            <a:r>
              <a:rPr lang="fr-FR" sz="2400" dirty="0" smtClean="0"/>
              <a:t> dans l’</a:t>
            </a:r>
            <a:r>
              <a:rPr lang="fr-FR" sz="2400" b="1" dirty="0" smtClean="0"/>
              <a:t>ETAT FINAL</a:t>
            </a:r>
            <a:r>
              <a:rPr lang="fr-FR" sz="2400" dirty="0" smtClean="0"/>
              <a:t>)</a:t>
            </a:r>
            <a:endParaRPr lang="fr-FR" sz="2400" dirty="0"/>
          </a:p>
        </p:txBody>
      </p:sp>
      <p:grpSp>
        <p:nvGrpSpPr>
          <p:cNvPr id="20" name="Groupe 19"/>
          <p:cNvGrpSpPr/>
          <p:nvPr/>
        </p:nvGrpSpPr>
        <p:grpSpPr>
          <a:xfrm>
            <a:off x="323528" y="-14611"/>
            <a:ext cx="7057701" cy="830997"/>
            <a:chOff x="323528" y="4767535"/>
            <a:chExt cx="7057701" cy="830997"/>
          </a:xfrm>
        </p:grpSpPr>
        <p:sp>
          <p:nvSpPr>
            <p:cNvPr id="21" name="Rectangle 20"/>
            <p:cNvSpPr/>
            <p:nvPr/>
          </p:nvSpPr>
          <p:spPr>
            <a:xfrm>
              <a:off x="323528" y="4767535"/>
              <a:ext cx="7057701" cy="830997"/>
            </a:xfrm>
            <a:prstGeom prst="rect">
              <a:avLst/>
            </a:prstGeom>
          </p:spPr>
          <p:txBody>
            <a:bodyPr wrap="none">
              <a:spAutoFit/>
            </a:bodyPr>
            <a:lstStyle/>
            <a:p>
              <a:r>
                <a:rPr lang="fr-FR" sz="2400" dirty="0" smtClean="0">
                  <a:latin typeface="Calibri" pitchFamily="34" charset="0"/>
                  <a:cs typeface="Calibri" pitchFamily="34" charset="0"/>
                </a:rPr>
                <a:t>Le </a:t>
              </a:r>
              <a:r>
                <a:rPr lang="fr-FR" sz="2400" b="1" u="sng" dirty="0" smtClean="0">
                  <a:solidFill>
                    <a:srgbClr val="FF0000"/>
                  </a:solidFill>
                  <a:latin typeface="Calibri" pitchFamily="34" charset="0"/>
                  <a:cs typeface="Calibri" pitchFamily="34" charset="0"/>
                </a:rPr>
                <a:t>quotient réactionnel à l’équilibre </a:t>
              </a:r>
              <a:r>
                <a:rPr lang="fr-FR" sz="2400" b="1" u="sng" dirty="0" err="1" smtClean="0">
                  <a:solidFill>
                    <a:srgbClr val="FF0000"/>
                  </a:solidFill>
                  <a:latin typeface="Calibri" pitchFamily="34" charset="0"/>
                  <a:cs typeface="Calibri" pitchFamily="34" charset="0"/>
                </a:rPr>
                <a:t>Q</a:t>
              </a:r>
              <a:r>
                <a:rPr lang="fr-FR" sz="2400" b="1" u="sng" baseline="-25000" dirty="0" err="1" smtClean="0">
                  <a:solidFill>
                    <a:srgbClr val="FF0000"/>
                  </a:solidFill>
                  <a:latin typeface="Calibri" pitchFamily="34" charset="0"/>
                  <a:cs typeface="Calibri" pitchFamily="34" charset="0"/>
                </a:rPr>
                <a:t>éq</a:t>
              </a:r>
              <a:r>
                <a:rPr lang="fr-FR" sz="2400" b="1" u="sng" dirty="0" smtClean="0">
                  <a:latin typeface="Calibri" pitchFamily="34" charset="0"/>
                  <a:cs typeface="Calibri" pitchFamily="34" charset="0"/>
                </a:rPr>
                <a:t> </a:t>
              </a:r>
              <a:r>
                <a:rPr lang="fr-FR" sz="2400" dirty="0" smtClean="0">
                  <a:latin typeface="Calibri" pitchFamily="34" charset="0"/>
                  <a:cs typeface="Calibri" pitchFamily="34" charset="0"/>
                </a:rPr>
                <a:t>de la réaction </a:t>
              </a:r>
            </a:p>
            <a:p>
              <a:r>
                <a:rPr lang="fr-FR" sz="2400" b="1" dirty="0" err="1" smtClean="0">
                  <a:latin typeface="Calibri" pitchFamily="34" charset="0"/>
                  <a:cs typeface="Calibri" pitchFamily="34" charset="0"/>
                </a:rPr>
                <a:t>aA</a:t>
              </a:r>
              <a:r>
                <a:rPr lang="fr-FR" sz="2400" b="1" dirty="0" smtClean="0">
                  <a:latin typeface="Calibri" pitchFamily="34" charset="0"/>
                  <a:cs typeface="Calibri" pitchFamily="34" charset="0"/>
                </a:rPr>
                <a:t> + </a:t>
              </a:r>
              <a:r>
                <a:rPr lang="fr-FR" sz="2400" b="1" dirty="0" err="1" smtClean="0">
                  <a:latin typeface="Calibri" pitchFamily="34" charset="0"/>
                  <a:cs typeface="Calibri" pitchFamily="34" charset="0"/>
                </a:rPr>
                <a:t>bB</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cC</a:t>
              </a:r>
              <a:r>
                <a:rPr lang="fr-FR" sz="2400" b="1" dirty="0" smtClean="0">
                  <a:latin typeface="Calibri" pitchFamily="34" charset="0"/>
                  <a:cs typeface="Calibri" pitchFamily="34" charset="0"/>
                </a:rPr>
                <a:t> + </a:t>
              </a:r>
              <a:r>
                <a:rPr lang="fr-FR" sz="2400" b="1" dirty="0" err="1" smtClean="0">
                  <a:latin typeface="Calibri" pitchFamily="34" charset="0"/>
                  <a:cs typeface="Calibri" pitchFamily="34" charset="0"/>
                </a:rPr>
                <a:t>dD</a:t>
              </a:r>
              <a:r>
                <a:rPr lang="fr-FR" sz="2400" dirty="0" smtClean="0">
                  <a:latin typeface="Calibri" pitchFamily="34" charset="0"/>
                  <a:cs typeface="Calibri" pitchFamily="34" charset="0"/>
                </a:rPr>
                <a:t> s’écrit :</a:t>
              </a:r>
              <a:endParaRPr lang="fr-FR" sz="2400" b="1" dirty="0"/>
            </a:p>
          </p:txBody>
        </p:sp>
        <p:pic>
          <p:nvPicPr>
            <p:cNvPr id="22" name="il_fi" descr="2fleche"/>
            <p:cNvPicPr/>
            <p:nvPr/>
          </p:nvPicPr>
          <p:blipFill>
            <a:blip r:embed="rId4" cstate="print"/>
            <a:srcRect/>
            <a:stretch>
              <a:fillRect/>
            </a:stretch>
          </p:blipFill>
          <p:spPr bwMode="auto">
            <a:xfrm>
              <a:off x="1475656" y="5258817"/>
              <a:ext cx="360040" cy="264515"/>
            </a:xfrm>
            <a:prstGeom prst="rect">
              <a:avLst/>
            </a:prstGeom>
            <a:noFill/>
            <a:ln w="9525">
              <a:noFill/>
              <a:miter lim="800000"/>
              <a:headEnd/>
              <a:tailEnd/>
            </a:ln>
          </p:spPr>
        </p:pic>
      </p:grpSp>
      <p:pic>
        <p:nvPicPr>
          <p:cNvPr id="23" name="Picture 1"/>
          <p:cNvPicPr>
            <a:picLocks noChangeAspect="1" noChangeArrowheads="1"/>
          </p:cNvPicPr>
          <p:nvPr/>
        </p:nvPicPr>
        <p:blipFill>
          <a:blip r:embed="rId5" cstate="print"/>
          <a:srcRect l="55282" t="40319" r="10699" b="41201"/>
          <a:stretch>
            <a:fillRect/>
          </a:stretch>
        </p:blipFill>
        <p:spPr bwMode="auto">
          <a:xfrm>
            <a:off x="4644008" y="548679"/>
            <a:ext cx="4176464" cy="1276142"/>
          </a:xfrm>
          <a:prstGeom prst="rect">
            <a:avLst/>
          </a:prstGeom>
          <a:noFill/>
          <a:ln w="57150">
            <a:solidFill>
              <a:srgbClr val="0070C0"/>
            </a:solidFill>
            <a:miter lim="800000"/>
            <a:headEnd/>
            <a:tailEnd/>
          </a:ln>
        </p:spPr>
      </p:pic>
      <p:cxnSp>
        <p:nvCxnSpPr>
          <p:cNvPr id="24" name="Connecteur droit 23"/>
          <p:cNvCxnSpPr/>
          <p:nvPr/>
        </p:nvCxnSpPr>
        <p:spPr>
          <a:xfrm flipH="1">
            <a:off x="4788024" y="1412775"/>
            <a:ext cx="144016" cy="605681"/>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572000" y="1916831"/>
            <a:ext cx="437940"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
        <p:nvSpPr>
          <p:cNvPr id="26" name="Text Box 1"/>
          <p:cNvSpPr txBox="1">
            <a:spLocks noChangeArrowheads="1"/>
          </p:cNvSpPr>
          <p:nvPr/>
        </p:nvSpPr>
        <p:spPr bwMode="auto">
          <a:xfrm>
            <a:off x="251520" y="2348880"/>
            <a:ext cx="8640960"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La valeur de </a:t>
            </a:r>
            <a:r>
              <a:rPr kumimoji="0" lang="fr-FR" sz="2000" b="1" i="0" u="none" strike="noStrike" cap="none" normalizeH="0" baseline="0" dirty="0" err="1" smtClean="0">
                <a:ln>
                  <a:noFill/>
                </a:ln>
                <a:solidFill>
                  <a:srgbClr val="002060"/>
                </a:solidFill>
                <a:effectLst/>
                <a:latin typeface="Arial" pitchFamily="34" charset="0"/>
                <a:cs typeface="Arial" pitchFamily="34" charset="0"/>
              </a:rPr>
              <a:t>Q</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éq</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002060"/>
                </a:solidFill>
                <a:effectLst/>
                <a:latin typeface="Arial" pitchFamily="34" charset="0"/>
                <a:cs typeface="Arial" pitchFamily="34" charset="0"/>
              </a:rPr>
              <a:t>ne dépend que de la température</a:t>
            </a:r>
            <a:r>
              <a:rPr kumimoji="0" lang="fr-FR" sz="2000" b="0" i="0" u="none" strike="noStrike" cap="none" normalizeH="0" baseline="0" dirty="0" smtClean="0">
                <a:ln>
                  <a:noFill/>
                </a:ln>
                <a:solidFill>
                  <a:srgbClr val="002060"/>
                </a:solidFill>
                <a:effectLst/>
                <a:latin typeface="Arial" pitchFamily="34" charset="0"/>
                <a:cs typeface="Arial" pitchFamily="34" charset="0"/>
              </a:rPr>
              <a:t> du système : cette valeur particulière prise par le quotient réactionnel à l’équilibre est appelée </a:t>
            </a:r>
            <a:r>
              <a:rPr kumimoji="0" lang="fr-FR" sz="2000" b="1" i="0" u="sng" strike="noStrike" cap="none" normalizeH="0" baseline="0" dirty="0" smtClean="0">
                <a:ln>
                  <a:noFill/>
                </a:ln>
                <a:solidFill>
                  <a:srgbClr val="FF0000"/>
                </a:solidFill>
                <a:effectLst/>
                <a:latin typeface="Arial" pitchFamily="34" charset="0"/>
                <a:cs typeface="Arial" pitchFamily="34" charset="0"/>
              </a:rPr>
              <a:t>constante thermodynamique d’équilibre</a:t>
            </a:r>
            <a:r>
              <a:rPr kumimoji="0" lang="fr-FR" sz="2000" b="0" i="0" u="none" strike="noStrike" cap="none" normalizeH="0" baseline="0" dirty="0" smtClean="0">
                <a:ln>
                  <a:noFill/>
                </a:ln>
                <a:solidFill>
                  <a:srgbClr val="002060"/>
                </a:solidFill>
                <a:effectLst/>
                <a:latin typeface="Arial" pitchFamily="34" charset="0"/>
                <a:cs typeface="Arial" pitchFamily="34" charset="0"/>
              </a:rPr>
              <a:t> et est notée </a:t>
            </a:r>
            <a:r>
              <a:rPr kumimoji="0" lang="fr-FR" sz="2000" b="1" i="0" u="none" strike="noStrike" cap="none" normalizeH="0" baseline="0" dirty="0" smtClean="0">
                <a:ln>
                  <a:noFill/>
                </a:ln>
                <a:solidFill>
                  <a:srgbClr val="FF0000"/>
                </a:solidFill>
                <a:effectLst/>
                <a:latin typeface="Arial" pitchFamily="34" charset="0"/>
                <a:cs typeface="Arial" pitchFamily="34" charset="0"/>
              </a:rPr>
              <a:t>K°</a:t>
            </a:r>
            <a:r>
              <a:rPr kumimoji="0" lang="fr-FR" sz="2000" b="0" i="0" u="none" strike="noStrike" cap="none" normalizeH="0" baseline="-25000" dirty="0" smtClean="0">
                <a:ln>
                  <a:noFill/>
                </a:ln>
                <a:solidFill>
                  <a:srgbClr val="002060"/>
                </a:solidFill>
                <a:effectLst/>
                <a:latin typeface="Arial" pitchFamily="34" charset="0"/>
                <a:cs typeface="Arial" pitchFamily="34" charset="0"/>
              </a:rPr>
              <a:t>.</a:t>
            </a:r>
          </a:p>
        </p:txBody>
      </p:sp>
      <p:sp>
        <p:nvSpPr>
          <p:cNvPr id="27" name="Rectangle 26"/>
          <p:cNvSpPr/>
          <p:nvPr/>
        </p:nvSpPr>
        <p:spPr>
          <a:xfrm>
            <a:off x="251520" y="3297178"/>
            <a:ext cx="8784976" cy="707886"/>
          </a:xfrm>
          <a:prstGeom prst="rect">
            <a:avLst/>
          </a:prstGeom>
        </p:spPr>
        <p:txBody>
          <a:bodyPr wrap="square">
            <a:spAutoFit/>
          </a:bodyPr>
          <a:lstStyle/>
          <a:p>
            <a:pPr lvl="0" algn="just" fontAlgn="base">
              <a:spcBef>
                <a:spcPct val="0"/>
              </a:spcBef>
              <a:spcAft>
                <a:spcPts val="1000"/>
              </a:spcAft>
            </a:pPr>
            <a:r>
              <a:rPr lang="fr-FR" sz="2000" dirty="0" smtClean="0">
                <a:latin typeface="Arial" pitchFamily="34" charset="0"/>
                <a:cs typeface="Arial" pitchFamily="34" charset="0"/>
                <a:sym typeface="Wingdings 3"/>
              </a:rPr>
              <a:t></a:t>
            </a:r>
            <a:r>
              <a:rPr lang="fr-FR" sz="2000" dirty="0" smtClean="0">
                <a:latin typeface="Arial" pitchFamily="34" charset="0"/>
                <a:cs typeface="Arial" pitchFamily="34" charset="0"/>
              </a:rPr>
              <a:t> </a:t>
            </a:r>
            <a:r>
              <a:rPr lang="fr-FR" sz="2000" b="1" u="sng" dirty="0" smtClean="0">
                <a:latin typeface="Arial" pitchFamily="34" charset="0"/>
                <a:cs typeface="Arial" pitchFamily="34" charset="0"/>
              </a:rPr>
              <a:t>Relation de Guldberg &amp; Waage</a:t>
            </a:r>
            <a:r>
              <a:rPr lang="fr-FR" sz="2000" dirty="0" smtClean="0">
                <a:solidFill>
                  <a:srgbClr val="002060"/>
                </a:solidFill>
                <a:latin typeface="Arial" pitchFamily="34" charset="0"/>
                <a:cs typeface="Arial" pitchFamily="34" charset="0"/>
              </a:rPr>
              <a:t> </a:t>
            </a:r>
            <a:r>
              <a:rPr lang="fr-FR" sz="2000" dirty="0" smtClean="0">
                <a:latin typeface="Arial" pitchFamily="34" charset="0"/>
                <a:cs typeface="Arial" pitchFamily="34" charset="0"/>
              </a:rPr>
              <a:t>:</a:t>
            </a:r>
            <a:r>
              <a:rPr lang="fr-FR" sz="2000" dirty="0" smtClean="0">
                <a:solidFill>
                  <a:srgbClr val="002060"/>
                </a:solidFill>
                <a:latin typeface="Arial" pitchFamily="34" charset="0"/>
                <a:cs typeface="Arial" pitchFamily="34" charset="0"/>
              </a:rPr>
              <a:t> lorsque l’équilibre est atteint, </a:t>
            </a:r>
            <a:r>
              <a:rPr lang="fr-FR" sz="2000" b="1" u="sng" dirty="0" err="1" smtClean="0">
                <a:solidFill>
                  <a:srgbClr val="FF0000"/>
                </a:solidFill>
                <a:latin typeface="Arial" pitchFamily="34" charset="0"/>
                <a:cs typeface="Arial" pitchFamily="34" charset="0"/>
              </a:rPr>
              <a:t>Q</a:t>
            </a:r>
            <a:r>
              <a:rPr lang="fr-FR" sz="2000" b="1" u="sng" baseline="-25000" dirty="0" err="1" smtClean="0">
                <a:solidFill>
                  <a:srgbClr val="FF0000"/>
                </a:solidFill>
                <a:latin typeface="Arial" pitchFamily="34" charset="0"/>
                <a:cs typeface="Arial" pitchFamily="34" charset="0"/>
              </a:rPr>
              <a:t>éq</a:t>
            </a:r>
            <a:r>
              <a:rPr lang="fr-FR" sz="2000" b="1" u="sng" dirty="0" smtClean="0">
                <a:solidFill>
                  <a:srgbClr val="FF0000"/>
                </a:solidFill>
                <a:latin typeface="Arial" pitchFamily="34" charset="0"/>
                <a:cs typeface="Arial" pitchFamily="34" charset="0"/>
              </a:rPr>
              <a:t> = K°</a:t>
            </a:r>
            <a:r>
              <a:rPr lang="fr-FR" sz="2000" dirty="0" smtClean="0">
                <a:solidFill>
                  <a:srgbClr val="002060"/>
                </a:solidFill>
                <a:latin typeface="Arial" pitchFamily="34" charset="0"/>
                <a:cs typeface="Arial" pitchFamily="34" charset="0"/>
              </a:rPr>
              <a:t> (grandeur sans </a:t>
            </a:r>
            <a:r>
              <a:rPr lang="fr-FR" sz="2000" dirty="0" smtClean="0">
                <a:solidFill>
                  <a:srgbClr val="002060"/>
                </a:solidFill>
                <a:latin typeface="Arial" pitchFamily="34" charset="0"/>
                <a:cs typeface="Arial" pitchFamily="34" charset="0"/>
              </a:rPr>
              <a:t>dimension, caractéristique </a:t>
            </a:r>
            <a:r>
              <a:rPr lang="fr-FR" sz="2000" dirty="0" smtClean="0">
                <a:solidFill>
                  <a:srgbClr val="002060"/>
                </a:solidFill>
                <a:latin typeface="Arial" pitchFamily="34" charset="0"/>
                <a:cs typeface="Arial" pitchFamily="34" charset="0"/>
              </a:rPr>
              <a:t>de l’équilibre chimique).</a:t>
            </a:r>
            <a:endParaRPr lang="fr-FR" sz="2000" dirty="0" smtClean="0">
              <a:solidFill>
                <a:prstClr val="black"/>
              </a:solidFill>
              <a:latin typeface="Arial" pitchFamily="34" charset="0"/>
              <a:cs typeface="Arial" pitchFamily="34" charset="0"/>
            </a:endParaRPr>
          </a:p>
        </p:txBody>
      </p:sp>
      <p:pic>
        <p:nvPicPr>
          <p:cNvPr id="28" name="Picture 2"/>
          <p:cNvPicPr>
            <a:picLocks noChangeAspect="1" noChangeArrowheads="1"/>
          </p:cNvPicPr>
          <p:nvPr/>
        </p:nvPicPr>
        <p:blipFill>
          <a:blip r:embed="rId6" cstate="print"/>
          <a:srcRect/>
          <a:stretch>
            <a:fillRect/>
          </a:stretch>
        </p:blipFill>
        <p:spPr bwMode="auto">
          <a:xfrm>
            <a:off x="0" y="6444360"/>
            <a:ext cx="9144000" cy="415316"/>
          </a:xfrm>
          <a:prstGeom prst="rect">
            <a:avLst/>
          </a:prstGeom>
          <a:noFill/>
          <a:ln w="9525">
            <a:noFill/>
            <a:miter lim="800000"/>
            <a:headEnd/>
            <a:tailEnd/>
          </a:ln>
        </p:spPr>
      </p:pic>
      <p:pic>
        <p:nvPicPr>
          <p:cNvPr id="29" name="Picture 5"/>
          <p:cNvPicPr>
            <a:picLocks noChangeAspect="1" noChangeArrowheads="1"/>
          </p:cNvPicPr>
          <p:nvPr/>
        </p:nvPicPr>
        <p:blipFill>
          <a:blip r:embed="rId7" cstate="print"/>
          <a:srcRect/>
          <a:stretch>
            <a:fillRect/>
          </a:stretch>
        </p:blipFill>
        <p:spPr bwMode="auto">
          <a:xfrm>
            <a:off x="0" y="5949280"/>
            <a:ext cx="7740352" cy="4723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1+#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0" y="2348880"/>
          <a:ext cx="9144000" cy="4488551"/>
        </p:xfrm>
        <a:graphic>
          <a:graphicData uri="http://schemas.openxmlformats.org/drawingml/2006/table">
            <a:tbl>
              <a:tblPr/>
              <a:tblGrid>
                <a:gridCol w="2123728"/>
                <a:gridCol w="7020272"/>
              </a:tblGrid>
              <a:tr h="648071">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2000" b="1" dirty="0" smtClean="0">
                          <a:latin typeface="Times New Roman" pitchFamily="18" charset="0"/>
                          <a:cs typeface="Times New Roman" pitchFamily="18" charset="0"/>
                        </a:rPr>
                        <a:t>Comparaison </a:t>
                      </a:r>
                      <a:r>
                        <a:rPr lang="fr-FR" sz="2000" b="1" dirty="0">
                          <a:latin typeface="Times New Roman" pitchFamily="18" charset="0"/>
                          <a:cs typeface="Times New Roman" pitchFamily="18" charset="0"/>
                        </a:rPr>
                        <a:t>de </a:t>
                      </a:r>
                      <a:r>
                        <a:rPr lang="fr-FR" sz="2000" b="1" dirty="0" err="1">
                          <a:solidFill>
                            <a:srgbClr val="FF0000"/>
                          </a:solidFill>
                          <a:latin typeface="Times New Roman" pitchFamily="18" charset="0"/>
                          <a:cs typeface="Times New Roman" pitchFamily="18" charset="0"/>
                        </a:rPr>
                        <a:t>a</a:t>
                      </a:r>
                      <a:r>
                        <a:rPr lang="fr-FR" sz="2000" b="1" baseline="-25000" dirty="0" err="1">
                          <a:solidFill>
                            <a:srgbClr val="FF0000"/>
                          </a:solidFill>
                          <a:latin typeface="Times New Roman" pitchFamily="18" charset="0"/>
                          <a:cs typeface="Times New Roman" pitchFamily="18" charset="0"/>
                        </a:rPr>
                        <a:t>produits,éq</a:t>
                      </a:r>
                      <a:r>
                        <a:rPr lang="fr-FR" sz="2000" b="1" dirty="0">
                          <a:latin typeface="Times New Roman" pitchFamily="18" charset="0"/>
                          <a:cs typeface="Times New Roman" pitchFamily="18" charset="0"/>
                        </a:rPr>
                        <a:t> et </a:t>
                      </a:r>
                      <a:r>
                        <a:rPr lang="fr-FR" sz="2000" b="1" dirty="0" err="1">
                          <a:solidFill>
                            <a:srgbClr val="FF0000"/>
                          </a:solidFill>
                          <a:latin typeface="Times New Roman" pitchFamily="18" charset="0"/>
                          <a:cs typeface="Times New Roman" pitchFamily="18" charset="0"/>
                        </a:rPr>
                        <a:t>a</a:t>
                      </a:r>
                      <a:r>
                        <a:rPr lang="fr-FR" sz="2000" b="1" baseline="-25000" dirty="0" err="1">
                          <a:solidFill>
                            <a:srgbClr val="FF0000"/>
                          </a:solidFill>
                          <a:latin typeface="Times New Roman" pitchFamily="18" charset="0"/>
                          <a:cs typeface="Times New Roman" pitchFamily="18" charset="0"/>
                        </a:rPr>
                        <a:t>réactifs,éq</a:t>
                      </a:r>
                      <a:r>
                        <a:rPr lang="fr-FR" sz="2000" b="1" dirty="0">
                          <a:latin typeface="Times New Roman" pitchFamily="18" charset="0"/>
                          <a:cs typeface="Times New Roman" pitchFamily="18" charset="0"/>
                        </a:rPr>
                        <a:t>  </a:t>
                      </a:r>
                      <a:endParaRPr lang="fr-FR" sz="2000" b="1"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&amp; </a:t>
                      </a:r>
                      <a:r>
                        <a:rPr lang="fr-FR" sz="2000" b="1" dirty="0">
                          <a:latin typeface="Times New Roman" pitchFamily="18" charset="0"/>
                          <a:cs typeface="Times New Roman" pitchFamily="18" charset="0"/>
                        </a:rPr>
                        <a:t>Caractéristiques de l’état d’équilibre</a:t>
                      </a:r>
                      <a:r>
                        <a:rPr lang="fr-FR" sz="2000" dirty="0">
                          <a:latin typeface="Times New Roman" pitchFamily="18" charset="0"/>
                          <a:cs typeface="Times New Roman" pitchFamily="18" charset="0"/>
                        </a:rPr>
                        <a:t> </a:t>
                      </a: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5284">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&gt; 10 </a:t>
                      </a:r>
                      <a:r>
                        <a:rPr lang="fr-FR" sz="2400" b="1" u="sng" baseline="30000" dirty="0">
                          <a:solidFill>
                            <a:srgbClr val="FF0000"/>
                          </a:solidFill>
                          <a:latin typeface="Times New Roman"/>
                          <a:ea typeface="Arial Unicode MS"/>
                          <a:cs typeface="Times New Roman"/>
                        </a:rPr>
                        <a:t>3</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5284">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a:t>
                      </a:r>
                      <a:r>
                        <a:rPr lang="fr-FR" sz="2400" b="1" u="sng" dirty="0" smtClean="0">
                          <a:solidFill>
                            <a:srgbClr val="FF0000"/>
                          </a:solidFill>
                          <a:latin typeface="Times New Roman"/>
                          <a:ea typeface="Arial Unicode MS"/>
                          <a:cs typeface="Times New Roman"/>
                        </a:rPr>
                        <a:t>&lt; </a:t>
                      </a:r>
                      <a:r>
                        <a:rPr lang="fr-FR" sz="2400" b="1" u="sng" dirty="0">
                          <a:solidFill>
                            <a:srgbClr val="FF0000"/>
                          </a:solidFill>
                          <a:latin typeface="Times New Roman"/>
                          <a:ea typeface="Arial Unicode MS"/>
                          <a:cs typeface="Times New Roman"/>
                        </a:rPr>
                        <a:t>10 </a:t>
                      </a:r>
                      <a:r>
                        <a:rPr lang="fr-FR" sz="2400" b="1" u="sng" baseline="30000" dirty="0">
                          <a:solidFill>
                            <a:srgbClr val="FF0000"/>
                          </a:solidFill>
                          <a:latin typeface="Times New Roman"/>
                          <a:ea typeface="Arial Unicode MS"/>
                          <a:cs typeface="Times New Roman"/>
                        </a:rPr>
                        <a:t>– 3</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82">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a:t>
                      </a:r>
                      <a:r>
                        <a:rPr lang="fr-FR" sz="2400" b="1" u="sng" dirty="0">
                          <a:solidFill>
                            <a:srgbClr val="FF0000"/>
                          </a:solidFill>
                          <a:latin typeface="Tahoma"/>
                          <a:ea typeface="Arial Unicode MS"/>
                          <a:cs typeface="Times New Roman"/>
                        </a:rPr>
                        <a:t>≈ </a:t>
                      </a:r>
                      <a:r>
                        <a:rPr lang="fr-FR" sz="2400" b="1" u="sng" dirty="0">
                          <a:solidFill>
                            <a:srgbClr val="FF0000"/>
                          </a:solidFill>
                          <a:latin typeface="Times New Roman"/>
                          <a:ea typeface="Arial Unicode MS"/>
                          <a:cs typeface="Times New Roman"/>
                        </a:rPr>
                        <a:t>1</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1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699" name="Text Box 3"/>
          <p:cNvSpPr txBox="1">
            <a:spLocks noChangeArrowheads="1"/>
          </p:cNvSpPr>
          <p:nvPr/>
        </p:nvSpPr>
        <p:spPr bwMode="auto">
          <a:xfrm>
            <a:off x="-47625" y="101600"/>
            <a:ext cx="5116513" cy="744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135303" y="2989401"/>
            <a:ext cx="6984776"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&gt;&gt;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une </a:t>
            </a:r>
            <a:r>
              <a:rPr lang="fr-FR" sz="2000" b="1" i="1" u="sng" dirty="0" smtClean="0">
                <a:solidFill>
                  <a:srgbClr val="002060"/>
                </a:solidFill>
                <a:latin typeface="Arial"/>
                <a:ea typeface="Arial Unicode MS"/>
                <a:cs typeface="Times New Roman"/>
              </a:rPr>
              <a:t>très</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grande</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quantité</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de</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produits</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par</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rapport</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aux</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a:t>
            </a:r>
            <a:endParaRPr lang="fr-FR" sz="2000" u="sng" dirty="0" smtClean="0">
              <a:solidFill>
                <a:prstClr val="black"/>
              </a:solidFill>
              <a:latin typeface="Times New Roman"/>
              <a:ea typeface="Arial Unicode MS"/>
              <a:cs typeface="Times New Roman"/>
            </a:endParaRPr>
          </a:p>
          <a:p>
            <a:pPr lvl="0" algn="just"/>
            <a:r>
              <a:rPr lang="fr-FR" sz="2000" dirty="0" smtClean="0">
                <a:solidFill>
                  <a:srgbClr val="002060"/>
                </a:solidFill>
                <a:latin typeface="Arial"/>
                <a:ea typeface="Arial Unicode MS"/>
                <a:cs typeface="Times New Roman"/>
              </a:rPr>
              <a:t>     </a:t>
            </a:r>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La réaction est </a:t>
            </a:r>
            <a:r>
              <a:rPr lang="fr-FR" sz="2000" b="1" u="sng" dirty="0" smtClean="0">
                <a:solidFill>
                  <a:srgbClr val="FF0000"/>
                </a:solidFill>
                <a:latin typeface="Arial"/>
                <a:ea typeface="Arial Unicode MS"/>
                <a:cs typeface="Times New Roman"/>
              </a:rPr>
              <a:t>très avancée</a:t>
            </a:r>
            <a:r>
              <a:rPr lang="fr-FR" sz="2000" dirty="0" smtClean="0">
                <a:solidFill>
                  <a:srgbClr val="002060"/>
                </a:solidFill>
                <a:latin typeface="Arial"/>
                <a:ea typeface="Arial Unicode MS"/>
                <a:cs typeface="Times New Roman"/>
              </a:rPr>
              <a:t>, elle est </a:t>
            </a:r>
            <a:r>
              <a:rPr lang="fr-FR" sz="2000" b="1" u="sng" dirty="0" smtClean="0">
                <a:solidFill>
                  <a:srgbClr val="FF0000"/>
                </a:solidFill>
                <a:latin typeface="Arial"/>
                <a:ea typeface="Arial Unicode MS"/>
                <a:cs typeface="Times New Roman"/>
              </a:rPr>
              <a:t>quasi-totale</a:t>
            </a:r>
            <a:endParaRPr lang="fr-FR" dirty="0"/>
          </a:p>
        </p:txBody>
      </p:sp>
      <p:sp>
        <p:nvSpPr>
          <p:cNvPr id="11" name="Rectangle 10"/>
          <p:cNvSpPr/>
          <p:nvPr/>
        </p:nvSpPr>
        <p:spPr>
          <a:xfrm>
            <a:off x="2123728" y="4285545"/>
            <a:ext cx="6912768"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&lt;&lt;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a:t>
            </a:r>
            <a:r>
              <a:rPr lang="fr-FR" sz="2000" b="1" i="1" dirty="0" smtClean="0">
                <a:solidFill>
                  <a:srgbClr val="002060"/>
                </a:solidFill>
                <a:latin typeface="Arial"/>
                <a:ea typeface="Arial Unicode MS"/>
                <a:cs typeface="Times New Roman"/>
              </a:rPr>
              <a:t>une </a:t>
            </a:r>
            <a:r>
              <a:rPr lang="fr-FR" sz="2000" b="1" i="1" u="sng" dirty="0" smtClean="0">
                <a:solidFill>
                  <a:srgbClr val="002060"/>
                </a:solidFill>
                <a:latin typeface="Arial"/>
                <a:ea typeface="Arial Unicode MS"/>
                <a:cs typeface="Times New Roman"/>
              </a:rPr>
              <a:t>très faible quantité de produits par rapport aux réactifs</a:t>
            </a:r>
            <a:r>
              <a:rPr lang="fr-FR" sz="2000" dirty="0" smtClean="0">
                <a:solidFill>
                  <a:srgbClr val="002060"/>
                </a:solidFill>
                <a:latin typeface="Arial"/>
                <a:ea typeface="Arial Unicode MS"/>
                <a:cs typeface="Times New Roman"/>
              </a:rPr>
              <a:t>.</a:t>
            </a:r>
            <a:endParaRPr lang="fr-FR" sz="2000" dirty="0" smtClean="0">
              <a:solidFill>
                <a:prstClr val="black"/>
              </a:solidFill>
              <a:latin typeface="Times New Roman"/>
              <a:ea typeface="Arial Unicode MS"/>
              <a:cs typeface="Times New Roman"/>
            </a:endParaRPr>
          </a:p>
          <a:p>
            <a:pPr lvl="0" algn="just"/>
            <a:r>
              <a:rPr lang="fr-FR" sz="2000" dirty="0" smtClean="0">
                <a:solidFill>
                  <a:srgbClr val="002060"/>
                </a:solidFill>
                <a:latin typeface="Arial"/>
                <a:ea typeface="Arial Unicode MS"/>
                <a:cs typeface="Times New Roman"/>
              </a:rPr>
              <a:t>   </a:t>
            </a:r>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La réaction est </a:t>
            </a:r>
            <a:r>
              <a:rPr lang="fr-FR" sz="2000" b="1" u="sng" dirty="0" smtClean="0">
                <a:solidFill>
                  <a:srgbClr val="FF0000"/>
                </a:solidFill>
                <a:latin typeface="Arial"/>
                <a:ea typeface="Arial Unicode MS"/>
                <a:cs typeface="Times New Roman"/>
              </a:rPr>
              <a:t>très peu avancée</a:t>
            </a:r>
            <a:r>
              <a:rPr lang="fr-FR" sz="2000" dirty="0" smtClean="0">
                <a:solidFill>
                  <a:srgbClr val="002060"/>
                </a:solidFill>
                <a:latin typeface="Arial"/>
                <a:ea typeface="Arial Unicode MS"/>
                <a:cs typeface="Times New Roman"/>
              </a:rPr>
              <a:t>, elle est </a:t>
            </a:r>
            <a:r>
              <a:rPr lang="fr-FR" sz="2000" b="1" u="sng" dirty="0" smtClean="0">
                <a:solidFill>
                  <a:srgbClr val="FF0000"/>
                </a:solidFill>
                <a:latin typeface="Arial"/>
                <a:ea typeface="Arial Unicode MS"/>
                <a:cs typeface="Times New Roman"/>
              </a:rPr>
              <a:t>très limitée</a:t>
            </a:r>
            <a:endParaRPr lang="fr-FR" sz="2000" dirty="0">
              <a:solidFill>
                <a:prstClr val="black"/>
              </a:solidFill>
              <a:latin typeface="Times New Roman"/>
              <a:ea typeface="Arial Unicode MS"/>
              <a:cs typeface="Times New Roman"/>
            </a:endParaRPr>
          </a:p>
        </p:txBody>
      </p:sp>
      <p:sp>
        <p:nvSpPr>
          <p:cNvPr id="12" name="Rectangle 11"/>
          <p:cNvSpPr/>
          <p:nvPr/>
        </p:nvSpPr>
        <p:spPr>
          <a:xfrm>
            <a:off x="2195736" y="5662714"/>
            <a:ext cx="6768752"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a:t>
            </a:r>
            <a:r>
              <a:rPr lang="fr-FR" sz="2000" b="1" dirty="0" smtClean="0">
                <a:solidFill>
                  <a:srgbClr val="002060"/>
                </a:solidFill>
                <a:latin typeface="Tahoma"/>
                <a:ea typeface="Arial Unicode MS"/>
                <a:cs typeface="Times New Roman"/>
              </a:rPr>
              <a:t>≈</a:t>
            </a:r>
            <a:r>
              <a:rPr lang="fr-FR" sz="2000" b="1" dirty="0" smtClean="0">
                <a:solidFill>
                  <a:srgbClr val="002060"/>
                </a:solidFill>
                <a:latin typeface="Arial"/>
                <a:ea typeface="Arial Unicode MS"/>
                <a:cs typeface="Times New Roman"/>
              </a:rPr>
              <a: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a:t>
            </a:r>
            <a:r>
              <a:rPr lang="fr-FR" sz="2000" b="1" i="1" dirty="0" smtClean="0">
                <a:solidFill>
                  <a:srgbClr val="002060"/>
                </a:solidFill>
                <a:latin typeface="Arial"/>
                <a:ea typeface="Arial Unicode MS"/>
                <a:cs typeface="Times New Roman"/>
              </a:rPr>
              <a:t>des </a:t>
            </a:r>
            <a:r>
              <a:rPr lang="fr-FR" sz="2000" b="1" i="1" u="sng" dirty="0" smtClean="0">
                <a:solidFill>
                  <a:srgbClr val="002060"/>
                </a:solidFill>
                <a:latin typeface="Arial"/>
                <a:ea typeface="Arial Unicode MS"/>
                <a:cs typeface="Times New Roman"/>
              </a:rPr>
              <a:t>réactifs et des produits présents en quantités </a:t>
            </a:r>
            <a:r>
              <a:rPr lang="fr-FR" sz="2000" b="1" i="1" u="sng" dirty="0" err="1" smtClean="0">
                <a:solidFill>
                  <a:srgbClr val="002060"/>
                </a:solidFill>
                <a:latin typeface="Arial"/>
                <a:ea typeface="Arial Unicode MS"/>
                <a:cs typeface="Times New Roman"/>
              </a:rPr>
              <a:t>équiva-lentes</a:t>
            </a:r>
            <a:r>
              <a:rPr lang="fr-FR" sz="2000" b="1" i="1" dirty="0" smtClean="0">
                <a:solidFill>
                  <a:srgbClr val="002060"/>
                </a:solidFill>
                <a:latin typeface="Arial"/>
                <a:ea typeface="Arial Unicode MS"/>
                <a:cs typeface="Times New Roman"/>
              </a:rPr>
              <a:t>.</a:t>
            </a:r>
            <a:endParaRPr lang="fr-FR" sz="2000" dirty="0">
              <a:solidFill>
                <a:prstClr val="black"/>
              </a:solidFill>
              <a:latin typeface="Times New Roman"/>
              <a:ea typeface="Arial Unicode MS"/>
              <a:cs typeface="Times New Roman"/>
            </a:endParaRPr>
          </a:p>
        </p:txBody>
      </p:sp>
      <p:sp>
        <p:nvSpPr>
          <p:cNvPr id="13" name="Text Box 2"/>
          <p:cNvSpPr txBox="1">
            <a:spLocks noChangeArrowheads="1"/>
          </p:cNvSpPr>
          <p:nvPr/>
        </p:nvSpPr>
        <p:spPr bwMode="auto">
          <a:xfrm>
            <a:off x="115750" y="33048"/>
            <a:ext cx="8932167" cy="1667760"/>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
          <p:cNvSpPr txBox="1">
            <a:spLocks noChangeArrowheads="1"/>
          </p:cNvSpPr>
          <p:nvPr/>
        </p:nvSpPr>
        <p:spPr bwMode="auto">
          <a:xfrm>
            <a:off x="251520" y="56199"/>
            <a:ext cx="8640960"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La valeur de </a:t>
            </a:r>
            <a:r>
              <a:rPr kumimoji="0" lang="fr-FR" sz="2000" b="1" i="0" u="none" strike="noStrike" cap="none" normalizeH="0" baseline="0" dirty="0" err="1" smtClean="0">
                <a:ln>
                  <a:noFill/>
                </a:ln>
                <a:solidFill>
                  <a:srgbClr val="002060"/>
                </a:solidFill>
                <a:effectLst/>
                <a:latin typeface="Arial" pitchFamily="34" charset="0"/>
                <a:cs typeface="Arial" pitchFamily="34" charset="0"/>
              </a:rPr>
              <a:t>Q</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éq</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002060"/>
                </a:solidFill>
                <a:effectLst/>
                <a:latin typeface="Arial" pitchFamily="34" charset="0"/>
                <a:cs typeface="Arial" pitchFamily="34" charset="0"/>
              </a:rPr>
              <a:t>ne dépend que de la température</a:t>
            </a:r>
            <a:r>
              <a:rPr kumimoji="0" lang="fr-FR" sz="2000" b="0" i="0" u="none" strike="noStrike" cap="none" normalizeH="0" baseline="0" dirty="0" smtClean="0">
                <a:ln>
                  <a:noFill/>
                </a:ln>
                <a:solidFill>
                  <a:srgbClr val="002060"/>
                </a:solidFill>
                <a:effectLst/>
                <a:latin typeface="Arial" pitchFamily="34" charset="0"/>
                <a:cs typeface="Arial" pitchFamily="34" charset="0"/>
              </a:rPr>
              <a:t> du système : cette valeur particulière prise par le quotient réactionnel à l’équilibre est appelée </a:t>
            </a:r>
            <a:r>
              <a:rPr kumimoji="0" lang="fr-FR" sz="2000" b="1" i="0" u="sng" strike="noStrike" cap="none" normalizeH="0" baseline="0" dirty="0" smtClean="0">
                <a:ln>
                  <a:noFill/>
                </a:ln>
                <a:solidFill>
                  <a:srgbClr val="FF0000"/>
                </a:solidFill>
                <a:effectLst/>
                <a:latin typeface="Arial" pitchFamily="34" charset="0"/>
                <a:cs typeface="Arial" pitchFamily="34" charset="0"/>
              </a:rPr>
              <a:t>constante thermodynamique d’équilibre</a:t>
            </a:r>
            <a:r>
              <a:rPr kumimoji="0" lang="fr-FR" sz="2000" b="0" i="0" u="none" strike="noStrike" cap="none" normalizeH="0" baseline="0" dirty="0" smtClean="0">
                <a:ln>
                  <a:noFill/>
                </a:ln>
                <a:solidFill>
                  <a:srgbClr val="002060"/>
                </a:solidFill>
                <a:effectLst/>
                <a:latin typeface="Arial" pitchFamily="34" charset="0"/>
                <a:cs typeface="Arial" pitchFamily="34" charset="0"/>
              </a:rPr>
              <a:t> et est notée </a:t>
            </a:r>
            <a:r>
              <a:rPr kumimoji="0" lang="fr-FR" sz="2000" b="1" i="0" u="none" strike="noStrike" cap="none" normalizeH="0" baseline="0" dirty="0" smtClean="0">
                <a:ln>
                  <a:noFill/>
                </a:ln>
                <a:solidFill>
                  <a:srgbClr val="FF0000"/>
                </a:solidFill>
                <a:effectLst/>
                <a:latin typeface="Arial" pitchFamily="34" charset="0"/>
                <a:cs typeface="Arial" pitchFamily="34" charset="0"/>
              </a:rPr>
              <a:t>K°</a:t>
            </a:r>
            <a:r>
              <a:rPr kumimoji="0" lang="fr-FR" sz="2000" b="0" i="0" u="none" strike="noStrike" cap="none" normalizeH="0" baseline="-25000" dirty="0" smtClean="0">
                <a:ln>
                  <a:noFill/>
                </a:ln>
                <a:solidFill>
                  <a:srgbClr val="002060"/>
                </a:solidFill>
                <a:effectLst/>
                <a:latin typeface="Arial" pitchFamily="34" charset="0"/>
                <a:cs typeface="Arial" pitchFamily="34" charset="0"/>
              </a:rPr>
              <a:t>.</a:t>
            </a:r>
          </a:p>
        </p:txBody>
      </p:sp>
      <p:sp>
        <p:nvSpPr>
          <p:cNvPr id="15" name="Rectangle 14"/>
          <p:cNvSpPr/>
          <p:nvPr/>
        </p:nvSpPr>
        <p:spPr>
          <a:xfrm>
            <a:off x="251520" y="1004497"/>
            <a:ext cx="8712968" cy="707886"/>
          </a:xfrm>
          <a:prstGeom prst="rect">
            <a:avLst/>
          </a:prstGeom>
        </p:spPr>
        <p:txBody>
          <a:bodyPr wrap="square">
            <a:spAutoFit/>
          </a:bodyPr>
          <a:lstStyle/>
          <a:p>
            <a:pPr lvl="0" algn="just" fontAlgn="base">
              <a:spcBef>
                <a:spcPct val="0"/>
              </a:spcBef>
              <a:spcAft>
                <a:spcPts val="1000"/>
              </a:spcAft>
            </a:pPr>
            <a:r>
              <a:rPr lang="fr-FR" sz="2000" dirty="0" smtClean="0">
                <a:latin typeface="Arial" pitchFamily="34" charset="0"/>
                <a:cs typeface="Arial" pitchFamily="34" charset="0"/>
                <a:sym typeface="Wingdings 3"/>
              </a:rPr>
              <a:t></a:t>
            </a:r>
            <a:r>
              <a:rPr lang="fr-FR" sz="2000" dirty="0" smtClean="0">
                <a:latin typeface="Arial" pitchFamily="34" charset="0"/>
                <a:cs typeface="Arial" pitchFamily="34" charset="0"/>
              </a:rPr>
              <a:t> </a:t>
            </a:r>
            <a:r>
              <a:rPr lang="fr-FR" sz="2000" b="1" u="sng" dirty="0" smtClean="0">
                <a:latin typeface="Arial" pitchFamily="34" charset="0"/>
                <a:cs typeface="Arial" pitchFamily="34" charset="0"/>
              </a:rPr>
              <a:t>Relation de Guldberg &amp; Waage</a:t>
            </a:r>
            <a:r>
              <a:rPr lang="fr-FR" sz="2000" dirty="0" smtClean="0">
                <a:solidFill>
                  <a:srgbClr val="002060"/>
                </a:solidFill>
                <a:latin typeface="Arial" pitchFamily="34" charset="0"/>
                <a:cs typeface="Arial" pitchFamily="34" charset="0"/>
              </a:rPr>
              <a:t> </a:t>
            </a:r>
            <a:r>
              <a:rPr lang="fr-FR" sz="2000" dirty="0" smtClean="0">
                <a:latin typeface="Arial" pitchFamily="34" charset="0"/>
                <a:cs typeface="Arial" pitchFamily="34" charset="0"/>
              </a:rPr>
              <a:t>:</a:t>
            </a:r>
            <a:r>
              <a:rPr lang="fr-FR" sz="2000" dirty="0" smtClean="0">
                <a:solidFill>
                  <a:srgbClr val="002060"/>
                </a:solidFill>
                <a:latin typeface="Arial" pitchFamily="34" charset="0"/>
                <a:cs typeface="Arial" pitchFamily="34" charset="0"/>
              </a:rPr>
              <a:t> lorsque l’équilibre est atteint, </a:t>
            </a:r>
            <a:r>
              <a:rPr lang="fr-FR" sz="2000" b="1" u="sng" dirty="0" err="1" smtClean="0">
                <a:solidFill>
                  <a:srgbClr val="FF0000"/>
                </a:solidFill>
                <a:latin typeface="Arial" pitchFamily="34" charset="0"/>
                <a:cs typeface="Arial" pitchFamily="34" charset="0"/>
              </a:rPr>
              <a:t>Q</a:t>
            </a:r>
            <a:r>
              <a:rPr lang="fr-FR" sz="2000" b="1" u="sng" baseline="-25000" dirty="0" err="1" smtClean="0">
                <a:solidFill>
                  <a:srgbClr val="FF0000"/>
                </a:solidFill>
                <a:latin typeface="Arial" pitchFamily="34" charset="0"/>
                <a:cs typeface="Arial" pitchFamily="34" charset="0"/>
              </a:rPr>
              <a:t>éq</a:t>
            </a:r>
            <a:r>
              <a:rPr lang="fr-FR" sz="2000" b="1" u="sng" dirty="0" smtClean="0">
                <a:solidFill>
                  <a:srgbClr val="FF0000"/>
                </a:solidFill>
                <a:latin typeface="Arial" pitchFamily="34" charset="0"/>
                <a:cs typeface="Arial" pitchFamily="34" charset="0"/>
              </a:rPr>
              <a:t> = K°</a:t>
            </a:r>
            <a:r>
              <a:rPr lang="fr-FR" sz="2000" dirty="0" smtClean="0">
                <a:solidFill>
                  <a:srgbClr val="002060"/>
                </a:solidFill>
                <a:latin typeface="Arial" pitchFamily="34" charset="0"/>
                <a:cs typeface="Arial" pitchFamily="34" charset="0"/>
              </a:rPr>
              <a:t> (grandeur sans </a:t>
            </a:r>
            <a:r>
              <a:rPr lang="fr-FR" sz="2000" dirty="0" smtClean="0">
                <a:solidFill>
                  <a:srgbClr val="002060"/>
                </a:solidFill>
                <a:latin typeface="Arial" pitchFamily="34" charset="0"/>
                <a:cs typeface="Arial" pitchFamily="34" charset="0"/>
              </a:rPr>
              <a:t>dimension, caractéristique </a:t>
            </a:r>
            <a:r>
              <a:rPr lang="fr-FR" sz="2000" dirty="0" smtClean="0">
                <a:solidFill>
                  <a:srgbClr val="002060"/>
                </a:solidFill>
                <a:latin typeface="Arial" pitchFamily="34" charset="0"/>
                <a:cs typeface="Arial" pitchFamily="34" charset="0"/>
              </a:rPr>
              <a:t>de l’équilibre chimique).</a:t>
            </a:r>
            <a:endParaRPr lang="fr-FR" sz="2000" dirty="0" smtClean="0">
              <a:solidFill>
                <a:prstClr val="black"/>
              </a:solidFill>
              <a:latin typeface="Arial" pitchFamily="34" charset="0"/>
              <a:cs typeface="Arial" pitchFamily="34" charset="0"/>
            </a:endParaRPr>
          </a:p>
        </p:txBody>
      </p:sp>
      <p:sp>
        <p:nvSpPr>
          <p:cNvPr id="16" name="Rectangle 2"/>
          <p:cNvSpPr>
            <a:spLocks noChangeArrowheads="1"/>
          </p:cNvSpPr>
          <p:nvPr/>
        </p:nvSpPr>
        <p:spPr bwMode="auto">
          <a:xfrm>
            <a:off x="0" y="1844824"/>
            <a:ext cx="8388424" cy="40011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Interprétation de la valeur d’une constante thermodynamique d’équilibre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p>
        </p:txBody>
      </p:sp>
      <p:sp>
        <p:nvSpPr>
          <p:cNvPr id="17" name="Rectangle 16"/>
          <p:cNvSpPr/>
          <p:nvPr/>
        </p:nvSpPr>
        <p:spPr>
          <a:xfrm>
            <a:off x="2483768" y="3861048"/>
            <a:ext cx="6984776" cy="400110"/>
          </a:xfrm>
          <a:prstGeom prst="rect">
            <a:avLst/>
          </a:prstGeom>
        </p:spPr>
        <p:txBody>
          <a:bodyPr wrap="square">
            <a:spAutoFit/>
          </a:bodyPr>
          <a:lstStyle/>
          <a:p>
            <a:pPr lvl="0" algn="just"/>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Réaction thermodynamiquement </a:t>
            </a:r>
            <a:r>
              <a:rPr lang="fr-FR" sz="2000" b="1" u="sng" dirty="0" smtClean="0">
                <a:solidFill>
                  <a:srgbClr val="FF0000"/>
                </a:solidFill>
                <a:latin typeface="Arial"/>
                <a:ea typeface="Arial Unicode MS"/>
                <a:cs typeface="Times New Roman"/>
              </a:rPr>
              <a:t>FAVORABLE</a:t>
            </a:r>
            <a:endParaRPr lang="fr-FR" b="1" u="sng" dirty="0">
              <a:solidFill>
                <a:srgbClr val="FF0000"/>
              </a:solidFill>
            </a:endParaRPr>
          </a:p>
        </p:txBody>
      </p:sp>
      <p:sp>
        <p:nvSpPr>
          <p:cNvPr id="18" name="Rectangle 17"/>
          <p:cNvSpPr/>
          <p:nvPr/>
        </p:nvSpPr>
        <p:spPr>
          <a:xfrm>
            <a:off x="2339752" y="5157192"/>
            <a:ext cx="6984776" cy="400110"/>
          </a:xfrm>
          <a:prstGeom prst="rect">
            <a:avLst/>
          </a:prstGeom>
        </p:spPr>
        <p:txBody>
          <a:bodyPr wrap="square">
            <a:spAutoFit/>
          </a:bodyPr>
          <a:lstStyle/>
          <a:p>
            <a:pPr lvl="0" algn="just"/>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Réaction thermodynamiquement </a:t>
            </a:r>
            <a:r>
              <a:rPr lang="fr-FR" sz="2000" b="1" u="sng" dirty="0" smtClean="0">
                <a:solidFill>
                  <a:srgbClr val="FF0000"/>
                </a:solidFill>
                <a:latin typeface="Arial"/>
                <a:ea typeface="Arial Unicode MS"/>
                <a:cs typeface="Times New Roman"/>
              </a:rPr>
              <a:t>DEFAVORABLE</a:t>
            </a:r>
            <a:endParaRPr lang="fr-FR" b="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44624"/>
          <a:ext cx="9144000" cy="3840480"/>
        </p:xfrm>
        <a:graphic>
          <a:graphicData uri="http://schemas.openxmlformats.org/drawingml/2006/table">
            <a:tbl>
              <a:tblPr/>
              <a:tblGrid>
                <a:gridCol w="1979712"/>
                <a:gridCol w="7164288"/>
              </a:tblGrid>
              <a:tr h="1085284">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&gt; 10 </a:t>
                      </a:r>
                      <a:r>
                        <a:rPr lang="fr-FR" sz="2400" b="1" u="sng" baseline="30000" dirty="0">
                          <a:solidFill>
                            <a:srgbClr val="FF0000"/>
                          </a:solidFill>
                          <a:latin typeface="Times New Roman"/>
                          <a:ea typeface="Arial Unicode MS"/>
                          <a:cs typeface="Times New Roman"/>
                        </a:rPr>
                        <a:t>3</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5284">
                <a:tc>
                  <a:txBody>
                    <a:bodyPr/>
                    <a:lstStyle/>
                    <a:p>
                      <a:pPr algn="ctr">
                        <a:spcAft>
                          <a:spcPts val="0"/>
                        </a:spcAft>
                      </a:pPr>
                      <a:r>
                        <a:rPr lang="fr-FR" sz="2000" b="1" i="1" dirty="0" smtClean="0">
                          <a:latin typeface="Times New Roman"/>
                          <a:ea typeface="Arial Unicode MS"/>
                          <a:cs typeface="Times New Roman"/>
                        </a:rPr>
                        <a:t>Comment</a:t>
                      </a:r>
                    </a:p>
                    <a:p>
                      <a:pPr algn="ctr">
                        <a:spcAft>
                          <a:spcPts val="0"/>
                        </a:spcAft>
                      </a:pPr>
                      <a:r>
                        <a:rPr lang="fr-FR" sz="2000" b="1" i="1" dirty="0" smtClean="0">
                          <a:latin typeface="Times New Roman"/>
                          <a:ea typeface="Arial Unicode MS"/>
                          <a:cs typeface="Times New Roman"/>
                        </a:rPr>
                        <a:t> </a:t>
                      </a:r>
                      <a:r>
                        <a:rPr lang="fr-FR" sz="2000" b="1" i="1" dirty="0">
                          <a:latin typeface="Times New Roman"/>
                          <a:ea typeface="Arial Unicode MS"/>
                          <a:cs typeface="Times New Roman"/>
                        </a:rPr>
                        <a:t>interpréter 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a:t>
                      </a:r>
                      <a:r>
                        <a:rPr lang="fr-FR" sz="2400" b="1" u="sng" dirty="0" smtClean="0">
                          <a:solidFill>
                            <a:srgbClr val="FF0000"/>
                          </a:solidFill>
                          <a:latin typeface="Times New Roman"/>
                          <a:ea typeface="Arial Unicode MS"/>
                          <a:cs typeface="Times New Roman"/>
                        </a:rPr>
                        <a:t>&lt; </a:t>
                      </a:r>
                      <a:r>
                        <a:rPr lang="fr-FR" sz="2400" b="1" u="sng" dirty="0">
                          <a:solidFill>
                            <a:srgbClr val="FF0000"/>
                          </a:solidFill>
                          <a:latin typeface="Times New Roman"/>
                          <a:ea typeface="Arial Unicode MS"/>
                          <a:cs typeface="Times New Roman"/>
                        </a:rPr>
                        <a:t>10 </a:t>
                      </a:r>
                      <a:r>
                        <a:rPr lang="fr-FR" sz="2400" b="1" u="sng" baseline="30000" dirty="0">
                          <a:solidFill>
                            <a:srgbClr val="FF0000"/>
                          </a:solidFill>
                          <a:latin typeface="Times New Roman"/>
                          <a:ea typeface="Arial Unicode MS"/>
                          <a:cs typeface="Times New Roman"/>
                        </a:rPr>
                        <a:t>– 3</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82">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a:t>
                      </a:r>
                      <a:r>
                        <a:rPr lang="fr-FR" sz="2400" b="1" u="sng" dirty="0">
                          <a:solidFill>
                            <a:srgbClr val="FF0000"/>
                          </a:solidFill>
                          <a:latin typeface="Tahoma"/>
                          <a:ea typeface="Arial Unicode MS"/>
                          <a:cs typeface="Times New Roman"/>
                        </a:rPr>
                        <a:t>≈ </a:t>
                      </a:r>
                      <a:r>
                        <a:rPr lang="fr-FR" sz="2400" b="1" u="sng" dirty="0">
                          <a:solidFill>
                            <a:srgbClr val="FF0000"/>
                          </a:solidFill>
                          <a:latin typeface="Times New Roman"/>
                          <a:ea typeface="Arial Unicode MS"/>
                          <a:cs typeface="Times New Roman"/>
                        </a:rPr>
                        <a:t>1</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1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2051720" y="0"/>
            <a:ext cx="6956510"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&gt;&gt;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une </a:t>
            </a:r>
            <a:r>
              <a:rPr lang="fr-FR" sz="2000" b="1" i="1" u="sng" dirty="0" smtClean="0">
                <a:solidFill>
                  <a:srgbClr val="002060"/>
                </a:solidFill>
                <a:latin typeface="Arial"/>
                <a:ea typeface="Arial Unicode MS"/>
                <a:cs typeface="Times New Roman"/>
              </a:rPr>
              <a:t>très</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grande</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quantité</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de</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produits</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par</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rapport</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aux</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a:t>
            </a:r>
            <a:endParaRPr lang="fr-FR" sz="2000" u="sng" dirty="0" smtClean="0">
              <a:solidFill>
                <a:prstClr val="black"/>
              </a:solidFill>
              <a:latin typeface="Times New Roman"/>
              <a:ea typeface="Arial Unicode MS"/>
              <a:cs typeface="Times New Roman"/>
            </a:endParaRPr>
          </a:p>
          <a:p>
            <a:pPr lvl="0" algn="just"/>
            <a:r>
              <a:rPr lang="fr-FR" sz="2000" dirty="0" smtClean="0">
                <a:solidFill>
                  <a:srgbClr val="002060"/>
                </a:solidFill>
                <a:latin typeface="Arial"/>
                <a:ea typeface="Arial Unicode MS"/>
                <a:cs typeface="Times New Roman"/>
              </a:rPr>
              <a:t>     </a:t>
            </a:r>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La réaction est </a:t>
            </a:r>
            <a:r>
              <a:rPr lang="fr-FR" sz="2000" b="1" u="sng" dirty="0" smtClean="0">
                <a:solidFill>
                  <a:srgbClr val="FF0000"/>
                </a:solidFill>
                <a:latin typeface="Arial"/>
                <a:ea typeface="Arial Unicode MS"/>
                <a:cs typeface="Times New Roman"/>
              </a:rPr>
              <a:t>très avancée</a:t>
            </a:r>
            <a:r>
              <a:rPr lang="fr-FR" sz="2000" dirty="0" smtClean="0">
                <a:solidFill>
                  <a:srgbClr val="002060"/>
                </a:solidFill>
                <a:latin typeface="Arial"/>
                <a:ea typeface="Arial Unicode MS"/>
                <a:cs typeface="Times New Roman"/>
              </a:rPr>
              <a:t>, elle est </a:t>
            </a:r>
            <a:r>
              <a:rPr lang="fr-FR" sz="2000" b="1" u="sng" dirty="0" smtClean="0">
                <a:solidFill>
                  <a:srgbClr val="FF0000"/>
                </a:solidFill>
                <a:latin typeface="Arial"/>
                <a:ea typeface="Arial Unicode MS"/>
                <a:cs typeface="Times New Roman"/>
              </a:rPr>
              <a:t>quasi-totale</a:t>
            </a:r>
            <a:endParaRPr lang="fr-FR" dirty="0"/>
          </a:p>
        </p:txBody>
      </p:sp>
      <p:sp>
        <p:nvSpPr>
          <p:cNvPr id="4" name="Rectangle 3"/>
          <p:cNvSpPr/>
          <p:nvPr/>
        </p:nvSpPr>
        <p:spPr>
          <a:xfrm>
            <a:off x="2051720" y="1340768"/>
            <a:ext cx="6912768"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&lt;&lt;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a:t>
            </a:r>
            <a:r>
              <a:rPr lang="fr-FR" sz="2000" b="1" i="1" dirty="0" smtClean="0">
                <a:solidFill>
                  <a:srgbClr val="002060"/>
                </a:solidFill>
                <a:latin typeface="Arial"/>
                <a:ea typeface="Arial Unicode MS"/>
                <a:cs typeface="Times New Roman"/>
              </a:rPr>
              <a:t>une </a:t>
            </a:r>
            <a:r>
              <a:rPr lang="fr-FR" sz="2000" b="1" i="1" u="sng" dirty="0" smtClean="0">
                <a:solidFill>
                  <a:srgbClr val="002060"/>
                </a:solidFill>
                <a:latin typeface="Arial"/>
                <a:ea typeface="Arial Unicode MS"/>
                <a:cs typeface="Times New Roman"/>
              </a:rPr>
              <a:t>très faible quantité de produits par rapport aux réactifs</a:t>
            </a:r>
            <a:r>
              <a:rPr lang="fr-FR" sz="2000" dirty="0" smtClean="0">
                <a:solidFill>
                  <a:srgbClr val="002060"/>
                </a:solidFill>
                <a:latin typeface="Arial"/>
                <a:ea typeface="Arial Unicode MS"/>
                <a:cs typeface="Times New Roman"/>
              </a:rPr>
              <a:t>.</a:t>
            </a:r>
            <a:endParaRPr lang="fr-FR" sz="2000" dirty="0" smtClean="0">
              <a:solidFill>
                <a:prstClr val="black"/>
              </a:solidFill>
              <a:latin typeface="Times New Roman"/>
              <a:ea typeface="Arial Unicode MS"/>
              <a:cs typeface="Times New Roman"/>
            </a:endParaRPr>
          </a:p>
          <a:p>
            <a:pPr lvl="0" algn="just"/>
            <a:r>
              <a:rPr lang="fr-FR" sz="2000" dirty="0" smtClean="0">
                <a:solidFill>
                  <a:srgbClr val="002060"/>
                </a:solidFill>
                <a:latin typeface="Arial"/>
                <a:ea typeface="Arial Unicode MS"/>
                <a:cs typeface="Times New Roman"/>
              </a:rPr>
              <a:t>   </a:t>
            </a:r>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La réaction est </a:t>
            </a:r>
            <a:r>
              <a:rPr lang="fr-FR" sz="2000" b="1" u="sng" dirty="0" smtClean="0">
                <a:solidFill>
                  <a:srgbClr val="FF0000"/>
                </a:solidFill>
                <a:latin typeface="Arial"/>
                <a:ea typeface="Arial Unicode MS"/>
                <a:cs typeface="Times New Roman"/>
              </a:rPr>
              <a:t>très peu avancée</a:t>
            </a:r>
            <a:r>
              <a:rPr lang="fr-FR" sz="2000" dirty="0" smtClean="0">
                <a:solidFill>
                  <a:srgbClr val="002060"/>
                </a:solidFill>
                <a:latin typeface="Arial"/>
                <a:ea typeface="Arial Unicode MS"/>
                <a:cs typeface="Times New Roman"/>
              </a:rPr>
              <a:t>, elle est </a:t>
            </a:r>
            <a:r>
              <a:rPr lang="fr-FR" sz="2000" b="1" u="sng" dirty="0" smtClean="0">
                <a:solidFill>
                  <a:srgbClr val="FF0000"/>
                </a:solidFill>
                <a:latin typeface="Arial"/>
                <a:ea typeface="Arial Unicode MS"/>
                <a:cs typeface="Times New Roman"/>
              </a:rPr>
              <a:t>très limitée</a:t>
            </a:r>
            <a:endParaRPr lang="fr-FR" sz="2000" dirty="0">
              <a:solidFill>
                <a:prstClr val="black"/>
              </a:solidFill>
              <a:latin typeface="Times New Roman"/>
              <a:ea typeface="Arial Unicode MS"/>
              <a:cs typeface="Times New Roman"/>
            </a:endParaRPr>
          </a:p>
        </p:txBody>
      </p:sp>
      <p:sp>
        <p:nvSpPr>
          <p:cNvPr id="5" name="Rectangle 4"/>
          <p:cNvSpPr/>
          <p:nvPr/>
        </p:nvSpPr>
        <p:spPr>
          <a:xfrm>
            <a:off x="2123728" y="2780928"/>
            <a:ext cx="6768752"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a:t>
            </a:r>
            <a:r>
              <a:rPr lang="fr-FR" sz="2000" b="1" dirty="0" smtClean="0">
                <a:solidFill>
                  <a:srgbClr val="002060"/>
                </a:solidFill>
                <a:latin typeface="Tahoma"/>
                <a:ea typeface="Arial Unicode MS"/>
                <a:cs typeface="Times New Roman"/>
              </a:rPr>
              <a:t>≈</a:t>
            </a:r>
            <a:r>
              <a:rPr lang="fr-FR" sz="2000" b="1" dirty="0" smtClean="0">
                <a:solidFill>
                  <a:srgbClr val="002060"/>
                </a:solidFill>
                <a:latin typeface="Arial"/>
                <a:ea typeface="Arial Unicode MS"/>
                <a:cs typeface="Times New Roman"/>
              </a:rPr>
              <a: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a:t>
            </a:r>
            <a:r>
              <a:rPr lang="fr-FR" sz="2000" b="1" i="1" dirty="0" smtClean="0">
                <a:solidFill>
                  <a:srgbClr val="002060"/>
                </a:solidFill>
                <a:latin typeface="Arial"/>
                <a:ea typeface="Arial Unicode MS"/>
                <a:cs typeface="Times New Roman"/>
              </a:rPr>
              <a:t>des </a:t>
            </a:r>
            <a:r>
              <a:rPr lang="fr-FR" sz="2000" b="1" i="1" u="sng" dirty="0" smtClean="0">
                <a:solidFill>
                  <a:srgbClr val="002060"/>
                </a:solidFill>
                <a:latin typeface="Arial"/>
                <a:ea typeface="Arial Unicode MS"/>
                <a:cs typeface="Times New Roman"/>
              </a:rPr>
              <a:t>réactifs et des produits présents en quantités </a:t>
            </a:r>
            <a:r>
              <a:rPr lang="fr-FR" sz="2000" b="1" i="1" u="sng" dirty="0" err="1" smtClean="0">
                <a:solidFill>
                  <a:srgbClr val="002060"/>
                </a:solidFill>
                <a:latin typeface="Arial"/>
                <a:ea typeface="Arial Unicode MS"/>
                <a:cs typeface="Times New Roman"/>
              </a:rPr>
              <a:t>équiva-lentes</a:t>
            </a:r>
            <a:r>
              <a:rPr lang="fr-FR" sz="2000" b="1" i="1" dirty="0" smtClean="0">
                <a:solidFill>
                  <a:srgbClr val="002060"/>
                </a:solidFill>
                <a:latin typeface="Arial"/>
                <a:ea typeface="Arial Unicode MS"/>
                <a:cs typeface="Times New Roman"/>
              </a:rPr>
              <a:t>.</a:t>
            </a:r>
            <a:endParaRPr lang="fr-FR" sz="2000" dirty="0">
              <a:solidFill>
                <a:prstClr val="black"/>
              </a:solidFill>
              <a:latin typeface="Times New Roman"/>
              <a:ea typeface="Arial Unicode MS"/>
              <a:cs typeface="Times New Roman"/>
            </a:endParaRPr>
          </a:p>
        </p:txBody>
      </p:sp>
      <p:sp>
        <p:nvSpPr>
          <p:cNvPr id="6" name="Rectangle 2"/>
          <p:cNvSpPr>
            <a:spLocks noChangeArrowheads="1"/>
          </p:cNvSpPr>
          <p:nvPr/>
        </p:nvSpPr>
        <p:spPr bwMode="auto">
          <a:xfrm>
            <a:off x="0" y="4005064"/>
            <a:ext cx="914400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Valeur d’une constante d’équilibre d’une réaction (R1)</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combinaison linéaire des réactions (R2) et (R3)</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p>
        </p:txBody>
      </p:sp>
      <p:pic>
        <p:nvPicPr>
          <p:cNvPr id="1026" name="Picture 2"/>
          <p:cNvPicPr>
            <a:picLocks noChangeAspect="1" noChangeArrowheads="1"/>
          </p:cNvPicPr>
          <p:nvPr/>
        </p:nvPicPr>
        <p:blipFill>
          <a:blip r:embed="rId2" cstate="print"/>
          <a:srcRect l="9922" t="38639" r="11644" b="36161"/>
          <a:stretch>
            <a:fillRect/>
          </a:stretch>
        </p:blipFill>
        <p:spPr bwMode="auto">
          <a:xfrm>
            <a:off x="611560" y="5387475"/>
            <a:ext cx="8136904" cy="1470525"/>
          </a:xfrm>
          <a:prstGeom prst="rect">
            <a:avLst/>
          </a:prstGeom>
          <a:noFill/>
          <a:ln w="9525">
            <a:noFill/>
            <a:miter lim="800000"/>
            <a:headEnd/>
            <a:tailEnd/>
          </a:ln>
        </p:spPr>
      </p:pic>
      <p:sp>
        <p:nvSpPr>
          <p:cNvPr id="1027" name="Rectangle 3"/>
          <p:cNvSpPr>
            <a:spLocks noChangeArrowheads="1"/>
          </p:cNvSpPr>
          <p:nvPr/>
        </p:nvSpPr>
        <p:spPr bwMode="auto">
          <a:xfrm>
            <a:off x="0" y="4653136"/>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ea typeface="Arial Unicode MS" pitchFamily="34" charset="-128"/>
                <a:cs typeface="Times New Roman" pitchFamily="18" charset="0"/>
                <a:sym typeface="Wingdings" pitchFamily="2" charset="2"/>
              </a:rPr>
              <a:t></a:t>
            </a:r>
            <a:r>
              <a:rPr lang="fr-FR" sz="2000" b="1" dirty="0" smtClean="0">
                <a:latin typeface="Times New Roman" pitchFamily="18" charset="0"/>
                <a:ea typeface="Arial Unicode MS" pitchFamily="34" charset="-128"/>
                <a:cs typeface="Times New Roman" pitchFamily="18" charset="0"/>
              </a:rPr>
              <a:t> </a:t>
            </a:r>
            <a:r>
              <a:rPr lang="fr-FR" sz="2000" b="1" u="sng" dirty="0" smtClean="0">
                <a:latin typeface="Times New Roman" pitchFamily="18" charset="0"/>
                <a:ea typeface="Arial Unicode MS" pitchFamily="34" charset="-128"/>
                <a:cs typeface="Times New Roman" pitchFamily="18" charset="0"/>
                <a:sym typeface="Wingdings" pitchFamily="2" charset="2"/>
              </a:rPr>
              <a:t>Application 10</a:t>
            </a:r>
            <a:r>
              <a:rPr lang="fr-FR" sz="2000" dirty="0" smtClean="0">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Exprimer les constantes d’équilibre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2</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associées aux équations chimiques ci-dessous. En déduire la valeur de</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endParaRPr kumimoji="0" lang="fr-FR" sz="200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9" name="Rectangle 8"/>
          <p:cNvSpPr/>
          <p:nvPr/>
        </p:nvSpPr>
        <p:spPr>
          <a:xfrm>
            <a:off x="2256169" y="2274314"/>
            <a:ext cx="6984776" cy="400110"/>
          </a:xfrm>
          <a:prstGeom prst="rect">
            <a:avLst/>
          </a:prstGeom>
        </p:spPr>
        <p:txBody>
          <a:bodyPr wrap="square">
            <a:spAutoFit/>
          </a:bodyPr>
          <a:lstStyle/>
          <a:p>
            <a:pPr lvl="0" algn="just"/>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Réaction thermodynamiquement </a:t>
            </a:r>
            <a:r>
              <a:rPr lang="fr-FR" sz="2000" b="1" u="sng" dirty="0" smtClean="0">
                <a:solidFill>
                  <a:srgbClr val="FF0000"/>
                </a:solidFill>
                <a:latin typeface="Arial"/>
                <a:ea typeface="Arial Unicode MS"/>
                <a:cs typeface="Times New Roman"/>
              </a:rPr>
              <a:t>DEFAVORABLE</a:t>
            </a:r>
            <a:endParaRPr lang="fr-FR" b="1" u="sng" dirty="0">
              <a:solidFill>
                <a:srgbClr val="FF0000"/>
              </a:solidFill>
            </a:endParaRPr>
          </a:p>
        </p:txBody>
      </p:sp>
      <p:sp>
        <p:nvSpPr>
          <p:cNvPr id="10" name="Rectangle 9"/>
          <p:cNvSpPr/>
          <p:nvPr/>
        </p:nvSpPr>
        <p:spPr>
          <a:xfrm>
            <a:off x="2400185" y="920295"/>
            <a:ext cx="6984776" cy="400110"/>
          </a:xfrm>
          <a:prstGeom prst="rect">
            <a:avLst/>
          </a:prstGeom>
        </p:spPr>
        <p:txBody>
          <a:bodyPr wrap="square">
            <a:spAutoFit/>
          </a:bodyPr>
          <a:lstStyle/>
          <a:p>
            <a:pPr lvl="0" algn="just"/>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Réaction thermodynamiquement </a:t>
            </a:r>
            <a:r>
              <a:rPr lang="fr-FR" sz="2000" b="1" u="sng" dirty="0" smtClean="0">
                <a:solidFill>
                  <a:srgbClr val="FF0000"/>
                </a:solidFill>
                <a:latin typeface="Arial"/>
                <a:ea typeface="Arial Unicode MS"/>
                <a:cs typeface="Times New Roman"/>
              </a:rPr>
              <a:t>FAVORABLE</a:t>
            </a:r>
            <a:endParaRPr lang="fr-FR" b="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0-#ppt_w/2"/>
                                          </p:val>
                                        </p:tav>
                                        <p:tav tm="100000">
                                          <p:val>
                                            <p:strVal val="#ppt_x"/>
                                          </p:val>
                                        </p:tav>
                                      </p:tavLst>
                                    </p:anim>
                                    <p:anim calcmode="lin" valueType="num">
                                      <p:cBhvr additive="base">
                                        <p:cTn id="1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Valeur d’une constante d’équilibre d’une réaction (R1)</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qui est combinaison </a:t>
            </a:r>
            <a:r>
              <a:rPr kumimoji="0" lang="fr-FR" sz="2000" b="1" i="0" u="sng" strike="noStrike" cap="none" normalizeH="0" dirty="0" err="1" smtClean="0">
                <a:ln>
                  <a:noFill/>
                </a:ln>
                <a:solidFill>
                  <a:schemeClr val="tx1"/>
                </a:solidFill>
                <a:effectLst/>
                <a:latin typeface="Calibri" pitchFamily="34" charset="0"/>
                <a:ea typeface="Arial Unicode MS" pitchFamily="34" charset="-128"/>
                <a:cs typeface="Calibri" pitchFamily="34" charset="0"/>
                <a:sym typeface="Wingdings 3" pitchFamily="18" charset="2"/>
              </a:rPr>
              <a:t>linéai-re</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des réactions (R2) et (R3)</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p>
        </p:txBody>
      </p:sp>
      <p:sp>
        <p:nvSpPr>
          <p:cNvPr id="2049" name="Rectangle 1"/>
          <p:cNvSpPr>
            <a:spLocks noChangeArrowheads="1"/>
          </p:cNvSpPr>
          <p:nvPr/>
        </p:nvSpPr>
        <p:spPr bwMode="auto">
          <a:xfrm>
            <a:off x="171266" y="762012"/>
            <a:ext cx="8856984" cy="2646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Une équation de réaction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(R1)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est combinaison linéaire d’</a:t>
            </a:r>
            <a:r>
              <a:rPr kumimoji="0" lang="fr-FR" sz="2000" b="0" i="0" u="none" strike="noStrike" cap="none" normalizeH="0" baseline="0" dirty="0" err="1" smtClean="0">
                <a:ln>
                  <a:noFill/>
                </a:ln>
                <a:solidFill>
                  <a:schemeClr val="tx1"/>
                </a:solidFill>
                <a:effectLst/>
                <a:latin typeface="Calibri" pitchFamily="34" charset="0"/>
                <a:ea typeface="Arial Unicode MS" pitchFamily="34" charset="-128"/>
                <a:cs typeface="Calibri" pitchFamily="34" charset="0"/>
              </a:rPr>
              <a:t>équa-tions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 réactions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(R2)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et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(R3)</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si </a:t>
            </a:r>
            <a:r>
              <a:rPr kumimoji="0" lang="fr-FR" sz="2800" b="1" i="0" u="none" strike="noStrike" cap="none" normalizeH="0" baseline="0" dirty="0" smtClean="0">
                <a:ln>
                  <a:noFill/>
                </a:ln>
                <a:solidFill>
                  <a:srgbClr val="002060"/>
                </a:solidFill>
                <a:effectLst/>
                <a:latin typeface="Calibri" pitchFamily="34" charset="0"/>
                <a:ea typeface="Arial Unicode MS" pitchFamily="34" charset="-128"/>
                <a:cs typeface="Calibri" pitchFamily="34" charset="0"/>
              </a:rPr>
              <a:t>(R1) </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a × (R2)</a:t>
            </a:r>
            <a:r>
              <a:rPr kumimoji="0" lang="fr-FR" sz="28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b × (R3)</a:t>
            </a:r>
            <a:r>
              <a:rPr kumimoji="0" lang="fr-FR" sz="2800" b="0"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avec </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a</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et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b</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deux nombres réels.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Dans ces conditions, la constante d’équilibre </a:t>
            </a:r>
            <a:r>
              <a:rPr kumimoji="0" lang="fr-FR" sz="2800" b="1" i="0" u="none" strike="noStrike" cap="none" normalizeH="0" baseline="0" dirty="0" smtClean="0">
                <a:ln>
                  <a:noFill/>
                </a:ln>
                <a:solidFill>
                  <a:srgbClr val="002060"/>
                </a:solidFill>
                <a:effectLst/>
                <a:latin typeface="Calibri" pitchFamily="34" charset="0"/>
                <a:ea typeface="Arial Unicode MS" pitchFamily="34" charset="-128"/>
                <a:cs typeface="Calibri" pitchFamily="34" charset="0"/>
              </a:rPr>
              <a:t>K</a:t>
            </a:r>
            <a:r>
              <a:rPr kumimoji="0" lang="fr-FR" sz="2800" b="1" i="0" u="none" strike="noStrike" cap="none" normalizeH="0" baseline="-30000" dirty="0" smtClean="0">
                <a:ln>
                  <a:noFill/>
                </a:ln>
                <a:solidFill>
                  <a:srgbClr val="002060"/>
                </a:solidFill>
                <a:effectLst/>
                <a:latin typeface="Calibri" pitchFamily="34" charset="0"/>
                <a:ea typeface="Arial Unicode MS" pitchFamily="34" charset="-128"/>
                <a:cs typeface="Calibri" pitchFamily="34" charset="0"/>
              </a:rPr>
              <a:t>1</a:t>
            </a:r>
            <a:r>
              <a:rPr kumimoji="0" lang="fr-FR" sz="2800" b="1" i="0" u="none" strike="noStrike" cap="none" normalizeH="0" dirty="0" smtClean="0">
                <a:ln>
                  <a:noFill/>
                </a:ln>
                <a:solidFill>
                  <a:srgbClr val="002060"/>
                </a:solidFill>
                <a:effectLst/>
                <a:latin typeface="Calibri" pitchFamily="34" charset="0"/>
                <a:ea typeface="Arial Unicode MS" pitchFamily="34" charset="-128"/>
                <a:cs typeface="Calibri" pitchFamily="34" charset="0"/>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p>
          <a:p>
            <a:pPr lvl="0" algn="just" eaLnBrk="0" fontAlgn="base" hangingPunct="0">
              <a:spcBef>
                <a:spcPct val="0"/>
              </a:spcBef>
              <a:spcAft>
                <a:spcPct val="0"/>
              </a:spcAf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s’exprime  en  fonction  des  constantes  d’équilibre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K</a:t>
            </a:r>
            <a:r>
              <a:rPr kumimoji="0" lang="fr-FR" sz="28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2</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et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K</a:t>
            </a:r>
            <a:r>
              <a:rPr kumimoji="0" lang="fr-FR" sz="2800" b="1" i="0" u="none" strike="noStrike" cap="none" normalizeH="0" baseline="-30000" dirty="0" smtClean="0">
                <a:ln>
                  <a:noFill/>
                </a:ln>
                <a:solidFill>
                  <a:srgbClr val="0E681D"/>
                </a:solidFill>
                <a:effectLst/>
                <a:latin typeface="Calibri" pitchFamily="34" charset="0"/>
                <a:ea typeface="Arial Unicode MS" pitchFamily="34" charset="-128"/>
                <a:cs typeface="Calibri" pitchFamily="34" charset="0"/>
              </a:rPr>
              <a:t>3</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selon la relation suivante :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5" name="Groupe 14"/>
          <p:cNvGrpSpPr/>
          <p:nvPr/>
        </p:nvGrpSpPr>
        <p:grpSpPr>
          <a:xfrm>
            <a:off x="104329" y="764704"/>
            <a:ext cx="8932167" cy="2736304"/>
            <a:chOff x="104329" y="764704"/>
            <a:chExt cx="8932167" cy="2736304"/>
          </a:xfrm>
        </p:grpSpPr>
        <p:sp>
          <p:nvSpPr>
            <p:cNvPr id="4" name="Text Box 2"/>
            <p:cNvSpPr txBox="1">
              <a:spLocks noChangeArrowheads="1"/>
            </p:cNvSpPr>
            <p:nvPr/>
          </p:nvSpPr>
          <p:spPr bwMode="auto">
            <a:xfrm>
              <a:off x="104329" y="789087"/>
              <a:ext cx="8932167" cy="2711921"/>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6"/>
            <p:cNvSpPr txBox="1">
              <a:spLocks noChangeArrowheads="1"/>
            </p:cNvSpPr>
            <p:nvPr/>
          </p:nvSpPr>
          <p:spPr bwMode="auto">
            <a:xfrm>
              <a:off x="107505" y="764704"/>
              <a:ext cx="2376263"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Généralisation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7" name="Groupe 16"/>
          <p:cNvGrpSpPr/>
          <p:nvPr/>
        </p:nvGrpSpPr>
        <p:grpSpPr>
          <a:xfrm>
            <a:off x="5796136" y="2204864"/>
            <a:ext cx="3181855" cy="1152128"/>
            <a:chOff x="5796136" y="2204864"/>
            <a:chExt cx="3181855" cy="1152128"/>
          </a:xfrm>
        </p:grpSpPr>
        <p:sp>
          <p:nvSpPr>
            <p:cNvPr id="6" name="Text Box 2"/>
            <p:cNvSpPr txBox="1">
              <a:spLocks noChangeArrowheads="1"/>
            </p:cNvSpPr>
            <p:nvPr/>
          </p:nvSpPr>
          <p:spPr bwMode="auto">
            <a:xfrm>
              <a:off x="5796136" y="2204864"/>
              <a:ext cx="3136031" cy="1152128"/>
            </a:xfrm>
            <a:prstGeom prst="rect">
              <a:avLst/>
            </a:prstGeom>
            <a:solidFill>
              <a:schemeClr val="accent1">
                <a:lumMod val="40000"/>
                <a:lumOff val="60000"/>
              </a:schemeClr>
            </a:solidFill>
            <a:ln w="57150">
              <a:solidFill>
                <a:srgbClr val="00B0F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6" name="Groupe 15"/>
            <p:cNvGrpSpPr/>
            <p:nvPr/>
          </p:nvGrpSpPr>
          <p:grpSpPr>
            <a:xfrm>
              <a:off x="5796136" y="2420888"/>
              <a:ext cx="3181855" cy="726233"/>
              <a:chOff x="5796136" y="2420888"/>
              <a:chExt cx="3181855" cy="726233"/>
            </a:xfrm>
          </p:grpSpPr>
          <p:sp>
            <p:nvSpPr>
              <p:cNvPr id="7" name="Rectangle 6"/>
              <p:cNvSpPr/>
              <p:nvPr/>
            </p:nvSpPr>
            <p:spPr>
              <a:xfrm>
                <a:off x="5796136" y="2420888"/>
                <a:ext cx="806631" cy="584775"/>
              </a:xfrm>
              <a:prstGeom prst="rect">
                <a:avLst/>
              </a:prstGeom>
            </p:spPr>
            <p:txBody>
              <a:bodyPr wrap="none">
                <a:spAutoFit/>
              </a:bodyPr>
              <a:lstStyle/>
              <a:p>
                <a:r>
                  <a:rPr lang="fr-FR" sz="3200" b="1" dirty="0" smtClean="0">
                    <a:solidFill>
                      <a:srgbClr val="002060"/>
                    </a:solidFill>
                    <a:latin typeface="Calibri" pitchFamily="34" charset="0"/>
                    <a:ea typeface="Arial Unicode MS" pitchFamily="34" charset="-128"/>
                    <a:cs typeface="Calibri" pitchFamily="34" charset="0"/>
                  </a:rPr>
                  <a:t>K</a:t>
                </a:r>
                <a:r>
                  <a:rPr lang="fr-FR" sz="3200" b="1" baseline="-30000" dirty="0" smtClean="0">
                    <a:solidFill>
                      <a:srgbClr val="002060"/>
                    </a:solidFill>
                    <a:latin typeface="Calibri" pitchFamily="34" charset="0"/>
                    <a:ea typeface="Arial Unicode MS" pitchFamily="34" charset="-128"/>
                    <a:cs typeface="Calibri" pitchFamily="34" charset="0"/>
                  </a:rPr>
                  <a:t>1</a:t>
                </a:r>
                <a:r>
                  <a:rPr lang="fr-FR" sz="3200" b="1" dirty="0" smtClean="0">
                    <a:solidFill>
                      <a:srgbClr val="002060"/>
                    </a:solidFill>
                    <a:latin typeface="Calibri" pitchFamily="34" charset="0"/>
                    <a:ea typeface="Arial Unicode MS" pitchFamily="34" charset="-128"/>
                    <a:cs typeface="Calibri" pitchFamily="34" charset="0"/>
                  </a:rPr>
                  <a:t>°</a:t>
                </a:r>
                <a:r>
                  <a:rPr lang="fr-FR" sz="3200" dirty="0" smtClean="0">
                    <a:latin typeface="Calibri" pitchFamily="34" charset="0"/>
                    <a:ea typeface="Arial Unicode MS" pitchFamily="34" charset="-128"/>
                    <a:cs typeface="Calibri" pitchFamily="34" charset="0"/>
                  </a:rPr>
                  <a:t> </a:t>
                </a:r>
                <a:endParaRPr lang="fr-FR" sz="3200" dirty="0"/>
              </a:p>
            </p:txBody>
          </p:sp>
          <p:sp>
            <p:nvSpPr>
              <p:cNvPr id="8" name="Rectangle 7"/>
              <p:cNvSpPr/>
              <p:nvPr/>
            </p:nvSpPr>
            <p:spPr>
              <a:xfrm>
                <a:off x="6372200" y="2492896"/>
                <a:ext cx="389850" cy="584775"/>
              </a:xfrm>
              <a:prstGeom prst="rect">
                <a:avLst/>
              </a:prstGeom>
            </p:spPr>
            <p:txBody>
              <a:bodyPr wrap="none">
                <a:spAutoFit/>
              </a:bodyPr>
              <a:lstStyle/>
              <a:p>
                <a:r>
                  <a:rPr lang="fr-FR" sz="3200" b="1" dirty="0" smtClean="0">
                    <a:solidFill>
                      <a:prstClr val="black"/>
                    </a:solidFill>
                    <a:latin typeface="Calibri" pitchFamily="34" charset="0"/>
                    <a:ea typeface="Arial Unicode MS" pitchFamily="34" charset="-128"/>
                    <a:cs typeface="Calibri" pitchFamily="34" charset="0"/>
                  </a:rPr>
                  <a:t>=</a:t>
                </a:r>
                <a:endParaRPr lang="fr-FR" sz="2800" dirty="0"/>
              </a:p>
            </p:txBody>
          </p:sp>
          <p:sp>
            <p:nvSpPr>
              <p:cNvPr id="9" name="Rectangle 8"/>
              <p:cNvSpPr/>
              <p:nvPr/>
            </p:nvSpPr>
            <p:spPr>
              <a:xfrm>
                <a:off x="6660232" y="2420888"/>
                <a:ext cx="1104790" cy="584775"/>
              </a:xfrm>
              <a:prstGeom prst="rect">
                <a:avLst/>
              </a:prstGeom>
            </p:spPr>
            <p:txBody>
              <a:bodyPr wrap="none">
                <a:spAutoFit/>
              </a:bodyPr>
              <a:lstStyle/>
              <a:p>
                <a:r>
                  <a:rPr lang="fr-FR" sz="3200" b="1" dirty="0" smtClean="0">
                    <a:solidFill>
                      <a:srgbClr val="FF0000"/>
                    </a:solidFill>
                    <a:latin typeface="Calibri" pitchFamily="34" charset="0"/>
                    <a:ea typeface="Arial Unicode MS" pitchFamily="34" charset="-128"/>
                    <a:cs typeface="Calibri" pitchFamily="34" charset="0"/>
                  </a:rPr>
                  <a:t>(K</a:t>
                </a:r>
                <a:r>
                  <a:rPr lang="fr-FR" sz="3200" b="1" baseline="-30000" dirty="0" smtClean="0">
                    <a:solidFill>
                      <a:srgbClr val="FF0000"/>
                    </a:solidFill>
                    <a:latin typeface="Calibri" pitchFamily="34" charset="0"/>
                    <a:ea typeface="Arial Unicode MS" pitchFamily="34" charset="-128"/>
                    <a:cs typeface="Calibri" pitchFamily="34" charset="0"/>
                  </a:rPr>
                  <a:t>2</a:t>
                </a:r>
                <a:r>
                  <a:rPr lang="fr-FR" sz="3200" b="1" dirty="0" smtClean="0">
                    <a:solidFill>
                      <a:srgbClr val="FF0000"/>
                    </a:solidFill>
                    <a:latin typeface="Calibri" pitchFamily="34" charset="0"/>
                    <a:ea typeface="Arial Unicode MS" pitchFamily="34" charset="-128"/>
                    <a:cs typeface="Calibri" pitchFamily="34" charset="0"/>
                  </a:rPr>
                  <a:t>°)</a:t>
                </a:r>
                <a:r>
                  <a:rPr lang="fr-FR" sz="3200" b="1" baseline="30000" dirty="0" smtClean="0">
                    <a:solidFill>
                      <a:srgbClr val="FF0000"/>
                    </a:solidFill>
                    <a:latin typeface="Calibri" pitchFamily="34" charset="0"/>
                    <a:ea typeface="Arial Unicode MS" pitchFamily="34" charset="-128"/>
                    <a:cs typeface="Calibri" pitchFamily="34" charset="0"/>
                  </a:rPr>
                  <a:t>a</a:t>
                </a:r>
                <a:endParaRPr lang="fr-FR" sz="2000" baseline="30000" dirty="0"/>
              </a:p>
            </p:txBody>
          </p:sp>
          <p:sp>
            <p:nvSpPr>
              <p:cNvPr id="10" name="Rectangle 9"/>
              <p:cNvSpPr/>
              <p:nvPr/>
            </p:nvSpPr>
            <p:spPr>
              <a:xfrm>
                <a:off x="7767403" y="2420888"/>
                <a:ext cx="1210588" cy="584775"/>
              </a:xfrm>
              <a:prstGeom prst="rect">
                <a:avLst/>
              </a:prstGeom>
            </p:spPr>
            <p:txBody>
              <a:bodyPr wrap="none">
                <a:spAutoFit/>
              </a:bodyPr>
              <a:lstStyle/>
              <a:p>
                <a:r>
                  <a:rPr lang="fr-FR" sz="3200" b="1" dirty="0" smtClean="0">
                    <a:solidFill>
                      <a:srgbClr val="0E681D"/>
                    </a:solidFill>
                    <a:latin typeface="Calibri" pitchFamily="34" charset="0"/>
                    <a:ea typeface="Arial Unicode MS" pitchFamily="34" charset="-128"/>
                    <a:cs typeface="Calibri" pitchFamily="34" charset="0"/>
                  </a:rPr>
                  <a:t>(K</a:t>
                </a:r>
                <a:r>
                  <a:rPr lang="fr-FR" sz="3200" b="1" baseline="-30000" dirty="0" smtClean="0">
                    <a:solidFill>
                      <a:srgbClr val="0E681D"/>
                    </a:solidFill>
                    <a:latin typeface="Calibri" pitchFamily="34" charset="0"/>
                    <a:ea typeface="Arial Unicode MS" pitchFamily="34" charset="-128"/>
                    <a:cs typeface="Calibri" pitchFamily="34" charset="0"/>
                  </a:rPr>
                  <a:t>3</a:t>
                </a:r>
                <a:r>
                  <a:rPr lang="fr-FR" sz="3200" b="1" dirty="0" smtClean="0">
                    <a:solidFill>
                      <a:srgbClr val="0E681D"/>
                    </a:solidFill>
                    <a:latin typeface="Calibri" pitchFamily="34" charset="0"/>
                    <a:ea typeface="Arial Unicode MS" pitchFamily="34" charset="-128"/>
                    <a:cs typeface="Calibri" pitchFamily="34" charset="0"/>
                  </a:rPr>
                  <a:t>°)</a:t>
                </a:r>
                <a:r>
                  <a:rPr lang="fr-FR" sz="3200" b="1" baseline="30000" dirty="0" smtClean="0">
                    <a:solidFill>
                      <a:srgbClr val="0E681D"/>
                    </a:solidFill>
                    <a:latin typeface="Calibri" pitchFamily="34" charset="0"/>
                    <a:ea typeface="Arial Unicode MS" pitchFamily="34" charset="-128"/>
                    <a:cs typeface="Calibri" pitchFamily="34" charset="0"/>
                  </a:rPr>
                  <a:t>b</a:t>
                </a:r>
                <a:r>
                  <a:rPr lang="fr-FR" sz="3200" dirty="0" smtClean="0">
                    <a:solidFill>
                      <a:prstClr val="black"/>
                    </a:solidFill>
                    <a:latin typeface="Calibri" pitchFamily="34" charset="0"/>
                    <a:ea typeface="Arial Unicode MS" pitchFamily="34" charset="-128"/>
                    <a:cs typeface="Calibri" pitchFamily="34" charset="0"/>
                  </a:rPr>
                  <a:t> </a:t>
                </a:r>
                <a:endParaRPr lang="fr-FR" sz="3200" dirty="0"/>
              </a:p>
            </p:txBody>
          </p:sp>
          <p:sp>
            <p:nvSpPr>
              <p:cNvPr id="11" name="Rectangle 10"/>
              <p:cNvSpPr/>
              <p:nvPr/>
            </p:nvSpPr>
            <p:spPr>
              <a:xfrm>
                <a:off x="7503106" y="2562346"/>
                <a:ext cx="425116" cy="584775"/>
              </a:xfrm>
              <a:prstGeom prst="rect">
                <a:avLst/>
              </a:prstGeom>
            </p:spPr>
            <p:txBody>
              <a:bodyPr wrap="none">
                <a:spAutoFit/>
              </a:bodyPr>
              <a:lstStyle/>
              <a:p>
                <a:r>
                  <a:rPr lang="fr-FR" sz="3200" dirty="0" smtClean="0">
                    <a:solidFill>
                      <a:prstClr val="black"/>
                    </a:solidFill>
                    <a:latin typeface="Calibri" pitchFamily="34" charset="0"/>
                    <a:ea typeface="Arial Unicode MS" pitchFamily="34" charset="-128"/>
                    <a:cs typeface="Calibri" pitchFamily="34" charset="0"/>
                  </a:rPr>
                  <a:t>×</a:t>
                </a:r>
                <a:endParaRPr lang="fr-FR" sz="2800" dirty="0"/>
              </a:p>
            </p:txBody>
          </p:sp>
        </p:grpSp>
      </p:grpSp>
      <p:sp>
        <p:nvSpPr>
          <p:cNvPr id="12" name="Text Box 11"/>
          <p:cNvSpPr txBox="1">
            <a:spLocks noChangeArrowheads="1"/>
          </p:cNvSpPr>
          <p:nvPr/>
        </p:nvSpPr>
        <p:spPr bwMode="auto">
          <a:xfrm>
            <a:off x="106363" y="4221088"/>
            <a:ext cx="8929687" cy="2520280"/>
          </a:xfrm>
          <a:prstGeom prst="rect">
            <a:avLst/>
          </a:prstGeom>
          <a:noFill/>
          <a:ln w="19050">
            <a:solidFill>
              <a:srgbClr val="000000"/>
            </a:solidFill>
            <a:miter lim="800000"/>
            <a:headEnd/>
            <a:tailEnd/>
          </a:ln>
        </p:spPr>
        <p:txBody>
          <a:bodyPr/>
          <a:lstStyle/>
          <a:p>
            <a:pPr algn="just">
              <a:spcAft>
                <a:spcPts val="1000"/>
              </a:spcAft>
            </a:pPr>
            <a:r>
              <a:rPr lang="fr-FR" dirty="0">
                <a:sym typeface="Wingdings 2" pitchFamily="18" charset="2"/>
              </a:rPr>
              <a:t>       </a:t>
            </a:r>
            <a:endParaRPr lang="fr-FR" dirty="0"/>
          </a:p>
        </p:txBody>
      </p:sp>
      <p:sp>
        <p:nvSpPr>
          <p:cNvPr id="13" name="ZoneTexte 16"/>
          <p:cNvSpPr txBox="1">
            <a:spLocks noChangeArrowheads="1"/>
          </p:cNvSpPr>
          <p:nvPr/>
        </p:nvSpPr>
        <p:spPr bwMode="auto">
          <a:xfrm>
            <a:off x="107504" y="4221088"/>
            <a:ext cx="8891587" cy="2616101"/>
          </a:xfrm>
          <a:prstGeom prst="rect">
            <a:avLst/>
          </a:prstGeom>
          <a:noFill/>
          <a:ln w="9525">
            <a:noFill/>
            <a:miter lim="800000"/>
            <a:headEnd/>
            <a:tailEnd/>
          </a:ln>
        </p:spPr>
        <p:txBody>
          <a:bodyPr>
            <a:spAutoFit/>
          </a:bodyPr>
          <a:lstStyle/>
          <a:p>
            <a:pPr algn="just"/>
            <a:r>
              <a:rPr lang="fr-FR" sz="2000" dirty="0">
                <a:latin typeface="Arial" pitchFamily="34" charset="0"/>
                <a:cs typeface="Arial" pitchFamily="34" charset="0"/>
                <a:sym typeface="Wingdings" pitchFamily="2" charset="2"/>
              </a:rPr>
              <a:t> </a:t>
            </a:r>
            <a:r>
              <a:rPr lang="fr-FR" sz="2400" b="1" i="1" dirty="0">
                <a:cs typeface="Arial" pitchFamily="34" charset="0"/>
              </a:rPr>
              <a:t>S’il le peut</a:t>
            </a:r>
            <a:r>
              <a:rPr lang="fr-FR" sz="2400" dirty="0">
                <a:cs typeface="Arial" pitchFamily="34" charset="0"/>
              </a:rPr>
              <a:t>, tout système </a:t>
            </a:r>
            <a:r>
              <a:rPr lang="fr-FR" sz="2000" b="1" u="sng" dirty="0">
                <a:solidFill>
                  <a:srgbClr val="FF0000"/>
                </a:solidFill>
                <a:latin typeface="Arial" pitchFamily="34" charset="0"/>
                <a:cs typeface="Arial" pitchFamily="34" charset="0"/>
              </a:rPr>
              <a:t>évolue spontanément de façon à atteindre un état final caractérisé par sa constante d’équilibre</a:t>
            </a:r>
            <a:r>
              <a:rPr lang="fr-FR" sz="2000" dirty="0">
                <a:latin typeface="Arial" pitchFamily="34" charset="0"/>
                <a:cs typeface="Arial" pitchFamily="34" charset="0"/>
              </a:rPr>
              <a:t> :</a:t>
            </a:r>
          </a:p>
          <a:p>
            <a:pPr algn="just"/>
            <a:r>
              <a:rPr lang="fr-FR" sz="2000" dirty="0">
                <a:solidFill>
                  <a:srgbClr val="002060"/>
                </a:solidFill>
                <a:latin typeface="Arial" pitchFamily="34" charset="0"/>
                <a:cs typeface="Arial" pitchFamily="34" charset="0"/>
              </a:rPr>
              <a:t>   - Si </a:t>
            </a:r>
            <a:r>
              <a:rPr lang="fr-FR" sz="2000" b="1" u="sng" dirty="0" smtClean="0">
                <a:solidFill>
                  <a:srgbClr val="006600"/>
                </a:solidFill>
                <a:latin typeface="Arial" pitchFamily="34" charset="0"/>
                <a:cs typeface="Arial" pitchFamily="34" charset="0"/>
              </a:rPr>
              <a:t>Q</a:t>
            </a:r>
            <a:r>
              <a:rPr lang="fr-FR" sz="2000" b="1" u="sng" baseline="-25000" dirty="0" smtClean="0">
                <a:solidFill>
                  <a:srgbClr val="006600"/>
                </a:solidFill>
                <a:latin typeface="Arial" pitchFamily="34" charset="0"/>
                <a:cs typeface="Arial" pitchFamily="34" charset="0"/>
              </a:rPr>
              <a:t>i</a:t>
            </a:r>
            <a:r>
              <a:rPr lang="fr-FR" sz="2000" b="1" u="sng" dirty="0" smtClean="0">
                <a:solidFill>
                  <a:srgbClr val="006600"/>
                </a:solidFill>
                <a:latin typeface="Arial" pitchFamily="34" charset="0"/>
                <a:cs typeface="Arial" pitchFamily="34" charset="0"/>
              </a:rPr>
              <a:t> </a:t>
            </a:r>
            <a:r>
              <a:rPr lang="fr-FR" sz="2000" b="1" u="sng" dirty="0">
                <a:solidFill>
                  <a:srgbClr val="006600"/>
                </a:solidFill>
                <a:latin typeface="Arial" pitchFamily="34" charset="0"/>
                <a:cs typeface="Arial" pitchFamily="34" charset="0"/>
              </a:rPr>
              <a:t>&lt; K</a:t>
            </a:r>
            <a:r>
              <a:rPr lang="fr-FR" sz="2000" b="1" u="sng" baseline="30000" dirty="0">
                <a:solidFill>
                  <a:srgbClr val="006600"/>
                </a:solidFill>
                <a:latin typeface="Arial" pitchFamily="34" charset="0"/>
                <a:cs typeface="Arial" pitchFamily="34" charset="0"/>
              </a:rPr>
              <a:t>0</a:t>
            </a:r>
            <a:r>
              <a:rPr lang="fr-FR" sz="2000" dirty="0">
                <a:solidFill>
                  <a:srgbClr val="002060"/>
                </a:solidFill>
                <a:latin typeface="Arial" pitchFamily="34" charset="0"/>
                <a:cs typeface="Arial" pitchFamily="34" charset="0"/>
              </a:rPr>
              <a:t>, le système évolue dans le </a:t>
            </a:r>
            <a:r>
              <a:rPr lang="fr-FR" sz="2000" b="1" u="sng" dirty="0">
                <a:solidFill>
                  <a:srgbClr val="006600"/>
                </a:solidFill>
                <a:latin typeface="Arial" pitchFamily="34" charset="0"/>
                <a:cs typeface="Arial" pitchFamily="34" charset="0"/>
              </a:rPr>
              <a:t>sens direct</a:t>
            </a:r>
            <a:r>
              <a:rPr lang="fr-FR" sz="2000" dirty="0">
                <a:solidFill>
                  <a:srgbClr val="006600"/>
                </a:solidFill>
                <a:latin typeface="Arial" pitchFamily="34" charset="0"/>
                <a:cs typeface="Arial" pitchFamily="34" charset="0"/>
              </a:rPr>
              <a:t> </a:t>
            </a:r>
            <a:r>
              <a:rPr lang="fr-FR" sz="2000" dirty="0">
                <a:solidFill>
                  <a:srgbClr val="002060"/>
                </a:solidFill>
                <a:latin typeface="Arial" pitchFamily="34" charset="0"/>
                <a:cs typeface="Arial" pitchFamily="34" charset="0"/>
              </a:rPr>
              <a:t>(consommation </a:t>
            </a:r>
            <a:r>
              <a:rPr lang="fr-FR" sz="2000" dirty="0" smtClean="0">
                <a:solidFill>
                  <a:srgbClr val="002060"/>
                </a:solidFill>
                <a:latin typeface="Arial" pitchFamily="34" charset="0"/>
                <a:cs typeface="Arial" pitchFamily="34" charset="0"/>
              </a:rPr>
              <a:t>des </a:t>
            </a:r>
            <a:r>
              <a:rPr lang="fr-FR" sz="2000" dirty="0">
                <a:solidFill>
                  <a:srgbClr val="002060"/>
                </a:solidFill>
                <a:latin typeface="Arial" pitchFamily="34" charset="0"/>
                <a:cs typeface="Arial" pitchFamily="34" charset="0"/>
              </a:rPr>
              <a:t>réactifs) ;</a:t>
            </a:r>
          </a:p>
          <a:p>
            <a:pPr algn="just"/>
            <a:r>
              <a:rPr lang="fr-FR" sz="2000" dirty="0">
                <a:solidFill>
                  <a:srgbClr val="002060"/>
                </a:solidFill>
                <a:latin typeface="Arial" pitchFamily="34" charset="0"/>
                <a:cs typeface="Arial" pitchFamily="34" charset="0"/>
              </a:rPr>
              <a:t>   - Si </a:t>
            </a:r>
            <a:r>
              <a:rPr lang="fr-FR" sz="2000" b="1" u="sng" dirty="0" smtClean="0">
                <a:solidFill>
                  <a:srgbClr val="006600"/>
                </a:solidFill>
                <a:latin typeface="Arial" pitchFamily="34" charset="0"/>
                <a:cs typeface="Arial" pitchFamily="34" charset="0"/>
              </a:rPr>
              <a:t>Q</a:t>
            </a:r>
            <a:r>
              <a:rPr lang="fr-FR" sz="2000" b="1" u="sng" baseline="-25000" dirty="0" smtClean="0">
                <a:solidFill>
                  <a:srgbClr val="006600"/>
                </a:solidFill>
                <a:latin typeface="Arial" pitchFamily="34" charset="0"/>
                <a:cs typeface="Arial" pitchFamily="34" charset="0"/>
              </a:rPr>
              <a:t>i</a:t>
            </a:r>
            <a:r>
              <a:rPr lang="fr-FR" sz="2000" b="1" u="sng" dirty="0" smtClean="0">
                <a:solidFill>
                  <a:srgbClr val="006600"/>
                </a:solidFill>
                <a:latin typeface="Arial" pitchFamily="34" charset="0"/>
                <a:cs typeface="Arial" pitchFamily="34" charset="0"/>
              </a:rPr>
              <a:t> </a:t>
            </a:r>
            <a:r>
              <a:rPr lang="fr-FR" sz="2000" b="1" u="sng" dirty="0">
                <a:solidFill>
                  <a:srgbClr val="006600"/>
                </a:solidFill>
                <a:latin typeface="Arial" pitchFamily="34" charset="0"/>
                <a:cs typeface="Arial" pitchFamily="34" charset="0"/>
              </a:rPr>
              <a:t>&gt; K</a:t>
            </a:r>
            <a:r>
              <a:rPr lang="fr-FR" sz="2000" b="1" u="sng" baseline="30000" dirty="0">
                <a:solidFill>
                  <a:srgbClr val="006600"/>
                </a:solidFill>
                <a:latin typeface="Arial" pitchFamily="34" charset="0"/>
                <a:cs typeface="Arial" pitchFamily="34" charset="0"/>
              </a:rPr>
              <a:t>0</a:t>
            </a:r>
            <a:r>
              <a:rPr lang="fr-FR" sz="2000" dirty="0">
                <a:solidFill>
                  <a:srgbClr val="002060"/>
                </a:solidFill>
                <a:latin typeface="Arial" pitchFamily="34" charset="0"/>
                <a:cs typeface="Arial" pitchFamily="34" charset="0"/>
              </a:rPr>
              <a:t>, le système évolue dans le </a:t>
            </a:r>
            <a:r>
              <a:rPr lang="fr-FR" sz="2000" b="1" u="sng" dirty="0">
                <a:solidFill>
                  <a:srgbClr val="006600"/>
                </a:solidFill>
                <a:latin typeface="Arial" pitchFamily="34" charset="0"/>
                <a:cs typeface="Arial" pitchFamily="34" charset="0"/>
              </a:rPr>
              <a:t>sens indirect</a:t>
            </a:r>
            <a:r>
              <a:rPr lang="fr-FR" sz="2000" b="1" dirty="0">
                <a:solidFill>
                  <a:srgbClr val="006600"/>
                </a:solidFill>
                <a:latin typeface="Arial" pitchFamily="34" charset="0"/>
                <a:cs typeface="Arial" pitchFamily="34" charset="0"/>
              </a:rPr>
              <a:t> </a:t>
            </a:r>
            <a:r>
              <a:rPr lang="fr-FR" sz="2000" dirty="0">
                <a:solidFill>
                  <a:srgbClr val="002060"/>
                </a:solidFill>
                <a:latin typeface="Arial" pitchFamily="34" charset="0"/>
                <a:cs typeface="Arial" pitchFamily="34" charset="0"/>
              </a:rPr>
              <a:t>(consommation </a:t>
            </a:r>
            <a:r>
              <a:rPr lang="fr-FR" sz="2000" dirty="0" smtClean="0">
                <a:solidFill>
                  <a:srgbClr val="002060"/>
                </a:solidFill>
                <a:latin typeface="Arial" pitchFamily="34" charset="0"/>
                <a:cs typeface="Arial" pitchFamily="34" charset="0"/>
              </a:rPr>
              <a:t>des </a:t>
            </a:r>
            <a:r>
              <a:rPr lang="fr-FR" sz="2000" dirty="0">
                <a:solidFill>
                  <a:srgbClr val="002060"/>
                </a:solidFill>
                <a:latin typeface="Arial" pitchFamily="34" charset="0"/>
                <a:cs typeface="Arial" pitchFamily="34" charset="0"/>
              </a:rPr>
              <a:t>produits) ;</a:t>
            </a:r>
          </a:p>
          <a:p>
            <a:pPr algn="just"/>
            <a:r>
              <a:rPr lang="fr-FR" sz="2000" dirty="0">
                <a:solidFill>
                  <a:srgbClr val="002060"/>
                </a:solidFill>
                <a:latin typeface="Arial" pitchFamily="34" charset="0"/>
                <a:cs typeface="Arial" pitchFamily="34" charset="0"/>
              </a:rPr>
              <a:t>   - Si </a:t>
            </a:r>
            <a:r>
              <a:rPr lang="fr-FR" sz="2000" b="1" u="sng" dirty="0" smtClean="0">
                <a:solidFill>
                  <a:srgbClr val="006600"/>
                </a:solidFill>
                <a:latin typeface="Arial" pitchFamily="34" charset="0"/>
                <a:cs typeface="Arial" pitchFamily="34" charset="0"/>
              </a:rPr>
              <a:t>Q</a:t>
            </a:r>
            <a:r>
              <a:rPr lang="fr-FR" sz="2000" b="1" u="sng" baseline="-25000" dirty="0" smtClean="0">
                <a:solidFill>
                  <a:srgbClr val="006600"/>
                </a:solidFill>
                <a:latin typeface="Arial" pitchFamily="34" charset="0"/>
                <a:cs typeface="Arial" pitchFamily="34" charset="0"/>
              </a:rPr>
              <a:t>i</a:t>
            </a:r>
            <a:r>
              <a:rPr lang="fr-FR" sz="2000" b="1" u="sng" dirty="0" smtClean="0">
                <a:solidFill>
                  <a:srgbClr val="006600"/>
                </a:solidFill>
                <a:latin typeface="Arial" pitchFamily="34" charset="0"/>
                <a:cs typeface="Arial" pitchFamily="34" charset="0"/>
              </a:rPr>
              <a:t> </a:t>
            </a:r>
            <a:r>
              <a:rPr lang="fr-FR" sz="2000" b="1" u="sng" dirty="0">
                <a:solidFill>
                  <a:srgbClr val="006600"/>
                </a:solidFill>
                <a:latin typeface="Arial" pitchFamily="34" charset="0"/>
                <a:cs typeface="Arial" pitchFamily="34" charset="0"/>
              </a:rPr>
              <a:t>= K</a:t>
            </a:r>
            <a:r>
              <a:rPr lang="fr-FR" sz="2000" b="1" u="sng" baseline="30000" dirty="0">
                <a:solidFill>
                  <a:srgbClr val="006600"/>
                </a:solidFill>
                <a:latin typeface="Arial" pitchFamily="34" charset="0"/>
                <a:cs typeface="Arial" pitchFamily="34" charset="0"/>
              </a:rPr>
              <a:t>0</a:t>
            </a:r>
            <a:r>
              <a:rPr lang="fr-FR" sz="2000" dirty="0">
                <a:solidFill>
                  <a:srgbClr val="002060"/>
                </a:solidFill>
                <a:latin typeface="Arial" pitchFamily="34" charset="0"/>
                <a:cs typeface="Arial" pitchFamily="34" charset="0"/>
              </a:rPr>
              <a:t>, le système </a:t>
            </a:r>
            <a:r>
              <a:rPr lang="fr-FR" sz="2000" b="1" u="sng" dirty="0">
                <a:solidFill>
                  <a:srgbClr val="006600"/>
                </a:solidFill>
                <a:latin typeface="Arial" pitchFamily="34" charset="0"/>
                <a:cs typeface="Arial" pitchFamily="34" charset="0"/>
              </a:rPr>
              <a:t>n’évolue pas</a:t>
            </a:r>
            <a:r>
              <a:rPr lang="fr-FR" sz="2000" dirty="0">
                <a:solidFill>
                  <a:srgbClr val="002060"/>
                </a:solidFill>
                <a:latin typeface="Arial" pitchFamily="34" charset="0"/>
                <a:cs typeface="Arial" pitchFamily="34" charset="0"/>
              </a:rPr>
              <a:t>, il est déjà à l’équilibre ;</a:t>
            </a:r>
          </a:p>
          <a:p>
            <a:pPr algn="just"/>
            <a:endParaRPr lang="fr-FR" sz="2000" dirty="0">
              <a:solidFill>
                <a:srgbClr val="002060"/>
              </a:solidFill>
              <a:latin typeface="Arial" pitchFamily="34" charset="0"/>
              <a:cs typeface="Arial" pitchFamily="34" charset="0"/>
            </a:endParaRPr>
          </a:p>
        </p:txBody>
      </p:sp>
      <p:sp>
        <p:nvSpPr>
          <p:cNvPr id="14" name="Rectangle 13"/>
          <p:cNvSpPr>
            <a:spLocks noChangeArrowheads="1"/>
          </p:cNvSpPr>
          <p:nvPr/>
        </p:nvSpPr>
        <p:spPr bwMode="auto">
          <a:xfrm>
            <a:off x="0" y="3789040"/>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2) Le critère d’évolution spontanée</a:t>
            </a:r>
            <a:endParaRPr lang="fr-FR" sz="2000" dirty="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ipe(left)">
                                      <p:cBhvr>
                                        <p:cTn id="7" dur="5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wipe(left)">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wipe(left)">
                                      <p:cBhvr>
                                        <p:cTn id="30" dur="500"/>
                                        <p:tgtEl>
                                          <p:spTgt spid="1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animEffect transition="in" filter="wipe(left)">
                                      <p:cBhvr>
                                        <p:cTn id="35" dur="500"/>
                                        <p:tgtEl>
                                          <p:spTgt spid="1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3">
                                            <p:txEl>
                                              <p:pRg st="3" end="3"/>
                                            </p:txEl>
                                          </p:spTgt>
                                        </p:tgtEl>
                                        <p:attrNameLst>
                                          <p:attrName>style.visibility</p:attrName>
                                        </p:attrNameLst>
                                      </p:cBhvr>
                                      <p:to>
                                        <p:strVal val="visible"/>
                                      </p:to>
                                    </p:set>
                                    <p:animEffect transition="in" filter="wipe(left)">
                                      <p:cBhvr>
                                        <p:cTn id="40"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12"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92600" y="46300"/>
            <a:ext cx="8929687" cy="2950652"/>
          </a:xfrm>
          <a:prstGeom prst="rect">
            <a:avLst/>
          </a:prstGeom>
          <a:noFill/>
          <a:ln w="19050">
            <a:solidFill>
              <a:srgbClr val="000000"/>
            </a:solidFill>
            <a:miter lim="800000"/>
            <a:headEnd/>
            <a:tailEnd/>
          </a:ln>
        </p:spPr>
        <p:txBody>
          <a:bodyPr/>
          <a:lstStyle/>
          <a:p>
            <a:pPr algn="just">
              <a:spcAft>
                <a:spcPts val="1000"/>
              </a:spcAft>
            </a:pPr>
            <a:r>
              <a:rPr lang="fr-FR" dirty="0">
                <a:sym typeface="Wingdings 2" pitchFamily="18" charset="2"/>
              </a:rPr>
              <a:t>       </a:t>
            </a:r>
            <a:endParaRPr lang="fr-FR" dirty="0"/>
          </a:p>
        </p:txBody>
      </p:sp>
      <p:sp>
        <p:nvSpPr>
          <p:cNvPr id="3" name="ZoneTexte 16"/>
          <p:cNvSpPr txBox="1">
            <a:spLocks noChangeArrowheads="1"/>
          </p:cNvSpPr>
          <p:nvPr/>
        </p:nvSpPr>
        <p:spPr bwMode="auto">
          <a:xfrm>
            <a:off x="81025" y="0"/>
            <a:ext cx="8891587" cy="3046988"/>
          </a:xfrm>
          <a:prstGeom prst="rect">
            <a:avLst/>
          </a:prstGeom>
          <a:noFill/>
          <a:ln w="9525">
            <a:noFill/>
            <a:miter lim="800000"/>
            <a:headEnd/>
            <a:tailEnd/>
          </a:ln>
        </p:spPr>
        <p:txBody>
          <a:bodyPr>
            <a:spAutoFit/>
          </a:bodyPr>
          <a:lstStyle/>
          <a:p>
            <a:pPr algn="just"/>
            <a:r>
              <a:rPr lang="fr-FR" sz="2000" dirty="0">
                <a:latin typeface="Arial" pitchFamily="34" charset="0"/>
                <a:cs typeface="Arial" pitchFamily="34" charset="0"/>
                <a:sym typeface="Wingdings" pitchFamily="2" charset="2"/>
              </a:rPr>
              <a:t> </a:t>
            </a:r>
            <a:r>
              <a:rPr lang="fr-FR" sz="2000" b="1" i="1" dirty="0" smtClean="0">
                <a:cs typeface="Arial" pitchFamily="34" charset="0"/>
              </a:rPr>
              <a:t>S’il le peut</a:t>
            </a:r>
            <a:r>
              <a:rPr lang="fr-FR" sz="2000" dirty="0" smtClean="0">
                <a:cs typeface="Arial" pitchFamily="34" charset="0"/>
              </a:rPr>
              <a:t>, tout système </a:t>
            </a:r>
            <a:r>
              <a:rPr lang="fr-FR" sz="2000" b="1" u="sng" dirty="0" smtClean="0">
                <a:solidFill>
                  <a:srgbClr val="FF0000"/>
                </a:solidFill>
                <a:latin typeface="Arial" pitchFamily="34" charset="0"/>
                <a:cs typeface="Arial" pitchFamily="34" charset="0"/>
              </a:rPr>
              <a:t>évolue </a:t>
            </a:r>
            <a:r>
              <a:rPr lang="fr-FR" sz="2000" b="1" u="sng" dirty="0">
                <a:solidFill>
                  <a:srgbClr val="FF0000"/>
                </a:solidFill>
                <a:latin typeface="Arial" pitchFamily="34" charset="0"/>
                <a:cs typeface="Arial" pitchFamily="34" charset="0"/>
              </a:rPr>
              <a:t>spontanément de façon à atteindre un état final caractérisé par sa constante d’équilibre</a:t>
            </a:r>
            <a:r>
              <a:rPr lang="fr-FR" sz="2000" dirty="0">
                <a:latin typeface="Arial" pitchFamily="34" charset="0"/>
                <a:cs typeface="Arial" pitchFamily="34" charset="0"/>
              </a:rPr>
              <a:t> :</a:t>
            </a:r>
          </a:p>
          <a:p>
            <a:pPr algn="just"/>
            <a:r>
              <a:rPr lang="fr-FR" sz="2000" dirty="0">
                <a:solidFill>
                  <a:srgbClr val="002060"/>
                </a:solidFill>
                <a:latin typeface="Arial" pitchFamily="34" charset="0"/>
                <a:cs typeface="Arial" pitchFamily="34" charset="0"/>
              </a:rPr>
              <a:t>   - Si </a:t>
            </a:r>
            <a:r>
              <a:rPr lang="fr-FR" sz="2000" b="1" u="sng" dirty="0" smtClean="0">
                <a:solidFill>
                  <a:srgbClr val="006600"/>
                </a:solidFill>
                <a:latin typeface="Arial" pitchFamily="34" charset="0"/>
                <a:cs typeface="Arial" pitchFamily="34" charset="0"/>
              </a:rPr>
              <a:t>Q</a:t>
            </a:r>
            <a:r>
              <a:rPr lang="fr-FR" sz="2000" b="1" u="sng" baseline="-25000" dirty="0" smtClean="0">
                <a:solidFill>
                  <a:srgbClr val="006600"/>
                </a:solidFill>
                <a:latin typeface="Arial" pitchFamily="34" charset="0"/>
                <a:cs typeface="Arial" pitchFamily="34" charset="0"/>
              </a:rPr>
              <a:t>i</a:t>
            </a:r>
            <a:r>
              <a:rPr lang="fr-FR" sz="2000" b="1" u="sng" dirty="0" smtClean="0">
                <a:solidFill>
                  <a:srgbClr val="006600"/>
                </a:solidFill>
                <a:latin typeface="Arial" pitchFamily="34" charset="0"/>
                <a:cs typeface="Arial" pitchFamily="34" charset="0"/>
              </a:rPr>
              <a:t> </a:t>
            </a:r>
            <a:r>
              <a:rPr lang="fr-FR" sz="2000" b="1" u="sng" dirty="0">
                <a:solidFill>
                  <a:srgbClr val="006600"/>
                </a:solidFill>
                <a:latin typeface="Arial" pitchFamily="34" charset="0"/>
                <a:cs typeface="Arial" pitchFamily="34" charset="0"/>
              </a:rPr>
              <a:t>&lt; K</a:t>
            </a:r>
            <a:r>
              <a:rPr lang="fr-FR" sz="2000" b="1" u="sng" baseline="30000" dirty="0">
                <a:solidFill>
                  <a:srgbClr val="006600"/>
                </a:solidFill>
                <a:latin typeface="Arial" pitchFamily="34" charset="0"/>
                <a:cs typeface="Arial" pitchFamily="34" charset="0"/>
              </a:rPr>
              <a:t>0</a:t>
            </a:r>
            <a:r>
              <a:rPr lang="fr-FR" sz="2000" dirty="0">
                <a:solidFill>
                  <a:srgbClr val="002060"/>
                </a:solidFill>
                <a:latin typeface="Arial" pitchFamily="34" charset="0"/>
                <a:cs typeface="Arial" pitchFamily="34" charset="0"/>
              </a:rPr>
              <a:t>, le système évolue dans le </a:t>
            </a:r>
            <a:r>
              <a:rPr lang="fr-FR" sz="2000" b="1" u="sng" dirty="0">
                <a:solidFill>
                  <a:srgbClr val="006600"/>
                </a:solidFill>
                <a:latin typeface="Arial" pitchFamily="34" charset="0"/>
                <a:cs typeface="Arial" pitchFamily="34" charset="0"/>
              </a:rPr>
              <a:t>sens direct</a:t>
            </a:r>
            <a:r>
              <a:rPr lang="fr-FR" sz="2000" dirty="0">
                <a:solidFill>
                  <a:srgbClr val="006600"/>
                </a:solidFill>
                <a:latin typeface="Arial" pitchFamily="34" charset="0"/>
                <a:cs typeface="Arial" pitchFamily="34" charset="0"/>
              </a:rPr>
              <a:t> </a:t>
            </a:r>
            <a:r>
              <a:rPr lang="fr-FR" sz="2000" dirty="0">
                <a:solidFill>
                  <a:srgbClr val="002060"/>
                </a:solidFill>
                <a:latin typeface="Arial" pitchFamily="34" charset="0"/>
                <a:cs typeface="Arial" pitchFamily="34" charset="0"/>
              </a:rPr>
              <a:t>(consommation </a:t>
            </a:r>
            <a:r>
              <a:rPr lang="fr-FR" sz="2000" dirty="0" smtClean="0">
                <a:solidFill>
                  <a:srgbClr val="002060"/>
                </a:solidFill>
                <a:latin typeface="Arial" pitchFamily="34" charset="0"/>
                <a:cs typeface="Arial" pitchFamily="34" charset="0"/>
              </a:rPr>
              <a:t>des </a:t>
            </a:r>
            <a:r>
              <a:rPr lang="fr-FR" sz="2000" dirty="0">
                <a:solidFill>
                  <a:srgbClr val="002060"/>
                </a:solidFill>
                <a:latin typeface="Arial" pitchFamily="34" charset="0"/>
                <a:cs typeface="Arial" pitchFamily="34" charset="0"/>
              </a:rPr>
              <a:t>réactifs) ;</a:t>
            </a:r>
          </a:p>
          <a:p>
            <a:pPr algn="just"/>
            <a:r>
              <a:rPr lang="fr-FR" sz="2000" dirty="0">
                <a:solidFill>
                  <a:srgbClr val="002060"/>
                </a:solidFill>
                <a:latin typeface="Arial" pitchFamily="34" charset="0"/>
                <a:cs typeface="Arial" pitchFamily="34" charset="0"/>
              </a:rPr>
              <a:t>   - Si </a:t>
            </a:r>
            <a:r>
              <a:rPr lang="fr-FR" sz="2000" b="1" u="sng" dirty="0" smtClean="0">
                <a:solidFill>
                  <a:srgbClr val="006600"/>
                </a:solidFill>
                <a:latin typeface="Arial" pitchFamily="34" charset="0"/>
                <a:cs typeface="Arial" pitchFamily="34" charset="0"/>
              </a:rPr>
              <a:t>Q</a:t>
            </a:r>
            <a:r>
              <a:rPr lang="fr-FR" sz="2000" b="1" u="sng" baseline="-25000" dirty="0" smtClean="0">
                <a:solidFill>
                  <a:srgbClr val="006600"/>
                </a:solidFill>
                <a:latin typeface="Arial" pitchFamily="34" charset="0"/>
                <a:cs typeface="Arial" pitchFamily="34" charset="0"/>
              </a:rPr>
              <a:t>i</a:t>
            </a:r>
            <a:r>
              <a:rPr lang="fr-FR" sz="2000" b="1" u="sng" dirty="0" smtClean="0">
                <a:solidFill>
                  <a:srgbClr val="006600"/>
                </a:solidFill>
                <a:latin typeface="Arial" pitchFamily="34" charset="0"/>
                <a:cs typeface="Arial" pitchFamily="34" charset="0"/>
              </a:rPr>
              <a:t> </a:t>
            </a:r>
            <a:r>
              <a:rPr lang="fr-FR" sz="2000" b="1" u="sng" dirty="0">
                <a:solidFill>
                  <a:srgbClr val="006600"/>
                </a:solidFill>
                <a:latin typeface="Arial" pitchFamily="34" charset="0"/>
                <a:cs typeface="Arial" pitchFamily="34" charset="0"/>
              </a:rPr>
              <a:t>&gt; K</a:t>
            </a:r>
            <a:r>
              <a:rPr lang="fr-FR" sz="2000" b="1" u="sng" baseline="30000" dirty="0">
                <a:solidFill>
                  <a:srgbClr val="006600"/>
                </a:solidFill>
                <a:latin typeface="Arial" pitchFamily="34" charset="0"/>
                <a:cs typeface="Arial" pitchFamily="34" charset="0"/>
              </a:rPr>
              <a:t>0</a:t>
            </a:r>
            <a:r>
              <a:rPr lang="fr-FR" sz="2000" dirty="0">
                <a:solidFill>
                  <a:srgbClr val="002060"/>
                </a:solidFill>
                <a:latin typeface="Arial" pitchFamily="34" charset="0"/>
                <a:cs typeface="Arial" pitchFamily="34" charset="0"/>
              </a:rPr>
              <a:t>, le système évolue dans le </a:t>
            </a:r>
            <a:r>
              <a:rPr lang="fr-FR" sz="2000" b="1" u="sng" dirty="0">
                <a:solidFill>
                  <a:srgbClr val="006600"/>
                </a:solidFill>
                <a:latin typeface="Arial" pitchFamily="34" charset="0"/>
                <a:cs typeface="Arial" pitchFamily="34" charset="0"/>
              </a:rPr>
              <a:t>sens indirect</a:t>
            </a:r>
            <a:r>
              <a:rPr lang="fr-FR" sz="2000" b="1" dirty="0">
                <a:solidFill>
                  <a:srgbClr val="006600"/>
                </a:solidFill>
                <a:latin typeface="Arial" pitchFamily="34" charset="0"/>
                <a:cs typeface="Arial" pitchFamily="34" charset="0"/>
              </a:rPr>
              <a:t> </a:t>
            </a:r>
            <a:r>
              <a:rPr lang="fr-FR" sz="2000" dirty="0">
                <a:solidFill>
                  <a:srgbClr val="002060"/>
                </a:solidFill>
                <a:latin typeface="Arial" pitchFamily="34" charset="0"/>
                <a:cs typeface="Arial" pitchFamily="34" charset="0"/>
              </a:rPr>
              <a:t>(consommation </a:t>
            </a:r>
            <a:r>
              <a:rPr lang="fr-FR" sz="2000" dirty="0" smtClean="0">
                <a:solidFill>
                  <a:srgbClr val="002060"/>
                </a:solidFill>
                <a:latin typeface="Arial" pitchFamily="34" charset="0"/>
                <a:cs typeface="Arial" pitchFamily="34" charset="0"/>
              </a:rPr>
              <a:t>des </a:t>
            </a:r>
            <a:r>
              <a:rPr lang="fr-FR" sz="2000" dirty="0">
                <a:solidFill>
                  <a:srgbClr val="002060"/>
                </a:solidFill>
                <a:latin typeface="Arial" pitchFamily="34" charset="0"/>
                <a:cs typeface="Arial" pitchFamily="34" charset="0"/>
              </a:rPr>
              <a:t>produits) ;</a:t>
            </a:r>
          </a:p>
          <a:p>
            <a:pPr algn="just"/>
            <a:r>
              <a:rPr lang="fr-FR" sz="2000" dirty="0">
                <a:solidFill>
                  <a:srgbClr val="002060"/>
                </a:solidFill>
                <a:latin typeface="Arial" pitchFamily="34" charset="0"/>
                <a:cs typeface="Arial" pitchFamily="34" charset="0"/>
              </a:rPr>
              <a:t>   - Si </a:t>
            </a:r>
            <a:r>
              <a:rPr lang="fr-FR" sz="2000" b="1" u="sng" dirty="0" smtClean="0">
                <a:solidFill>
                  <a:srgbClr val="006600"/>
                </a:solidFill>
                <a:latin typeface="Arial" pitchFamily="34" charset="0"/>
                <a:cs typeface="Arial" pitchFamily="34" charset="0"/>
              </a:rPr>
              <a:t>Q</a:t>
            </a:r>
            <a:r>
              <a:rPr lang="fr-FR" sz="2000" b="1" u="sng" baseline="-25000" dirty="0" smtClean="0">
                <a:solidFill>
                  <a:srgbClr val="006600"/>
                </a:solidFill>
                <a:latin typeface="Arial" pitchFamily="34" charset="0"/>
                <a:cs typeface="Arial" pitchFamily="34" charset="0"/>
              </a:rPr>
              <a:t>i</a:t>
            </a:r>
            <a:r>
              <a:rPr lang="fr-FR" sz="2000" b="1" u="sng" dirty="0" smtClean="0">
                <a:solidFill>
                  <a:srgbClr val="006600"/>
                </a:solidFill>
                <a:latin typeface="Arial" pitchFamily="34" charset="0"/>
                <a:cs typeface="Arial" pitchFamily="34" charset="0"/>
              </a:rPr>
              <a:t> </a:t>
            </a:r>
            <a:r>
              <a:rPr lang="fr-FR" sz="2000" b="1" u="sng" dirty="0">
                <a:solidFill>
                  <a:srgbClr val="006600"/>
                </a:solidFill>
                <a:latin typeface="Arial" pitchFamily="34" charset="0"/>
                <a:cs typeface="Arial" pitchFamily="34" charset="0"/>
              </a:rPr>
              <a:t>= K</a:t>
            </a:r>
            <a:r>
              <a:rPr lang="fr-FR" sz="2000" b="1" u="sng" baseline="30000" dirty="0">
                <a:solidFill>
                  <a:srgbClr val="006600"/>
                </a:solidFill>
                <a:latin typeface="Arial" pitchFamily="34" charset="0"/>
                <a:cs typeface="Arial" pitchFamily="34" charset="0"/>
              </a:rPr>
              <a:t>0</a:t>
            </a:r>
            <a:r>
              <a:rPr lang="fr-FR" sz="2000" dirty="0">
                <a:solidFill>
                  <a:srgbClr val="002060"/>
                </a:solidFill>
                <a:latin typeface="Arial" pitchFamily="34" charset="0"/>
                <a:cs typeface="Arial" pitchFamily="34" charset="0"/>
              </a:rPr>
              <a:t>, le système </a:t>
            </a:r>
            <a:r>
              <a:rPr lang="fr-FR" sz="2000" b="1" u="sng" dirty="0">
                <a:solidFill>
                  <a:srgbClr val="006600"/>
                </a:solidFill>
                <a:latin typeface="Arial" pitchFamily="34" charset="0"/>
                <a:cs typeface="Arial" pitchFamily="34" charset="0"/>
              </a:rPr>
              <a:t>n’évolue pas</a:t>
            </a:r>
            <a:r>
              <a:rPr lang="fr-FR" sz="2000" dirty="0">
                <a:solidFill>
                  <a:srgbClr val="002060"/>
                </a:solidFill>
                <a:latin typeface="Arial" pitchFamily="34" charset="0"/>
                <a:cs typeface="Arial" pitchFamily="34" charset="0"/>
              </a:rPr>
              <a:t>, il est déjà à l’équilibre ;</a:t>
            </a:r>
          </a:p>
          <a:p>
            <a:pPr algn="just"/>
            <a:endParaRPr lang="fr-FR" sz="900" dirty="0">
              <a:latin typeface="Arial" pitchFamily="34" charset="0"/>
              <a:cs typeface="Arial" pitchFamily="34" charset="0"/>
            </a:endParaRPr>
          </a:p>
          <a:p>
            <a:pPr algn="just"/>
            <a:r>
              <a:rPr lang="fr-FR" sz="2000" dirty="0">
                <a:latin typeface="Arial" pitchFamily="34" charset="0"/>
                <a:cs typeface="Arial" pitchFamily="34" charset="0"/>
                <a:sym typeface="Wingdings" pitchFamily="2" charset="2"/>
              </a:rPr>
              <a:t> </a:t>
            </a:r>
            <a:r>
              <a:rPr lang="fr-FR" sz="2000" b="1" i="1" dirty="0" smtClean="0">
                <a:cs typeface="Arial" pitchFamily="34" charset="0"/>
              </a:rPr>
              <a:t>S’il ne le peut pas</a:t>
            </a:r>
            <a:r>
              <a:rPr lang="fr-FR" sz="2000" dirty="0" smtClean="0">
                <a:cs typeface="Arial" pitchFamily="34" charset="0"/>
              </a:rPr>
              <a:t>, </a:t>
            </a:r>
            <a:r>
              <a:rPr lang="fr-FR" sz="2000" dirty="0" smtClean="0">
                <a:solidFill>
                  <a:srgbClr val="002060"/>
                </a:solidFill>
                <a:latin typeface="Arial" pitchFamily="34" charset="0"/>
                <a:cs typeface="Arial" pitchFamily="34" charset="0"/>
              </a:rPr>
              <a:t>il </a:t>
            </a:r>
            <a:r>
              <a:rPr lang="fr-FR" sz="2000" dirty="0">
                <a:solidFill>
                  <a:srgbClr val="002060"/>
                </a:solidFill>
                <a:latin typeface="Arial" pitchFamily="34" charset="0"/>
                <a:cs typeface="Arial" pitchFamily="34" charset="0"/>
              </a:rPr>
              <a:t>s’en rapproche au maximum par consommation totale du réactif limitant, mais avec </a:t>
            </a:r>
            <a:r>
              <a:rPr lang="fr-FR" sz="2000" b="1" u="sng" dirty="0">
                <a:solidFill>
                  <a:srgbClr val="006600"/>
                </a:solidFill>
                <a:latin typeface="Arial" pitchFamily="34" charset="0"/>
                <a:cs typeface="Arial" pitchFamily="34" charset="0"/>
              </a:rPr>
              <a:t>rupture de l’équilibre</a:t>
            </a:r>
            <a:r>
              <a:rPr lang="fr-FR" sz="2000" dirty="0">
                <a:solidFill>
                  <a:srgbClr val="002060"/>
                </a:solidFill>
                <a:latin typeface="Arial" pitchFamily="34" charset="0"/>
                <a:cs typeface="Arial" pitchFamily="34" charset="0"/>
              </a:rPr>
              <a:t>.</a:t>
            </a:r>
          </a:p>
        </p:txBody>
      </p:sp>
      <p:grpSp>
        <p:nvGrpSpPr>
          <p:cNvPr id="14" name="Groupe 13"/>
          <p:cNvGrpSpPr/>
          <p:nvPr/>
        </p:nvGrpSpPr>
        <p:grpSpPr>
          <a:xfrm>
            <a:off x="0" y="3759250"/>
            <a:ext cx="9144000" cy="1508105"/>
            <a:chOff x="0" y="3759250"/>
            <a:chExt cx="9144000" cy="1508105"/>
          </a:xfrm>
        </p:grpSpPr>
        <p:sp>
          <p:nvSpPr>
            <p:cNvPr id="5" name="Rectangle 2"/>
            <p:cNvSpPr>
              <a:spLocks noChangeArrowheads="1"/>
            </p:cNvSpPr>
            <p:nvPr/>
          </p:nvSpPr>
          <p:spPr bwMode="auto">
            <a:xfrm>
              <a:off x="0" y="3759250"/>
              <a:ext cx="9144000" cy="1508105"/>
            </a:xfrm>
            <a:prstGeom prst="rect">
              <a:avLst/>
            </a:prstGeom>
            <a:noFill/>
            <a:ln w="9525">
              <a:noFill/>
              <a:miter lim="800000"/>
              <a:headEnd/>
              <a:tailEnd/>
            </a:ln>
          </p:spPr>
          <p:txBody>
            <a:bodyPr anchor="ctr">
              <a:spAutoFit/>
            </a:bodyPr>
            <a:lstStyle/>
            <a:p>
              <a:pPr algn="just"/>
              <a:r>
                <a:rPr lang="fr-FR" b="1" dirty="0" smtClean="0">
                  <a:latin typeface="Times New Roman" pitchFamily="18" charset="0"/>
                  <a:ea typeface="Arial Unicode MS" pitchFamily="34" charset="-128"/>
                  <a:cs typeface="Times New Roman" pitchFamily="18" charset="0"/>
                  <a:sym typeface="Wingdings" pitchFamily="2" charset="2"/>
                </a:rPr>
                <a:t></a:t>
              </a:r>
              <a:r>
                <a:rPr lang="fr-FR" b="1" dirty="0" smtClean="0">
                  <a:latin typeface="Times New Roman" pitchFamily="18" charset="0"/>
                  <a:ea typeface="Arial Unicode MS" pitchFamily="34" charset="-128"/>
                  <a:cs typeface="Times New Roman" pitchFamily="18" charset="0"/>
                </a:rPr>
                <a:t> </a:t>
              </a:r>
              <a:r>
                <a:rPr lang="fr-FR" b="1" u="sng" dirty="0" smtClean="0">
                  <a:latin typeface="Times New Roman" pitchFamily="18" charset="0"/>
                  <a:ea typeface="Arial Unicode MS" pitchFamily="34" charset="-128"/>
                  <a:cs typeface="Times New Roman" pitchFamily="18" charset="0"/>
                  <a:sym typeface="Wingdings" pitchFamily="2" charset="2"/>
                </a:rPr>
                <a:t>Application 11</a:t>
              </a:r>
              <a:r>
                <a:rPr lang="fr-FR" dirty="0" smtClean="0">
                  <a:latin typeface="Times New Roman" pitchFamily="18" charset="0"/>
                  <a:ea typeface="Arial Unicode MS" pitchFamily="34" charset="-128"/>
                  <a:cs typeface="Times New Roman" pitchFamily="18" charset="0"/>
                  <a:sym typeface="Wingdings" pitchFamily="2" charset="2"/>
                </a:rPr>
                <a:t> : </a:t>
              </a:r>
              <a:r>
                <a:rPr lang="fr-FR" i="1" dirty="0" smtClean="0">
                  <a:latin typeface="Times New Roman" pitchFamily="18" charset="0"/>
                  <a:ea typeface="Calibri" pitchFamily="34" charset="0"/>
                  <a:cs typeface="Times New Roman" pitchFamily="18" charset="0"/>
                  <a:sym typeface="Wingdings" pitchFamily="2" charset="2"/>
                </a:rPr>
                <a:t>Soit la </a:t>
              </a:r>
              <a:r>
                <a:rPr lang="fr-FR" i="1" dirty="0">
                  <a:latin typeface="Times New Roman" pitchFamily="18" charset="0"/>
                  <a:ea typeface="Calibri" pitchFamily="34" charset="0"/>
                  <a:cs typeface="Times New Roman" pitchFamily="18" charset="0"/>
                  <a:sym typeface="Wingdings" pitchFamily="2" charset="2"/>
                </a:rPr>
                <a:t>transformation d’équation chimique : </a:t>
              </a:r>
              <a:r>
                <a:rPr lang="fr-FR" i="1" dirty="0" smtClean="0">
                  <a:latin typeface="Times New Roman" pitchFamily="18" charset="0"/>
                  <a:ea typeface="Calibri" pitchFamily="34" charset="0"/>
                  <a:cs typeface="Times New Roman" pitchFamily="18" charset="0"/>
                  <a:sym typeface="Wingdings" pitchFamily="2" charset="2"/>
                </a:rPr>
                <a:t>   </a:t>
              </a:r>
              <a:r>
                <a:rPr lang="fr-FR" b="1" dirty="0" err="1" smtClean="0">
                  <a:latin typeface="Times New Roman" pitchFamily="18" charset="0"/>
                  <a:ea typeface="Calibri" pitchFamily="34" charset="0"/>
                  <a:cs typeface="Times New Roman" pitchFamily="18" charset="0"/>
                  <a:sym typeface="Wingdings" pitchFamily="2" charset="2"/>
                </a:rPr>
                <a:t>AgCl</a:t>
              </a:r>
              <a:r>
                <a:rPr lang="fr-FR" b="1" baseline="-30000" dirty="0" smtClean="0">
                  <a:latin typeface="Times New Roman" pitchFamily="18" charset="0"/>
                  <a:ea typeface="Calibri" pitchFamily="34" charset="0"/>
                  <a:cs typeface="Times New Roman" pitchFamily="18" charset="0"/>
                  <a:sym typeface="Wingdings" pitchFamily="2" charset="2"/>
                </a:rPr>
                <a:t> </a:t>
              </a:r>
              <a:r>
                <a:rPr lang="fr-FR" b="1" baseline="-30000" dirty="0">
                  <a:latin typeface="Times New Roman" pitchFamily="18" charset="0"/>
                  <a:ea typeface="Calibri" pitchFamily="34" charset="0"/>
                  <a:cs typeface="Times New Roman" pitchFamily="18" charset="0"/>
                  <a:sym typeface="Wingdings" pitchFamily="2" charset="2"/>
                </a:rPr>
                <a:t>(s)</a:t>
              </a:r>
              <a:r>
                <a:rPr lang="fr-FR" b="1" dirty="0">
                  <a:latin typeface="Times New Roman" pitchFamily="18" charset="0"/>
                  <a:ea typeface="Calibri" pitchFamily="34" charset="0"/>
                  <a:cs typeface="Times New Roman" pitchFamily="18" charset="0"/>
                  <a:sym typeface="Wingdings" pitchFamily="2" charset="2"/>
                </a:rPr>
                <a:t>        </a:t>
              </a:r>
              <a:r>
                <a:rPr lang="fr-FR" b="1" dirty="0" smtClean="0">
                  <a:latin typeface="Times New Roman" pitchFamily="18" charset="0"/>
                  <a:ea typeface="Calibri" pitchFamily="34" charset="0"/>
                  <a:cs typeface="Times New Roman" pitchFamily="18" charset="0"/>
                </a:rPr>
                <a:t>Ag </a:t>
              </a:r>
              <a:r>
                <a:rPr lang="fr-FR" b="1" baseline="30000" dirty="0">
                  <a:latin typeface="Times New Roman" pitchFamily="18" charset="0"/>
                  <a:ea typeface="Calibri" pitchFamily="34" charset="0"/>
                  <a:cs typeface="Times New Roman" pitchFamily="18" charset="0"/>
                </a:rPr>
                <a:t>+</a:t>
              </a:r>
              <a:r>
                <a:rPr lang="fr-FR" b="1" baseline="-30000" dirty="0">
                  <a:latin typeface="Times New Roman" pitchFamily="18" charset="0"/>
                  <a:ea typeface="Calibri" pitchFamily="34" charset="0"/>
                  <a:cs typeface="Times New Roman" pitchFamily="18" charset="0"/>
                </a:rPr>
                <a:t> (</a:t>
              </a:r>
              <a:r>
                <a:rPr lang="fr-FR" b="1" baseline="-30000" dirty="0" err="1">
                  <a:latin typeface="Times New Roman" pitchFamily="18" charset="0"/>
                  <a:ea typeface="Calibri" pitchFamily="34" charset="0"/>
                  <a:cs typeface="Times New Roman" pitchFamily="18" charset="0"/>
                </a:rPr>
                <a:t>aq</a:t>
              </a:r>
              <a:r>
                <a:rPr lang="fr-FR" b="1" baseline="-30000" dirty="0">
                  <a:latin typeface="Times New Roman" pitchFamily="18" charset="0"/>
                  <a:ea typeface="Calibri" pitchFamily="34" charset="0"/>
                  <a:cs typeface="Times New Roman" pitchFamily="18" charset="0"/>
                </a:rPr>
                <a:t>)</a:t>
              </a:r>
              <a:r>
                <a:rPr lang="fr-FR" b="1" dirty="0">
                  <a:latin typeface="Times New Roman" pitchFamily="18" charset="0"/>
                  <a:ea typeface="Calibri" pitchFamily="34" charset="0"/>
                  <a:cs typeface="Times New Roman" pitchFamily="18" charset="0"/>
                </a:rPr>
                <a:t> + Cl</a:t>
              </a:r>
              <a:r>
                <a:rPr lang="fr-FR" b="1" baseline="30000" dirty="0">
                  <a:latin typeface="Times New Roman" pitchFamily="18" charset="0"/>
                  <a:ea typeface="Calibri" pitchFamily="34" charset="0"/>
                  <a:cs typeface="Times New Roman" pitchFamily="18" charset="0"/>
                </a:rPr>
                <a:t> –</a:t>
              </a:r>
              <a:r>
                <a:rPr lang="fr-FR" b="1" baseline="-30000" dirty="0">
                  <a:latin typeface="Times New Roman" pitchFamily="18" charset="0"/>
                  <a:ea typeface="Calibri" pitchFamily="34" charset="0"/>
                  <a:cs typeface="Times New Roman" pitchFamily="18" charset="0"/>
                </a:rPr>
                <a:t> (</a:t>
              </a:r>
              <a:r>
                <a:rPr lang="fr-FR" b="1" baseline="-30000" dirty="0" err="1">
                  <a:latin typeface="Times New Roman" pitchFamily="18" charset="0"/>
                  <a:ea typeface="Calibri" pitchFamily="34" charset="0"/>
                  <a:cs typeface="Times New Roman" pitchFamily="18" charset="0"/>
                </a:rPr>
                <a:t>aq</a:t>
              </a:r>
              <a:r>
                <a:rPr lang="fr-FR" b="1" baseline="-30000" dirty="0">
                  <a:latin typeface="Times New Roman" pitchFamily="18" charset="0"/>
                  <a:ea typeface="Calibri" pitchFamily="34" charset="0"/>
                  <a:cs typeface="Times New Roman" pitchFamily="18" charset="0"/>
                </a:rPr>
                <a:t>)</a:t>
              </a:r>
              <a:r>
                <a:rPr lang="fr-FR" b="1" i="1" dirty="0">
                  <a:latin typeface="Times New Roman" pitchFamily="18" charset="0"/>
                  <a:ea typeface="Calibri" pitchFamily="34" charset="0"/>
                  <a:cs typeface="Times New Roman" pitchFamily="18" charset="0"/>
                </a:rPr>
                <a:t> </a:t>
              </a:r>
            </a:p>
            <a:p>
              <a:pPr algn="ctr"/>
              <a:endParaRPr lang="fr-FR" sz="100" b="1" i="1" dirty="0">
                <a:latin typeface="Times New Roman" pitchFamily="18" charset="0"/>
                <a:ea typeface="Calibri" pitchFamily="34" charset="0"/>
                <a:cs typeface="Times New Roman" pitchFamily="18" charset="0"/>
              </a:endParaRPr>
            </a:p>
            <a:p>
              <a:pPr algn="just"/>
              <a:r>
                <a:rPr lang="fr-FR" i="1" dirty="0">
                  <a:latin typeface="Times New Roman" pitchFamily="18" charset="0"/>
                  <a:ea typeface="Calibri" pitchFamily="34" charset="0"/>
                  <a:cs typeface="Times New Roman" pitchFamily="18" charset="0"/>
                </a:rPr>
                <a:t>dont la constante d’équilibre à 25°C vaut </a:t>
              </a:r>
              <a:r>
                <a:rPr lang="fr-FR" b="1" dirty="0">
                  <a:latin typeface="Times New Roman" pitchFamily="18" charset="0"/>
                  <a:ea typeface="Calibri" pitchFamily="34" charset="0"/>
                  <a:cs typeface="Times New Roman" pitchFamily="18" charset="0"/>
                </a:rPr>
                <a:t>10 </a:t>
              </a:r>
              <a:r>
                <a:rPr lang="fr-FR" b="1" baseline="30000" dirty="0">
                  <a:latin typeface="Times New Roman" pitchFamily="18" charset="0"/>
                  <a:ea typeface="Calibri" pitchFamily="34" charset="0"/>
                  <a:cs typeface="Times New Roman" pitchFamily="18" charset="0"/>
                </a:rPr>
                <a:t>– 10</a:t>
              </a:r>
              <a:r>
                <a:rPr lang="fr-FR" i="1" dirty="0">
                  <a:latin typeface="Times New Roman" pitchFamily="18" charset="0"/>
                  <a:ea typeface="Calibri" pitchFamily="34" charset="0"/>
                  <a:cs typeface="Times New Roman" pitchFamily="18" charset="0"/>
                </a:rPr>
                <a:t>. On réalise les différents mélanges initiaux ci-dessous dans </a:t>
              </a:r>
              <a:r>
                <a:rPr lang="fr-FR" b="1" dirty="0" smtClean="0">
                  <a:latin typeface="Times New Roman" pitchFamily="18" charset="0"/>
                  <a:ea typeface="Calibri" pitchFamily="34" charset="0"/>
                  <a:cs typeface="Times New Roman" pitchFamily="18" charset="0"/>
                </a:rPr>
                <a:t>V = 500 </a:t>
              </a:r>
              <a:r>
                <a:rPr lang="fr-FR" b="1" dirty="0" err="1" smtClean="0">
                  <a:latin typeface="Times New Roman" pitchFamily="18" charset="0"/>
                  <a:ea typeface="Calibri" pitchFamily="34" charset="0"/>
                  <a:cs typeface="Times New Roman" pitchFamily="18" charset="0"/>
                </a:rPr>
                <a:t>mL</a:t>
              </a:r>
              <a:r>
                <a:rPr lang="fr-FR" b="1" dirty="0" smtClean="0">
                  <a:latin typeface="Times New Roman" pitchFamily="18" charset="0"/>
                  <a:ea typeface="Calibri" pitchFamily="34" charset="0"/>
                  <a:cs typeface="Times New Roman" pitchFamily="18" charset="0"/>
                </a:rPr>
                <a:t> </a:t>
              </a:r>
              <a:r>
                <a:rPr lang="fr-FR" i="1" dirty="0" smtClean="0">
                  <a:latin typeface="Times New Roman" pitchFamily="18" charset="0"/>
                  <a:ea typeface="Calibri" pitchFamily="34" charset="0"/>
                  <a:cs typeface="Times New Roman" pitchFamily="18" charset="0"/>
                </a:rPr>
                <a:t>de de </a:t>
              </a:r>
              <a:r>
                <a:rPr lang="fr-FR" i="1" dirty="0">
                  <a:latin typeface="Times New Roman" pitchFamily="18" charset="0"/>
                  <a:ea typeface="Calibri" pitchFamily="34" charset="0"/>
                  <a:cs typeface="Times New Roman" pitchFamily="18" charset="0"/>
                </a:rPr>
                <a:t>solution à 25 °C. Pour chaque cas, prévoir le sens d’évolution du système et décrire l’état final en quantités de matière. </a:t>
              </a:r>
              <a:endParaRPr lang="fr-FR"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6" name="il_fi" descr="http://www.physagreg.fr/images/pour_lecons/mont1chim/2fleche.gif"/>
            <p:cNvPicPr>
              <a:picLocks noChangeAspect="1" noChangeArrowheads="1"/>
            </p:cNvPicPr>
            <p:nvPr/>
          </p:nvPicPr>
          <p:blipFill>
            <a:blip r:embed="rId2" r:link="rId3" cstate="print"/>
            <a:srcRect/>
            <a:stretch>
              <a:fillRect/>
            </a:stretch>
          </p:blipFill>
          <p:spPr bwMode="auto">
            <a:xfrm>
              <a:off x="6938048" y="3861048"/>
              <a:ext cx="462908" cy="216024"/>
            </a:xfrm>
            <a:prstGeom prst="rect">
              <a:avLst/>
            </a:prstGeom>
            <a:noFill/>
            <a:ln w="9525">
              <a:noFill/>
              <a:miter lim="800000"/>
              <a:headEnd/>
              <a:tailEnd/>
            </a:ln>
          </p:spPr>
        </p:pic>
      </p:grpSp>
      <p:pic>
        <p:nvPicPr>
          <p:cNvPr id="7" name="Picture 1"/>
          <p:cNvPicPr>
            <a:picLocks noChangeAspect="1" noChangeArrowheads="1"/>
          </p:cNvPicPr>
          <p:nvPr/>
        </p:nvPicPr>
        <p:blipFill>
          <a:blip r:embed="rId4" cstate="print"/>
          <a:srcRect/>
          <a:stretch>
            <a:fillRect/>
          </a:stretch>
        </p:blipFill>
        <p:spPr bwMode="auto">
          <a:xfrm>
            <a:off x="864867" y="3043252"/>
            <a:ext cx="500908" cy="575692"/>
          </a:xfrm>
          <a:prstGeom prst="rect">
            <a:avLst/>
          </a:prstGeom>
          <a:noFill/>
          <a:ln w="9525">
            <a:noFill/>
            <a:miter lim="800000"/>
            <a:headEnd/>
            <a:tailEnd/>
          </a:ln>
        </p:spPr>
      </p:pic>
      <p:sp>
        <p:nvSpPr>
          <p:cNvPr id="8" name="Rectangle 5"/>
          <p:cNvSpPr>
            <a:spLocks noChangeArrowheads="1"/>
          </p:cNvSpPr>
          <p:nvPr/>
        </p:nvSpPr>
        <p:spPr bwMode="auto">
          <a:xfrm>
            <a:off x="1440931" y="3043252"/>
            <a:ext cx="7668344" cy="677108"/>
          </a:xfrm>
          <a:prstGeom prst="rect">
            <a:avLst/>
          </a:prstGeom>
          <a:solidFill>
            <a:srgbClr val="FFC000"/>
          </a:solidFill>
          <a:ln w="9525">
            <a:noFill/>
            <a:miter lim="800000"/>
            <a:headEnd/>
            <a:tailEnd/>
          </a:ln>
        </p:spPr>
        <p:txBody>
          <a:bodyPr wrap="square" anchor="ctr">
            <a:spAutoFit/>
          </a:bodyPr>
          <a:lstStyle/>
          <a:p>
            <a:r>
              <a:rPr lang="fr-FR" sz="1900" i="1" dirty="0">
                <a:latin typeface="Calibri" pitchFamily="34" charset="0"/>
                <a:ea typeface="Calibri" pitchFamily="34" charset="0"/>
                <a:cs typeface="Times New Roman" pitchFamily="18" charset="0"/>
              </a:rPr>
              <a:t> </a:t>
            </a:r>
            <a:r>
              <a:rPr lang="fr-FR" sz="1900" i="1" dirty="0" smtClean="0"/>
              <a:t>Si le système initial ne contient </a:t>
            </a:r>
            <a:r>
              <a:rPr lang="fr-FR" sz="1900" b="1" i="1" u="sng" dirty="0" smtClean="0"/>
              <a:t>que des réactifs</a:t>
            </a:r>
            <a:r>
              <a:rPr lang="fr-FR" sz="1900" i="1" dirty="0" smtClean="0"/>
              <a:t> (ou que des produits), il </a:t>
            </a:r>
            <a:r>
              <a:rPr lang="fr-FR" sz="1900" b="1" i="1" u="sng" dirty="0" smtClean="0"/>
              <a:t>ne pourra évoluer que dans le sens DIRECT </a:t>
            </a:r>
            <a:r>
              <a:rPr lang="fr-FR" sz="1900" b="1" i="1" dirty="0" smtClean="0"/>
              <a:t> </a:t>
            </a:r>
            <a:r>
              <a:rPr lang="fr-FR" sz="1900" i="1" dirty="0" smtClean="0"/>
              <a:t>(ou que dans le sens INDIRECT).</a:t>
            </a:r>
            <a:endParaRPr lang="fr-FR" sz="1900" dirty="0">
              <a:latin typeface="Calibri" pitchFamily="34" charset="0"/>
              <a:ea typeface="Calibri" pitchFamily="34" charset="0"/>
              <a:cs typeface="Times New Roman" pitchFamily="18" charset="0"/>
            </a:endParaRPr>
          </a:p>
        </p:txBody>
      </p:sp>
      <p:pic>
        <p:nvPicPr>
          <p:cNvPr id="4097" name="Picture 1"/>
          <p:cNvPicPr>
            <a:picLocks noChangeAspect="1" noChangeArrowheads="1"/>
          </p:cNvPicPr>
          <p:nvPr/>
        </p:nvPicPr>
        <p:blipFill>
          <a:blip r:embed="rId5" cstate="print"/>
          <a:srcRect l="33547" t="31919" r="9754" b="51281"/>
          <a:stretch>
            <a:fillRect/>
          </a:stretch>
        </p:blipFill>
        <p:spPr bwMode="auto">
          <a:xfrm>
            <a:off x="251520" y="5085184"/>
            <a:ext cx="8640960" cy="1440160"/>
          </a:xfrm>
          <a:prstGeom prst="rect">
            <a:avLst/>
          </a:prstGeom>
          <a:noFill/>
          <a:ln w="9525">
            <a:noFill/>
            <a:miter lim="800000"/>
            <a:headEnd/>
            <a:tailEnd/>
          </a:ln>
        </p:spPr>
      </p:pic>
      <p:sp>
        <p:nvSpPr>
          <p:cNvPr id="15" name="Rectangle 14"/>
          <p:cNvSpPr/>
          <p:nvPr/>
        </p:nvSpPr>
        <p:spPr>
          <a:xfrm>
            <a:off x="2731959" y="594026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16" name="Rectangle 15"/>
          <p:cNvSpPr/>
          <p:nvPr/>
        </p:nvSpPr>
        <p:spPr>
          <a:xfrm>
            <a:off x="5038773" y="593770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7" name="Rectangle 16"/>
          <p:cNvSpPr/>
          <p:nvPr/>
        </p:nvSpPr>
        <p:spPr>
          <a:xfrm>
            <a:off x="7210588" y="594026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800" decel="100000"/>
                                        <p:tgtEl>
                                          <p:spTgt spid="8"/>
                                        </p:tgtEl>
                                      </p:cBhvr>
                                    </p:animEffect>
                                    <p:anim calcmode="lin" valueType="num">
                                      <p:cBhvr>
                                        <p:cTn id="13" dur="800" decel="100000" fill="hold"/>
                                        <p:tgtEl>
                                          <p:spTgt spid="8"/>
                                        </p:tgtEl>
                                        <p:attrNameLst>
                                          <p:attrName>style.rotation</p:attrName>
                                        </p:attrNameLst>
                                      </p:cBhvr>
                                      <p:tavLst>
                                        <p:tav tm="0">
                                          <p:val>
                                            <p:fltVal val="-90"/>
                                          </p:val>
                                        </p:tav>
                                        <p:tav tm="100000">
                                          <p:val>
                                            <p:fltVal val="0"/>
                                          </p:val>
                                        </p:tav>
                                      </p:tavLst>
                                    </p:anim>
                                    <p:anim calcmode="lin" valueType="num">
                                      <p:cBhvr>
                                        <p:cTn id="14" dur="800" decel="100000" fill="hold"/>
                                        <p:tgtEl>
                                          <p:spTgt spid="8"/>
                                        </p:tgtEl>
                                        <p:attrNameLst>
                                          <p:attrName>ppt_x</p:attrName>
                                        </p:attrNameLst>
                                      </p:cBhvr>
                                      <p:tavLst>
                                        <p:tav tm="0">
                                          <p:val>
                                            <p:strVal val="#ppt_x+0.4"/>
                                          </p:val>
                                        </p:tav>
                                        <p:tav tm="100000">
                                          <p:val>
                                            <p:strVal val="#ppt_x-0.05"/>
                                          </p:val>
                                        </p:tav>
                                      </p:tavLst>
                                    </p:anim>
                                    <p:anim calcmode="lin" valueType="num">
                                      <p:cBhvr>
                                        <p:cTn id="15" dur="800" decel="100000" fill="hold"/>
                                        <p:tgtEl>
                                          <p:spTgt spid="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800" decel="100000"/>
                                        <p:tgtEl>
                                          <p:spTgt spid="7"/>
                                        </p:tgtEl>
                                      </p:cBhvr>
                                    </p:animEffect>
                                    <p:anim calcmode="lin" valueType="num">
                                      <p:cBhvr>
                                        <p:cTn id="21" dur="800" decel="100000" fill="hold"/>
                                        <p:tgtEl>
                                          <p:spTgt spid="7"/>
                                        </p:tgtEl>
                                        <p:attrNameLst>
                                          <p:attrName>style.rotation</p:attrName>
                                        </p:attrNameLst>
                                      </p:cBhvr>
                                      <p:tavLst>
                                        <p:tav tm="0">
                                          <p:val>
                                            <p:fltVal val="-90"/>
                                          </p:val>
                                        </p:tav>
                                        <p:tav tm="100000">
                                          <p:val>
                                            <p:fltVal val="0"/>
                                          </p:val>
                                        </p:tav>
                                      </p:tavLst>
                                    </p:anim>
                                    <p:anim calcmode="lin" valueType="num">
                                      <p:cBhvr>
                                        <p:cTn id="22" dur="800" decel="100000" fill="hold"/>
                                        <p:tgtEl>
                                          <p:spTgt spid="7"/>
                                        </p:tgtEl>
                                        <p:attrNameLst>
                                          <p:attrName>ppt_x</p:attrName>
                                        </p:attrNameLst>
                                      </p:cBhvr>
                                      <p:tavLst>
                                        <p:tav tm="0">
                                          <p:val>
                                            <p:strVal val="#ppt_x+0.4"/>
                                          </p:val>
                                        </p:tav>
                                        <p:tav tm="100000">
                                          <p:val>
                                            <p:strVal val="#ppt_x-0.05"/>
                                          </p:val>
                                        </p:tav>
                                      </p:tavLst>
                                    </p:anim>
                                    <p:anim calcmode="lin" valueType="num">
                                      <p:cBhvr>
                                        <p:cTn id="23" dur="800" decel="100000" fill="hold"/>
                                        <p:tgtEl>
                                          <p:spTgt spid="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childTnLst>
                                </p:cTn>
                              </p:par>
                            </p:childTnLst>
                          </p:cTn>
                        </p:par>
                        <p:par>
                          <p:cTn id="32" fill="hold">
                            <p:stCondLst>
                              <p:cond delay="500"/>
                            </p:stCondLst>
                            <p:childTnLst>
                              <p:par>
                                <p:cTn id="33" presetID="2" presetClass="entr" presetSubtype="8" fill="hold" nodeType="afterEffect">
                                  <p:stCondLst>
                                    <p:cond delay="0"/>
                                  </p:stCondLst>
                                  <p:childTnLst>
                                    <p:set>
                                      <p:cBhvr>
                                        <p:cTn id="34" dur="1" fill="hold">
                                          <p:stCondLst>
                                            <p:cond delay="0"/>
                                          </p:stCondLst>
                                        </p:cTn>
                                        <p:tgtEl>
                                          <p:spTgt spid="4097"/>
                                        </p:tgtEl>
                                        <p:attrNameLst>
                                          <p:attrName>style.visibility</p:attrName>
                                        </p:attrNameLst>
                                      </p:cBhvr>
                                      <p:to>
                                        <p:strVal val="visible"/>
                                      </p:to>
                                    </p:set>
                                    <p:anim calcmode="lin" valueType="num">
                                      <p:cBhvr additive="base">
                                        <p:cTn id="35" dur="500" fill="hold"/>
                                        <p:tgtEl>
                                          <p:spTgt spid="4097"/>
                                        </p:tgtEl>
                                        <p:attrNameLst>
                                          <p:attrName>ppt_x</p:attrName>
                                        </p:attrNameLst>
                                      </p:cBhvr>
                                      <p:tavLst>
                                        <p:tav tm="0">
                                          <p:val>
                                            <p:strVal val="0-#ppt_w/2"/>
                                          </p:val>
                                        </p:tav>
                                        <p:tav tm="100000">
                                          <p:val>
                                            <p:strVal val="#ppt_x"/>
                                          </p:val>
                                        </p:tav>
                                      </p:tavLst>
                                    </p:anim>
                                    <p:anim calcmode="lin" valueType="num">
                                      <p:cBhvr additive="base">
                                        <p:cTn id="36"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cstate="print"/>
          <a:srcRect/>
          <a:stretch>
            <a:fillRect/>
          </a:stretch>
        </p:blipFill>
        <p:spPr bwMode="auto">
          <a:xfrm>
            <a:off x="-19050" y="342900"/>
            <a:ext cx="9120188" cy="5256213"/>
          </a:xfrm>
          <a:prstGeom prst="rect">
            <a:avLst/>
          </a:prstGeom>
          <a:noFill/>
          <a:ln w="9525">
            <a:noFill/>
            <a:miter lim="800000"/>
            <a:headEnd/>
            <a:tailEnd/>
          </a:ln>
        </p:spPr>
      </p:pic>
      <p:sp>
        <p:nvSpPr>
          <p:cNvPr id="12291" name="Rectangle 1"/>
          <p:cNvSpPr>
            <a:spLocks noChangeArrowheads="1"/>
          </p:cNvSpPr>
          <p:nvPr/>
        </p:nvSpPr>
        <p:spPr bwMode="auto">
          <a:xfrm>
            <a:off x="1835696" y="0"/>
            <a:ext cx="4693914" cy="369332"/>
          </a:xfrm>
          <a:prstGeom prst="rect">
            <a:avLst/>
          </a:prstGeom>
          <a:noFill/>
          <a:ln w="9525">
            <a:noFill/>
            <a:miter lim="800000"/>
            <a:headEnd/>
            <a:tailEnd/>
          </a:ln>
        </p:spPr>
        <p:txBody>
          <a:bodyPr wrap="none" anchor="ctr">
            <a:spAutoFit/>
          </a:bodyPr>
          <a:lstStyle/>
          <a:p>
            <a:pPr algn="just"/>
            <a:r>
              <a:rPr lang="fr-FR" b="1" u="sng" dirty="0" smtClean="0">
                <a:latin typeface="Bookman Old Style" pitchFamily="18" charset="0"/>
                <a:ea typeface="Calibri" pitchFamily="34" charset="0"/>
                <a:cs typeface="Times New Roman" pitchFamily="18" charset="0"/>
              </a:rPr>
              <a:t>2) Les grandeurs </a:t>
            </a:r>
            <a:r>
              <a:rPr lang="fr-FR" b="1" u="sng" dirty="0">
                <a:latin typeface="Bookman Old Style" pitchFamily="18" charset="0"/>
                <a:ea typeface="Calibri" pitchFamily="34" charset="0"/>
                <a:cs typeface="Times New Roman" pitchFamily="18" charset="0"/>
              </a:rPr>
              <a:t>physico-chimiques :</a:t>
            </a:r>
            <a:endParaRPr lang="fr-FR" dirty="0">
              <a:ea typeface="Calibri" pitchFamily="34" charset="0"/>
              <a:cs typeface="Times New Roman" pitchFamily="18" charset="0"/>
            </a:endParaRPr>
          </a:p>
        </p:txBody>
      </p:sp>
      <p:sp>
        <p:nvSpPr>
          <p:cNvPr id="12292" name="ZoneTexte 3"/>
          <p:cNvSpPr txBox="1">
            <a:spLocks noChangeArrowheads="1"/>
          </p:cNvSpPr>
          <p:nvPr/>
        </p:nvSpPr>
        <p:spPr bwMode="auto">
          <a:xfrm>
            <a:off x="620713" y="1292225"/>
            <a:ext cx="631825" cy="369888"/>
          </a:xfrm>
          <a:prstGeom prst="rect">
            <a:avLst/>
          </a:prstGeom>
          <a:noFill/>
          <a:ln w="9525">
            <a:noFill/>
            <a:miter lim="800000"/>
            <a:headEnd/>
            <a:tailEnd/>
          </a:ln>
        </p:spPr>
        <p:txBody>
          <a:bodyPr wrap="none">
            <a:spAutoFit/>
          </a:bodyPr>
          <a:lstStyle/>
          <a:p>
            <a:r>
              <a:rPr lang="fr-FR" b="1"/>
              <a:t>n</a:t>
            </a:r>
            <a:r>
              <a:rPr lang="fr-FR" b="1" baseline="-25000"/>
              <a:t>i</a:t>
            </a:r>
            <a:r>
              <a:rPr lang="fr-FR" b="1"/>
              <a:t> =</a:t>
            </a:r>
            <a:r>
              <a:rPr lang="fr-FR"/>
              <a:t> </a:t>
            </a:r>
          </a:p>
        </p:txBody>
      </p:sp>
      <p:sp>
        <p:nvSpPr>
          <p:cNvPr id="12293" name="ZoneTexte 5"/>
          <p:cNvSpPr txBox="1">
            <a:spLocks noChangeArrowheads="1"/>
          </p:cNvSpPr>
          <p:nvPr/>
        </p:nvSpPr>
        <p:spPr bwMode="auto">
          <a:xfrm>
            <a:off x="1123950" y="1076325"/>
            <a:ext cx="433388" cy="369888"/>
          </a:xfrm>
          <a:prstGeom prst="rect">
            <a:avLst/>
          </a:prstGeom>
          <a:noFill/>
          <a:ln w="9525">
            <a:noFill/>
            <a:miter lim="800000"/>
            <a:headEnd/>
            <a:tailEnd/>
          </a:ln>
        </p:spPr>
        <p:txBody>
          <a:bodyPr wrap="none">
            <a:spAutoFit/>
          </a:bodyPr>
          <a:lstStyle/>
          <a:p>
            <a:r>
              <a:rPr lang="fr-FR" b="1"/>
              <a:t>m</a:t>
            </a:r>
            <a:r>
              <a:rPr lang="fr-FR" b="1" baseline="-25000"/>
              <a:t>i</a:t>
            </a:r>
            <a:endParaRPr lang="fr-FR" b="1"/>
          </a:p>
        </p:txBody>
      </p:sp>
      <p:cxnSp>
        <p:nvCxnSpPr>
          <p:cNvPr id="8" name="Connecteur droit 7"/>
          <p:cNvCxnSpPr/>
          <p:nvPr/>
        </p:nvCxnSpPr>
        <p:spPr>
          <a:xfrm>
            <a:off x="1123950" y="1508125"/>
            <a:ext cx="4318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295" name="ZoneTexte 9"/>
          <p:cNvSpPr txBox="1">
            <a:spLocks noChangeArrowheads="1"/>
          </p:cNvSpPr>
          <p:nvPr/>
        </p:nvSpPr>
        <p:spPr bwMode="auto">
          <a:xfrm>
            <a:off x="1123950" y="1555750"/>
            <a:ext cx="420688" cy="369888"/>
          </a:xfrm>
          <a:prstGeom prst="rect">
            <a:avLst/>
          </a:prstGeom>
          <a:noFill/>
          <a:ln w="9525">
            <a:noFill/>
            <a:miter lim="800000"/>
            <a:headEnd/>
            <a:tailEnd/>
          </a:ln>
        </p:spPr>
        <p:txBody>
          <a:bodyPr wrap="none">
            <a:spAutoFit/>
          </a:bodyPr>
          <a:lstStyle/>
          <a:p>
            <a:r>
              <a:rPr lang="fr-FR" b="1"/>
              <a:t>M</a:t>
            </a:r>
            <a:r>
              <a:rPr lang="fr-FR" b="1" baseline="-25000"/>
              <a:t>i</a:t>
            </a:r>
            <a:endParaRPr lang="fr-FR" b="1"/>
          </a:p>
        </p:txBody>
      </p:sp>
      <p:sp>
        <p:nvSpPr>
          <p:cNvPr id="12296" name="ZoneTexte 10"/>
          <p:cNvSpPr txBox="1">
            <a:spLocks noChangeArrowheads="1"/>
          </p:cNvSpPr>
          <p:nvPr/>
        </p:nvSpPr>
        <p:spPr bwMode="auto">
          <a:xfrm>
            <a:off x="1555750" y="1292225"/>
            <a:ext cx="384175" cy="369888"/>
          </a:xfrm>
          <a:prstGeom prst="rect">
            <a:avLst/>
          </a:prstGeom>
          <a:noFill/>
          <a:ln w="9525">
            <a:noFill/>
            <a:miter lim="800000"/>
            <a:headEnd/>
            <a:tailEnd/>
          </a:ln>
        </p:spPr>
        <p:txBody>
          <a:bodyPr wrap="none">
            <a:spAutoFit/>
          </a:bodyPr>
          <a:lstStyle/>
          <a:p>
            <a:r>
              <a:rPr lang="fr-FR" b="1"/>
              <a:t>=</a:t>
            </a:r>
            <a:r>
              <a:rPr lang="fr-FR"/>
              <a:t> </a:t>
            </a:r>
          </a:p>
        </p:txBody>
      </p:sp>
      <p:sp>
        <p:nvSpPr>
          <p:cNvPr id="12297" name="ZoneTexte 11"/>
          <p:cNvSpPr txBox="1">
            <a:spLocks noChangeArrowheads="1"/>
          </p:cNvSpPr>
          <p:nvPr/>
        </p:nvSpPr>
        <p:spPr bwMode="auto">
          <a:xfrm>
            <a:off x="1916113" y="1076325"/>
            <a:ext cx="395287" cy="369888"/>
          </a:xfrm>
          <a:prstGeom prst="rect">
            <a:avLst/>
          </a:prstGeom>
          <a:noFill/>
          <a:ln w="9525">
            <a:noFill/>
            <a:miter lim="800000"/>
            <a:headEnd/>
            <a:tailEnd/>
          </a:ln>
        </p:spPr>
        <p:txBody>
          <a:bodyPr wrap="none">
            <a:spAutoFit/>
          </a:bodyPr>
          <a:lstStyle/>
          <a:p>
            <a:r>
              <a:rPr lang="fr-FR" b="1"/>
              <a:t>N</a:t>
            </a:r>
            <a:r>
              <a:rPr lang="fr-FR" b="1" baseline="-25000"/>
              <a:t>i</a:t>
            </a:r>
            <a:endParaRPr lang="fr-FR" b="1"/>
          </a:p>
        </p:txBody>
      </p:sp>
      <p:cxnSp>
        <p:nvCxnSpPr>
          <p:cNvPr id="13" name="Connecteur droit 12"/>
          <p:cNvCxnSpPr/>
          <p:nvPr/>
        </p:nvCxnSpPr>
        <p:spPr>
          <a:xfrm>
            <a:off x="1916113" y="1508125"/>
            <a:ext cx="4318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299" name="ZoneTexte 13"/>
          <p:cNvSpPr txBox="1">
            <a:spLocks noChangeArrowheads="1"/>
          </p:cNvSpPr>
          <p:nvPr/>
        </p:nvSpPr>
        <p:spPr bwMode="auto">
          <a:xfrm>
            <a:off x="1916113" y="1555750"/>
            <a:ext cx="461962" cy="369888"/>
          </a:xfrm>
          <a:prstGeom prst="rect">
            <a:avLst/>
          </a:prstGeom>
          <a:noFill/>
          <a:ln w="9525">
            <a:noFill/>
            <a:miter lim="800000"/>
            <a:headEnd/>
            <a:tailEnd/>
          </a:ln>
        </p:spPr>
        <p:txBody>
          <a:bodyPr wrap="none">
            <a:spAutoFit/>
          </a:bodyPr>
          <a:lstStyle/>
          <a:p>
            <a:r>
              <a:rPr lang="fr-FR" b="1"/>
              <a:t>N</a:t>
            </a:r>
            <a:r>
              <a:rPr lang="fr-FR" b="1" baseline="-25000"/>
              <a:t>A</a:t>
            </a:r>
            <a:endParaRPr lang="fr-FR" b="1"/>
          </a:p>
        </p:txBody>
      </p:sp>
      <p:cxnSp>
        <p:nvCxnSpPr>
          <p:cNvPr id="16" name="Connecteur droit 15"/>
          <p:cNvCxnSpPr/>
          <p:nvPr/>
        </p:nvCxnSpPr>
        <p:spPr>
          <a:xfrm flipH="1" flipV="1">
            <a:off x="468313" y="1196975"/>
            <a:ext cx="206375" cy="27781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01" name="ZoneTexte 16"/>
          <p:cNvSpPr txBox="1">
            <a:spLocks noChangeArrowheads="1"/>
          </p:cNvSpPr>
          <p:nvPr/>
        </p:nvSpPr>
        <p:spPr bwMode="auto">
          <a:xfrm>
            <a:off x="107950" y="908050"/>
            <a:ext cx="595313" cy="369888"/>
          </a:xfrm>
          <a:prstGeom prst="rect">
            <a:avLst/>
          </a:prstGeom>
          <a:noFill/>
          <a:ln w="9525">
            <a:noFill/>
            <a:miter lim="800000"/>
            <a:headEnd/>
            <a:tailEnd/>
          </a:ln>
        </p:spPr>
        <p:txBody>
          <a:bodyPr wrap="none">
            <a:spAutoFit/>
          </a:bodyPr>
          <a:lstStyle/>
          <a:p>
            <a:r>
              <a:rPr lang="fr-FR" b="1" dirty="0">
                <a:solidFill>
                  <a:srgbClr val="006600"/>
                </a:solidFill>
              </a:rPr>
              <a:t>mol</a:t>
            </a:r>
          </a:p>
        </p:txBody>
      </p:sp>
      <p:cxnSp>
        <p:nvCxnSpPr>
          <p:cNvPr id="21" name="Connecteur droit 20"/>
          <p:cNvCxnSpPr/>
          <p:nvPr/>
        </p:nvCxnSpPr>
        <p:spPr>
          <a:xfrm flipH="1" flipV="1">
            <a:off x="1133475" y="960438"/>
            <a:ext cx="196850" cy="20637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03" name="ZoneTexte 21"/>
          <p:cNvSpPr txBox="1">
            <a:spLocks noChangeArrowheads="1"/>
          </p:cNvSpPr>
          <p:nvPr/>
        </p:nvSpPr>
        <p:spPr bwMode="auto">
          <a:xfrm>
            <a:off x="884238" y="638770"/>
            <a:ext cx="306494" cy="400110"/>
          </a:xfrm>
          <a:prstGeom prst="rect">
            <a:avLst/>
          </a:prstGeom>
          <a:noFill/>
          <a:ln w="9525">
            <a:noFill/>
            <a:miter lim="800000"/>
            <a:headEnd/>
            <a:tailEnd/>
          </a:ln>
        </p:spPr>
        <p:txBody>
          <a:bodyPr wrap="none">
            <a:spAutoFit/>
          </a:bodyPr>
          <a:lstStyle/>
          <a:p>
            <a:r>
              <a:rPr lang="fr-FR" sz="2000" b="1" dirty="0">
                <a:solidFill>
                  <a:srgbClr val="006600"/>
                </a:solidFill>
              </a:rPr>
              <a:t>g</a:t>
            </a:r>
          </a:p>
        </p:txBody>
      </p:sp>
      <p:cxnSp>
        <p:nvCxnSpPr>
          <p:cNvPr id="25" name="Connecteur droit 24"/>
          <p:cNvCxnSpPr/>
          <p:nvPr/>
        </p:nvCxnSpPr>
        <p:spPr>
          <a:xfrm flipV="1">
            <a:off x="827088" y="1773238"/>
            <a:ext cx="395287"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05" name="ZoneTexte 25"/>
          <p:cNvSpPr txBox="1">
            <a:spLocks noChangeArrowheads="1"/>
          </p:cNvSpPr>
          <p:nvPr/>
        </p:nvSpPr>
        <p:spPr bwMode="auto">
          <a:xfrm>
            <a:off x="0" y="1700808"/>
            <a:ext cx="1116013" cy="400110"/>
          </a:xfrm>
          <a:prstGeom prst="rect">
            <a:avLst/>
          </a:prstGeom>
          <a:noFill/>
          <a:ln w="9525">
            <a:noFill/>
            <a:miter lim="800000"/>
            <a:headEnd/>
            <a:tailEnd/>
          </a:ln>
        </p:spPr>
        <p:txBody>
          <a:bodyPr>
            <a:spAutoFit/>
          </a:bodyPr>
          <a:lstStyle/>
          <a:p>
            <a:r>
              <a:rPr lang="fr-FR" sz="2000" b="1" dirty="0">
                <a:solidFill>
                  <a:srgbClr val="006600"/>
                </a:solidFill>
              </a:rPr>
              <a:t>g.mol</a:t>
            </a:r>
            <a:r>
              <a:rPr lang="fr-FR" sz="2000" b="1" baseline="30000" dirty="0">
                <a:solidFill>
                  <a:srgbClr val="006600"/>
                </a:solidFill>
              </a:rPr>
              <a:t> – 1 </a:t>
            </a:r>
            <a:endParaRPr lang="fr-FR" sz="2000" b="1" dirty="0">
              <a:solidFill>
                <a:srgbClr val="006600"/>
              </a:solidFill>
            </a:endParaRPr>
          </a:p>
        </p:txBody>
      </p:sp>
      <p:cxnSp>
        <p:nvCxnSpPr>
          <p:cNvPr id="28" name="Connecteur droit 27"/>
          <p:cNvCxnSpPr/>
          <p:nvPr/>
        </p:nvCxnSpPr>
        <p:spPr>
          <a:xfrm flipH="1" flipV="1">
            <a:off x="1771650" y="1003300"/>
            <a:ext cx="196850" cy="20796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07" name="ZoneTexte 28"/>
          <p:cNvSpPr txBox="1">
            <a:spLocks noChangeArrowheads="1"/>
          </p:cNvSpPr>
          <p:nvPr/>
        </p:nvSpPr>
        <p:spPr bwMode="auto">
          <a:xfrm>
            <a:off x="1268413" y="707033"/>
            <a:ext cx="3016250" cy="400110"/>
          </a:xfrm>
          <a:prstGeom prst="rect">
            <a:avLst/>
          </a:prstGeom>
          <a:noFill/>
          <a:ln w="9525">
            <a:noFill/>
            <a:miter lim="800000"/>
            <a:headEnd/>
            <a:tailEnd/>
          </a:ln>
        </p:spPr>
        <p:txBody>
          <a:bodyPr>
            <a:spAutoFit/>
          </a:bodyPr>
          <a:lstStyle/>
          <a:p>
            <a:r>
              <a:rPr lang="fr-FR" sz="2000" dirty="0">
                <a:solidFill>
                  <a:srgbClr val="FF0000"/>
                </a:solidFill>
              </a:rPr>
              <a:t>Nombre d’entités </a:t>
            </a:r>
            <a:r>
              <a:rPr lang="fr-FR" sz="2000" b="1" dirty="0">
                <a:solidFill>
                  <a:srgbClr val="006600"/>
                </a:solidFill>
                <a:sym typeface="Symbol" pitchFamily="18" charset="2"/>
              </a:rPr>
              <a:t></a:t>
            </a:r>
            <a:endParaRPr lang="fr-FR" sz="2000" b="1" dirty="0">
              <a:solidFill>
                <a:srgbClr val="006600"/>
              </a:solidFill>
            </a:endParaRPr>
          </a:p>
        </p:txBody>
      </p:sp>
      <p:sp>
        <p:nvSpPr>
          <p:cNvPr id="12308" name="ZoneTexte 29"/>
          <p:cNvSpPr txBox="1">
            <a:spLocks noChangeArrowheads="1"/>
          </p:cNvSpPr>
          <p:nvPr/>
        </p:nvSpPr>
        <p:spPr bwMode="auto">
          <a:xfrm>
            <a:off x="2636838" y="1052736"/>
            <a:ext cx="1871662" cy="1015663"/>
          </a:xfrm>
          <a:prstGeom prst="rect">
            <a:avLst/>
          </a:prstGeom>
          <a:noFill/>
          <a:ln w="9525">
            <a:noFill/>
            <a:miter lim="800000"/>
            <a:headEnd/>
            <a:tailEnd/>
          </a:ln>
        </p:spPr>
        <p:txBody>
          <a:bodyPr>
            <a:spAutoFit/>
          </a:bodyPr>
          <a:lstStyle/>
          <a:p>
            <a:r>
              <a:rPr lang="fr-FR" sz="2000" dirty="0">
                <a:solidFill>
                  <a:srgbClr val="FF0000"/>
                </a:solidFill>
              </a:rPr>
              <a:t>Constante d’Avogadro</a:t>
            </a:r>
          </a:p>
          <a:p>
            <a:r>
              <a:rPr lang="fr-FR" sz="2000" b="1" dirty="0">
                <a:solidFill>
                  <a:srgbClr val="006600"/>
                </a:solidFill>
              </a:rPr>
              <a:t>6,02.10</a:t>
            </a:r>
            <a:r>
              <a:rPr lang="fr-FR" sz="2000" b="1" baseline="30000" dirty="0">
                <a:solidFill>
                  <a:srgbClr val="006600"/>
                </a:solidFill>
              </a:rPr>
              <a:t>23</a:t>
            </a:r>
            <a:r>
              <a:rPr lang="fr-FR" sz="2000" b="1" dirty="0">
                <a:solidFill>
                  <a:srgbClr val="006600"/>
                </a:solidFill>
              </a:rPr>
              <a:t> mol</a:t>
            </a:r>
            <a:r>
              <a:rPr lang="fr-FR" sz="2000" b="1" baseline="30000" dirty="0">
                <a:solidFill>
                  <a:srgbClr val="006600"/>
                </a:solidFill>
              </a:rPr>
              <a:t> – 1 </a:t>
            </a:r>
            <a:endParaRPr lang="fr-FR" sz="2000" b="1" dirty="0">
              <a:solidFill>
                <a:srgbClr val="006600"/>
              </a:solidFill>
            </a:endParaRPr>
          </a:p>
        </p:txBody>
      </p:sp>
      <p:cxnSp>
        <p:nvCxnSpPr>
          <p:cNvPr id="31" name="Connecteur droit 30"/>
          <p:cNvCxnSpPr/>
          <p:nvPr/>
        </p:nvCxnSpPr>
        <p:spPr>
          <a:xfrm flipH="1">
            <a:off x="2276475" y="1436688"/>
            <a:ext cx="431800" cy="28733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10" name="ZoneTexte 36"/>
          <p:cNvSpPr txBox="1">
            <a:spLocks noChangeArrowheads="1"/>
          </p:cNvSpPr>
          <p:nvPr/>
        </p:nvSpPr>
        <p:spPr bwMode="auto">
          <a:xfrm>
            <a:off x="5235575" y="1277938"/>
            <a:ext cx="617538" cy="369887"/>
          </a:xfrm>
          <a:prstGeom prst="rect">
            <a:avLst/>
          </a:prstGeom>
          <a:noFill/>
          <a:ln w="9525">
            <a:noFill/>
            <a:miter lim="800000"/>
            <a:headEnd/>
            <a:tailEnd/>
          </a:ln>
        </p:spPr>
        <p:txBody>
          <a:bodyPr wrap="none">
            <a:spAutoFit/>
          </a:bodyPr>
          <a:lstStyle/>
          <a:p>
            <a:r>
              <a:rPr lang="fr-FR" b="1">
                <a:latin typeface="Symbol" pitchFamily="18" charset="2"/>
              </a:rPr>
              <a:t>r</a:t>
            </a:r>
            <a:r>
              <a:rPr lang="fr-FR" b="1" baseline="-25000"/>
              <a:t>i</a:t>
            </a:r>
            <a:r>
              <a:rPr lang="fr-FR"/>
              <a:t> </a:t>
            </a:r>
            <a:r>
              <a:rPr lang="fr-FR" b="1"/>
              <a:t>=</a:t>
            </a:r>
            <a:r>
              <a:rPr lang="fr-FR"/>
              <a:t> </a:t>
            </a:r>
          </a:p>
        </p:txBody>
      </p:sp>
      <p:sp>
        <p:nvSpPr>
          <p:cNvPr id="12311" name="ZoneTexte 37"/>
          <p:cNvSpPr txBox="1">
            <a:spLocks noChangeArrowheads="1"/>
          </p:cNvSpPr>
          <p:nvPr/>
        </p:nvSpPr>
        <p:spPr bwMode="auto">
          <a:xfrm>
            <a:off x="5738813" y="1062038"/>
            <a:ext cx="433387" cy="369887"/>
          </a:xfrm>
          <a:prstGeom prst="rect">
            <a:avLst/>
          </a:prstGeom>
          <a:noFill/>
          <a:ln w="9525">
            <a:noFill/>
            <a:miter lim="800000"/>
            <a:headEnd/>
            <a:tailEnd/>
          </a:ln>
        </p:spPr>
        <p:txBody>
          <a:bodyPr wrap="none">
            <a:spAutoFit/>
          </a:bodyPr>
          <a:lstStyle/>
          <a:p>
            <a:r>
              <a:rPr lang="fr-FR" b="1"/>
              <a:t>m</a:t>
            </a:r>
            <a:r>
              <a:rPr lang="fr-FR" b="1" baseline="-25000"/>
              <a:t>i</a:t>
            </a:r>
            <a:endParaRPr lang="fr-FR" b="1"/>
          </a:p>
        </p:txBody>
      </p:sp>
      <p:cxnSp>
        <p:nvCxnSpPr>
          <p:cNvPr id="39" name="Connecteur droit 38"/>
          <p:cNvCxnSpPr/>
          <p:nvPr/>
        </p:nvCxnSpPr>
        <p:spPr>
          <a:xfrm>
            <a:off x="5738813" y="1493838"/>
            <a:ext cx="43338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13" name="ZoneTexte 39"/>
          <p:cNvSpPr txBox="1">
            <a:spLocks noChangeArrowheads="1"/>
          </p:cNvSpPr>
          <p:nvPr/>
        </p:nvSpPr>
        <p:spPr bwMode="auto">
          <a:xfrm>
            <a:off x="5738813" y="1541463"/>
            <a:ext cx="377825" cy="369887"/>
          </a:xfrm>
          <a:prstGeom prst="rect">
            <a:avLst/>
          </a:prstGeom>
          <a:noFill/>
          <a:ln w="9525">
            <a:noFill/>
            <a:miter lim="800000"/>
            <a:headEnd/>
            <a:tailEnd/>
          </a:ln>
        </p:spPr>
        <p:txBody>
          <a:bodyPr wrap="none">
            <a:spAutoFit/>
          </a:bodyPr>
          <a:lstStyle/>
          <a:p>
            <a:r>
              <a:rPr lang="fr-FR" b="1"/>
              <a:t>V</a:t>
            </a:r>
            <a:r>
              <a:rPr lang="fr-FR" b="1" baseline="-25000"/>
              <a:t>i</a:t>
            </a:r>
            <a:endParaRPr lang="fr-FR" b="1"/>
          </a:p>
        </p:txBody>
      </p:sp>
      <p:sp>
        <p:nvSpPr>
          <p:cNvPr id="12314" name="ZoneTexte 40"/>
          <p:cNvSpPr txBox="1">
            <a:spLocks noChangeArrowheads="1"/>
          </p:cNvSpPr>
          <p:nvPr/>
        </p:nvSpPr>
        <p:spPr bwMode="auto">
          <a:xfrm>
            <a:off x="6172200" y="1277938"/>
            <a:ext cx="382588" cy="369887"/>
          </a:xfrm>
          <a:prstGeom prst="rect">
            <a:avLst/>
          </a:prstGeom>
          <a:noFill/>
          <a:ln w="9525">
            <a:noFill/>
            <a:miter lim="800000"/>
            <a:headEnd/>
            <a:tailEnd/>
          </a:ln>
        </p:spPr>
        <p:txBody>
          <a:bodyPr wrap="none">
            <a:spAutoFit/>
          </a:bodyPr>
          <a:lstStyle/>
          <a:p>
            <a:r>
              <a:rPr lang="fr-FR" b="1"/>
              <a:t>= </a:t>
            </a:r>
          </a:p>
        </p:txBody>
      </p:sp>
      <p:sp>
        <p:nvSpPr>
          <p:cNvPr id="12315" name="ZoneTexte 41"/>
          <p:cNvSpPr txBox="1">
            <a:spLocks noChangeArrowheads="1"/>
          </p:cNvSpPr>
          <p:nvPr/>
        </p:nvSpPr>
        <p:spPr bwMode="auto">
          <a:xfrm>
            <a:off x="6435725" y="1271588"/>
            <a:ext cx="1439863" cy="369887"/>
          </a:xfrm>
          <a:prstGeom prst="rect">
            <a:avLst/>
          </a:prstGeom>
          <a:noFill/>
          <a:ln w="9525">
            <a:noFill/>
            <a:miter lim="800000"/>
            <a:headEnd/>
            <a:tailEnd/>
          </a:ln>
        </p:spPr>
        <p:txBody>
          <a:bodyPr wrap="none">
            <a:spAutoFit/>
          </a:bodyPr>
          <a:lstStyle/>
          <a:p>
            <a:r>
              <a:rPr lang="fr-FR" b="1"/>
              <a:t>d</a:t>
            </a:r>
            <a:r>
              <a:rPr lang="fr-FR" b="1" baseline="-25000"/>
              <a:t>i</a:t>
            </a:r>
            <a:r>
              <a:rPr lang="fr-FR" b="1"/>
              <a:t> </a:t>
            </a:r>
            <a:r>
              <a:rPr lang="fr-FR" b="1">
                <a:sym typeface="Symbol" pitchFamily="18" charset="2"/>
              </a:rPr>
              <a:t></a:t>
            </a:r>
            <a:r>
              <a:rPr lang="fr-FR" b="1"/>
              <a:t> </a:t>
            </a:r>
            <a:r>
              <a:rPr lang="fr-FR" b="1">
                <a:latin typeface="Symbol" pitchFamily="18" charset="2"/>
              </a:rPr>
              <a:t>r</a:t>
            </a:r>
            <a:r>
              <a:rPr lang="fr-FR" b="1" baseline="-25000"/>
              <a:t>référence</a:t>
            </a:r>
          </a:p>
        </p:txBody>
      </p:sp>
      <p:cxnSp>
        <p:nvCxnSpPr>
          <p:cNvPr id="45" name="Connecteur droit 44"/>
          <p:cNvCxnSpPr/>
          <p:nvPr/>
        </p:nvCxnSpPr>
        <p:spPr>
          <a:xfrm flipH="1" flipV="1">
            <a:off x="5083175" y="1182688"/>
            <a:ext cx="206375" cy="2794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17" name="ZoneTexte 45"/>
          <p:cNvSpPr txBox="1">
            <a:spLocks noChangeArrowheads="1"/>
          </p:cNvSpPr>
          <p:nvPr/>
        </p:nvSpPr>
        <p:spPr bwMode="auto">
          <a:xfrm>
            <a:off x="4722813" y="895945"/>
            <a:ext cx="732893" cy="400110"/>
          </a:xfrm>
          <a:prstGeom prst="rect">
            <a:avLst/>
          </a:prstGeom>
          <a:noFill/>
          <a:ln w="9525">
            <a:noFill/>
            <a:miter lim="800000"/>
            <a:headEnd/>
            <a:tailEnd/>
          </a:ln>
        </p:spPr>
        <p:txBody>
          <a:bodyPr wrap="none">
            <a:spAutoFit/>
          </a:bodyPr>
          <a:lstStyle/>
          <a:p>
            <a:r>
              <a:rPr lang="fr-FR" sz="2000" b="1" dirty="0">
                <a:solidFill>
                  <a:srgbClr val="006600"/>
                </a:solidFill>
              </a:rPr>
              <a:t>g.L</a:t>
            </a:r>
            <a:r>
              <a:rPr lang="fr-FR" sz="2000" b="1" baseline="30000" dirty="0">
                <a:solidFill>
                  <a:srgbClr val="006600"/>
                </a:solidFill>
              </a:rPr>
              <a:t>– 1 </a:t>
            </a:r>
            <a:endParaRPr lang="fr-FR" sz="2000" b="1" dirty="0">
              <a:solidFill>
                <a:srgbClr val="006600"/>
              </a:solidFill>
            </a:endParaRPr>
          </a:p>
        </p:txBody>
      </p:sp>
      <p:cxnSp>
        <p:nvCxnSpPr>
          <p:cNvPr id="47" name="Connecteur droit 46"/>
          <p:cNvCxnSpPr/>
          <p:nvPr/>
        </p:nvCxnSpPr>
        <p:spPr>
          <a:xfrm flipH="1" flipV="1">
            <a:off x="5748338" y="946150"/>
            <a:ext cx="198437" cy="20796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19" name="ZoneTexte 47"/>
          <p:cNvSpPr txBox="1">
            <a:spLocks noChangeArrowheads="1"/>
          </p:cNvSpPr>
          <p:nvPr/>
        </p:nvSpPr>
        <p:spPr bwMode="auto">
          <a:xfrm>
            <a:off x="5499100" y="624483"/>
            <a:ext cx="306494" cy="400110"/>
          </a:xfrm>
          <a:prstGeom prst="rect">
            <a:avLst/>
          </a:prstGeom>
          <a:noFill/>
          <a:ln w="9525">
            <a:noFill/>
            <a:miter lim="800000"/>
            <a:headEnd/>
            <a:tailEnd/>
          </a:ln>
        </p:spPr>
        <p:txBody>
          <a:bodyPr wrap="none">
            <a:spAutoFit/>
          </a:bodyPr>
          <a:lstStyle/>
          <a:p>
            <a:r>
              <a:rPr lang="fr-FR" sz="2000" b="1" dirty="0">
                <a:solidFill>
                  <a:srgbClr val="006600"/>
                </a:solidFill>
              </a:rPr>
              <a:t>g</a:t>
            </a:r>
          </a:p>
        </p:txBody>
      </p:sp>
      <p:cxnSp>
        <p:nvCxnSpPr>
          <p:cNvPr id="49" name="Connecteur droit 48"/>
          <p:cNvCxnSpPr/>
          <p:nvPr/>
        </p:nvCxnSpPr>
        <p:spPr>
          <a:xfrm flipV="1">
            <a:off x="5443538" y="1758950"/>
            <a:ext cx="395287"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21" name="ZoneTexte 49"/>
          <p:cNvSpPr txBox="1">
            <a:spLocks noChangeArrowheads="1"/>
          </p:cNvSpPr>
          <p:nvPr/>
        </p:nvSpPr>
        <p:spPr bwMode="auto">
          <a:xfrm>
            <a:off x="5148263" y="1700808"/>
            <a:ext cx="388937" cy="400110"/>
          </a:xfrm>
          <a:prstGeom prst="rect">
            <a:avLst/>
          </a:prstGeom>
          <a:noFill/>
          <a:ln w="9525">
            <a:noFill/>
            <a:miter lim="800000"/>
            <a:headEnd/>
            <a:tailEnd/>
          </a:ln>
        </p:spPr>
        <p:txBody>
          <a:bodyPr>
            <a:spAutoFit/>
          </a:bodyPr>
          <a:lstStyle/>
          <a:p>
            <a:r>
              <a:rPr lang="fr-FR" sz="2000" b="1" dirty="0">
                <a:solidFill>
                  <a:srgbClr val="006600"/>
                </a:solidFill>
              </a:rPr>
              <a:t>L</a:t>
            </a:r>
          </a:p>
        </p:txBody>
      </p:sp>
      <p:cxnSp>
        <p:nvCxnSpPr>
          <p:cNvPr id="51" name="Connecteur droit 50"/>
          <p:cNvCxnSpPr/>
          <p:nvPr/>
        </p:nvCxnSpPr>
        <p:spPr>
          <a:xfrm flipH="1" flipV="1">
            <a:off x="6372225" y="981075"/>
            <a:ext cx="196850" cy="35083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23" name="ZoneTexte 51"/>
          <p:cNvSpPr txBox="1">
            <a:spLocks noChangeArrowheads="1"/>
          </p:cNvSpPr>
          <p:nvPr/>
        </p:nvSpPr>
        <p:spPr bwMode="auto">
          <a:xfrm>
            <a:off x="6172200" y="692150"/>
            <a:ext cx="415925" cy="400110"/>
          </a:xfrm>
          <a:prstGeom prst="rect">
            <a:avLst/>
          </a:prstGeom>
          <a:noFill/>
          <a:ln w="9525">
            <a:noFill/>
            <a:miter lim="800000"/>
            <a:headEnd/>
            <a:tailEnd/>
          </a:ln>
        </p:spPr>
        <p:txBody>
          <a:bodyPr>
            <a:spAutoFit/>
          </a:bodyPr>
          <a:lstStyle/>
          <a:p>
            <a:r>
              <a:rPr lang="fr-FR" sz="2000" b="1" dirty="0">
                <a:solidFill>
                  <a:srgbClr val="006600"/>
                </a:solidFill>
                <a:sym typeface="Symbol" pitchFamily="18" charset="2"/>
              </a:rPr>
              <a:t></a:t>
            </a:r>
            <a:endParaRPr lang="fr-FR" sz="2000" b="1" dirty="0">
              <a:solidFill>
                <a:srgbClr val="006600"/>
              </a:solidFill>
            </a:endParaRPr>
          </a:p>
        </p:txBody>
      </p:sp>
      <p:sp>
        <p:nvSpPr>
          <p:cNvPr id="12324" name="ZoneTexte 52"/>
          <p:cNvSpPr txBox="1">
            <a:spLocks noChangeArrowheads="1"/>
          </p:cNvSpPr>
          <p:nvPr/>
        </p:nvSpPr>
        <p:spPr bwMode="auto">
          <a:xfrm>
            <a:off x="7667625" y="692150"/>
            <a:ext cx="1476375" cy="1323439"/>
          </a:xfrm>
          <a:prstGeom prst="rect">
            <a:avLst/>
          </a:prstGeom>
          <a:noFill/>
          <a:ln w="9525">
            <a:noFill/>
            <a:miter lim="800000"/>
            <a:headEnd/>
            <a:tailEnd/>
          </a:ln>
        </p:spPr>
        <p:txBody>
          <a:bodyPr>
            <a:spAutoFit/>
          </a:bodyPr>
          <a:lstStyle/>
          <a:p>
            <a:r>
              <a:rPr lang="fr-FR" sz="2000" b="1" dirty="0">
                <a:latin typeface="Symbol" pitchFamily="18" charset="2"/>
              </a:rPr>
              <a:t>r</a:t>
            </a:r>
            <a:r>
              <a:rPr lang="fr-FR" sz="2000" b="1" baseline="-25000" dirty="0"/>
              <a:t>eau </a:t>
            </a:r>
            <a:r>
              <a:rPr lang="fr-FR" sz="2000" dirty="0">
                <a:solidFill>
                  <a:srgbClr val="FF0000"/>
                </a:solidFill>
              </a:rPr>
              <a:t>pour</a:t>
            </a:r>
          </a:p>
          <a:p>
            <a:r>
              <a:rPr lang="fr-FR" sz="2000" dirty="0">
                <a:solidFill>
                  <a:srgbClr val="FF0000"/>
                </a:solidFill>
              </a:rPr>
              <a:t>les liquides</a:t>
            </a:r>
          </a:p>
          <a:p>
            <a:r>
              <a:rPr lang="fr-FR" sz="2000" b="1" dirty="0">
                <a:solidFill>
                  <a:srgbClr val="006600"/>
                </a:solidFill>
              </a:rPr>
              <a:t>1000 g.L</a:t>
            </a:r>
            <a:r>
              <a:rPr lang="fr-FR" sz="2000" b="1" baseline="30000" dirty="0">
                <a:solidFill>
                  <a:srgbClr val="006600"/>
                </a:solidFill>
              </a:rPr>
              <a:t> – 1 </a:t>
            </a:r>
            <a:endParaRPr lang="fr-FR" sz="2000" b="1" dirty="0">
              <a:solidFill>
                <a:srgbClr val="006600"/>
              </a:solidFill>
            </a:endParaRPr>
          </a:p>
          <a:p>
            <a:r>
              <a:rPr lang="fr-FR" sz="2000" dirty="0">
                <a:solidFill>
                  <a:srgbClr val="00B050"/>
                </a:solidFill>
              </a:rPr>
              <a:t> </a:t>
            </a:r>
          </a:p>
        </p:txBody>
      </p:sp>
      <p:cxnSp>
        <p:nvCxnSpPr>
          <p:cNvPr id="54" name="Connecteur droit 53"/>
          <p:cNvCxnSpPr/>
          <p:nvPr/>
        </p:nvCxnSpPr>
        <p:spPr>
          <a:xfrm flipH="1">
            <a:off x="7164388" y="1052513"/>
            <a:ext cx="503237" cy="36036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26" name="ZoneTexte 63"/>
          <p:cNvSpPr txBox="1">
            <a:spLocks noChangeArrowheads="1"/>
          </p:cNvSpPr>
          <p:nvPr/>
        </p:nvSpPr>
        <p:spPr bwMode="auto">
          <a:xfrm>
            <a:off x="1195388" y="2930525"/>
            <a:ext cx="606256" cy="400110"/>
          </a:xfrm>
          <a:prstGeom prst="rect">
            <a:avLst/>
          </a:prstGeom>
          <a:noFill/>
          <a:ln w="9525">
            <a:noFill/>
            <a:miter lim="800000"/>
            <a:headEnd/>
            <a:tailEnd/>
          </a:ln>
        </p:spPr>
        <p:txBody>
          <a:bodyPr wrap="none">
            <a:spAutoFit/>
          </a:bodyPr>
          <a:lstStyle/>
          <a:p>
            <a:r>
              <a:rPr lang="fr-FR" sz="2000" b="1" dirty="0"/>
              <a:t>C</a:t>
            </a:r>
            <a:r>
              <a:rPr lang="fr-FR" sz="2000" b="1" baseline="-25000" dirty="0"/>
              <a:t>i</a:t>
            </a:r>
            <a:r>
              <a:rPr lang="fr-FR" sz="2000" b="1" dirty="0"/>
              <a:t> =</a:t>
            </a:r>
            <a:r>
              <a:rPr lang="fr-FR" sz="2000" dirty="0"/>
              <a:t> </a:t>
            </a:r>
          </a:p>
        </p:txBody>
      </p:sp>
      <p:sp>
        <p:nvSpPr>
          <p:cNvPr id="12327" name="ZoneTexte 64"/>
          <p:cNvSpPr txBox="1">
            <a:spLocks noChangeArrowheads="1"/>
          </p:cNvSpPr>
          <p:nvPr/>
        </p:nvSpPr>
        <p:spPr bwMode="auto">
          <a:xfrm>
            <a:off x="1979613" y="2708275"/>
            <a:ext cx="364202" cy="400110"/>
          </a:xfrm>
          <a:prstGeom prst="rect">
            <a:avLst/>
          </a:prstGeom>
          <a:noFill/>
          <a:ln w="9525">
            <a:noFill/>
            <a:miter lim="800000"/>
            <a:headEnd/>
            <a:tailEnd/>
          </a:ln>
        </p:spPr>
        <p:txBody>
          <a:bodyPr wrap="none">
            <a:spAutoFit/>
          </a:bodyPr>
          <a:lstStyle/>
          <a:p>
            <a:r>
              <a:rPr lang="fr-FR" sz="2000" b="1"/>
              <a:t>n</a:t>
            </a:r>
            <a:r>
              <a:rPr lang="fr-FR" sz="2000" b="1" baseline="-25000"/>
              <a:t>i</a:t>
            </a:r>
            <a:endParaRPr lang="fr-FR" sz="2000" b="1"/>
          </a:p>
        </p:txBody>
      </p:sp>
      <p:cxnSp>
        <p:nvCxnSpPr>
          <p:cNvPr id="66" name="Connecteur droit 65"/>
          <p:cNvCxnSpPr/>
          <p:nvPr/>
        </p:nvCxnSpPr>
        <p:spPr>
          <a:xfrm flipV="1">
            <a:off x="1763713" y="3141663"/>
            <a:ext cx="784225" cy="476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29" name="ZoneTexte 66"/>
          <p:cNvSpPr txBox="1">
            <a:spLocks noChangeArrowheads="1"/>
          </p:cNvSpPr>
          <p:nvPr/>
        </p:nvSpPr>
        <p:spPr bwMode="auto">
          <a:xfrm>
            <a:off x="1700213" y="3194050"/>
            <a:ext cx="903261" cy="400110"/>
          </a:xfrm>
          <a:prstGeom prst="rect">
            <a:avLst/>
          </a:prstGeom>
          <a:noFill/>
          <a:ln w="9525">
            <a:noFill/>
            <a:miter lim="800000"/>
            <a:headEnd/>
            <a:tailEnd/>
          </a:ln>
        </p:spPr>
        <p:txBody>
          <a:bodyPr wrap="none">
            <a:spAutoFit/>
          </a:bodyPr>
          <a:lstStyle/>
          <a:p>
            <a:r>
              <a:rPr lang="fr-FR" sz="2000" b="1" dirty="0" err="1"/>
              <a:t>V</a:t>
            </a:r>
            <a:r>
              <a:rPr lang="fr-FR" sz="2000" b="1" baseline="-25000" dirty="0" err="1"/>
              <a:t>solution</a:t>
            </a:r>
            <a:endParaRPr lang="fr-FR" sz="2000" b="1" dirty="0"/>
          </a:p>
        </p:txBody>
      </p:sp>
      <p:sp>
        <p:nvSpPr>
          <p:cNvPr id="12330" name="ZoneTexte 67"/>
          <p:cNvSpPr txBox="1">
            <a:spLocks noChangeArrowheads="1"/>
          </p:cNvSpPr>
          <p:nvPr/>
        </p:nvSpPr>
        <p:spPr bwMode="auto">
          <a:xfrm>
            <a:off x="107950" y="3357563"/>
            <a:ext cx="1019831" cy="400110"/>
          </a:xfrm>
          <a:prstGeom prst="rect">
            <a:avLst/>
          </a:prstGeom>
          <a:noFill/>
          <a:ln w="9525">
            <a:noFill/>
            <a:miter lim="800000"/>
            <a:headEnd/>
            <a:tailEnd/>
          </a:ln>
        </p:spPr>
        <p:txBody>
          <a:bodyPr wrap="none">
            <a:spAutoFit/>
          </a:bodyPr>
          <a:lstStyle/>
          <a:p>
            <a:r>
              <a:rPr lang="fr-FR" sz="2000" b="1" dirty="0" err="1">
                <a:solidFill>
                  <a:srgbClr val="006600"/>
                </a:solidFill>
              </a:rPr>
              <a:t>mol.L</a:t>
            </a:r>
            <a:r>
              <a:rPr lang="fr-FR" sz="2000" b="1" baseline="30000" dirty="0">
                <a:solidFill>
                  <a:srgbClr val="006600"/>
                </a:solidFill>
              </a:rPr>
              <a:t>– 1 </a:t>
            </a:r>
            <a:endParaRPr lang="fr-FR" sz="2000" b="1" dirty="0">
              <a:solidFill>
                <a:srgbClr val="006600"/>
              </a:solidFill>
            </a:endParaRPr>
          </a:p>
        </p:txBody>
      </p:sp>
      <p:cxnSp>
        <p:nvCxnSpPr>
          <p:cNvPr id="69" name="Connecteur droit 68"/>
          <p:cNvCxnSpPr/>
          <p:nvPr/>
        </p:nvCxnSpPr>
        <p:spPr>
          <a:xfrm flipV="1">
            <a:off x="2339975" y="2852738"/>
            <a:ext cx="576263" cy="9683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32" name="ZoneTexte 69"/>
          <p:cNvSpPr txBox="1">
            <a:spLocks noChangeArrowheads="1"/>
          </p:cNvSpPr>
          <p:nvPr/>
        </p:nvSpPr>
        <p:spPr bwMode="auto">
          <a:xfrm>
            <a:off x="2916238" y="2651125"/>
            <a:ext cx="593432" cy="400110"/>
          </a:xfrm>
          <a:prstGeom prst="rect">
            <a:avLst/>
          </a:prstGeom>
          <a:noFill/>
          <a:ln w="9525">
            <a:noFill/>
            <a:miter lim="800000"/>
            <a:headEnd/>
            <a:tailEnd/>
          </a:ln>
        </p:spPr>
        <p:txBody>
          <a:bodyPr wrap="none">
            <a:spAutoFit/>
          </a:bodyPr>
          <a:lstStyle/>
          <a:p>
            <a:r>
              <a:rPr lang="fr-FR" sz="2000" b="1" dirty="0">
                <a:solidFill>
                  <a:srgbClr val="006600"/>
                </a:solidFill>
              </a:rPr>
              <a:t>mol</a:t>
            </a:r>
          </a:p>
        </p:txBody>
      </p:sp>
      <p:cxnSp>
        <p:nvCxnSpPr>
          <p:cNvPr id="71" name="Connecteur droit 70"/>
          <p:cNvCxnSpPr/>
          <p:nvPr/>
        </p:nvCxnSpPr>
        <p:spPr>
          <a:xfrm flipH="1" flipV="1">
            <a:off x="2519363" y="3357563"/>
            <a:ext cx="468312" cy="14287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34" name="ZoneTexte 71"/>
          <p:cNvSpPr txBox="1">
            <a:spLocks noChangeArrowheads="1"/>
          </p:cNvSpPr>
          <p:nvPr/>
        </p:nvSpPr>
        <p:spPr bwMode="auto">
          <a:xfrm>
            <a:off x="2987675" y="3284538"/>
            <a:ext cx="388938" cy="400110"/>
          </a:xfrm>
          <a:prstGeom prst="rect">
            <a:avLst/>
          </a:prstGeom>
          <a:noFill/>
          <a:ln w="9525">
            <a:noFill/>
            <a:miter lim="800000"/>
            <a:headEnd/>
            <a:tailEnd/>
          </a:ln>
        </p:spPr>
        <p:txBody>
          <a:bodyPr>
            <a:spAutoFit/>
          </a:bodyPr>
          <a:lstStyle/>
          <a:p>
            <a:r>
              <a:rPr lang="fr-FR" sz="2000" b="1" dirty="0">
                <a:solidFill>
                  <a:srgbClr val="006600"/>
                </a:solidFill>
              </a:rPr>
              <a:t>L</a:t>
            </a:r>
          </a:p>
        </p:txBody>
      </p:sp>
      <p:cxnSp>
        <p:nvCxnSpPr>
          <p:cNvPr id="76" name="Connecteur droit 75"/>
          <p:cNvCxnSpPr/>
          <p:nvPr/>
        </p:nvCxnSpPr>
        <p:spPr>
          <a:xfrm flipV="1">
            <a:off x="827088" y="3213100"/>
            <a:ext cx="431800"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36" name="ZoneTexte 77"/>
          <p:cNvSpPr txBox="1">
            <a:spLocks noChangeArrowheads="1"/>
          </p:cNvSpPr>
          <p:nvPr/>
        </p:nvSpPr>
        <p:spPr bwMode="auto">
          <a:xfrm>
            <a:off x="6078538" y="2900363"/>
            <a:ext cx="745717" cy="400110"/>
          </a:xfrm>
          <a:prstGeom prst="rect">
            <a:avLst/>
          </a:prstGeom>
          <a:noFill/>
          <a:ln w="9525">
            <a:noFill/>
            <a:miter lim="800000"/>
            <a:headEnd/>
            <a:tailEnd/>
          </a:ln>
        </p:spPr>
        <p:txBody>
          <a:bodyPr wrap="none">
            <a:spAutoFit/>
          </a:bodyPr>
          <a:lstStyle/>
          <a:p>
            <a:r>
              <a:rPr lang="fr-FR" sz="2000" b="1" dirty="0" err="1"/>
              <a:t>C</a:t>
            </a:r>
            <a:r>
              <a:rPr lang="fr-FR" sz="2000" b="1" baseline="-25000" dirty="0" err="1"/>
              <a:t>mi</a:t>
            </a:r>
            <a:r>
              <a:rPr lang="fr-FR" sz="2000" b="1" dirty="0"/>
              <a:t> =</a:t>
            </a:r>
            <a:r>
              <a:rPr lang="fr-FR" sz="2000" dirty="0"/>
              <a:t> </a:t>
            </a:r>
          </a:p>
        </p:txBody>
      </p:sp>
      <p:sp>
        <p:nvSpPr>
          <p:cNvPr id="12337" name="ZoneTexte 78"/>
          <p:cNvSpPr txBox="1">
            <a:spLocks noChangeArrowheads="1"/>
          </p:cNvSpPr>
          <p:nvPr/>
        </p:nvSpPr>
        <p:spPr bwMode="auto">
          <a:xfrm>
            <a:off x="6862763" y="2679700"/>
            <a:ext cx="434734" cy="400110"/>
          </a:xfrm>
          <a:prstGeom prst="rect">
            <a:avLst/>
          </a:prstGeom>
          <a:noFill/>
          <a:ln w="9525">
            <a:noFill/>
            <a:miter lim="800000"/>
            <a:headEnd/>
            <a:tailEnd/>
          </a:ln>
        </p:spPr>
        <p:txBody>
          <a:bodyPr wrap="none">
            <a:spAutoFit/>
          </a:bodyPr>
          <a:lstStyle/>
          <a:p>
            <a:r>
              <a:rPr lang="fr-FR" sz="2000" b="1"/>
              <a:t>m</a:t>
            </a:r>
            <a:r>
              <a:rPr lang="fr-FR" sz="2000" b="1" baseline="-25000"/>
              <a:t>i</a:t>
            </a:r>
            <a:endParaRPr lang="fr-FR" sz="2000" b="1"/>
          </a:p>
        </p:txBody>
      </p:sp>
      <p:cxnSp>
        <p:nvCxnSpPr>
          <p:cNvPr id="80" name="Connecteur droit 79"/>
          <p:cNvCxnSpPr/>
          <p:nvPr/>
        </p:nvCxnSpPr>
        <p:spPr>
          <a:xfrm flipV="1">
            <a:off x="6804025" y="3078163"/>
            <a:ext cx="784225" cy="635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39" name="ZoneTexte 80"/>
          <p:cNvSpPr txBox="1">
            <a:spLocks noChangeArrowheads="1"/>
          </p:cNvSpPr>
          <p:nvPr/>
        </p:nvSpPr>
        <p:spPr bwMode="auto">
          <a:xfrm>
            <a:off x="6659563" y="3141663"/>
            <a:ext cx="903261" cy="400110"/>
          </a:xfrm>
          <a:prstGeom prst="rect">
            <a:avLst/>
          </a:prstGeom>
          <a:noFill/>
          <a:ln w="9525">
            <a:noFill/>
            <a:miter lim="800000"/>
            <a:headEnd/>
            <a:tailEnd/>
          </a:ln>
        </p:spPr>
        <p:txBody>
          <a:bodyPr wrap="none">
            <a:spAutoFit/>
          </a:bodyPr>
          <a:lstStyle/>
          <a:p>
            <a:r>
              <a:rPr lang="fr-FR" sz="2000" b="1"/>
              <a:t>V</a:t>
            </a:r>
            <a:r>
              <a:rPr lang="fr-FR" sz="2000" b="1" baseline="-25000"/>
              <a:t>solution</a:t>
            </a:r>
            <a:endParaRPr lang="fr-FR" sz="2000" b="1"/>
          </a:p>
        </p:txBody>
      </p:sp>
      <p:sp>
        <p:nvSpPr>
          <p:cNvPr id="12340" name="ZoneTexte 81"/>
          <p:cNvSpPr txBox="1">
            <a:spLocks noChangeArrowheads="1"/>
          </p:cNvSpPr>
          <p:nvPr/>
        </p:nvSpPr>
        <p:spPr bwMode="auto">
          <a:xfrm>
            <a:off x="4991100" y="3327400"/>
            <a:ext cx="732893" cy="400110"/>
          </a:xfrm>
          <a:prstGeom prst="rect">
            <a:avLst/>
          </a:prstGeom>
          <a:noFill/>
          <a:ln w="9525">
            <a:noFill/>
            <a:miter lim="800000"/>
            <a:headEnd/>
            <a:tailEnd/>
          </a:ln>
        </p:spPr>
        <p:txBody>
          <a:bodyPr wrap="none">
            <a:spAutoFit/>
          </a:bodyPr>
          <a:lstStyle/>
          <a:p>
            <a:r>
              <a:rPr lang="fr-FR" sz="2000" b="1" dirty="0">
                <a:solidFill>
                  <a:srgbClr val="006600"/>
                </a:solidFill>
              </a:rPr>
              <a:t>g.L</a:t>
            </a:r>
            <a:r>
              <a:rPr lang="fr-FR" sz="2000" b="1" baseline="30000" dirty="0">
                <a:solidFill>
                  <a:srgbClr val="006600"/>
                </a:solidFill>
              </a:rPr>
              <a:t>– 1 </a:t>
            </a:r>
            <a:endParaRPr lang="fr-FR" sz="2000" b="1" dirty="0">
              <a:solidFill>
                <a:srgbClr val="006600"/>
              </a:solidFill>
            </a:endParaRPr>
          </a:p>
        </p:txBody>
      </p:sp>
      <p:cxnSp>
        <p:nvCxnSpPr>
          <p:cNvPr id="83" name="Connecteur droit 82"/>
          <p:cNvCxnSpPr/>
          <p:nvPr/>
        </p:nvCxnSpPr>
        <p:spPr>
          <a:xfrm flipV="1">
            <a:off x="7223125" y="2822575"/>
            <a:ext cx="576263" cy="9683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42" name="ZoneTexte 83"/>
          <p:cNvSpPr txBox="1">
            <a:spLocks noChangeArrowheads="1"/>
          </p:cNvSpPr>
          <p:nvPr/>
        </p:nvSpPr>
        <p:spPr bwMode="auto">
          <a:xfrm>
            <a:off x="7799388" y="2622550"/>
            <a:ext cx="306494" cy="400110"/>
          </a:xfrm>
          <a:prstGeom prst="rect">
            <a:avLst/>
          </a:prstGeom>
          <a:noFill/>
          <a:ln w="9525">
            <a:noFill/>
            <a:miter lim="800000"/>
            <a:headEnd/>
            <a:tailEnd/>
          </a:ln>
        </p:spPr>
        <p:txBody>
          <a:bodyPr wrap="none">
            <a:spAutoFit/>
          </a:bodyPr>
          <a:lstStyle/>
          <a:p>
            <a:r>
              <a:rPr lang="fr-FR" sz="2000" b="1" dirty="0">
                <a:solidFill>
                  <a:srgbClr val="006600"/>
                </a:solidFill>
              </a:rPr>
              <a:t>g</a:t>
            </a:r>
          </a:p>
        </p:txBody>
      </p:sp>
      <p:cxnSp>
        <p:nvCxnSpPr>
          <p:cNvPr id="85" name="Connecteur droit 84"/>
          <p:cNvCxnSpPr/>
          <p:nvPr/>
        </p:nvCxnSpPr>
        <p:spPr>
          <a:xfrm flipH="1" flipV="1">
            <a:off x="7402513" y="3327400"/>
            <a:ext cx="468312" cy="14446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44" name="ZoneTexte 85"/>
          <p:cNvSpPr txBox="1">
            <a:spLocks noChangeArrowheads="1"/>
          </p:cNvSpPr>
          <p:nvPr/>
        </p:nvSpPr>
        <p:spPr bwMode="auto">
          <a:xfrm>
            <a:off x="7870825" y="3255963"/>
            <a:ext cx="388938" cy="400110"/>
          </a:xfrm>
          <a:prstGeom prst="rect">
            <a:avLst/>
          </a:prstGeom>
          <a:noFill/>
          <a:ln w="9525">
            <a:noFill/>
            <a:miter lim="800000"/>
            <a:headEnd/>
            <a:tailEnd/>
          </a:ln>
        </p:spPr>
        <p:txBody>
          <a:bodyPr>
            <a:spAutoFit/>
          </a:bodyPr>
          <a:lstStyle/>
          <a:p>
            <a:r>
              <a:rPr lang="fr-FR" sz="2000" b="1" dirty="0">
                <a:solidFill>
                  <a:srgbClr val="006600"/>
                </a:solidFill>
              </a:rPr>
              <a:t>L</a:t>
            </a:r>
          </a:p>
        </p:txBody>
      </p:sp>
      <p:cxnSp>
        <p:nvCxnSpPr>
          <p:cNvPr id="87" name="Connecteur droit 86"/>
          <p:cNvCxnSpPr/>
          <p:nvPr/>
        </p:nvCxnSpPr>
        <p:spPr>
          <a:xfrm flipV="1">
            <a:off x="5710238" y="3182938"/>
            <a:ext cx="431800"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46" name="ZoneTexte 87"/>
          <p:cNvSpPr txBox="1">
            <a:spLocks noChangeArrowheads="1"/>
          </p:cNvSpPr>
          <p:nvPr/>
        </p:nvSpPr>
        <p:spPr bwMode="auto">
          <a:xfrm>
            <a:off x="1411288" y="4375150"/>
            <a:ext cx="623887" cy="400050"/>
          </a:xfrm>
          <a:prstGeom prst="rect">
            <a:avLst/>
          </a:prstGeom>
          <a:noFill/>
          <a:ln w="9525">
            <a:noFill/>
            <a:miter lim="800000"/>
            <a:headEnd/>
            <a:tailEnd/>
          </a:ln>
        </p:spPr>
        <p:txBody>
          <a:bodyPr wrap="none">
            <a:spAutoFit/>
          </a:bodyPr>
          <a:lstStyle/>
          <a:p>
            <a:r>
              <a:rPr lang="fr-FR" sz="2000" b="1" i="1" dirty="0">
                <a:latin typeface="Times New Roman" pitchFamily="18" charset="0"/>
                <a:cs typeface="Times New Roman" pitchFamily="18" charset="0"/>
              </a:rPr>
              <a:t>x</a:t>
            </a:r>
            <a:r>
              <a:rPr lang="fr-FR" sz="2000" b="1" baseline="-25000" dirty="0"/>
              <a:t>i</a:t>
            </a:r>
            <a:r>
              <a:rPr lang="fr-FR" b="1" dirty="0"/>
              <a:t> = </a:t>
            </a:r>
          </a:p>
        </p:txBody>
      </p:sp>
      <p:sp>
        <p:nvSpPr>
          <p:cNvPr id="12347" name="ZoneTexte 88"/>
          <p:cNvSpPr txBox="1">
            <a:spLocks noChangeArrowheads="1"/>
          </p:cNvSpPr>
          <p:nvPr/>
        </p:nvSpPr>
        <p:spPr bwMode="auto">
          <a:xfrm>
            <a:off x="2195513" y="4154488"/>
            <a:ext cx="368300" cy="369887"/>
          </a:xfrm>
          <a:prstGeom prst="rect">
            <a:avLst/>
          </a:prstGeom>
          <a:noFill/>
          <a:ln w="9525">
            <a:noFill/>
            <a:miter lim="800000"/>
            <a:headEnd/>
            <a:tailEnd/>
          </a:ln>
        </p:spPr>
        <p:txBody>
          <a:bodyPr wrap="none">
            <a:spAutoFit/>
          </a:bodyPr>
          <a:lstStyle/>
          <a:p>
            <a:r>
              <a:rPr lang="fr-FR" b="1"/>
              <a:t>n</a:t>
            </a:r>
            <a:r>
              <a:rPr lang="fr-FR" b="1" baseline="-25000"/>
              <a:t>i</a:t>
            </a:r>
            <a:endParaRPr lang="fr-FR" b="1"/>
          </a:p>
        </p:txBody>
      </p:sp>
      <p:cxnSp>
        <p:nvCxnSpPr>
          <p:cNvPr id="90" name="Connecteur droit 89"/>
          <p:cNvCxnSpPr/>
          <p:nvPr/>
        </p:nvCxnSpPr>
        <p:spPr>
          <a:xfrm flipV="1">
            <a:off x="1979613" y="4586288"/>
            <a:ext cx="784225" cy="476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49" name="ZoneTexte 90"/>
          <p:cNvSpPr txBox="1">
            <a:spLocks noChangeArrowheads="1"/>
          </p:cNvSpPr>
          <p:nvPr/>
        </p:nvSpPr>
        <p:spPr bwMode="auto">
          <a:xfrm>
            <a:off x="2051050" y="4652963"/>
            <a:ext cx="650875" cy="369887"/>
          </a:xfrm>
          <a:prstGeom prst="rect">
            <a:avLst/>
          </a:prstGeom>
          <a:noFill/>
          <a:ln w="9525">
            <a:noFill/>
            <a:miter lim="800000"/>
            <a:headEnd/>
            <a:tailEnd/>
          </a:ln>
        </p:spPr>
        <p:txBody>
          <a:bodyPr wrap="none">
            <a:spAutoFit/>
          </a:bodyPr>
          <a:lstStyle/>
          <a:p>
            <a:r>
              <a:rPr lang="fr-FR" b="1"/>
              <a:t>n</a:t>
            </a:r>
            <a:r>
              <a:rPr lang="fr-FR" b="1" baseline="-25000"/>
              <a:t>total</a:t>
            </a:r>
            <a:endParaRPr lang="fr-FR" b="1"/>
          </a:p>
        </p:txBody>
      </p:sp>
      <p:sp>
        <p:nvSpPr>
          <p:cNvPr id="12350" name="ZoneTexte 91"/>
          <p:cNvSpPr txBox="1">
            <a:spLocks noChangeArrowheads="1"/>
          </p:cNvSpPr>
          <p:nvPr/>
        </p:nvSpPr>
        <p:spPr bwMode="auto">
          <a:xfrm>
            <a:off x="684932" y="4796780"/>
            <a:ext cx="396262" cy="400110"/>
          </a:xfrm>
          <a:prstGeom prst="rect">
            <a:avLst/>
          </a:prstGeom>
          <a:noFill/>
          <a:ln w="9525">
            <a:noFill/>
            <a:miter lim="800000"/>
            <a:headEnd/>
            <a:tailEnd/>
          </a:ln>
        </p:spPr>
        <p:txBody>
          <a:bodyPr wrap="none">
            <a:spAutoFit/>
          </a:bodyPr>
          <a:lstStyle/>
          <a:p>
            <a:r>
              <a:rPr lang="fr-FR" sz="2000" b="1" dirty="0">
                <a:solidFill>
                  <a:srgbClr val="006600"/>
                </a:solidFill>
                <a:latin typeface="Arial" pitchFamily="34" charset="0"/>
                <a:cs typeface="Arial" pitchFamily="34" charset="0"/>
                <a:sym typeface="Symbol" pitchFamily="18" charset="2"/>
              </a:rPr>
              <a:t></a:t>
            </a:r>
            <a:endParaRPr lang="fr-FR" sz="2000" b="1" dirty="0">
              <a:solidFill>
                <a:srgbClr val="006600"/>
              </a:solidFill>
              <a:latin typeface="Arial" pitchFamily="34" charset="0"/>
              <a:cs typeface="Arial" pitchFamily="34" charset="0"/>
            </a:endParaRPr>
          </a:p>
        </p:txBody>
      </p:sp>
      <p:cxnSp>
        <p:nvCxnSpPr>
          <p:cNvPr id="93" name="Connecteur droit 92"/>
          <p:cNvCxnSpPr>
            <a:endCxn id="12352" idx="1"/>
          </p:cNvCxnSpPr>
          <p:nvPr/>
        </p:nvCxnSpPr>
        <p:spPr>
          <a:xfrm flipV="1">
            <a:off x="2485876" y="4349135"/>
            <a:ext cx="574675" cy="4600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52" name="ZoneTexte 93"/>
          <p:cNvSpPr txBox="1">
            <a:spLocks noChangeArrowheads="1"/>
          </p:cNvSpPr>
          <p:nvPr/>
        </p:nvSpPr>
        <p:spPr bwMode="auto">
          <a:xfrm>
            <a:off x="3060551" y="4149080"/>
            <a:ext cx="593432" cy="400110"/>
          </a:xfrm>
          <a:prstGeom prst="rect">
            <a:avLst/>
          </a:prstGeom>
          <a:noFill/>
          <a:ln w="9525">
            <a:noFill/>
            <a:miter lim="800000"/>
            <a:headEnd/>
            <a:tailEnd/>
          </a:ln>
        </p:spPr>
        <p:txBody>
          <a:bodyPr wrap="none">
            <a:spAutoFit/>
          </a:bodyPr>
          <a:lstStyle/>
          <a:p>
            <a:r>
              <a:rPr lang="fr-FR" sz="2000" b="1" dirty="0">
                <a:solidFill>
                  <a:srgbClr val="006600"/>
                </a:solidFill>
              </a:rPr>
              <a:t>mol</a:t>
            </a:r>
          </a:p>
        </p:txBody>
      </p:sp>
      <p:cxnSp>
        <p:nvCxnSpPr>
          <p:cNvPr id="95" name="Connecteur droit 94"/>
          <p:cNvCxnSpPr/>
          <p:nvPr/>
        </p:nvCxnSpPr>
        <p:spPr>
          <a:xfrm flipH="1" flipV="1">
            <a:off x="2555875" y="4797425"/>
            <a:ext cx="576263" cy="7143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54" name="ZoneTexte 95"/>
          <p:cNvSpPr txBox="1">
            <a:spLocks noChangeArrowheads="1"/>
          </p:cNvSpPr>
          <p:nvPr/>
        </p:nvSpPr>
        <p:spPr bwMode="auto">
          <a:xfrm>
            <a:off x="3059832" y="4652963"/>
            <a:ext cx="649287" cy="400110"/>
          </a:xfrm>
          <a:prstGeom prst="rect">
            <a:avLst/>
          </a:prstGeom>
          <a:noFill/>
          <a:ln w="9525">
            <a:noFill/>
            <a:miter lim="800000"/>
            <a:headEnd/>
            <a:tailEnd/>
          </a:ln>
        </p:spPr>
        <p:txBody>
          <a:bodyPr>
            <a:spAutoFit/>
          </a:bodyPr>
          <a:lstStyle/>
          <a:p>
            <a:r>
              <a:rPr lang="fr-FR" sz="2000" b="1" dirty="0">
                <a:solidFill>
                  <a:srgbClr val="006600"/>
                </a:solidFill>
              </a:rPr>
              <a:t>mol</a:t>
            </a:r>
          </a:p>
        </p:txBody>
      </p:sp>
      <p:cxnSp>
        <p:nvCxnSpPr>
          <p:cNvPr id="97" name="Connecteur droit 96"/>
          <p:cNvCxnSpPr/>
          <p:nvPr/>
        </p:nvCxnSpPr>
        <p:spPr>
          <a:xfrm flipV="1">
            <a:off x="1042988" y="4657725"/>
            <a:ext cx="433387" cy="2174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56" name="ZoneTexte 99"/>
          <p:cNvSpPr txBox="1">
            <a:spLocks noChangeArrowheads="1"/>
          </p:cNvSpPr>
          <p:nvPr/>
        </p:nvSpPr>
        <p:spPr bwMode="auto">
          <a:xfrm>
            <a:off x="5876925" y="4391025"/>
            <a:ext cx="633507" cy="400110"/>
          </a:xfrm>
          <a:prstGeom prst="rect">
            <a:avLst/>
          </a:prstGeom>
          <a:noFill/>
          <a:ln w="9525">
            <a:noFill/>
            <a:miter lim="800000"/>
            <a:headEnd/>
            <a:tailEnd/>
          </a:ln>
        </p:spPr>
        <p:txBody>
          <a:bodyPr wrap="none">
            <a:spAutoFit/>
          </a:bodyPr>
          <a:lstStyle/>
          <a:p>
            <a:r>
              <a:rPr lang="fr-FR" sz="2000" b="1" dirty="0" err="1" smtClean="0">
                <a:latin typeface="Times New Roman" pitchFamily="18" charset="0"/>
                <a:cs typeface="Times New Roman" pitchFamily="18" charset="0"/>
              </a:rPr>
              <a:t>w</a:t>
            </a:r>
            <a:r>
              <a:rPr lang="fr-FR" sz="2000" b="1" baseline="-25000" dirty="0" err="1" smtClean="0"/>
              <a:t>i</a:t>
            </a:r>
            <a:r>
              <a:rPr lang="fr-FR" b="1" dirty="0" smtClean="0"/>
              <a:t> </a:t>
            </a:r>
            <a:r>
              <a:rPr lang="fr-FR" b="1" dirty="0"/>
              <a:t>= </a:t>
            </a:r>
          </a:p>
        </p:txBody>
      </p:sp>
      <p:sp>
        <p:nvSpPr>
          <p:cNvPr id="12357" name="ZoneTexte 100"/>
          <p:cNvSpPr txBox="1">
            <a:spLocks noChangeArrowheads="1"/>
          </p:cNvSpPr>
          <p:nvPr/>
        </p:nvSpPr>
        <p:spPr bwMode="auto">
          <a:xfrm>
            <a:off x="6659563" y="4168775"/>
            <a:ext cx="433387" cy="369888"/>
          </a:xfrm>
          <a:prstGeom prst="rect">
            <a:avLst/>
          </a:prstGeom>
          <a:noFill/>
          <a:ln w="9525">
            <a:noFill/>
            <a:miter lim="800000"/>
            <a:headEnd/>
            <a:tailEnd/>
          </a:ln>
        </p:spPr>
        <p:txBody>
          <a:bodyPr wrap="none">
            <a:spAutoFit/>
          </a:bodyPr>
          <a:lstStyle/>
          <a:p>
            <a:r>
              <a:rPr lang="fr-FR" b="1"/>
              <a:t>m</a:t>
            </a:r>
            <a:r>
              <a:rPr lang="fr-FR" b="1" baseline="-25000"/>
              <a:t>i</a:t>
            </a:r>
            <a:endParaRPr lang="fr-FR" b="1"/>
          </a:p>
        </p:txBody>
      </p:sp>
      <p:cxnSp>
        <p:nvCxnSpPr>
          <p:cNvPr id="102" name="Connecteur droit 101"/>
          <p:cNvCxnSpPr/>
          <p:nvPr/>
        </p:nvCxnSpPr>
        <p:spPr>
          <a:xfrm flipV="1">
            <a:off x="6443663" y="4600575"/>
            <a:ext cx="784225" cy="635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59" name="ZoneTexte 102"/>
          <p:cNvSpPr txBox="1">
            <a:spLocks noChangeArrowheads="1"/>
          </p:cNvSpPr>
          <p:nvPr/>
        </p:nvSpPr>
        <p:spPr bwMode="auto">
          <a:xfrm>
            <a:off x="6516688" y="4667250"/>
            <a:ext cx="715962" cy="369888"/>
          </a:xfrm>
          <a:prstGeom prst="rect">
            <a:avLst/>
          </a:prstGeom>
          <a:noFill/>
          <a:ln w="9525">
            <a:noFill/>
            <a:miter lim="800000"/>
            <a:headEnd/>
            <a:tailEnd/>
          </a:ln>
        </p:spPr>
        <p:txBody>
          <a:bodyPr wrap="none">
            <a:spAutoFit/>
          </a:bodyPr>
          <a:lstStyle/>
          <a:p>
            <a:r>
              <a:rPr lang="fr-FR" b="1"/>
              <a:t>m</a:t>
            </a:r>
            <a:r>
              <a:rPr lang="fr-FR" b="1" baseline="-25000"/>
              <a:t>total</a:t>
            </a:r>
            <a:endParaRPr lang="fr-FR" b="1"/>
          </a:p>
        </p:txBody>
      </p:sp>
      <p:sp>
        <p:nvSpPr>
          <p:cNvPr id="12360" name="ZoneTexte 103"/>
          <p:cNvSpPr txBox="1">
            <a:spLocks noChangeArrowheads="1"/>
          </p:cNvSpPr>
          <p:nvPr/>
        </p:nvSpPr>
        <p:spPr bwMode="auto">
          <a:xfrm>
            <a:off x="5148263" y="4811713"/>
            <a:ext cx="396262" cy="400110"/>
          </a:xfrm>
          <a:prstGeom prst="rect">
            <a:avLst/>
          </a:prstGeom>
          <a:noFill/>
          <a:ln w="9525">
            <a:noFill/>
            <a:miter lim="800000"/>
            <a:headEnd/>
            <a:tailEnd/>
          </a:ln>
        </p:spPr>
        <p:txBody>
          <a:bodyPr wrap="none">
            <a:spAutoFit/>
          </a:bodyPr>
          <a:lstStyle/>
          <a:p>
            <a:r>
              <a:rPr lang="fr-FR" sz="2000" b="1" dirty="0">
                <a:solidFill>
                  <a:srgbClr val="006600"/>
                </a:solidFill>
                <a:sym typeface="Symbol" pitchFamily="18" charset="2"/>
              </a:rPr>
              <a:t></a:t>
            </a:r>
            <a:endParaRPr lang="fr-FR" sz="2000" b="1" dirty="0">
              <a:solidFill>
                <a:srgbClr val="006600"/>
              </a:solidFill>
            </a:endParaRPr>
          </a:p>
        </p:txBody>
      </p:sp>
      <p:cxnSp>
        <p:nvCxnSpPr>
          <p:cNvPr id="105" name="Connecteur droit 104"/>
          <p:cNvCxnSpPr>
            <a:stCxn id="12357" idx="3"/>
            <a:endCxn id="12362" idx="1"/>
          </p:cNvCxnSpPr>
          <p:nvPr/>
        </p:nvCxnSpPr>
        <p:spPr>
          <a:xfrm>
            <a:off x="7092950" y="4353719"/>
            <a:ext cx="431800" cy="1034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62" name="ZoneTexte 105"/>
          <p:cNvSpPr txBox="1">
            <a:spLocks noChangeArrowheads="1"/>
          </p:cNvSpPr>
          <p:nvPr/>
        </p:nvSpPr>
        <p:spPr bwMode="auto">
          <a:xfrm>
            <a:off x="7524750" y="4164013"/>
            <a:ext cx="306494" cy="400110"/>
          </a:xfrm>
          <a:prstGeom prst="rect">
            <a:avLst/>
          </a:prstGeom>
          <a:noFill/>
          <a:ln w="9525">
            <a:noFill/>
            <a:miter lim="800000"/>
            <a:headEnd/>
            <a:tailEnd/>
          </a:ln>
        </p:spPr>
        <p:txBody>
          <a:bodyPr wrap="none">
            <a:spAutoFit/>
          </a:bodyPr>
          <a:lstStyle/>
          <a:p>
            <a:r>
              <a:rPr lang="fr-FR" sz="2000" b="1" dirty="0">
                <a:solidFill>
                  <a:srgbClr val="006600"/>
                </a:solidFill>
              </a:rPr>
              <a:t>g</a:t>
            </a:r>
          </a:p>
        </p:txBody>
      </p:sp>
      <p:cxnSp>
        <p:nvCxnSpPr>
          <p:cNvPr id="107" name="Connecteur droit 106"/>
          <p:cNvCxnSpPr/>
          <p:nvPr/>
        </p:nvCxnSpPr>
        <p:spPr>
          <a:xfrm flipH="1" flipV="1">
            <a:off x="7019925" y="4811713"/>
            <a:ext cx="576263" cy="7302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64" name="ZoneTexte 107"/>
          <p:cNvSpPr txBox="1">
            <a:spLocks noChangeArrowheads="1"/>
          </p:cNvSpPr>
          <p:nvPr/>
        </p:nvSpPr>
        <p:spPr bwMode="auto">
          <a:xfrm>
            <a:off x="7524750" y="4667250"/>
            <a:ext cx="647700" cy="400110"/>
          </a:xfrm>
          <a:prstGeom prst="rect">
            <a:avLst/>
          </a:prstGeom>
          <a:noFill/>
          <a:ln w="9525">
            <a:noFill/>
            <a:miter lim="800000"/>
            <a:headEnd/>
            <a:tailEnd/>
          </a:ln>
        </p:spPr>
        <p:txBody>
          <a:bodyPr>
            <a:spAutoFit/>
          </a:bodyPr>
          <a:lstStyle/>
          <a:p>
            <a:r>
              <a:rPr lang="fr-FR" sz="2000" b="1" dirty="0">
                <a:solidFill>
                  <a:srgbClr val="006600"/>
                </a:solidFill>
              </a:rPr>
              <a:t>g</a:t>
            </a:r>
          </a:p>
        </p:txBody>
      </p:sp>
      <p:cxnSp>
        <p:nvCxnSpPr>
          <p:cNvPr id="109" name="Connecteur droit 108"/>
          <p:cNvCxnSpPr/>
          <p:nvPr/>
        </p:nvCxnSpPr>
        <p:spPr>
          <a:xfrm flipV="1">
            <a:off x="5508625" y="4673600"/>
            <a:ext cx="431800"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366" name="Picture 5"/>
          <p:cNvPicPr>
            <a:picLocks noChangeAspect="1" noChangeArrowheads="1"/>
          </p:cNvPicPr>
          <p:nvPr/>
        </p:nvPicPr>
        <p:blipFill>
          <a:blip r:embed="rId3" cstate="print"/>
          <a:srcRect/>
          <a:stretch>
            <a:fillRect/>
          </a:stretch>
        </p:blipFill>
        <p:spPr bwMode="auto">
          <a:xfrm>
            <a:off x="971550" y="5084763"/>
            <a:ext cx="2717800" cy="455612"/>
          </a:xfrm>
          <a:prstGeom prst="rect">
            <a:avLst/>
          </a:prstGeom>
          <a:noFill/>
          <a:ln w="9525">
            <a:noFill/>
            <a:miter lim="800000"/>
            <a:headEnd/>
            <a:tailEnd/>
          </a:ln>
        </p:spPr>
      </p:pic>
      <p:pic>
        <p:nvPicPr>
          <p:cNvPr id="12367" name="Picture 6"/>
          <p:cNvPicPr>
            <a:picLocks noChangeAspect="1" noChangeArrowheads="1"/>
          </p:cNvPicPr>
          <p:nvPr/>
        </p:nvPicPr>
        <p:blipFill>
          <a:blip r:embed="rId4" cstate="print"/>
          <a:srcRect/>
          <a:stretch>
            <a:fillRect/>
          </a:stretch>
        </p:blipFill>
        <p:spPr bwMode="auto">
          <a:xfrm>
            <a:off x="5724525" y="5084763"/>
            <a:ext cx="2663825" cy="425450"/>
          </a:xfrm>
          <a:prstGeom prst="rect">
            <a:avLst/>
          </a:prstGeom>
          <a:noFill/>
          <a:ln w="9525">
            <a:noFill/>
            <a:miter lim="800000"/>
            <a:headEnd/>
            <a:tailEnd/>
          </a:ln>
        </p:spPr>
      </p:pic>
      <p:sp>
        <p:nvSpPr>
          <p:cNvPr id="12368" name="Rectangle 7"/>
          <p:cNvSpPr>
            <a:spLocks noChangeArrowheads="1"/>
          </p:cNvSpPr>
          <p:nvPr/>
        </p:nvSpPr>
        <p:spPr bwMode="auto">
          <a:xfrm>
            <a:off x="0" y="5802313"/>
            <a:ext cx="9144000" cy="923925"/>
          </a:xfrm>
          <a:prstGeom prst="rect">
            <a:avLst/>
          </a:prstGeom>
          <a:noFill/>
          <a:ln w="9525">
            <a:noFill/>
            <a:miter lim="800000"/>
            <a:headEnd/>
            <a:tailEnd/>
          </a:ln>
        </p:spPr>
        <p:txBody>
          <a:bodyPr anchor="ctr">
            <a:spAutoFit/>
          </a:bodyPr>
          <a:lstStyle/>
          <a:p>
            <a:pPr algn="just"/>
            <a:r>
              <a:rPr lang="fr-FR" b="1"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rPr>
              <a:t> </a:t>
            </a:r>
            <a:r>
              <a:rPr lang="fr-FR" b="1" i="1" u="sng" dirty="0" smtClean="0">
                <a:latin typeface="Times New Roman" pitchFamily="18" charset="0"/>
                <a:ea typeface="Calibri" pitchFamily="34" charset="0"/>
                <a:cs typeface="Times New Roman" pitchFamily="18" charset="0"/>
                <a:sym typeface="Wingdings" pitchFamily="2" charset="2"/>
              </a:rPr>
              <a:t>Application </a:t>
            </a:r>
            <a:r>
              <a:rPr lang="fr-FR" b="1" i="1" u="sng" dirty="0">
                <a:latin typeface="Times New Roman" pitchFamily="18" charset="0"/>
                <a:ea typeface="Calibri" pitchFamily="34" charset="0"/>
                <a:cs typeface="Times New Roman" pitchFamily="18" charset="0"/>
                <a:sym typeface="Wingdings" pitchFamily="2" charset="2"/>
              </a:rPr>
              <a:t>1</a:t>
            </a:r>
            <a:r>
              <a:rPr lang="fr-FR" i="1" dirty="0">
                <a:latin typeface="Times New Roman" pitchFamily="18" charset="0"/>
                <a:ea typeface="Calibri" pitchFamily="34" charset="0"/>
                <a:cs typeface="Times New Roman" pitchFamily="18" charset="0"/>
                <a:sym typeface="Wingdings" pitchFamily="2" charset="2"/>
              </a:rPr>
              <a:t> : On dissout </a:t>
            </a:r>
            <a:r>
              <a:rPr lang="fr-FR" b="1" dirty="0" smtClean="0">
                <a:latin typeface="Times New Roman" pitchFamily="18" charset="0"/>
                <a:ea typeface="Calibri" pitchFamily="34" charset="0"/>
                <a:cs typeface="Times New Roman" pitchFamily="18" charset="0"/>
                <a:sym typeface="Wingdings" pitchFamily="2" charset="2"/>
              </a:rPr>
              <a:t>1,80 </a:t>
            </a:r>
            <a:r>
              <a:rPr lang="fr-FR" b="1" dirty="0">
                <a:latin typeface="Times New Roman" pitchFamily="18" charset="0"/>
                <a:ea typeface="Calibri" pitchFamily="34" charset="0"/>
                <a:cs typeface="Times New Roman" pitchFamily="18" charset="0"/>
                <a:sym typeface="Wingdings" pitchFamily="2" charset="2"/>
              </a:rPr>
              <a:t>g</a:t>
            </a:r>
            <a:r>
              <a:rPr lang="fr-FR" i="1" dirty="0">
                <a:latin typeface="Times New Roman" pitchFamily="18" charset="0"/>
                <a:ea typeface="Calibri" pitchFamily="34" charset="0"/>
                <a:cs typeface="Times New Roman" pitchFamily="18" charset="0"/>
                <a:sym typeface="Wingdings" pitchFamily="2" charset="2"/>
              </a:rPr>
              <a:t> de glucose </a:t>
            </a:r>
            <a:r>
              <a:rPr lang="fr-FR"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sym typeface="Wingdings" pitchFamily="2" charset="2"/>
              </a:rPr>
              <a:t>C</a:t>
            </a:r>
            <a:r>
              <a:rPr lang="fr-FR" b="1" baseline="-30000" dirty="0">
                <a:latin typeface="Times New Roman" pitchFamily="18" charset="0"/>
                <a:ea typeface="Calibri" pitchFamily="34" charset="0"/>
                <a:cs typeface="Times New Roman" pitchFamily="18" charset="0"/>
                <a:sym typeface="Wingdings" pitchFamily="2" charset="2"/>
              </a:rPr>
              <a:t>6</a:t>
            </a:r>
            <a:r>
              <a:rPr lang="fr-FR" b="1" dirty="0">
                <a:latin typeface="Times New Roman" pitchFamily="18" charset="0"/>
                <a:ea typeface="Calibri" pitchFamily="34" charset="0"/>
                <a:cs typeface="Times New Roman" pitchFamily="18" charset="0"/>
                <a:sym typeface="Wingdings" pitchFamily="2" charset="2"/>
              </a:rPr>
              <a:t>H</a:t>
            </a:r>
            <a:r>
              <a:rPr lang="fr-FR" b="1" baseline="-30000" dirty="0">
                <a:latin typeface="Times New Roman" pitchFamily="18" charset="0"/>
                <a:ea typeface="Calibri" pitchFamily="34" charset="0"/>
                <a:cs typeface="Times New Roman" pitchFamily="18" charset="0"/>
                <a:sym typeface="Wingdings" pitchFamily="2" charset="2"/>
              </a:rPr>
              <a:t>12</a:t>
            </a:r>
            <a:r>
              <a:rPr lang="fr-FR" b="1" dirty="0">
                <a:latin typeface="Times New Roman" pitchFamily="18" charset="0"/>
                <a:ea typeface="Calibri" pitchFamily="34" charset="0"/>
                <a:cs typeface="Times New Roman" pitchFamily="18" charset="0"/>
                <a:sym typeface="Wingdings" pitchFamily="2" charset="2"/>
              </a:rPr>
              <a:t>O</a:t>
            </a:r>
            <a:r>
              <a:rPr lang="fr-FR" b="1" baseline="-30000" dirty="0">
                <a:latin typeface="Times New Roman" pitchFamily="18" charset="0"/>
                <a:ea typeface="Calibri" pitchFamily="34" charset="0"/>
                <a:cs typeface="Times New Roman" pitchFamily="18" charset="0"/>
                <a:sym typeface="Wingdings" pitchFamily="2" charset="2"/>
              </a:rPr>
              <a:t>6</a:t>
            </a:r>
            <a:r>
              <a:rPr lang="fr-FR" dirty="0">
                <a:latin typeface="Times New Roman" pitchFamily="18" charset="0"/>
                <a:ea typeface="Calibri" pitchFamily="34" charset="0"/>
                <a:cs typeface="Times New Roman" pitchFamily="18" charset="0"/>
                <a:sym typeface="Wingdings" pitchFamily="2" charset="2"/>
              </a:rPr>
              <a:t>) </a:t>
            </a:r>
            <a:r>
              <a:rPr lang="fr-FR" i="1" dirty="0">
                <a:latin typeface="Times New Roman" pitchFamily="18" charset="0"/>
                <a:ea typeface="Calibri" pitchFamily="34" charset="0"/>
                <a:cs typeface="Times New Roman" pitchFamily="18" charset="0"/>
                <a:sym typeface="Wingdings" pitchFamily="2" charset="2"/>
              </a:rPr>
              <a:t>dans </a:t>
            </a:r>
            <a:r>
              <a:rPr lang="fr-FR" b="1" dirty="0">
                <a:latin typeface="Times New Roman" pitchFamily="18" charset="0"/>
                <a:ea typeface="Calibri" pitchFamily="34" charset="0"/>
                <a:cs typeface="Times New Roman" pitchFamily="18" charset="0"/>
                <a:sym typeface="Wingdings" pitchFamily="2" charset="2"/>
              </a:rPr>
              <a:t>100 </a:t>
            </a:r>
            <a:r>
              <a:rPr lang="fr-FR" b="1" dirty="0" err="1">
                <a:latin typeface="Times New Roman" pitchFamily="18" charset="0"/>
                <a:ea typeface="Calibri" pitchFamily="34" charset="0"/>
                <a:cs typeface="Times New Roman" pitchFamily="18" charset="0"/>
                <a:sym typeface="Wingdings" pitchFamily="2" charset="2"/>
              </a:rPr>
              <a:t>mL</a:t>
            </a:r>
            <a:r>
              <a:rPr lang="fr-FR" b="1" dirty="0">
                <a:latin typeface="Times New Roman" pitchFamily="18" charset="0"/>
                <a:ea typeface="Calibri" pitchFamily="34" charset="0"/>
                <a:cs typeface="Times New Roman" pitchFamily="18" charset="0"/>
                <a:sym typeface="Wingdings" pitchFamily="2" charset="2"/>
              </a:rPr>
              <a:t> </a:t>
            </a:r>
            <a:r>
              <a:rPr lang="fr-FR" i="1" dirty="0">
                <a:latin typeface="Times New Roman" pitchFamily="18" charset="0"/>
                <a:ea typeface="Calibri" pitchFamily="34" charset="0"/>
                <a:cs typeface="Times New Roman" pitchFamily="18" charset="0"/>
                <a:sym typeface="Wingdings" pitchFamily="2" charset="2"/>
              </a:rPr>
              <a:t>d’eau. Calculer la concentration massique, la concentration molaire, la fraction massique et la fraction molaire en glucose </a:t>
            </a:r>
            <a:r>
              <a:rPr lang="fr-FR" i="1" dirty="0" smtClean="0">
                <a:latin typeface="Times New Roman" pitchFamily="18" charset="0"/>
                <a:ea typeface="Calibri" pitchFamily="34" charset="0"/>
                <a:cs typeface="Times New Roman" pitchFamily="18" charset="0"/>
                <a:sym typeface="Wingdings" pitchFamily="2" charset="2"/>
              </a:rPr>
              <a:t>dans cette </a:t>
            </a:r>
            <a:r>
              <a:rPr lang="fr-FR" i="1" dirty="0">
                <a:latin typeface="Times New Roman" pitchFamily="18" charset="0"/>
                <a:ea typeface="Calibri" pitchFamily="34" charset="0"/>
                <a:cs typeface="Times New Roman" pitchFamily="18" charset="0"/>
                <a:sym typeface="Wingdings" pitchFamily="2" charset="2"/>
              </a:rPr>
              <a:t>solution.</a:t>
            </a:r>
            <a:endParaRPr lang="fr-FR" dirty="0">
              <a:latin typeface="Times New Roman" pitchFamily="18" charset="0"/>
              <a:ea typeface="Calibri" pitchFamily="34" charset="0"/>
              <a:cs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326"/>
                                        </p:tgtEl>
                                        <p:attrNameLst>
                                          <p:attrName>style.visibility</p:attrName>
                                        </p:attrNameLst>
                                      </p:cBhvr>
                                      <p:to>
                                        <p:strVal val="visible"/>
                                      </p:to>
                                    </p:set>
                                    <p:animEffect transition="in" filter="dissolve">
                                      <p:cBhvr>
                                        <p:cTn id="7" dur="500"/>
                                        <p:tgtEl>
                                          <p:spTgt spid="123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327"/>
                                        </p:tgtEl>
                                        <p:attrNameLst>
                                          <p:attrName>style.visibility</p:attrName>
                                        </p:attrNameLst>
                                      </p:cBhvr>
                                      <p:to>
                                        <p:strVal val="visible"/>
                                      </p:to>
                                    </p:set>
                                    <p:animEffect transition="in" filter="dissolve">
                                      <p:cBhvr>
                                        <p:cTn id="10" dur="500"/>
                                        <p:tgtEl>
                                          <p:spTgt spid="12327"/>
                                        </p:tgtEl>
                                      </p:cBhvr>
                                    </p:animEffect>
                                  </p:childTnLst>
                                </p:cTn>
                              </p:par>
                              <p:par>
                                <p:cTn id="11" presetID="9"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dissolve">
                                      <p:cBhvr>
                                        <p:cTn id="13" dur="500"/>
                                        <p:tgtEl>
                                          <p:spTgt spid="6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329"/>
                                        </p:tgtEl>
                                        <p:attrNameLst>
                                          <p:attrName>style.visibility</p:attrName>
                                        </p:attrNameLst>
                                      </p:cBhvr>
                                      <p:to>
                                        <p:strVal val="visible"/>
                                      </p:to>
                                    </p:set>
                                    <p:animEffect transition="in" filter="dissolve">
                                      <p:cBhvr>
                                        <p:cTn id="16" dur="500"/>
                                        <p:tgtEl>
                                          <p:spTgt spid="12329"/>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dissolve">
                                      <p:cBhvr>
                                        <p:cTn id="20" dur="500"/>
                                        <p:tgtEl>
                                          <p:spTgt spid="76"/>
                                        </p:tgtEl>
                                      </p:cBhvr>
                                    </p:animEffect>
                                  </p:childTnLst>
                                </p:cTn>
                              </p:par>
                              <p:par>
                                <p:cTn id="21" presetID="9"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dissolve">
                                      <p:cBhvr>
                                        <p:cTn id="23" dur="500"/>
                                        <p:tgtEl>
                                          <p:spTgt spid="69"/>
                                        </p:tgtEl>
                                      </p:cBhvr>
                                    </p:animEffect>
                                  </p:childTnLst>
                                </p:cTn>
                              </p:par>
                              <p:par>
                                <p:cTn id="24" presetID="9" presetClass="entr" presetSubtype="0" fill="hold"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dissolve">
                                      <p:cBhvr>
                                        <p:cTn id="26" dur="500"/>
                                        <p:tgtEl>
                                          <p:spTgt spid="7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2334"/>
                                        </p:tgtEl>
                                        <p:attrNameLst>
                                          <p:attrName>style.visibility</p:attrName>
                                        </p:attrNameLst>
                                      </p:cBhvr>
                                      <p:to>
                                        <p:strVal val="visible"/>
                                      </p:to>
                                    </p:set>
                                    <p:animEffect transition="in" filter="dissolve">
                                      <p:cBhvr>
                                        <p:cTn id="29" dur="500"/>
                                        <p:tgtEl>
                                          <p:spTgt spid="1233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2332"/>
                                        </p:tgtEl>
                                        <p:attrNameLst>
                                          <p:attrName>style.visibility</p:attrName>
                                        </p:attrNameLst>
                                      </p:cBhvr>
                                      <p:to>
                                        <p:strVal val="visible"/>
                                      </p:to>
                                    </p:set>
                                    <p:animEffect transition="in" filter="dissolve">
                                      <p:cBhvr>
                                        <p:cTn id="32" dur="500"/>
                                        <p:tgtEl>
                                          <p:spTgt spid="1233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330"/>
                                        </p:tgtEl>
                                        <p:attrNameLst>
                                          <p:attrName>style.visibility</p:attrName>
                                        </p:attrNameLst>
                                      </p:cBhvr>
                                      <p:to>
                                        <p:strVal val="visible"/>
                                      </p:to>
                                    </p:set>
                                    <p:animEffect transition="in" filter="dissolve">
                                      <p:cBhvr>
                                        <p:cTn id="35" dur="500"/>
                                        <p:tgtEl>
                                          <p:spTgt spid="12330"/>
                                        </p:tgtEl>
                                      </p:cBhvr>
                                    </p:animEffect>
                                  </p:childTnLst>
                                </p:cTn>
                              </p:par>
                            </p:childTnLst>
                          </p:cTn>
                        </p:par>
                        <p:par>
                          <p:cTn id="36" fill="hold">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12336"/>
                                        </p:tgtEl>
                                        <p:attrNameLst>
                                          <p:attrName>style.visibility</p:attrName>
                                        </p:attrNameLst>
                                      </p:cBhvr>
                                      <p:to>
                                        <p:strVal val="visible"/>
                                      </p:to>
                                    </p:set>
                                    <p:animEffect transition="in" filter="dissolve">
                                      <p:cBhvr>
                                        <p:cTn id="39" dur="500"/>
                                        <p:tgtEl>
                                          <p:spTgt spid="12336"/>
                                        </p:tgtEl>
                                      </p:cBhvr>
                                    </p:animEffect>
                                  </p:childTnLst>
                                </p:cTn>
                              </p:par>
                              <p:par>
                                <p:cTn id="40" presetID="9" presetClass="entr" presetSubtype="0" fill="hold"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dissolve">
                                      <p:cBhvr>
                                        <p:cTn id="42" dur="500"/>
                                        <p:tgtEl>
                                          <p:spTgt spid="8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2337"/>
                                        </p:tgtEl>
                                        <p:attrNameLst>
                                          <p:attrName>style.visibility</p:attrName>
                                        </p:attrNameLst>
                                      </p:cBhvr>
                                      <p:to>
                                        <p:strVal val="visible"/>
                                      </p:to>
                                    </p:set>
                                    <p:animEffect transition="in" filter="dissolve">
                                      <p:cBhvr>
                                        <p:cTn id="45" dur="500"/>
                                        <p:tgtEl>
                                          <p:spTgt spid="1233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2339"/>
                                        </p:tgtEl>
                                        <p:attrNameLst>
                                          <p:attrName>style.visibility</p:attrName>
                                        </p:attrNameLst>
                                      </p:cBhvr>
                                      <p:to>
                                        <p:strVal val="visible"/>
                                      </p:to>
                                    </p:set>
                                    <p:animEffect transition="in" filter="dissolve">
                                      <p:cBhvr>
                                        <p:cTn id="48" dur="500"/>
                                        <p:tgtEl>
                                          <p:spTgt spid="12339"/>
                                        </p:tgtEl>
                                      </p:cBhvr>
                                    </p:animEffect>
                                  </p:childTnLst>
                                </p:cTn>
                              </p:par>
                            </p:childTnLst>
                          </p:cTn>
                        </p:par>
                        <p:par>
                          <p:cTn id="49" fill="hold">
                            <p:stCondLst>
                              <p:cond delay="1500"/>
                            </p:stCondLst>
                            <p:childTnLst>
                              <p:par>
                                <p:cTn id="50" presetID="9" presetClass="entr" presetSubtype="0" fill="hold" nodeType="after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dissolve">
                                      <p:cBhvr>
                                        <p:cTn id="52" dur="500"/>
                                        <p:tgtEl>
                                          <p:spTgt spid="83"/>
                                        </p:tgtEl>
                                      </p:cBhvr>
                                    </p:animEffect>
                                  </p:childTnLst>
                                </p:cTn>
                              </p:par>
                              <p:par>
                                <p:cTn id="53" presetID="9" presetClass="entr" presetSubtype="0" fill="hold"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dissolve">
                                      <p:cBhvr>
                                        <p:cTn id="55" dur="500"/>
                                        <p:tgtEl>
                                          <p:spTgt spid="8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2342"/>
                                        </p:tgtEl>
                                        <p:attrNameLst>
                                          <p:attrName>style.visibility</p:attrName>
                                        </p:attrNameLst>
                                      </p:cBhvr>
                                      <p:to>
                                        <p:strVal val="visible"/>
                                      </p:to>
                                    </p:set>
                                    <p:animEffect transition="in" filter="dissolve">
                                      <p:cBhvr>
                                        <p:cTn id="58" dur="500"/>
                                        <p:tgtEl>
                                          <p:spTgt spid="12342"/>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2344"/>
                                        </p:tgtEl>
                                        <p:attrNameLst>
                                          <p:attrName>style.visibility</p:attrName>
                                        </p:attrNameLst>
                                      </p:cBhvr>
                                      <p:to>
                                        <p:strVal val="visible"/>
                                      </p:to>
                                    </p:set>
                                    <p:animEffect transition="in" filter="dissolve">
                                      <p:cBhvr>
                                        <p:cTn id="61" dur="500"/>
                                        <p:tgtEl>
                                          <p:spTgt spid="12344"/>
                                        </p:tgtEl>
                                      </p:cBhvr>
                                    </p:animEffect>
                                  </p:childTnLst>
                                </p:cTn>
                              </p:par>
                              <p:par>
                                <p:cTn id="62" presetID="9" presetClass="entr" presetSubtype="0" fill="hold" nodeType="with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dissolve">
                                      <p:cBhvr>
                                        <p:cTn id="64" dur="500"/>
                                        <p:tgtEl>
                                          <p:spTgt spid="87"/>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2340"/>
                                        </p:tgtEl>
                                        <p:attrNameLst>
                                          <p:attrName>style.visibility</p:attrName>
                                        </p:attrNameLst>
                                      </p:cBhvr>
                                      <p:to>
                                        <p:strVal val="visible"/>
                                      </p:to>
                                    </p:set>
                                    <p:animEffect transition="in" filter="dissolve">
                                      <p:cBhvr>
                                        <p:cTn id="67" dur="500"/>
                                        <p:tgtEl>
                                          <p:spTgt spid="1234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2346"/>
                                        </p:tgtEl>
                                        <p:attrNameLst>
                                          <p:attrName>style.visibility</p:attrName>
                                        </p:attrNameLst>
                                      </p:cBhvr>
                                      <p:to>
                                        <p:strVal val="visible"/>
                                      </p:to>
                                    </p:set>
                                    <p:animEffect transition="in" filter="dissolve">
                                      <p:cBhvr>
                                        <p:cTn id="72" dur="500"/>
                                        <p:tgtEl>
                                          <p:spTgt spid="12346"/>
                                        </p:tgtEl>
                                      </p:cBhvr>
                                    </p:animEffect>
                                  </p:childTnLst>
                                </p:cTn>
                              </p:par>
                              <p:par>
                                <p:cTn id="73" presetID="9" presetClass="entr" presetSubtype="0" fill="hold" nodeType="with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dissolve">
                                      <p:cBhvr>
                                        <p:cTn id="75" dur="500"/>
                                        <p:tgtEl>
                                          <p:spTgt spid="90"/>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2347"/>
                                        </p:tgtEl>
                                        <p:attrNameLst>
                                          <p:attrName>style.visibility</p:attrName>
                                        </p:attrNameLst>
                                      </p:cBhvr>
                                      <p:to>
                                        <p:strVal val="visible"/>
                                      </p:to>
                                    </p:set>
                                    <p:animEffect transition="in" filter="dissolve">
                                      <p:cBhvr>
                                        <p:cTn id="78" dur="500"/>
                                        <p:tgtEl>
                                          <p:spTgt spid="12347"/>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2349"/>
                                        </p:tgtEl>
                                        <p:attrNameLst>
                                          <p:attrName>style.visibility</p:attrName>
                                        </p:attrNameLst>
                                      </p:cBhvr>
                                      <p:to>
                                        <p:strVal val="visible"/>
                                      </p:to>
                                    </p:set>
                                    <p:animEffect transition="in" filter="dissolve">
                                      <p:cBhvr>
                                        <p:cTn id="81" dur="500"/>
                                        <p:tgtEl>
                                          <p:spTgt spid="12349"/>
                                        </p:tgtEl>
                                      </p:cBhvr>
                                    </p:animEffect>
                                  </p:childTnLst>
                                </p:cTn>
                              </p:par>
                            </p:childTnLst>
                          </p:cTn>
                        </p:par>
                        <p:par>
                          <p:cTn id="82" fill="hold">
                            <p:stCondLst>
                              <p:cond delay="500"/>
                            </p:stCondLst>
                            <p:childTnLst>
                              <p:par>
                                <p:cTn id="83" presetID="9" presetClass="entr" presetSubtype="0" fill="hold" grpId="0" nodeType="afterEffect">
                                  <p:stCondLst>
                                    <p:cond delay="0"/>
                                  </p:stCondLst>
                                  <p:childTnLst>
                                    <p:set>
                                      <p:cBhvr>
                                        <p:cTn id="84" dur="1" fill="hold">
                                          <p:stCondLst>
                                            <p:cond delay="0"/>
                                          </p:stCondLst>
                                        </p:cTn>
                                        <p:tgtEl>
                                          <p:spTgt spid="12350"/>
                                        </p:tgtEl>
                                        <p:attrNameLst>
                                          <p:attrName>style.visibility</p:attrName>
                                        </p:attrNameLst>
                                      </p:cBhvr>
                                      <p:to>
                                        <p:strVal val="visible"/>
                                      </p:to>
                                    </p:set>
                                    <p:animEffect transition="in" filter="dissolve">
                                      <p:cBhvr>
                                        <p:cTn id="85" dur="500"/>
                                        <p:tgtEl>
                                          <p:spTgt spid="12350"/>
                                        </p:tgtEl>
                                      </p:cBhvr>
                                    </p:animEffect>
                                  </p:childTnLst>
                                </p:cTn>
                              </p:par>
                              <p:par>
                                <p:cTn id="86" presetID="9" presetClass="entr" presetSubtype="0" fill="hold" nodeType="withEffect">
                                  <p:stCondLst>
                                    <p:cond delay="0"/>
                                  </p:stCondLst>
                                  <p:childTnLst>
                                    <p:set>
                                      <p:cBhvr>
                                        <p:cTn id="87" dur="1" fill="hold">
                                          <p:stCondLst>
                                            <p:cond delay="0"/>
                                          </p:stCondLst>
                                        </p:cTn>
                                        <p:tgtEl>
                                          <p:spTgt spid="97"/>
                                        </p:tgtEl>
                                        <p:attrNameLst>
                                          <p:attrName>style.visibility</p:attrName>
                                        </p:attrNameLst>
                                      </p:cBhvr>
                                      <p:to>
                                        <p:strVal val="visible"/>
                                      </p:to>
                                    </p:set>
                                    <p:animEffect transition="in" filter="dissolve">
                                      <p:cBhvr>
                                        <p:cTn id="88" dur="500"/>
                                        <p:tgtEl>
                                          <p:spTgt spid="97"/>
                                        </p:tgtEl>
                                      </p:cBhvr>
                                    </p:animEffect>
                                  </p:childTnLst>
                                </p:cTn>
                              </p:par>
                              <p:par>
                                <p:cTn id="89" presetID="9" presetClass="entr" presetSubtype="0" fill="hold" nodeType="withEffect">
                                  <p:stCondLst>
                                    <p:cond delay="0"/>
                                  </p:stCondLst>
                                  <p:childTnLst>
                                    <p:set>
                                      <p:cBhvr>
                                        <p:cTn id="90" dur="1" fill="hold">
                                          <p:stCondLst>
                                            <p:cond delay="0"/>
                                          </p:stCondLst>
                                        </p:cTn>
                                        <p:tgtEl>
                                          <p:spTgt spid="93"/>
                                        </p:tgtEl>
                                        <p:attrNameLst>
                                          <p:attrName>style.visibility</p:attrName>
                                        </p:attrNameLst>
                                      </p:cBhvr>
                                      <p:to>
                                        <p:strVal val="visible"/>
                                      </p:to>
                                    </p:set>
                                    <p:animEffect transition="in" filter="dissolve">
                                      <p:cBhvr>
                                        <p:cTn id="91" dur="500"/>
                                        <p:tgtEl>
                                          <p:spTgt spid="93"/>
                                        </p:tgtEl>
                                      </p:cBhvr>
                                    </p:animEffect>
                                  </p:childTnLst>
                                </p:cTn>
                              </p:par>
                              <p:par>
                                <p:cTn id="92" presetID="9" presetClass="entr" presetSubtype="0" fill="hold" nodeType="withEffect">
                                  <p:stCondLst>
                                    <p:cond delay="0"/>
                                  </p:stCondLst>
                                  <p:childTnLst>
                                    <p:set>
                                      <p:cBhvr>
                                        <p:cTn id="93" dur="1" fill="hold">
                                          <p:stCondLst>
                                            <p:cond delay="0"/>
                                          </p:stCondLst>
                                        </p:cTn>
                                        <p:tgtEl>
                                          <p:spTgt spid="95"/>
                                        </p:tgtEl>
                                        <p:attrNameLst>
                                          <p:attrName>style.visibility</p:attrName>
                                        </p:attrNameLst>
                                      </p:cBhvr>
                                      <p:to>
                                        <p:strVal val="visible"/>
                                      </p:to>
                                    </p:set>
                                    <p:animEffect transition="in" filter="dissolve">
                                      <p:cBhvr>
                                        <p:cTn id="94" dur="500"/>
                                        <p:tgtEl>
                                          <p:spTgt spid="95"/>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12352"/>
                                        </p:tgtEl>
                                        <p:attrNameLst>
                                          <p:attrName>style.visibility</p:attrName>
                                        </p:attrNameLst>
                                      </p:cBhvr>
                                      <p:to>
                                        <p:strVal val="visible"/>
                                      </p:to>
                                    </p:set>
                                    <p:animEffect transition="in" filter="dissolve">
                                      <p:cBhvr>
                                        <p:cTn id="97" dur="500"/>
                                        <p:tgtEl>
                                          <p:spTgt spid="12352"/>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12354"/>
                                        </p:tgtEl>
                                        <p:attrNameLst>
                                          <p:attrName>style.visibility</p:attrName>
                                        </p:attrNameLst>
                                      </p:cBhvr>
                                      <p:to>
                                        <p:strVal val="visible"/>
                                      </p:to>
                                    </p:set>
                                    <p:animEffect transition="in" filter="dissolve">
                                      <p:cBhvr>
                                        <p:cTn id="100" dur="500"/>
                                        <p:tgtEl>
                                          <p:spTgt spid="1235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12366"/>
                                        </p:tgtEl>
                                        <p:attrNameLst>
                                          <p:attrName>style.visibility</p:attrName>
                                        </p:attrNameLst>
                                      </p:cBhvr>
                                      <p:to>
                                        <p:strVal val="visible"/>
                                      </p:to>
                                    </p:set>
                                    <p:animEffect transition="in" filter="wipe(left)">
                                      <p:cBhvr>
                                        <p:cTn id="105" dur="500"/>
                                        <p:tgtEl>
                                          <p:spTgt spid="12366"/>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12356"/>
                                        </p:tgtEl>
                                        <p:attrNameLst>
                                          <p:attrName>style.visibility</p:attrName>
                                        </p:attrNameLst>
                                      </p:cBhvr>
                                      <p:to>
                                        <p:strVal val="visible"/>
                                      </p:to>
                                    </p:set>
                                    <p:animEffect transition="in" filter="dissolve">
                                      <p:cBhvr>
                                        <p:cTn id="110" dur="500"/>
                                        <p:tgtEl>
                                          <p:spTgt spid="12356"/>
                                        </p:tgtEl>
                                      </p:cBhvr>
                                    </p:animEffect>
                                  </p:childTnLst>
                                </p:cTn>
                              </p:par>
                              <p:par>
                                <p:cTn id="111" presetID="9" presetClass="entr" presetSubtype="0" fill="hold" nodeType="with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dissolve">
                                      <p:cBhvr>
                                        <p:cTn id="113" dur="500"/>
                                        <p:tgtEl>
                                          <p:spTgt spid="102"/>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12357"/>
                                        </p:tgtEl>
                                        <p:attrNameLst>
                                          <p:attrName>style.visibility</p:attrName>
                                        </p:attrNameLst>
                                      </p:cBhvr>
                                      <p:to>
                                        <p:strVal val="visible"/>
                                      </p:to>
                                    </p:set>
                                    <p:animEffect transition="in" filter="dissolve">
                                      <p:cBhvr>
                                        <p:cTn id="116" dur="500"/>
                                        <p:tgtEl>
                                          <p:spTgt spid="12357"/>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12359"/>
                                        </p:tgtEl>
                                        <p:attrNameLst>
                                          <p:attrName>style.visibility</p:attrName>
                                        </p:attrNameLst>
                                      </p:cBhvr>
                                      <p:to>
                                        <p:strVal val="visible"/>
                                      </p:to>
                                    </p:set>
                                    <p:animEffect transition="in" filter="dissolve">
                                      <p:cBhvr>
                                        <p:cTn id="119" dur="500"/>
                                        <p:tgtEl>
                                          <p:spTgt spid="12359"/>
                                        </p:tgtEl>
                                      </p:cBhvr>
                                    </p:animEffect>
                                  </p:childTnLst>
                                </p:cTn>
                              </p:par>
                            </p:childTnLst>
                          </p:cTn>
                        </p:par>
                        <p:par>
                          <p:cTn id="120" fill="hold">
                            <p:stCondLst>
                              <p:cond delay="500"/>
                            </p:stCondLst>
                            <p:childTnLst>
                              <p:par>
                                <p:cTn id="121" presetID="9" presetClass="entr" presetSubtype="0"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Effect transition="in" filter="dissolve">
                                      <p:cBhvr>
                                        <p:cTn id="123" dur="500"/>
                                        <p:tgtEl>
                                          <p:spTgt spid="109"/>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12360"/>
                                        </p:tgtEl>
                                        <p:attrNameLst>
                                          <p:attrName>style.visibility</p:attrName>
                                        </p:attrNameLst>
                                      </p:cBhvr>
                                      <p:to>
                                        <p:strVal val="visible"/>
                                      </p:to>
                                    </p:set>
                                    <p:animEffect transition="in" filter="dissolve">
                                      <p:cBhvr>
                                        <p:cTn id="126" dur="500"/>
                                        <p:tgtEl>
                                          <p:spTgt spid="12360"/>
                                        </p:tgtEl>
                                      </p:cBhvr>
                                    </p:animEffect>
                                  </p:childTnLst>
                                </p:cTn>
                              </p:par>
                              <p:par>
                                <p:cTn id="127" presetID="9" presetClass="entr" presetSubtype="0" fill="hold" nodeType="withEffect">
                                  <p:stCondLst>
                                    <p:cond delay="0"/>
                                  </p:stCondLst>
                                  <p:childTnLst>
                                    <p:set>
                                      <p:cBhvr>
                                        <p:cTn id="128" dur="1" fill="hold">
                                          <p:stCondLst>
                                            <p:cond delay="0"/>
                                          </p:stCondLst>
                                        </p:cTn>
                                        <p:tgtEl>
                                          <p:spTgt spid="105"/>
                                        </p:tgtEl>
                                        <p:attrNameLst>
                                          <p:attrName>style.visibility</p:attrName>
                                        </p:attrNameLst>
                                      </p:cBhvr>
                                      <p:to>
                                        <p:strVal val="visible"/>
                                      </p:to>
                                    </p:set>
                                    <p:animEffect transition="in" filter="dissolve">
                                      <p:cBhvr>
                                        <p:cTn id="129" dur="500"/>
                                        <p:tgtEl>
                                          <p:spTgt spid="105"/>
                                        </p:tgtEl>
                                      </p:cBhvr>
                                    </p:animEffect>
                                  </p:childTnLst>
                                </p:cTn>
                              </p:par>
                              <p:par>
                                <p:cTn id="130" presetID="9" presetClass="entr" presetSubtype="0" fill="hold" nodeType="with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dissolve">
                                      <p:cBhvr>
                                        <p:cTn id="132" dur="500"/>
                                        <p:tgtEl>
                                          <p:spTgt spid="107"/>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12362"/>
                                        </p:tgtEl>
                                        <p:attrNameLst>
                                          <p:attrName>style.visibility</p:attrName>
                                        </p:attrNameLst>
                                      </p:cBhvr>
                                      <p:to>
                                        <p:strVal val="visible"/>
                                      </p:to>
                                    </p:set>
                                    <p:animEffect transition="in" filter="dissolve">
                                      <p:cBhvr>
                                        <p:cTn id="135" dur="500"/>
                                        <p:tgtEl>
                                          <p:spTgt spid="12362"/>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12364"/>
                                        </p:tgtEl>
                                        <p:attrNameLst>
                                          <p:attrName>style.visibility</p:attrName>
                                        </p:attrNameLst>
                                      </p:cBhvr>
                                      <p:to>
                                        <p:strVal val="visible"/>
                                      </p:to>
                                    </p:set>
                                    <p:animEffect transition="in" filter="dissolve">
                                      <p:cBhvr>
                                        <p:cTn id="138" dur="500"/>
                                        <p:tgtEl>
                                          <p:spTgt spid="12364"/>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12367"/>
                                        </p:tgtEl>
                                        <p:attrNameLst>
                                          <p:attrName>style.visibility</p:attrName>
                                        </p:attrNameLst>
                                      </p:cBhvr>
                                      <p:to>
                                        <p:strVal val="visible"/>
                                      </p:to>
                                    </p:set>
                                    <p:animEffect transition="in" filter="wipe(left)">
                                      <p:cBhvr>
                                        <p:cTn id="143" dur="500"/>
                                        <p:tgtEl>
                                          <p:spTgt spid="12367"/>
                                        </p:tgtEl>
                                      </p:cBhvr>
                                    </p:animEffect>
                                  </p:childTnLst>
                                </p:cTn>
                              </p:par>
                            </p:childTnLst>
                          </p:cTn>
                        </p:par>
                      </p:childTnLst>
                    </p:cTn>
                  </p:par>
                  <p:par>
                    <p:cTn id="144" fill="hold">
                      <p:stCondLst>
                        <p:cond delay="indefinite"/>
                      </p:stCondLst>
                      <p:childTnLst>
                        <p:par>
                          <p:cTn id="145" fill="hold">
                            <p:stCondLst>
                              <p:cond delay="0"/>
                            </p:stCondLst>
                            <p:childTnLst>
                              <p:par>
                                <p:cTn id="146" presetID="2" presetClass="entr" presetSubtype="2" fill="hold" grpId="0" nodeType="clickEffect">
                                  <p:stCondLst>
                                    <p:cond delay="0"/>
                                  </p:stCondLst>
                                  <p:childTnLst>
                                    <p:set>
                                      <p:cBhvr>
                                        <p:cTn id="147" dur="1" fill="hold">
                                          <p:stCondLst>
                                            <p:cond delay="0"/>
                                          </p:stCondLst>
                                        </p:cTn>
                                        <p:tgtEl>
                                          <p:spTgt spid="12368"/>
                                        </p:tgtEl>
                                        <p:attrNameLst>
                                          <p:attrName>style.visibility</p:attrName>
                                        </p:attrNameLst>
                                      </p:cBhvr>
                                      <p:to>
                                        <p:strVal val="visible"/>
                                      </p:to>
                                    </p:set>
                                    <p:anim calcmode="lin" valueType="num">
                                      <p:cBhvr additive="base">
                                        <p:cTn id="148" dur="500" fill="hold"/>
                                        <p:tgtEl>
                                          <p:spTgt spid="12368"/>
                                        </p:tgtEl>
                                        <p:attrNameLst>
                                          <p:attrName>ppt_x</p:attrName>
                                        </p:attrNameLst>
                                      </p:cBhvr>
                                      <p:tavLst>
                                        <p:tav tm="0">
                                          <p:val>
                                            <p:strVal val="1+#ppt_w/2"/>
                                          </p:val>
                                        </p:tav>
                                        <p:tav tm="100000">
                                          <p:val>
                                            <p:strVal val="#ppt_x"/>
                                          </p:val>
                                        </p:tav>
                                      </p:tavLst>
                                    </p:anim>
                                    <p:anim calcmode="lin" valueType="num">
                                      <p:cBhvr additive="base">
                                        <p:cTn id="149" dur="500" fill="hold"/>
                                        <p:tgtEl>
                                          <p:spTgt spid="123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6" grpId="0"/>
      <p:bldP spid="12327" grpId="0"/>
      <p:bldP spid="12329" grpId="0"/>
      <p:bldP spid="12330" grpId="0"/>
      <p:bldP spid="12332" grpId="0"/>
      <p:bldP spid="12334" grpId="0"/>
      <p:bldP spid="12336" grpId="0"/>
      <p:bldP spid="12337" grpId="0"/>
      <p:bldP spid="12339" grpId="0"/>
      <p:bldP spid="12340" grpId="0"/>
      <p:bldP spid="12342" grpId="0"/>
      <p:bldP spid="12344" grpId="0"/>
      <p:bldP spid="12346" grpId="0"/>
      <p:bldP spid="12347" grpId="0"/>
      <p:bldP spid="12349" grpId="0"/>
      <p:bldP spid="12350" grpId="0"/>
      <p:bldP spid="12352" grpId="0"/>
      <p:bldP spid="12354" grpId="0"/>
      <p:bldP spid="12356" grpId="0"/>
      <p:bldP spid="12357" grpId="0"/>
      <p:bldP spid="12359" grpId="0"/>
      <p:bldP spid="12360" grpId="0"/>
      <p:bldP spid="12362" grpId="0"/>
      <p:bldP spid="12364" grpId="0"/>
      <p:bldP spid="123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1052513"/>
            <a:ext cx="9144000" cy="5465762"/>
          </a:xfrm>
          <a:prstGeom prst="rect">
            <a:avLst/>
          </a:prstGeom>
          <a:noFill/>
          <a:ln w="9525">
            <a:noFill/>
            <a:miter lim="800000"/>
            <a:headEnd/>
            <a:tailEnd/>
          </a:ln>
        </p:spPr>
      </p:pic>
      <p:sp>
        <p:nvSpPr>
          <p:cNvPr id="12291" name="Rectangle 7"/>
          <p:cNvSpPr>
            <a:spLocks noChangeArrowheads="1"/>
          </p:cNvSpPr>
          <p:nvPr/>
        </p:nvSpPr>
        <p:spPr bwMode="auto">
          <a:xfrm>
            <a:off x="0" y="0"/>
            <a:ext cx="9144000" cy="923925"/>
          </a:xfrm>
          <a:prstGeom prst="rect">
            <a:avLst/>
          </a:prstGeom>
          <a:noFill/>
          <a:ln w="9525">
            <a:noFill/>
            <a:miter lim="800000"/>
            <a:headEnd/>
            <a:tailEnd/>
          </a:ln>
        </p:spPr>
        <p:txBody>
          <a:bodyPr anchor="ctr">
            <a:spAutoFit/>
          </a:bodyPr>
          <a:lstStyle/>
          <a:p>
            <a:pPr algn="just"/>
            <a:r>
              <a:rPr lang="fr-FR" b="1"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rPr>
              <a:t> </a:t>
            </a:r>
            <a:r>
              <a:rPr lang="fr-FR" b="1" i="1" u="sng" dirty="0" smtClean="0">
                <a:latin typeface="Times New Roman" pitchFamily="18" charset="0"/>
                <a:ea typeface="Calibri" pitchFamily="34" charset="0"/>
                <a:cs typeface="Times New Roman" pitchFamily="18" charset="0"/>
                <a:sym typeface="Wingdings" pitchFamily="2" charset="2"/>
              </a:rPr>
              <a:t>Application </a:t>
            </a:r>
            <a:r>
              <a:rPr lang="fr-FR" b="1" i="1" u="sng" dirty="0">
                <a:latin typeface="Times New Roman" pitchFamily="18" charset="0"/>
                <a:ea typeface="Calibri" pitchFamily="34" charset="0"/>
                <a:cs typeface="Times New Roman" pitchFamily="18" charset="0"/>
                <a:sym typeface="Wingdings" pitchFamily="2" charset="2"/>
              </a:rPr>
              <a:t>1</a:t>
            </a:r>
            <a:r>
              <a:rPr lang="fr-FR" i="1" dirty="0">
                <a:latin typeface="Times New Roman" pitchFamily="18" charset="0"/>
                <a:ea typeface="Calibri" pitchFamily="34" charset="0"/>
                <a:cs typeface="Times New Roman" pitchFamily="18" charset="0"/>
                <a:sym typeface="Wingdings" pitchFamily="2" charset="2"/>
              </a:rPr>
              <a:t> : On dissout </a:t>
            </a:r>
            <a:r>
              <a:rPr lang="fr-FR" b="1" dirty="0" smtClean="0">
                <a:latin typeface="Times New Roman" pitchFamily="18" charset="0"/>
                <a:ea typeface="Calibri" pitchFamily="34" charset="0"/>
                <a:cs typeface="Times New Roman" pitchFamily="18" charset="0"/>
                <a:sym typeface="Wingdings" pitchFamily="2" charset="2"/>
              </a:rPr>
              <a:t>1,80 </a:t>
            </a:r>
            <a:r>
              <a:rPr lang="fr-FR" b="1" dirty="0">
                <a:latin typeface="Times New Roman" pitchFamily="18" charset="0"/>
                <a:ea typeface="Calibri" pitchFamily="34" charset="0"/>
                <a:cs typeface="Times New Roman" pitchFamily="18" charset="0"/>
                <a:sym typeface="Wingdings" pitchFamily="2" charset="2"/>
              </a:rPr>
              <a:t>g </a:t>
            </a:r>
            <a:r>
              <a:rPr lang="fr-FR" i="1" dirty="0">
                <a:latin typeface="Times New Roman" pitchFamily="18" charset="0"/>
                <a:ea typeface="Calibri" pitchFamily="34" charset="0"/>
                <a:cs typeface="Times New Roman" pitchFamily="18" charset="0"/>
                <a:sym typeface="Wingdings" pitchFamily="2" charset="2"/>
              </a:rPr>
              <a:t>de glucose </a:t>
            </a:r>
            <a:r>
              <a:rPr lang="fr-FR"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sym typeface="Wingdings" pitchFamily="2" charset="2"/>
              </a:rPr>
              <a:t>C</a:t>
            </a:r>
            <a:r>
              <a:rPr lang="fr-FR" b="1" baseline="-30000" dirty="0">
                <a:latin typeface="Times New Roman" pitchFamily="18" charset="0"/>
                <a:ea typeface="Calibri" pitchFamily="34" charset="0"/>
                <a:cs typeface="Times New Roman" pitchFamily="18" charset="0"/>
                <a:sym typeface="Wingdings" pitchFamily="2" charset="2"/>
              </a:rPr>
              <a:t>6</a:t>
            </a:r>
            <a:r>
              <a:rPr lang="fr-FR" b="1" dirty="0">
                <a:latin typeface="Times New Roman" pitchFamily="18" charset="0"/>
                <a:ea typeface="Calibri" pitchFamily="34" charset="0"/>
                <a:cs typeface="Times New Roman" pitchFamily="18" charset="0"/>
                <a:sym typeface="Wingdings" pitchFamily="2" charset="2"/>
              </a:rPr>
              <a:t>H</a:t>
            </a:r>
            <a:r>
              <a:rPr lang="fr-FR" b="1" baseline="-30000" dirty="0">
                <a:latin typeface="Times New Roman" pitchFamily="18" charset="0"/>
                <a:ea typeface="Calibri" pitchFamily="34" charset="0"/>
                <a:cs typeface="Times New Roman" pitchFamily="18" charset="0"/>
                <a:sym typeface="Wingdings" pitchFamily="2" charset="2"/>
              </a:rPr>
              <a:t>12</a:t>
            </a:r>
            <a:r>
              <a:rPr lang="fr-FR" b="1" dirty="0">
                <a:latin typeface="Times New Roman" pitchFamily="18" charset="0"/>
                <a:ea typeface="Calibri" pitchFamily="34" charset="0"/>
                <a:cs typeface="Times New Roman" pitchFamily="18" charset="0"/>
                <a:sym typeface="Wingdings" pitchFamily="2" charset="2"/>
              </a:rPr>
              <a:t>O</a:t>
            </a:r>
            <a:r>
              <a:rPr lang="fr-FR" b="1" baseline="-30000" dirty="0">
                <a:latin typeface="Times New Roman" pitchFamily="18" charset="0"/>
                <a:ea typeface="Calibri" pitchFamily="34" charset="0"/>
                <a:cs typeface="Times New Roman" pitchFamily="18" charset="0"/>
                <a:sym typeface="Wingdings" pitchFamily="2" charset="2"/>
              </a:rPr>
              <a:t>6</a:t>
            </a:r>
            <a:r>
              <a:rPr lang="fr-FR" dirty="0">
                <a:latin typeface="Times New Roman" pitchFamily="18" charset="0"/>
                <a:ea typeface="Calibri" pitchFamily="34" charset="0"/>
                <a:cs typeface="Times New Roman" pitchFamily="18" charset="0"/>
                <a:sym typeface="Wingdings" pitchFamily="2" charset="2"/>
              </a:rPr>
              <a:t>) </a:t>
            </a:r>
            <a:r>
              <a:rPr lang="fr-FR" i="1" dirty="0">
                <a:latin typeface="Times New Roman" pitchFamily="18" charset="0"/>
                <a:ea typeface="Calibri" pitchFamily="34" charset="0"/>
                <a:cs typeface="Times New Roman" pitchFamily="18" charset="0"/>
                <a:sym typeface="Wingdings" pitchFamily="2" charset="2"/>
              </a:rPr>
              <a:t>dans </a:t>
            </a:r>
            <a:r>
              <a:rPr lang="fr-FR" b="1" dirty="0">
                <a:latin typeface="Times New Roman" pitchFamily="18" charset="0"/>
                <a:ea typeface="Calibri" pitchFamily="34" charset="0"/>
                <a:cs typeface="Times New Roman" pitchFamily="18" charset="0"/>
                <a:sym typeface="Wingdings" pitchFamily="2" charset="2"/>
              </a:rPr>
              <a:t>100 </a:t>
            </a:r>
            <a:r>
              <a:rPr lang="fr-FR" b="1" dirty="0" err="1">
                <a:latin typeface="Times New Roman" pitchFamily="18" charset="0"/>
                <a:ea typeface="Calibri" pitchFamily="34" charset="0"/>
                <a:cs typeface="Times New Roman" pitchFamily="18" charset="0"/>
                <a:sym typeface="Wingdings" pitchFamily="2" charset="2"/>
              </a:rPr>
              <a:t>mL</a:t>
            </a:r>
            <a:r>
              <a:rPr lang="fr-FR" b="1" dirty="0">
                <a:latin typeface="Times New Roman" pitchFamily="18" charset="0"/>
                <a:ea typeface="Calibri" pitchFamily="34" charset="0"/>
                <a:cs typeface="Times New Roman" pitchFamily="18" charset="0"/>
                <a:sym typeface="Wingdings" pitchFamily="2" charset="2"/>
              </a:rPr>
              <a:t> </a:t>
            </a:r>
            <a:r>
              <a:rPr lang="fr-FR" i="1" dirty="0">
                <a:latin typeface="Times New Roman" pitchFamily="18" charset="0"/>
                <a:ea typeface="Calibri" pitchFamily="34" charset="0"/>
                <a:cs typeface="Times New Roman" pitchFamily="18" charset="0"/>
                <a:sym typeface="Wingdings" pitchFamily="2" charset="2"/>
              </a:rPr>
              <a:t>d’eau. Calculer la concentration massique, la concentration molaire, la fraction massique et la fraction molaire en glucose </a:t>
            </a:r>
            <a:r>
              <a:rPr lang="fr-FR" i="1" dirty="0" smtClean="0">
                <a:latin typeface="Times New Roman" pitchFamily="18" charset="0"/>
                <a:ea typeface="Calibri" pitchFamily="34" charset="0"/>
                <a:cs typeface="Times New Roman" pitchFamily="18" charset="0"/>
                <a:sym typeface="Wingdings" pitchFamily="2" charset="2"/>
              </a:rPr>
              <a:t>dans cette </a:t>
            </a:r>
            <a:r>
              <a:rPr lang="fr-FR" i="1" dirty="0">
                <a:latin typeface="Times New Roman" pitchFamily="18" charset="0"/>
                <a:ea typeface="Calibri" pitchFamily="34" charset="0"/>
                <a:cs typeface="Times New Roman" pitchFamily="18" charset="0"/>
                <a:sym typeface="Wingdings" pitchFamily="2" charset="2"/>
              </a:rPr>
              <a:t>solution.</a:t>
            </a:r>
            <a:endParaRPr lang="fr-FR" dirty="0">
              <a:latin typeface="Times New Roman" pitchFamily="18" charset="0"/>
              <a:ea typeface="Calibri" pitchFamily="34" charset="0"/>
              <a:cs typeface="Times New Roman" pitchFamily="18" charset="0"/>
              <a:sym typeface="Wingdings" pitchFamily="2" charset="2"/>
            </a:endParaRPr>
          </a:p>
        </p:txBody>
      </p:sp>
      <p:sp>
        <p:nvSpPr>
          <p:cNvPr id="6" name="Rectangle 5"/>
          <p:cNvSpPr/>
          <p:nvPr/>
        </p:nvSpPr>
        <p:spPr>
          <a:xfrm>
            <a:off x="0" y="1311275"/>
            <a:ext cx="1979613"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a:off x="2339975" y="1341438"/>
            <a:ext cx="3887788"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Rectangle 8"/>
          <p:cNvSpPr/>
          <p:nvPr/>
        </p:nvSpPr>
        <p:spPr>
          <a:xfrm>
            <a:off x="0" y="2420938"/>
            <a:ext cx="1979613"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1979613" y="2420938"/>
            <a:ext cx="1584325"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3635375" y="2349500"/>
            <a:ext cx="4249738"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11"/>
          <p:cNvSpPr/>
          <p:nvPr/>
        </p:nvSpPr>
        <p:spPr>
          <a:xfrm>
            <a:off x="0" y="3573463"/>
            <a:ext cx="2627313"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Rectangle 12"/>
          <p:cNvSpPr/>
          <p:nvPr/>
        </p:nvSpPr>
        <p:spPr>
          <a:xfrm>
            <a:off x="2916238" y="3573463"/>
            <a:ext cx="4535487"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Rectangle 13"/>
          <p:cNvSpPr/>
          <p:nvPr/>
        </p:nvSpPr>
        <p:spPr>
          <a:xfrm>
            <a:off x="0" y="5013325"/>
            <a:ext cx="2411413"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2411413" y="4652963"/>
            <a:ext cx="3384550" cy="158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p:cNvSpPr/>
          <p:nvPr/>
        </p:nvSpPr>
        <p:spPr>
          <a:xfrm>
            <a:off x="6011863" y="4652963"/>
            <a:ext cx="3132137" cy="1871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2000"/>
                                        <p:tgtEl>
                                          <p:spTgt spid="10"/>
                                        </p:tgtEl>
                                      </p:cBhvr>
                                    </p:animEffect>
                                    <p:set>
                                      <p:cBhvr>
                                        <p:cTn id="22" dur="1" fill="hold">
                                          <p:stCondLst>
                                            <p:cond delay="19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2000"/>
                                        <p:tgtEl>
                                          <p:spTgt spid="11"/>
                                        </p:tgtEl>
                                      </p:cBhvr>
                                    </p:animEffect>
                                    <p:set>
                                      <p:cBhvr>
                                        <p:cTn id="27" dur="1" fill="hold">
                                          <p:stCondLst>
                                            <p:cond delay="19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2000"/>
                                        <p:tgtEl>
                                          <p:spTgt spid="12"/>
                                        </p:tgtEl>
                                      </p:cBhvr>
                                    </p:animEffect>
                                    <p:set>
                                      <p:cBhvr>
                                        <p:cTn id="32" dur="1" fill="hold">
                                          <p:stCondLst>
                                            <p:cond delay="19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2000"/>
                                        <p:tgtEl>
                                          <p:spTgt spid="13"/>
                                        </p:tgtEl>
                                      </p:cBhvr>
                                    </p:animEffect>
                                    <p:set>
                                      <p:cBhvr>
                                        <p:cTn id="37" dur="1" fill="hold">
                                          <p:stCondLst>
                                            <p:cond delay="19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2000"/>
                                        <p:tgtEl>
                                          <p:spTgt spid="14"/>
                                        </p:tgtEl>
                                      </p:cBhvr>
                                    </p:animEffect>
                                    <p:set>
                                      <p:cBhvr>
                                        <p:cTn id="42" dur="1" fill="hold">
                                          <p:stCondLst>
                                            <p:cond delay="19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2000"/>
                                        <p:tgtEl>
                                          <p:spTgt spid="15"/>
                                        </p:tgtEl>
                                      </p:cBhvr>
                                    </p:animEffect>
                                    <p:set>
                                      <p:cBhvr>
                                        <p:cTn id="47" dur="1" fill="hold">
                                          <p:stCondLst>
                                            <p:cond delay="19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2000"/>
                                        <p:tgtEl>
                                          <p:spTgt spid="16"/>
                                        </p:tgtEl>
                                      </p:cBhvr>
                                    </p:animEffect>
                                    <p:set>
                                      <p:cBhvr>
                                        <p:cTn id="5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e 52"/>
          <p:cNvGrpSpPr/>
          <p:nvPr/>
        </p:nvGrpSpPr>
        <p:grpSpPr>
          <a:xfrm>
            <a:off x="0" y="2319263"/>
            <a:ext cx="9144000" cy="461665"/>
            <a:chOff x="0" y="2319263"/>
            <a:chExt cx="9144000" cy="461665"/>
          </a:xfrm>
        </p:grpSpPr>
        <p:sp>
          <p:nvSpPr>
            <p:cNvPr id="10" name="Organigramme : Entrée manuelle 9"/>
            <p:cNvSpPr/>
            <p:nvPr/>
          </p:nvSpPr>
          <p:spPr>
            <a:xfrm>
              <a:off x="827584" y="2348880"/>
              <a:ext cx="3672408" cy="360040"/>
            </a:xfrm>
            <a:prstGeom prst="flowChartManualInpu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66" name="Rectangle 6"/>
            <p:cNvSpPr>
              <a:spLocks noChangeArrowheads="1"/>
            </p:cNvSpPr>
            <p:nvPr/>
          </p:nvSpPr>
          <p:spPr bwMode="auto">
            <a:xfrm>
              <a:off x="0" y="2319263"/>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4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Grandeur spécifique aux gaz</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la pression</a:t>
              </a:r>
              <a:endParaRPr kumimoji="0" lang="fr-FR" sz="105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endParaRPr>
            </a:p>
          </p:txBody>
        </p:sp>
      </p:grpSp>
      <p:pic>
        <p:nvPicPr>
          <p:cNvPr id="2" name="Picture 2"/>
          <p:cNvPicPr>
            <a:picLocks noChangeAspect="1" noChangeArrowheads="1"/>
          </p:cNvPicPr>
          <p:nvPr/>
        </p:nvPicPr>
        <p:blipFill>
          <a:blip r:embed="rId2" cstate="print"/>
          <a:srcRect t="61920"/>
          <a:stretch>
            <a:fillRect/>
          </a:stretch>
        </p:blipFill>
        <p:spPr bwMode="auto">
          <a:xfrm>
            <a:off x="0" y="0"/>
            <a:ext cx="9144000" cy="2081387"/>
          </a:xfrm>
          <a:prstGeom prst="rect">
            <a:avLst/>
          </a:prstGeom>
          <a:noFill/>
          <a:ln w="9525">
            <a:noFill/>
            <a:miter lim="800000"/>
            <a:headEnd/>
            <a:tailEnd/>
          </a:ln>
        </p:spPr>
      </p:pic>
      <p:sp>
        <p:nvSpPr>
          <p:cNvPr id="15367" name="Rectangle 7"/>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ZoneTexte 21"/>
          <p:cNvSpPr txBox="1">
            <a:spLocks noChangeArrowheads="1"/>
          </p:cNvSpPr>
          <p:nvPr/>
        </p:nvSpPr>
        <p:spPr bwMode="auto">
          <a:xfrm>
            <a:off x="2627784" y="4221088"/>
            <a:ext cx="777777" cy="461665"/>
          </a:xfrm>
          <a:prstGeom prst="rect">
            <a:avLst/>
          </a:prstGeom>
          <a:noFill/>
          <a:ln w="9525">
            <a:noFill/>
            <a:miter lim="800000"/>
            <a:headEnd/>
            <a:tailEnd/>
          </a:ln>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(m</a:t>
            </a:r>
            <a:r>
              <a:rPr lang="fr-FR" sz="2400" b="1" baseline="30000" dirty="0" smtClean="0">
                <a:solidFill>
                  <a:srgbClr val="006600"/>
                </a:solidFill>
                <a:latin typeface="Arial" pitchFamily="34" charset="0"/>
                <a:cs typeface="Arial" pitchFamily="34" charset="0"/>
                <a:sym typeface="Symbol" pitchFamily="18" charset="2"/>
              </a:rPr>
              <a:t>3</a:t>
            </a:r>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
        <p:nvSpPr>
          <p:cNvPr id="35" name="ZoneTexte 25"/>
          <p:cNvSpPr txBox="1">
            <a:spLocks noChangeArrowheads="1"/>
          </p:cNvSpPr>
          <p:nvPr/>
        </p:nvSpPr>
        <p:spPr bwMode="auto">
          <a:xfrm>
            <a:off x="4932040" y="4221088"/>
            <a:ext cx="3745720" cy="707886"/>
          </a:xfrm>
          <a:prstGeom prst="rect">
            <a:avLst/>
          </a:prstGeom>
          <a:noFill/>
          <a:ln w="9525">
            <a:noFill/>
            <a:miter lim="800000"/>
            <a:headEnd/>
            <a:tailEnd/>
          </a:ln>
        </p:spPr>
        <p:txBody>
          <a:bodyPr wrap="square">
            <a:spAutoFit/>
          </a:bodyPr>
          <a:lstStyle/>
          <a:p>
            <a:r>
              <a:rPr lang="fr-FR" sz="2000" dirty="0" smtClean="0">
                <a:solidFill>
                  <a:srgbClr val="002060"/>
                </a:solidFill>
                <a:latin typeface="Arial" pitchFamily="34" charset="0"/>
                <a:cs typeface="Arial" pitchFamily="34" charset="0"/>
              </a:rPr>
              <a:t>Constante </a:t>
            </a:r>
            <a:r>
              <a:rPr lang="fr-FR" sz="2000" dirty="0">
                <a:solidFill>
                  <a:srgbClr val="002060"/>
                </a:solidFill>
                <a:latin typeface="Arial" pitchFamily="34" charset="0"/>
                <a:cs typeface="Arial" pitchFamily="34" charset="0"/>
              </a:rPr>
              <a:t>des gaz parfaits : </a:t>
            </a:r>
            <a:endParaRPr lang="fr-FR" sz="2000" dirty="0" smtClean="0">
              <a:solidFill>
                <a:srgbClr val="002060"/>
              </a:solidFill>
              <a:latin typeface="Arial" pitchFamily="34" charset="0"/>
              <a:cs typeface="Arial" pitchFamily="34" charset="0"/>
            </a:endParaRPr>
          </a:p>
          <a:p>
            <a:pPr algn="ctr"/>
            <a:r>
              <a:rPr lang="fr-FR" sz="2000" b="1" dirty="0" smtClean="0">
                <a:solidFill>
                  <a:srgbClr val="002060"/>
                </a:solidFill>
                <a:latin typeface="Arial" pitchFamily="34" charset="0"/>
                <a:cs typeface="Arial" pitchFamily="34" charset="0"/>
              </a:rPr>
              <a:t>R </a:t>
            </a:r>
            <a:r>
              <a:rPr lang="fr-FR" sz="2000" b="1" dirty="0">
                <a:solidFill>
                  <a:srgbClr val="002060"/>
                </a:solidFill>
                <a:latin typeface="Arial" pitchFamily="34" charset="0"/>
                <a:cs typeface="Arial" pitchFamily="34" charset="0"/>
              </a:rPr>
              <a:t>= 8,314 </a:t>
            </a:r>
            <a:r>
              <a:rPr lang="fr-FR" sz="2000" b="1" dirty="0">
                <a:solidFill>
                  <a:srgbClr val="006600"/>
                </a:solidFill>
                <a:latin typeface="Arial" pitchFamily="34" charset="0"/>
                <a:cs typeface="Arial" pitchFamily="34" charset="0"/>
              </a:rPr>
              <a:t>J.K </a:t>
            </a:r>
            <a:r>
              <a:rPr lang="fr-FR" sz="2000" b="1" baseline="30000" dirty="0">
                <a:solidFill>
                  <a:srgbClr val="006600"/>
                </a:solidFill>
                <a:latin typeface="Arial" pitchFamily="34" charset="0"/>
                <a:cs typeface="Arial" pitchFamily="34" charset="0"/>
              </a:rPr>
              <a:t>– 1</a:t>
            </a:r>
            <a:r>
              <a:rPr lang="fr-FR" sz="2000" b="1" dirty="0">
                <a:solidFill>
                  <a:srgbClr val="006600"/>
                </a:solidFill>
                <a:latin typeface="Arial" pitchFamily="34" charset="0"/>
                <a:cs typeface="Arial" pitchFamily="34" charset="0"/>
              </a:rPr>
              <a:t>.mol </a:t>
            </a:r>
            <a:r>
              <a:rPr lang="fr-FR" sz="2000" b="1" baseline="30000" dirty="0">
                <a:solidFill>
                  <a:srgbClr val="006600"/>
                </a:solidFill>
                <a:latin typeface="Arial" pitchFamily="34" charset="0"/>
                <a:cs typeface="Arial" pitchFamily="34" charset="0"/>
              </a:rPr>
              <a:t>– 1 </a:t>
            </a:r>
          </a:p>
        </p:txBody>
      </p:sp>
      <p:sp>
        <p:nvSpPr>
          <p:cNvPr id="36" name="ZoneTexte 26"/>
          <p:cNvSpPr txBox="1">
            <a:spLocks noChangeArrowheads="1"/>
          </p:cNvSpPr>
          <p:nvPr/>
        </p:nvSpPr>
        <p:spPr bwMode="auto">
          <a:xfrm>
            <a:off x="395536" y="3645024"/>
            <a:ext cx="2232248" cy="461665"/>
          </a:xfrm>
          <a:prstGeom prst="rect">
            <a:avLst/>
          </a:prstGeom>
          <a:noFill/>
          <a:ln w="9525">
            <a:noFill/>
            <a:miter lim="800000"/>
            <a:headEnd/>
            <a:tailEnd/>
          </a:ln>
        </p:spPr>
        <p:txBody>
          <a:bodyPr wrap="square">
            <a:spAutoFit/>
          </a:bodyPr>
          <a:lstStyle/>
          <a:p>
            <a:r>
              <a:rPr lang="fr-FR" sz="2000" b="1" dirty="0" smtClean="0">
                <a:solidFill>
                  <a:srgbClr val="002060"/>
                </a:solidFill>
                <a:latin typeface="Arial" pitchFamily="34" charset="0"/>
                <a:cs typeface="Arial" pitchFamily="34" charset="0"/>
              </a:rPr>
              <a:t>en Pascal </a:t>
            </a:r>
            <a:r>
              <a:rPr lang="fr-FR" sz="2400" b="1" dirty="0" smtClean="0">
                <a:solidFill>
                  <a:srgbClr val="0E681D"/>
                </a:solidFill>
                <a:latin typeface="Arial" pitchFamily="34" charset="0"/>
                <a:cs typeface="Arial" pitchFamily="34" charset="0"/>
              </a:rPr>
              <a:t>(Pa)</a:t>
            </a:r>
            <a:endParaRPr lang="fr-FR" sz="2400" b="1" baseline="30000" dirty="0">
              <a:solidFill>
                <a:srgbClr val="0E681D"/>
              </a:solidFill>
              <a:latin typeface="Arial" pitchFamily="34" charset="0"/>
              <a:cs typeface="Arial" pitchFamily="34" charset="0"/>
            </a:endParaRPr>
          </a:p>
        </p:txBody>
      </p:sp>
      <p:sp>
        <p:nvSpPr>
          <p:cNvPr id="37" name="Rectangle à coins arrondis 36"/>
          <p:cNvSpPr/>
          <p:nvPr/>
        </p:nvSpPr>
        <p:spPr>
          <a:xfrm>
            <a:off x="1907704" y="5445224"/>
            <a:ext cx="5760640"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Volume</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1 </a:t>
            </a:r>
            <a:r>
              <a:rPr lang="fr-FR" sz="2400" b="1" dirty="0">
                <a:solidFill>
                  <a:srgbClr val="C00000"/>
                </a:solidFill>
                <a:sym typeface="Wingdings" pitchFamily="2" charset="2"/>
              </a:rPr>
              <a:t>m</a:t>
            </a:r>
            <a:r>
              <a:rPr lang="fr-FR" sz="2400" b="1" baseline="30000" dirty="0">
                <a:solidFill>
                  <a:srgbClr val="C00000"/>
                </a:solidFill>
                <a:sym typeface="Wingdings" pitchFamily="2" charset="2"/>
              </a:rPr>
              <a:t>3</a:t>
            </a:r>
            <a:r>
              <a:rPr lang="fr-FR" sz="2400" b="1" dirty="0">
                <a:solidFill>
                  <a:srgbClr val="C00000"/>
                </a:solidFill>
                <a:sym typeface="Wingdings" pitchFamily="2" charset="2"/>
              </a:rPr>
              <a:t> = 1000 L</a:t>
            </a:r>
            <a:endParaRPr lang="fr-FR" sz="2400" b="1" dirty="0">
              <a:solidFill>
                <a:srgbClr val="C00000"/>
              </a:solidFill>
            </a:endParaRPr>
          </a:p>
        </p:txBody>
      </p:sp>
      <p:sp>
        <p:nvSpPr>
          <p:cNvPr id="38" name="ZoneTexte 3"/>
          <p:cNvSpPr txBox="1">
            <a:spLocks noChangeArrowheads="1"/>
          </p:cNvSpPr>
          <p:nvPr/>
        </p:nvSpPr>
        <p:spPr bwMode="auto">
          <a:xfrm>
            <a:off x="2987824" y="3573016"/>
            <a:ext cx="2664296"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  </a:t>
            </a:r>
            <a:r>
              <a:rPr lang="fr-FR" sz="2800" b="1" dirty="0">
                <a:sym typeface="Symbol" pitchFamily="18" charset="2"/>
              </a:rPr>
              <a:t></a:t>
            </a:r>
            <a:r>
              <a:rPr lang="fr-FR" sz="2800" b="1" dirty="0"/>
              <a:t> V = </a:t>
            </a:r>
            <a:r>
              <a:rPr lang="fr-FR" sz="2800" b="1" i="1" dirty="0" smtClean="0">
                <a:latin typeface="Times New Roman" pitchFamily="18" charset="0"/>
                <a:cs typeface="Times New Roman" pitchFamily="18" charset="0"/>
              </a:rPr>
              <a:t>n</a:t>
            </a:r>
            <a:r>
              <a:rPr lang="fr-FR" sz="2800" b="1" dirty="0" smtClean="0"/>
              <a:t> </a:t>
            </a:r>
            <a:r>
              <a:rPr lang="fr-FR" sz="2800" b="1" dirty="0">
                <a:sym typeface="Symbol" pitchFamily="18" charset="2"/>
              </a:rPr>
              <a:t></a:t>
            </a:r>
            <a:r>
              <a:rPr lang="fr-FR" sz="2800" b="1" dirty="0"/>
              <a:t> R </a:t>
            </a:r>
            <a:r>
              <a:rPr lang="fr-FR" sz="2800" b="1" dirty="0">
                <a:sym typeface="Symbol" pitchFamily="18" charset="2"/>
              </a:rPr>
              <a:t></a:t>
            </a:r>
            <a:r>
              <a:rPr lang="fr-FR" sz="2800" b="1" dirty="0"/>
              <a:t> T </a:t>
            </a:r>
          </a:p>
        </p:txBody>
      </p:sp>
      <p:sp>
        <p:nvSpPr>
          <p:cNvPr id="39" name="Rectangle à coins arrondis 38"/>
          <p:cNvSpPr/>
          <p:nvPr/>
        </p:nvSpPr>
        <p:spPr>
          <a:xfrm>
            <a:off x="683568" y="4941168"/>
            <a:ext cx="7969738"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Conversions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Pression »</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1 bar = 10</a:t>
            </a:r>
            <a:r>
              <a:rPr lang="fr-FR" sz="2400" b="1" baseline="30000" dirty="0" smtClean="0">
                <a:solidFill>
                  <a:srgbClr val="C00000"/>
                </a:solidFill>
                <a:sym typeface="Wingdings" pitchFamily="2" charset="2"/>
              </a:rPr>
              <a:t>5</a:t>
            </a:r>
            <a:r>
              <a:rPr lang="fr-FR" sz="2400" b="1" dirty="0" smtClean="0">
                <a:solidFill>
                  <a:srgbClr val="C00000"/>
                </a:solidFill>
                <a:sym typeface="Wingdings" pitchFamily="2" charset="2"/>
              </a:rPr>
              <a:t> Pa </a:t>
            </a:r>
            <a:r>
              <a:rPr lang="fr-FR" sz="2400" dirty="0" smtClean="0">
                <a:solidFill>
                  <a:schemeClr val="tx1"/>
                </a:solidFill>
                <a:sym typeface="Wingdings" pitchFamily="2" charset="2"/>
              </a:rPr>
              <a:t>et</a:t>
            </a:r>
            <a:r>
              <a:rPr lang="fr-FR" sz="2400" b="1" dirty="0" smtClean="0">
                <a:solidFill>
                  <a:srgbClr val="C00000"/>
                </a:solidFill>
                <a:sym typeface="Wingdings" pitchFamily="2" charset="2"/>
              </a:rPr>
              <a:t> 1 </a:t>
            </a:r>
            <a:r>
              <a:rPr lang="fr-FR" sz="2400" b="1" dirty="0" err="1" smtClean="0">
                <a:solidFill>
                  <a:srgbClr val="C00000"/>
                </a:solidFill>
                <a:sym typeface="Wingdings" pitchFamily="2" charset="2"/>
              </a:rPr>
              <a:t>hPa</a:t>
            </a:r>
            <a:r>
              <a:rPr lang="fr-FR" sz="2400" b="1" dirty="0" smtClean="0">
                <a:solidFill>
                  <a:srgbClr val="C00000"/>
                </a:solidFill>
                <a:sym typeface="Wingdings" pitchFamily="2" charset="2"/>
              </a:rPr>
              <a:t> = 10</a:t>
            </a:r>
            <a:r>
              <a:rPr lang="fr-FR" sz="2400" b="1" baseline="30000" dirty="0" smtClean="0">
                <a:solidFill>
                  <a:srgbClr val="C00000"/>
                </a:solidFill>
                <a:sym typeface="Wingdings" pitchFamily="2" charset="2"/>
              </a:rPr>
              <a:t>2</a:t>
            </a:r>
            <a:r>
              <a:rPr lang="fr-FR" sz="2400" b="1" dirty="0" smtClean="0">
                <a:solidFill>
                  <a:srgbClr val="C00000"/>
                </a:solidFill>
                <a:sym typeface="Wingdings" pitchFamily="2" charset="2"/>
              </a:rPr>
              <a:t> Pa</a:t>
            </a:r>
            <a:endParaRPr lang="fr-FR" sz="2400" b="1" dirty="0">
              <a:solidFill>
                <a:srgbClr val="C00000"/>
              </a:solidFill>
            </a:endParaRPr>
          </a:p>
        </p:txBody>
      </p:sp>
      <p:sp>
        <p:nvSpPr>
          <p:cNvPr id="40" name="Text Box 2"/>
          <p:cNvSpPr txBox="1">
            <a:spLocks noChangeArrowheads="1"/>
          </p:cNvSpPr>
          <p:nvPr/>
        </p:nvSpPr>
        <p:spPr bwMode="auto">
          <a:xfrm>
            <a:off x="104328" y="2780928"/>
            <a:ext cx="8932167" cy="3744416"/>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6"/>
          <p:cNvSpPr txBox="1">
            <a:spLocks noChangeArrowheads="1"/>
          </p:cNvSpPr>
          <p:nvPr/>
        </p:nvSpPr>
        <p:spPr bwMode="auto">
          <a:xfrm>
            <a:off x="107504" y="2780928"/>
            <a:ext cx="403244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Equation d’état des gaz parfaits</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 Box 2"/>
          <p:cNvSpPr txBox="1">
            <a:spLocks noChangeArrowheads="1"/>
          </p:cNvSpPr>
          <p:nvPr/>
        </p:nvSpPr>
        <p:spPr bwMode="auto">
          <a:xfrm>
            <a:off x="226806" y="2756214"/>
            <a:ext cx="8640960" cy="93610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400" b="0" i="0" u="none" strike="noStrike" cap="none" normalizeH="0" baseline="0" dirty="0" smtClean="0">
                <a:ln>
                  <a:noFill/>
                </a:ln>
                <a:effectLst/>
                <a:cs typeface="Arial" pitchFamily="34" charset="0"/>
              </a:rPr>
              <a:t>Relation entre la </a:t>
            </a:r>
            <a:r>
              <a:rPr kumimoji="0" lang="fr-FR" sz="2400" b="1" i="0" u="none" strike="noStrike" cap="none" normalizeH="0" baseline="0" dirty="0" smtClean="0">
                <a:ln>
                  <a:noFill/>
                </a:ln>
                <a:effectLst/>
                <a:cs typeface="Arial" pitchFamily="34" charset="0"/>
              </a:rPr>
              <a:t>pression </a:t>
            </a:r>
            <a:r>
              <a:rPr kumimoji="0" lang="fr-FR" sz="2400" b="1" i="0" u="none" strike="noStrike" cap="none" normalizeH="0" baseline="0" dirty="0" smtClean="0">
                <a:ln>
                  <a:noFill/>
                </a:ln>
                <a:solidFill>
                  <a:srgbClr val="FF0000"/>
                </a:solidFill>
                <a:effectLst/>
                <a:cs typeface="Arial" pitchFamily="34" charset="0"/>
              </a:rPr>
              <a:t>P</a:t>
            </a:r>
            <a:r>
              <a:rPr kumimoji="0" lang="fr-FR" sz="2400" b="0" i="0" u="none" strike="noStrike" cap="none" normalizeH="0" baseline="0" dirty="0" smtClean="0">
                <a:ln>
                  <a:noFill/>
                </a:ln>
                <a:effectLst/>
                <a:cs typeface="Arial" pitchFamily="34" charset="0"/>
              </a:rPr>
              <a:t> du gaz, son </a:t>
            </a:r>
            <a:r>
              <a:rPr kumimoji="0" lang="fr-FR" sz="2400" b="1" i="0" u="none" strike="noStrike" cap="none" normalizeH="0" baseline="0" dirty="0" smtClean="0">
                <a:ln>
                  <a:noFill/>
                </a:ln>
                <a:effectLst/>
                <a:cs typeface="Arial" pitchFamily="34" charset="0"/>
              </a:rPr>
              <a:t>volume </a:t>
            </a:r>
            <a:r>
              <a:rPr kumimoji="0" lang="fr-FR" sz="2400" b="1" i="0" u="none" strike="noStrike" cap="none" normalizeH="0" baseline="0" dirty="0" smtClean="0">
                <a:ln>
                  <a:noFill/>
                </a:ln>
                <a:solidFill>
                  <a:srgbClr val="FF0000"/>
                </a:solidFill>
                <a:effectLst/>
                <a:cs typeface="Arial" pitchFamily="34" charset="0"/>
              </a:rPr>
              <a:t>V</a:t>
            </a:r>
            <a:r>
              <a:rPr kumimoji="0" lang="fr-FR" sz="2400" b="0" i="0" u="none" strike="noStrike" cap="none" normalizeH="0" baseline="0" dirty="0" smtClean="0">
                <a:ln>
                  <a:noFill/>
                </a:ln>
                <a:effectLst/>
                <a:cs typeface="Arial" pitchFamily="34" charset="0"/>
              </a:rPr>
              <a:t>, sa</a:t>
            </a:r>
            <a:r>
              <a:rPr kumimoji="0" lang="fr-FR" sz="2400" b="0" i="0" u="none" strike="noStrike" cap="none" normalizeH="0" dirty="0" smtClean="0">
                <a:ln>
                  <a:noFill/>
                </a:ln>
                <a:effectLst/>
                <a:cs typeface="Arial" pitchFamily="34" charset="0"/>
              </a:rPr>
              <a:t> </a:t>
            </a:r>
            <a:r>
              <a:rPr kumimoji="0" lang="fr-FR" sz="2400" b="1" i="0" u="none" strike="noStrike" cap="none" normalizeH="0" dirty="0" smtClean="0">
                <a:ln>
                  <a:noFill/>
                </a:ln>
                <a:effectLst/>
                <a:cs typeface="Arial" pitchFamily="34" charset="0"/>
              </a:rPr>
              <a:t>quantité de matière </a:t>
            </a:r>
            <a:r>
              <a:rPr kumimoji="0" lang="fr-FR" sz="2400" b="1" i="0" u="none" strike="noStrike" cap="none" normalizeH="0" dirty="0" smtClean="0">
                <a:ln>
                  <a:noFill/>
                </a:ln>
                <a:solidFill>
                  <a:srgbClr val="FF0000"/>
                </a:solidFill>
                <a:effectLst/>
                <a:cs typeface="Arial" pitchFamily="34" charset="0"/>
              </a:rPr>
              <a:t>n</a:t>
            </a:r>
            <a:r>
              <a:rPr kumimoji="0" lang="fr-FR" sz="2400" b="1" i="0" u="none" strike="noStrike" cap="none" normalizeH="0" dirty="0" smtClean="0">
                <a:ln>
                  <a:noFill/>
                </a:ln>
                <a:effectLst/>
                <a:cs typeface="Arial" pitchFamily="34" charset="0"/>
              </a:rPr>
              <a:t> </a:t>
            </a:r>
            <a:r>
              <a:rPr kumimoji="0" lang="fr-FR" sz="2400" b="0" i="0" u="none" strike="noStrike" cap="none" normalizeH="0" dirty="0" smtClean="0">
                <a:ln>
                  <a:noFill/>
                </a:ln>
                <a:effectLst/>
                <a:cs typeface="Arial" pitchFamily="34" charset="0"/>
              </a:rPr>
              <a:t>et sa </a:t>
            </a:r>
            <a:r>
              <a:rPr kumimoji="0" lang="fr-FR" sz="2400" b="1" i="0" u="none" strike="noStrike" cap="none" normalizeH="0" dirty="0" smtClean="0">
                <a:ln>
                  <a:noFill/>
                </a:ln>
                <a:effectLst/>
                <a:cs typeface="Arial" pitchFamily="34" charset="0"/>
              </a:rPr>
              <a:t>température </a:t>
            </a:r>
            <a:r>
              <a:rPr kumimoji="0" lang="fr-FR" sz="2400" b="1" i="0" u="none" strike="noStrike" cap="none" normalizeH="0" dirty="0" smtClean="0">
                <a:ln>
                  <a:noFill/>
                </a:ln>
                <a:solidFill>
                  <a:srgbClr val="FF0000"/>
                </a:solidFill>
                <a:effectLst/>
                <a:cs typeface="Arial" pitchFamily="34" charset="0"/>
              </a:rPr>
              <a:t>T</a:t>
            </a:r>
            <a:r>
              <a:rPr kumimoji="0" lang="fr-FR" sz="2400" b="0" i="0" u="none" strike="noStrike" cap="none" normalizeH="0" dirty="0" smtClean="0">
                <a:ln>
                  <a:noFill/>
                </a:ln>
                <a:effectLst/>
                <a:cs typeface="Arial" pitchFamily="34" charset="0"/>
              </a:rPr>
              <a:t>.</a:t>
            </a:r>
            <a:endParaRPr kumimoji="0" lang="fr-FR" sz="2800" b="0" i="0" u="none" strike="noStrike" cap="none" normalizeH="0" baseline="0" dirty="0" smtClean="0">
              <a:ln>
                <a:noFill/>
              </a:ln>
              <a:effectLst/>
              <a:cs typeface="Arial" pitchFamily="34" charset="0"/>
            </a:endParaRPr>
          </a:p>
        </p:txBody>
      </p:sp>
      <p:sp>
        <p:nvSpPr>
          <p:cNvPr id="43" name="ZoneTexte 21"/>
          <p:cNvSpPr txBox="1">
            <a:spLocks noChangeArrowheads="1"/>
          </p:cNvSpPr>
          <p:nvPr/>
        </p:nvSpPr>
        <p:spPr bwMode="auto">
          <a:xfrm>
            <a:off x="3419872" y="4221088"/>
            <a:ext cx="936475" cy="461665"/>
          </a:xfrm>
          <a:prstGeom prst="rect">
            <a:avLst/>
          </a:prstGeom>
          <a:noFill/>
          <a:ln w="9525">
            <a:noFill/>
            <a:miter lim="800000"/>
            <a:headEnd/>
            <a:tailEnd/>
          </a:ln>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(mol)</a:t>
            </a:r>
            <a:endParaRPr lang="fr-FR" sz="2400" b="1" dirty="0">
              <a:solidFill>
                <a:srgbClr val="006600"/>
              </a:solidFill>
              <a:latin typeface="Arial" pitchFamily="34" charset="0"/>
              <a:cs typeface="Arial" pitchFamily="34" charset="0"/>
            </a:endParaRPr>
          </a:p>
        </p:txBody>
      </p:sp>
      <p:sp>
        <p:nvSpPr>
          <p:cNvPr id="44" name="ZoneTexte 26"/>
          <p:cNvSpPr txBox="1">
            <a:spLocks noChangeArrowheads="1"/>
          </p:cNvSpPr>
          <p:nvPr/>
        </p:nvSpPr>
        <p:spPr bwMode="auto">
          <a:xfrm>
            <a:off x="6084168" y="3645024"/>
            <a:ext cx="2736304" cy="461665"/>
          </a:xfrm>
          <a:prstGeom prst="rect">
            <a:avLst/>
          </a:prstGeom>
          <a:noFill/>
          <a:ln w="9525">
            <a:noFill/>
            <a:miter lim="800000"/>
            <a:headEnd/>
            <a:tailEnd/>
          </a:ln>
        </p:spPr>
        <p:txBody>
          <a:bodyPr wrap="square">
            <a:spAutoFit/>
          </a:bodyPr>
          <a:lstStyle/>
          <a:p>
            <a:r>
              <a:rPr lang="fr-FR" sz="2000" b="1" dirty="0" smtClean="0">
                <a:solidFill>
                  <a:srgbClr val="002060"/>
                </a:solidFill>
                <a:latin typeface="Arial" pitchFamily="34" charset="0"/>
                <a:cs typeface="Arial" pitchFamily="34" charset="0"/>
              </a:rPr>
              <a:t>en degré Kelvin </a:t>
            </a:r>
            <a:r>
              <a:rPr lang="fr-FR" sz="2400" b="1" dirty="0" smtClean="0">
                <a:solidFill>
                  <a:srgbClr val="0E681D"/>
                </a:solidFill>
                <a:latin typeface="Arial" pitchFamily="34" charset="0"/>
                <a:cs typeface="Arial" pitchFamily="34" charset="0"/>
              </a:rPr>
              <a:t>(K)</a:t>
            </a:r>
            <a:endParaRPr lang="fr-FR" sz="2400" b="1" baseline="30000" dirty="0">
              <a:solidFill>
                <a:srgbClr val="0E681D"/>
              </a:solidFill>
              <a:latin typeface="Arial" pitchFamily="34" charset="0"/>
              <a:cs typeface="Arial" pitchFamily="34" charset="0"/>
            </a:endParaRPr>
          </a:p>
        </p:txBody>
      </p:sp>
      <p:sp>
        <p:nvSpPr>
          <p:cNvPr id="45" name="Rectangle à coins arrondis 44"/>
          <p:cNvSpPr/>
          <p:nvPr/>
        </p:nvSpPr>
        <p:spPr>
          <a:xfrm>
            <a:off x="1187624" y="5949280"/>
            <a:ext cx="7200800"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a:t>
            </a:r>
            <a:r>
              <a:rPr lang="fr-FR" sz="2400" b="1" u="sng" dirty="0" smtClean="0">
                <a:solidFill>
                  <a:schemeClr val="tx1"/>
                </a:solidFill>
                <a:effectLst>
                  <a:outerShdw blurRad="38100" dist="38100" dir="2700000" algn="tl">
                    <a:srgbClr val="000000">
                      <a:alpha val="43137"/>
                    </a:srgbClr>
                  </a:outerShdw>
                </a:effectLst>
              </a:rPr>
              <a:t>Température</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T(K) </a:t>
            </a:r>
            <a:r>
              <a:rPr lang="fr-FR" sz="2400" b="1" dirty="0">
                <a:solidFill>
                  <a:srgbClr val="C00000"/>
                </a:solidFill>
                <a:sym typeface="Wingdings" pitchFamily="2" charset="2"/>
              </a:rPr>
              <a:t>= </a:t>
            </a:r>
            <a:r>
              <a:rPr lang="fr-FR" sz="2400" b="1" dirty="0" smtClean="0">
                <a:solidFill>
                  <a:srgbClr val="C00000"/>
                </a:solidFill>
                <a:sym typeface="Wingdings" pitchFamily="2" charset="2"/>
              </a:rPr>
              <a:t>T(°C) + 273,15</a:t>
            </a:r>
            <a:endParaRPr lang="fr-FR" sz="2400" b="1" dirty="0">
              <a:solidFill>
                <a:srgbClr val="C00000"/>
              </a:solidFill>
            </a:endParaRPr>
          </a:p>
        </p:txBody>
      </p:sp>
      <p:cxnSp>
        <p:nvCxnSpPr>
          <p:cNvPr id="46" name="Connecteur droit 45"/>
          <p:cNvCxnSpPr/>
          <p:nvPr/>
        </p:nvCxnSpPr>
        <p:spPr>
          <a:xfrm flipH="1">
            <a:off x="2325619" y="3859340"/>
            <a:ext cx="720080" cy="73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a:stCxn id="44" idx="1"/>
          </p:cNvCxnSpPr>
          <p:nvPr/>
        </p:nvCxnSpPr>
        <p:spPr>
          <a:xfrm flipH="1" flipV="1">
            <a:off x="5580112" y="3861048"/>
            <a:ext cx="504056" cy="148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2987824" y="4005064"/>
            <a:ext cx="792088"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a:off x="3923928" y="4077072"/>
            <a:ext cx="36004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5004048" y="4005064"/>
            <a:ext cx="432048"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2" presetClass="entr" presetSubtype="2"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right)">
                                      <p:cBhvr>
                                        <p:cTn id="32" dur="500"/>
                                        <p:tgtEl>
                                          <p:spTgt spid="46"/>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par>
                          <p:cTn id="37" fill="hold">
                            <p:stCondLst>
                              <p:cond delay="4000"/>
                            </p:stCondLst>
                            <p:childTnLst>
                              <p:par>
                                <p:cTn id="38" presetID="22" presetClass="entr" presetSubtype="2" fill="hold"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right)">
                                      <p:cBhvr>
                                        <p:cTn id="40" dur="500"/>
                                        <p:tgtEl>
                                          <p:spTgt spid="48"/>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5500"/>
                            </p:stCondLst>
                            <p:childTnLst>
                              <p:par>
                                <p:cTn id="46" presetID="22" presetClass="entr" presetSubtype="1"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up)">
                                      <p:cBhvr>
                                        <p:cTn id="48" dur="500"/>
                                        <p:tgtEl>
                                          <p:spTgt spid="49"/>
                                        </p:tgtEl>
                                      </p:cBhvr>
                                    </p:animEffect>
                                  </p:childTnLst>
                                </p:cTn>
                              </p:par>
                            </p:childTnLst>
                          </p:cTn>
                        </p:par>
                        <p:par>
                          <p:cTn id="49" fill="hold">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500"/>
                                        <p:tgtEl>
                                          <p:spTgt spid="47"/>
                                        </p:tgtEl>
                                      </p:cBhvr>
                                    </p:animEffect>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childTnLst>
                          </p:cTn>
                        </p:par>
                        <p:par>
                          <p:cTn id="61" fill="hold">
                            <p:stCondLst>
                              <p:cond delay="8000"/>
                            </p:stCondLst>
                            <p:childTnLst>
                              <p:par>
                                <p:cTn id="62" presetID="22" presetClass="entr" presetSubtype="8"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left)">
                                      <p:cBhvr>
                                        <p:cTn id="64" dur="500"/>
                                        <p:tgtEl>
                                          <p:spTgt spid="50"/>
                                        </p:tgtEl>
                                      </p:cBhvr>
                                    </p:animEffect>
                                  </p:childTnLst>
                                </p:cTn>
                              </p:par>
                            </p:childTnLst>
                          </p:cTn>
                        </p:par>
                        <p:par>
                          <p:cTn id="65" fill="hold">
                            <p:stCondLst>
                              <p:cond delay="8500"/>
                            </p:stCondLst>
                            <p:childTnLst>
                              <p:par>
                                <p:cTn id="66" presetID="22" presetClass="entr" presetSubtype="8"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left)">
                                      <p:cBhvr>
                                        <p:cTn id="72" dur="500"/>
                                        <p:tgtEl>
                                          <p:spTgt spid="39"/>
                                        </p:tgtEl>
                                      </p:cBhvr>
                                    </p:animEffect>
                                  </p:childTnLst>
                                </p:cTn>
                              </p:par>
                            </p:childTnLst>
                          </p:cTn>
                        </p:par>
                        <p:par>
                          <p:cTn id="73" fill="hold">
                            <p:stCondLst>
                              <p:cond delay="9500"/>
                            </p:stCondLst>
                            <p:childTnLst>
                              <p:par>
                                <p:cTn id="74" presetID="22" presetClass="entr" presetSubtype="8"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left)">
                                      <p:cBhvr>
                                        <p:cTn id="76" dur="500"/>
                                        <p:tgtEl>
                                          <p:spTgt spid="37"/>
                                        </p:tgtEl>
                                      </p:cBhvr>
                                    </p:animEffect>
                                  </p:childTnLst>
                                </p:cTn>
                              </p:par>
                            </p:childTnLst>
                          </p:cTn>
                        </p:par>
                        <p:par>
                          <p:cTn id="77" fill="hold">
                            <p:stCondLst>
                              <p:cond delay="10000"/>
                            </p:stCondLst>
                            <p:childTnLst>
                              <p:par>
                                <p:cTn id="78" presetID="22" presetClass="entr" presetSubtype="8" fill="hold" grpId="0"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6" grpId="0"/>
      <p:bldP spid="37" grpId="0" animBg="1"/>
      <p:bldP spid="38" grpId="0" animBg="1"/>
      <p:bldP spid="39" grpId="0" animBg="1"/>
      <p:bldP spid="40" grpId="0" animBg="1"/>
      <p:bldP spid="41" grpId="0"/>
      <p:bldP spid="42" grpId="0"/>
      <p:bldP spid="43" grpId="0"/>
      <p:bldP spid="44" grpId="0"/>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e 46"/>
          <p:cNvGrpSpPr/>
          <p:nvPr/>
        </p:nvGrpSpPr>
        <p:grpSpPr>
          <a:xfrm>
            <a:off x="0" y="0"/>
            <a:ext cx="9144000" cy="461665"/>
            <a:chOff x="0" y="0"/>
            <a:chExt cx="9144000" cy="461665"/>
          </a:xfrm>
        </p:grpSpPr>
        <p:sp>
          <p:nvSpPr>
            <p:cNvPr id="10" name="Organigramme : Entrée manuelle 9"/>
            <p:cNvSpPr/>
            <p:nvPr/>
          </p:nvSpPr>
          <p:spPr>
            <a:xfrm>
              <a:off x="827584" y="0"/>
              <a:ext cx="3744416" cy="360040"/>
            </a:xfrm>
            <a:prstGeom prst="flowChartManualInpu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66" name="Rectangle 6"/>
            <p:cNvSpPr>
              <a:spLocks noChangeArrowheads="1"/>
            </p:cNvSpPr>
            <p:nvPr/>
          </p:nvSpPr>
          <p:spPr bwMode="auto">
            <a:xfrm>
              <a:off x="0" y="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4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Grandeur spécifique aux gaz</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la pression</a:t>
              </a:r>
              <a:endParaRPr kumimoji="0" lang="fr-FR" sz="105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endParaRPr>
            </a:p>
          </p:txBody>
        </p:sp>
      </p:grpSp>
      <p:sp>
        <p:nvSpPr>
          <p:cNvPr id="15367" name="Rectangle 7"/>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ZoneTexte 21"/>
          <p:cNvSpPr txBox="1">
            <a:spLocks noChangeArrowheads="1"/>
          </p:cNvSpPr>
          <p:nvPr/>
        </p:nvSpPr>
        <p:spPr bwMode="auto">
          <a:xfrm>
            <a:off x="2627784" y="1869538"/>
            <a:ext cx="777777" cy="461665"/>
          </a:xfrm>
          <a:prstGeom prst="rect">
            <a:avLst/>
          </a:prstGeom>
          <a:noFill/>
          <a:ln w="9525">
            <a:noFill/>
            <a:miter lim="800000"/>
            <a:headEnd/>
            <a:tailEnd/>
          </a:ln>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(m</a:t>
            </a:r>
            <a:r>
              <a:rPr lang="fr-FR" sz="2400" b="1" baseline="30000" dirty="0" smtClean="0">
                <a:solidFill>
                  <a:srgbClr val="006600"/>
                </a:solidFill>
                <a:latin typeface="Arial" pitchFamily="34" charset="0"/>
                <a:cs typeface="Arial" pitchFamily="34" charset="0"/>
                <a:sym typeface="Symbol" pitchFamily="18" charset="2"/>
              </a:rPr>
              <a:t>3</a:t>
            </a:r>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
        <p:nvSpPr>
          <p:cNvPr id="35" name="ZoneTexte 25"/>
          <p:cNvSpPr txBox="1">
            <a:spLocks noChangeArrowheads="1"/>
          </p:cNvSpPr>
          <p:nvPr/>
        </p:nvSpPr>
        <p:spPr bwMode="auto">
          <a:xfrm>
            <a:off x="4932040" y="1869538"/>
            <a:ext cx="3745720" cy="707886"/>
          </a:xfrm>
          <a:prstGeom prst="rect">
            <a:avLst/>
          </a:prstGeom>
          <a:noFill/>
          <a:ln w="9525">
            <a:noFill/>
            <a:miter lim="800000"/>
            <a:headEnd/>
            <a:tailEnd/>
          </a:ln>
        </p:spPr>
        <p:txBody>
          <a:bodyPr wrap="square">
            <a:spAutoFit/>
          </a:bodyPr>
          <a:lstStyle/>
          <a:p>
            <a:r>
              <a:rPr lang="fr-FR" sz="2000" dirty="0" smtClean="0">
                <a:solidFill>
                  <a:srgbClr val="002060"/>
                </a:solidFill>
                <a:latin typeface="Arial" pitchFamily="34" charset="0"/>
                <a:cs typeface="Arial" pitchFamily="34" charset="0"/>
              </a:rPr>
              <a:t>Constante </a:t>
            </a:r>
            <a:r>
              <a:rPr lang="fr-FR" sz="2000" dirty="0">
                <a:solidFill>
                  <a:srgbClr val="002060"/>
                </a:solidFill>
                <a:latin typeface="Arial" pitchFamily="34" charset="0"/>
                <a:cs typeface="Arial" pitchFamily="34" charset="0"/>
              </a:rPr>
              <a:t>des gaz parfaits : </a:t>
            </a:r>
            <a:endParaRPr lang="fr-FR" sz="2000" dirty="0" smtClean="0">
              <a:solidFill>
                <a:srgbClr val="002060"/>
              </a:solidFill>
              <a:latin typeface="Arial" pitchFamily="34" charset="0"/>
              <a:cs typeface="Arial" pitchFamily="34" charset="0"/>
            </a:endParaRPr>
          </a:p>
          <a:p>
            <a:pPr algn="ctr"/>
            <a:r>
              <a:rPr lang="fr-FR" sz="2000" b="1" dirty="0" smtClean="0">
                <a:solidFill>
                  <a:srgbClr val="002060"/>
                </a:solidFill>
                <a:latin typeface="Arial" pitchFamily="34" charset="0"/>
                <a:cs typeface="Arial" pitchFamily="34" charset="0"/>
              </a:rPr>
              <a:t>R </a:t>
            </a:r>
            <a:r>
              <a:rPr lang="fr-FR" sz="2000" b="1" dirty="0">
                <a:solidFill>
                  <a:srgbClr val="002060"/>
                </a:solidFill>
                <a:latin typeface="Arial" pitchFamily="34" charset="0"/>
                <a:cs typeface="Arial" pitchFamily="34" charset="0"/>
              </a:rPr>
              <a:t>= 8,314 </a:t>
            </a:r>
            <a:r>
              <a:rPr lang="fr-FR" sz="2000" b="1" dirty="0">
                <a:solidFill>
                  <a:srgbClr val="006600"/>
                </a:solidFill>
                <a:latin typeface="Arial" pitchFamily="34" charset="0"/>
                <a:cs typeface="Arial" pitchFamily="34" charset="0"/>
              </a:rPr>
              <a:t>J.K </a:t>
            </a:r>
            <a:r>
              <a:rPr lang="fr-FR" sz="2000" b="1" baseline="30000" dirty="0">
                <a:solidFill>
                  <a:srgbClr val="006600"/>
                </a:solidFill>
                <a:latin typeface="Arial" pitchFamily="34" charset="0"/>
                <a:cs typeface="Arial" pitchFamily="34" charset="0"/>
              </a:rPr>
              <a:t>– 1</a:t>
            </a:r>
            <a:r>
              <a:rPr lang="fr-FR" sz="2000" b="1" dirty="0">
                <a:solidFill>
                  <a:srgbClr val="006600"/>
                </a:solidFill>
                <a:latin typeface="Arial" pitchFamily="34" charset="0"/>
                <a:cs typeface="Arial" pitchFamily="34" charset="0"/>
              </a:rPr>
              <a:t>.mol </a:t>
            </a:r>
            <a:r>
              <a:rPr lang="fr-FR" sz="2000" b="1" baseline="30000" dirty="0">
                <a:solidFill>
                  <a:srgbClr val="006600"/>
                </a:solidFill>
                <a:latin typeface="Arial" pitchFamily="34" charset="0"/>
                <a:cs typeface="Arial" pitchFamily="34" charset="0"/>
              </a:rPr>
              <a:t>– 1 </a:t>
            </a:r>
          </a:p>
        </p:txBody>
      </p:sp>
      <p:sp>
        <p:nvSpPr>
          <p:cNvPr id="36" name="ZoneTexte 26"/>
          <p:cNvSpPr txBox="1">
            <a:spLocks noChangeArrowheads="1"/>
          </p:cNvSpPr>
          <p:nvPr/>
        </p:nvSpPr>
        <p:spPr bwMode="auto">
          <a:xfrm>
            <a:off x="395536" y="1293474"/>
            <a:ext cx="2232248" cy="461665"/>
          </a:xfrm>
          <a:prstGeom prst="rect">
            <a:avLst/>
          </a:prstGeom>
          <a:noFill/>
          <a:ln w="9525">
            <a:noFill/>
            <a:miter lim="800000"/>
            <a:headEnd/>
            <a:tailEnd/>
          </a:ln>
        </p:spPr>
        <p:txBody>
          <a:bodyPr wrap="square">
            <a:spAutoFit/>
          </a:bodyPr>
          <a:lstStyle/>
          <a:p>
            <a:r>
              <a:rPr lang="fr-FR" sz="2000" b="1" dirty="0" smtClean="0">
                <a:solidFill>
                  <a:srgbClr val="002060"/>
                </a:solidFill>
                <a:latin typeface="Arial" pitchFamily="34" charset="0"/>
                <a:cs typeface="Arial" pitchFamily="34" charset="0"/>
              </a:rPr>
              <a:t>en Pascal </a:t>
            </a:r>
            <a:r>
              <a:rPr lang="fr-FR" sz="2400" b="1" dirty="0" smtClean="0">
                <a:solidFill>
                  <a:srgbClr val="0E681D"/>
                </a:solidFill>
                <a:latin typeface="Arial" pitchFamily="34" charset="0"/>
                <a:cs typeface="Arial" pitchFamily="34" charset="0"/>
              </a:rPr>
              <a:t>(Pa)</a:t>
            </a:r>
            <a:endParaRPr lang="fr-FR" sz="2400" b="1" baseline="30000" dirty="0">
              <a:solidFill>
                <a:srgbClr val="0E681D"/>
              </a:solidFill>
              <a:latin typeface="Arial" pitchFamily="34" charset="0"/>
              <a:cs typeface="Arial" pitchFamily="34" charset="0"/>
            </a:endParaRPr>
          </a:p>
        </p:txBody>
      </p:sp>
      <p:sp>
        <p:nvSpPr>
          <p:cNvPr id="37" name="Rectangle à coins arrondis 36"/>
          <p:cNvSpPr/>
          <p:nvPr/>
        </p:nvSpPr>
        <p:spPr>
          <a:xfrm>
            <a:off x="1907704" y="3140968"/>
            <a:ext cx="5760640"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Volume</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1 </a:t>
            </a:r>
            <a:r>
              <a:rPr lang="fr-FR" sz="2400" b="1" dirty="0">
                <a:solidFill>
                  <a:srgbClr val="C00000"/>
                </a:solidFill>
                <a:sym typeface="Wingdings" pitchFamily="2" charset="2"/>
              </a:rPr>
              <a:t>m</a:t>
            </a:r>
            <a:r>
              <a:rPr lang="fr-FR" sz="2400" b="1" baseline="30000" dirty="0">
                <a:solidFill>
                  <a:srgbClr val="C00000"/>
                </a:solidFill>
                <a:sym typeface="Wingdings" pitchFamily="2" charset="2"/>
              </a:rPr>
              <a:t>3</a:t>
            </a:r>
            <a:r>
              <a:rPr lang="fr-FR" sz="2400" b="1" dirty="0">
                <a:solidFill>
                  <a:srgbClr val="C00000"/>
                </a:solidFill>
                <a:sym typeface="Wingdings" pitchFamily="2" charset="2"/>
              </a:rPr>
              <a:t> = 1000 L</a:t>
            </a:r>
            <a:endParaRPr lang="fr-FR" sz="2400" b="1" dirty="0">
              <a:solidFill>
                <a:srgbClr val="C00000"/>
              </a:solidFill>
            </a:endParaRPr>
          </a:p>
        </p:txBody>
      </p:sp>
      <p:sp>
        <p:nvSpPr>
          <p:cNvPr id="38" name="ZoneTexte 3"/>
          <p:cNvSpPr txBox="1">
            <a:spLocks noChangeArrowheads="1"/>
          </p:cNvSpPr>
          <p:nvPr/>
        </p:nvSpPr>
        <p:spPr bwMode="auto">
          <a:xfrm>
            <a:off x="2987824" y="1221466"/>
            <a:ext cx="2664296"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  </a:t>
            </a:r>
            <a:r>
              <a:rPr lang="fr-FR" sz="2800" b="1" dirty="0">
                <a:sym typeface="Symbol" pitchFamily="18" charset="2"/>
              </a:rPr>
              <a:t></a:t>
            </a:r>
            <a:r>
              <a:rPr lang="fr-FR" sz="2800" b="1" dirty="0"/>
              <a:t> V = </a:t>
            </a:r>
            <a:r>
              <a:rPr lang="fr-FR" sz="2800" b="1" i="1" dirty="0" smtClean="0">
                <a:latin typeface="Times New Roman" pitchFamily="18" charset="0"/>
                <a:cs typeface="Times New Roman" pitchFamily="18" charset="0"/>
              </a:rPr>
              <a:t>n</a:t>
            </a:r>
            <a:r>
              <a:rPr lang="fr-FR" sz="2800" b="1" dirty="0" smtClean="0"/>
              <a:t> </a:t>
            </a:r>
            <a:r>
              <a:rPr lang="fr-FR" sz="2800" b="1" dirty="0">
                <a:sym typeface="Symbol" pitchFamily="18" charset="2"/>
              </a:rPr>
              <a:t></a:t>
            </a:r>
            <a:r>
              <a:rPr lang="fr-FR" sz="2800" b="1" dirty="0"/>
              <a:t> R </a:t>
            </a:r>
            <a:r>
              <a:rPr lang="fr-FR" sz="2800" b="1" dirty="0">
                <a:sym typeface="Symbol" pitchFamily="18" charset="2"/>
              </a:rPr>
              <a:t></a:t>
            </a:r>
            <a:r>
              <a:rPr lang="fr-FR" sz="2800" b="1" dirty="0"/>
              <a:t> T </a:t>
            </a:r>
          </a:p>
        </p:txBody>
      </p:sp>
      <p:sp>
        <p:nvSpPr>
          <p:cNvPr id="39" name="Rectangle à coins arrondis 38"/>
          <p:cNvSpPr/>
          <p:nvPr/>
        </p:nvSpPr>
        <p:spPr>
          <a:xfrm>
            <a:off x="683568" y="2636912"/>
            <a:ext cx="7969738"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Conversions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Pression »</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1 bar = 10</a:t>
            </a:r>
            <a:r>
              <a:rPr lang="fr-FR" sz="2400" b="1" baseline="30000" dirty="0" smtClean="0">
                <a:solidFill>
                  <a:srgbClr val="C00000"/>
                </a:solidFill>
                <a:sym typeface="Wingdings" pitchFamily="2" charset="2"/>
              </a:rPr>
              <a:t>5</a:t>
            </a:r>
            <a:r>
              <a:rPr lang="fr-FR" sz="2400" b="1" dirty="0" smtClean="0">
                <a:solidFill>
                  <a:srgbClr val="C00000"/>
                </a:solidFill>
                <a:sym typeface="Wingdings" pitchFamily="2" charset="2"/>
              </a:rPr>
              <a:t> Pa </a:t>
            </a:r>
            <a:r>
              <a:rPr lang="fr-FR" sz="2400" dirty="0" smtClean="0">
                <a:solidFill>
                  <a:schemeClr val="tx1"/>
                </a:solidFill>
                <a:sym typeface="Wingdings" pitchFamily="2" charset="2"/>
              </a:rPr>
              <a:t>et</a:t>
            </a:r>
            <a:r>
              <a:rPr lang="fr-FR" sz="2400" b="1" dirty="0" smtClean="0">
                <a:solidFill>
                  <a:srgbClr val="C00000"/>
                </a:solidFill>
                <a:sym typeface="Wingdings" pitchFamily="2" charset="2"/>
              </a:rPr>
              <a:t> 1 </a:t>
            </a:r>
            <a:r>
              <a:rPr lang="fr-FR" sz="2400" b="1" dirty="0" err="1" smtClean="0">
                <a:solidFill>
                  <a:srgbClr val="C00000"/>
                </a:solidFill>
                <a:sym typeface="Wingdings" pitchFamily="2" charset="2"/>
              </a:rPr>
              <a:t>hPa</a:t>
            </a:r>
            <a:r>
              <a:rPr lang="fr-FR" sz="2400" b="1" dirty="0" smtClean="0">
                <a:solidFill>
                  <a:srgbClr val="C00000"/>
                </a:solidFill>
                <a:sym typeface="Wingdings" pitchFamily="2" charset="2"/>
              </a:rPr>
              <a:t> = 10</a:t>
            </a:r>
            <a:r>
              <a:rPr lang="fr-FR" sz="2400" b="1" baseline="30000" dirty="0" smtClean="0">
                <a:solidFill>
                  <a:srgbClr val="C00000"/>
                </a:solidFill>
                <a:sym typeface="Wingdings" pitchFamily="2" charset="2"/>
              </a:rPr>
              <a:t>2</a:t>
            </a:r>
            <a:r>
              <a:rPr lang="fr-FR" sz="2400" b="1" dirty="0" smtClean="0">
                <a:solidFill>
                  <a:srgbClr val="C00000"/>
                </a:solidFill>
                <a:sym typeface="Wingdings" pitchFamily="2" charset="2"/>
              </a:rPr>
              <a:t> Pa</a:t>
            </a:r>
            <a:endParaRPr lang="fr-FR" sz="2400" b="1" dirty="0">
              <a:solidFill>
                <a:srgbClr val="C00000"/>
              </a:solidFill>
            </a:endParaRPr>
          </a:p>
        </p:txBody>
      </p:sp>
      <p:sp>
        <p:nvSpPr>
          <p:cNvPr id="40" name="Text Box 2"/>
          <p:cNvSpPr txBox="1">
            <a:spLocks noChangeArrowheads="1"/>
          </p:cNvSpPr>
          <p:nvPr/>
        </p:nvSpPr>
        <p:spPr bwMode="auto">
          <a:xfrm>
            <a:off x="104328" y="429378"/>
            <a:ext cx="8932167" cy="5663918"/>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6"/>
          <p:cNvSpPr txBox="1">
            <a:spLocks noChangeArrowheads="1"/>
          </p:cNvSpPr>
          <p:nvPr/>
        </p:nvSpPr>
        <p:spPr bwMode="auto">
          <a:xfrm>
            <a:off x="107504" y="427814"/>
            <a:ext cx="403244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Equation d’état des gaz parfaits</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 Box 2"/>
          <p:cNvSpPr txBox="1">
            <a:spLocks noChangeArrowheads="1"/>
          </p:cNvSpPr>
          <p:nvPr/>
        </p:nvSpPr>
        <p:spPr bwMode="auto">
          <a:xfrm>
            <a:off x="226806" y="404664"/>
            <a:ext cx="8640960" cy="93610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400" b="0" i="0" u="none" strike="noStrike" cap="none" normalizeH="0" baseline="0" dirty="0" smtClean="0">
                <a:ln>
                  <a:noFill/>
                </a:ln>
                <a:effectLst/>
                <a:cs typeface="Arial" pitchFamily="34" charset="0"/>
              </a:rPr>
              <a:t>Relation entre la </a:t>
            </a:r>
            <a:r>
              <a:rPr kumimoji="0" lang="fr-FR" sz="2400" b="1" i="0" u="none" strike="noStrike" cap="none" normalizeH="0" baseline="0" dirty="0" smtClean="0">
                <a:ln>
                  <a:noFill/>
                </a:ln>
                <a:effectLst/>
                <a:cs typeface="Arial" pitchFamily="34" charset="0"/>
              </a:rPr>
              <a:t>pression </a:t>
            </a:r>
            <a:r>
              <a:rPr kumimoji="0" lang="fr-FR" sz="2400" b="1" i="0" u="none" strike="noStrike" cap="none" normalizeH="0" baseline="0" dirty="0" smtClean="0">
                <a:ln>
                  <a:noFill/>
                </a:ln>
                <a:solidFill>
                  <a:srgbClr val="FF0000"/>
                </a:solidFill>
                <a:effectLst/>
                <a:cs typeface="Arial" pitchFamily="34" charset="0"/>
              </a:rPr>
              <a:t>P</a:t>
            </a:r>
            <a:r>
              <a:rPr kumimoji="0" lang="fr-FR" sz="2400" b="0" i="0" u="none" strike="noStrike" cap="none" normalizeH="0" baseline="0" dirty="0" smtClean="0">
                <a:ln>
                  <a:noFill/>
                </a:ln>
                <a:effectLst/>
                <a:cs typeface="Arial" pitchFamily="34" charset="0"/>
              </a:rPr>
              <a:t> du gaz, son </a:t>
            </a:r>
            <a:r>
              <a:rPr kumimoji="0" lang="fr-FR" sz="2400" b="1" i="0" u="none" strike="noStrike" cap="none" normalizeH="0" baseline="0" dirty="0" smtClean="0">
                <a:ln>
                  <a:noFill/>
                </a:ln>
                <a:effectLst/>
                <a:cs typeface="Arial" pitchFamily="34" charset="0"/>
              </a:rPr>
              <a:t>volume </a:t>
            </a:r>
            <a:r>
              <a:rPr kumimoji="0" lang="fr-FR" sz="2400" b="1" i="0" u="none" strike="noStrike" cap="none" normalizeH="0" baseline="0" dirty="0" smtClean="0">
                <a:ln>
                  <a:noFill/>
                </a:ln>
                <a:solidFill>
                  <a:srgbClr val="FF0000"/>
                </a:solidFill>
                <a:effectLst/>
                <a:cs typeface="Arial" pitchFamily="34" charset="0"/>
              </a:rPr>
              <a:t>V</a:t>
            </a:r>
            <a:r>
              <a:rPr kumimoji="0" lang="fr-FR" sz="2400" b="0" i="0" u="none" strike="noStrike" cap="none" normalizeH="0" baseline="0" dirty="0" smtClean="0">
                <a:ln>
                  <a:noFill/>
                </a:ln>
                <a:effectLst/>
                <a:cs typeface="Arial" pitchFamily="34" charset="0"/>
              </a:rPr>
              <a:t>, sa</a:t>
            </a:r>
            <a:r>
              <a:rPr kumimoji="0" lang="fr-FR" sz="2400" b="0" i="0" u="none" strike="noStrike" cap="none" normalizeH="0" dirty="0" smtClean="0">
                <a:ln>
                  <a:noFill/>
                </a:ln>
                <a:effectLst/>
                <a:cs typeface="Arial" pitchFamily="34" charset="0"/>
              </a:rPr>
              <a:t> </a:t>
            </a:r>
            <a:r>
              <a:rPr kumimoji="0" lang="fr-FR" sz="2400" b="1" i="0" u="none" strike="noStrike" cap="none" normalizeH="0" dirty="0" smtClean="0">
                <a:ln>
                  <a:noFill/>
                </a:ln>
                <a:effectLst/>
                <a:cs typeface="Arial" pitchFamily="34" charset="0"/>
              </a:rPr>
              <a:t>quantité de matière </a:t>
            </a:r>
            <a:r>
              <a:rPr kumimoji="0" lang="fr-FR" sz="2400" b="1" i="0" u="none" strike="noStrike" cap="none" normalizeH="0" dirty="0" smtClean="0">
                <a:ln>
                  <a:noFill/>
                </a:ln>
                <a:solidFill>
                  <a:srgbClr val="FF0000"/>
                </a:solidFill>
                <a:effectLst/>
                <a:cs typeface="Arial" pitchFamily="34" charset="0"/>
              </a:rPr>
              <a:t>n</a:t>
            </a:r>
            <a:r>
              <a:rPr kumimoji="0" lang="fr-FR" sz="2400" b="1" i="0" u="none" strike="noStrike" cap="none" normalizeH="0" dirty="0" smtClean="0">
                <a:ln>
                  <a:noFill/>
                </a:ln>
                <a:effectLst/>
                <a:cs typeface="Arial" pitchFamily="34" charset="0"/>
              </a:rPr>
              <a:t> </a:t>
            </a:r>
            <a:r>
              <a:rPr kumimoji="0" lang="fr-FR" sz="2400" b="0" i="0" u="none" strike="noStrike" cap="none" normalizeH="0" dirty="0" smtClean="0">
                <a:ln>
                  <a:noFill/>
                </a:ln>
                <a:effectLst/>
                <a:cs typeface="Arial" pitchFamily="34" charset="0"/>
              </a:rPr>
              <a:t>et sa </a:t>
            </a:r>
            <a:r>
              <a:rPr kumimoji="0" lang="fr-FR" sz="2400" b="1" i="0" u="none" strike="noStrike" cap="none" normalizeH="0" dirty="0" smtClean="0">
                <a:ln>
                  <a:noFill/>
                </a:ln>
                <a:effectLst/>
                <a:cs typeface="Arial" pitchFamily="34" charset="0"/>
              </a:rPr>
              <a:t>température </a:t>
            </a:r>
            <a:r>
              <a:rPr kumimoji="0" lang="fr-FR" sz="2400" b="1" i="0" u="none" strike="noStrike" cap="none" normalizeH="0" dirty="0" smtClean="0">
                <a:ln>
                  <a:noFill/>
                </a:ln>
                <a:solidFill>
                  <a:srgbClr val="FF0000"/>
                </a:solidFill>
                <a:effectLst/>
                <a:cs typeface="Arial" pitchFamily="34" charset="0"/>
              </a:rPr>
              <a:t>T</a:t>
            </a:r>
            <a:r>
              <a:rPr kumimoji="0" lang="fr-FR" sz="2400" b="0" i="0" u="none" strike="noStrike" cap="none" normalizeH="0" dirty="0" smtClean="0">
                <a:ln>
                  <a:noFill/>
                </a:ln>
                <a:effectLst/>
                <a:cs typeface="Arial" pitchFamily="34" charset="0"/>
              </a:rPr>
              <a:t>.</a:t>
            </a:r>
            <a:endParaRPr kumimoji="0" lang="fr-FR" sz="2800" b="0" i="0" u="none" strike="noStrike" cap="none" normalizeH="0" baseline="0" dirty="0" smtClean="0">
              <a:ln>
                <a:noFill/>
              </a:ln>
              <a:effectLst/>
              <a:cs typeface="Arial" pitchFamily="34" charset="0"/>
            </a:endParaRPr>
          </a:p>
        </p:txBody>
      </p:sp>
      <p:sp>
        <p:nvSpPr>
          <p:cNvPr id="43" name="ZoneTexte 21"/>
          <p:cNvSpPr txBox="1">
            <a:spLocks noChangeArrowheads="1"/>
          </p:cNvSpPr>
          <p:nvPr/>
        </p:nvSpPr>
        <p:spPr bwMode="auto">
          <a:xfrm>
            <a:off x="3419872" y="1869538"/>
            <a:ext cx="936475" cy="461665"/>
          </a:xfrm>
          <a:prstGeom prst="rect">
            <a:avLst/>
          </a:prstGeom>
          <a:noFill/>
          <a:ln w="9525">
            <a:noFill/>
            <a:miter lim="800000"/>
            <a:headEnd/>
            <a:tailEnd/>
          </a:ln>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(mol)</a:t>
            </a:r>
            <a:endParaRPr lang="fr-FR" sz="2400" b="1" dirty="0">
              <a:solidFill>
                <a:srgbClr val="006600"/>
              </a:solidFill>
              <a:latin typeface="Arial" pitchFamily="34" charset="0"/>
              <a:cs typeface="Arial" pitchFamily="34" charset="0"/>
            </a:endParaRPr>
          </a:p>
        </p:txBody>
      </p:sp>
      <p:sp>
        <p:nvSpPr>
          <p:cNvPr id="44" name="ZoneTexte 26"/>
          <p:cNvSpPr txBox="1">
            <a:spLocks noChangeArrowheads="1"/>
          </p:cNvSpPr>
          <p:nvPr/>
        </p:nvSpPr>
        <p:spPr bwMode="auto">
          <a:xfrm>
            <a:off x="6084168" y="1293474"/>
            <a:ext cx="2736304" cy="461665"/>
          </a:xfrm>
          <a:prstGeom prst="rect">
            <a:avLst/>
          </a:prstGeom>
          <a:noFill/>
          <a:ln w="9525">
            <a:noFill/>
            <a:miter lim="800000"/>
            <a:headEnd/>
            <a:tailEnd/>
          </a:ln>
        </p:spPr>
        <p:txBody>
          <a:bodyPr wrap="square">
            <a:spAutoFit/>
          </a:bodyPr>
          <a:lstStyle/>
          <a:p>
            <a:r>
              <a:rPr lang="fr-FR" sz="2000" b="1" dirty="0" smtClean="0">
                <a:solidFill>
                  <a:srgbClr val="002060"/>
                </a:solidFill>
                <a:latin typeface="Arial" pitchFamily="34" charset="0"/>
                <a:cs typeface="Arial" pitchFamily="34" charset="0"/>
              </a:rPr>
              <a:t>en degré Kelvin </a:t>
            </a:r>
            <a:r>
              <a:rPr lang="fr-FR" sz="2400" b="1" dirty="0" smtClean="0">
                <a:solidFill>
                  <a:srgbClr val="0E681D"/>
                </a:solidFill>
                <a:latin typeface="Arial" pitchFamily="34" charset="0"/>
                <a:cs typeface="Arial" pitchFamily="34" charset="0"/>
              </a:rPr>
              <a:t>(K)</a:t>
            </a:r>
            <a:endParaRPr lang="fr-FR" sz="2400" b="1" baseline="30000" dirty="0">
              <a:solidFill>
                <a:srgbClr val="0E681D"/>
              </a:solidFill>
              <a:latin typeface="Arial" pitchFamily="34" charset="0"/>
              <a:cs typeface="Arial" pitchFamily="34" charset="0"/>
            </a:endParaRPr>
          </a:p>
        </p:txBody>
      </p:sp>
      <p:sp>
        <p:nvSpPr>
          <p:cNvPr id="45" name="Rectangle à coins arrondis 44"/>
          <p:cNvSpPr/>
          <p:nvPr/>
        </p:nvSpPr>
        <p:spPr>
          <a:xfrm>
            <a:off x="1187624" y="3645024"/>
            <a:ext cx="7200800"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a:t>
            </a:r>
            <a:r>
              <a:rPr lang="fr-FR" sz="2400" b="1" u="sng" dirty="0" smtClean="0">
                <a:solidFill>
                  <a:schemeClr val="tx1"/>
                </a:solidFill>
                <a:effectLst>
                  <a:outerShdw blurRad="38100" dist="38100" dir="2700000" algn="tl">
                    <a:srgbClr val="000000">
                      <a:alpha val="43137"/>
                    </a:srgbClr>
                  </a:outerShdw>
                </a:effectLst>
              </a:rPr>
              <a:t>Température</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T(K) </a:t>
            </a:r>
            <a:r>
              <a:rPr lang="fr-FR" sz="2400" b="1" dirty="0">
                <a:solidFill>
                  <a:srgbClr val="C00000"/>
                </a:solidFill>
                <a:sym typeface="Wingdings" pitchFamily="2" charset="2"/>
              </a:rPr>
              <a:t>= </a:t>
            </a:r>
            <a:r>
              <a:rPr lang="fr-FR" sz="2400" b="1" dirty="0" smtClean="0">
                <a:solidFill>
                  <a:srgbClr val="C00000"/>
                </a:solidFill>
                <a:sym typeface="Wingdings" pitchFamily="2" charset="2"/>
              </a:rPr>
              <a:t>T(°C) + 273,15</a:t>
            </a:r>
            <a:endParaRPr lang="fr-FR" sz="2400" b="1" dirty="0">
              <a:solidFill>
                <a:srgbClr val="C00000"/>
              </a:solidFill>
            </a:endParaRPr>
          </a:p>
        </p:txBody>
      </p:sp>
      <p:sp>
        <p:nvSpPr>
          <p:cNvPr id="20" name="Text Box 6"/>
          <p:cNvSpPr txBox="1">
            <a:spLocks noChangeArrowheads="1"/>
          </p:cNvSpPr>
          <p:nvPr/>
        </p:nvSpPr>
        <p:spPr bwMode="auto">
          <a:xfrm>
            <a:off x="144787" y="4221088"/>
            <a:ext cx="403244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Cas d’un mélange</a:t>
            </a:r>
            <a:r>
              <a:rPr kumimoji="0" lang="fr-FR" sz="2000" b="1" i="1" u="sng" strike="noStrike" cap="none" normalizeH="0" dirty="0" smtClean="0">
                <a:ln>
                  <a:noFill/>
                </a:ln>
                <a:solidFill>
                  <a:schemeClr val="tx1"/>
                </a:solidFill>
                <a:effectLst/>
                <a:latin typeface="Times New Roman" pitchFamily="18" charset="0"/>
                <a:cs typeface="Times New Roman" pitchFamily="18" charset="0"/>
              </a:rPr>
              <a:t> de gaz</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2" name="Connecteur droit 21"/>
          <p:cNvCxnSpPr/>
          <p:nvPr/>
        </p:nvCxnSpPr>
        <p:spPr>
          <a:xfrm flipH="1">
            <a:off x="2325619" y="1483076"/>
            <a:ext cx="720080" cy="73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flipV="1">
            <a:off x="5508104" y="1558500"/>
            <a:ext cx="648072" cy="70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a:off x="2987824" y="1628800"/>
            <a:ext cx="792088"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a:off x="3923928" y="1700808"/>
            <a:ext cx="36004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5004048" y="1628800"/>
            <a:ext cx="432048"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25" name="Rectangle 1"/>
          <p:cNvSpPr>
            <a:spLocks noChangeArrowheads="1"/>
          </p:cNvSpPr>
          <p:nvPr/>
        </p:nvSpPr>
        <p:spPr bwMode="auto">
          <a:xfrm>
            <a:off x="251520" y="4196037"/>
            <a:ext cx="87849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 pos="900113" algn="l"/>
                <a:tab pos="1350963" algn="l"/>
                <a:tab pos="1800225" algn="l"/>
                <a:tab pos="2251075" algn="l"/>
                <a:tab pos="2701925" algn="l"/>
                <a:tab pos="3151188" algn="l"/>
                <a:tab pos="3602038" algn="l"/>
                <a:tab pos="4051300" algn="l"/>
                <a:tab pos="4502150" algn="l"/>
                <a:tab pos="4953000" algn="l"/>
                <a:tab pos="5402263" algn="l"/>
                <a:tab pos="5853113" algn="l"/>
              </a:tabLst>
            </a:pP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On peut calculer la </a:t>
            </a:r>
            <a:r>
              <a:rPr kumimoji="0" lang="fr-FR" sz="2400" b="1" i="1" u="sng"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pression partielle</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P</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i</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d’un gaz « i » mélangé</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à d’autres gaz, de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pression totale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P</a:t>
            </a:r>
            <a:r>
              <a:rPr kumimoji="0" lang="fr-FR" sz="2400" b="1" i="0" u="none" strike="noStrike" cap="none" normalizeH="0" baseline="-25000" dirty="0" smtClean="0">
                <a:ln>
                  <a:noFill/>
                </a:ln>
                <a:solidFill>
                  <a:srgbClr val="FF0000"/>
                </a:solidFill>
                <a:effectLst/>
                <a:latin typeface="Calibri" pitchFamily="34" charset="0"/>
                <a:ea typeface="Arial Unicode MS" pitchFamily="34" charset="-128"/>
                <a:cs typeface="Calibri" pitchFamily="34" charset="0"/>
              </a:rPr>
              <a:t>TOT</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de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volume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V</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à la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température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T</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l’une des deux relations suivantes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ZoneTexte 3"/>
          <p:cNvSpPr txBox="1">
            <a:spLocks noChangeArrowheads="1"/>
          </p:cNvSpPr>
          <p:nvPr/>
        </p:nvSpPr>
        <p:spPr bwMode="auto">
          <a:xfrm>
            <a:off x="323528" y="5445224"/>
            <a:ext cx="2880320"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a:t>
            </a:r>
            <a:r>
              <a:rPr lang="fr-FR" sz="2800" b="1" baseline="-25000" dirty="0" smtClean="0"/>
              <a:t>i</a:t>
            </a:r>
            <a:r>
              <a:rPr lang="fr-FR" sz="2800" b="1" dirty="0" smtClean="0"/>
              <a:t>  </a:t>
            </a:r>
            <a:r>
              <a:rPr lang="fr-FR" sz="2800" b="1" dirty="0">
                <a:sym typeface="Symbol" pitchFamily="18" charset="2"/>
              </a:rPr>
              <a:t></a:t>
            </a:r>
            <a:r>
              <a:rPr lang="fr-FR" sz="2800" b="1" dirty="0"/>
              <a:t> V = </a:t>
            </a:r>
            <a:r>
              <a:rPr lang="fr-FR" sz="2800" b="1" i="1" dirty="0" smtClean="0">
                <a:latin typeface="Times New Roman" pitchFamily="18" charset="0"/>
                <a:cs typeface="Times New Roman" pitchFamily="18" charset="0"/>
              </a:rPr>
              <a:t>n</a:t>
            </a:r>
            <a:r>
              <a:rPr lang="fr-FR" sz="2800" b="1" baseline="-25000" dirty="0" smtClean="0">
                <a:latin typeface="Times New Roman" pitchFamily="18" charset="0"/>
                <a:cs typeface="Times New Roman" pitchFamily="18" charset="0"/>
              </a:rPr>
              <a:t>i</a:t>
            </a:r>
            <a:r>
              <a:rPr lang="fr-FR" sz="2800" b="1" dirty="0" smtClean="0"/>
              <a:t> </a:t>
            </a:r>
            <a:r>
              <a:rPr lang="fr-FR" sz="2800" b="1" dirty="0">
                <a:sym typeface="Symbol" pitchFamily="18" charset="2"/>
              </a:rPr>
              <a:t></a:t>
            </a:r>
            <a:r>
              <a:rPr lang="fr-FR" sz="2800" b="1" dirty="0"/>
              <a:t> R </a:t>
            </a:r>
            <a:r>
              <a:rPr lang="fr-FR" sz="2800" b="1" dirty="0">
                <a:sym typeface="Symbol" pitchFamily="18" charset="2"/>
              </a:rPr>
              <a:t></a:t>
            </a:r>
            <a:r>
              <a:rPr lang="fr-FR" sz="2800" b="1" dirty="0"/>
              <a:t> T </a:t>
            </a:r>
          </a:p>
        </p:txBody>
      </p:sp>
      <p:sp>
        <p:nvSpPr>
          <p:cNvPr id="49" name="Rectangle 48"/>
          <p:cNvSpPr/>
          <p:nvPr/>
        </p:nvSpPr>
        <p:spPr>
          <a:xfrm>
            <a:off x="3347864" y="5445224"/>
            <a:ext cx="577402" cy="461665"/>
          </a:xfrm>
          <a:prstGeom prst="rect">
            <a:avLst/>
          </a:prstGeom>
        </p:spPr>
        <p:txBody>
          <a:bodyPr wrap="none">
            <a:spAutoFit/>
          </a:bodyPr>
          <a:lstStyle/>
          <a:p>
            <a:r>
              <a:rPr lang="fr-FR" sz="2400" dirty="0" smtClean="0">
                <a:solidFill>
                  <a:srgbClr val="000000"/>
                </a:solidFill>
                <a:latin typeface="Calibri" pitchFamily="34" charset="0"/>
                <a:ea typeface="Arial Unicode MS" pitchFamily="34" charset="-128"/>
                <a:cs typeface="Calibri" pitchFamily="34" charset="0"/>
              </a:rPr>
              <a:t>ou </a:t>
            </a:r>
            <a:endParaRPr lang="fr-FR" dirty="0"/>
          </a:p>
        </p:txBody>
      </p:sp>
      <p:sp>
        <p:nvSpPr>
          <p:cNvPr id="50" name="ZoneTexte 3"/>
          <p:cNvSpPr txBox="1">
            <a:spLocks noChangeArrowheads="1"/>
          </p:cNvSpPr>
          <p:nvPr/>
        </p:nvSpPr>
        <p:spPr bwMode="auto">
          <a:xfrm>
            <a:off x="3995936" y="5445224"/>
            <a:ext cx="2160240"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a:t>
            </a:r>
            <a:r>
              <a:rPr lang="fr-FR" sz="2800" b="1" baseline="-25000" dirty="0" smtClean="0"/>
              <a:t>i</a:t>
            </a:r>
            <a:r>
              <a:rPr lang="fr-FR" sz="2800" b="1" dirty="0" smtClean="0"/>
              <a:t> = </a:t>
            </a:r>
            <a:r>
              <a:rPr lang="fr-FR" sz="2800" b="1" i="1" dirty="0" smtClean="0">
                <a:latin typeface="Times New Roman" pitchFamily="18" charset="0"/>
                <a:cs typeface="Times New Roman" pitchFamily="18" charset="0"/>
              </a:rPr>
              <a:t>x</a:t>
            </a:r>
            <a:r>
              <a:rPr lang="fr-FR" sz="2800" b="1" baseline="-25000" dirty="0" smtClean="0">
                <a:latin typeface="Times New Roman" pitchFamily="18" charset="0"/>
                <a:cs typeface="Times New Roman" pitchFamily="18" charset="0"/>
              </a:rPr>
              <a:t>i</a:t>
            </a:r>
            <a:r>
              <a:rPr lang="fr-FR" sz="2800" b="1" dirty="0" smtClean="0"/>
              <a:t> </a:t>
            </a:r>
            <a:r>
              <a:rPr lang="fr-FR" sz="2800" b="1" dirty="0">
                <a:sym typeface="Symbol" pitchFamily="18" charset="2"/>
              </a:rPr>
              <a:t></a:t>
            </a:r>
            <a:r>
              <a:rPr lang="fr-FR" sz="2800" b="1" dirty="0"/>
              <a:t> </a:t>
            </a:r>
            <a:r>
              <a:rPr lang="fr-FR" sz="2800" b="1" dirty="0" smtClean="0"/>
              <a:t>P</a:t>
            </a:r>
            <a:r>
              <a:rPr lang="fr-FR" sz="2800" b="1" baseline="-25000" dirty="0" smtClean="0"/>
              <a:t>TOT</a:t>
            </a:r>
            <a:endParaRPr lang="fr-FR" sz="2800" b="1" dirty="0"/>
          </a:p>
        </p:txBody>
      </p:sp>
      <p:pic>
        <p:nvPicPr>
          <p:cNvPr id="51" name="Picture 9"/>
          <p:cNvPicPr>
            <a:picLocks noChangeAspect="1" noChangeArrowheads="1"/>
          </p:cNvPicPr>
          <p:nvPr/>
        </p:nvPicPr>
        <p:blipFill>
          <a:blip r:embed="rId2" cstate="print">
            <a:duotone>
              <a:prstClr val="black"/>
              <a:schemeClr val="accent6">
                <a:lumMod val="60000"/>
                <a:lumOff val="40000"/>
                <a:tint val="45000"/>
                <a:satMod val="400000"/>
              </a:schemeClr>
            </a:duotone>
          </a:blip>
          <a:srcRect l="34492" t="73919" r="50388" b="19361"/>
          <a:stretch>
            <a:fillRect/>
          </a:stretch>
        </p:blipFill>
        <p:spPr bwMode="auto">
          <a:xfrm>
            <a:off x="6804248" y="5445224"/>
            <a:ext cx="1800200" cy="450050"/>
          </a:xfrm>
          <a:prstGeom prst="rect">
            <a:avLst/>
          </a:prstGeom>
          <a:noFill/>
          <a:ln w="9525">
            <a:noFill/>
            <a:miter lim="800000"/>
            <a:headEnd/>
            <a:tailEnd/>
          </a:ln>
        </p:spPr>
      </p:pic>
      <p:sp>
        <p:nvSpPr>
          <p:cNvPr id="52" name="ZoneTexte 67"/>
          <p:cNvSpPr txBox="1">
            <a:spLocks noChangeArrowheads="1"/>
          </p:cNvSpPr>
          <p:nvPr/>
        </p:nvSpPr>
        <p:spPr bwMode="auto">
          <a:xfrm>
            <a:off x="3923928" y="6165304"/>
            <a:ext cx="3960440" cy="461665"/>
          </a:xfrm>
          <a:prstGeom prst="rect">
            <a:avLst/>
          </a:prstGeom>
          <a:noFill/>
          <a:ln w="9525">
            <a:noFill/>
            <a:miter lim="800000"/>
            <a:headEnd/>
            <a:tailEnd/>
          </a:ln>
        </p:spPr>
        <p:txBody>
          <a:bodyPr wrap="square">
            <a:spAutoFit/>
          </a:bodyPr>
          <a:lstStyle/>
          <a:p>
            <a:r>
              <a:rPr lang="fr-FR" sz="2400" b="1" dirty="0" smtClean="0">
                <a:solidFill>
                  <a:srgbClr val="002060"/>
                </a:solidFill>
              </a:rPr>
              <a:t>Fraction molaire du gaz i</a:t>
            </a:r>
            <a:r>
              <a:rPr lang="fr-FR" sz="2400" b="1" dirty="0" smtClean="0">
                <a:solidFill>
                  <a:srgbClr val="006600"/>
                </a:solidFill>
              </a:rPr>
              <a:t> (</a:t>
            </a:r>
            <a:r>
              <a:rPr lang="fr-FR" sz="2400" b="1" dirty="0" smtClean="0">
                <a:solidFill>
                  <a:srgbClr val="006600"/>
                </a:solidFill>
                <a:sym typeface="Symbol" pitchFamily="18" charset="2"/>
              </a:rPr>
              <a:t></a:t>
            </a:r>
            <a:r>
              <a:rPr lang="fr-FR" sz="2400" b="1" dirty="0" smtClean="0">
                <a:solidFill>
                  <a:srgbClr val="006600"/>
                </a:solidFill>
              </a:rPr>
              <a:t>)</a:t>
            </a:r>
            <a:endParaRPr lang="fr-FR" sz="2400" b="1" dirty="0">
              <a:solidFill>
                <a:srgbClr val="006600"/>
              </a:solidFill>
            </a:endParaRPr>
          </a:p>
        </p:txBody>
      </p:sp>
      <p:cxnSp>
        <p:nvCxnSpPr>
          <p:cNvPr id="53" name="Connecteur droit 52"/>
          <p:cNvCxnSpPr/>
          <p:nvPr/>
        </p:nvCxnSpPr>
        <p:spPr>
          <a:xfrm flipH="1">
            <a:off x="4572000" y="5877272"/>
            <a:ext cx="288032"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025"/>
                                        </p:tgtEl>
                                        <p:attrNameLst>
                                          <p:attrName>style.visibility</p:attrName>
                                        </p:attrNameLst>
                                      </p:cBhvr>
                                      <p:to>
                                        <p:strVal val="visible"/>
                                      </p:to>
                                    </p:set>
                                    <p:anim calcmode="lin" valueType="num">
                                      <p:cBhvr>
                                        <p:cTn id="12" dur="500" fill="hold"/>
                                        <p:tgtEl>
                                          <p:spTgt spid="1025"/>
                                        </p:tgtEl>
                                        <p:attrNameLst>
                                          <p:attrName>ppt_w</p:attrName>
                                        </p:attrNameLst>
                                      </p:cBhvr>
                                      <p:tavLst>
                                        <p:tav tm="0">
                                          <p:val>
                                            <p:fltVal val="0"/>
                                          </p:val>
                                        </p:tav>
                                        <p:tav tm="100000">
                                          <p:val>
                                            <p:strVal val="#ppt_w"/>
                                          </p:val>
                                        </p:tav>
                                      </p:tavLst>
                                    </p:anim>
                                    <p:anim calcmode="lin" valueType="num">
                                      <p:cBhvr>
                                        <p:cTn id="13" dur="500" fill="hold"/>
                                        <p:tgtEl>
                                          <p:spTgt spid="102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500"/>
                                        <p:tgtEl>
                                          <p:spTgt spid="49"/>
                                        </p:tgtEl>
                                      </p:cBhvr>
                                    </p:animEffect>
                                  </p:childTnLst>
                                </p:cTn>
                              </p:par>
                            </p:childTnLst>
                          </p:cTn>
                        </p:par>
                        <p:par>
                          <p:cTn id="25" fill="hold">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up)">
                                      <p:cBhvr>
                                        <p:cTn id="34" dur="500"/>
                                        <p:tgtEl>
                                          <p:spTgt spid="5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25" grpId="0"/>
      <p:bldP spid="48" grpId="0" animBg="1"/>
      <p:bldP spid="49" grpId="0"/>
      <p:bldP spid="50" grpId="0" animBg="1"/>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2495454"/>
            <a:ext cx="9144000" cy="646112"/>
          </a:xfrm>
          <a:prstGeom prst="rect">
            <a:avLst/>
          </a:prstGeom>
          <a:noFill/>
          <a:ln w="9525">
            <a:noFill/>
            <a:miter lim="800000"/>
            <a:headEnd/>
            <a:tailEnd/>
          </a:ln>
        </p:spPr>
        <p:txBody>
          <a:bodyPr anchor="ctr">
            <a:spAutoFit/>
          </a:bodyPr>
          <a:lstStyle/>
          <a:p>
            <a:pPr algn="just"/>
            <a:r>
              <a:rPr lang="fr-FR" b="1"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rPr>
              <a:t> </a:t>
            </a:r>
            <a:r>
              <a:rPr lang="fr-FR" b="1" i="1" u="sng" dirty="0" smtClean="0">
                <a:latin typeface="Times New Roman" pitchFamily="18" charset="0"/>
                <a:ea typeface="Calibri" pitchFamily="34" charset="0"/>
                <a:cs typeface="Times New Roman" pitchFamily="18" charset="0"/>
                <a:sym typeface="Wingdings" pitchFamily="2" charset="2"/>
              </a:rPr>
              <a:t>Application </a:t>
            </a:r>
            <a:r>
              <a:rPr lang="fr-FR" b="1" i="1" u="sng" dirty="0">
                <a:latin typeface="Times New Roman" pitchFamily="18" charset="0"/>
                <a:ea typeface="Calibri" pitchFamily="34" charset="0"/>
                <a:cs typeface="Times New Roman" pitchFamily="18" charset="0"/>
                <a:sym typeface="Wingdings" pitchFamily="2" charset="2"/>
              </a:rPr>
              <a:t>2</a:t>
            </a:r>
            <a:r>
              <a:rPr lang="fr-FR" i="1" dirty="0">
                <a:latin typeface="Times New Roman" pitchFamily="18" charset="0"/>
                <a:ea typeface="Calibri" pitchFamily="34" charset="0"/>
                <a:cs typeface="Times New Roman" pitchFamily="18" charset="0"/>
                <a:sym typeface="Wingdings" pitchFamily="2" charset="2"/>
              </a:rPr>
              <a:t> : Estimer la pression partielle puis </a:t>
            </a:r>
            <a:r>
              <a:rPr lang="fr-FR" i="1" dirty="0" smtClean="0">
                <a:latin typeface="Times New Roman" pitchFamily="18" charset="0"/>
                <a:ea typeface="Calibri" pitchFamily="34" charset="0"/>
                <a:cs typeface="Times New Roman" pitchFamily="18" charset="0"/>
                <a:sym typeface="Wingdings" pitchFamily="2" charset="2"/>
              </a:rPr>
              <a:t>le nombre de molécules de </a:t>
            </a:r>
            <a:r>
              <a:rPr lang="fr-FR" i="1" dirty="0">
                <a:latin typeface="Times New Roman" pitchFamily="18" charset="0"/>
                <a:ea typeface="Calibri" pitchFamily="34" charset="0"/>
                <a:cs typeface="Times New Roman" pitchFamily="18" charset="0"/>
                <a:sym typeface="Wingdings" pitchFamily="2" charset="2"/>
              </a:rPr>
              <a:t>dioxygène dans l’air de la salle de classe.</a:t>
            </a:r>
            <a:endParaRPr lang="fr-FR" dirty="0">
              <a:latin typeface="Times New Roman" pitchFamily="18" charset="0"/>
              <a:ea typeface="Calibri" pitchFamily="34" charset="0"/>
              <a:cs typeface="Times New Roman" pitchFamily="18" charset="0"/>
              <a:sym typeface="Wingdings" pitchFamily="2" charset="2"/>
            </a:endParaRPr>
          </a:p>
        </p:txBody>
      </p:sp>
      <p:sp>
        <p:nvSpPr>
          <p:cNvPr id="40" name="Text Box 2"/>
          <p:cNvSpPr txBox="1">
            <a:spLocks noChangeArrowheads="1"/>
          </p:cNvSpPr>
          <p:nvPr/>
        </p:nvSpPr>
        <p:spPr bwMode="auto">
          <a:xfrm>
            <a:off x="107504" y="70332"/>
            <a:ext cx="8932167" cy="2422564"/>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6"/>
          <p:cNvSpPr txBox="1">
            <a:spLocks noChangeArrowheads="1"/>
          </p:cNvSpPr>
          <p:nvPr/>
        </p:nvSpPr>
        <p:spPr bwMode="auto">
          <a:xfrm>
            <a:off x="144787" y="93482"/>
            <a:ext cx="403244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Cas d’un mélange</a:t>
            </a:r>
            <a:r>
              <a:rPr kumimoji="0" lang="fr-FR" sz="2000" b="1" i="1" u="sng" strike="noStrike" cap="none" normalizeH="0" dirty="0" smtClean="0">
                <a:ln>
                  <a:noFill/>
                </a:ln>
                <a:solidFill>
                  <a:schemeClr val="tx1"/>
                </a:solidFill>
                <a:effectLst/>
                <a:latin typeface="Times New Roman" pitchFamily="18" charset="0"/>
                <a:cs typeface="Times New Roman" pitchFamily="18" charset="0"/>
              </a:rPr>
              <a:t> de gaz</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251520" y="68431"/>
            <a:ext cx="87849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 pos="900113" algn="l"/>
                <a:tab pos="1350963" algn="l"/>
                <a:tab pos="1800225" algn="l"/>
                <a:tab pos="2251075" algn="l"/>
                <a:tab pos="2701925" algn="l"/>
                <a:tab pos="3151188" algn="l"/>
                <a:tab pos="3602038" algn="l"/>
                <a:tab pos="4051300" algn="l"/>
                <a:tab pos="4502150" algn="l"/>
                <a:tab pos="4953000" algn="l"/>
                <a:tab pos="5402263" algn="l"/>
                <a:tab pos="5853113" algn="l"/>
              </a:tabLst>
            </a:pP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On peut calculer la </a:t>
            </a:r>
            <a:r>
              <a:rPr kumimoji="0" lang="fr-FR" sz="2400" b="1" i="1" u="sng"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pression partielle</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P</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i</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d’un gaz « i » mélangé</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à d’autres gaz, de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pression totale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P</a:t>
            </a:r>
            <a:r>
              <a:rPr kumimoji="0" lang="fr-FR" sz="2400" b="1" i="0" u="none" strike="noStrike" cap="none" normalizeH="0" baseline="-25000" dirty="0" smtClean="0">
                <a:ln>
                  <a:noFill/>
                </a:ln>
                <a:solidFill>
                  <a:srgbClr val="FF0000"/>
                </a:solidFill>
                <a:effectLst/>
                <a:latin typeface="Calibri" pitchFamily="34" charset="0"/>
                <a:ea typeface="Arial Unicode MS" pitchFamily="34" charset="-128"/>
                <a:cs typeface="Calibri" pitchFamily="34" charset="0"/>
              </a:rPr>
              <a:t>TOT</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de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volume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V</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à la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température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T</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l’une des deux relations suivantes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ZoneTexte 3"/>
          <p:cNvSpPr txBox="1">
            <a:spLocks noChangeArrowheads="1"/>
          </p:cNvSpPr>
          <p:nvPr/>
        </p:nvSpPr>
        <p:spPr bwMode="auto">
          <a:xfrm>
            <a:off x="323528" y="1268760"/>
            <a:ext cx="2880320"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a:t>
            </a:r>
            <a:r>
              <a:rPr lang="fr-FR" sz="2800" b="1" baseline="-25000" dirty="0" smtClean="0"/>
              <a:t>i</a:t>
            </a:r>
            <a:r>
              <a:rPr lang="fr-FR" sz="2800" b="1" dirty="0" smtClean="0"/>
              <a:t>  </a:t>
            </a:r>
            <a:r>
              <a:rPr lang="fr-FR" sz="2800" b="1" dirty="0">
                <a:sym typeface="Symbol" pitchFamily="18" charset="2"/>
              </a:rPr>
              <a:t></a:t>
            </a:r>
            <a:r>
              <a:rPr lang="fr-FR" sz="2800" b="1" dirty="0"/>
              <a:t> V = </a:t>
            </a:r>
            <a:r>
              <a:rPr lang="fr-FR" sz="2800" b="1" i="1" dirty="0" smtClean="0">
                <a:latin typeface="Times New Roman" pitchFamily="18" charset="0"/>
                <a:cs typeface="Times New Roman" pitchFamily="18" charset="0"/>
              </a:rPr>
              <a:t>n</a:t>
            </a:r>
            <a:r>
              <a:rPr lang="fr-FR" sz="2800" b="1" baseline="-25000" dirty="0" smtClean="0">
                <a:latin typeface="Times New Roman" pitchFamily="18" charset="0"/>
                <a:cs typeface="Times New Roman" pitchFamily="18" charset="0"/>
              </a:rPr>
              <a:t>i</a:t>
            </a:r>
            <a:r>
              <a:rPr lang="fr-FR" sz="2800" b="1" dirty="0" smtClean="0"/>
              <a:t> </a:t>
            </a:r>
            <a:r>
              <a:rPr lang="fr-FR" sz="2800" b="1" dirty="0">
                <a:sym typeface="Symbol" pitchFamily="18" charset="2"/>
              </a:rPr>
              <a:t></a:t>
            </a:r>
            <a:r>
              <a:rPr lang="fr-FR" sz="2800" b="1" dirty="0"/>
              <a:t> R </a:t>
            </a:r>
            <a:r>
              <a:rPr lang="fr-FR" sz="2800" b="1" dirty="0">
                <a:sym typeface="Symbol" pitchFamily="18" charset="2"/>
              </a:rPr>
              <a:t></a:t>
            </a:r>
            <a:r>
              <a:rPr lang="fr-FR" sz="2800" b="1" dirty="0"/>
              <a:t> T </a:t>
            </a:r>
          </a:p>
        </p:txBody>
      </p:sp>
      <p:sp>
        <p:nvSpPr>
          <p:cNvPr id="49" name="Rectangle 48"/>
          <p:cNvSpPr/>
          <p:nvPr/>
        </p:nvSpPr>
        <p:spPr>
          <a:xfrm>
            <a:off x="3347864" y="1268760"/>
            <a:ext cx="577402" cy="461665"/>
          </a:xfrm>
          <a:prstGeom prst="rect">
            <a:avLst/>
          </a:prstGeom>
        </p:spPr>
        <p:txBody>
          <a:bodyPr wrap="none">
            <a:spAutoFit/>
          </a:bodyPr>
          <a:lstStyle/>
          <a:p>
            <a:r>
              <a:rPr lang="fr-FR" sz="2400" dirty="0" smtClean="0">
                <a:solidFill>
                  <a:srgbClr val="000000"/>
                </a:solidFill>
                <a:latin typeface="Calibri" pitchFamily="34" charset="0"/>
                <a:ea typeface="Arial Unicode MS" pitchFamily="34" charset="-128"/>
                <a:cs typeface="Calibri" pitchFamily="34" charset="0"/>
              </a:rPr>
              <a:t>ou </a:t>
            </a:r>
            <a:endParaRPr lang="fr-FR" dirty="0"/>
          </a:p>
        </p:txBody>
      </p:sp>
      <p:sp>
        <p:nvSpPr>
          <p:cNvPr id="50" name="ZoneTexte 3"/>
          <p:cNvSpPr txBox="1">
            <a:spLocks noChangeArrowheads="1"/>
          </p:cNvSpPr>
          <p:nvPr/>
        </p:nvSpPr>
        <p:spPr bwMode="auto">
          <a:xfrm>
            <a:off x="3995936" y="1268760"/>
            <a:ext cx="2160240"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a:t>
            </a:r>
            <a:r>
              <a:rPr lang="fr-FR" sz="2800" b="1" baseline="-25000" dirty="0" smtClean="0"/>
              <a:t>i</a:t>
            </a:r>
            <a:r>
              <a:rPr lang="fr-FR" sz="2800" b="1" dirty="0" smtClean="0"/>
              <a:t> = </a:t>
            </a:r>
            <a:r>
              <a:rPr lang="fr-FR" sz="2800" b="1" i="1" dirty="0" smtClean="0">
                <a:latin typeface="Times New Roman" pitchFamily="18" charset="0"/>
                <a:cs typeface="Times New Roman" pitchFamily="18" charset="0"/>
              </a:rPr>
              <a:t>x</a:t>
            </a:r>
            <a:r>
              <a:rPr lang="fr-FR" sz="2800" b="1" baseline="-25000" dirty="0" smtClean="0">
                <a:latin typeface="Times New Roman" pitchFamily="18" charset="0"/>
                <a:cs typeface="Times New Roman" pitchFamily="18" charset="0"/>
              </a:rPr>
              <a:t>i</a:t>
            </a:r>
            <a:r>
              <a:rPr lang="fr-FR" sz="2800" b="1" dirty="0" smtClean="0"/>
              <a:t> </a:t>
            </a:r>
            <a:r>
              <a:rPr lang="fr-FR" sz="2800" b="1" dirty="0">
                <a:sym typeface="Symbol" pitchFamily="18" charset="2"/>
              </a:rPr>
              <a:t></a:t>
            </a:r>
            <a:r>
              <a:rPr lang="fr-FR" sz="2800" b="1" dirty="0"/>
              <a:t> </a:t>
            </a:r>
            <a:r>
              <a:rPr lang="fr-FR" sz="2800" b="1" dirty="0" smtClean="0"/>
              <a:t>P</a:t>
            </a:r>
            <a:r>
              <a:rPr lang="fr-FR" sz="2800" b="1" baseline="-25000" dirty="0" smtClean="0"/>
              <a:t>TOT</a:t>
            </a:r>
            <a:endParaRPr lang="fr-FR" sz="2800" b="1" dirty="0"/>
          </a:p>
        </p:txBody>
      </p:sp>
      <p:pic>
        <p:nvPicPr>
          <p:cNvPr id="51" name="Picture 9"/>
          <p:cNvPicPr>
            <a:picLocks noChangeAspect="1" noChangeArrowheads="1"/>
          </p:cNvPicPr>
          <p:nvPr/>
        </p:nvPicPr>
        <p:blipFill>
          <a:blip r:embed="rId2" cstate="print">
            <a:duotone>
              <a:prstClr val="black"/>
              <a:schemeClr val="accent6">
                <a:lumMod val="60000"/>
                <a:lumOff val="40000"/>
                <a:tint val="45000"/>
                <a:satMod val="400000"/>
              </a:schemeClr>
            </a:duotone>
          </a:blip>
          <a:srcRect l="34492" t="73919" r="50388" b="19361"/>
          <a:stretch>
            <a:fillRect/>
          </a:stretch>
        </p:blipFill>
        <p:spPr bwMode="auto">
          <a:xfrm>
            <a:off x="6804248" y="1268760"/>
            <a:ext cx="1800200" cy="450050"/>
          </a:xfrm>
          <a:prstGeom prst="rect">
            <a:avLst/>
          </a:prstGeom>
          <a:noFill/>
          <a:ln w="9525">
            <a:noFill/>
            <a:miter lim="800000"/>
            <a:headEnd/>
            <a:tailEnd/>
          </a:ln>
        </p:spPr>
      </p:pic>
      <p:sp>
        <p:nvSpPr>
          <p:cNvPr id="52" name="ZoneTexte 67"/>
          <p:cNvSpPr txBox="1">
            <a:spLocks noChangeArrowheads="1"/>
          </p:cNvSpPr>
          <p:nvPr/>
        </p:nvSpPr>
        <p:spPr bwMode="auto">
          <a:xfrm>
            <a:off x="3923928" y="1988840"/>
            <a:ext cx="3960440" cy="461665"/>
          </a:xfrm>
          <a:prstGeom prst="rect">
            <a:avLst/>
          </a:prstGeom>
          <a:noFill/>
          <a:ln w="9525">
            <a:noFill/>
            <a:miter lim="800000"/>
            <a:headEnd/>
            <a:tailEnd/>
          </a:ln>
        </p:spPr>
        <p:txBody>
          <a:bodyPr wrap="square">
            <a:spAutoFit/>
          </a:bodyPr>
          <a:lstStyle/>
          <a:p>
            <a:r>
              <a:rPr lang="fr-FR" sz="2400" b="1" dirty="0" smtClean="0">
                <a:solidFill>
                  <a:srgbClr val="002060"/>
                </a:solidFill>
              </a:rPr>
              <a:t>Fraction molaire du gaz i</a:t>
            </a:r>
            <a:r>
              <a:rPr lang="fr-FR" sz="2400" b="1" dirty="0" smtClean="0">
                <a:solidFill>
                  <a:srgbClr val="006600"/>
                </a:solidFill>
              </a:rPr>
              <a:t> (</a:t>
            </a:r>
            <a:r>
              <a:rPr lang="fr-FR" sz="2400" b="1" dirty="0" smtClean="0">
                <a:solidFill>
                  <a:srgbClr val="006600"/>
                </a:solidFill>
                <a:sym typeface="Symbol" pitchFamily="18" charset="2"/>
              </a:rPr>
              <a:t></a:t>
            </a:r>
            <a:r>
              <a:rPr lang="fr-FR" sz="2400" b="1" dirty="0" smtClean="0">
                <a:solidFill>
                  <a:srgbClr val="006600"/>
                </a:solidFill>
              </a:rPr>
              <a:t>)</a:t>
            </a:r>
            <a:endParaRPr lang="fr-FR" sz="2400" b="1" dirty="0">
              <a:solidFill>
                <a:srgbClr val="006600"/>
              </a:solidFill>
            </a:endParaRPr>
          </a:p>
        </p:txBody>
      </p:sp>
      <p:cxnSp>
        <p:nvCxnSpPr>
          <p:cNvPr id="53" name="Connecteur droit 52"/>
          <p:cNvCxnSpPr/>
          <p:nvPr/>
        </p:nvCxnSpPr>
        <p:spPr>
          <a:xfrm flipH="1">
            <a:off x="4572000" y="1700808"/>
            <a:ext cx="288032"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a:spLocks noChangeArrowheads="1"/>
          </p:cNvSpPr>
          <p:nvPr/>
        </p:nvSpPr>
        <p:spPr bwMode="auto">
          <a:xfrm>
            <a:off x="0" y="3501008"/>
            <a:ext cx="9144000" cy="400110"/>
          </a:xfrm>
          <a:prstGeom prst="rect">
            <a:avLst/>
          </a:prstGeom>
          <a:noFill/>
          <a:ln w="9525">
            <a:noFill/>
            <a:miter lim="800000"/>
            <a:headEnd/>
            <a:tailEnd/>
          </a:ln>
        </p:spPr>
        <p:txBody>
          <a:bodyPr wrap="square" anchor="ctr">
            <a:spAutoFit/>
          </a:bodyPr>
          <a:lstStyle/>
          <a:p>
            <a:r>
              <a:rPr lang="fr-FR" sz="2000" b="1" u="sng" dirty="0">
                <a:latin typeface="Bookman Old Style" pitchFamily="18" charset="0"/>
                <a:ea typeface="Calibri" pitchFamily="34" charset="0"/>
                <a:cs typeface="Times New Roman" pitchFamily="18" charset="0"/>
              </a:rPr>
              <a:t>II- </a:t>
            </a:r>
            <a:r>
              <a:rPr lang="fr-FR" sz="2000" b="1" u="sng" dirty="0" smtClean="0">
                <a:latin typeface="Bookman Old Style" pitchFamily="18" charset="0"/>
                <a:ea typeface="Calibri" pitchFamily="34" charset="0"/>
                <a:cs typeface="Times New Roman" pitchFamily="18" charset="0"/>
              </a:rPr>
              <a:t>Comment décrire l’évolution d’un système physico-chimique ?</a:t>
            </a:r>
            <a:endParaRPr lang="fr-FR" sz="2000" dirty="0">
              <a:ea typeface="Calibri" pitchFamily="34" charset="0"/>
              <a:cs typeface="Times New Roman" pitchFamily="18" charset="0"/>
            </a:endParaRPr>
          </a:p>
        </p:txBody>
      </p:sp>
      <p:sp>
        <p:nvSpPr>
          <p:cNvPr id="34" name="Rectangle 33"/>
          <p:cNvSpPr>
            <a:spLocks noChangeArrowheads="1"/>
          </p:cNvSpPr>
          <p:nvPr/>
        </p:nvSpPr>
        <p:spPr bwMode="auto">
          <a:xfrm>
            <a:off x="0" y="3905821"/>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1) </a:t>
            </a:r>
            <a:r>
              <a:rPr lang="fr-FR" sz="2000" b="1" u="sng" dirty="0" smtClean="0">
                <a:latin typeface="Bookman Old Style" pitchFamily="18" charset="0"/>
                <a:ea typeface="Calibri" pitchFamily="34" charset="0"/>
                <a:cs typeface="Times New Roman" pitchFamily="18" charset="0"/>
              </a:rPr>
              <a:t>L’équation chimique, modélisation de la transformation</a:t>
            </a:r>
            <a:endParaRPr lang="fr-FR" sz="2000" dirty="0">
              <a:ea typeface="Calibri" pitchFamily="34" charset="0"/>
              <a:cs typeface="Times New Roman" pitchFamily="18" charset="0"/>
            </a:endParaRPr>
          </a:p>
        </p:txBody>
      </p:sp>
      <p:sp>
        <p:nvSpPr>
          <p:cNvPr id="46" name="Rectangle 45"/>
          <p:cNvSpPr/>
          <p:nvPr/>
        </p:nvSpPr>
        <p:spPr>
          <a:xfrm>
            <a:off x="1258888" y="4365104"/>
            <a:ext cx="2376487" cy="64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latin typeface="Arial" pitchFamily="34" charset="0"/>
                <a:cs typeface="Arial" pitchFamily="34" charset="0"/>
              </a:rPr>
              <a:t>Equation chimique</a:t>
            </a:r>
            <a:endParaRPr lang="fr-FR" sz="2000" b="1" dirty="0">
              <a:latin typeface="Arial" pitchFamily="34" charset="0"/>
              <a:cs typeface="Arial" pitchFamily="34" charset="0"/>
            </a:endParaRPr>
          </a:p>
        </p:txBody>
      </p:sp>
      <p:sp>
        <p:nvSpPr>
          <p:cNvPr id="47" name="Rectangle 46"/>
          <p:cNvSpPr/>
          <p:nvPr/>
        </p:nvSpPr>
        <p:spPr>
          <a:xfrm>
            <a:off x="4787900" y="4365104"/>
            <a:ext cx="3528516" cy="64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latin typeface="Arial" pitchFamily="34" charset="0"/>
                <a:cs typeface="Arial" pitchFamily="34" charset="0"/>
              </a:rPr>
              <a:t>Ecriture pour modéliser la réorganisation des atomes</a:t>
            </a:r>
            <a:endParaRPr lang="fr-FR" sz="2000" b="1" dirty="0">
              <a:latin typeface="Arial" pitchFamily="34" charset="0"/>
              <a:cs typeface="Arial" pitchFamily="34" charset="0"/>
            </a:endParaRPr>
          </a:p>
        </p:txBody>
      </p:sp>
      <p:cxnSp>
        <p:nvCxnSpPr>
          <p:cNvPr id="54" name="Connecteur droit 53"/>
          <p:cNvCxnSpPr/>
          <p:nvPr/>
        </p:nvCxnSpPr>
        <p:spPr>
          <a:xfrm>
            <a:off x="3995936" y="4653062"/>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3995936" y="4826099"/>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Groupe 24"/>
          <p:cNvGrpSpPr/>
          <p:nvPr/>
        </p:nvGrpSpPr>
        <p:grpSpPr>
          <a:xfrm>
            <a:off x="0" y="4974267"/>
            <a:ext cx="9144000" cy="830997"/>
            <a:chOff x="0" y="4974267"/>
            <a:chExt cx="9144000" cy="830997"/>
          </a:xfrm>
        </p:grpSpPr>
        <p:sp>
          <p:nvSpPr>
            <p:cNvPr id="62" name="Rectangle 3"/>
            <p:cNvSpPr>
              <a:spLocks noChangeArrowheads="1"/>
            </p:cNvSpPr>
            <p:nvPr/>
          </p:nvSpPr>
          <p:spPr bwMode="auto">
            <a:xfrm>
              <a:off x="0" y="4974267"/>
              <a:ext cx="9144000" cy="830997"/>
            </a:xfrm>
            <a:prstGeom prst="rect">
              <a:avLst/>
            </a:prstGeom>
            <a:noFill/>
            <a:ln w="9525">
              <a:noFill/>
              <a:miter lim="800000"/>
              <a:headEnd/>
              <a:tailEnd/>
            </a:ln>
            <a:effectLst/>
          </p:spPr>
          <p:txBody>
            <a:bodyPr anchor="ctr">
              <a:spAutoFit/>
            </a:bodyPr>
            <a:lstStyle/>
            <a:p>
              <a:pPr indent="449263" algn="just">
                <a:defRPr/>
              </a:pPr>
              <a:endParaRPr lang="fr-FR" sz="500" dirty="0">
                <a:latin typeface="Arial" pitchFamily="34" charset="0"/>
                <a:cs typeface="Arial" pitchFamily="34" charset="0"/>
                <a:sym typeface="Wingdings 2" pitchFamily="18" charset="2"/>
              </a:endParaRPr>
            </a:p>
            <a:p>
              <a:pPr algn="just">
                <a:defRPr/>
              </a:pPr>
              <a:r>
                <a:rPr lang="en-US" sz="2000" b="1" dirty="0">
                  <a:latin typeface="Calibri" pitchFamily="34" charset="0"/>
                  <a:ea typeface="Calibri" pitchFamily="34" charset="0"/>
                  <a:cs typeface="Times New Roman" pitchFamily="18" charset="0"/>
                </a:rPr>
                <a:t> </a:t>
              </a:r>
              <a:r>
                <a:rPr lang="fr-FR" sz="2000" b="1" dirty="0" smtClean="0">
                  <a:solidFill>
                    <a:srgbClr val="006600"/>
                  </a:solidFill>
                  <a:latin typeface="Calibri" pitchFamily="34" charset="0"/>
                  <a:ea typeface="Calibri" pitchFamily="34" charset="0"/>
                  <a:cs typeface="Times New Roman" pitchFamily="18" charset="0"/>
                </a:rPr>
                <a:t>* </a:t>
              </a:r>
              <a:r>
                <a:rPr lang="fr-FR" sz="2000" b="1" dirty="0">
                  <a:solidFill>
                    <a:srgbClr val="006600"/>
                  </a:solidFill>
                  <a:latin typeface="Calibri" pitchFamily="34" charset="0"/>
                  <a:ea typeface="Calibri" pitchFamily="34" charset="0"/>
                  <a:cs typeface="Times New Roman" pitchFamily="18" charset="0"/>
                </a:rPr>
                <a:t>transformation </a:t>
              </a:r>
              <a:r>
                <a:rPr lang="fr-FR" sz="2000" b="1" u="sng" dirty="0" smtClean="0">
                  <a:solidFill>
                    <a:srgbClr val="006600"/>
                  </a:solidFill>
                  <a:latin typeface="Calibri" pitchFamily="34" charset="0"/>
                  <a:ea typeface="Calibri" pitchFamily="34" charset="0"/>
                  <a:cs typeface="Times New Roman" pitchFamily="18" charset="0"/>
                </a:rPr>
                <a:t>totale </a:t>
              </a:r>
              <a:r>
                <a:rPr lang="fr-FR" sz="2000" b="1" dirty="0" smtClean="0">
                  <a:solidFill>
                    <a:srgbClr val="006600"/>
                  </a:solidFill>
                  <a:latin typeface="Calibri" pitchFamily="34" charset="0"/>
                  <a:ea typeface="Calibri" pitchFamily="34" charset="0"/>
                  <a:cs typeface="Times New Roman" pitchFamily="18" charset="0"/>
                </a:rPr>
                <a:t> : </a:t>
              </a:r>
              <a:r>
                <a:rPr lang="fr-FR" sz="2000" b="1" dirty="0" smtClean="0">
                  <a:solidFill>
                    <a:srgbClr val="006600"/>
                  </a:solidFill>
                  <a:latin typeface="Calibri" pitchFamily="34" charset="0"/>
                  <a:ea typeface="Calibri" pitchFamily="34" charset="0"/>
                  <a:cs typeface="Times New Roman" pitchFamily="18" charset="0"/>
                </a:rPr>
                <a:t>               </a:t>
              </a: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a:solidFill>
                    <a:srgbClr val="006600"/>
                  </a:solidFill>
                  <a:latin typeface="Arial" pitchFamily="34" charset="0"/>
                  <a:ea typeface="Calibri" pitchFamily="34" charset="0"/>
                  <a:cs typeface="Arial" pitchFamily="34" charset="0"/>
                  <a:sym typeface="Wingdings 2" pitchFamily="18" charset="2"/>
                </a:rPr>
                <a:t>+  </a:t>
              </a: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a:solidFill>
                    <a:srgbClr val="006600"/>
                  </a:solidFill>
                  <a:latin typeface="Arial" pitchFamily="34" charset="0"/>
                  <a:ea typeface="Calibri" pitchFamily="34" charset="0"/>
                  <a:cs typeface="Arial" pitchFamily="34" charset="0"/>
                  <a:sym typeface="Wingdings 2" pitchFamily="18" charset="2"/>
                </a:rPr>
                <a:t>+  …  </a:t>
              </a:r>
              <a:r>
                <a:rPr lang="en-US" sz="2000" b="1" dirty="0">
                  <a:solidFill>
                    <a:srgbClr val="006600"/>
                  </a:solidFill>
                  <a:latin typeface="Arial" pitchFamily="34" charset="0"/>
                  <a:ea typeface="Calibri" pitchFamily="34" charset="0"/>
                  <a:cs typeface="Arial" pitchFamily="34" charset="0"/>
                  <a:sym typeface="Wingdings 3" pitchFamily="18" charset="2"/>
                </a:rPr>
                <a:t></a:t>
              </a:r>
              <a:r>
                <a:rPr lang="en-US" sz="2000" b="1" dirty="0">
                  <a:solidFill>
                    <a:srgbClr val="006600"/>
                  </a:solidFill>
                  <a:latin typeface="Arial" pitchFamily="34" charset="0"/>
                  <a:ea typeface="Calibri" pitchFamily="34" charset="0"/>
                  <a:cs typeface="Arial" pitchFamily="34" charset="0"/>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a:solidFill>
                    <a:srgbClr val="006600"/>
                  </a:solidFill>
                  <a:latin typeface="Arial" pitchFamily="34" charset="0"/>
                  <a:ea typeface="Calibri" pitchFamily="34" charset="0"/>
                  <a:cs typeface="Arial" pitchFamily="34" charset="0"/>
                  <a:sym typeface="Wingdings 3" pitchFamily="18" charset="2"/>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endParaRPr lang="fr-FR" sz="2000" b="1" dirty="0">
                <a:solidFill>
                  <a:srgbClr val="C00000"/>
                </a:solidFill>
                <a:latin typeface="Arial" pitchFamily="34" charset="0"/>
                <a:ea typeface="Calibri" pitchFamily="34" charset="0"/>
                <a:cs typeface="Arial" pitchFamily="34" charset="0"/>
              </a:endParaRPr>
            </a:p>
            <a:p>
              <a:pPr algn="just">
                <a:defRPr/>
              </a:pPr>
              <a:endParaRPr lang="fr-FR" sz="100" b="1" dirty="0" smtClean="0">
                <a:solidFill>
                  <a:srgbClr val="C00000"/>
                </a:solidFill>
                <a:latin typeface="Calibri" pitchFamily="34" charset="0"/>
                <a:ea typeface="Calibri" pitchFamily="34" charset="0"/>
                <a:cs typeface="Times New Roman" pitchFamily="18" charset="0"/>
              </a:endParaRPr>
            </a:p>
            <a:p>
              <a:pPr algn="just">
                <a:defRPr/>
              </a:pPr>
              <a:r>
                <a:rPr lang="fr-FR" sz="2000" b="1" dirty="0" smtClean="0">
                  <a:solidFill>
                    <a:srgbClr val="C00000"/>
                  </a:solidFill>
                  <a:latin typeface="Calibri" pitchFamily="34" charset="0"/>
                  <a:ea typeface="Calibri" pitchFamily="34" charset="0"/>
                  <a:cs typeface="Times New Roman" pitchFamily="18" charset="0"/>
                </a:rPr>
                <a:t>* </a:t>
              </a:r>
              <a:r>
                <a:rPr lang="fr-FR" sz="2000" b="1" dirty="0">
                  <a:solidFill>
                    <a:srgbClr val="C00000"/>
                  </a:solidFill>
                  <a:latin typeface="Calibri" pitchFamily="34" charset="0"/>
                  <a:ea typeface="Calibri" pitchFamily="34" charset="0"/>
                  <a:cs typeface="Times New Roman" pitchFamily="18" charset="0"/>
                </a:rPr>
                <a:t>transformation </a:t>
              </a:r>
              <a:r>
                <a:rPr lang="fr-FR" sz="2000" b="1" u="sng" dirty="0" smtClean="0">
                  <a:solidFill>
                    <a:srgbClr val="C00000"/>
                  </a:solidFill>
                  <a:latin typeface="Calibri" pitchFamily="34" charset="0"/>
                  <a:ea typeface="Calibri" pitchFamily="34" charset="0"/>
                  <a:cs typeface="Times New Roman" pitchFamily="18" charset="0"/>
                </a:rPr>
                <a:t>non totale</a:t>
              </a:r>
              <a:r>
                <a:rPr lang="fr-FR" sz="2000" b="1" dirty="0" smtClean="0">
                  <a:solidFill>
                    <a:srgbClr val="C00000"/>
                  </a:solidFill>
                  <a:latin typeface="Calibri" pitchFamily="34" charset="0"/>
                  <a:ea typeface="Calibri" pitchFamily="34" charset="0"/>
                  <a:cs typeface="Times New Roman" pitchFamily="18" charset="0"/>
                </a:rPr>
                <a:t> :</a:t>
              </a:r>
              <a:endParaRPr lang="en-US" sz="2000" b="1" dirty="0">
                <a:solidFill>
                  <a:srgbClr val="C00000"/>
                </a:solidFill>
                <a:latin typeface="+mj-lt"/>
                <a:ea typeface="Calibri" pitchFamily="34" charset="0"/>
                <a:cs typeface="Arial" pitchFamily="34" charset="0"/>
                <a:sym typeface="Wingdings 3" pitchFamily="18" charset="2"/>
              </a:endParaRPr>
            </a:p>
          </p:txBody>
        </p:sp>
        <p:sp>
          <p:nvSpPr>
            <p:cNvPr id="67" name="Rectangle 66"/>
            <p:cNvSpPr/>
            <p:nvPr/>
          </p:nvSpPr>
          <p:spPr>
            <a:xfrm>
              <a:off x="3563888" y="5373216"/>
              <a:ext cx="5328592" cy="400110"/>
            </a:xfrm>
            <a:prstGeom prst="rect">
              <a:avLst/>
            </a:prstGeom>
          </p:spPr>
          <p:txBody>
            <a:bodyPr wrap="square">
              <a:spAutoFit/>
            </a:bodyPr>
            <a:lstStyle/>
            <a:p>
              <a:r>
                <a:rPr lang="en-US" sz="2000" b="1" dirty="0"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smtClean="0">
                  <a:solidFill>
                    <a:srgbClr val="C00000"/>
                  </a:solidFill>
                  <a:latin typeface="Arial" pitchFamily="34" charset="0"/>
                  <a:ea typeface="Calibri" pitchFamily="34" charset="0"/>
                  <a:cs typeface="Arial" pitchFamily="34" charset="0"/>
                  <a:sym typeface="Wingdings 3" pitchFamily="18" charset="2"/>
                </a:rPr>
                <a:t>1</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err="1"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err="1" smtClean="0">
                  <a:solidFill>
                    <a:srgbClr val="C00000"/>
                  </a:solidFill>
                  <a:latin typeface="Arial" pitchFamily="34" charset="0"/>
                  <a:ea typeface="Calibri" pitchFamily="34" charset="0"/>
                  <a:cs typeface="Arial" pitchFamily="34" charset="0"/>
                  <a:sym typeface="Wingdings 3" pitchFamily="18" charset="2"/>
                </a:rPr>
                <a:t>1</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a:solidFill>
                    <a:srgbClr val="C00000"/>
                  </a:solidFill>
                  <a:latin typeface="Arial" pitchFamily="34" charset="0"/>
                  <a:ea typeface="Calibri" pitchFamily="34" charset="0"/>
                  <a:cs typeface="Arial" pitchFamily="34" charset="0"/>
                  <a:sym typeface="Wingdings 3" pitchFamily="18" charset="2"/>
                </a:rPr>
                <a:t>+  </a:t>
              </a:r>
              <a:r>
                <a:rPr lang="en-US" sz="2000" b="1" dirty="0"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smtClean="0">
                  <a:solidFill>
                    <a:srgbClr val="C00000"/>
                  </a:solidFill>
                  <a:latin typeface="Arial" pitchFamily="34" charset="0"/>
                  <a:ea typeface="Calibri" pitchFamily="34" charset="0"/>
                  <a:cs typeface="Arial" pitchFamily="34" charset="0"/>
                  <a:sym typeface="Wingdings 3" pitchFamily="18" charset="2"/>
                </a:rPr>
                <a:t>2</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err="1"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err="1" smtClean="0">
                  <a:solidFill>
                    <a:srgbClr val="C00000"/>
                  </a:solidFill>
                  <a:latin typeface="Arial" pitchFamily="34" charset="0"/>
                  <a:ea typeface="Calibri" pitchFamily="34" charset="0"/>
                  <a:cs typeface="Arial" pitchFamily="34" charset="0"/>
                  <a:sym typeface="Wingdings 3" pitchFamily="18" charset="2"/>
                </a:rPr>
                <a:t>2</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a:solidFill>
                    <a:srgbClr val="C00000"/>
                  </a:solidFill>
                  <a:latin typeface="Arial" pitchFamily="34" charset="0"/>
                  <a:ea typeface="Calibri" pitchFamily="34" charset="0"/>
                  <a:cs typeface="Arial" pitchFamily="34" charset="0"/>
                  <a:sym typeface="Wingdings 3" pitchFamily="18" charset="2"/>
                </a:rPr>
                <a:t>+  …       </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smtClean="0">
                  <a:solidFill>
                    <a:srgbClr val="C00000"/>
                  </a:solidFill>
                  <a:latin typeface="Arial" pitchFamily="34" charset="0"/>
                  <a:ea typeface="Calibri" pitchFamily="34" charset="0"/>
                  <a:cs typeface="Arial" pitchFamily="34" charset="0"/>
                </a:rPr>
                <a:t>p</a:t>
              </a:r>
              <a:r>
                <a:rPr lang="fr-FR" sz="2000" b="1" baseline="-30000" dirty="0" smtClean="0">
                  <a:solidFill>
                    <a:srgbClr val="C00000"/>
                  </a:solidFill>
                  <a:latin typeface="Arial" pitchFamily="34" charset="0"/>
                  <a:ea typeface="Calibri" pitchFamily="34" charset="0"/>
                  <a:cs typeface="Arial" pitchFamily="34" charset="0"/>
                </a:rPr>
                <a:t>1</a:t>
              </a:r>
              <a:r>
                <a:rPr lang="fr-FR" sz="2000" b="1" dirty="0" smtClean="0">
                  <a:solidFill>
                    <a:srgbClr val="C00000"/>
                  </a:solidFill>
                  <a:latin typeface="Arial" pitchFamily="34" charset="0"/>
                  <a:ea typeface="Calibri" pitchFamily="34" charset="0"/>
                  <a:cs typeface="Arial" pitchFamily="34" charset="0"/>
                </a:rPr>
                <a:t> P</a:t>
              </a:r>
              <a:r>
                <a:rPr lang="fr-FR" sz="2000" b="1" baseline="-30000" dirty="0" smtClean="0">
                  <a:solidFill>
                    <a:srgbClr val="C00000"/>
                  </a:solidFill>
                  <a:latin typeface="Arial" pitchFamily="34" charset="0"/>
                  <a:ea typeface="Calibri" pitchFamily="34" charset="0"/>
                  <a:cs typeface="Arial" pitchFamily="34" charset="0"/>
                </a:rPr>
                <a:t>1</a:t>
              </a:r>
              <a:r>
                <a:rPr lang="fr-FR" sz="2000" b="1" dirty="0" smtClean="0">
                  <a:solidFill>
                    <a:srgbClr val="C00000"/>
                  </a:solidFill>
                  <a:latin typeface="Arial" pitchFamily="34" charset="0"/>
                  <a:ea typeface="Calibri" pitchFamily="34" charset="0"/>
                  <a:cs typeface="Arial" pitchFamily="34" charset="0"/>
                </a:rPr>
                <a:t>  </a:t>
              </a:r>
              <a:r>
                <a:rPr lang="fr-FR" sz="2000" b="1" dirty="0">
                  <a:solidFill>
                    <a:srgbClr val="C00000"/>
                  </a:solidFill>
                  <a:latin typeface="Arial" pitchFamily="34" charset="0"/>
                  <a:ea typeface="Calibri" pitchFamily="34" charset="0"/>
                  <a:cs typeface="Arial" pitchFamily="34" charset="0"/>
                </a:rPr>
                <a:t>+  </a:t>
              </a:r>
              <a:r>
                <a:rPr lang="en-US" sz="2000" b="1" dirty="0" smtClean="0">
                  <a:solidFill>
                    <a:srgbClr val="C00000"/>
                  </a:solidFill>
                  <a:latin typeface="Arial" pitchFamily="34" charset="0"/>
                  <a:ea typeface="Calibri" pitchFamily="34" charset="0"/>
                  <a:cs typeface="Arial" pitchFamily="34" charset="0"/>
                </a:rPr>
                <a:t>p</a:t>
              </a:r>
              <a:r>
                <a:rPr lang="fr-FR" sz="2000" b="1" baseline="-30000" dirty="0" smtClean="0">
                  <a:solidFill>
                    <a:srgbClr val="C00000"/>
                  </a:solidFill>
                  <a:latin typeface="Arial" pitchFamily="34" charset="0"/>
                  <a:ea typeface="Calibri" pitchFamily="34" charset="0"/>
                  <a:cs typeface="Arial" pitchFamily="34" charset="0"/>
                </a:rPr>
                <a:t>2</a:t>
              </a:r>
              <a:r>
                <a:rPr lang="fr-FR" sz="2000" b="1" dirty="0" smtClean="0">
                  <a:solidFill>
                    <a:srgbClr val="C00000"/>
                  </a:solidFill>
                  <a:latin typeface="Arial" pitchFamily="34" charset="0"/>
                  <a:ea typeface="Calibri" pitchFamily="34" charset="0"/>
                  <a:cs typeface="Arial" pitchFamily="34" charset="0"/>
                </a:rPr>
                <a:t> </a:t>
              </a:r>
              <a:r>
                <a:rPr lang="fr-FR" sz="2000" b="1" dirty="0" smtClean="0">
                  <a:solidFill>
                    <a:srgbClr val="C00000"/>
                  </a:solidFill>
                  <a:latin typeface="Arial" pitchFamily="34" charset="0"/>
                  <a:ea typeface="Calibri" pitchFamily="34" charset="0"/>
                  <a:cs typeface="Arial" pitchFamily="34" charset="0"/>
                </a:rPr>
                <a:t>P</a:t>
              </a:r>
              <a:r>
                <a:rPr lang="fr-FR" sz="2000" b="1" baseline="-30000" dirty="0" smtClean="0">
                  <a:solidFill>
                    <a:srgbClr val="C00000"/>
                  </a:solidFill>
                  <a:latin typeface="Arial" pitchFamily="34" charset="0"/>
                  <a:ea typeface="Calibri" pitchFamily="34" charset="0"/>
                  <a:cs typeface="Arial" pitchFamily="34" charset="0"/>
                </a:rPr>
                <a:t>2</a:t>
              </a:r>
              <a:r>
                <a:rPr lang="fr-FR" sz="2000" b="1" dirty="0" smtClean="0">
                  <a:solidFill>
                    <a:srgbClr val="C00000"/>
                  </a:solidFill>
                  <a:latin typeface="Arial" pitchFamily="34" charset="0"/>
                  <a:ea typeface="Calibri" pitchFamily="34" charset="0"/>
                  <a:cs typeface="Arial" pitchFamily="34" charset="0"/>
                </a:rPr>
                <a:t>  </a:t>
              </a:r>
              <a:r>
                <a:rPr lang="fr-FR" sz="2000" b="1" dirty="0">
                  <a:solidFill>
                    <a:srgbClr val="C00000"/>
                  </a:solidFill>
                  <a:latin typeface="Arial" pitchFamily="34" charset="0"/>
                  <a:ea typeface="Calibri" pitchFamily="34" charset="0"/>
                  <a:cs typeface="Arial" pitchFamily="34" charset="0"/>
                </a:rPr>
                <a:t>+  …</a:t>
              </a:r>
              <a:endParaRPr lang="fr-FR" dirty="0">
                <a:latin typeface="Arial" pitchFamily="34" charset="0"/>
                <a:cs typeface="Arial" pitchFamily="34" charset="0"/>
              </a:endParaRPr>
            </a:p>
          </p:txBody>
        </p:sp>
        <p:pic>
          <p:nvPicPr>
            <p:cNvPr id="63" name="il_fi" descr="http://www.physagreg.fr/images/pour_lecons/mont1chim/2fleche.gif"/>
            <p:cNvPicPr>
              <a:picLocks noChangeAspect="1" noChangeArrowheads="1"/>
            </p:cNvPicPr>
            <p:nvPr/>
          </p:nvPicPr>
          <p:blipFill>
            <a:blip r:embed="rId3" r:link="rId4" cstate="print"/>
            <a:srcRect/>
            <a:stretch>
              <a:fillRect/>
            </a:stretch>
          </p:blipFill>
          <p:spPr bwMode="auto">
            <a:xfrm>
              <a:off x="5940152" y="5517232"/>
              <a:ext cx="429542" cy="200453"/>
            </a:xfrm>
            <a:prstGeom prst="rect">
              <a:avLst/>
            </a:prstGeom>
            <a:noFill/>
            <a:ln w="9525">
              <a:noFill/>
              <a:miter lim="800000"/>
              <a:headEnd/>
              <a:tailEnd/>
            </a:ln>
          </p:spPr>
        </p:pic>
      </p:grpSp>
      <p:pic>
        <p:nvPicPr>
          <p:cNvPr id="64" name="Picture 1"/>
          <p:cNvPicPr>
            <a:picLocks noChangeAspect="1" noChangeArrowheads="1"/>
          </p:cNvPicPr>
          <p:nvPr/>
        </p:nvPicPr>
        <p:blipFill>
          <a:blip r:embed="rId5" cstate="print"/>
          <a:srcRect/>
          <a:stretch>
            <a:fillRect/>
          </a:stretch>
        </p:blipFill>
        <p:spPr bwMode="auto">
          <a:xfrm>
            <a:off x="1547664" y="5797713"/>
            <a:ext cx="563562" cy="647700"/>
          </a:xfrm>
          <a:prstGeom prst="rect">
            <a:avLst/>
          </a:prstGeom>
          <a:noFill/>
          <a:ln w="9525">
            <a:noFill/>
            <a:miter lim="800000"/>
            <a:headEnd/>
            <a:tailEnd/>
          </a:ln>
        </p:spPr>
      </p:pic>
      <p:sp>
        <p:nvSpPr>
          <p:cNvPr id="65" name="Rectangle 5"/>
          <p:cNvSpPr>
            <a:spLocks noChangeArrowheads="1"/>
          </p:cNvSpPr>
          <p:nvPr/>
        </p:nvSpPr>
        <p:spPr bwMode="auto">
          <a:xfrm>
            <a:off x="2159000" y="5805264"/>
            <a:ext cx="6985000" cy="1015663"/>
          </a:xfrm>
          <a:prstGeom prst="rect">
            <a:avLst/>
          </a:prstGeom>
          <a:solidFill>
            <a:srgbClr val="FFC000"/>
          </a:solidFill>
          <a:ln w="9525">
            <a:noFill/>
            <a:miter lim="800000"/>
            <a:headEnd/>
            <a:tailEnd/>
          </a:ln>
        </p:spPr>
        <p:txBody>
          <a:bodyPr anchor="ctr">
            <a:spAutoFit/>
          </a:bodyPr>
          <a:lstStyle/>
          <a:p>
            <a:pPr algn="just"/>
            <a:r>
              <a:rPr lang="fr-FR" sz="2000" b="1" dirty="0" smtClean="0">
                <a:latin typeface="Arial" pitchFamily="34" charset="0"/>
                <a:ea typeface="Calibri" pitchFamily="34" charset="0"/>
                <a:cs typeface="Arial" pitchFamily="34" charset="0"/>
              </a:rPr>
              <a:t>r</a:t>
            </a:r>
            <a:r>
              <a:rPr lang="fr-FR" sz="2000" b="1" baseline="-30000" dirty="0" smtClean="0">
                <a:ea typeface="Calibri" pitchFamily="34" charset="0"/>
                <a:cs typeface="Times New Roman" pitchFamily="18" charset="0"/>
              </a:rPr>
              <a:t>i</a:t>
            </a:r>
            <a:r>
              <a:rPr lang="fr-FR" sz="2000" b="1" i="1" dirty="0" smtClean="0">
                <a:ea typeface="Calibri" pitchFamily="34" charset="0"/>
                <a:cs typeface="Times New Roman" pitchFamily="18" charset="0"/>
              </a:rPr>
              <a:t> </a:t>
            </a:r>
            <a:r>
              <a:rPr lang="fr-FR" sz="2000" i="1" dirty="0" smtClean="0">
                <a:ea typeface="Calibri" pitchFamily="34" charset="0"/>
                <a:cs typeface="Times New Roman" pitchFamily="18" charset="0"/>
              </a:rPr>
              <a:t>et </a:t>
            </a:r>
            <a:r>
              <a:rPr lang="fr-FR" sz="2000" b="1" dirty="0" smtClean="0">
                <a:latin typeface="Arial" pitchFamily="34" charset="0"/>
                <a:ea typeface="Calibri" pitchFamily="34" charset="0"/>
                <a:cs typeface="Arial" pitchFamily="34" charset="0"/>
              </a:rPr>
              <a:t>p</a:t>
            </a:r>
            <a:r>
              <a:rPr lang="fr-FR" sz="2000" b="1" baseline="-30000" dirty="0" smtClean="0">
                <a:latin typeface="Arial" pitchFamily="34" charset="0"/>
                <a:ea typeface="Calibri" pitchFamily="34" charset="0"/>
                <a:cs typeface="Arial" pitchFamily="34" charset="0"/>
              </a:rPr>
              <a:t>i</a:t>
            </a:r>
            <a:r>
              <a:rPr lang="fr-FR" sz="2000" b="1" i="1" dirty="0" smtClean="0">
                <a:ea typeface="Calibri" pitchFamily="34" charset="0"/>
                <a:cs typeface="Times New Roman" pitchFamily="18" charset="0"/>
              </a:rPr>
              <a:t> </a:t>
            </a:r>
            <a:r>
              <a:rPr lang="fr-FR" sz="2000" i="1" dirty="0" smtClean="0">
                <a:ea typeface="Calibri" pitchFamily="34" charset="0"/>
                <a:cs typeface="Times New Roman" pitchFamily="18" charset="0"/>
              </a:rPr>
              <a:t>= </a:t>
            </a:r>
            <a:r>
              <a:rPr lang="fr-FR" sz="2000" b="1" i="1" dirty="0" smtClean="0">
                <a:ea typeface="Calibri" pitchFamily="34" charset="0"/>
                <a:cs typeface="Times New Roman" pitchFamily="18" charset="0"/>
              </a:rPr>
              <a:t>coefficients stœchiométriques </a:t>
            </a:r>
            <a:r>
              <a:rPr lang="fr-FR" sz="2000" i="1" dirty="0" smtClean="0">
                <a:ea typeface="Calibri" pitchFamily="34" charset="0"/>
                <a:cs typeface="Times New Roman" pitchFamily="18" charset="0"/>
              </a:rPr>
              <a:t>positifs qui indiquent </a:t>
            </a:r>
            <a:r>
              <a:rPr lang="fr-FR" sz="2000" i="1" dirty="0">
                <a:ea typeface="Calibri" pitchFamily="34" charset="0"/>
                <a:cs typeface="Times New Roman" pitchFamily="18" charset="0"/>
              </a:rPr>
              <a:t>dans quelles proportions les réactifs et les produits sont </a:t>
            </a:r>
            <a:r>
              <a:rPr lang="fr-FR" sz="2000" i="1" dirty="0" err="1" smtClean="0">
                <a:ea typeface="Calibri" pitchFamily="34" charset="0"/>
                <a:cs typeface="Times New Roman" pitchFamily="18" charset="0"/>
              </a:rPr>
              <a:t>respec-tivement</a:t>
            </a:r>
            <a:r>
              <a:rPr lang="fr-FR" sz="2000" i="1" dirty="0" smtClean="0">
                <a:ea typeface="Calibri" pitchFamily="34" charset="0"/>
                <a:cs typeface="Times New Roman" pitchFamily="18" charset="0"/>
              </a:rPr>
              <a:t> </a:t>
            </a:r>
            <a:r>
              <a:rPr lang="fr-FR" sz="2000" i="1" dirty="0">
                <a:ea typeface="Calibri" pitchFamily="34" charset="0"/>
                <a:cs typeface="Times New Roman" pitchFamily="18" charset="0"/>
              </a:rPr>
              <a:t>consommés et formés. </a:t>
            </a:r>
            <a:endParaRPr lang="fr-FR" sz="2000" dirty="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17" presetClass="entr" presetSubtype="1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par>
                                <p:cTn id="28" presetID="22" presetClass="entr" presetSubtype="8" fill="hold"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800" decel="100000"/>
                                        <p:tgtEl>
                                          <p:spTgt spid="64"/>
                                        </p:tgtEl>
                                      </p:cBhvr>
                                    </p:animEffect>
                                    <p:anim calcmode="lin" valueType="num">
                                      <p:cBhvr>
                                        <p:cTn id="44" dur="800" decel="100000" fill="hold"/>
                                        <p:tgtEl>
                                          <p:spTgt spid="64"/>
                                        </p:tgtEl>
                                        <p:attrNameLst>
                                          <p:attrName>style.rotation</p:attrName>
                                        </p:attrNameLst>
                                      </p:cBhvr>
                                      <p:tavLst>
                                        <p:tav tm="0">
                                          <p:val>
                                            <p:fltVal val="-90"/>
                                          </p:val>
                                        </p:tav>
                                        <p:tav tm="100000">
                                          <p:val>
                                            <p:fltVal val="0"/>
                                          </p:val>
                                        </p:tav>
                                      </p:tavLst>
                                    </p:anim>
                                    <p:anim calcmode="lin" valueType="num">
                                      <p:cBhvr>
                                        <p:cTn id="45" dur="800" decel="100000" fill="hold"/>
                                        <p:tgtEl>
                                          <p:spTgt spid="64"/>
                                        </p:tgtEl>
                                        <p:attrNameLst>
                                          <p:attrName>ppt_x</p:attrName>
                                        </p:attrNameLst>
                                      </p:cBhvr>
                                      <p:tavLst>
                                        <p:tav tm="0">
                                          <p:val>
                                            <p:strVal val="#ppt_x+0.4"/>
                                          </p:val>
                                        </p:tav>
                                        <p:tav tm="100000">
                                          <p:val>
                                            <p:strVal val="#ppt_x-0.05"/>
                                          </p:val>
                                        </p:tav>
                                      </p:tavLst>
                                    </p:anim>
                                    <p:anim calcmode="lin" valueType="num">
                                      <p:cBhvr>
                                        <p:cTn id="46" dur="800" decel="100000" fill="hold"/>
                                        <p:tgtEl>
                                          <p:spTgt spid="6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par>
                                <p:cTn id="49" presetID="30"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800" decel="100000"/>
                                        <p:tgtEl>
                                          <p:spTgt spid="65"/>
                                        </p:tgtEl>
                                      </p:cBhvr>
                                    </p:animEffect>
                                    <p:anim calcmode="lin" valueType="num">
                                      <p:cBhvr>
                                        <p:cTn id="52" dur="800" decel="100000" fill="hold"/>
                                        <p:tgtEl>
                                          <p:spTgt spid="65"/>
                                        </p:tgtEl>
                                        <p:attrNameLst>
                                          <p:attrName>style.rotation</p:attrName>
                                        </p:attrNameLst>
                                      </p:cBhvr>
                                      <p:tavLst>
                                        <p:tav tm="0">
                                          <p:val>
                                            <p:fltVal val="-90"/>
                                          </p:val>
                                        </p:tav>
                                        <p:tav tm="100000">
                                          <p:val>
                                            <p:fltVal val="0"/>
                                          </p:val>
                                        </p:tav>
                                      </p:tavLst>
                                    </p:anim>
                                    <p:anim calcmode="lin" valueType="num">
                                      <p:cBhvr>
                                        <p:cTn id="53" dur="800" decel="100000" fill="hold"/>
                                        <p:tgtEl>
                                          <p:spTgt spid="65"/>
                                        </p:tgtEl>
                                        <p:attrNameLst>
                                          <p:attrName>ppt_x</p:attrName>
                                        </p:attrNameLst>
                                      </p:cBhvr>
                                      <p:tavLst>
                                        <p:tav tm="0">
                                          <p:val>
                                            <p:strVal val="#ppt_x+0.4"/>
                                          </p:val>
                                        </p:tav>
                                        <p:tav tm="100000">
                                          <p:val>
                                            <p:strVal val="#ppt_x-0.05"/>
                                          </p:val>
                                        </p:tav>
                                      </p:tavLst>
                                    </p:anim>
                                    <p:anim calcmode="lin" valueType="num">
                                      <p:cBhvr>
                                        <p:cTn id="54" dur="800" decel="100000" fill="hold"/>
                                        <p:tgtEl>
                                          <p:spTgt spid="65"/>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65"/>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6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3" grpId="0"/>
      <p:bldP spid="34" grpId="0"/>
      <p:bldP spid="46" grpId="0" animBg="1"/>
      <p:bldP spid="47"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5111"/>
            <a:ext cx="9144000" cy="400110"/>
          </a:xfrm>
          <a:prstGeom prst="rect">
            <a:avLst/>
          </a:prstGeom>
          <a:noFill/>
          <a:ln w="9525">
            <a:noFill/>
            <a:miter lim="800000"/>
            <a:headEnd/>
            <a:tailEnd/>
          </a:ln>
        </p:spPr>
        <p:txBody>
          <a:bodyPr wrap="square" anchor="ctr">
            <a:spAutoFit/>
          </a:bodyPr>
          <a:lstStyle/>
          <a:p>
            <a:r>
              <a:rPr lang="fr-FR" sz="2000" b="1" u="sng" dirty="0">
                <a:latin typeface="Bookman Old Style" pitchFamily="18" charset="0"/>
                <a:ea typeface="Calibri" pitchFamily="34" charset="0"/>
                <a:cs typeface="Times New Roman" pitchFamily="18" charset="0"/>
              </a:rPr>
              <a:t>II- </a:t>
            </a:r>
            <a:r>
              <a:rPr lang="fr-FR" sz="2000" b="1" u="sng" dirty="0" smtClean="0">
                <a:latin typeface="Bookman Old Style" pitchFamily="18" charset="0"/>
                <a:ea typeface="Calibri" pitchFamily="34" charset="0"/>
                <a:cs typeface="Times New Roman" pitchFamily="18" charset="0"/>
              </a:rPr>
              <a:t>Comment décrire l’évolution d’un système physico-chimique ?</a:t>
            </a:r>
            <a:endParaRPr lang="fr-FR" sz="2000" dirty="0">
              <a:ea typeface="Calibri" pitchFamily="34" charset="0"/>
              <a:cs typeface="Times New Roman" pitchFamily="18" charset="0"/>
            </a:endParaRPr>
          </a:p>
        </p:txBody>
      </p:sp>
      <p:sp>
        <p:nvSpPr>
          <p:cNvPr id="4" name="Rectangle 3"/>
          <p:cNvSpPr>
            <a:spLocks noChangeArrowheads="1"/>
          </p:cNvSpPr>
          <p:nvPr/>
        </p:nvSpPr>
        <p:spPr bwMode="auto">
          <a:xfrm>
            <a:off x="0" y="389702"/>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1) </a:t>
            </a:r>
            <a:r>
              <a:rPr lang="fr-FR" sz="2000" b="1" u="sng" dirty="0" smtClean="0">
                <a:latin typeface="Bookman Old Style" pitchFamily="18" charset="0"/>
                <a:ea typeface="Calibri" pitchFamily="34" charset="0"/>
                <a:cs typeface="Times New Roman" pitchFamily="18" charset="0"/>
              </a:rPr>
              <a:t>L’équation chimique, modélisation de la transformation</a:t>
            </a:r>
            <a:endParaRPr lang="fr-FR" sz="2000" dirty="0">
              <a:ea typeface="Calibri" pitchFamily="34" charset="0"/>
              <a:cs typeface="Times New Roman" pitchFamily="18" charset="0"/>
            </a:endParaRPr>
          </a:p>
        </p:txBody>
      </p:sp>
      <p:sp>
        <p:nvSpPr>
          <p:cNvPr id="8" name="Rectangle 2"/>
          <p:cNvSpPr>
            <a:spLocks noChangeArrowheads="1"/>
          </p:cNvSpPr>
          <p:nvPr/>
        </p:nvSpPr>
        <p:spPr bwMode="auto">
          <a:xfrm>
            <a:off x="144787" y="3596166"/>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2) Avancement d’une </a:t>
            </a:r>
            <a:r>
              <a:rPr lang="fr-FR" sz="2000" b="1" u="sng" dirty="0" smtClean="0">
                <a:latin typeface="Bookman Old Style" pitchFamily="18" charset="0"/>
                <a:ea typeface="Calibri" pitchFamily="34" charset="0"/>
                <a:cs typeface="Times New Roman" pitchFamily="18" charset="0"/>
              </a:rPr>
              <a:t>réaction</a:t>
            </a:r>
            <a:endParaRPr lang="fr-FR" sz="2000" dirty="0">
              <a:ea typeface="Calibri" pitchFamily="34" charset="0"/>
              <a:cs typeface="Times New Roman" pitchFamily="18" charset="0"/>
            </a:endParaRPr>
          </a:p>
        </p:txBody>
      </p:sp>
      <p:sp>
        <p:nvSpPr>
          <p:cNvPr id="15" name="Rectangle 14"/>
          <p:cNvSpPr/>
          <p:nvPr/>
        </p:nvSpPr>
        <p:spPr>
          <a:xfrm>
            <a:off x="1258888" y="836786"/>
            <a:ext cx="2376487" cy="64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latin typeface="Arial" pitchFamily="34" charset="0"/>
                <a:cs typeface="Arial" pitchFamily="34" charset="0"/>
              </a:rPr>
              <a:t>Equation chimique</a:t>
            </a:r>
            <a:endParaRPr lang="fr-FR" sz="2000" b="1" dirty="0">
              <a:latin typeface="Arial" pitchFamily="34" charset="0"/>
              <a:cs typeface="Arial" pitchFamily="34" charset="0"/>
            </a:endParaRPr>
          </a:p>
        </p:txBody>
      </p:sp>
      <p:sp>
        <p:nvSpPr>
          <p:cNvPr id="16" name="Rectangle 15"/>
          <p:cNvSpPr/>
          <p:nvPr/>
        </p:nvSpPr>
        <p:spPr>
          <a:xfrm>
            <a:off x="4787900" y="836786"/>
            <a:ext cx="3528516" cy="64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latin typeface="Arial" pitchFamily="34" charset="0"/>
                <a:cs typeface="Arial" pitchFamily="34" charset="0"/>
              </a:rPr>
              <a:t>Ecriture pour modéliser la réorganisation des atomes</a:t>
            </a:r>
            <a:endParaRPr lang="fr-FR" sz="2000" b="1" dirty="0">
              <a:latin typeface="Arial" pitchFamily="34" charset="0"/>
              <a:cs typeface="Arial" pitchFamily="34" charset="0"/>
            </a:endParaRPr>
          </a:p>
        </p:txBody>
      </p:sp>
      <p:cxnSp>
        <p:nvCxnSpPr>
          <p:cNvPr id="17" name="Connecteur droit 16"/>
          <p:cNvCxnSpPr/>
          <p:nvPr/>
        </p:nvCxnSpPr>
        <p:spPr>
          <a:xfrm>
            <a:off x="3995936" y="1124744"/>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995936" y="1297781"/>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8" name="Image 27"/>
          <p:cNvPicPr/>
          <p:nvPr/>
        </p:nvPicPr>
        <p:blipFill>
          <a:blip r:embed="rId2" cstate="print"/>
          <a:srcRect l="59239" t="21617" r="1486" b="20462"/>
          <a:stretch>
            <a:fillRect/>
          </a:stretch>
        </p:blipFill>
        <p:spPr bwMode="auto">
          <a:xfrm>
            <a:off x="5508105" y="3573016"/>
            <a:ext cx="3635896" cy="3284984"/>
          </a:xfrm>
          <a:prstGeom prst="rect">
            <a:avLst/>
          </a:prstGeom>
          <a:noFill/>
          <a:ln w="9525">
            <a:noFill/>
            <a:miter lim="800000"/>
            <a:headEnd/>
            <a:tailEnd/>
          </a:ln>
        </p:spPr>
      </p:pic>
      <p:sp>
        <p:nvSpPr>
          <p:cNvPr id="18433" name="Rectangle 1"/>
          <p:cNvSpPr>
            <a:spLocks noChangeArrowheads="1"/>
          </p:cNvSpPr>
          <p:nvPr/>
        </p:nvSpPr>
        <p:spPr bwMode="auto">
          <a:xfrm>
            <a:off x="167937" y="4606836"/>
            <a:ext cx="55081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On mélange :</a:t>
            </a:r>
            <a:r>
              <a:rPr kumimoji="0" lang="fr-FR" sz="2400" b="0" i="0" u="none" strike="noStrike" cap="none" normalizeH="0" dirty="0" smtClean="0">
                <a:ln>
                  <a:noFill/>
                </a:ln>
                <a:solidFill>
                  <a:schemeClr val="tx1"/>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1</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Cu</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(s)</a:t>
            </a:r>
            <a:endParaRPr kumimoji="0" lang="fr-FR" sz="24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endParaRPr>
          </a:p>
          <a:p>
            <a:pPr marR="0" lvl="0" algn="l" defTabSz="914400" rtl="0" eaLnBrk="1" fontAlgn="base" latinLnBrk="0" hangingPunct="1">
              <a:lnSpc>
                <a:spcPct val="100000"/>
              </a:lnSpc>
              <a:spcBef>
                <a:spcPct val="0"/>
              </a:spcBef>
              <a:spcAft>
                <a:spcPct val="0"/>
              </a:spcAft>
              <a:buClrTx/>
              <a:buSzTx/>
              <a:buFontTx/>
              <a:buNone/>
              <a:tabLst/>
            </a:pPr>
            <a:r>
              <a:rPr lang="fr-FR" sz="2400" dirty="0" smtClean="0">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2</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d’ions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Ag</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a:t>
            </a:r>
            <a:r>
              <a:rPr kumimoji="0" lang="fr-FR" sz="2400" b="1" i="0" u="none" strike="noStrike" cap="none" normalizeH="0" baseline="-30000" dirty="0" err="1" smtClean="0">
                <a:ln>
                  <a:noFill/>
                </a:ln>
                <a:solidFill>
                  <a:srgbClr val="FF0000"/>
                </a:solidFill>
                <a:effectLst/>
                <a:latin typeface="Calibri" pitchFamily="34" charset="0"/>
                <a:ea typeface="Arial Unicode MS" pitchFamily="34" charset="-128"/>
                <a:cs typeface="Calibri" pitchFamily="34" charset="0"/>
              </a:rPr>
              <a:t>aq</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a:t>
            </a:r>
            <a:r>
              <a:rPr kumimoji="0" lang="fr-FR" sz="24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p>
          <a:p>
            <a:pPr marR="0" lvl="0" algn="l" defTabSz="914400" rtl="0" eaLnBrk="1" fontAlgn="base" latinLnBrk="0" hangingPunct="1">
              <a:lnSpc>
                <a:spcPct val="100000"/>
              </a:lnSpc>
              <a:spcBef>
                <a:spcPct val="0"/>
              </a:spcBef>
              <a:spcAft>
                <a:spcPct val="0"/>
              </a:spcAft>
              <a:buClrTx/>
              <a:buSzTx/>
              <a:buFontTx/>
              <a:buNone/>
              <a:tabLst/>
            </a:pPr>
            <a:r>
              <a:rPr lang="fr-FR" sz="2400" dirty="0" smtClean="0">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3</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d’ions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NO</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3</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29" name="Rectangle 28"/>
          <p:cNvSpPr/>
          <p:nvPr/>
        </p:nvSpPr>
        <p:spPr>
          <a:xfrm>
            <a:off x="323528" y="4005064"/>
            <a:ext cx="4992192" cy="461665"/>
          </a:xfrm>
          <a:prstGeom prst="rect">
            <a:avLst/>
          </a:prstGeom>
          <a:solidFill>
            <a:schemeClr val="accent5">
              <a:lumMod val="20000"/>
              <a:lumOff val="80000"/>
            </a:schemeClr>
          </a:solidFill>
        </p:spPr>
        <p:txBody>
          <a:bodyPr wrap="square">
            <a:spAutoFit/>
          </a:bodyPr>
          <a:lstStyle/>
          <a:p>
            <a:pPr lvl="0" algn="ctr" eaLnBrk="0" fontAlgn="base" hangingPunct="0">
              <a:spcBef>
                <a:spcPct val="0"/>
              </a:spcBef>
              <a:spcAft>
                <a:spcPct val="0"/>
              </a:spcAft>
            </a:pPr>
            <a:r>
              <a:rPr lang="fr-FR" sz="2400" b="1" dirty="0" smtClean="0">
                <a:solidFill>
                  <a:prstClr val="black"/>
                </a:solidFill>
                <a:latin typeface="Calibri" pitchFamily="34" charset="0"/>
                <a:ea typeface="Arial Unicode MS" pitchFamily="34" charset="-128"/>
                <a:cs typeface="Calibri" pitchFamily="34" charset="0"/>
              </a:rPr>
              <a:t>Cu</a:t>
            </a:r>
            <a:r>
              <a:rPr lang="fr-FR" sz="2400" b="1" baseline="-30000" dirty="0" smtClean="0">
                <a:solidFill>
                  <a:prstClr val="black"/>
                </a:solidFill>
                <a:latin typeface="Calibri" pitchFamily="34" charset="0"/>
                <a:ea typeface="Arial Unicode MS" pitchFamily="34" charset="-128"/>
                <a:cs typeface="Calibri" pitchFamily="34" charset="0"/>
              </a:rPr>
              <a:t> (s)</a:t>
            </a:r>
            <a:r>
              <a:rPr lang="fr-FR" sz="2400" b="1" dirty="0" smtClean="0">
                <a:solidFill>
                  <a:prstClr val="black"/>
                </a:solidFill>
                <a:latin typeface="Calibri" pitchFamily="34" charset="0"/>
                <a:ea typeface="Arial Unicode MS" pitchFamily="34" charset="-128"/>
                <a:cs typeface="Calibri" pitchFamily="34" charset="0"/>
              </a:rPr>
              <a:t> + 2 Ag</a:t>
            </a:r>
            <a:r>
              <a:rPr lang="fr-FR" sz="2400" b="1" baseline="30000" dirty="0" smtClean="0">
                <a:solidFill>
                  <a:prstClr val="black"/>
                </a:solidFill>
                <a:latin typeface="Calibri" pitchFamily="34" charset="0"/>
                <a:ea typeface="Arial Unicode MS" pitchFamily="34" charset="-128"/>
                <a:cs typeface="Calibri" pitchFamily="34" charset="0"/>
              </a:rPr>
              <a:t>+</a:t>
            </a:r>
            <a:r>
              <a:rPr lang="fr-FR" sz="2400" b="1" baseline="-30000" dirty="0" smtClean="0">
                <a:solidFill>
                  <a:prstClr val="black"/>
                </a:solidFill>
                <a:latin typeface="Calibri" pitchFamily="34" charset="0"/>
                <a:ea typeface="Arial Unicode MS" pitchFamily="34" charset="-128"/>
                <a:cs typeface="Calibri" pitchFamily="34" charset="0"/>
              </a:rPr>
              <a:t> (</a:t>
            </a:r>
            <a:r>
              <a:rPr lang="fr-FR" sz="2400" b="1" baseline="-30000" dirty="0" err="1" smtClean="0">
                <a:solidFill>
                  <a:prstClr val="black"/>
                </a:solidFill>
                <a:latin typeface="Calibri" pitchFamily="34" charset="0"/>
                <a:ea typeface="Arial Unicode MS" pitchFamily="34" charset="-128"/>
                <a:cs typeface="Calibri" pitchFamily="34" charset="0"/>
              </a:rPr>
              <a:t>aq</a:t>
            </a:r>
            <a:r>
              <a:rPr lang="fr-FR" sz="2400" b="1" baseline="-30000" dirty="0" smtClean="0">
                <a:solidFill>
                  <a:prstClr val="black"/>
                </a:solidFill>
                <a:latin typeface="Calibri" pitchFamily="34" charset="0"/>
                <a:ea typeface="Arial Unicode MS" pitchFamily="34" charset="-128"/>
                <a:cs typeface="Calibri" pitchFamily="34" charset="0"/>
              </a:rPr>
              <a:t>)</a:t>
            </a:r>
            <a:r>
              <a:rPr lang="fr-FR" sz="2400" b="1" dirty="0" smtClean="0">
                <a:solidFill>
                  <a:prstClr val="black"/>
                </a:solidFill>
                <a:latin typeface="Calibri" pitchFamily="34" charset="0"/>
                <a:ea typeface="Arial Unicode MS" pitchFamily="34" charset="-128"/>
                <a:cs typeface="Calibri" pitchFamily="34" charset="0"/>
              </a:rPr>
              <a:t> </a:t>
            </a:r>
            <a:r>
              <a:rPr lang="en-US" sz="2400" b="1" dirty="0" smtClean="0">
                <a:solidFill>
                  <a:prstClr val="black"/>
                </a:solidFill>
                <a:latin typeface="Calibri" pitchFamily="34" charset="0"/>
                <a:ea typeface="Arial Unicode MS" pitchFamily="34" charset="-128"/>
                <a:cs typeface="Calibri" pitchFamily="34" charset="0"/>
                <a:sym typeface="Wingdings 3" pitchFamily="18" charset="2"/>
              </a:rPr>
              <a:t></a:t>
            </a:r>
            <a:r>
              <a:rPr lang="fr-FR" sz="2400" b="1" dirty="0" smtClean="0">
                <a:solidFill>
                  <a:prstClr val="black"/>
                </a:solidFill>
                <a:latin typeface="Calibri" pitchFamily="34" charset="0"/>
                <a:ea typeface="Arial Unicode MS" pitchFamily="34" charset="-128"/>
                <a:cs typeface="Calibri" pitchFamily="34" charset="0"/>
              </a:rPr>
              <a:t> Cu</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2+</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 (</a:t>
            </a:r>
            <a:r>
              <a:rPr lang="fr-FR" sz="2400" b="1" baseline="-30000" dirty="0" err="1" smtClean="0">
                <a:solidFill>
                  <a:prstClr val="black"/>
                </a:solidFill>
                <a:latin typeface="Calibri" pitchFamily="34" charset="0"/>
                <a:ea typeface="Arial Unicode MS" pitchFamily="34" charset="-128"/>
                <a:cs typeface="Calibri" pitchFamily="34" charset="0"/>
                <a:sym typeface="Wingdings 3" pitchFamily="18" charset="2"/>
              </a:rPr>
              <a:t>aq</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a:t>
            </a:r>
            <a:r>
              <a:rPr lang="fr-FR" sz="2400" b="1" dirty="0" smtClean="0">
                <a:solidFill>
                  <a:prstClr val="black"/>
                </a:solidFill>
                <a:latin typeface="Calibri" pitchFamily="34" charset="0"/>
                <a:ea typeface="Arial Unicode MS" pitchFamily="34" charset="-128"/>
                <a:cs typeface="Calibri" pitchFamily="34" charset="0"/>
                <a:sym typeface="Wingdings 3" pitchFamily="18" charset="2"/>
              </a:rPr>
              <a:t> + 2 Ag</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 (s)</a:t>
            </a:r>
            <a:endParaRPr lang="fr-FR" sz="2400" dirty="0" smtClean="0">
              <a:solidFill>
                <a:prstClr val="black"/>
              </a:solidFill>
              <a:latin typeface="Arial" pitchFamily="34" charset="0"/>
              <a:cs typeface="Arial" pitchFamily="34" charset="0"/>
              <a:sym typeface="Wingdings 3" pitchFamily="18" charset="2"/>
            </a:endParaRPr>
          </a:p>
        </p:txBody>
      </p:sp>
      <p:sp>
        <p:nvSpPr>
          <p:cNvPr id="30" name="Rectangle 1"/>
          <p:cNvSpPr>
            <a:spLocks noChangeArrowheads="1"/>
          </p:cNvSpPr>
          <p:nvPr/>
        </p:nvSpPr>
        <p:spPr bwMode="auto">
          <a:xfrm>
            <a:off x="395536" y="5805264"/>
            <a:ext cx="4824536" cy="830997"/>
          </a:xfrm>
          <a:prstGeom prst="rect">
            <a:avLst/>
          </a:prstGeom>
          <a:noFill/>
          <a:ln w="190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a:rPr>
              <a:t> </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Quelle courbe pour </a:t>
            </a:r>
            <a:r>
              <a:rPr lang="fr-FR" sz="2400" b="1" dirty="0" smtClean="0">
                <a:solidFill>
                  <a:srgbClr val="FF0000"/>
                </a:solidFill>
                <a:latin typeface="Calibri" pitchFamily="34" charset="0"/>
                <a:ea typeface="Arial Unicode MS" pitchFamily="34" charset="-128"/>
                <a:cs typeface="Calibri" pitchFamily="34" charset="0"/>
              </a:rPr>
              <a:t>Cu</a:t>
            </a:r>
            <a:r>
              <a:rPr lang="fr-FR" sz="2400" b="1" baseline="-30000" dirty="0" smtClean="0">
                <a:solidFill>
                  <a:srgbClr val="FF0000"/>
                </a:solidFill>
                <a:latin typeface="Calibri" pitchFamily="34" charset="0"/>
                <a:ea typeface="Arial Unicode MS" pitchFamily="34" charset="-128"/>
                <a:cs typeface="Calibri" pitchFamily="34" charset="0"/>
              </a:rPr>
              <a:t> (s)</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Ag</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30000" dirty="0" err="1" smtClean="0">
                <a:solidFill>
                  <a:srgbClr val="FF0000"/>
                </a:solidFill>
                <a:latin typeface="Calibri" pitchFamily="34" charset="0"/>
                <a:ea typeface="Arial Unicode MS" pitchFamily="34" charset="-128"/>
                <a:cs typeface="Calibri" pitchFamily="34" charset="0"/>
              </a:rPr>
              <a:t>aq</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Cu</a:t>
            </a:r>
            <a:r>
              <a:rPr lang="fr-FR" sz="2400" b="1" baseline="30000" dirty="0" smtClean="0">
                <a:solidFill>
                  <a:srgbClr val="FF0000"/>
                </a:solidFill>
                <a:latin typeface="Calibri" pitchFamily="34" charset="0"/>
                <a:ea typeface="Arial Unicode MS" pitchFamily="34" charset="-128"/>
                <a:cs typeface="Calibri" pitchFamily="34" charset="0"/>
              </a:rPr>
              <a:t>2+</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30000" dirty="0" err="1" smtClean="0">
                <a:solidFill>
                  <a:srgbClr val="FF0000"/>
                </a:solidFill>
                <a:latin typeface="Calibri" pitchFamily="34" charset="0"/>
                <a:ea typeface="Arial Unicode MS" pitchFamily="34" charset="-128"/>
                <a:cs typeface="Calibri" pitchFamily="34" charset="0"/>
              </a:rPr>
              <a:t>aq</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Ag</a:t>
            </a:r>
            <a:r>
              <a:rPr lang="fr-FR" sz="2400" b="1" baseline="-30000" dirty="0" smtClean="0">
                <a:solidFill>
                  <a:srgbClr val="FF0000"/>
                </a:solidFill>
                <a:latin typeface="Calibri" pitchFamily="34" charset="0"/>
                <a:ea typeface="Arial Unicode MS" pitchFamily="34" charset="-128"/>
                <a:cs typeface="Calibri" pitchFamily="34" charset="0"/>
              </a:rPr>
              <a:t> (s)</a:t>
            </a:r>
            <a:r>
              <a:rPr lang="fr-FR" sz="2400" dirty="0" smtClean="0">
                <a:latin typeface="Calibri" pitchFamily="34" charset="0"/>
                <a:ea typeface="Arial Unicode MS" pitchFamily="34" charset="-128"/>
                <a:cs typeface="Calibri" pitchFamily="34" charset="0"/>
              </a:rPr>
              <a:t>, </a:t>
            </a:r>
            <a:r>
              <a:rPr lang="fr-FR" sz="2400" b="1" dirty="0" smtClean="0">
                <a:solidFill>
                  <a:srgbClr val="FF0000"/>
                </a:solidFill>
                <a:latin typeface="Calibri" pitchFamily="34" charset="0"/>
                <a:ea typeface="Arial Unicode MS" pitchFamily="34" charset="-128"/>
                <a:cs typeface="Calibri" pitchFamily="34" charset="0"/>
              </a:rPr>
              <a:t>NO</a:t>
            </a:r>
            <a:r>
              <a:rPr lang="fr-FR" sz="2400" b="1" baseline="-30000" dirty="0" smtClean="0">
                <a:solidFill>
                  <a:srgbClr val="FF0000"/>
                </a:solidFill>
                <a:latin typeface="Calibri" pitchFamily="34" charset="0"/>
                <a:ea typeface="Arial Unicode MS" pitchFamily="34" charset="-128"/>
                <a:cs typeface="Calibri" pitchFamily="34" charset="0"/>
              </a:rPr>
              <a:t>3</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25000" dirty="0" smtClean="0">
                <a:solidFill>
                  <a:srgbClr val="FF0000"/>
                </a:solidFill>
                <a:latin typeface="Calibri" pitchFamily="34" charset="0"/>
                <a:ea typeface="Arial Unicode MS" pitchFamily="34" charset="-128"/>
                <a:cs typeface="Calibri" pitchFamily="34" charset="0"/>
              </a:rPr>
              <a:t>(</a:t>
            </a:r>
            <a:r>
              <a:rPr lang="fr-FR" sz="2400" b="1" baseline="-25000" dirty="0" err="1" smtClean="0">
                <a:solidFill>
                  <a:srgbClr val="FF0000"/>
                </a:solidFill>
                <a:latin typeface="Calibri" pitchFamily="34" charset="0"/>
                <a:ea typeface="Arial Unicode MS" pitchFamily="34" charset="-128"/>
                <a:cs typeface="Calibri" pitchFamily="34" charset="0"/>
              </a:rPr>
              <a:t>aq</a:t>
            </a:r>
            <a:r>
              <a:rPr lang="fr-FR" sz="2400" b="1" baseline="-25000" dirty="0" smtClean="0">
                <a:solidFill>
                  <a:srgbClr val="FF0000"/>
                </a:solidFill>
                <a:latin typeface="Calibri" pitchFamily="34" charset="0"/>
                <a:ea typeface="Arial Unicode MS" pitchFamily="34" charset="-128"/>
                <a:cs typeface="Calibri" pitchFamily="34" charset="0"/>
              </a:rPr>
              <a:t>)</a:t>
            </a:r>
            <a:r>
              <a:rPr lang="fr-FR" sz="2400" baseline="-25000" dirty="0" smtClean="0">
                <a:latin typeface="Calibri" pitchFamily="34" charset="0"/>
                <a:ea typeface="Arial Unicode MS" pitchFamily="34" charset="-128"/>
                <a:cs typeface="Calibri" pitchFamily="34" charset="0"/>
              </a:rPr>
              <a:t> </a:t>
            </a:r>
            <a:r>
              <a:rPr lang="fr-FR" sz="2400" dirty="0" smtClean="0">
                <a:latin typeface="Calibri" pitchFamily="34" charset="0"/>
                <a:ea typeface="Arial Unicode MS" pitchFamily="34" charset="-128"/>
                <a:cs typeface="Calibri" pitchFamily="34" charset="0"/>
              </a:rPr>
              <a:t>?                          </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grpSp>
        <p:nvGrpSpPr>
          <p:cNvPr id="20" name="Groupe 19"/>
          <p:cNvGrpSpPr/>
          <p:nvPr/>
        </p:nvGrpSpPr>
        <p:grpSpPr>
          <a:xfrm>
            <a:off x="0" y="1431826"/>
            <a:ext cx="9144000" cy="830997"/>
            <a:chOff x="0" y="4974267"/>
            <a:chExt cx="9144000" cy="830997"/>
          </a:xfrm>
        </p:grpSpPr>
        <p:sp>
          <p:nvSpPr>
            <p:cNvPr id="21" name="Rectangle 3"/>
            <p:cNvSpPr>
              <a:spLocks noChangeArrowheads="1"/>
            </p:cNvSpPr>
            <p:nvPr/>
          </p:nvSpPr>
          <p:spPr bwMode="auto">
            <a:xfrm>
              <a:off x="0" y="4974267"/>
              <a:ext cx="9144000" cy="830997"/>
            </a:xfrm>
            <a:prstGeom prst="rect">
              <a:avLst/>
            </a:prstGeom>
            <a:noFill/>
            <a:ln w="9525">
              <a:noFill/>
              <a:miter lim="800000"/>
              <a:headEnd/>
              <a:tailEnd/>
            </a:ln>
            <a:effectLst/>
          </p:spPr>
          <p:txBody>
            <a:bodyPr anchor="ctr">
              <a:spAutoFit/>
            </a:bodyPr>
            <a:lstStyle/>
            <a:p>
              <a:pPr indent="449263" algn="just">
                <a:defRPr/>
              </a:pPr>
              <a:endParaRPr lang="fr-FR" sz="500" dirty="0">
                <a:latin typeface="Arial" pitchFamily="34" charset="0"/>
                <a:cs typeface="Arial" pitchFamily="34" charset="0"/>
                <a:sym typeface="Wingdings 2" pitchFamily="18" charset="2"/>
              </a:endParaRPr>
            </a:p>
            <a:p>
              <a:pPr algn="just">
                <a:defRPr/>
              </a:pPr>
              <a:r>
                <a:rPr lang="en-US" sz="2000" b="1" dirty="0">
                  <a:latin typeface="Calibri" pitchFamily="34" charset="0"/>
                  <a:ea typeface="Calibri" pitchFamily="34" charset="0"/>
                  <a:cs typeface="Times New Roman" pitchFamily="18" charset="0"/>
                </a:rPr>
                <a:t> </a:t>
              </a:r>
              <a:r>
                <a:rPr lang="fr-FR" sz="2000" b="1" dirty="0" smtClean="0">
                  <a:solidFill>
                    <a:srgbClr val="006600"/>
                  </a:solidFill>
                  <a:latin typeface="Calibri" pitchFamily="34" charset="0"/>
                  <a:ea typeface="Calibri" pitchFamily="34" charset="0"/>
                  <a:cs typeface="Times New Roman" pitchFamily="18" charset="0"/>
                </a:rPr>
                <a:t>* </a:t>
              </a:r>
              <a:r>
                <a:rPr lang="fr-FR" sz="2000" b="1" dirty="0">
                  <a:solidFill>
                    <a:srgbClr val="006600"/>
                  </a:solidFill>
                  <a:latin typeface="Calibri" pitchFamily="34" charset="0"/>
                  <a:ea typeface="Calibri" pitchFamily="34" charset="0"/>
                  <a:cs typeface="Times New Roman" pitchFamily="18" charset="0"/>
                </a:rPr>
                <a:t>transformation </a:t>
              </a:r>
              <a:r>
                <a:rPr lang="fr-FR" sz="2000" b="1" u="sng" dirty="0" smtClean="0">
                  <a:solidFill>
                    <a:srgbClr val="006600"/>
                  </a:solidFill>
                  <a:latin typeface="Calibri" pitchFamily="34" charset="0"/>
                  <a:ea typeface="Calibri" pitchFamily="34" charset="0"/>
                  <a:cs typeface="Times New Roman" pitchFamily="18" charset="0"/>
                </a:rPr>
                <a:t>totale </a:t>
              </a:r>
              <a:r>
                <a:rPr lang="fr-FR" sz="2000" b="1" dirty="0" smtClean="0">
                  <a:solidFill>
                    <a:srgbClr val="006600"/>
                  </a:solidFill>
                  <a:latin typeface="Calibri" pitchFamily="34" charset="0"/>
                  <a:ea typeface="Calibri" pitchFamily="34" charset="0"/>
                  <a:cs typeface="Times New Roman" pitchFamily="18" charset="0"/>
                </a:rPr>
                <a:t> : </a:t>
              </a:r>
              <a:r>
                <a:rPr lang="fr-FR" sz="2000" b="1" dirty="0" smtClean="0">
                  <a:solidFill>
                    <a:srgbClr val="006600"/>
                  </a:solidFill>
                  <a:latin typeface="Calibri" pitchFamily="34" charset="0"/>
                  <a:ea typeface="Calibri" pitchFamily="34" charset="0"/>
                  <a:cs typeface="Times New Roman" pitchFamily="18" charset="0"/>
                </a:rPr>
                <a:t>               </a:t>
              </a: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a:solidFill>
                    <a:srgbClr val="006600"/>
                  </a:solidFill>
                  <a:latin typeface="Arial" pitchFamily="34" charset="0"/>
                  <a:ea typeface="Calibri" pitchFamily="34" charset="0"/>
                  <a:cs typeface="Arial" pitchFamily="34" charset="0"/>
                  <a:sym typeface="Wingdings 2" pitchFamily="18" charset="2"/>
                </a:rPr>
                <a:t>+  </a:t>
              </a: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a:solidFill>
                    <a:srgbClr val="006600"/>
                  </a:solidFill>
                  <a:latin typeface="Arial" pitchFamily="34" charset="0"/>
                  <a:ea typeface="Calibri" pitchFamily="34" charset="0"/>
                  <a:cs typeface="Arial" pitchFamily="34" charset="0"/>
                  <a:sym typeface="Wingdings 2" pitchFamily="18" charset="2"/>
                </a:rPr>
                <a:t>+  …  </a:t>
              </a:r>
              <a:r>
                <a:rPr lang="en-US" sz="2000" b="1" dirty="0">
                  <a:solidFill>
                    <a:srgbClr val="006600"/>
                  </a:solidFill>
                  <a:latin typeface="Arial" pitchFamily="34" charset="0"/>
                  <a:ea typeface="Calibri" pitchFamily="34" charset="0"/>
                  <a:cs typeface="Arial" pitchFamily="34" charset="0"/>
                  <a:sym typeface="Wingdings 3" pitchFamily="18" charset="2"/>
                </a:rPr>
                <a:t></a:t>
              </a:r>
              <a:r>
                <a:rPr lang="en-US" sz="2000" b="1" dirty="0">
                  <a:solidFill>
                    <a:srgbClr val="006600"/>
                  </a:solidFill>
                  <a:latin typeface="Arial" pitchFamily="34" charset="0"/>
                  <a:ea typeface="Calibri" pitchFamily="34" charset="0"/>
                  <a:cs typeface="Arial" pitchFamily="34" charset="0"/>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a:solidFill>
                    <a:srgbClr val="006600"/>
                  </a:solidFill>
                  <a:latin typeface="Arial" pitchFamily="34" charset="0"/>
                  <a:ea typeface="Calibri" pitchFamily="34" charset="0"/>
                  <a:cs typeface="Arial" pitchFamily="34" charset="0"/>
                  <a:sym typeface="Wingdings 3" pitchFamily="18" charset="2"/>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endParaRPr lang="fr-FR" sz="2000" b="1" dirty="0">
                <a:solidFill>
                  <a:srgbClr val="C00000"/>
                </a:solidFill>
                <a:latin typeface="Arial" pitchFamily="34" charset="0"/>
                <a:ea typeface="Calibri" pitchFamily="34" charset="0"/>
                <a:cs typeface="Arial" pitchFamily="34" charset="0"/>
              </a:endParaRPr>
            </a:p>
            <a:p>
              <a:pPr algn="just">
                <a:defRPr/>
              </a:pPr>
              <a:endParaRPr lang="fr-FR" sz="100" b="1" dirty="0" smtClean="0">
                <a:solidFill>
                  <a:srgbClr val="C00000"/>
                </a:solidFill>
                <a:latin typeface="Calibri" pitchFamily="34" charset="0"/>
                <a:ea typeface="Calibri" pitchFamily="34" charset="0"/>
                <a:cs typeface="Times New Roman" pitchFamily="18" charset="0"/>
              </a:endParaRPr>
            </a:p>
            <a:p>
              <a:pPr algn="just">
                <a:defRPr/>
              </a:pPr>
              <a:r>
                <a:rPr lang="fr-FR" sz="2000" b="1" dirty="0" smtClean="0">
                  <a:solidFill>
                    <a:srgbClr val="C00000"/>
                  </a:solidFill>
                  <a:latin typeface="Calibri" pitchFamily="34" charset="0"/>
                  <a:ea typeface="Calibri" pitchFamily="34" charset="0"/>
                  <a:cs typeface="Times New Roman" pitchFamily="18" charset="0"/>
                </a:rPr>
                <a:t>* </a:t>
              </a:r>
              <a:r>
                <a:rPr lang="fr-FR" sz="2000" b="1" dirty="0">
                  <a:solidFill>
                    <a:srgbClr val="C00000"/>
                  </a:solidFill>
                  <a:latin typeface="Calibri" pitchFamily="34" charset="0"/>
                  <a:ea typeface="Calibri" pitchFamily="34" charset="0"/>
                  <a:cs typeface="Times New Roman" pitchFamily="18" charset="0"/>
                </a:rPr>
                <a:t>transformation </a:t>
              </a:r>
              <a:r>
                <a:rPr lang="fr-FR" sz="2000" b="1" u="sng" dirty="0" smtClean="0">
                  <a:solidFill>
                    <a:srgbClr val="C00000"/>
                  </a:solidFill>
                  <a:latin typeface="Calibri" pitchFamily="34" charset="0"/>
                  <a:ea typeface="Calibri" pitchFamily="34" charset="0"/>
                  <a:cs typeface="Times New Roman" pitchFamily="18" charset="0"/>
                </a:rPr>
                <a:t>non totale</a:t>
              </a:r>
              <a:r>
                <a:rPr lang="fr-FR" sz="2000" b="1" dirty="0" smtClean="0">
                  <a:solidFill>
                    <a:srgbClr val="C00000"/>
                  </a:solidFill>
                  <a:latin typeface="Calibri" pitchFamily="34" charset="0"/>
                  <a:ea typeface="Calibri" pitchFamily="34" charset="0"/>
                  <a:cs typeface="Times New Roman" pitchFamily="18" charset="0"/>
                </a:rPr>
                <a:t> :</a:t>
              </a:r>
              <a:endParaRPr lang="en-US" sz="2000" b="1" dirty="0">
                <a:solidFill>
                  <a:srgbClr val="C00000"/>
                </a:solidFill>
                <a:latin typeface="+mj-lt"/>
                <a:ea typeface="Calibri" pitchFamily="34" charset="0"/>
                <a:cs typeface="Arial" pitchFamily="34" charset="0"/>
                <a:sym typeface="Wingdings 3" pitchFamily="18" charset="2"/>
              </a:endParaRPr>
            </a:p>
          </p:txBody>
        </p:sp>
        <p:sp>
          <p:nvSpPr>
            <p:cNvPr id="22" name="Rectangle 21"/>
            <p:cNvSpPr/>
            <p:nvPr/>
          </p:nvSpPr>
          <p:spPr>
            <a:xfrm>
              <a:off x="3563888" y="5373216"/>
              <a:ext cx="5328592" cy="400110"/>
            </a:xfrm>
            <a:prstGeom prst="rect">
              <a:avLst/>
            </a:prstGeom>
          </p:spPr>
          <p:txBody>
            <a:bodyPr wrap="square">
              <a:spAutoFit/>
            </a:bodyPr>
            <a:lstStyle/>
            <a:p>
              <a:r>
                <a:rPr lang="en-US" sz="2000" b="1" dirty="0"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smtClean="0">
                  <a:solidFill>
                    <a:srgbClr val="C00000"/>
                  </a:solidFill>
                  <a:latin typeface="Arial" pitchFamily="34" charset="0"/>
                  <a:ea typeface="Calibri" pitchFamily="34" charset="0"/>
                  <a:cs typeface="Arial" pitchFamily="34" charset="0"/>
                  <a:sym typeface="Wingdings 3" pitchFamily="18" charset="2"/>
                </a:rPr>
                <a:t>1</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err="1"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err="1" smtClean="0">
                  <a:solidFill>
                    <a:srgbClr val="C00000"/>
                  </a:solidFill>
                  <a:latin typeface="Arial" pitchFamily="34" charset="0"/>
                  <a:ea typeface="Calibri" pitchFamily="34" charset="0"/>
                  <a:cs typeface="Arial" pitchFamily="34" charset="0"/>
                  <a:sym typeface="Wingdings 3" pitchFamily="18" charset="2"/>
                </a:rPr>
                <a:t>1</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a:solidFill>
                    <a:srgbClr val="C00000"/>
                  </a:solidFill>
                  <a:latin typeface="Arial" pitchFamily="34" charset="0"/>
                  <a:ea typeface="Calibri" pitchFamily="34" charset="0"/>
                  <a:cs typeface="Arial" pitchFamily="34" charset="0"/>
                  <a:sym typeface="Wingdings 3" pitchFamily="18" charset="2"/>
                </a:rPr>
                <a:t>+  </a:t>
              </a:r>
              <a:r>
                <a:rPr lang="en-US" sz="2000" b="1" dirty="0"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smtClean="0">
                  <a:solidFill>
                    <a:srgbClr val="C00000"/>
                  </a:solidFill>
                  <a:latin typeface="Arial" pitchFamily="34" charset="0"/>
                  <a:ea typeface="Calibri" pitchFamily="34" charset="0"/>
                  <a:cs typeface="Arial" pitchFamily="34" charset="0"/>
                  <a:sym typeface="Wingdings 3" pitchFamily="18" charset="2"/>
                </a:rPr>
                <a:t>2</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err="1"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err="1" smtClean="0">
                  <a:solidFill>
                    <a:srgbClr val="C00000"/>
                  </a:solidFill>
                  <a:latin typeface="Arial" pitchFamily="34" charset="0"/>
                  <a:ea typeface="Calibri" pitchFamily="34" charset="0"/>
                  <a:cs typeface="Arial" pitchFamily="34" charset="0"/>
                  <a:sym typeface="Wingdings 3" pitchFamily="18" charset="2"/>
                </a:rPr>
                <a:t>2</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a:solidFill>
                    <a:srgbClr val="C00000"/>
                  </a:solidFill>
                  <a:latin typeface="Arial" pitchFamily="34" charset="0"/>
                  <a:ea typeface="Calibri" pitchFamily="34" charset="0"/>
                  <a:cs typeface="Arial" pitchFamily="34" charset="0"/>
                  <a:sym typeface="Wingdings 3" pitchFamily="18" charset="2"/>
                </a:rPr>
                <a:t>+  …       </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smtClean="0">
                  <a:solidFill>
                    <a:srgbClr val="C00000"/>
                  </a:solidFill>
                  <a:latin typeface="Arial" pitchFamily="34" charset="0"/>
                  <a:ea typeface="Calibri" pitchFamily="34" charset="0"/>
                  <a:cs typeface="Arial" pitchFamily="34" charset="0"/>
                </a:rPr>
                <a:t>p</a:t>
              </a:r>
              <a:r>
                <a:rPr lang="fr-FR" sz="2000" b="1" baseline="-30000" dirty="0" smtClean="0">
                  <a:solidFill>
                    <a:srgbClr val="C00000"/>
                  </a:solidFill>
                  <a:latin typeface="Arial" pitchFamily="34" charset="0"/>
                  <a:ea typeface="Calibri" pitchFamily="34" charset="0"/>
                  <a:cs typeface="Arial" pitchFamily="34" charset="0"/>
                </a:rPr>
                <a:t>1</a:t>
              </a:r>
              <a:r>
                <a:rPr lang="fr-FR" sz="2000" b="1" dirty="0" smtClean="0">
                  <a:solidFill>
                    <a:srgbClr val="C00000"/>
                  </a:solidFill>
                  <a:latin typeface="Arial" pitchFamily="34" charset="0"/>
                  <a:ea typeface="Calibri" pitchFamily="34" charset="0"/>
                  <a:cs typeface="Arial" pitchFamily="34" charset="0"/>
                </a:rPr>
                <a:t> P</a:t>
              </a:r>
              <a:r>
                <a:rPr lang="fr-FR" sz="2000" b="1" baseline="-30000" dirty="0" smtClean="0">
                  <a:solidFill>
                    <a:srgbClr val="C00000"/>
                  </a:solidFill>
                  <a:latin typeface="Arial" pitchFamily="34" charset="0"/>
                  <a:ea typeface="Calibri" pitchFamily="34" charset="0"/>
                  <a:cs typeface="Arial" pitchFamily="34" charset="0"/>
                </a:rPr>
                <a:t>1</a:t>
              </a:r>
              <a:r>
                <a:rPr lang="fr-FR" sz="2000" b="1" dirty="0" smtClean="0">
                  <a:solidFill>
                    <a:srgbClr val="C00000"/>
                  </a:solidFill>
                  <a:latin typeface="Arial" pitchFamily="34" charset="0"/>
                  <a:ea typeface="Calibri" pitchFamily="34" charset="0"/>
                  <a:cs typeface="Arial" pitchFamily="34" charset="0"/>
                </a:rPr>
                <a:t>  </a:t>
              </a:r>
              <a:r>
                <a:rPr lang="fr-FR" sz="2000" b="1" dirty="0">
                  <a:solidFill>
                    <a:srgbClr val="C00000"/>
                  </a:solidFill>
                  <a:latin typeface="Arial" pitchFamily="34" charset="0"/>
                  <a:ea typeface="Calibri" pitchFamily="34" charset="0"/>
                  <a:cs typeface="Arial" pitchFamily="34" charset="0"/>
                </a:rPr>
                <a:t>+  </a:t>
              </a:r>
              <a:r>
                <a:rPr lang="en-US" sz="2000" b="1" dirty="0" smtClean="0">
                  <a:solidFill>
                    <a:srgbClr val="C00000"/>
                  </a:solidFill>
                  <a:latin typeface="Arial" pitchFamily="34" charset="0"/>
                  <a:ea typeface="Calibri" pitchFamily="34" charset="0"/>
                  <a:cs typeface="Arial" pitchFamily="34" charset="0"/>
                </a:rPr>
                <a:t>p</a:t>
              </a:r>
              <a:r>
                <a:rPr lang="fr-FR" sz="2000" b="1" baseline="-30000" dirty="0" smtClean="0">
                  <a:solidFill>
                    <a:srgbClr val="C00000"/>
                  </a:solidFill>
                  <a:latin typeface="Arial" pitchFamily="34" charset="0"/>
                  <a:ea typeface="Calibri" pitchFamily="34" charset="0"/>
                  <a:cs typeface="Arial" pitchFamily="34" charset="0"/>
                </a:rPr>
                <a:t>2</a:t>
              </a:r>
              <a:r>
                <a:rPr lang="fr-FR" sz="2000" b="1" dirty="0" smtClean="0">
                  <a:solidFill>
                    <a:srgbClr val="C00000"/>
                  </a:solidFill>
                  <a:latin typeface="Arial" pitchFamily="34" charset="0"/>
                  <a:ea typeface="Calibri" pitchFamily="34" charset="0"/>
                  <a:cs typeface="Arial" pitchFamily="34" charset="0"/>
                </a:rPr>
                <a:t> </a:t>
              </a:r>
              <a:r>
                <a:rPr lang="fr-FR" sz="2000" b="1" dirty="0" smtClean="0">
                  <a:solidFill>
                    <a:srgbClr val="C00000"/>
                  </a:solidFill>
                  <a:latin typeface="Arial" pitchFamily="34" charset="0"/>
                  <a:ea typeface="Calibri" pitchFamily="34" charset="0"/>
                  <a:cs typeface="Arial" pitchFamily="34" charset="0"/>
                </a:rPr>
                <a:t>P</a:t>
              </a:r>
              <a:r>
                <a:rPr lang="fr-FR" sz="2000" b="1" baseline="-30000" dirty="0" smtClean="0">
                  <a:solidFill>
                    <a:srgbClr val="C00000"/>
                  </a:solidFill>
                  <a:latin typeface="Arial" pitchFamily="34" charset="0"/>
                  <a:ea typeface="Calibri" pitchFamily="34" charset="0"/>
                  <a:cs typeface="Arial" pitchFamily="34" charset="0"/>
                </a:rPr>
                <a:t>2</a:t>
              </a:r>
              <a:r>
                <a:rPr lang="fr-FR" sz="2000" b="1" dirty="0" smtClean="0">
                  <a:solidFill>
                    <a:srgbClr val="C00000"/>
                  </a:solidFill>
                  <a:latin typeface="Arial" pitchFamily="34" charset="0"/>
                  <a:ea typeface="Calibri" pitchFamily="34" charset="0"/>
                  <a:cs typeface="Arial" pitchFamily="34" charset="0"/>
                </a:rPr>
                <a:t>  </a:t>
              </a:r>
              <a:r>
                <a:rPr lang="fr-FR" sz="2000" b="1" dirty="0">
                  <a:solidFill>
                    <a:srgbClr val="C00000"/>
                  </a:solidFill>
                  <a:latin typeface="Arial" pitchFamily="34" charset="0"/>
                  <a:ea typeface="Calibri" pitchFamily="34" charset="0"/>
                  <a:cs typeface="Arial" pitchFamily="34" charset="0"/>
                </a:rPr>
                <a:t>+  …</a:t>
              </a:r>
              <a:endParaRPr lang="fr-FR" dirty="0">
                <a:latin typeface="Arial" pitchFamily="34" charset="0"/>
                <a:cs typeface="Arial" pitchFamily="34" charset="0"/>
              </a:endParaRPr>
            </a:p>
          </p:txBody>
        </p:sp>
        <p:pic>
          <p:nvPicPr>
            <p:cNvPr id="23" name="il_fi" descr="http://www.physagreg.fr/images/pour_lecons/mont1chim/2fleche.gif"/>
            <p:cNvPicPr>
              <a:picLocks noChangeAspect="1" noChangeArrowheads="1"/>
            </p:cNvPicPr>
            <p:nvPr/>
          </p:nvPicPr>
          <p:blipFill>
            <a:blip r:embed="rId3" r:link="rId4" cstate="print"/>
            <a:srcRect/>
            <a:stretch>
              <a:fillRect/>
            </a:stretch>
          </p:blipFill>
          <p:spPr bwMode="auto">
            <a:xfrm>
              <a:off x="5940152" y="5517232"/>
              <a:ext cx="429542" cy="200453"/>
            </a:xfrm>
            <a:prstGeom prst="rect">
              <a:avLst/>
            </a:prstGeom>
            <a:noFill/>
            <a:ln w="9525">
              <a:noFill/>
              <a:miter lim="800000"/>
              <a:headEnd/>
              <a:tailEnd/>
            </a:ln>
          </p:spPr>
        </p:pic>
      </p:grpSp>
      <p:pic>
        <p:nvPicPr>
          <p:cNvPr id="24" name="Picture 1"/>
          <p:cNvPicPr>
            <a:picLocks noChangeAspect="1" noChangeArrowheads="1"/>
          </p:cNvPicPr>
          <p:nvPr/>
        </p:nvPicPr>
        <p:blipFill>
          <a:blip r:embed="rId5" cstate="print"/>
          <a:srcRect/>
          <a:stretch>
            <a:fillRect/>
          </a:stretch>
        </p:blipFill>
        <p:spPr bwMode="auto">
          <a:xfrm>
            <a:off x="1547664" y="2255272"/>
            <a:ext cx="563562" cy="647700"/>
          </a:xfrm>
          <a:prstGeom prst="rect">
            <a:avLst/>
          </a:prstGeom>
          <a:noFill/>
          <a:ln w="9525">
            <a:noFill/>
            <a:miter lim="800000"/>
            <a:headEnd/>
            <a:tailEnd/>
          </a:ln>
        </p:spPr>
      </p:pic>
      <p:sp>
        <p:nvSpPr>
          <p:cNvPr id="25" name="Rectangle 5"/>
          <p:cNvSpPr>
            <a:spLocks noChangeArrowheads="1"/>
          </p:cNvSpPr>
          <p:nvPr/>
        </p:nvSpPr>
        <p:spPr bwMode="auto">
          <a:xfrm>
            <a:off x="2159000" y="2262823"/>
            <a:ext cx="6985000" cy="1015663"/>
          </a:xfrm>
          <a:prstGeom prst="rect">
            <a:avLst/>
          </a:prstGeom>
          <a:solidFill>
            <a:srgbClr val="FFC000"/>
          </a:solidFill>
          <a:ln w="9525">
            <a:noFill/>
            <a:miter lim="800000"/>
            <a:headEnd/>
            <a:tailEnd/>
          </a:ln>
        </p:spPr>
        <p:txBody>
          <a:bodyPr anchor="ctr">
            <a:spAutoFit/>
          </a:bodyPr>
          <a:lstStyle/>
          <a:p>
            <a:pPr algn="just"/>
            <a:r>
              <a:rPr lang="fr-FR" sz="2000" b="1" dirty="0" smtClean="0">
                <a:latin typeface="Arial" pitchFamily="34" charset="0"/>
                <a:ea typeface="Calibri" pitchFamily="34" charset="0"/>
                <a:cs typeface="Arial" pitchFamily="34" charset="0"/>
              </a:rPr>
              <a:t>r</a:t>
            </a:r>
            <a:r>
              <a:rPr lang="fr-FR" sz="2000" b="1" baseline="-30000" dirty="0" smtClean="0">
                <a:ea typeface="Calibri" pitchFamily="34" charset="0"/>
                <a:cs typeface="Times New Roman" pitchFamily="18" charset="0"/>
              </a:rPr>
              <a:t>i</a:t>
            </a:r>
            <a:r>
              <a:rPr lang="fr-FR" sz="2000" b="1" i="1" dirty="0" smtClean="0">
                <a:ea typeface="Calibri" pitchFamily="34" charset="0"/>
                <a:cs typeface="Times New Roman" pitchFamily="18" charset="0"/>
              </a:rPr>
              <a:t> </a:t>
            </a:r>
            <a:r>
              <a:rPr lang="fr-FR" sz="2000" i="1" dirty="0" smtClean="0">
                <a:ea typeface="Calibri" pitchFamily="34" charset="0"/>
                <a:cs typeface="Times New Roman" pitchFamily="18" charset="0"/>
              </a:rPr>
              <a:t>et </a:t>
            </a:r>
            <a:r>
              <a:rPr lang="fr-FR" sz="2000" b="1" dirty="0" smtClean="0">
                <a:latin typeface="Arial" pitchFamily="34" charset="0"/>
                <a:ea typeface="Calibri" pitchFamily="34" charset="0"/>
                <a:cs typeface="Arial" pitchFamily="34" charset="0"/>
              </a:rPr>
              <a:t>p</a:t>
            </a:r>
            <a:r>
              <a:rPr lang="fr-FR" sz="2000" b="1" baseline="-30000" dirty="0" smtClean="0">
                <a:latin typeface="Arial" pitchFamily="34" charset="0"/>
                <a:ea typeface="Calibri" pitchFamily="34" charset="0"/>
                <a:cs typeface="Arial" pitchFamily="34" charset="0"/>
              </a:rPr>
              <a:t>i</a:t>
            </a:r>
            <a:r>
              <a:rPr lang="fr-FR" sz="2000" b="1" i="1" dirty="0" smtClean="0">
                <a:ea typeface="Calibri" pitchFamily="34" charset="0"/>
                <a:cs typeface="Times New Roman" pitchFamily="18" charset="0"/>
              </a:rPr>
              <a:t> </a:t>
            </a:r>
            <a:r>
              <a:rPr lang="fr-FR" sz="2000" i="1" dirty="0" smtClean="0">
                <a:ea typeface="Calibri" pitchFamily="34" charset="0"/>
                <a:cs typeface="Times New Roman" pitchFamily="18" charset="0"/>
              </a:rPr>
              <a:t>= </a:t>
            </a:r>
            <a:r>
              <a:rPr lang="fr-FR" sz="2000" b="1" i="1" dirty="0" smtClean="0">
                <a:ea typeface="Calibri" pitchFamily="34" charset="0"/>
                <a:cs typeface="Times New Roman" pitchFamily="18" charset="0"/>
              </a:rPr>
              <a:t>coefficients stœchiométriques </a:t>
            </a:r>
            <a:r>
              <a:rPr lang="fr-FR" sz="2000" i="1" dirty="0" smtClean="0">
                <a:ea typeface="Calibri" pitchFamily="34" charset="0"/>
                <a:cs typeface="Times New Roman" pitchFamily="18" charset="0"/>
              </a:rPr>
              <a:t>positifs qui indiquent </a:t>
            </a:r>
            <a:r>
              <a:rPr lang="fr-FR" sz="2000" i="1" dirty="0">
                <a:ea typeface="Calibri" pitchFamily="34" charset="0"/>
                <a:cs typeface="Times New Roman" pitchFamily="18" charset="0"/>
              </a:rPr>
              <a:t>dans quelles proportions les réactifs et les produits sont </a:t>
            </a:r>
            <a:r>
              <a:rPr lang="fr-FR" sz="2000" i="1" dirty="0" err="1" smtClean="0">
                <a:ea typeface="Calibri" pitchFamily="34" charset="0"/>
                <a:cs typeface="Times New Roman" pitchFamily="18" charset="0"/>
              </a:rPr>
              <a:t>respec-tivement</a:t>
            </a:r>
            <a:r>
              <a:rPr lang="fr-FR" sz="2000" i="1" dirty="0" smtClean="0">
                <a:ea typeface="Calibri" pitchFamily="34" charset="0"/>
                <a:cs typeface="Times New Roman" pitchFamily="18" charset="0"/>
              </a:rPr>
              <a:t> </a:t>
            </a:r>
            <a:r>
              <a:rPr lang="fr-FR" sz="2000" i="1" dirty="0">
                <a:ea typeface="Calibri" pitchFamily="34" charset="0"/>
                <a:cs typeface="Times New Roman" pitchFamily="18" charset="0"/>
              </a:rPr>
              <a:t>consommés et formés. </a:t>
            </a:r>
            <a:endParaRPr lang="fr-FR" sz="2000" dirty="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ppt_h/2"/>
                                          </p:val>
                                        </p:tav>
                                        <p:tav tm="100000">
                                          <p:val>
                                            <p:strVal val="#ppt_y"/>
                                          </p:val>
                                        </p:tav>
                                      </p:tavLst>
                                    </p:anim>
                                    <p:anim calcmode="lin" valueType="num">
                                      <p:cBhvr>
                                        <p:cTn id="16" dur="500" fill="hold"/>
                                        <p:tgtEl>
                                          <p:spTgt spid="29"/>
                                        </p:tgtEl>
                                        <p:attrNameLst>
                                          <p:attrName>ppt_w</p:attrName>
                                        </p:attrNameLst>
                                      </p:cBhvr>
                                      <p:tavLst>
                                        <p:tav tm="0">
                                          <p:val>
                                            <p:strVal val="#ppt_w"/>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18433"/>
                                        </p:tgtEl>
                                        <p:attrNameLst>
                                          <p:attrName>style.visibility</p:attrName>
                                        </p:attrNameLst>
                                      </p:cBhvr>
                                      <p:to>
                                        <p:strVal val="visible"/>
                                      </p:to>
                                    </p:set>
                                    <p:anim calcmode="lin" valueType="num">
                                      <p:cBhvr>
                                        <p:cTn id="21" dur="500" fill="hold"/>
                                        <p:tgtEl>
                                          <p:spTgt spid="18433"/>
                                        </p:tgtEl>
                                        <p:attrNameLst>
                                          <p:attrName>ppt_x</p:attrName>
                                        </p:attrNameLst>
                                      </p:cBhvr>
                                      <p:tavLst>
                                        <p:tav tm="0">
                                          <p:val>
                                            <p:strVal val="#ppt_x"/>
                                          </p:val>
                                        </p:tav>
                                        <p:tav tm="100000">
                                          <p:val>
                                            <p:strVal val="#ppt_x"/>
                                          </p:val>
                                        </p:tav>
                                      </p:tavLst>
                                    </p:anim>
                                    <p:anim calcmode="lin" valueType="num">
                                      <p:cBhvr>
                                        <p:cTn id="22" dur="500" fill="hold"/>
                                        <p:tgtEl>
                                          <p:spTgt spid="18433"/>
                                        </p:tgtEl>
                                        <p:attrNameLst>
                                          <p:attrName>ppt_y</p:attrName>
                                        </p:attrNameLst>
                                      </p:cBhvr>
                                      <p:tavLst>
                                        <p:tav tm="0">
                                          <p:val>
                                            <p:strVal val="#ppt_y-#ppt_h/2"/>
                                          </p:val>
                                        </p:tav>
                                        <p:tav tm="100000">
                                          <p:val>
                                            <p:strVal val="#ppt_y"/>
                                          </p:val>
                                        </p:tav>
                                      </p:tavLst>
                                    </p:anim>
                                    <p:anim calcmode="lin" valueType="num">
                                      <p:cBhvr>
                                        <p:cTn id="23" dur="500" fill="hold"/>
                                        <p:tgtEl>
                                          <p:spTgt spid="18433"/>
                                        </p:tgtEl>
                                        <p:attrNameLst>
                                          <p:attrName>ppt_w</p:attrName>
                                        </p:attrNameLst>
                                      </p:cBhvr>
                                      <p:tavLst>
                                        <p:tav tm="0">
                                          <p:val>
                                            <p:strVal val="#ppt_w"/>
                                          </p:val>
                                        </p:tav>
                                        <p:tav tm="100000">
                                          <p:val>
                                            <p:strVal val="#ppt_w"/>
                                          </p:val>
                                        </p:tav>
                                      </p:tavLst>
                                    </p:anim>
                                    <p:anim calcmode="lin" valueType="num">
                                      <p:cBhvr>
                                        <p:cTn id="24" dur="500" fill="hold"/>
                                        <p:tgtEl>
                                          <p:spTgt spid="18433"/>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ppt_h/2"/>
                                          </p:val>
                                        </p:tav>
                                        <p:tav tm="100000">
                                          <p:val>
                                            <p:strVal val="#ppt_y"/>
                                          </p:val>
                                        </p:tav>
                                      </p:tavLst>
                                    </p:anim>
                                    <p:anim calcmode="lin" valueType="num">
                                      <p:cBhvr>
                                        <p:cTn id="30" dur="500" fill="hold"/>
                                        <p:tgtEl>
                                          <p:spTgt spid="30"/>
                                        </p:tgtEl>
                                        <p:attrNameLst>
                                          <p:attrName>ppt_w</p:attrName>
                                        </p:attrNameLst>
                                      </p:cBhvr>
                                      <p:tavLst>
                                        <p:tav tm="0">
                                          <p:val>
                                            <p:strVal val="#ppt_w"/>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3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800" decel="100000"/>
                                        <p:tgtEl>
                                          <p:spTgt spid="28"/>
                                        </p:tgtEl>
                                      </p:cBhvr>
                                    </p:animEffect>
                                    <p:anim calcmode="lin" valueType="num">
                                      <p:cBhvr>
                                        <p:cTn id="36" dur="800" decel="100000" fill="hold"/>
                                        <p:tgtEl>
                                          <p:spTgt spid="28"/>
                                        </p:tgtEl>
                                        <p:attrNameLst>
                                          <p:attrName>style.rotation</p:attrName>
                                        </p:attrNameLst>
                                      </p:cBhvr>
                                      <p:tavLst>
                                        <p:tav tm="0">
                                          <p:val>
                                            <p:fltVal val="-90"/>
                                          </p:val>
                                        </p:tav>
                                        <p:tav tm="100000">
                                          <p:val>
                                            <p:fltVal val="0"/>
                                          </p:val>
                                        </p:tav>
                                      </p:tavLst>
                                    </p:anim>
                                    <p:anim calcmode="lin" valueType="num">
                                      <p:cBhvr>
                                        <p:cTn id="37" dur="800" decel="100000" fill="hold"/>
                                        <p:tgtEl>
                                          <p:spTgt spid="28"/>
                                        </p:tgtEl>
                                        <p:attrNameLst>
                                          <p:attrName>ppt_x</p:attrName>
                                        </p:attrNameLst>
                                      </p:cBhvr>
                                      <p:tavLst>
                                        <p:tav tm="0">
                                          <p:val>
                                            <p:strVal val="#ppt_x+0.4"/>
                                          </p:val>
                                        </p:tav>
                                        <p:tav tm="100000">
                                          <p:val>
                                            <p:strVal val="#ppt_x-0.05"/>
                                          </p:val>
                                        </p:tav>
                                      </p:tavLst>
                                    </p:anim>
                                    <p:anim calcmode="lin" valueType="num">
                                      <p:cBhvr>
                                        <p:cTn id="38" dur="800" decel="100000" fill="hold"/>
                                        <p:tgtEl>
                                          <p:spTgt spid="28"/>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433" grpId="0"/>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012160" y="2780928"/>
            <a:ext cx="1728192" cy="3600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922" name="Picture 10"/>
          <p:cNvPicPr>
            <a:picLocks noChangeAspect="1" noChangeArrowheads="1"/>
          </p:cNvPicPr>
          <p:nvPr/>
        </p:nvPicPr>
        <p:blipFill>
          <a:blip r:embed="rId2" cstate="print"/>
          <a:srcRect/>
          <a:stretch>
            <a:fillRect/>
          </a:stretch>
        </p:blipFill>
        <p:spPr bwMode="auto">
          <a:xfrm>
            <a:off x="115750" y="3501008"/>
            <a:ext cx="8820472" cy="2520280"/>
          </a:xfrm>
          <a:prstGeom prst="rect">
            <a:avLst/>
          </a:prstGeom>
          <a:noFill/>
          <a:ln w="9525">
            <a:noFill/>
            <a:miter lim="800000"/>
            <a:headEnd/>
            <a:tailEnd/>
          </a:ln>
        </p:spPr>
      </p:pic>
      <p:sp>
        <p:nvSpPr>
          <p:cNvPr id="4" name="Rectangle 2"/>
          <p:cNvSpPr>
            <a:spLocks noChangeArrowheads="1"/>
          </p:cNvSpPr>
          <p:nvPr/>
        </p:nvSpPr>
        <p:spPr bwMode="auto">
          <a:xfrm>
            <a:off x="144787" y="-4234"/>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2) Avancement d’une </a:t>
            </a:r>
            <a:r>
              <a:rPr lang="fr-FR" sz="2000" b="1" u="sng" dirty="0" smtClean="0">
                <a:latin typeface="Bookman Old Style" pitchFamily="18" charset="0"/>
                <a:ea typeface="Calibri" pitchFamily="34" charset="0"/>
                <a:cs typeface="Times New Roman" pitchFamily="18" charset="0"/>
              </a:rPr>
              <a:t>réaction</a:t>
            </a:r>
            <a:endParaRPr lang="fr-FR" sz="2000" dirty="0">
              <a:ea typeface="Calibri" pitchFamily="34" charset="0"/>
              <a:cs typeface="Times New Roman" pitchFamily="18" charset="0"/>
            </a:endParaRPr>
          </a:p>
        </p:txBody>
      </p:sp>
      <p:pic>
        <p:nvPicPr>
          <p:cNvPr id="5" name="Image 4"/>
          <p:cNvPicPr/>
          <p:nvPr/>
        </p:nvPicPr>
        <p:blipFill>
          <a:blip r:embed="rId3" cstate="print">
            <a:clrChange>
              <a:clrFrom>
                <a:srgbClr val="FFFFFF"/>
              </a:clrFrom>
              <a:clrTo>
                <a:srgbClr val="FFFFFF">
                  <a:alpha val="0"/>
                </a:srgbClr>
              </a:clrTo>
            </a:clrChange>
          </a:blip>
          <a:srcRect l="59239" t="21617" r="1486" b="20462"/>
          <a:stretch>
            <a:fillRect/>
          </a:stretch>
        </p:blipFill>
        <p:spPr bwMode="auto">
          <a:xfrm>
            <a:off x="5436096" y="-27384"/>
            <a:ext cx="3707905" cy="3096344"/>
          </a:xfrm>
          <a:prstGeom prst="rect">
            <a:avLst/>
          </a:prstGeom>
          <a:noFill/>
          <a:ln w="9525">
            <a:noFill/>
            <a:miter lim="800000"/>
            <a:headEnd/>
            <a:tailEnd/>
          </a:ln>
        </p:spPr>
      </p:pic>
      <p:sp>
        <p:nvSpPr>
          <p:cNvPr id="6" name="Rectangle 1"/>
          <p:cNvSpPr>
            <a:spLocks noChangeArrowheads="1"/>
          </p:cNvSpPr>
          <p:nvPr/>
        </p:nvSpPr>
        <p:spPr bwMode="auto">
          <a:xfrm>
            <a:off x="167937" y="1006436"/>
            <a:ext cx="55081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On mélange :</a:t>
            </a:r>
            <a:r>
              <a:rPr kumimoji="0" lang="fr-FR" sz="2400" b="0" i="0" u="none" strike="noStrike" cap="none" normalizeH="0" dirty="0" smtClean="0">
                <a:ln>
                  <a:noFill/>
                </a:ln>
                <a:solidFill>
                  <a:schemeClr val="tx1"/>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1</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Cu</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(s)</a:t>
            </a:r>
            <a:endParaRPr kumimoji="0" lang="fr-FR" sz="24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endParaRPr>
          </a:p>
          <a:p>
            <a:pPr marR="0" lvl="0" algn="l" defTabSz="914400" rtl="0" eaLnBrk="1" fontAlgn="base" latinLnBrk="0" hangingPunct="1">
              <a:lnSpc>
                <a:spcPct val="100000"/>
              </a:lnSpc>
              <a:spcBef>
                <a:spcPct val="0"/>
              </a:spcBef>
              <a:spcAft>
                <a:spcPct val="0"/>
              </a:spcAft>
              <a:buClrTx/>
              <a:buSzTx/>
              <a:buFontTx/>
              <a:buNone/>
              <a:tabLst/>
            </a:pPr>
            <a:r>
              <a:rPr lang="fr-FR" sz="2400" dirty="0" smtClean="0">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2</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d’ions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Ag</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a:t>
            </a:r>
            <a:r>
              <a:rPr kumimoji="0" lang="fr-FR" sz="2400" b="1" i="0" u="none" strike="noStrike" cap="none" normalizeH="0" baseline="-30000" dirty="0" err="1" smtClean="0">
                <a:ln>
                  <a:noFill/>
                </a:ln>
                <a:solidFill>
                  <a:srgbClr val="FF0000"/>
                </a:solidFill>
                <a:effectLst/>
                <a:latin typeface="Calibri" pitchFamily="34" charset="0"/>
                <a:ea typeface="Arial Unicode MS" pitchFamily="34" charset="-128"/>
                <a:cs typeface="Calibri" pitchFamily="34" charset="0"/>
              </a:rPr>
              <a:t>aq</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a:t>
            </a:r>
            <a:r>
              <a:rPr kumimoji="0" lang="fr-FR" sz="24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p>
          <a:p>
            <a:pPr marR="0" lvl="0" algn="l" defTabSz="914400" rtl="0" eaLnBrk="1" fontAlgn="base" latinLnBrk="0" hangingPunct="1">
              <a:lnSpc>
                <a:spcPct val="100000"/>
              </a:lnSpc>
              <a:spcBef>
                <a:spcPct val="0"/>
              </a:spcBef>
              <a:spcAft>
                <a:spcPct val="0"/>
              </a:spcAft>
              <a:buClrTx/>
              <a:buSzTx/>
              <a:buFontTx/>
              <a:buNone/>
              <a:tabLst/>
            </a:pPr>
            <a:r>
              <a:rPr lang="fr-FR" sz="2400" dirty="0" smtClean="0">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3</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d’ions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NO</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3</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Rectangle 6"/>
          <p:cNvSpPr/>
          <p:nvPr/>
        </p:nvSpPr>
        <p:spPr>
          <a:xfrm>
            <a:off x="323528" y="404664"/>
            <a:ext cx="4992192" cy="461665"/>
          </a:xfrm>
          <a:prstGeom prst="rect">
            <a:avLst/>
          </a:prstGeom>
          <a:solidFill>
            <a:schemeClr val="accent5">
              <a:lumMod val="20000"/>
              <a:lumOff val="80000"/>
            </a:schemeClr>
          </a:solidFill>
        </p:spPr>
        <p:txBody>
          <a:bodyPr wrap="square">
            <a:spAutoFit/>
          </a:bodyPr>
          <a:lstStyle/>
          <a:p>
            <a:pPr lvl="0" algn="ctr" eaLnBrk="0" fontAlgn="base" hangingPunct="0">
              <a:spcBef>
                <a:spcPct val="0"/>
              </a:spcBef>
              <a:spcAft>
                <a:spcPct val="0"/>
              </a:spcAft>
            </a:pPr>
            <a:r>
              <a:rPr lang="fr-FR" sz="2400" b="1" dirty="0" smtClean="0">
                <a:solidFill>
                  <a:prstClr val="black"/>
                </a:solidFill>
                <a:latin typeface="Calibri" pitchFamily="34" charset="0"/>
                <a:ea typeface="Arial Unicode MS" pitchFamily="34" charset="-128"/>
                <a:cs typeface="Calibri" pitchFamily="34" charset="0"/>
              </a:rPr>
              <a:t>Cu</a:t>
            </a:r>
            <a:r>
              <a:rPr lang="fr-FR" sz="2400" b="1" baseline="-30000" dirty="0" smtClean="0">
                <a:solidFill>
                  <a:prstClr val="black"/>
                </a:solidFill>
                <a:latin typeface="Calibri" pitchFamily="34" charset="0"/>
                <a:ea typeface="Arial Unicode MS" pitchFamily="34" charset="-128"/>
                <a:cs typeface="Calibri" pitchFamily="34" charset="0"/>
              </a:rPr>
              <a:t> (s)</a:t>
            </a:r>
            <a:r>
              <a:rPr lang="fr-FR" sz="2400" b="1" dirty="0" smtClean="0">
                <a:solidFill>
                  <a:prstClr val="black"/>
                </a:solidFill>
                <a:latin typeface="Calibri" pitchFamily="34" charset="0"/>
                <a:ea typeface="Arial Unicode MS" pitchFamily="34" charset="-128"/>
                <a:cs typeface="Calibri" pitchFamily="34" charset="0"/>
              </a:rPr>
              <a:t> + 2 Ag</a:t>
            </a:r>
            <a:r>
              <a:rPr lang="fr-FR" sz="2400" b="1" baseline="30000" dirty="0" smtClean="0">
                <a:solidFill>
                  <a:prstClr val="black"/>
                </a:solidFill>
                <a:latin typeface="Calibri" pitchFamily="34" charset="0"/>
                <a:ea typeface="Arial Unicode MS" pitchFamily="34" charset="-128"/>
                <a:cs typeface="Calibri" pitchFamily="34" charset="0"/>
              </a:rPr>
              <a:t>+</a:t>
            </a:r>
            <a:r>
              <a:rPr lang="fr-FR" sz="2400" b="1" baseline="-30000" dirty="0" smtClean="0">
                <a:solidFill>
                  <a:prstClr val="black"/>
                </a:solidFill>
                <a:latin typeface="Calibri" pitchFamily="34" charset="0"/>
                <a:ea typeface="Arial Unicode MS" pitchFamily="34" charset="-128"/>
                <a:cs typeface="Calibri" pitchFamily="34" charset="0"/>
              </a:rPr>
              <a:t> (</a:t>
            </a:r>
            <a:r>
              <a:rPr lang="fr-FR" sz="2400" b="1" baseline="-30000" dirty="0" err="1" smtClean="0">
                <a:solidFill>
                  <a:prstClr val="black"/>
                </a:solidFill>
                <a:latin typeface="Calibri" pitchFamily="34" charset="0"/>
                <a:ea typeface="Arial Unicode MS" pitchFamily="34" charset="-128"/>
                <a:cs typeface="Calibri" pitchFamily="34" charset="0"/>
              </a:rPr>
              <a:t>aq</a:t>
            </a:r>
            <a:r>
              <a:rPr lang="fr-FR" sz="2400" b="1" baseline="-30000" dirty="0" smtClean="0">
                <a:solidFill>
                  <a:prstClr val="black"/>
                </a:solidFill>
                <a:latin typeface="Calibri" pitchFamily="34" charset="0"/>
                <a:ea typeface="Arial Unicode MS" pitchFamily="34" charset="-128"/>
                <a:cs typeface="Calibri" pitchFamily="34" charset="0"/>
              </a:rPr>
              <a:t>)</a:t>
            </a:r>
            <a:r>
              <a:rPr lang="fr-FR" sz="2400" b="1" dirty="0" smtClean="0">
                <a:solidFill>
                  <a:prstClr val="black"/>
                </a:solidFill>
                <a:latin typeface="Calibri" pitchFamily="34" charset="0"/>
                <a:ea typeface="Arial Unicode MS" pitchFamily="34" charset="-128"/>
                <a:cs typeface="Calibri" pitchFamily="34" charset="0"/>
              </a:rPr>
              <a:t> </a:t>
            </a:r>
            <a:r>
              <a:rPr lang="en-US" sz="2400" b="1" dirty="0" smtClean="0">
                <a:solidFill>
                  <a:prstClr val="black"/>
                </a:solidFill>
                <a:latin typeface="Calibri" pitchFamily="34" charset="0"/>
                <a:ea typeface="Arial Unicode MS" pitchFamily="34" charset="-128"/>
                <a:cs typeface="Calibri" pitchFamily="34" charset="0"/>
                <a:sym typeface="Wingdings 3" pitchFamily="18" charset="2"/>
              </a:rPr>
              <a:t></a:t>
            </a:r>
            <a:r>
              <a:rPr lang="fr-FR" sz="2400" b="1" dirty="0" smtClean="0">
                <a:solidFill>
                  <a:prstClr val="black"/>
                </a:solidFill>
                <a:latin typeface="Calibri" pitchFamily="34" charset="0"/>
                <a:ea typeface="Arial Unicode MS" pitchFamily="34" charset="-128"/>
                <a:cs typeface="Calibri" pitchFamily="34" charset="0"/>
              </a:rPr>
              <a:t> Cu</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2+</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 (</a:t>
            </a:r>
            <a:r>
              <a:rPr lang="fr-FR" sz="2400" b="1" baseline="-30000" dirty="0" err="1" smtClean="0">
                <a:solidFill>
                  <a:prstClr val="black"/>
                </a:solidFill>
                <a:latin typeface="Calibri" pitchFamily="34" charset="0"/>
                <a:ea typeface="Arial Unicode MS" pitchFamily="34" charset="-128"/>
                <a:cs typeface="Calibri" pitchFamily="34" charset="0"/>
                <a:sym typeface="Wingdings 3" pitchFamily="18" charset="2"/>
              </a:rPr>
              <a:t>aq</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a:t>
            </a:r>
            <a:r>
              <a:rPr lang="fr-FR" sz="2400" b="1" dirty="0" smtClean="0">
                <a:solidFill>
                  <a:prstClr val="black"/>
                </a:solidFill>
                <a:latin typeface="Calibri" pitchFamily="34" charset="0"/>
                <a:ea typeface="Arial Unicode MS" pitchFamily="34" charset="-128"/>
                <a:cs typeface="Calibri" pitchFamily="34" charset="0"/>
                <a:sym typeface="Wingdings 3" pitchFamily="18" charset="2"/>
              </a:rPr>
              <a:t> + 2 Ag</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 (s)</a:t>
            </a:r>
            <a:endParaRPr lang="fr-FR" sz="2400" dirty="0" smtClean="0">
              <a:solidFill>
                <a:prstClr val="black"/>
              </a:solidFill>
              <a:latin typeface="Arial" pitchFamily="34" charset="0"/>
              <a:cs typeface="Arial" pitchFamily="34" charset="0"/>
              <a:sym typeface="Wingdings 3" pitchFamily="18" charset="2"/>
            </a:endParaRPr>
          </a:p>
        </p:txBody>
      </p:sp>
      <p:sp>
        <p:nvSpPr>
          <p:cNvPr id="8" name="Rectangle 1"/>
          <p:cNvSpPr>
            <a:spLocks noChangeArrowheads="1"/>
          </p:cNvSpPr>
          <p:nvPr/>
        </p:nvSpPr>
        <p:spPr bwMode="auto">
          <a:xfrm>
            <a:off x="395536" y="2204864"/>
            <a:ext cx="4824536" cy="830997"/>
          </a:xfrm>
          <a:prstGeom prst="rect">
            <a:avLst/>
          </a:prstGeom>
          <a:noFill/>
          <a:ln w="190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a:rPr>
              <a:t> </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Quelle courbe pour </a:t>
            </a:r>
            <a:r>
              <a:rPr lang="fr-FR" sz="2400" b="1" dirty="0" smtClean="0">
                <a:solidFill>
                  <a:srgbClr val="FF0000"/>
                </a:solidFill>
                <a:latin typeface="Calibri" pitchFamily="34" charset="0"/>
                <a:ea typeface="Arial Unicode MS" pitchFamily="34" charset="-128"/>
                <a:cs typeface="Calibri" pitchFamily="34" charset="0"/>
              </a:rPr>
              <a:t>Cu</a:t>
            </a:r>
            <a:r>
              <a:rPr lang="fr-FR" sz="2400" b="1" baseline="-30000" dirty="0" smtClean="0">
                <a:solidFill>
                  <a:srgbClr val="FF0000"/>
                </a:solidFill>
                <a:latin typeface="Calibri" pitchFamily="34" charset="0"/>
                <a:ea typeface="Arial Unicode MS" pitchFamily="34" charset="-128"/>
                <a:cs typeface="Calibri" pitchFamily="34" charset="0"/>
              </a:rPr>
              <a:t> (s)</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Ag</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30000" dirty="0" err="1" smtClean="0">
                <a:solidFill>
                  <a:srgbClr val="FF0000"/>
                </a:solidFill>
                <a:latin typeface="Calibri" pitchFamily="34" charset="0"/>
                <a:ea typeface="Arial Unicode MS" pitchFamily="34" charset="-128"/>
                <a:cs typeface="Calibri" pitchFamily="34" charset="0"/>
              </a:rPr>
              <a:t>aq</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Cu</a:t>
            </a:r>
            <a:r>
              <a:rPr lang="fr-FR" sz="2400" b="1" baseline="30000" dirty="0" smtClean="0">
                <a:solidFill>
                  <a:srgbClr val="FF0000"/>
                </a:solidFill>
                <a:latin typeface="Calibri" pitchFamily="34" charset="0"/>
                <a:ea typeface="Arial Unicode MS" pitchFamily="34" charset="-128"/>
                <a:cs typeface="Calibri" pitchFamily="34" charset="0"/>
              </a:rPr>
              <a:t>2+</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30000" dirty="0" err="1" smtClean="0">
                <a:solidFill>
                  <a:srgbClr val="FF0000"/>
                </a:solidFill>
                <a:latin typeface="Calibri" pitchFamily="34" charset="0"/>
                <a:ea typeface="Arial Unicode MS" pitchFamily="34" charset="-128"/>
                <a:cs typeface="Calibri" pitchFamily="34" charset="0"/>
              </a:rPr>
              <a:t>aq</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Ag</a:t>
            </a:r>
            <a:r>
              <a:rPr lang="fr-FR" sz="2400" b="1" baseline="-30000" dirty="0" smtClean="0">
                <a:solidFill>
                  <a:srgbClr val="FF0000"/>
                </a:solidFill>
                <a:latin typeface="Calibri" pitchFamily="34" charset="0"/>
                <a:ea typeface="Arial Unicode MS" pitchFamily="34" charset="-128"/>
                <a:cs typeface="Calibri" pitchFamily="34" charset="0"/>
              </a:rPr>
              <a:t> (s)</a:t>
            </a:r>
            <a:r>
              <a:rPr lang="fr-FR" sz="2400" dirty="0" smtClean="0">
                <a:latin typeface="Calibri" pitchFamily="34" charset="0"/>
                <a:ea typeface="Arial Unicode MS" pitchFamily="34" charset="-128"/>
                <a:cs typeface="Calibri" pitchFamily="34" charset="0"/>
              </a:rPr>
              <a:t>, </a:t>
            </a:r>
            <a:r>
              <a:rPr lang="fr-FR" sz="2400" b="1" dirty="0" smtClean="0">
                <a:solidFill>
                  <a:srgbClr val="FF0000"/>
                </a:solidFill>
                <a:latin typeface="Calibri" pitchFamily="34" charset="0"/>
                <a:ea typeface="Arial Unicode MS" pitchFamily="34" charset="-128"/>
                <a:cs typeface="Calibri" pitchFamily="34" charset="0"/>
              </a:rPr>
              <a:t>NO</a:t>
            </a:r>
            <a:r>
              <a:rPr lang="fr-FR" sz="2400" b="1" baseline="-30000" dirty="0" smtClean="0">
                <a:solidFill>
                  <a:srgbClr val="FF0000"/>
                </a:solidFill>
                <a:latin typeface="Calibri" pitchFamily="34" charset="0"/>
                <a:ea typeface="Arial Unicode MS" pitchFamily="34" charset="-128"/>
                <a:cs typeface="Calibri" pitchFamily="34" charset="0"/>
              </a:rPr>
              <a:t>3</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25000" dirty="0" smtClean="0">
                <a:solidFill>
                  <a:srgbClr val="FF0000"/>
                </a:solidFill>
                <a:latin typeface="Calibri" pitchFamily="34" charset="0"/>
                <a:ea typeface="Arial Unicode MS" pitchFamily="34" charset="-128"/>
                <a:cs typeface="Calibri" pitchFamily="34" charset="0"/>
              </a:rPr>
              <a:t>(</a:t>
            </a:r>
            <a:r>
              <a:rPr lang="fr-FR" sz="2400" b="1" baseline="-25000" dirty="0" err="1" smtClean="0">
                <a:solidFill>
                  <a:srgbClr val="FF0000"/>
                </a:solidFill>
                <a:latin typeface="Calibri" pitchFamily="34" charset="0"/>
                <a:ea typeface="Arial Unicode MS" pitchFamily="34" charset="-128"/>
                <a:cs typeface="Calibri" pitchFamily="34" charset="0"/>
              </a:rPr>
              <a:t>aq</a:t>
            </a:r>
            <a:r>
              <a:rPr lang="fr-FR" sz="2400" b="1" baseline="-25000" dirty="0" smtClean="0">
                <a:solidFill>
                  <a:srgbClr val="FF0000"/>
                </a:solidFill>
                <a:latin typeface="Calibri" pitchFamily="34" charset="0"/>
                <a:ea typeface="Arial Unicode MS" pitchFamily="34" charset="-128"/>
                <a:cs typeface="Calibri" pitchFamily="34" charset="0"/>
              </a:rPr>
              <a:t>)</a:t>
            </a:r>
            <a:r>
              <a:rPr lang="fr-FR" sz="2400" baseline="-25000" dirty="0" smtClean="0">
                <a:latin typeface="Calibri" pitchFamily="34" charset="0"/>
                <a:ea typeface="Arial Unicode MS" pitchFamily="34" charset="-128"/>
                <a:cs typeface="Calibri" pitchFamily="34" charset="0"/>
              </a:rPr>
              <a:t> </a:t>
            </a:r>
            <a:r>
              <a:rPr lang="fr-FR" sz="2400" dirty="0" smtClean="0">
                <a:latin typeface="Calibri" pitchFamily="34" charset="0"/>
                <a:ea typeface="Arial Unicode MS" pitchFamily="34" charset="-128"/>
                <a:cs typeface="Calibri" pitchFamily="34" charset="0"/>
              </a:rPr>
              <a:t>?                          </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38915" name="Text Box 3"/>
          <p:cNvSpPr txBox="1">
            <a:spLocks noChangeArrowheads="1"/>
          </p:cNvSpPr>
          <p:nvPr/>
        </p:nvSpPr>
        <p:spPr bwMode="auto">
          <a:xfrm>
            <a:off x="1907704" y="5545498"/>
            <a:ext cx="7632848"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NO</a:t>
            </a:r>
            <a:r>
              <a:rPr kumimoji="0" lang="fr-FR" sz="2000" b="1" i="0" u="none" strike="noStrike" cap="none" normalizeH="0" baseline="-25000" dirty="0" smtClean="0">
                <a:ln>
                  <a:noFill/>
                </a:ln>
                <a:solidFill>
                  <a:srgbClr val="002060"/>
                </a:solidFill>
                <a:effectLst/>
                <a:latin typeface="Arial" pitchFamily="34" charset="0"/>
                <a:cs typeface="Arial" pitchFamily="34" charset="0"/>
              </a:rPr>
              <a:t>3</a:t>
            </a:r>
            <a:r>
              <a:rPr kumimoji="0" lang="fr-FR" sz="2000" b="1" i="0" u="none" strike="noStrike" cap="none" normalizeH="0" baseline="30000" dirty="0" smtClean="0">
                <a:ln>
                  <a:noFill/>
                </a:ln>
                <a:solidFill>
                  <a:srgbClr val="002060"/>
                </a:solidFill>
                <a:effectLst/>
                <a:latin typeface="Arial" pitchFamily="34" charset="0"/>
                <a:cs typeface="Arial" pitchFamily="34" charset="0"/>
              </a:rPr>
              <a:t> – </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Arial" pitchFamily="34" charset="0"/>
                <a:cs typeface="Arial" pitchFamily="34" charset="0"/>
              </a:rPr>
              <a:t>Espèce spectatrice</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a:t>
            </a:r>
            <a:r>
              <a:rPr kumimoji="0" lang="fr-FR" sz="2000" b="0" i="0" u="none" strike="noStrike" cap="none" normalizeH="0" baseline="0" dirty="0" err="1" smtClean="0">
                <a:ln>
                  <a:noFill/>
                </a:ln>
                <a:solidFill>
                  <a:srgbClr val="002060"/>
                </a:solidFill>
                <a:effectLst/>
                <a:latin typeface="Arial" pitchFamily="34" charset="0"/>
                <a:cs typeface="Arial" pitchFamily="34" charset="0"/>
              </a:rPr>
              <a:t>qté</a:t>
            </a:r>
            <a:r>
              <a:rPr kumimoji="0" lang="fr-FR" sz="2000" b="0" i="0" u="none" strike="noStrike" cap="none" normalizeH="0" baseline="0" dirty="0" smtClean="0">
                <a:ln>
                  <a:noFill/>
                </a:ln>
                <a:solidFill>
                  <a:srgbClr val="002060"/>
                </a:solidFill>
                <a:effectLst/>
                <a:latin typeface="Arial" pitchFamily="34" charset="0"/>
                <a:cs typeface="Arial" pitchFamily="34" charset="0"/>
              </a:rPr>
              <a:t> de matière </a:t>
            </a:r>
            <a:r>
              <a:rPr kumimoji="0" lang="fr-FR" sz="2000" b="1" i="1" u="none" strike="noStrike" cap="none" normalizeH="0" baseline="0" dirty="0" smtClean="0">
                <a:ln>
                  <a:noFill/>
                </a:ln>
                <a:solidFill>
                  <a:srgbClr val="002060"/>
                </a:solidFill>
                <a:effectLst/>
                <a:latin typeface="Arial" pitchFamily="34" charset="0"/>
                <a:cs typeface="Arial" pitchFamily="34" charset="0"/>
              </a:rPr>
              <a:t>constante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6" name="Text Box 4"/>
          <p:cNvSpPr txBox="1">
            <a:spLocks noChangeArrowheads="1"/>
          </p:cNvSpPr>
          <p:nvPr/>
        </p:nvSpPr>
        <p:spPr bwMode="auto">
          <a:xfrm>
            <a:off x="2002862" y="3501008"/>
            <a:ext cx="936104"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Cu</a:t>
            </a:r>
            <a:r>
              <a:rPr kumimoji="0" lang="fr-FR" sz="2000" b="1" i="0" u="none" strike="noStrike" cap="none" normalizeH="0" baseline="-25000" dirty="0" smtClean="0">
                <a:ln>
                  <a:noFill/>
                </a:ln>
                <a:solidFill>
                  <a:srgbClr val="002060"/>
                </a:solidFill>
                <a:effectLst/>
                <a:latin typeface="Arial" pitchFamily="34" charset="0"/>
                <a:cs typeface="Arial" pitchFamily="34" charset="0"/>
              </a:rPr>
              <a:t> (s)</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7" name="Text Box 5"/>
          <p:cNvSpPr txBox="1">
            <a:spLocks noChangeArrowheads="1"/>
          </p:cNvSpPr>
          <p:nvPr/>
        </p:nvSpPr>
        <p:spPr bwMode="auto">
          <a:xfrm>
            <a:off x="1939871" y="4042347"/>
            <a:ext cx="1119961"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30000" dirty="0" smtClean="0">
                <a:ln>
                  <a:noFill/>
                </a:ln>
                <a:solidFill>
                  <a:srgbClr val="002060"/>
                </a:solidFill>
                <a:effectLst/>
                <a:latin typeface="Arial" pitchFamily="34" charset="0"/>
                <a:cs typeface="Arial" pitchFamily="34" charset="0"/>
              </a:rPr>
              <a:t>+</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8" name="Text Box 6"/>
          <p:cNvSpPr txBox="1">
            <a:spLocks noChangeArrowheads="1"/>
          </p:cNvSpPr>
          <p:nvPr/>
        </p:nvSpPr>
        <p:spPr bwMode="auto">
          <a:xfrm>
            <a:off x="1835696" y="4537386"/>
            <a:ext cx="1133475"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Cu</a:t>
            </a:r>
            <a:r>
              <a:rPr kumimoji="0" lang="fr-FR" sz="2000" b="1" i="0" u="none" strike="noStrike" cap="none" normalizeH="0" baseline="30000" dirty="0" smtClean="0">
                <a:ln>
                  <a:noFill/>
                </a:ln>
                <a:solidFill>
                  <a:srgbClr val="002060"/>
                </a:solidFill>
                <a:effectLst/>
                <a:latin typeface="Arial" pitchFamily="34" charset="0"/>
                <a:cs typeface="Arial" pitchFamily="34" charset="0"/>
              </a:rPr>
              <a:t>2+</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9" name="Text Box 7"/>
          <p:cNvSpPr txBox="1">
            <a:spLocks noChangeArrowheads="1"/>
          </p:cNvSpPr>
          <p:nvPr/>
        </p:nvSpPr>
        <p:spPr bwMode="auto">
          <a:xfrm>
            <a:off x="1979712" y="5041442"/>
            <a:ext cx="936104"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25000" dirty="0" smtClean="0">
                <a:ln>
                  <a:noFill/>
                </a:ln>
                <a:solidFill>
                  <a:srgbClr val="002060"/>
                </a:solidFill>
                <a:effectLst/>
                <a:latin typeface="Arial" pitchFamily="34" charset="0"/>
                <a:cs typeface="Arial" pitchFamily="34" charset="0"/>
              </a:rPr>
              <a:t> (s)</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20" name="Text Box 8"/>
          <p:cNvSpPr txBox="1">
            <a:spLocks noChangeArrowheads="1"/>
          </p:cNvSpPr>
          <p:nvPr/>
        </p:nvSpPr>
        <p:spPr bwMode="auto">
          <a:xfrm>
            <a:off x="2987824" y="3645024"/>
            <a:ext cx="6012160"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Réactifs</a:t>
            </a:r>
            <a:r>
              <a:rPr kumimoji="0" lang="fr-FR" sz="2000" b="1"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leur quantité de matière diminue avec </a:t>
            </a: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30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consommé </a:t>
            </a:r>
            <a:r>
              <a:rPr kumimoji="0" lang="fr-FR" sz="2000" b="1" i="1" u="none" strike="noStrike" cap="none" normalizeH="0" baseline="0" dirty="0" smtClean="0">
                <a:ln>
                  <a:noFill/>
                </a:ln>
                <a:solidFill>
                  <a:srgbClr val="002060"/>
                </a:solidFill>
                <a:effectLst/>
                <a:latin typeface="Arial" pitchFamily="34" charset="0"/>
                <a:cs typeface="Arial" pitchFamily="34" charset="0"/>
              </a:rPr>
              <a:t>deux fois plus vite </a:t>
            </a:r>
            <a:r>
              <a:rPr kumimoji="0" lang="fr-FR" sz="2000" b="1" i="0" u="none" strike="noStrike" cap="none" normalizeH="0" baseline="0" dirty="0" smtClean="0">
                <a:ln>
                  <a:noFill/>
                </a:ln>
                <a:solidFill>
                  <a:srgbClr val="002060"/>
                </a:solidFill>
                <a:effectLst/>
                <a:latin typeface="Arial" pitchFamily="34" charset="0"/>
                <a:cs typeface="Arial" pitchFamily="34" charset="0"/>
              </a:rPr>
              <a:t>que Cu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21" name="Text Box 9"/>
          <p:cNvSpPr txBox="1">
            <a:spLocks noChangeArrowheads="1"/>
          </p:cNvSpPr>
          <p:nvPr/>
        </p:nvSpPr>
        <p:spPr bwMode="auto">
          <a:xfrm>
            <a:off x="2915816" y="4581128"/>
            <a:ext cx="5904656" cy="617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Produits</a:t>
            </a:r>
            <a:r>
              <a:rPr kumimoji="0" lang="fr-FR" sz="2000" b="1"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leur quantité de matière augmente avec </a:t>
            </a:r>
            <a:r>
              <a:rPr kumimoji="0" lang="fr-FR" sz="2000" b="1" i="0" u="none" strike="noStrike" cap="none" normalizeH="0" baseline="0" dirty="0" smtClean="0">
                <a:ln>
                  <a:noFill/>
                </a:ln>
                <a:solidFill>
                  <a:srgbClr val="002060"/>
                </a:solidFill>
                <a:effectLst/>
                <a:latin typeface="Arial" pitchFamily="34" charset="0"/>
                <a:cs typeface="Arial" pitchFamily="34" charset="0"/>
              </a:rPr>
              <a:t>Ag formé </a:t>
            </a:r>
            <a:r>
              <a:rPr kumimoji="0" lang="fr-FR" sz="2000" b="1" i="1" u="none" strike="noStrike" cap="none" normalizeH="0" baseline="0" dirty="0" smtClean="0">
                <a:ln>
                  <a:noFill/>
                </a:ln>
                <a:solidFill>
                  <a:srgbClr val="002060"/>
                </a:solidFill>
                <a:effectLst/>
                <a:latin typeface="Arial" pitchFamily="34" charset="0"/>
                <a:cs typeface="Arial" pitchFamily="34" charset="0"/>
              </a:rPr>
              <a:t>deux fois plus vite </a:t>
            </a:r>
            <a:r>
              <a:rPr kumimoji="0" lang="fr-FR" sz="2000" b="1" i="0" u="none" strike="noStrike" cap="none" normalizeH="0" baseline="0" dirty="0" smtClean="0">
                <a:ln>
                  <a:noFill/>
                </a:ln>
                <a:solidFill>
                  <a:srgbClr val="002060"/>
                </a:solidFill>
                <a:effectLst/>
                <a:latin typeface="Arial" pitchFamily="34" charset="0"/>
                <a:cs typeface="Arial" pitchFamily="34" charset="0"/>
              </a:rPr>
              <a:t>que Cu</a:t>
            </a:r>
            <a:r>
              <a:rPr kumimoji="0" lang="fr-FR" sz="2000" b="1" i="0" u="none" strike="noStrike" cap="none" normalizeH="0" baseline="30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8" name="Rectangle 17"/>
          <p:cNvSpPr/>
          <p:nvPr/>
        </p:nvSpPr>
        <p:spPr>
          <a:xfrm>
            <a:off x="179611" y="6093098"/>
            <a:ext cx="2160587" cy="5762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002060"/>
                </a:solidFill>
                <a:latin typeface="Arial" pitchFamily="34" charset="0"/>
                <a:cs typeface="Arial" pitchFamily="34" charset="0"/>
              </a:rPr>
              <a:t>Etat </a:t>
            </a:r>
          </a:p>
          <a:p>
            <a:pPr algn="ctr" fontAlgn="auto">
              <a:spcBef>
                <a:spcPts val="0"/>
              </a:spcBef>
              <a:spcAft>
                <a:spcPts val="0"/>
              </a:spcAft>
              <a:defRPr/>
            </a:pPr>
            <a:r>
              <a:rPr lang="fr-FR" b="1" dirty="0">
                <a:solidFill>
                  <a:srgbClr val="C00000"/>
                </a:solidFill>
                <a:latin typeface="Arial" pitchFamily="34" charset="0"/>
                <a:cs typeface="Arial" pitchFamily="34" charset="0"/>
              </a:rPr>
              <a:t>INITIAL</a:t>
            </a:r>
          </a:p>
        </p:txBody>
      </p:sp>
      <p:sp>
        <p:nvSpPr>
          <p:cNvPr id="19" name="Rectangle 18"/>
          <p:cNvSpPr/>
          <p:nvPr/>
        </p:nvSpPr>
        <p:spPr>
          <a:xfrm>
            <a:off x="3419698" y="6093098"/>
            <a:ext cx="2160588" cy="5762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002060"/>
                </a:solidFill>
                <a:latin typeface="Arial" pitchFamily="34" charset="0"/>
                <a:cs typeface="Arial" pitchFamily="34" charset="0"/>
              </a:rPr>
              <a:t>Etats </a:t>
            </a:r>
          </a:p>
          <a:p>
            <a:pPr algn="ctr" fontAlgn="auto">
              <a:spcBef>
                <a:spcPts val="0"/>
              </a:spcBef>
              <a:spcAft>
                <a:spcPts val="0"/>
              </a:spcAft>
              <a:defRPr/>
            </a:pPr>
            <a:r>
              <a:rPr lang="fr-FR" b="1" dirty="0">
                <a:solidFill>
                  <a:srgbClr val="C00000"/>
                </a:solidFill>
                <a:latin typeface="Arial" pitchFamily="34" charset="0"/>
                <a:cs typeface="Arial" pitchFamily="34" charset="0"/>
              </a:rPr>
              <a:t>INTERMEDIAIRES</a:t>
            </a:r>
          </a:p>
        </p:txBody>
      </p:sp>
      <p:sp>
        <p:nvSpPr>
          <p:cNvPr id="20" name="Rectangle 19"/>
          <p:cNvSpPr/>
          <p:nvPr/>
        </p:nvSpPr>
        <p:spPr>
          <a:xfrm>
            <a:off x="6804248" y="6093296"/>
            <a:ext cx="2016572" cy="57626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002060"/>
                </a:solidFill>
                <a:latin typeface="Arial" pitchFamily="34" charset="0"/>
                <a:cs typeface="Arial" pitchFamily="34" charset="0"/>
              </a:rPr>
              <a:t>Etat</a:t>
            </a:r>
            <a:r>
              <a:rPr lang="fr-FR" b="1" dirty="0">
                <a:latin typeface="Arial" pitchFamily="34" charset="0"/>
                <a:cs typeface="Arial" pitchFamily="34" charset="0"/>
              </a:rPr>
              <a:t> </a:t>
            </a:r>
          </a:p>
          <a:p>
            <a:pPr algn="ctr" fontAlgn="auto">
              <a:spcBef>
                <a:spcPts val="0"/>
              </a:spcBef>
              <a:spcAft>
                <a:spcPts val="0"/>
              </a:spcAft>
              <a:defRPr/>
            </a:pPr>
            <a:r>
              <a:rPr lang="fr-FR" b="1" dirty="0">
                <a:solidFill>
                  <a:srgbClr val="C00000"/>
                </a:solidFill>
                <a:latin typeface="Arial" pitchFamily="34" charset="0"/>
                <a:cs typeface="Arial" pitchFamily="34" charset="0"/>
              </a:rPr>
              <a:t>FINAL</a:t>
            </a:r>
          </a:p>
        </p:txBody>
      </p:sp>
      <p:sp>
        <p:nvSpPr>
          <p:cNvPr id="21" name="Flèche droite 20"/>
          <p:cNvSpPr/>
          <p:nvPr/>
        </p:nvSpPr>
        <p:spPr>
          <a:xfrm>
            <a:off x="2627536" y="6235973"/>
            <a:ext cx="649287" cy="268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 name="Flèche droite 21"/>
          <p:cNvSpPr/>
          <p:nvPr/>
        </p:nvSpPr>
        <p:spPr>
          <a:xfrm>
            <a:off x="5867623" y="6235973"/>
            <a:ext cx="649288" cy="268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 name="Rectangle 22"/>
          <p:cNvSpPr/>
          <p:nvPr/>
        </p:nvSpPr>
        <p:spPr>
          <a:xfrm>
            <a:off x="5796136" y="3172906"/>
            <a:ext cx="426720" cy="400110"/>
          </a:xfrm>
          <a:prstGeom prst="rect">
            <a:avLst/>
          </a:prstGeom>
          <a:solidFill>
            <a:srgbClr val="FFFF00"/>
          </a:solidFill>
        </p:spPr>
        <p:txBody>
          <a:bodyPr wrap="none">
            <a:spAutoFit/>
          </a:bodyPr>
          <a:lstStyle/>
          <a:p>
            <a:r>
              <a:rPr lang="fr-FR" sz="2000" b="1" dirty="0" smtClean="0">
                <a:solidFill>
                  <a:srgbClr val="FF0000"/>
                </a:solidFill>
                <a:latin typeface="Arial" pitchFamily="34" charset="0"/>
                <a:cs typeface="Arial" pitchFamily="34" charset="0"/>
              </a:rPr>
              <a:t>EI</a:t>
            </a:r>
            <a:endParaRPr lang="fr-FR" b="1" dirty="0">
              <a:solidFill>
                <a:srgbClr val="FF0000"/>
              </a:solidFill>
            </a:endParaRPr>
          </a:p>
        </p:txBody>
      </p:sp>
      <p:sp>
        <p:nvSpPr>
          <p:cNvPr id="24" name="Rectangle 23"/>
          <p:cNvSpPr/>
          <p:nvPr/>
        </p:nvSpPr>
        <p:spPr>
          <a:xfrm>
            <a:off x="7501178" y="3164118"/>
            <a:ext cx="513282" cy="400110"/>
          </a:xfrm>
          <a:prstGeom prst="rect">
            <a:avLst/>
          </a:prstGeom>
          <a:solidFill>
            <a:srgbClr val="00B0F0"/>
          </a:solidFill>
        </p:spPr>
        <p:txBody>
          <a:bodyPr wrap="none">
            <a:spAutoFit/>
          </a:bodyPr>
          <a:lstStyle/>
          <a:p>
            <a:r>
              <a:rPr lang="fr-FR" sz="2000" b="1" dirty="0" smtClean="0">
                <a:solidFill>
                  <a:srgbClr val="FF0000"/>
                </a:solidFill>
                <a:latin typeface="Arial" pitchFamily="34" charset="0"/>
                <a:cs typeface="Arial" pitchFamily="34" charset="0"/>
              </a:rPr>
              <a:t>EF</a:t>
            </a:r>
            <a:endParaRPr lang="fr-FR" b="1" dirty="0">
              <a:solidFill>
                <a:srgbClr val="FF0000"/>
              </a:solidFill>
            </a:endParaRPr>
          </a:p>
        </p:txBody>
      </p:sp>
      <p:cxnSp>
        <p:nvCxnSpPr>
          <p:cNvPr id="26" name="Connecteur droit avec flèche 25"/>
          <p:cNvCxnSpPr>
            <a:stCxn id="23" idx="0"/>
          </p:cNvCxnSpPr>
          <p:nvPr/>
        </p:nvCxnSpPr>
        <p:spPr>
          <a:xfrm flipV="1">
            <a:off x="6009496" y="2780928"/>
            <a:ext cx="2664" cy="3919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7740352" y="2780928"/>
            <a:ext cx="2664" cy="3919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95624" y="2780928"/>
            <a:ext cx="739305" cy="400110"/>
          </a:xfrm>
          <a:prstGeom prst="rect">
            <a:avLst/>
          </a:prstGeom>
          <a:noFill/>
        </p:spPr>
        <p:txBody>
          <a:bodyPr wrap="none">
            <a:spAutoFit/>
          </a:bodyPr>
          <a:lstStyle/>
          <a:p>
            <a:r>
              <a:rPr lang="fr-FR" sz="2000" b="1" dirty="0" smtClean="0">
                <a:solidFill>
                  <a:srgbClr val="FF0000"/>
                </a:solidFill>
                <a:latin typeface="Arial" pitchFamily="34" charset="0"/>
                <a:cs typeface="Arial" pitchFamily="34" charset="0"/>
              </a:rPr>
              <a:t>E </a:t>
            </a:r>
            <a:r>
              <a:rPr lang="fr-FR" sz="2000" b="1" dirty="0" err="1" smtClean="0">
                <a:solidFill>
                  <a:srgbClr val="FF0000"/>
                </a:solidFill>
                <a:latin typeface="Arial" pitchFamily="34" charset="0"/>
                <a:cs typeface="Arial" pitchFamily="34" charset="0"/>
              </a:rPr>
              <a:t>int</a:t>
            </a:r>
            <a:endParaRPr lang="fr-F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8922"/>
                                        </p:tgtEl>
                                        <p:attrNameLst>
                                          <p:attrName>style.visibility</p:attrName>
                                        </p:attrNameLst>
                                      </p:cBhvr>
                                      <p:to>
                                        <p:strVal val="visible"/>
                                      </p:to>
                                    </p:set>
                                    <p:anim calcmode="lin" valueType="num">
                                      <p:cBhvr additive="base">
                                        <p:cTn id="7" dur="500" fill="hold"/>
                                        <p:tgtEl>
                                          <p:spTgt spid="38922"/>
                                        </p:tgtEl>
                                        <p:attrNameLst>
                                          <p:attrName>ppt_x</p:attrName>
                                        </p:attrNameLst>
                                      </p:cBhvr>
                                      <p:tavLst>
                                        <p:tav tm="0">
                                          <p:val>
                                            <p:strVal val="1+#ppt_w/2"/>
                                          </p:val>
                                        </p:tav>
                                        <p:tav tm="100000">
                                          <p:val>
                                            <p:strVal val="#ppt_x"/>
                                          </p:val>
                                        </p:tav>
                                      </p:tavLst>
                                    </p:anim>
                                    <p:anim calcmode="lin" valueType="num">
                                      <p:cBhvr additive="base">
                                        <p:cTn id="8" dur="500" fill="hold"/>
                                        <p:tgtEl>
                                          <p:spTgt spid="389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8916"/>
                                        </p:tgtEl>
                                        <p:attrNameLst>
                                          <p:attrName>style.visibility</p:attrName>
                                        </p:attrNameLst>
                                      </p:cBhvr>
                                      <p:to>
                                        <p:strVal val="visible"/>
                                      </p:to>
                                    </p:set>
                                    <p:animEffect transition="in" filter="wipe(left)">
                                      <p:cBhvr>
                                        <p:cTn id="13" dur="500"/>
                                        <p:tgtEl>
                                          <p:spTgt spid="389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8917"/>
                                        </p:tgtEl>
                                        <p:attrNameLst>
                                          <p:attrName>style.visibility</p:attrName>
                                        </p:attrNameLst>
                                      </p:cBhvr>
                                      <p:to>
                                        <p:strVal val="visible"/>
                                      </p:to>
                                    </p:set>
                                    <p:animEffect transition="in" filter="wipe(left)">
                                      <p:cBhvr>
                                        <p:cTn id="17" dur="500"/>
                                        <p:tgtEl>
                                          <p:spTgt spid="3891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8920"/>
                                        </p:tgtEl>
                                        <p:attrNameLst>
                                          <p:attrName>style.visibility</p:attrName>
                                        </p:attrNameLst>
                                      </p:cBhvr>
                                      <p:to>
                                        <p:strVal val="visible"/>
                                      </p:to>
                                    </p:set>
                                    <p:animEffect transition="in" filter="wipe(left)">
                                      <p:cBhvr>
                                        <p:cTn id="21" dur="500"/>
                                        <p:tgtEl>
                                          <p:spTgt spid="389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8918"/>
                                        </p:tgtEl>
                                        <p:attrNameLst>
                                          <p:attrName>style.visibility</p:attrName>
                                        </p:attrNameLst>
                                      </p:cBhvr>
                                      <p:to>
                                        <p:strVal val="visible"/>
                                      </p:to>
                                    </p:set>
                                    <p:animEffect transition="in" filter="wipe(left)">
                                      <p:cBhvr>
                                        <p:cTn id="26" dur="500"/>
                                        <p:tgtEl>
                                          <p:spTgt spid="3891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8919"/>
                                        </p:tgtEl>
                                        <p:attrNameLst>
                                          <p:attrName>style.visibility</p:attrName>
                                        </p:attrNameLst>
                                      </p:cBhvr>
                                      <p:to>
                                        <p:strVal val="visible"/>
                                      </p:to>
                                    </p:set>
                                    <p:animEffect transition="in" filter="wipe(left)">
                                      <p:cBhvr>
                                        <p:cTn id="30" dur="500"/>
                                        <p:tgtEl>
                                          <p:spTgt spid="3891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8921"/>
                                        </p:tgtEl>
                                        <p:attrNameLst>
                                          <p:attrName>style.visibility</p:attrName>
                                        </p:attrNameLst>
                                      </p:cBhvr>
                                      <p:to>
                                        <p:strVal val="visible"/>
                                      </p:to>
                                    </p:set>
                                    <p:animEffect transition="in" filter="wipe(left)">
                                      <p:cBhvr>
                                        <p:cTn id="34" dur="500"/>
                                        <p:tgtEl>
                                          <p:spTgt spid="389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8915"/>
                                        </p:tgtEl>
                                        <p:attrNameLst>
                                          <p:attrName>style.visibility</p:attrName>
                                        </p:attrNameLst>
                                      </p:cBhvr>
                                      <p:to>
                                        <p:strVal val="visible"/>
                                      </p:to>
                                    </p:set>
                                    <p:animEffect transition="in" filter="wipe(left)">
                                      <p:cBhvr>
                                        <p:cTn id="39" dur="500"/>
                                        <p:tgtEl>
                                          <p:spTgt spid="389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childTnLst>
                          </p:cTn>
                        </p:par>
                        <p:par>
                          <p:cTn id="66" fill="hold">
                            <p:stCondLst>
                              <p:cond delay="500"/>
                            </p:stCondLst>
                            <p:childTnLst>
                              <p:par>
                                <p:cTn id="67" presetID="22" presetClass="entr" presetSubtype="4"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down)">
                                      <p:cBhvr>
                                        <p:cTn id="69" dur="500"/>
                                        <p:tgtEl>
                                          <p:spTgt spid="26"/>
                                        </p:tgtEl>
                                      </p:cBhvr>
                                    </p:animEffect>
                                  </p:childTnLst>
                                </p:cTn>
                              </p:par>
                            </p:childTnLst>
                          </p:cTn>
                        </p:par>
                        <p:par>
                          <p:cTn id="70" fill="hold">
                            <p:stCondLst>
                              <p:cond delay="1000"/>
                            </p:stCondLst>
                            <p:childTnLst>
                              <p:par>
                                <p:cTn id="71" presetID="22" presetClass="entr" presetSubtype="4"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down)">
                                      <p:cBhvr>
                                        <p:cTn id="73" dur="500"/>
                                        <p:tgtEl>
                                          <p:spTgt spid="24"/>
                                        </p:tgtEl>
                                      </p:cBhvr>
                                    </p:animEffect>
                                  </p:childTnLst>
                                </p:cTn>
                              </p:par>
                            </p:childTnLst>
                          </p:cTn>
                        </p:par>
                        <p:par>
                          <p:cTn id="74" fill="hold">
                            <p:stCondLst>
                              <p:cond delay="1500"/>
                            </p:stCondLst>
                            <p:childTnLst>
                              <p:par>
                                <p:cTn id="75" presetID="22" presetClass="entr" presetSubtype="4"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down)">
                                      <p:cBhvr>
                                        <p:cTn id="77" dur="500"/>
                                        <p:tgtEl>
                                          <p:spTgt spid="28"/>
                                        </p:tgtEl>
                                      </p:cBhvr>
                                    </p:animEffect>
                                  </p:childTnLst>
                                </p:cTn>
                              </p:par>
                            </p:childTnLst>
                          </p:cTn>
                        </p:par>
                        <p:par>
                          <p:cTn id="78" fill="hold">
                            <p:stCondLst>
                              <p:cond delay="200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left)">
                                      <p:cBhvr>
                                        <p:cTn id="8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8915" grpId="0"/>
      <p:bldP spid="38916" grpId="0"/>
      <p:bldP spid="38917" grpId="0"/>
      <p:bldP spid="38918" grpId="0"/>
      <p:bldP spid="38919" grpId="0"/>
      <p:bldP spid="38920" grpId="0"/>
      <p:bldP spid="38921" grpId="0"/>
      <p:bldP spid="18" grpId="0" animBg="1"/>
      <p:bldP spid="19" grpId="0" animBg="1"/>
      <p:bldP spid="20" grpId="0" animBg="1"/>
      <p:bldP spid="21" grpId="0" animBg="1"/>
      <p:bldP spid="22" grpId="0" animBg="1"/>
      <p:bldP spid="23" grpId="0" animBg="1"/>
      <p:bldP spid="24" grpId="0" animBg="1"/>
      <p:bldP spid="3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2966</Words>
  <Application>Microsoft Office PowerPoint</Application>
  <PresentationFormat>Affichage à l'écran (4:3)</PresentationFormat>
  <Paragraphs>574</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Marty</dc:creator>
  <cp:lastModifiedBy>Marty</cp:lastModifiedBy>
  <cp:revision>69</cp:revision>
  <dcterms:created xsi:type="dcterms:W3CDTF">2021-12-01T09:31:34Z</dcterms:created>
  <dcterms:modified xsi:type="dcterms:W3CDTF">2023-11-28T08:02:53Z</dcterms:modified>
</cp:coreProperties>
</file>