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5" r:id="rId17"/>
    <p:sldId id="274" r:id="rId18"/>
    <p:sldId id="273" r:id="rId19"/>
    <p:sldId id="272" r:id="rId20"/>
    <p:sldId id="276" r:id="rId21"/>
    <p:sldId id="271" r:id="rId22"/>
    <p:sldId id="324" r:id="rId23"/>
    <p:sldId id="279" r:id="rId24"/>
    <p:sldId id="278" r:id="rId25"/>
    <p:sldId id="277" r:id="rId26"/>
    <p:sldId id="280" r:id="rId27"/>
    <p:sldId id="281" r:id="rId28"/>
    <p:sldId id="282" r:id="rId29"/>
    <p:sldId id="283" r:id="rId30"/>
    <p:sldId id="284" r:id="rId31"/>
    <p:sldId id="286" r:id="rId32"/>
    <p:sldId id="288" r:id="rId33"/>
    <p:sldId id="285" r:id="rId34"/>
    <p:sldId id="289" r:id="rId35"/>
    <p:sldId id="290" r:id="rId36"/>
    <p:sldId id="287" r:id="rId37"/>
    <p:sldId id="291" r:id="rId38"/>
    <p:sldId id="292" r:id="rId39"/>
    <p:sldId id="293" r:id="rId40"/>
    <p:sldId id="294" r:id="rId41"/>
    <p:sldId id="295" r:id="rId42"/>
    <p:sldId id="298" r:id="rId43"/>
    <p:sldId id="299" r:id="rId44"/>
    <p:sldId id="309" r:id="rId45"/>
    <p:sldId id="300" r:id="rId46"/>
    <p:sldId id="302" r:id="rId47"/>
    <p:sldId id="310" r:id="rId48"/>
    <p:sldId id="303" r:id="rId49"/>
    <p:sldId id="325" r:id="rId50"/>
    <p:sldId id="304" r:id="rId51"/>
    <p:sldId id="311" r:id="rId52"/>
    <p:sldId id="312" r:id="rId53"/>
    <p:sldId id="313" r:id="rId54"/>
    <p:sldId id="308" r:id="rId55"/>
    <p:sldId id="305" r:id="rId56"/>
    <p:sldId id="306" r:id="rId57"/>
    <p:sldId id="319" r:id="rId58"/>
    <p:sldId id="318" r:id="rId59"/>
    <p:sldId id="320" r:id="rId60"/>
    <p:sldId id="321" r:id="rId61"/>
    <p:sldId id="322" r:id="rId62"/>
    <p:sldId id="317" r:id="rId63"/>
    <p:sldId id="323" r:id="rId64"/>
    <p:sldId id="315" r:id="rId65"/>
    <p:sldId id="316" r:id="rId66"/>
    <p:sldId id="314" r:id="rId67"/>
    <p:sldId id="301" r:id="rId6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00"/>
    <a:srgbClr val="FF0000"/>
    <a:srgbClr val="4F81BD"/>
    <a:srgbClr val="FAC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8463E-C3BB-4DFA-BE02-7CB4108758D3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13541-B0D6-4631-B24D-E8D8110D13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3541-B0D6-4631-B24D-E8D8110D134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3541-B0D6-4631-B24D-E8D8110D1348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DAAD-838B-45A1-A213-440BBBA0E968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gif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2.png"/><Relationship Id="rId4" Type="http://schemas.openxmlformats.org/officeDocument/2006/relationships/oleObject" Target="../embeddings/oleObject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http://coyote-physique.e-monsite.com/medias/images/spectreethanol.png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2007" y="44624"/>
            <a:ext cx="8964489" cy="830997"/>
          </a:xfrm>
          <a:prstGeom prst="rect">
            <a:avLst/>
          </a:prstGeom>
          <a:noFill/>
          <a:ln w="508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Cours Chimie 03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BCPST 1C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Description et caractérisation des entités chimiques organiques -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715" t="31080" r="6291" b="12641"/>
          <a:stretch>
            <a:fillRect/>
          </a:stretch>
        </p:blipFill>
        <p:spPr bwMode="auto">
          <a:xfrm>
            <a:off x="35496" y="1052736"/>
            <a:ext cx="90364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ganigramme : Entrée manuelle 5"/>
          <p:cNvSpPr/>
          <p:nvPr/>
        </p:nvSpPr>
        <p:spPr>
          <a:xfrm>
            <a:off x="899592" y="-119867"/>
            <a:ext cx="35283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-47859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g/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ACIDES CARBOXYLIQUES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5811" y="332656"/>
            <a:ext cx="8910685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852" y="332656"/>
            <a:ext cx="8479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899592" y="1008112"/>
            <a:ext cx="12961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1080120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h/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2752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24944"/>
            <a:ext cx="6316390" cy="11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3605585" cy="138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7504" y="4149080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5" y="4149080"/>
            <a:ext cx="847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rganigramme : Entrée manuelle 19"/>
          <p:cNvSpPr/>
          <p:nvPr/>
        </p:nvSpPr>
        <p:spPr>
          <a:xfrm>
            <a:off x="897805" y="5085184"/>
            <a:ext cx="1225923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-1787" y="5157192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i/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89240"/>
            <a:ext cx="56795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 l="46865"/>
          <a:stretch>
            <a:fillRect/>
          </a:stretch>
        </p:blipFill>
        <p:spPr bwMode="auto">
          <a:xfrm>
            <a:off x="6421974" y="5920732"/>
            <a:ext cx="2339752" cy="94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e 22"/>
          <p:cNvGrpSpPr/>
          <p:nvPr/>
        </p:nvGrpSpPr>
        <p:grpSpPr>
          <a:xfrm>
            <a:off x="6156176" y="4869160"/>
            <a:ext cx="2808312" cy="1152128"/>
            <a:chOff x="6660232" y="4941168"/>
            <a:chExt cx="2304256" cy="94914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2577"/>
            <a:stretch>
              <a:fillRect/>
            </a:stretch>
          </p:blipFill>
          <p:spPr bwMode="auto">
            <a:xfrm>
              <a:off x="6660232" y="4941168"/>
              <a:ext cx="2088232" cy="94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8604448" y="4970516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Rectangle à coins arrondis 23"/>
          <p:cNvSpPr/>
          <p:nvPr/>
        </p:nvSpPr>
        <p:spPr>
          <a:xfrm>
            <a:off x="3779912" y="1484784"/>
            <a:ext cx="720080" cy="43204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6876256" y="1124744"/>
            <a:ext cx="576064" cy="43204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1403648" y="2881511"/>
            <a:ext cx="72008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7092280" y="2905894"/>
            <a:ext cx="72008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2411760" y="5589240"/>
            <a:ext cx="936104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6440488" y="4816475"/>
            <a:ext cx="1570037" cy="1187450"/>
          </a:xfrm>
          <a:custGeom>
            <a:avLst/>
            <a:gdLst>
              <a:gd name="connsiteX0" fmla="*/ 179387 w 1570037"/>
              <a:gd name="connsiteY0" fmla="*/ 155575 h 1187450"/>
              <a:gd name="connsiteX1" fmla="*/ 198437 w 1570037"/>
              <a:gd name="connsiteY1" fmla="*/ 1031875 h 1187450"/>
              <a:gd name="connsiteX2" fmla="*/ 1370012 w 1570037"/>
              <a:gd name="connsiteY2" fmla="*/ 1089025 h 1187450"/>
              <a:gd name="connsiteX3" fmla="*/ 1398587 w 1570037"/>
              <a:gd name="connsiteY3" fmla="*/ 688975 h 1187450"/>
              <a:gd name="connsiteX4" fmla="*/ 731837 w 1570037"/>
              <a:gd name="connsiteY4" fmla="*/ 622300 h 1187450"/>
              <a:gd name="connsiteX5" fmla="*/ 674687 w 1570037"/>
              <a:gd name="connsiteY5" fmla="*/ 98425 h 1187450"/>
              <a:gd name="connsiteX6" fmla="*/ 179387 w 1570037"/>
              <a:gd name="connsiteY6" fmla="*/ 155575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037" h="1187450">
                <a:moveTo>
                  <a:pt x="179387" y="155575"/>
                </a:moveTo>
                <a:cubicBezTo>
                  <a:pt x="100012" y="311150"/>
                  <a:pt x="0" y="876300"/>
                  <a:pt x="198437" y="1031875"/>
                </a:cubicBezTo>
                <a:cubicBezTo>
                  <a:pt x="396875" y="1187450"/>
                  <a:pt x="1169987" y="1146175"/>
                  <a:pt x="1370012" y="1089025"/>
                </a:cubicBezTo>
                <a:cubicBezTo>
                  <a:pt x="1570037" y="1031875"/>
                  <a:pt x="1504950" y="766763"/>
                  <a:pt x="1398587" y="688975"/>
                </a:cubicBezTo>
                <a:cubicBezTo>
                  <a:pt x="1292225" y="611188"/>
                  <a:pt x="852487" y="720725"/>
                  <a:pt x="731837" y="622300"/>
                </a:cubicBezTo>
                <a:cubicBezTo>
                  <a:pt x="611187" y="523875"/>
                  <a:pt x="766762" y="173037"/>
                  <a:pt x="674687" y="98425"/>
                </a:cubicBezTo>
                <a:cubicBezTo>
                  <a:pt x="582612" y="23813"/>
                  <a:pt x="258762" y="0"/>
                  <a:pt x="179387" y="155575"/>
                </a:cubicBezTo>
                <a:close/>
              </a:path>
            </a:pathLst>
          </a:cu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5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Entrée manuelle 3"/>
          <p:cNvSpPr/>
          <p:nvPr/>
        </p:nvSpPr>
        <p:spPr>
          <a:xfrm>
            <a:off x="899592" y="-99392"/>
            <a:ext cx="12961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h/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5" y="332656"/>
            <a:ext cx="847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rganigramme : Entrée manuelle 7"/>
          <p:cNvSpPr/>
          <p:nvPr/>
        </p:nvSpPr>
        <p:spPr>
          <a:xfrm>
            <a:off x="897805" y="1268760"/>
            <a:ext cx="1153915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-1787" y="1340768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i/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467698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56795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5072" y="1108149"/>
            <a:ext cx="3798928" cy="167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7504" y="4005064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5" y="4005064"/>
            <a:ext cx="8676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AMIDO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rganigramme : Entrée manuelle 14"/>
          <p:cNvSpPr/>
          <p:nvPr/>
        </p:nvSpPr>
        <p:spPr>
          <a:xfrm>
            <a:off x="899592" y="4869160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941168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j/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ESTERS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1208"/>
            <a:ext cx="5118837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234723"/>
            <a:ext cx="3275856" cy="16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2483768" y="1772816"/>
            <a:ext cx="864096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3131840" y="2924944"/>
            <a:ext cx="1296144" cy="971426"/>
          </a:xfrm>
          <a:custGeom>
            <a:avLst/>
            <a:gdLst>
              <a:gd name="connsiteX0" fmla="*/ 179387 w 1570037"/>
              <a:gd name="connsiteY0" fmla="*/ 155575 h 1187450"/>
              <a:gd name="connsiteX1" fmla="*/ 198437 w 1570037"/>
              <a:gd name="connsiteY1" fmla="*/ 1031875 h 1187450"/>
              <a:gd name="connsiteX2" fmla="*/ 1370012 w 1570037"/>
              <a:gd name="connsiteY2" fmla="*/ 1089025 h 1187450"/>
              <a:gd name="connsiteX3" fmla="*/ 1398587 w 1570037"/>
              <a:gd name="connsiteY3" fmla="*/ 688975 h 1187450"/>
              <a:gd name="connsiteX4" fmla="*/ 731837 w 1570037"/>
              <a:gd name="connsiteY4" fmla="*/ 622300 h 1187450"/>
              <a:gd name="connsiteX5" fmla="*/ 674687 w 1570037"/>
              <a:gd name="connsiteY5" fmla="*/ 98425 h 1187450"/>
              <a:gd name="connsiteX6" fmla="*/ 179387 w 1570037"/>
              <a:gd name="connsiteY6" fmla="*/ 155575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037" h="1187450">
                <a:moveTo>
                  <a:pt x="179387" y="155575"/>
                </a:moveTo>
                <a:cubicBezTo>
                  <a:pt x="100012" y="311150"/>
                  <a:pt x="0" y="876300"/>
                  <a:pt x="198437" y="1031875"/>
                </a:cubicBezTo>
                <a:cubicBezTo>
                  <a:pt x="396875" y="1187450"/>
                  <a:pt x="1169987" y="1146175"/>
                  <a:pt x="1370012" y="1089025"/>
                </a:cubicBezTo>
                <a:cubicBezTo>
                  <a:pt x="1570037" y="1031875"/>
                  <a:pt x="1504950" y="766763"/>
                  <a:pt x="1398587" y="688975"/>
                </a:cubicBezTo>
                <a:cubicBezTo>
                  <a:pt x="1292225" y="611188"/>
                  <a:pt x="852487" y="720725"/>
                  <a:pt x="731837" y="622300"/>
                </a:cubicBezTo>
                <a:cubicBezTo>
                  <a:pt x="611187" y="523875"/>
                  <a:pt x="766762" y="173037"/>
                  <a:pt x="674687" y="98425"/>
                </a:cubicBezTo>
                <a:cubicBezTo>
                  <a:pt x="582612" y="23813"/>
                  <a:pt x="258762" y="0"/>
                  <a:pt x="179387" y="155575"/>
                </a:cubicBezTo>
                <a:close/>
              </a:path>
            </a:pathLst>
          </a:cu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 rot="9052443">
            <a:off x="7822808" y="2026836"/>
            <a:ext cx="1296144" cy="971426"/>
          </a:xfrm>
          <a:custGeom>
            <a:avLst/>
            <a:gdLst>
              <a:gd name="connsiteX0" fmla="*/ 179387 w 1570037"/>
              <a:gd name="connsiteY0" fmla="*/ 155575 h 1187450"/>
              <a:gd name="connsiteX1" fmla="*/ 198437 w 1570037"/>
              <a:gd name="connsiteY1" fmla="*/ 1031875 h 1187450"/>
              <a:gd name="connsiteX2" fmla="*/ 1370012 w 1570037"/>
              <a:gd name="connsiteY2" fmla="*/ 1089025 h 1187450"/>
              <a:gd name="connsiteX3" fmla="*/ 1398587 w 1570037"/>
              <a:gd name="connsiteY3" fmla="*/ 688975 h 1187450"/>
              <a:gd name="connsiteX4" fmla="*/ 731837 w 1570037"/>
              <a:gd name="connsiteY4" fmla="*/ 622300 h 1187450"/>
              <a:gd name="connsiteX5" fmla="*/ 674687 w 1570037"/>
              <a:gd name="connsiteY5" fmla="*/ 98425 h 1187450"/>
              <a:gd name="connsiteX6" fmla="*/ 179387 w 1570037"/>
              <a:gd name="connsiteY6" fmla="*/ 155575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037" h="1187450">
                <a:moveTo>
                  <a:pt x="179387" y="155575"/>
                </a:moveTo>
                <a:cubicBezTo>
                  <a:pt x="100012" y="311150"/>
                  <a:pt x="0" y="876300"/>
                  <a:pt x="198437" y="1031875"/>
                </a:cubicBezTo>
                <a:cubicBezTo>
                  <a:pt x="396875" y="1187450"/>
                  <a:pt x="1169987" y="1146175"/>
                  <a:pt x="1370012" y="1089025"/>
                </a:cubicBezTo>
                <a:cubicBezTo>
                  <a:pt x="1570037" y="1031875"/>
                  <a:pt x="1504950" y="766763"/>
                  <a:pt x="1398587" y="688975"/>
                </a:cubicBezTo>
                <a:cubicBezTo>
                  <a:pt x="1292225" y="611188"/>
                  <a:pt x="852487" y="720725"/>
                  <a:pt x="731837" y="622300"/>
                </a:cubicBezTo>
                <a:cubicBezTo>
                  <a:pt x="611187" y="523875"/>
                  <a:pt x="766762" y="173037"/>
                  <a:pt x="674687" y="98425"/>
                </a:cubicBezTo>
                <a:cubicBezTo>
                  <a:pt x="582612" y="23813"/>
                  <a:pt x="258762" y="0"/>
                  <a:pt x="179387" y="155575"/>
                </a:cubicBezTo>
                <a:close/>
              </a:path>
            </a:pathLst>
          </a:cu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899592" y="5253583"/>
            <a:ext cx="864096" cy="936104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6444208" y="5229200"/>
            <a:ext cx="864096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897805" y="-144017"/>
            <a:ext cx="1153915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-1787" y="-72009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i/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5" y="332656"/>
            <a:ext cx="8676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AMIDO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899592" y="1196752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268760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j/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ESTERS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118837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3275856" cy="16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3393015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5" y="3284983"/>
            <a:ext cx="5176634" cy="79208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7544" y="3284984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32422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Ils possèdent le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groupe caractéristique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avec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Arial Unicode MS" pitchFamily="34" charset="-128"/>
                <a:cs typeface="Tahoma" pitchFamily="34" charset="0"/>
              </a:rPr>
              <a:t>≠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Organigramme : Entrée manuelle 13"/>
          <p:cNvSpPr/>
          <p:nvPr/>
        </p:nvSpPr>
        <p:spPr>
          <a:xfrm>
            <a:off x="888788" y="4293096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-10804" y="4365104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k/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THIOLS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83991"/>
            <a:ext cx="3024336" cy="109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02478"/>
            <a:ext cx="3224950" cy="11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949280"/>
            <a:ext cx="7128792" cy="8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899592" y="1556792"/>
            <a:ext cx="864096" cy="936104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444208" y="1340768"/>
            <a:ext cx="864096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051720" y="4725144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6732240" y="4653136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139952" y="6469385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 rot="9052443">
            <a:off x="7693392" y="4043059"/>
            <a:ext cx="1296144" cy="971426"/>
          </a:xfrm>
          <a:custGeom>
            <a:avLst/>
            <a:gdLst>
              <a:gd name="connsiteX0" fmla="*/ 179387 w 1570037"/>
              <a:gd name="connsiteY0" fmla="*/ 155575 h 1187450"/>
              <a:gd name="connsiteX1" fmla="*/ 198437 w 1570037"/>
              <a:gd name="connsiteY1" fmla="*/ 1031875 h 1187450"/>
              <a:gd name="connsiteX2" fmla="*/ 1370012 w 1570037"/>
              <a:gd name="connsiteY2" fmla="*/ 1089025 h 1187450"/>
              <a:gd name="connsiteX3" fmla="*/ 1398587 w 1570037"/>
              <a:gd name="connsiteY3" fmla="*/ 688975 h 1187450"/>
              <a:gd name="connsiteX4" fmla="*/ 731837 w 1570037"/>
              <a:gd name="connsiteY4" fmla="*/ 622300 h 1187450"/>
              <a:gd name="connsiteX5" fmla="*/ 674687 w 1570037"/>
              <a:gd name="connsiteY5" fmla="*/ 98425 h 1187450"/>
              <a:gd name="connsiteX6" fmla="*/ 179387 w 1570037"/>
              <a:gd name="connsiteY6" fmla="*/ 155575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037" h="1187450">
                <a:moveTo>
                  <a:pt x="179387" y="155575"/>
                </a:moveTo>
                <a:cubicBezTo>
                  <a:pt x="100012" y="311150"/>
                  <a:pt x="0" y="876300"/>
                  <a:pt x="198437" y="1031875"/>
                </a:cubicBezTo>
                <a:cubicBezTo>
                  <a:pt x="396875" y="1187450"/>
                  <a:pt x="1169987" y="1146175"/>
                  <a:pt x="1370012" y="1089025"/>
                </a:cubicBezTo>
                <a:cubicBezTo>
                  <a:pt x="1570037" y="1031875"/>
                  <a:pt x="1504950" y="766763"/>
                  <a:pt x="1398587" y="688975"/>
                </a:cubicBezTo>
                <a:cubicBezTo>
                  <a:pt x="1292225" y="611188"/>
                  <a:pt x="852487" y="720725"/>
                  <a:pt x="731837" y="622300"/>
                </a:cubicBezTo>
                <a:cubicBezTo>
                  <a:pt x="611187" y="523875"/>
                  <a:pt x="766762" y="173037"/>
                  <a:pt x="674687" y="98425"/>
                </a:cubicBezTo>
                <a:cubicBezTo>
                  <a:pt x="582612" y="23813"/>
                  <a:pt x="258762" y="0"/>
                  <a:pt x="179387" y="155575"/>
                </a:cubicBezTo>
                <a:close/>
              </a:path>
            </a:pathLst>
          </a:cu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47" grpId="0"/>
      <p:bldP spid="14" grpId="0" animBg="1"/>
      <p:bldP spid="15" grpId="0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505" y="3760366"/>
            <a:ext cx="8928991" cy="43204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rganigramme : Entrée manuelle 1"/>
          <p:cNvSpPr/>
          <p:nvPr/>
        </p:nvSpPr>
        <p:spPr>
          <a:xfrm>
            <a:off x="899592" y="-89297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17289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j/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ESTERS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04663"/>
            <a:ext cx="8928991" cy="43204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399319"/>
            <a:ext cx="807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32422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Ils possèdent le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groupe caractéristique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avec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Arial Unicode MS" pitchFamily="34" charset="-128"/>
                <a:cs typeface="Tahoma" pitchFamily="34" charset="0"/>
              </a:rPr>
              <a:t>≠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Organigramme : Entrée manuelle 5"/>
          <p:cNvSpPr/>
          <p:nvPr/>
        </p:nvSpPr>
        <p:spPr>
          <a:xfrm>
            <a:off x="888788" y="1168078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0804" y="1250181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k/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THIOLS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82229"/>
            <a:ext cx="2987824" cy="10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160" y="1670025"/>
            <a:ext cx="3158790" cy="108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834358"/>
            <a:ext cx="6840760" cy="81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67544" y="376036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SULFHYDRILE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899592" y="4646305"/>
            <a:ext cx="208823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4728408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l/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HEMIACETALS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5286" y="5128518"/>
            <a:ext cx="4598714" cy="14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7505" y="5128518"/>
            <a:ext cx="4392487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5128517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portent les groupes d’atomes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le même atome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051720" y="1653183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732240" y="1628800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932040" y="3323084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7596336" y="5661248"/>
            <a:ext cx="648072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7092280" y="6237312"/>
            <a:ext cx="20517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 animBg="1"/>
      <p:bldP spid="14" grpId="0"/>
      <p:bldP spid="16" grpId="0" animBg="1"/>
      <p:bldP spid="17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7505" y="404663"/>
            <a:ext cx="8928991" cy="43204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rganigramme : Entrée manuelle 2"/>
          <p:cNvSpPr/>
          <p:nvPr/>
        </p:nvSpPr>
        <p:spPr>
          <a:xfrm>
            <a:off x="888788" y="-99392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10804" y="-17289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k/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THIOLS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04663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SULFHYDRILE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899592" y="1052736"/>
            <a:ext cx="208823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134839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l/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HEMIACETALS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86" y="1196752"/>
            <a:ext cx="4598714" cy="14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5" y="1534949"/>
            <a:ext cx="4320479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53494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portent les groupes d’atomes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le même atome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rganigramme : Entrée manuelle 10"/>
          <p:cNvSpPr/>
          <p:nvPr/>
        </p:nvSpPr>
        <p:spPr>
          <a:xfrm>
            <a:off x="1043608" y="2802771"/>
            <a:ext cx="136815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2884874"/>
            <a:ext cx="263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m/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ACETALS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7505" y="3284984"/>
            <a:ext cx="4320479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3284983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portent les groupes d’atomes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OR’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le même atome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6440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115616" y="4725144"/>
            <a:ext cx="8316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Familles d’entités chimiques dans la chimie du vivant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7" name="Organigramme : Entrée manuelle 16"/>
          <p:cNvSpPr/>
          <p:nvPr/>
        </p:nvSpPr>
        <p:spPr>
          <a:xfrm>
            <a:off x="971600" y="5083877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851" y="5165980"/>
            <a:ext cx="2674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GLUCIDES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55776" y="5517232"/>
            <a:ext cx="403244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Source d’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énergie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 l’organisme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7504" y="6021288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3" y="602128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glucides sont aussi appelés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Leur nom se termine en général par le suffixe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-ose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236296" y="3501008"/>
            <a:ext cx="1907704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6804248" y="4077072"/>
            <a:ext cx="20517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7596336" y="1772816"/>
            <a:ext cx="648072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7092280" y="2348880"/>
            <a:ext cx="20517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6" grpId="0"/>
      <p:bldP spid="17" grpId="0" animBg="1"/>
      <p:bldP spid="18" grpId="0"/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971600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851" y="-17289"/>
            <a:ext cx="2674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GLUCIDES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3" y="33265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glucides sont aussi appelés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Leur nom se termine en général par le suffixe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-ose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196752"/>
            <a:ext cx="561662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Fabriqués au cours de la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PHOTOSYNTHESE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89289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80112" y="1556792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Sucre = Hydrate de carbone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Oval 1"/>
          <p:cNvSpPr>
            <a:spLocks noChangeArrowheads="1"/>
          </p:cNvSpPr>
          <p:nvPr/>
        </p:nvSpPr>
        <p:spPr bwMode="auto">
          <a:xfrm>
            <a:off x="5508104" y="1916832"/>
            <a:ext cx="1872208" cy="72008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419872" y="2852936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3501009"/>
            <a:ext cx="8928991" cy="43204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3" y="3501009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oses sont les sucres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005064"/>
            <a:ext cx="42839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Ces sucres contiennent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entre 3 et 7 atomes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appartiennent soit à la famille des aldéhydes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aldoses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ou des cétones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cétoses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151216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09120"/>
            <a:ext cx="179868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07704" y="573325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GLUCOSE (formes linéaire et cyclique) 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</a:t>
            </a:r>
            <a:endParaRPr lang="fr-FR" dirty="0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 rot="2471402">
            <a:off x="4932040" y="3969669"/>
            <a:ext cx="792088" cy="648072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5784561" y="460616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4716016" y="501317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5796136" y="544522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5796136" y="587727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5839516" y="630932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8028384" y="443711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Oval 1"/>
          <p:cNvSpPr>
            <a:spLocks noChangeArrowheads="1"/>
          </p:cNvSpPr>
          <p:nvPr/>
        </p:nvSpPr>
        <p:spPr bwMode="auto">
          <a:xfrm>
            <a:off x="7092280" y="566124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7524328" y="515719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Oval 1"/>
          <p:cNvSpPr>
            <a:spLocks noChangeArrowheads="1"/>
          </p:cNvSpPr>
          <p:nvPr/>
        </p:nvSpPr>
        <p:spPr bwMode="auto">
          <a:xfrm>
            <a:off x="8028384" y="602128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8016240" y="4926330"/>
            <a:ext cx="1040130" cy="124968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130" h="1249680">
                <a:moveTo>
                  <a:pt x="60960" y="34290"/>
                </a:moveTo>
                <a:cubicBezTo>
                  <a:pt x="121920" y="0"/>
                  <a:pt x="350520" y="3810"/>
                  <a:pt x="426720" y="49530"/>
                </a:cubicBezTo>
                <a:cubicBezTo>
                  <a:pt x="502920" y="95250"/>
                  <a:pt x="482600" y="199390"/>
                  <a:pt x="518160" y="308610"/>
                </a:cubicBezTo>
                <a:cubicBezTo>
                  <a:pt x="553720" y="417830"/>
                  <a:pt x="560070" y="623570"/>
                  <a:pt x="640080" y="704850"/>
                </a:cubicBezTo>
                <a:cubicBezTo>
                  <a:pt x="720090" y="786130"/>
                  <a:pt x="956310" y="711200"/>
                  <a:pt x="998220" y="796290"/>
                </a:cubicBezTo>
                <a:cubicBezTo>
                  <a:pt x="1040130" y="881380"/>
                  <a:pt x="979170" y="1181100"/>
                  <a:pt x="891540" y="1215390"/>
                </a:cubicBezTo>
                <a:cubicBezTo>
                  <a:pt x="803910" y="1249680"/>
                  <a:pt x="546100" y="1101090"/>
                  <a:pt x="472440" y="1002030"/>
                </a:cubicBezTo>
                <a:cubicBezTo>
                  <a:pt x="398780" y="902970"/>
                  <a:pt x="464820" y="726440"/>
                  <a:pt x="449580" y="621030"/>
                </a:cubicBezTo>
                <a:cubicBezTo>
                  <a:pt x="434340" y="515620"/>
                  <a:pt x="445770" y="430530"/>
                  <a:pt x="381000" y="369570"/>
                </a:cubicBezTo>
                <a:cubicBezTo>
                  <a:pt x="316230" y="308610"/>
                  <a:pt x="115570" y="313690"/>
                  <a:pt x="60960" y="255270"/>
                </a:cubicBezTo>
                <a:cubicBezTo>
                  <a:pt x="6350" y="196850"/>
                  <a:pt x="0" y="68580"/>
                  <a:pt x="60960" y="342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012160" y="3933056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ALDEHYDE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28184" y="4365104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ALCOOL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36296" y="6457890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217" grpId="0" animBg="1"/>
      <p:bldP spid="10" grpId="0" animBg="1"/>
      <p:bldP spid="11" grpId="0" animBg="1"/>
      <p:bldP spid="12" grpId="0"/>
      <p:bldP spid="9218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501008"/>
            <a:ext cx="22677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4016"/>
            <a:ext cx="89289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80112" y="-72008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Sucre = Hydrate de carbone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5508104" y="288032"/>
            <a:ext cx="1872208" cy="72008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19872" y="1224136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1872209"/>
            <a:ext cx="8928991" cy="43204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3" y="1872209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oses sont les sucres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23762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Ces sucres contiennent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entre 3 et 7 atomes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appartiennent soit à la famille des aldéhydes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aldoses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ou des cétones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cétoses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D-fructose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16561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15121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0644" y="3523868"/>
            <a:ext cx="17986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"/>
          <p:cNvSpPr>
            <a:spLocks noChangeArrowheads="1"/>
          </p:cNvSpPr>
          <p:nvPr/>
        </p:nvSpPr>
        <p:spPr bwMode="auto">
          <a:xfrm rot="2471402">
            <a:off x="438915" y="2961557"/>
            <a:ext cx="792088" cy="648072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1291436" y="359805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"/>
          <p:cNvSpPr>
            <a:spLocks noChangeArrowheads="1"/>
          </p:cNvSpPr>
          <p:nvPr/>
        </p:nvSpPr>
        <p:spPr bwMode="auto">
          <a:xfrm>
            <a:off x="222891" y="400506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Oval 1"/>
          <p:cNvSpPr>
            <a:spLocks noChangeArrowheads="1"/>
          </p:cNvSpPr>
          <p:nvPr/>
        </p:nvSpPr>
        <p:spPr bwMode="auto">
          <a:xfrm>
            <a:off x="1303011" y="443711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1303011" y="486916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1346391" y="530120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3535259" y="342900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2599155" y="465313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3031203" y="414908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3535259" y="501317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3523114" y="3918218"/>
            <a:ext cx="1020001" cy="124968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20001"/>
              <a:gd name="connsiteY0" fmla="*/ 34290 h 1249680"/>
              <a:gd name="connsiteX1" fmla="*/ 426720 w 1020001"/>
              <a:gd name="connsiteY1" fmla="*/ 49530 h 1249680"/>
              <a:gd name="connsiteX2" fmla="*/ 518160 w 1020001"/>
              <a:gd name="connsiteY2" fmla="*/ 308610 h 1249680"/>
              <a:gd name="connsiteX3" fmla="*/ 760853 w 1020001"/>
              <a:gd name="connsiteY3" fmla="*/ 590902 h 1249680"/>
              <a:gd name="connsiteX4" fmla="*/ 998220 w 1020001"/>
              <a:gd name="connsiteY4" fmla="*/ 796290 h 1249680"/>
              <a:gd name="connsiteX5" fmla="*/ 891540 w 1020001"/>
              <a:gd name="connsiteY5" fmla="*/ 1215390 h 1249680"/>
              <a:gd name="connsiteX6" fmla="*/ 472440 w 1020001"/>
              <a:gd name="connsiteY6" fmla="*/ 1002030 h 1249680"/>
              <a:gd name="connsiteX7" fmla="*/ 449580 w 1020001"/>
              <a:gd name="connsiteY7" fmla="*/ 621030 h 1249680"/>
              <a:gd name="connsiteX8" fmla="*/ 381000 w 1020001"/>
              <a:gd name="connsiteY8" fmla="*/ 369570 h 1249680"/>
              <a:gd name="connsiteX9" fmla="*/ 60960 w 1020001"/>
              <a:gd name="connsiteY9" fmla="*/ 255270 h 1249680"/>
              <a:gd name="connsiteX10" fmla="*/ 60960 w 1020001"/>
              <a:gd name="connsiteY10" fmla="*/ 34290 h 1249680"/>
              <a:gd name="connsiteX0" fmla="*/ 60960 w 1020001"/>
              <a:gd name="connsiteY0" fmla="*/ 34290 h 1249680"/>
              <a:gd name="connsiteX1" fmla="*/ 426720 w 1020001"/>
              <a:gd name="connsiteY1" fmla="*/ 49530 h 1249680"/>
              <a:gd name="connsiteX2" fmla="*/ 518160 w 1020001"/>
              <a:gd name="connsiteY2" fmla="*/ 308610 h 1249680"/>
              <a:gd name="connsiteX3" fmla="*/ 760853 w 1020001"/>
              <a:gd name="connsiteY3" fmla="*/ 590902 h 1249680"/>
              <a:gd name="connsiteX4" fmla="*/ 998220 w 1020001"/>
              <a:gd name="connsiteY4" fmla="*/ 796290 h 1249680"/>
              <a:gd name="connsiteX5" fmla="*/ 891540 w 1020001"/>
              <a:gd name="connsiteY5" fmla="*/ 1215390 h 1249680"/>
              <a:gd name="connsiteX6" fmla="*/ 472440 w 1020001"/>
              <a:gd name="connsiteY6" fmla="*/ 1002030 h 1249680"/>
              <a:gd name="connsiteX7" fmla="*/ 544830 w 1020001"/>
              <a:gd name="connsiteY7" fmla="*/ 590902 h 1249680"/>
              <a:gd name="connsiteX8" fmla="*/ 381000 w 1020001"/>
              <a:gd name="connsiteY8" fmla="*/ 369570 h 1249680"/>
              <a:gd name="connsiteX9" fmla="*/ 60960 w 1020001"/>
              <a:gd name="connsiteY9" fmla="*/ 255270 h 1249680"/>
              <a:gd name="connsiteX10" fmla="*/ 60960 w 1020001"/>
              <a:gd name="connsiteY10" fmla="*/ 3429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0001" h="1249680">
                <a:moveTo>
                  <a:pt x="60960" y="34290"/>
                </a:moveTo>
                <a:cubicBezTo>
                  <a:pt x="121920" y="0"/>
                  <a:pt x="350520" y="3810"/>
                  <a:pt x="426720" y="49530"/>
                </a:cubicBezTo>
                <a:cubicBezTo>
                  <a:pt x="502920" y="95250"/>
                  <a:pt x="462471" y="218381"/>
                  <a:pt x="518160" y="308610"/>
                </a:cubicBezTo>
                <a:cubicBezTo>
                  <a:pt x="573849" y="398839"/>
                  <a:pt x="680843" y="509622"/>
                  <a:pt x="760853" y="590902"/>
                </a:cubicBezTo>
                <a:cubicBezTo>
                  <a:pt x="840863" y="672182"/>
                  <a:pt x="976439" y="692209"/>
                  <a:pt x="998220" y="796290"/>
                </a:cubicBezTo>
                <a:cubicBezTo>
                  <a:pt x="1020001" y="900371"/>
                  <a:pt x="979170" y="1181100"/>
                  <a:pt x="891540" y="1215390"/>
                </a:cubicBezTo>
                <a:cubicBezTo>
                  <a:pt x="803910" y="1249680"/>
                  <a:pt x="530225" y="1106111"/>
                  <a:pt x="472440" y="1002030"/>
                </a:cubicBezTo>
                <a:cubicBezTo>
                  <a:pt x="414655" y="897949"/>
                  <a:pt x="560070" y="696312"/>
                  <a:pt x="544830" y="590902"/>
                </a:cubicBezTo>
                <a:cubicBezTo>
                  <a:pt x="529590" y="485492"/>
                  <a:pt x="461645" y="425509"/>
                  <a:pt x="381000" y="369570"/>
                </a:cubicBezTo>
                <a:cubicBezTo>
                  <a:pt x="300355" y="313631"/>
                  <a:pt x="115570" y="313690"/>
                  <a:pt x="60960" y="255270"/>
                </a:cubicBezTo>
                <a:cubicBezTo>
                  <a:pt x="6350" y="196850"/>
                  <a:pt x="0" y="68580"/>
                  <a:pt x="60960" y="342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519035" y="2924944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ALDEHYDE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35059" y="3356992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ALCOOL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99792" y="5517232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5508104" y="3465613"/>
            <a:ext cx="792088" cy="46744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27"/>
          <p:cNvSpPr/>
          <p:nvPr/>
        </p:nvSpPr>
        <p:spPr>
          <a:xfrm rot="21560848">
            <a:off x="4286206" y="3220086"/>
            <a:ext cx="1250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CETONE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val 1"/>
          <p:cNvSpPr>
            <a:spLocks noChangeArrowheads="1"/>
          </p:cNvSpPr>
          <p:nvPr/>
        </p:nvSpPr>
        <p:spPr bwMode="auto">
          <a:xfrm>
            <a:off x="6035310" y="3034235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Oval 1"/>
          <p:cNvSpPr>
            <a:spLocks noChangeArrowheads="1"/>
          </p:cNvSpPr>
          <p:nvPr/>
        </p:nvSpPr>
        <p:spPr bwMode="auto">
          <a:xfrm>
            <a:off x="4788024" y="393305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Oval 1"/>
          <p:cNvSpPr>
            <a:spLocks noChangeArrowheads="1"/>
          </p:cNvSpPr>
          <p:nvPr/>
        </p:nvSpPr>
        <p:spPr bwMode="auto">
          <a:xfrm>
            <a:off x="5940152" y="436510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1"/>
          <p:cNvSpPr>
            <a:spLocks noChangeArrowheads="1"/>
          </p:cNvSpPr>
          <p:nvPr/>
        </p:nvSpPr>
        <p:spPr bwMode="auto">
          <a:xfrm>
            <a:off x="5940152" y="479715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Oval 1"/>
          <p:cNvSpPr>
            <a:spLocks noChangeArrowheads="1"/>
          </p:cNvSpPr>
          <p:nvPr/>
        </p:nvSpPr>
        <p:spPr bwMode="auto">
          <a:xfrm>
            <a:off x="6019780" y="525206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Oval 1"/>
          <p:cNvSpPr>
            <a:spLocks noChangeArrowheads="1"/>
          </p:cNvSpPr>
          <p:nvPr/>
        </p:nvSpPr>
        <p:spPr bwMode="auto">
          <a:xfrm>
            <a:off x="7380312" y="3416643"/>
            <a:ext cx="532684" cy="395435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Oval 1"/>
          <p:cNvSpPr>
            <a:spLocks noChangeArrowheads="1"/>
          </p:cNvSpPr>
          <p:nvPr/>
        </p:nvSpPr>
        <p:spPr bwMode="auto">
          <a:xfrm>
            <a:off x="7164288" y="494116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Oval 1"/>
          <p:cNvSpPr>
            <a:spLocks noChangeArrowheads="1"/>
          </p:cNvSpPr>
          <p:nvPr/>
        </p:nvSpPr>
        <p:spPr bwMode="auto">
          <a:xfrm>
            <a:off x="8532440" y="350100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Oval 1"/>
          <p:cNvSpPr>
            <a:spLocks noChangeArrowheads="1"/>
          </p:cNvSpPr>
          <p:nvPr/>
        </p:nvSpPr>
        <p:spPr bwMode="auto">
          <a:xfrm>
            <a:off x="7524328" y="4077072"/>
            <a:ext cx="532684" cy="360040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6648230" y="3741035"/>
            <a:ext cx="1236138" cy="117613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9052 h 1254442"/>
              <a:gd name="connsiteX1" fmla="*/ 426720 w 1040130"/>
              <a:gd name="connsiteY1" fmla="*/ 54292 h 1254442"/>
              <a:gd name="connsiteX2" fmla="*/ 720080 w 1040130"/>
              <a:gd name="connsiteY2" fmla="*/ 364802 h 1254442"/>
              <a:gd name="connsiteX3" fmla="*/ 640080 w 1040130"/>
              <a:gd name="connsiteY3" fmla="*/ 709612 h 1254442"/>
              <a:gd name="connsiteX4" fmla="*/ 998220 w 1040130"/>
              <a:gd name="connsiteY4" fmla="*/ 801052 h 1254442"/>
              <a:gd name="connsiteX5" fmla="*/ 891540 w 1040130"/>
              <a:gd name="connsiteY5" fmla="*/ 1220152 h 1254442"/>
              <a:gd name="connsiteX6" fmla="*/ 472440 w 1040130"/>
              <a:gd name="connsiteY6" fmla="*/ 1006792 h 1254442"/>
              <a:gd name="connsiteX7" fmla="*/ 449580 w 1040130"/>
              <a:gd name="connsiteY7" fmla="*/ 625792 h 1254442"/>
              <a:gd name="connsiteX8" fmla="*/ 381000 w 1040130"/>
              <a:gd name="connsiteY8" fmla="*/ 374332 h 1254442"/>
              <a:gd name="connsiteX9" fmla="*/ 60960 w 1040130"/>
              <a:gd name="connsiteY9" fmla="*/ 260032 h 1254442"/>
              <a:gd name="connsiteX10" fmla="*/ 60960 w 1040130"/>
              <a:gd name="connsiteY10" fmla="*/ 39052 h 1254442"/>
              <a:gd name="connsiteX0" fmla="*/ 60960 w 1002794"/>
              <a:gd name="connsiteY0" fmla="*/ 39052 h 1254442"/>
              <a:gd name="connsiteX1" fmla="*/ 426720 w 1002794"/>
              <a:gd name="connsiteY1" fmla="*/ 54292 h 1254442"/>
              <a:gd name="connsiteX2" fmla="*/ 720080 w 1002794"/>
              <a:gd name="connsiteY2" fmla="*/ 364802 h 1254442"/>
              <a:gd name="connsiteX3" fmla="*/ 864096 w 1002794"/>
              <a:gd name="connsiteY3" fmla="*/ 724842 h 1254442"/>
              <a:gd name="connsiteX4" fmla="*/ 998220 w 1002794"/>
              <a:gd name="connsiteY4" fmla="*/ 801052 h 1254442"/>
              <a:gd name="connsiteX5" fmla="*/ 891540 w 1002794"/>
              <a:gd name="connsiteY5" fmla="*/ 1220152 h 1254442"/>
              <a:gd name="connsiteX6" fmla="*/ 472440 w 1002794"/>
              <a:gd name="connsiteY6" fmla="*/ 1006792 h 1254442"/>
              <a:gd name="connsiteX7" fmla="*/ 449580 w 1002794"/>
              <a:gd name="connsiteY7" fmla="*/ 625792 h 1254442"/>
              <a:gd name="connsiteX8" fmla="*/ 381000 w 1002794"/>
              <a:gd name="connsiteY8" fmla="*/ 374332 h 1254442"/>
              <a:gd name="connsiteX9" fmla="*/ 60960 w 1002794"/>
              <a:gd name="connsiteY9" fmla="*/ 260032 h 1254442"/>
              <a:gd name="connsiteX10" fmla="*/ 60960 w 1002794"/>
              <a:gd name="connsiteY10" fmla="*/ 39052 h 1254442"/>
              <a:gd name="connsiteX0" fmla="*/ 60960 w 956816"/>
              <a:gd name="connsiteY0" fmla="*/ 39052 h 1267144"/>
              <a:gd name="connsiteX1" fmla="*/ 426720 w 956816"/>
              <a:gd name="connsiteY1" fmla="*/ 54292 h 1267144"/>
              <a:gd name="connsiteX2" fmla="*/ 720080 w 956816"/>
              <a:gd name="connsiteY2" fmla="*/ 364802 h 1267144"/>
              <a:gd name="connsiteX3" fmla="*/ 864096 w 956816"/>
              <a:gd name="connsiteY3" fmla="*/ 724842 h 1267144"/>
              <a:gd name="connsiteX4" fmla="*/ 891540 w 956816"/>
              <a:gd name="connsiteY4" fmla="*/ 1220152 h 1267144"/>
              <a:gd name="connsiteX5" fmla="*/ 472440 w 956816"/>
              <a:gd name="connsiteY5" fmla="*/ 1006792 h 1267144"/>
              <a:gd name="connsiteX6" fmla="*/ 449580 w 956816"/>
              <a:gd name="connsiteY6" fmla="*/ 625792 h 1267144"/>
              <a:gd name="connsiteX7" fmla="*/ 381000 w 956816"/>
              <a:gd name="connsiteY7" fmla="*/ 374332 h 1267144"/>
              <a:gd name="connsiteX8" fmla="*/ 60960 w 956816"/>
              <a:gd name="connsiteY8" fmla="*/ 260032 h 1267144"/>
              <a:gd name="connsiteX9" fmla="*/ 60960 w 956816"/>
              <a:gd name="connsiteY9" fmla="*/ 39052 h 1267144"/>
              <a:gd name="connsiteX0" fmla="*/ 60960 w 1289412"/>
              <a:gd name="connsiteY0" fmla="*/ 39052 h 1347898"/>
              <a:gd name="connsiteX1" fmla="*/ 426720 w 1289412"/>
              <a:gd name="connsiteY1" fmla="*/ 54292 h 1347898"/>
              <a:gd name="connsiteX2" fmla="*/ 720080 w 1289412"/>
              <a:gd name="connsiteY2" fmla="*/ 364802 h 1347898"/>
              <a:gd name="connsiteX3" fmla="*/ 864096 w 1289412"/>
              <a:gd name="connsiteY3" fmla="*/ 724842 h 1347898"/>
              <a:gd name="connsiteX4" fmla="*/ 1224136 w 1289412"/>
              <a:gd name="connsiteY4" fmla="*/ 1300906 h 1347898"/>
              <a:gd name="connsiteX5" fmla="*/ 472440 w 1289412"/>
              <a:gd name="connsiteY5" fmla="*/ 1006792 h 1347898"/>
              <a:gd name="connsiteX6" fmla="*/ 449580 w 1289412"/>
              <a:gd name="connsiteY6" fmla="*/ 625792 h 1347898"/>
              <a:gd name="connsiteX7" fmla="*/ 381000 w 1289412"/>
              <a:gd name="connsiteY7" fmla="*/ 374332 h 1347898"/>
              <a:gd name="connsiteX8" fmla="*/ 60960 w 1289412"/>
              <a:gd name="connsiteY8" fmla="*/ 260032 h 1347898"/>
              <a:gd name="connsiteX9" fmla="*/ 60960 w 1289412"/>
              <a:gd name="connsiteY9" fmla="*/ 39052 h 1347898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864096 w 1337417"/>
              <a:gd name="connsiteY3" fmla="*/ 724842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792088 w 1337417"/>
              <a:gd name="connsiteY3" fmla="*/ 796850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462469 w 1350306"/>
              <a:gd name="connsiteY7" fmla="*/ 625792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660961 w 1350306"/>
              <a:gd name="connsiteY7" fmla="*/ 652834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09033"/>
              <a:gd name="connsiteY0" fmla="*/ 39052 h 1348911"/>
              <a:gd name="connsiteX1" fmla="*/ 439609 w 1309033"/>
              <a:gd name="connsiteY1" fmla="*/ 54292 h 1348911"/>
              <a:gd name="connsiteX2" fmla="*/ 732969 w 1309033"/>
              <a:gd name="connsiteY2" fmla="*/ 364802 h 1348911"/>
              <a:gd name="connsiteX3" fmla="*/ 804977 w 1309033"/>
              <a:gd name="connsiteY3" fmla="*/ 796850 h 1348911"/>
              <a:gd name="connsiteX4" fmla="*/ 1165017 w 1309033"/>
              <a:gd name="connsiteY4" fmla="*/ 940866 h 1348911"/>
              <a:gd name="connsiteX5" fmla="*/ 1237025 w 1309033"/>
              <a:gd name="connsiteY5" fmla="*/ 1300906 h 1348911"/>
              <a:gd name="connsiteX6" fmla="*/ 732969 w 1309033"/>
              <a:gd name="connsiteY6" fmla="*/ 1228898 h 1348911"/>
              <a:gd name="connsiteX7" fmla="*/ 660961 w 1309033"/>
              <a:gd name="connsiteY7" fmla="*/ 652834 h 1348911"/>
              <a:gd name="connsiteX8" fmla="*/ 516945 w 1309033"/>
              <a:gd name="connsiteY8" fmla="*/ 292794 h 1348911"/>
              <a:gd name="connsiteX9" fmla="*/ 73849 w 1309033"/>
              <a:gd name="connsiteY9" fmla="*/ 260032 h 1348911"/>
              <a:gd name="connsiteX10" fmla="*/ 73849 w 1309033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732969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804978 w 1237026"/>
              <a:gd name="connsiteY7" fmla="*/ 580826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143063 w 1223183"/>
              <a:gd name="connsiteY0" fmla="*/ 70483 h 1342624"/>
              <a:gd name="connsiteX1" fmla="*/ 425766 w 1223183"/>
              <a:gd name="connsiteY1" fmla="*/ 48005 h 1342624"/>
              <a:gd name="connsiteX2" fmla="*/ 863143 w 1223183"/>
              <a:gd name="connsiteY2" fmla="*/ 358515 h 1342624"/>
              <a:gd name="connsiteX3" fmla="*/ 935151 w 1223183"/>
              <a:gd name="connsiteY3" fmla="*/ 790563 h 1342624"/>
              <a:gd name="connsiteX4" fmla="*/ 1151174 w 1223183"/>
              <a:gd name="connsiteY4" fmla="*/ 934579 h 1342624"/>
              <a:gd name="connsiteX5" fmla="*/ 1151175 w 1223183"/>
              <a:gd name="connsiteY5" fmla="*/ 1294619 h 1342624"/>
              <a:gd name="connsiteX6" fmla="*/ 719126 w 1223183"/>
              <a:gd name="connsiteY6" fmla="*/ 1222611 h 1342624"/>
              <a:gd name="connsiteX7" fmla="*/ 791135 w 1223183"/>
              <a:gd name="connsiteY7" fmla="*/ 574539 h 1342624"/>
              <a:gd name="connsiteX8" fmla="*/ 503102 w 1223183"/>
              <a:gd name="connsiteY8" fmla="*/ 286507 h 1342624"/>
              <a:gd name="connsiteX9" fmla="*/ 60006 w 1223183"/>
              <a:gd name="connsiteY9" fmla="*/ 253745 h 1342624"/>
              <a:gd name="connsiteX10" fmla="*/ 143063 w 1223183"/>
              <a:gd name="connsiteY10" fmla="*/ 70483 h 1342624"/>
              <a:gd name="connsiteX0" fmla="*/ 60006 w 1140126"/>
              <a:gd name="connsiteY0" fmla="*/ 70483 h 1342624"/>
              <a:gd name="connsiteX1" fmla="*/ 342709 w 1140126"/>
              <a:gd name="connsiteY1" fmla="*/ 48005 h 1342624"/>
              <a:gd name="connsiteX2" fmla="*/ 780086 w 1140126"/>
              <a:gd name="connsiteY2" fmla="*/ 358515 h 1342624"/>
              <a:gd name="connsiteX3" fmla="*/ 852094 w 1140126"/>
              <a:gd name="connsiteY3" fmla="*/ 790563 h 1342624"/>
              <a:gd name="connsiteX4" fmla="*/ 1068117 w 1140126"/>
              <a:gd name="connsiteY4" fmla="*/ 934579 h 1342624"/>
              <a:gd name="connsiteX5" fmla="*/ 1068118 w 1140126"/>
              <a:gd name="connsiteY5" fmla="*/ 1294619 h 1342624"/>
              <a:gd name="connsiteX6" fmla="*/ 636069 w 1140126"/>
              <a:gd name="connsiteY6" fmla="*/ 1222611 h 1342624"/>
              <a:gd name="connsiteX7" fmla="*/ 708078 w 1140126"/>
              <a:gd name="connsiteY7" fmla="*/ 574539 h 1342624"/>
              <a:gd name="connsiteX8" fmla="*/ 420045 w 1140126"/>
              <a:gd name="connsiteY8" fmla="*/ 286507 h 1342624"/>
              <a:gd name="connsiteX9" fmla="*/ 60006 w 1140126"/>
              <a:gd name="connsiteY9" fmla="*/ 214498 h 1342624"/>
              <a:gd name="connsiteX10" fmla="*/ 60006 w 1140126"/>
              <a:gd name="connsiteY10" fmla="*/ 70483 h 1342624"/>
              <a:gd name="connsiteX0" fmla="*/ 552062 w 1632182"/>
              <a:gd name="connsiteY0" fmla="*/ 120014 h 1392155"/>
              <a:gd name="connsiteX1" fmla="*/ 120013 w 1632182"/>
              <a:gd name="connsiteY1" fmla="*/ 48005 h 1392155"/>
              <a:gd name="connsiteX2" fmla="*/ 1272142 w 1632182"/>
              <a:gd name="connsiteY2" fmla="*/ 408046 h 1392155"/>
              <a:gd name="connsiteX3" fmla="*/ 1344150 w 1632182"/>
              <a:gd name="connsiteY3" fmla="*/ 840094 h 1392155"/>
              <a:gd name="connsiteX4" fmla="*/ 1560173 w 1632182"/>
              <a:gd name="connsiteY4" fmla="*/ 984110 h 1392155"/>
              <a:gd name="connsiteX5" fmla="*/ 1560174 w 1632182"/>
              <a:gd name="connsiteY5" fmla="*/ 1344150 h 1392155"/>
              <a:gd name="connsiteX6" fmla="*/ 1128125 w 1632182"/>
              <a:gd name="connsiteY6" fmla="*/ 1272142 h 1392155"/>
              <a:gd name="connsiteX7" fmla="*/ 1200134 w 1632182"/>
              <a:gd name="connsiteY7" fmla="*/ 624070 h 1392155"/>
              <a:gd name="connsiteX8" fmla="*/ 912101 w 1632182"/>
              <a:gd name="connsiteY8" fmla="*/ 336038 h 1392155"/>
              <a:gd name="connsiteX9" fmla="*/ 552062 w 1632182"/>
              <a:gd name="connsiteY9" fmla="*/ 264029 h 1392155"/>
              <a:gd name="connsiteX10" fmla="*/ 552062 w 1632182"/>
              <a:gd name="connsiteY10" fmla="*/ 120014 h 1392155"/>
              <a:gd name="connsiteX0" fmla="*/ 924104 w 2004224"/>
              <a:gd name="connsiteY0" fmla="*/ 108013 h 1380154"/>
              <a:gd name="connsiteX1" fmla="*/ 492055 w 2004224"/>
              <a:gd name="connsiteY1" fmla="*/ 36004 h 1380154"/>
              <a:gd name="connsiteX2" fmla="*/ 204023 w 2004224"/>
              <a:gd name="connsiteY2" fmla="*/ 324037 h 1380154"/>
              <a:gd name="connsiteX3" fmla="*/ 1716192 w 2004224"/>
              <a:gd name="connsiteY3" fmla="*/ 828093 h 1380154"/>
              <a:gd name="connsiteX4" fmla="*/ 1932215 w 2004224"/>
              <a:gd name="connsiteY4" fmla="*/ 972109 h 1380154"/>
              <a:gd name="connsiteX5" fmla="*/ 1932216 w 2004224"/>
              <a:gd name="connsiteY5" fmla="*/ 1332149 h 1380154"/>
              <a:gd name="connsiteX6" fmla="*/ 1500167 w 2004224"/>
              <a:gd name="connsiteY6" fmla="*/ 1260141 h 1380154"/>
              <a:gd name="connsiteX7" fmla="*/ 1572176 w 2004224"/>
              <a:gd name="connsiteY7" fmla="*/ 612069 h 1380154"/>
              <a:gd name="connsiteX8" fmla="*/ 1284143 w 2004224"/>
              <a:gd name="connsiteY8" fmla="*/ 324037 h 1380154"/>
              <a:gd name="connsiteX9" fmla="*/ 924104 w 2004224"/>
              <a:gd name="connsiteY9" fmla="*/ 252028 h 1380154"/>
              <a:gd name="connsiteX10" fmla="*/ 924104 w 2004224"/>
              <a:gd name="connsiteY10" fmla="*/ 108013 h 1380154"/>
              <a:gd name="connsiteX0" fmla="*/ 1224137 w 2556284"/>
              <a:gd name="connsiteY0" fmla="*/ 108013 h 1380154"/>
              <a:gd name="connsiteX1" fmla="*/ 792088 w 2556284"/>
              <a:gd name="connsiteY1" fmla="*/ 36004 h 1380154"/>
              <a:gd name="connsiteX2" fmla="*/ 504056 w 2556284"/>
              <a:gd name="connsiteY2" fmla="*/ 324037 h 1380154"/>
              <a:gd name="connsiteX3" fmla="*/ 288032 w 2556284"/>
              <a:gd name="connsiteY3" fmla="*/ 684076 h 1380154"/>
              <a:gd name="connsiteX4" fmla="*/ 2232248 w 2556284"/>
              <a:gd name="connsiteY4" fmla="*/ 972109 h 1380154"/>
              <a:gd name="connsiteX5" fmla="*/ 2232249 w 2556284"/>
              <a:gd name="connsiteY5" fmla="*/ 1332149 h 1380154"/>
              <a:gd name="connsiteX6" fmla="*/ 1800200 w 2556284"/>
              <a:gd name="connsiteY6" fmla="*/ 1260141 h 1380154"/>
              <a:gd name="connsiteX7" fmla="*/ 1872209 w 2556284"/>
              <a:gd name="connsiteY7" fmla="*/ 612069 h 1380154"/>
              <a:gd name="connsiteX8" fmla="*/ 1584176 w 2556284"/>
              <a:gd name="connsiteY8" fmla="*/ 324037 h 1380154"/>
              <a:gd name="connsiteX9" fmla="*/ 1224137 w 2556284"/>
              <a:gd name="connsiteY9" fmla="*/ 252028 h 1380154"/>
              <a:gd name="connsiteX10" fmla="*/ 1224137 w 2556284"/>
              <a:gd name="connsiteY10" fmla="*/ 108013 h 1380154"/>
              <a:gd name="connsiteX0" fmla="*/ 1332149 w 2604290"/>
              <a:gd name="connsiteY0" fmla="*/ 108013 h 1392156"/>
              <a:gd name="connsiteX1" fmla="*/ 900100 w 2604290"/>
              <a:gd name="connsiteY1" fmla="*/ 36004 h 1392156"/>
              <a:gd name="connsiteX2" fmla="*/ 612068 w 2604290"/>
              <a:gd name="connsiteY2" fmla="*/ 324037 h 1392156"/>
              <a:gd name="connsiteX3" fmla="*/ 396044 w 2604290"/>
              <a:gd name="connsiteY3" fmla="*/ 684076 h 1392156"/>
              <a:gd name="connsiteX4" fmla="*/ 324036 w 2604290"/>
              <a:gd name="connsiteY4" fmla="*/ 900100 h 1392156"/>
              <a:gd name="connsiteX5" fmla="*/ 2340261 w 2604290"/>
              <a:gd name="connsiteY5" fmla="*/ 1332149 h 1392156"/>
              <a:gd name="connsiteX6" fmla="*/ 1908212 w 2604290"/>
              <a:gd name="connsiteY6" fmla="*/ 1260141 h 1392156"/>
              <a:gd name="connsiteX7" fmla="*/ 1980221 w 2604290"/>
              <a:gd name="connsiteY7" fmla="*/ 612069 h 1392156"/>
              <a:gd name="connsiteX8" fmla="*/ 1692188 w 2604290"/>
              <a:gd name="connsiteY8" fmla="*/ 324037 h 1392156"/>
              <a:gd name="connsiteX9" fmla="*/ 1332149 w 2604290"/>
              <a:gd name="connsiteY9" fmla="*/ 252028 h 1392156"/>
              <a:gd name="connsiteX10" fmla="*/ 1332149 w 2604290"/>
              <a:gd name="connsiteY10" fmla="*/ 108013 h 1392156"/>
              <a:gd name="connsiteX0" fmla="*/ 1332149 w 2604290"/>
              <a:gd name="connsiteY0" fmla="*/ 108013 h 1344150"/>
              <a:gd name="connsiteX1" fmla="*/ 900100 w 2604290"/>
              <a:gd name="connsiteY1" fmla="*/ 36004 h 1344150"/>
              <a:gd name="connsiteX2" fmla="*/ 612068 w 2604290"/>
              <a:gd name="connsiteY2" fmla="*/ 324037 h 1344150"/>
              <a:gd name="connsiteX3" fmla="*/ 396044 w 2604290"/>
              <a:gd name="connsiteY3" fmla="*/ 684076 h 1344150"/>
              <a:gd name="connsiteX4" fmla="*/ 324036 w 2604290"/>
              <a:gd name="connsiteY4" fmla="*/ 900100 h 1344150"/>
              <a:gd name="connsiteX5" fmla="*/ 2340261 w 2604290"/>
              <a:gd name="connsiteY5" fmla="*/ 1332149 h 1344150"/>
              <a:gd name="connsiteX6" fmla="*/ 1908212 w 2604290"/>
              <a:gd name="connsiteY6" fmla="*/ 972108 h 1344150"/>
              <a:gd name="connsiteX7" fmla="*/ 1980221 w 2604290"/>
              <a:gd name="connsiteY7" fmla="*/ 612069 h 1344150"/>
              <a:gd name="connsiteX8" fmla="*/ 1692188 w 2604290"/>
              <a:gd name="connsiteY8" fmla="*/ 324037 h 1344150"/>
              <a:gd name="connsiteX9" fmla="*/ 1332149 w 2604290"/>
              <a:gd name="connsiteY9" fmla="*/ 252028 h 1344150"/>
              <a:gd name="connsiteX10" fmla="*/ 1332149 w 2604290"/>
              <a:gd name="connsiteY10" fmla="*/ 108013 h 1344150"/>
              <a:gd name="connsiteX0" fmla="*/ 1272142 w 2124236"/>
              <a:gd name="connsiteY0" fmla="*/ 108013 h 1128125"/>
              <a:gd name="connsiteX1" fmla="*/ 840093 w 2124236"/>
              <a:gd name="connsiteY1" fmla="*/ 36004 h 1128125"/>
              <a:gd name="connsiteX2" fmla="*/ 552061 w 2124236"/>
              <a:gd name="connsiteY2" fmla="*/ 324037 h 1128125"/>
              <a:gd name="connsiteX3" fmla="*/ 336037 w 2124236"/>
              <a:gd name="connsiteY3" fmla="*/ 684076 h 1128125"/>
              <a:gd name="connsiteX4" fmla="*/ 264029 w 2124236"/>
              <a:gd name="connsiteY4" fmla="*/ 900100 h 1128125"/>
              <a:gd name="connsiteX5" fmla="*/ 264029 w 2124236"/>
              <a:gd name="connsiteY5" fmla="*/ 1116124 h 1128125"/>
              <a:gd name="connsiteX6" fmla="*/ 1848205 w 2124236"/>
              <a:gd name="connsiteY6" fmla="*/ 972108 h 1128125"/>
              <a:gd name="connsiteX7" fmla="*/ 1920214 w 2124236"/>
              <a:gd name="connsiteY7" fmla="*/ 612069 h 1128125"/>
              <a:gd name="connsiteX8" fmla="*/ 1632181 w 2124236"/>
              <a:gd name="connsiteY8" fmla="*/ 324037 h 1128125"/>
              <a:gd name="connsiteX9" fmla="*/ 1272142 w 2124236"/>
              <a:gd name="connsiteY9" fmla="*/ 252028 h 1128125"/>
              <a:gd name="connsiteX10" fmla="*/ 1272142 w 2124236"/>
              <a:gd name="connsiteY10" fmla="*/ 108013 h 1128125"/>
              <a:gd name="connsiteX0" fmla="*/ 1296145 w 2148239"/>
              <a:gd name="connsiteY0" fmla="*/ 108013 h 1152128"/>
              <a:gd name="connsiteX1" fmla="*/ 864096 w 2148239"/>
              <a:gd name="connsiteY1" fmla="*/ 36004 h 1152128"/>
              <a:gd name="connsiteX2" fmla="*/ 576064 w 2148239"/>
              <a:gd name="connsiteY2" fmla="*/ 324037 h 1152128"/>
              <a:gd name="connsiteX3" fmla="*/ 360040 w 2148239"/>
              <a:gd name="connsiteY3" fmla="*/ 684076 h 1152128"/>
              <a:gd name="connsiteX4" fmla="*/ 144016 w 2148239"/>
              <a:gd name="connsiteY4" fmla="*/ 756085 h 1152128"/>
              <a:gd name="connsiteX5" fmla="*/ 288032 w 2148239"/>
              <a:gd name="connsiteY5" fmla="*/ 1116124 h 1152128"/>
              <a:gd name="connsiteX6" fmla="*/ 1872208 w 2148239"/>
              <a:gd name="connsiteY6" fmla="*/ 972108 h 1152128"/>
              <a:gd name="connsiteX7" fmla="*/ 1944217 w 2148239"/>
              <a:gd name="connsiteY7" fmla="*/ 612069 h 1152128"/>
              <a:gd name="connsiteX8" fmla="*/ 1656184 w 2148239"/>
              <a:gd name="connsiteY8" fmla="*/ 324037 h 1152128"/>
              <a:gd name="connsiteX9" fmla="*/ 1296145 w 2148239"/>
              <a:gd name="connsiteY9" fmla="*/ 252028 h 1152128"/>
              <a:gd name="connsiteX10" fmla="*/ 1296145 w 2148239"/>
              <a:gd name="connsiteY10" fmla="*/ 108013 h 1152128"/>
              <a:gd name="connsiteX0" fmla="*/ 1164130 w 1968219"/>
              <a:gd name="connsiteY0" fmla="*/ 108013 h 1164129"/>
              <a:gd name="connsiteX1" fmla="*/ 732081 w 1968219"/>
              <a:gd name="connsiteY1" fmla="*/ 36004 h 1164129"/>
              <a:gd name="connsiteX2" fmla="*/ 444049 w 1968219"/>
              <a:gd name="connsiteY2" fmla="*/ 324037 h 1164129"/>
              <a:gd name="connsiteX3" fmla="*/ 228025 w 1968219"/>
              <a:gd name="connsiteY3" fmla="*/ 684076 h 1164129"/>
              <a:gd name="connsiteX4" fmla="*/ 12001 w 1968219"/>
              <a:gd name="connsiteY4" fmla="*/ 756085 h 1164129"/>
              <a:gd name="connsiteX5" fmla="*/ 156017 w 1968219"/>
              <a:gd name="connsiteY5" fmla="*/ 1116124 h 1164129"/>
              <a:gd name="connsiteX6" fmla="*/ 588066 w 1968219"/>
              <a:gd name="connsiteY6" fmla="*/ 1044116 h 1164129"/>
              <a:gd name="connsiteX7" fmla="*/ 1812202 w 1968219"/>
              <a:gd name="connsiteY7" fmla="*/ 612069 h 1164129"/>
              <a:gd name="connsiteX8" fmla="*/ 1524169 w 1968219"/>
              <a:gd name="connsiteY8" fmla="*/ 324037 h 1164129"/>
              <a:gd name="connsiteX9" fmla="*/ 1164130 w 1968219"/>
              <a:gd name="connsiteY9" fmla="*/ 252028 h 1164129"/>
              <a:gd name="connsiteX10" fmla="*/ 1164130 w 1968219"/>
              <a:gd name="connsiteY10" fmla="*/ 108013 h 1164129"/>
              <a:gd name="connsiteX0" fmla="*/ 1164130 w 1632181"/>
              <a:gd name="connsiteY0" fmla="*/ 108013 h 1164129"/>
              <a:gd name="connsiteX1" fmla="*/ 732081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108013 h 1164129"/>
              <a:gd name="connsiteX1" fmla="*/ 732082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48005 h 1176130"/>
              <a:gd name="connsiteX1" fmla="*/ 732082 w 1632181"/>
              <a:gd name="connsiteY1" fmla="*/ 48005 h 1176130"/>
              <a:gd name="connsiteX2" fmla="*/ 444049 w 1632181"/>
              <a:gd name="connsiteY2" fmla="*/ 336038 h 1176130"/>
              <a:gd name="connsiteX3" fmla="*/ 228025 w 1632181"/>
              <a:gd name="connsiteY3" fmla="*/ 696077 h 1176130"/>
              <a:gd name="connsiteX4" fmla="*/ 12001 w 1632181"/>
              <a:gd name="connsiteY4" fmla="*/ 768086 h 1176130"/>
              <a:gd name="connsiteX5" fmla="*/ 156017 w 1632181"/>
              <a:gd name="connsiteY5" fmla="*/ 1128125 h 1176130"/>
              <a:gd name="connsiteX6" fmla="*/ 588066 w 1632181"/>
              <a:gd name="connsiteY6" fmla="*/ 1056117 h 1176130"/>
              <a:gd name="connsiteX7" fmla="*/ 516058 w 1632181"/>
              <a:gd name="connsiteY7" fmla="*/ 480053 h 1176130"/>
              <a:gd name="connsiteX8" fmla="*/ 1524169 w 1632181"/>
              <a:gd name="connsiteY8" fmla="*/ 336038 h 1176130"/>
              <a:gd name="connsiteX9" fmla="*/ 1164130 w 1632181"/>
              <a:gd name="connsiteY9" fmla="*/ 264029 h 1176130"/>
              <a:gd name="connsiteX10" fmla="*/ 1164130 w 1632181"/>
              <a:gd name="connsiteY10" fmla="*/ 48005 h 1176130"/>
              <a:gd name="connsiteX0" fmla="*/ 1164130 w 1236138"/>
              <a:gd name="connsiteY0" fmla="*/ 48005 h 1176130"/>
              <a:gd name="connsiteX1" fmla="*/ 732082 w 1236138"/>
              <a:gd name="connsiteY1" fmla="*/ 48005 h 1176130"/>
              <a:gd name="connsiteX2" fmla="*/ 444049 w 1236138"/>
              <a:gd name="connsiteY2" fmla="*/ 336038 h 1176130"/>
              <a:gd name="connsiteX3" fmla="*/ 228025 w 1236138"/>
              <a:gd name="connsiteY3" fmla="*/ 696077 h 1176130"/>
              <a:gd name="connsiteX4" fmla="*/ 12001 w 1236138"/>
              <a:gd name="connsiteY4" fmla="*/ 768086 h 1176130"/>
              <a:gd name="connsiteX5" fmla="*/ 156017 w 1236138"/>
              <a:gd name="connsiteY5" fmla="*/ 1128125 h 1176130"/>
              <a:gd name="connsiteX6" fmla="*/ 588066 w 1236138"/>
              <a:gd name="connsiteY6" fmla="*/ 1056117 h 1176130"/>
              <a:gd name="connsiteX7" fmla="*/ 516058 w 1236138"/>
              <a:gd name="connsiteY7" fmla="*/ 480053 h 1176130"/>
              <a:gd name="connsiteX8" fmla="*/ 804090 w 1236138"/>
              <a:gd name="connsiteY8" fmla="*/ 336037 h 1176130"/>
              <a:gd name="connsiteX9" fmla="*/ 1164130 w 1236138"/>
              <a:gd name="connsiteY9" fmla="*/ 264029 h 1176130"/>
              <a:gd name="connsiteX10" fmla="*/ 1164130 w 1236138"/>
              <a:gd name="connsiteY10" fmla="*/ 48005 h 117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6138" h="1176130">
                <a:moveTo>
                  <a:pt x="1164130" y="48005"/>
                </a:moveTo>
                <a:cubicBezTo>
                  <a:pt x="1092122" y="12001"/>
                  <a:pt x="852095" y="0"/>
                  <a:pt x="732082" y="48005"/>
                </a:cubicBezTo>
                <a:cubicBezTo>
                  <a:pt x="612069" y="96010"/>
                  <a:pt x="528059" y="228026"/>
                  <a:pt x="444049" y="336038"/>
                </a:cubicBezTo>
                <a:cubicBezTo>
                  <a:pt x="360040" y="444050"/>
                  <a:pt x="300033" y="624069"/>
                  <a:pt x="228025" y="696077"/>
                </a:cubicBezTo>
                <a:cubicBezTo>
                  <a:pt x="156017" y="768085"/>
                  <a:pt x="24002" y="696078"/>
                  <a:pt x="12001" y="768086"/>
                </a:cubicBezTo>
                <a:cubicBezTo>
                  <a:pt x="0" y="840094"/>
                  <a:pt x="60006" y="1080120"/>
                  <a:pt x="156017" y="1128125"/>
                </a:cubicBezTo>
                <a:cubicBezTo>
                  <a:pt x="252028" y="1176130"/>
                  <a:pt x="528059" y="1164129"/>
                  <a:pt x="588066" y="1056117"/>
                </a:cubicBezTo>
                <a:cubicBezTo>
                  <a:pt x="648073" y="948105"/>
                  <a:pt x="480054" y="600066"/>
                  <a:pt x="516058" y="480053"/>
                </a:cubicBezTo>
                <a:cubicBezTo>
                  <a:pt x="552062" y="360040"/>
                  <a:pt x="696078" y="372041"/>
                  <a:pt x="804090" y="336037"/>
                </a:cubicBezTo>
                <a:cubicBezTo>
                  <a:pt x="912102" y="300033"/>
                  <a:pt x="1104123" y="312034"/>
                  <a:pt x="1164130" y="264029"/>
                </a:cubicBezTo>
                <a:cubicBezTo>
                  <a:pt x="1224137" y="216024"/>
                  <a:pt x="1236138" y="84009"/>
                  <a:pt x="1164130" y="4800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323528" y="6021288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GLUCOSE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(formes linéaire et cyclique)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4860032" y="6021288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FRUCTOSE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(formes linéaire et cyclique)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6581425" y="2852936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ALCOOL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32240" y="5445224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38" grpId="0" animBg="1"/>
      <p:bldP spid="41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121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D-fructos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16561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0644" y="571540"/>
            <a:ext cx="17986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"/>
          <p:cNvSpPr>
            <a:spLocks noChangeArrowheads="1"/>
          </p:cNvSpPr>
          <p:nvPr/>
        </p:nvSpPr>
        <p:spPr bwMode="auto">
          <a:xfrm rot="2471402">
            <a:off x="438915" y="9229"/>
            <a:ext cx="792088" cy="648072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1291436" y="64572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222891" y="105273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1303011" y="148478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1303011" y="191683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1346391" y="234888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3535259" y="47667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2599155" y="170080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"/>
          <p:cNvSpPr>
            <a:spLocks noChangeArrowheads="1"/>
          </p:cNvSpPr>
          <p:nvPr/>
        </p:nvSpPr>
        <p:spPr bwMode="auto">
          <a:xfrm>
            <a:off x="3031203" y="119675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3535259" y="206084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523114" y="965890"/>
            <a:ext cx="1020001" cy="124968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20001"/>
              <a:gd name="connsiteY0" fmla="*/ 34290 h 1249680"/>
              <a:gd name="connsiteX1" fmla="*/ 426720 w 1020001"/>
              <a:gd name="connsiteY1" fmla="*/ 49530 h 1249680"/>
              <a:gd name="connsiteX2" fmla="*/ 518160 w 1020001"/>
              <a:gd name="connsiteY2" fmla="*/ 308610 h 1249680"/>
              <a:gd name="connsiteX3" fmla="*/ 760853 w 1020001"/>
              <a:gd name="connsiteY3" fmla="*/ 662910 h 1249680"/>
              <a:gd name="connsiteX4" fmla="*/ 998220 w 1020001"/>
              <a:gd name="connsiteY4" fmla="*/ 796290 h 1249680"/>
              <a:gd name="connsiteX5" fmla="*/ 891540 w 1020001"/>
              <a:gd name="connsiteY5" fmla="*/ 1215390 h 1249680"/>
              <a:gd name="connsiteX6" fmla="*/ 472440 w 1020001"/>
              <a:gd name="connsiteY6" fmla="*/ 1002030 h 1249680"/>
              <a:gd name="connsiteX7" fmla="*/ 449580 w 1020001"/>
              <a:gd name="connsiteY7" fmla="*/ 621030 h 1249680"/>
              <a:gd name="connsiteX8" fmla="*/ 381000 w 1020001"/>
              <a:gd name="connsiteY8" fmla="*/ 369570 h 1249680"/>
              <a:gd name="connsiteX9" fmla="*/ 60960 w 1020001"/>
              <a:gd name="connsiteY9" fmla="*/ 255270 h 1249680"/>
              <a:gd name="connsiteX10" fmla="*/ 60960 w 1020001"/>
              <a:gd name="connsiteY10" fmla="*/ 3429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0001" h="1249680">
                <a:moveTo>
                  <a:pt x="60960" y="34290"/>
                </a:moveTo>
                <a:cubicBezTo>
                  <a:pt x="121920" y="0"/>
                  <a:pt x="350520" y="3810"/>
                  <a:pt x="426720" y="49530"/>
                </a:cubicBezTo>
                <a:cubicBezTo>
                  <a:pt x="502920" y="95250"/>
                  <a:pt x="462471" y="206380"/>
                  <a:pt x="518160" y="308610"/>
                </a:cubicBezTo>
                <a:cubicBezTo>
                  <a:pt x="573849" y="410840"/>
                  <a:pt x="680843" y="581630"/>
                  <a:pt x="760853" y="662910"/>
                </a:cubicBezTo>
                <a:cubicBezTo>
                  <a:pt x="840863" y="744190"/>
                  <a:pt x="976439" y="704210"/>
                  <a:pt x="998220" y="796290"/>
                </a:cubicBezTo>
                <a:cubicBezTo>
                  <a:pt x="1020001" y="888370"/>
                  <a:pt x="979170" y="1181100"/>
                  <a:pt x="891540" y="1215390"/>
                </a:cubicBezTo>
                <a:cubicBezTo>
                  <a:pt x="803910" y="1249680"/>
                  <a:pt x="546100" y="1101090"/>
                  <a:pt x="472440" y="1002030"/>
                </a:cubicBezTo>
                <a:cubicBezTo>
                  <a:pt x="398780" y="902970"/>
                  <a:pt x="464820" y="726440"/>
                  <a:pt x="449580" y="621030"/>
                </a:cubicBezTo>
                <a:cubicBezTo>
                  <a:pt x="434340" y="515620"/>
                  <a:pt x="445770" y="430530"/>
                  <a:pt x="381000" y="369570"/>
                </a:cubicBezTo>
                <a:cubicBezTo>
                  <a:pt x="316230" y="308610"/>
                  <a:pt x="115570" y="313690"/>
                  <a:pt x="60960" y="255270"/>
                </a:cubicBezTo>
                <a:cubicBezTo>
                  <a:pt x="6350" y="196850"/>
                  <a:pt x="0" y="68580"/>
                  <a:pt x="60960" y="342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19035" y="-27384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ALDEHYDE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5059" y="404664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ALCOOL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2" y="2564904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5508104" y="513285"/>
            <a:ext cx="792088" cy="46744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 rot="21560848">
            <a:off x="4286206" y="267758"/>
            <a:ext cx="1250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CETONE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6012160" y="11663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4788024" y="98072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5940152" y="141277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5940152" y="184482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019780" y="229973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419872" y="3212976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07504" y="3861049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7543" y="386104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osides sont les sucres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ils sont formés de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plusieurs oses qui sont libérés lors de l’hydrolyse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Imag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91869"/>
            <a:ext cx="3744416" cy="1794123"/>
          </a:xfrm>
          <a:prstGeom prst="rect">
            <a:avLst/>
          </a:prstGeom>
          <a:noFill/>
        </p:spPr>
      </p:pic>
      <p:pic>
        <p:nvPicPr>
          <p:cNvPr id="31746" name="Imag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977" y="5113115"/>
            <a:ext cx="2101007" cy="1672877"/>
          </a:xfrm>
          <a:prstGeom prst="rect">
            <a:avLst/>
          </a:prstGeom>
          <a:noFill/>
        </p:spPr>
      </p:pic>
      <p:pic>
        <p:nvPicPr>
          <p:cNvPr id="31745" name="Imag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994190"/>
            <a:ext cx="1672880" cy="1791802"/>
          </a:xfrm>
          <a:prstGeom prst="rect">
            <a:avLst/>
          </a:prstGeom>
          <a:noFill/>
        </p:spPr>
      </p:pic>
      <p:sp>
        <p:nvSpPr>
          <p:cNvPr id="41" name="Flèche droite 40"/>
          <p:cNvSpPr/>
          <p:nvPr/>
        </p:nvSpPr>
        <p:spPr>
          <a:xfrm>
            <a:off x="3707904" y="573325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563888" y="5373216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59632" y="4581128"/>
            <a:ext cx="1625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Saccharose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6056" y="4581128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92280" y="4581128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-Fructose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6" name="Forme libre 45"/>
          <p:cNvSpPr/>
          <p:nvPr/>
        </p:nvSpPr>
        <p:spPr>
          <a:xfrm>
            <a:off x="1045450" y="5289974"/>
            <a:ext cx="1139618" cy="1187693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9618" h="1374140">
                <a:moveTo>
                  <a:pt x="59119" y="47286"/>
                </a:moveTo>
                <a:cubicBezTo>
                  <a:pt x="118238" y="0"/>
                  <a:pt x="348679" y="16806"/>
                  <a:pt x="424879" y="62526"/>
                </a:cubicBezTo>
                <a:cubicBezTo>
                  <a:pt x="501079" y="108246"/>
                  <a:pt x="480759" y="212386"/>
                  <a:pt x="516319" y="321606"/>
                </a:cubicBezTo>
                <a:cubicBezTo>
                  <a:pt x="551879" y="430826"/>
                  <a:pt x="544579" y="630427"/>
                  <a:pt x="638239" y="717846"/>
                </a:cubicBezTo>
                <a:cubicBezTo>
                  <a:pt x="731899" y="805265"/>
                  <a:pt x="1016940" y="741428"/>
                  <a:pt x="1078279" y="846118"/>
                </a:cubicBezTo>
                <a:cubicBezTo>
                  <a:pt x="1139618" y="950809"/>
                  <a:pt x="1107551" y="1317838"/>
                  <a:pt x="1006271" y="1345989"/>
                </a:cubicBezTo>
                <a:cubicBezTo>
                  <a:pt x="904991" y="1374140"/>
                  <a:pt x="563688" y="1133686"/>
                  <a:pt x="470599" y="1015026"/>
                </a:cubicBezTo>
                <a:cubicBezTo>
                  <a:pt x="377510" y="896366"/>
                  <a:pt x="466472" y="717719"/>
                  <a:pt x="447739" y="634026"/>
                </a:cubicBezTo>
                <a:cubicBezTo>
                  <a:pt x="429006" y="550333"/>
                  <a:pt x="421128" y="560832"/>
                  <a:pt x="358199" y="512868"/>
                </a:cubicBezTo>
                <a:cubicBezTo>
                  <a:pt x="295270" y="464904"/>
                  <a:pt x="120014" y="423841"/>
                  <a:pt x="70167" y="346244"/>
                </a:cubicBezTo>
                <a:cubicBezTo>
                  <a:pt x="20320" y="268647"/>
                  <a:pt x="0" y="94572"/>
                  <a:pt x="59119" y="4728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475656" y="4941168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8" name="Forme libre 47"/>
          <p:cNvSpPr/>
          <p:nvPr/>
        </p:nvSpPr>
        <p:spPr>
          <a:xfrm flipH="1">
            <a:off x="1691680" y="5349214"/>
            <a:ext cx="1320147" cy="113968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165011 w 1139618"/>
              <a:gd name="connsiteY8" fmla="*/ 583184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399061 w 1479560"/>
              <a:gd name="connsiteY0" fmla="*/ 59006 h 1385860"/>
              <a:gd name="connsiteX1" fmla="*/ 764821 w 1479560"/>
              <a:gd name="connsiteY1" fmla="*/ 74246 h 1385860"/>
              <a:gd name="connsiteX2" fmla="*/ 856261 w 1479560"/>
              <a:gd name="connsiteY2" fmla="*/ 333326 h 1385860"/>
              <a:gd name="connsiteX3" fmla="*/ 978181 w 1479560"/>
              <a:gd name="connsiteY3" fmla="*/ 729566 h 1385860"/>
              <a:gd name="connsiteX4" fmla="*/ 1418221 w 1479560"/>
              <a:gd name="connsiteY4" fmla="*/ 857838 h 1385860"/>
              <a:gd name="connsiteX5" fmla="*/ 1346213 w 1479560"/>
              <a:gd name="connsiteY5" fmla="*/ 1357709 h 1385860"/>
              <a:gd name="connsiteX6" fmla="*/ 810541 w 1479560"/>
              <a:gd name="connsiteY6" fmla="*/ 1026746 h 1385860"/>
              <a:gd name="connsiteX7" fmla="*/ 787681 w 1479560"/>
              <a:gd name="connsiteY7" fmla="*/ 645746 h 1385860"/>
              <a:gd name="connsiteX8" fmla="*/ 504953 w 1479560"/>
              <a:gd name="connsiteY8" fmla="*/ 594904 h 1385860"/>
              <a:gd name="connsiteX9" fmla="*/ 17649 w 1479560"/>
              <a:gd name="connsiteY9" fmla="*/ 428280 h 1385860"/>
              <a:gd name="connsiteX10" fmla="*/ 399061 w 1479560"/>
              <a:gd name="connsiteY10" fmla="*/ 59006 h 1385860"/>
              <a:gd name="connsiteX0" fmla="*/ 351942 w 1488984"/>
              <a:gd name="connsiteY0" fmla="*/ 60502 h 1351330"/>
              <a:gd name="connsiteX1" fmla="*/ 774245 w 1488984"/>
              <a:gd name="connsiteY1" fmla="*/ 39716 h 1351330"/>
              <a:gd name="connsiteX2" fmla="*/ 865685 w 1488984"/>
              <a:gd name="connsiteY2" fmla="*/ 298796 h 1351330"/>
              <a:gd name="connsiteX3" fmla="*/ 987605 w 1488984"/>
              <a:gd name="connsiteY3" fmla="*/ 695036 h 1351330"/>
              <a:gd name="connsiteX4" fmla="*/ 1427645 w 1488984"/>
              <a:gd name="connsiteY4" fmla="*/ 823308 h 1351330"/>
              <a:gd name="connsiteX5" fmla="*/ 1355637 w 1488984"/>
              <a:gd name="connsiteY5" fmla="*/ 1323179 h 1351330"/>
              <a:gd name="connsiteX6" fmla="*/ 819965 w 1488984"/>
              <a:gd name="connsiteY6" fmla="*/ 992216 h 1351330"/>
              <a:gd name="connsiteX7" fmla="*/ 797105 w 1488984"/>
              <a:gd name="connsiteY7" fmla="*/ 611216 h 1351330"/>
              <a:gd name="connsiteX8" fmla="*/ 514377 w 1488984"/>
              <a:gd name="connsiteY8" fmla="*/ 560374 h 1351330"/>
              <a:gd name="connsiteX9" fmla="*/ 27073 w 1488984"/>
              <a:gd name="connsiteY9" fmla="*/ 393750 h 1351330"/>
              <a:gd name="connsiteX10" fmla="*/ 351942 w 1488984"/>
              <a:gd name="connsiteY10" fmla="*/ 60502 h 1351330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865685 w 1488984"/>
              <a:gd name="connsiteY2" fmla="*/ 266065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676811 w 1488984"/>
              <a:gd name="connsiteY7" fmla="*/ 610954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8984" h="1318599">
                <a:moveTo>
                  <a:pt x="351942" y="27771"/>
                </a:moveTo>
                <a:cubicBezTo>
                  <a:pt x="433159" y="0"/>
                  <a:pt x="446696" y="138853"/>
                  <a:pt x="514377" y="194394"/>
                </a:cubicBezTo>
                <a:cubicBezTo>
                  <a:pt x="582058" y="249935"/>
                  <a:pt x="679157" y="283033"/>
                  <a:pt x="758028" y="361018"/>
                </a:cubicBezTo>
                <a:cubicBezTo>
                  <a:pt x="836899" y="439003"/>
                  <a:pt x="876002" y="590712"/>
                  <a:pt x="987605" y="662305"/>
                </a:cubicBezTo>
                <a:cubicBezTo>
                  <a:pt x="1099208" y="733898"/>
                  <a:pt x="1366306" y="685887"/>
                  <a:pt x="1427645" y="790577"/>
                </a:cubicBezTo>
                <a:cubicBezTo>
                  <a:pt x="1488984" y="895268"/>
                  <a:pt x="1456917" y="1262297"/>
                  <a:pt x="1355637" y="1290448"/>
                </a:cubicBezTo>
                <a:cubicBezTo>
                  <a:pt x="1254357" y="1318599"/>
                  <a:pt x="933103" y="1072734"/>
                  <a:pt x="819965" y="959485"/>
                </a:cubicBezTo>
                <a:cubicBezTo>
                  <a:pt x="706827" y="846236"/>
                  <a:pt x="727742" y="682928"/>
                  <a:pt x="676811" y="610954"/>
                </a:cubicBezTo>
                <a:cubicBezTo>
                  <a:pt x="625880" y="538980"/>
                  <a:pt x="622667" y="569299"/>
                  <a:pt x="514377" y="527643"/>
                </a:cubicBezTo>
                <a:cubicBezTo>
                  <a:pt x="406087" y="485987"/>
                  <a:pt x="54146" y="444331"/>
                  <a:pt x="27073" y="361019"/>
                </a:cubicBezTo>
                <a:cubicBezTo>
                  <a:pt x="0" y="277707"/>
                  <a:pt x="270725" y="55542"/>
                  <a:pt x="351942" y="27771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633045"/>
            <a:ext cx="22677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1"/>
          <p:cNvSpPr>
            <a:spLocks noChangeArrowheads="1"/>
          </p:cNvSpPr>
          <p:nvPr/>
        </p:nvSpPr>
        <p:spPr bwMode="auto">
          <a:xfrm>
            <a:off x="7380312" y="548680"/>
            <a:ext cx="532684" cy="395435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Oval 1"/>
          <p:cNvSpPr>
            <a:spLocks noChangeArrowheads="1"/>
          </p:cNvSpPr>
          <p:nvPr/>
        </p:nvSpPr>
        <p:spPr bwMode="auto">
          <a:xfrm>
            <a:off x="7164288" y="2073205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Oval 1"/>
          <p:cNvSpPr>
            <a:spLocks noChangeArrowheads="1"/>
          </p:cNvSpPr>
          <p:nvPr/>
        </p:nvSpPr>
        <p:spPr bwMode="auto">
          <a:xfrm>
            <a:off x="8532440" y="633045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Oval 1"/>
          <p:cNvSpPr>
            <a:spLocks noChangeArrowheads="1"/>
          </p:cNvSpPr>
          <p:nvPr/>
        </p:nvSpPr>
        <p:spPr bwMode="auto">
          <a:xfrm>
            <a:off x="7524328" y="1209109"/>
            <a:ext cx="532684" cy="360040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Forme libre 53"/>
          <p:cNvSpPr/>
          <p:nvPr/>
        </p:nvSpPr>
        <p:spPr>
          <a:xfrm>
            <a:off x="6648230" y="873072"/>
            <a:ext cx="1236138" cy="117613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9052 h 1254442"/>
              <a:gd name="connsiteX1" fmla="*/ 426720 w 1040130"/>
              <a:gd name="connsiteY1" fmla="*/ 54292 h 1254442"/>
              <a:gd name="connsiteX2" fmla="*/ 720080 w 1040130"/>
              <a:gd name="connsiteY2" fmla="*/ 364802 h 1254442"/>
              <a:gd name="connsiteX3" fmla="*/ 640080 w 1040130"/>
              <a:gd name="connsiteY3" fmla="*/ 709612 h 1254442"/>
              <a:gd name="connsiteX4" fmla="*/ 998220 w 1040130"/>
              <a:gd name="connsiteY4" fmla="*/ 801052 h 1254442"/>
              <a:gd name="connsiteX5" fmla="*/ 891540 w 1040130"/>
              <a:gd name="connsiteY5" fmla="*/ 1220152 h 1254442"/>
              <a:gd name="connsiteX6" fmla="*/ 472440 w 1040130"/>
              <a:gd name="connsiteY6" fmla="*/ 1006792 h 1254442"/>
              <a:gd name="connsiteX7" fmla="*/ 449580 w 1040130"/>
              <a:gd name="connsiteY7" fmla="*/ 625792 h 1254442"/>
              <a:gd name="connsiteX8" fmla="*/ 381000 w 1040130"/>
              <a:gd name="connsiteY8" fmla="*/ 374332 h 1254442"/>
              <a:gd name="connsiteX9" fmla="*/ 60960 w 1040130"/>
              <a:gd name="connsiteY9" fmla="*/ 260032 h 1254442"/>
              <a:gd name="connsiteX10" fmla="*/ 60960 w 1040130"/>
              <a:gd name="connsiteY10" fmla="*/ 39052 h 1254442"/>
              <a:gd name="connsiteX0" fmla="*/ 60960 w 1002794"/>
              <a:gd name="connsiteY0" fmla="*/ 39052 h 1254442"/>
              <a:gd name="connsiteX1" fmla="*/ 426720 w 1002794"/>
              <a:gd name="connsiteY1" fmla="*/ 54292 h 1254442"/>
              <a:gd name="connsiteX2" fmla="*/ 720080 w 1002794"/>
              <a:gd name="connsiteY2" fmla="*/ 364802 h 1254442"/>
              <a:gd name="connsiteX3" fmla="*/ 864096 w 1002794"/>
              <a:gd name="connsiteY3" fmla="*/ 724842 h 1254442"/>
              <a:gd name="connsiteX4" fmla="*/ 998220 w 1002794"/>
              <a:gd name="connsiteY4" fmla="*/ 801052 h 1254442"/>
              <a:gd name="connsiteX5" fmla="*/ 891540 w 1002794"/>
              <a:gd name="connsiteY5" fmla="*/ 1220152 h 1254442"/>
              <a:gd name="connsiteX6" fmla="*/ 472440 w 1002794"/>
              <a:gd name="connsiteY6" fmla="*/ 1006792 h 1254442"/>
              <a:gd name="connsiteX7" fmla="*/ 449580 w 1002794"/>
              <a:gd name="connsiteY7" fmla="*/ 625792 h 1254442"/>
              <a:gd name="connsiteX8" fmla="*/ 381000 w 1002794"/>
              <a:gd name="connsiteY8" fmla="*/ 374332 h 1254442"/>
              <a:gd name="connsiteX9" fmla="*/ 60960 w 1002794"/>
              <a:gd name="connsiteY9" fmla="*/ 260032 h 1254442"/>
              <a:gd name="connsiteX10" fmla="*/ 60960 w 1002794"/>
              <a:gd name="connsiteY10" fmla="*/ 39052 h 1254442"/>
              <a:gd name="connsiteX0" fmla="*/ 60960 w 956816"/>
              <a:gd name="connsiteY0" fmla="*/ 39052 h 1267144"/>
              <a:gd name="connsiteX1" fmla="*/ 426720 w 956816"/>
              <a:gd name="connsiteY1" fmla="*/ 54292 h 1267144"/>
              <a:gd name="connsiteX2" fmla="*/ 720080 w 956816"/>
              <a:gd name="connsiteY2" fmla="*/ 364802 h 1267144"/>
              <a:gd name="connsiteX3" fmla="*/ 864096 w 956816"/>
              <a:gd name="connsiteY3" fmla="*/ 724842 h 1267144"/>
              <a:gd name="connsiteX4" fmla="*/ 891540 w 956816"/>
              <a:gd name="connsiteY4" fmla="*/ 1220152 h 1267144"/>
              <a:gd name="connsiteX5" fmla="*/ 472440 w 956816"/>
              <a:gd name="connsiteY5" fmla="*/ 1006792 h 1267144"/>
              <a:gd name="connsiteX6" fmla="*/ 449580 w 956816"/>
              <a:gd name="connsiteY6" fmla="*/ 625792 h 1267144"/>
              <a:gd name="connsiteX7" fmla="*/ 381000 w 956816"/>
              <a:gd name="connsiteY7" fmla="*/ 374332 h 1267144"/>
              <a:gd name="connsiteX8" fmla="*/ 60960 w 956816"/>
              <a:gd name="connsiteY8" fmla="*/ 260032 h 1267144"/>
              <a:gd name="connsiteX9" fmla="*/ 60960 w 956816"/>
              <a:gd name="connsiteY9" fmla="*/ 39052 h 1267144"/>
              <a:gd name="connsiteX0" fmla="*/ 60960 w 1289412"/>
              <a:gd name="connsiteY0" fmla="*/ 39052 h 1347898"/>
              <a:gd name="connsiteX1" fmla="*/ 426720 w 1289412"/>
              <a:gd name="connsiteY1" fmla="*/ 54292 h 1347898"/>
              <a:gd name="connsiteX2" fmla="*/ 720080 w 1289412"/>
              <a:gd name="connsiteY2" fmla="*/ 364802 h 1347898"/>
              <a:gd name="connsiteX3" fmla="*/ 864096 w 1289412"/>
              <a:gd name="connsiteY3" fmla="*/ 724842 h 1347898"/>
              <a:gd name="connsiteX4" fmla="*/ 1224136 w 1289412"/>
              <a:gd name="connsiteY4" fmla="*/ 1300906 h 1347898"/>
              <a:gd name="connsiteX5" fmla="*/ 472440 w 1289412"/>
              <a:gd name="connsiteY5" fmla="*/ 1006792 h 1347898"/>
              <a:gd name="connsiteX6" fmla="*/ 449580 w 1289412"/>
              <a:gd name="connsiteY6" fmla="*/ 625792 h 1347898"/>
              <a:gd name="connsiteX7" fmla="*/ 381000 w 1289412"/>
              <a:gd name="connsiteY7" fmla="*/ 374332 h 1347898"/>
              <a:gd name="connsiteX8" fmla="*/ 60960 w 1289412"/>
              <a:gd name="connsiteY8" fmla="*/ 260032 h 1347898"/>
              <a:gd name="connsiteX9" fmla="*/ 60960 w 1289412"/>
              <a:gd name="connsiteY9" fmla="*/ 39052 h 1347898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864096 w 1337417"/>
              <a:gd name="connsiteY3" fmla="*/ 724842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792088 w 1337417"/>
              <a:gd name="connsiteY3" fmla="*/ 796850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462469 w 1350306"/>
              <a:gd name="connsiteY7" fmla="*/ 625792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660961 w 1350306"/>
              <a:gd name="connsiteY7" fmla="*/ 652834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09033"/>
              <a:gd name="connsiteY0" fmla="*/ 39052 h 1348911"/>
              <a:gd name="connsiteX1" fmla="*/ 439609 w 1309033"/>
              <a:gd name="connsiteY1" fmla="*/ 54292 h 1348911"/>
              <a:gd name="connsiteX2" fmla="*/ 732969 w 1309033"/>
              <a:gd name="connsiteY2" fmla="*/ 364802 h 1348911"/>
              <a:gd name="connsiteX3" fmla="*/ 804977 w 1309033"/>
              <a:gd name="connsiteY3" fmla="*/ 796850 h 1348911"/>
              <a:gd name="connsiteX4" fmla="*/ 1165017 w 1309033"/>
              <a:gd name="connsiteY4" fmla="*/ 940866 h 1348911"/>
              <a:gd name="connsiteX5" fmla="*/ 1237025 w 1309033"/>
              <a:gd name="connsiteY5" fmla="*/ 1300906 h 1348911"/>
              <a:gd name="connsiteX6" fmla="*/ 732969 w 1309033"/>
              <a:gd name="connsiteY6" fmla="*/ 1228898 h 1348911"/>
              <a:gd name="connsiteX7" fmla="*/ 660961 w 1309033"/>
              <a:gd name="connsiteY7" fmla="*/ 652834 h 1348911"/>
              <a:gd name="connsiteX8" fmla="*/ 516945 w 1309033"/>
              <a:gd name="connsiteY8" fmla="*/ 292794 h 1348911"/>
              <a:gd name="connsiteX9" fmla="*/ 73849 w 1309033"/>
              <a:gd name="connsiteY9" fmla="*/ 260032 h 1348911"/>
              <a:gd name="connsiteX10" fmla="*/ 73849 w 1309033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732969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804978 w 1237026"/>
              <a:gd name="connsiteY7" fmla="*/ 580826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143063 w 1223183"/>
              <a:gd name="connsiteY0" fmla="*/ 70483 h 1342624"/>
              <a:gd name="connsiteX1" fmla="*/ 425766 w 1223183"/>
              <a:gd name="connsiteY1" fmla="*/ 48005 h 1342624"/>
              <a:gd name="connsiteX2" fmla="*/ 863143 w 1223183"/>
              <a:gd name="connsiteY2" fmla="*/ 358515 h 1342624"/>
              <a:gd name="connsiteX3" fmla="*/ 935151 w 1223183"/>
              <a:gd name="connsiteY3" fmla="*/ 790563 h 1342624"/>
              <a:gd name="connsiteX4" fmla="*/ 1151174 w 1223183"/>
              <a:gd name="connsiteY4" fmla="*/ 934579 h 1342624"/>
              <a:gd name="connsiteX5" fmla="*/ 1151175 w 1223183"/>
              <a:gd name="connsiteY5" fmla="*/ 1294619 h 1342624"/>
              <a:gd name="connsiteX6" fmla="*/ 719126 w 1223183"/>
              <a:gd name="connsiteY6" fmla="*/ 1222611 h 1342624"/>
              <a:gd name="connsiteX7" fmla="*/ 791135 w 1223183"/>
              <a:gd name="connsiteY7" fmla="*/ 574539 h 1342624"/>
              <a:gd name="connsiteX8" fmla="*/ 503102 w 1223183"/>
              <a:gd name="connsiteY8" fmla="*/ 286507 h 1342624"/>
              <a:gd name="connsiteX9" fmla="*/ 60006 w 1223183"/>
              <a:gd name="connsiteY9" fmla="*/ 253745 h 1342624"/>
              <a:gd name="connsiteX10" fmla="*/ 143063 w 1223183"/>
              <a:gd name="connsiteY10" fmla="*/ 70483 h 1342624"/>
              <a:gd name="connsiteX0" fmla="*/ 60006 w 1140126"/>
              <a:gd name="connsiteY0" fmla="*/ 70483 h 1342624"/>
              <a:gd name="connsiteX1" fmla="*/ 342709 w 1140126"/>
              <a:gd name="connsiteY1" fmla="*/ 48005 h 1342624"/>
              <a:gd name="connsiteX2" fmla="*/ 780086 w 1140126"/>
              <a:gd name="connsiteY2" fmla="*/ 358515 h 1342624"/>
              <a:gd name="connsiteX3" fmla="*/ 852094 w 1140126"/>
              <a:gd name="connsiteY3" fmla="*/ 790563 h 1342624"/>
              <a:gd name="connsiteX4" fmla="*/ 1068117 w 1140126"/>
              <a:gd name="connsiteY4" fmla="*/ 934579 h 1342624"/>
              <a:gd name="connsiteX5" fmla="*/ 1068118 w 1140126"/>
              <a:gd name="connsiteY5" fmla="*/ 1294619 h 1342624"/>
              <a:gd name="connsiteX6" fmla="*/ 636069 w 1140126"/>
              <a:gd name="connsiteY6" fmla="*/ 1222611 h 1342624"/>
              <a:gd name="connsiteX7" fmla="*/ 708078 w 1140126"/>
              <a:gd name="connsiteY7" fmla="*/ 574539 h 1342624"/>
              <a:gd name="connsiteX8" fmla="*/ 420045 w 1140126"/>
              <a:gd name="connsiteY8" fmla="*/ 286507 h 1342624"/>
              <a:gd name="connsiteX9" fmla="*/ 60006 w 1140126"/>
              <a:gd name="connsiteY9" fmla="*/ 214498 h 1342624"/>
              <a:gd name="connsiteX10" fmla="*/ 60006 w 1140126"/>
              <a:gd name="connsiteY10" fmla="*/ 70483 h 1342624"/>
              <a:gd name="connsiteX0" fmla="*/ 552062 w 1632182"/>
              <a:gd name="connsiteY0" fmla="*/ 120014 h 1392155"/>
              <a:gd name="connsiteX1" fmla="*/ 120013 w 1632182"/>
              <a:gd name="connsiteY1" fmla="*/ 48005 h 1392155"/>
              <a:gd name="connsiteX2" fmla="*/ 1272142 w 1632182"/>
              <a:gd name="connsiteY2" fmla="*/ 408046 h 1392155"/>
              <a:gd name="connsiteX3" fmla="*/ 1344150 w 1632182"/>
              <a:gd name="connsiteY3" fmla="*/ 840094 h 1392155"/>
              <a:gd name="connsiteX4" fmla="*/ 1560173 w 1632182"/>
              <a:gd name="connsiteY4" fmla="*/ 984110 h 1392155"/>
              <a:gd name="connsiteX5" fmla="*/ 1560174 w 1632182"/>
              <a:gd name="connsiteY5" fmla="*/ 1344150 h 1392155"/>
              <a:gd name="connsiteX6" fmla="*/ 1128125 w 1632182"/>
              <a:gd name="connsiteY6" fmla="*/ 1272142 h 1392155"/>
              <a:gd name="connsiteX7" fmla="*/ 1200134 w 1632182"/>
              <a:gd name="connsiteY7" fmla="*/ 624070 h 1392155"/>
              <a:gd name="connsiteX8" fmla="*/ 912101 w 1632182"/>
              <a:gd name="connsiteY8" fmla="*/ 336038 h 1392155"/>
              <a:gd name="connsiteX9" fmla="*/ 552062 w 1632182"/>
              <a:gd name="connsiteY9" fmla="*/ 264029 h 1392155"/>
              <a:gd name="connsiteX10" fmla="*/ 552062 w 1632182"/>
              <a:gd name="connsiteY10" fmla="*/ 120014 h 1392155"/>
              <a:gd name="connsiteX0" fmla="*/ 924104 w 2004224"/>
              <a:gd name="connsiteY0" fmla="*/ 108013 h 1380154"/>
              <a:gd name="connsiteX1" fmla="*/ 492055 w 2004224"/>
              <a:gd name="connsiteY1" fmla="*/ 36004 h 1380154"/>
              <a:gd name="connsiteX2" fmla="*/ 204023 w 2004224"/>
              <a:gd name="connsiteY2" fmla="*/ 324037 h 1380154"/>
              <a:gd name="connsiteX3" fmla="*/ 1716192 w 2004224"/>
              <a:gd name="connsiteY3" fmla="*/ 828093 h 1380154"/>
              <a:gd name="connsiteX4" fmla="*/ 1932215 w 2004224"/>
              <a:gd name="connsiteY4" fmla="*/ 972109 h 1380154"/>
              <a:gd name="connsiteX5" fmla="*/ 1932216 w 2004224"/>
              <a:gd name="connsiteY5" fmla="*/ 1332149 h 1380154"/>
              <a:gd name="connsiteX6" fmla="*/ 1500167 w 2004224"/>
              <a:gd name="connsiteY6" fmla="*/ 1260141 h 1380154"/>
              <a:gd name="connsiteX7" fmla="*/ 1572176 w 2004224"/>
              <a:gd name="connsiteY7" fmla="*/ 612069 h 1380154"/>
              <a:gd name="connsiteX8" fmla="*/ 1284143 w 2004224"/>
              <a:gd name="connsiteY8" fmla="*/ 324037 h 1380154"/>
              <a:gd name="connsiteX9" fmla="*/ 924104 w 2004224"/>
              <a:gd name="connsiteY9" fmla="*/ 252028 h 1380154"/>
              <a:gd name="connsiteX10" fmla="*/ 924104 w 2004224"/>
              <a:gd name="connsiteY10" fmla="*/ 108013 h 1380154"/>
              <a:gd name="connsiteX0" fmla="*/ 1224137 w 2556284"/>
              <a:gd name="connsiteY0" fmla="*/ 108013 h 1380154"/>
              <a:gd name="connsiteX1" fmla="*/ 792088 w 2556284"/>
              <a:gd name="connsiteY1" fmla="*/ 36004 h 1380154"/>
              <a:gd name="connsiteX2" fmla="*/ 504056 w 2556284"/>
              <a:gd name="connsiteY2" fmla="*/ 324037 h 1380154"/>
              <a:gd name="connsiteX3" fmla="*/ 288032 w 2556284"/>
              <a:gd name="connsiteY3" fmla="*/ 684076 h 1380154"/>
              <a:gd name="connsiteX4" fmla="*/ 2232248 w 2556284"/>
              <a:gd name="connsiteY4" fmla="*/ 972109 h 1380154"/>
              <a:gd name="connsiteX5" fmla="*/ 2232249 w 2556284"/>
              <a:gd name="connsiteY5" fmla="*/ 1332149 h 1380154"/>
              <a:gd name="connsiteX6" fmla="*/ 1800200 w 2556284"/>
              <a:gd name="connsiteY6" fmla="*/ 1260141 h 1380154"/>
              <a:gd name="connsiteX7" fmla="*/ 1872209 w 2556284"/>
              <a:gd name="connsiteY7" fmla="*/ 612069 h 1380154"/>
              <a:gd name="connsiteX8" fmla="*/ 1584176 w 2556284"/>
              <a:gd name="connsiteY8" fmla="*/ 324037 h 1380154"/>
              <a:gd name="connsiteX9" fmla="*/ 1224137 w 2556284"/>
              <a:gd name="connsiteY9" fmla="*/ 252028 h 1380154"/>
              <a:gd name="connsiteX10" fmla="*/ 1224137 w 2556284"/>
              <a:gd name="connsiteY10" fmla="*/ 108013 h 1380154"/>
              <a:gd name="connsiteX0" fmla="*/ 1332149 w 2604290"/>
              <a:gd name="connsiteY0" fmla="*/ 108013 h 1392156"/>
              <a:gd name="connsiteX1" fmla="*/ 900100 w 2604290"/>
              <a:gd name="connsiteY1" fmla="*/ 36004 h 1392156"/>
              <a:gd name="connsiteX2" fmla="*/ 612068 w 2604290"/>
              <a:gd name="connsiteY2" fmla="*/ 324037 h 1392156"/>
              <a:gd name="connsiteX3" fmla="*/ 396044 w 2604290"/>
              <a:gd name="connsiteY3" fmla="*/ 684076 h 1392156"/>
              <a:gd name="connsiteX4" fmla="*/ 324036 w 2604290"/>
              <a:gd name="connsiteY4" fmla="*/ 900100 h 1392156"/>
              <a:gd name="connsiteX5" fmla="*/ 2340261 w 2604290"/>
              <a:gd name="connsiteY5" fmla="*/ 1332149 h 1392156"/>
              <a:gd name="connsiteX6" fmla="*/ 1908212 w 2604290"/>
              <a:gd name="connsiteY6" fmla="*/ 1260141 h 1392156"/>
              <a:gd name="connsiteX7" fmla="*/ 1980221 w 2604290"/>
              <a:gd name="connsiteY7" fmla="*/ 612069 h 1392156"/>
              <a:gd name="connsiteX8" fmla="*/ 1692188 w 2604290"/>
              <a:gd name="connsiteY8" fmla="*/ 324037 h 1392156"/>
              <a:gd name="connsiteX9" fmla="*/ 1332149 w 2604290"/>
              <a:gd name="connsiteY9" fmla="*/ 252028 h 1392156"/>
              <a:gd name="connsiteX10" fmla="*/ 1332149 w 2604290"/>
              <a:gd name="connsiteY10" fmla="*/ 108013 h 1392156"/>
              <a:gd name="connsiteX0" fmla="*/ 1332149 w 2604290"/>
              <a:gd name="connsiteY0" fmla="*/ 108013 h 1344150"/>
              <a:gd name="connsiteX1" fmla="*/ 900100 w 2604290"/>
              <a:gd name="connsiteY1" fmla="*/ 36004 h 1344150"/>
              <a:gd name="connsiteX2" fmla="*/ 612068 w 2604290"/>
              <a:gd name="connsiteY2" fmla="*/ 324037 h 1344150"/>
              <a:gd name="connsiteX3" fmla="*/ 396044 w 2604290"/>
              <a:gd name="connsiteY3" fmla="*/ 684076 h 1344150"/>
              <a:gd name="connsiteX4" fmla="*/ 324036 w 2604290"/>
              <a:gd name="connsiteY4" fmla="*/ 900100 h 1344150"/>
              <a:gd name="connsiteX5" fmla="*/ 2340261 w 2604290"/>
              <a:gd name="connsiteY5" fmla="*/ 1332149 h 1344150"/>
              <a:gd name="connsiteX6" fmla="*/ 1908212 w 2604290"/>
              <a:gd name="connsiteY6" fmla="*/ 972108 h 1344150"/>
              <a:gd name="connsiteX7" fmla="*/ 1980221 w 2604290"/>
              <a:gd name="connsiteY7" fmla="*/ 612069 h 1344150"/>
              <a:gd name="connsiteX8" fmla="*/ 1692188 w 2604290"/>
              <a:gd name="connsiteY8" fmla="*/ 324037 h 1344150"/>
              <a:gd name="connsiteX9" fmla="*/ 1332149 w 2604290"/>
              <a:gd name="connsiteY9" fmla="*/ 252028 h 1344150"/>
              <a:gd name="connsiteX10" fmla="*/ 1332149 w 2604290"/>
              <a:gd name="connsiteY10" fmla="*/ 108013 h 1344150"/>
              <a:gd name="connsiteX0" fmla="*/ 1272142 w 2124236"/>
              <a:gd name="connsiteY0" fmla="*/ 108013 h 1128125"/>
              <a:gd name="connsiteX1" fmla="*/ 840093 w 2124236"/>
              <a:gd name="connsiteY1" fmla="*/ 36004 h 1128125"/>
              <a:gd name="connsiteX2" fmla="*/ 552061 w 2124236"/>
              <a:gd name="connsiteY2" fmla="*/ 324037 h 1128125"/>
              <a:gd name="connsiteX3" fmla="*/ 336037 w 2124236"/>
              <a:gd name="connsiteY3" fmla="*/ 684076 h 1128125"/>
              <a:gd name="connsiteX4" fmla="*/ 264029 w 2124236"/>
              <a:gd name="connsiteY4" fmla="*/ 900100 h 1128125"/>
              <a:gd name="connsiteX5" fmla="*/ 264029 w 2124236"/>
              <a:gd name="connsiteY5" fmla="*/ 1116124 h 1128125"/>
              <a:gd name="connsiteX6" fmla="*/ 1848205 w 2124236"/>
              <a:gd name="connsiteY6" fmla="*/ 972108 h 1128125"/>
              <a:gd name="connsiteX7" fmla="*/ 1920214 w 2124236"/>
              <a:gd name="connsiteY7" fmla="*/ 612069 h 1128125"/>
              <a:gd name="connsiteX8" fmla="*/ 1632181 w 2124236"/>
              <a:gd name="connsiteY8" fmla="*/ 324037 h 1128125"/>
              <a:gd name="connsiteX9" fmla="*/ 1272142 w 2124236"/>
              <a:gd name="connsiteY9" fmla="*/ 252028 h 1128125"/>
              <a:gd name="connsiteX10" fmla="*/ 1272142 w 2124236"/>
              <a:gd name="connsiteY10" fmla="*/ 108013 h 1128125"/>
              <a:gd name="connsiteX0" fmla="*/ 1296145 w 2148239"/>
              <a:gd name="connsiteY0" fmla="*/ 108013 h 1152128"/>
              <a:gd name="connsiteX1" fmla="*/ 864096 w 2148239"/>
              <a:gd name="connsiteY1" fmla="*/ 36004 h 1152128"/>
              <a:gd name="connsiteX2" fmla="*/ 576064 w 2148239"/>
              <a:gd name="connsiteY2" fmla="*/ 324037 h 1152128"/>
              <a:gd name="connsiteX3" fmla="*/ 360040 w 2148239"/>
              <a:gd name="connsiteY3" fmla="*/ 684076 h 1152128"/>
              <a:gd name="connsiteX4" fmla="*/ 144016 w 2148239"/>
              <a:gd name="connsiteY4" fmla="*/ 756085 h 1152128"/>
              <a:gd name="connsiteX5" fmla="*/ 288032 w 2148239"/>
              <a:gd name="connsiteY5" fmla="*/ 1116124 h 1152128"/>
              <a:gd name="connsiteX6" fmla="*/ 1872208 w 2148239"/>
              <a:gd name="connsiteY6" fmla="*/ 972108 h 1152128"/>
              <a:gd name="connsiteX7" fmla="*/ 1944217 w 2148239"/>
              <a:gd name="connsiteY7" fmla="*/ 612069 h 1152128"/>
              <a:gd name="connsiteX8" fmla="*/ 1656184 w 2148239"/>
              <a:gd name="connsiteY8" fmla="*/ 324037 h 1152128"/>
              <a:gd name="connsiteX9" fmla="*/ 1296145 w 2148239"/>
              <a:gd name="connsiteY9" fmla="*/ 252028 h 1152128"/>
              <a:gd name="connsiteX10" fmla="*/ 1296145 w 2148239"/>
              <a:gd name="connsiteY10" fmla="*/ 108013 h 1152128"/>
              <a:gd name="connsiteX0" fmla="*/ 1164130 w 1968219"/>
              <a:gd name="connsiteY0" fmla="*/ 108013 h 1164129"/>
              <a:gd name="connsiteX1" fmla="*/ 732081 w 1968219"/>
              <a:gd name="connsiteY1" fmla="*/ 36004 h 1164129"/>
              <a:gd name="connsiteX2" fmla="*/ 444049 w 1968219"/>
              <a:gd name="connsiteY2" fmla="*/ 324037 h 1164129"/>
              <a:gd name="connsiteX3" fmla="*/ 228025 w 1968219"/>
              <a:gd name="connsiteY3" fmla="*/ 684076 h 1164129"/>
              <a:gd name="connsiteX4" fmla="*/ 12001 w 1968219"/>
              <a:gd name="connsiteY4" fmla="*/ 756085 h 1164129"/>
              <a:gd name="connsiteX5" fmla="*/ 156017 w 1968219"/>
              <a:gd name="connsiteY5" fmla="*/ 1116124 h 1164129"/>
              <a:gd name="connsiteX6" fmla="*/ 588066 w 1968219"/>
              <a:gd name="connsiteY6" fmla="*/ 1044116 h 1164129"/>
              <a:gd name="connsiteX7" fmla="*/ 1812202 w 1968219"/>
              <a:gd name="connsiteY7" fmla="*/ 612069 h 1164129"/>
              <a:gd name="connsiteX8" fmla="*/ 1524169 w 1968219"/>
              <a:gd name="connsiteY8" fmla="*/ 324037 h 1164129"/>
              <a:gd name="connsiteX9" fmla="*/ 1164130 w 1968219"/>
              <a:gd name="connsiteY9" fmla="*/ 252028 h 1164129"/>
              <a:gd name="connsiteX10" fmla="*/ 1164130 w 1968219"/>
              <a:gd name="connsiteY10" fmla="*/ 108013 h 1164129"/>
              <a:gd name="connsiteX0" fmla="*/ 1164130 w 1632181"/>
              <a:gd name="connsiteY0" fmla="*/ 108013 h 1164129"/>
              <a:gd name="connsiteX1" fmla="*/ 732081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108013 h 1164129"/>
              <a:gd name="connsiteX1" fmla="*/ 732082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48005 h 1176130"/>
              <a:gd name="connsiteX1" fmla="*/ 732082 w 1632181"/>
              <a:gd name="connsiteY1" fmla="*/ 48005 h 1176130"/>
              <a:gd name="connsiteX2" fmla="*/ 444049 w 1632181"/>
              <a:gd name="connsiteY2" fmla="*/ 336038 h 1176130"/>
              <a:gd name="connsiteX3" fmla="*/ 228025 w 1632181"/>
              <a:gd name="connsiteY3" fmla="*/ 696077 h 1176130"/>
              <a:gd name="connsiteX4" fmla="*/ 12001 w 1632181"/>
              <a:gd name="connsiteY4" fmla="*/ 768086 h 1176130"/>
              <a:gd name="connsiteX5" fmla="*/ 156017 w 1632181"/>
              <a:gd name="connsiteY5" fmla="*/ 1128125 h 1176130"/>
              <a:gd name="connsiteX6" fmla="*/ 588066 w 1632181"/>
              <a:gd name="connsiteY6" fmla="*/ 1056117 h 1176130"/>
              <a:gd name="connsiteX7" fmla="*/ 516058 w 1632181"/>
              <a:gd name="connsiteY7" fmla="*/ 480053 h 1176130"/>
              <a:gd name="connsiteX8" fmla="*/ 1524169 w 1632181"/>
              <a:gd name="connsiteY8" fmla="*/ 336038 h 1176130"/>
              <a:gd name="connsiteX9" fmla="*/ 1164130 w 1632181"/>
              <a:gd name="connsiteY9" fmla="*/ 264029 h 1176130"/>
              <a:gd name="connsiteX10" fmla="*/ 1164130 w 1632181"/>
              <a:gd name="connsiteY10" fmla="*/ 48005 h 1176130"/>
              <a:gd name="connsiteX0" fmla="*/ 1164130 w 1236138"/>
              <a:gd name="connsiteY0" fmla="*/ 48005 h 1176130"/>
              <a:gd name="connsiteX1" fmla="*/ 732082 w 1236138"/>
              <a:gd name="connsiteY1" fmla="*/ 48005 h 1176130"/>
              <a:gd name="connsiteX2" fmla="*/ 444049 w 1236138"/>
              <a:gd name="connsiteY2" fmla="*/ 336038 h 1176130"/>
              <a:gd name="connsiteX3" fmla="*/ 228025 w 1236138"/>
              <a:gd name="connsiteY3" fmla="*/ 696077 h 1176130"/>
              <a:gd name="connsiteX4" fmla="*/ 12001 w 1236138"/>
              <a:gd name="connsiteY4" fmla="*/ 768086 h 1176130"/>
              <a:gd name="connsiteX5" fmla="*/ 156017 w 1236138"/>
              <a:gd name="connsiteY5" fmla="*/ 1128125 h 1176130"/>
              <a:gd name="connsiteX6" fmla="*/ 588066 w 1236138"/>
              <a:gd name="connsiteY6" fmla="*/ 1056117 h 1176130"/>
              <a:gd name="connsiteX7" fmla="*/ 516058 w 1236138"/>
              <a:gd name="connsiteY7" fmla="*/ 480053 h 1176130"/>
              <a:gd name="connsiteX8" fmla="*/ 804090 w 1236138"/>
              <a:gd name="connsiteY8" fmla="*/ 336037 h 1176130"/>
              <a:gd name="connsiteX9" fmla="*/ 1164130 w 1236138"/>
              <a:gd name="connsiteY9" fmla="*/ 264029 h 1176130"/>
              <a:gd name="connsiteX10" fmla="*/ 1164130 w 1236138"/>
              <a:gd name="connsiteY10" fmla="*/ 48005 h 117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6138" h="1176130">
                <a:moveTo>
                  <a:pt x="1164130" y="48005"/>
                </a:moveTo>
                <a:cubicBezTo>
                  <a:pt x="1092122" y="12001"/>
                  <a:pt x="852095" y="0"/>
                  <a:pt x="732082" y="48005"/>
                </a:cubicBezTo>
                <a:cubicBezTo>
                  <a:pt x="612069" y="96010"/>
                  <a:pt x="528059" y="228026"/>
                  <a:pt x="444049" y="336038"/>
                </a:cubicBezTo>
                <a:cubicBezTo>
                  <a:pt x="360040" y="444050"/>
                  <a:pt x="300033" y="624069"/>
                  <a:pt x="228025" y="696077"/>
                </a:cubicBezTo>
                <a:cubicBezTo>
                  <a:pt x="156017" y="768085"/>
                  <a:pt x="24002" y="696078"/>
                  <a:pt x="12001" y="768086"/>
                </a:cubicBezTo>
                <a:cubicBezTo>
                  <a:pt x="0" y="840094"/>
                  <a:pt x="60006" y="1080120"/>
                  <a:pt x="156017" y="1128125"/>
                </a:cubicBezTo>
                <a:cubicBezTo>
                  <a:pt x="252028" y="1176130"/>
                  <a:pt x="528059" y="1164129"/>
                  <a:pt x="588066" y="1056117"/>
                </a:cubicBezTo>
                <a:cubicBezTo>
                  <a:pt x="648073" y="948105"/>
                  <a:pt x="480054" y="600066"/>
                  <a:pt x="516058" y="480053"/>
                </a:cubicBezTo>
                <a:cubicBezTo>
                  <a:pt x="552062" y="360040"/>
                  <a:pt x="696078" y="372041"/>
                  <a:pt x="804090" y="336037"/>
                </a:cubicBezTo>
                <a:cubicBezTo>
                  <a:pt x="912102" y="300033"/>
                  <a:pt x="1104123" y="312034"/>
                  <a:pt x="1164130" y="264029"/>
                </a:cubicBezTo>
                <a:cubicBezTo>
                  <a:pt x="1224137" y="216024"/>
                  <a:pt x="1236138" y="84009"/>
                  <a:pt x="1164130" y="4800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6581425" y="44624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ALCOOL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32240" y="2636912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188640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836713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3" y="83671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osides sont les sucres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ils sont formés de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plusieurs oses qui sont libérés lors de l’hydrolyse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39541"/>
            <a:ext cx="3744416" cy="1794123"/>
          </a:xfrm>
          <a:prstGeom prst="rect">
            <a:avLst/>
          </a:prstGeom>
          <a:noFill/>
        </p:spPr>
      </p:pic>
      <p:pic>
        <p:nvPicPr>
          <p:cNvPr id="6" name="Imag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993" y="2160787"/>
            <a:ext cx="2101007" cy="1672877"/>
          </a:xfrm>
          <a:prstGeom prst="rect">
            <a:avLst/>
          </a:prstGeom>
          <a:noFill/>
        </p:spPr>
      </p:pic>
      <p:pic>
        <p:nvPicPr>
          <p:cNvPr id="7" name="Imag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041862"/>
            <a:ext cx="1672880" cy="1791802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>
            <a:off x="3851920" y="278092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07904" y="2420888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72" y="1628800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6296" y="1628800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-Fructose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1189466" y="2337646"/>
            <a:ext cx="1139618" cy="1187693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9618" h="1374140">
                <a:moveTo>
                  <a:pt x="59119" y="47286"/>
                </a:moveTo>
                <a:cubicBezTo>
                  <a:pt x="118238" y="0"/>
                  <a:pt x="348679" y="16806"/>
                  <a:pt x="424879" y="62526"/>
                </a:cubicBezTo>
                <a:cubicBezTo>
                  <a:pt x="501079" y="108246"/>
                  <a:pt x="480759" y="212386"/>
                  <a:pt x="516319" y="321606"/>
                </a:cubicBezTo>
                <a:cubicBezTo>
                  <a:pt x="551879" y="430826"/>
                  <a:pt x="544579" y="630427"/>
                  <a:pt x="638239" y="717846"/>
                </a:cubicBezTo>
                <a:cubicBezTo>
                  <a:pt x="731899" y="805265"/>
                  <a:pt x="1016940" y="741428"/>
                  <a:pt x="1078279" y="846118"/>
                </a:cubicBezTo>
                <a:cubicBezTo>
                  <a:pt x="1139618" y="950809"/>
                  <a:pt x="1107551" y="1317838"/>
                  <a:pt x="1006271" y="1345989"/>
                </a:cubicBezTo>
                <a:cubicBezTo>
                  <a:pt x="904991" y="1374140"/>
                  <a:pt x="563688" y="1133686"/>
                  <a:pt x="470599" y="1015026"/>
                </a:cubicBezTo>
                <a:cubicBezTo>
                  <a:pt x="377510" y="896366"/>
                  <a:pt x="466472" y="717719"/>
                  <a:pt x="447739" y="634026"/>
                </a:cubicBezTo>
                <a:cubicBezTo>
                  <a:pt x="429006" y="550333"/>
                  <a:pt x="421128" y="560832"/>
                  <a:pt x="358199" y="512868"/>
                </a:cubicBezTo>
                <a:cubicBezTo>
                  <a:pt x="295270" y="464904"/>
                  <a:pt x="120014" y="423841"/>
                  <a:pt x="70167" y="346244"/>
                </a:cubicBezTo>
                <a:cubicBezTo>
                  <a:pt x="20320" y="268647"/>
                  <a:pt x="0" y="94572"/>
                  <a:pt x="59119" y="4728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19672" y="1988840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 flipH="1">
            <a:off x="1835696" y="2396886"/>
            <a:ext cx="1320147" cy="113968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165011 w 1139618"/>
              <a:gd name="connsiteY8" fmla="*/ 583184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399061 w 1479560"/>
              <a:gd name="connsiteY0" fmla="*/ 59006 h 1385860"/>
              <a:gd name="connsiteX1" fmla="*/ 764821 w 1479560"/>
              <a:gd name="connsiteY1" fmla="*/ 74246 h 1385860"/>
              <a:gd name="connsiteX2" fmla="*/ 856261 w 1479560"/>
              <a:gd name="connsiteY2" fmla="*/ 333326 h 1385860"/>
              <a:gd name="connsiteX3" fmla="*/ 978181 w 1479560"/>
              <a:gd name="connsiteY3" fmla="*/ 729566 h 1385860"/>
              <a:gd name="connsiteX4" fmla="*/ 1418221 w 1479560"/>
              <a:gd name="connsiteY4" fmla="*/ 857838 h 1385860"/>
              <a:gd name="connsiteX5" fmla="*/ 1346213 w 1479560"/>
              <a:gd name="connsiteY5" fmla="*/ 1357709 h 1385860"/>
              <a:gd name="connsiteX6" fmla="*/ 810541 w 1479560"/>
              <a:gd name="connsiteY6" fmla="*/ 1026746 h 1385860"/>
              <a:gd name="connsiteX7" fmla="*/ 787681 w 1479560"/>
              <a:gd name="connsiteY7" fmla="*/ 645746 h 1385860"/>
              <a:gd name="connsiteX8" fmla="*/ 504953 w 1479560"/>
              <a:gd name="connsiteY8" fmla="*/ 594904 h 1385860"/>
              <a:gd name="connsiteX9" fmla="*/ 17649 w 1479560"/>
              <a:gd name="connsiteY9" fmla="*/ 428280 h 1385860"/>
              <a:gd name="connsiteX10" fmla="*/ 399061 w 1479560"/>
              <a:gd name="connsiteY10" fmla="*/ 59006 h 1385860"/>
              <a:gd name="connsiteX0" fmla="*/ 351942 w 1488984"/>
              <a:gd name="connsiteY0" fmla="*/ 60502 h 1351330"/>
              <a:gd name="connsiteX1" fmla="*/ 774245 w 1488984"/>
              <a:gd name="connsiteY1" fmla="*/ 39716 h 1351330"/>
              <a:gd name="connsiteX2" fmla="*/ 865685 w 1488984"/>
              <a:gd name="connsiteY2" fmla="*/ 298796 h 1351330"/>
              <a:gd name="connsiteX3" fmla="*/ 987605 w 1488984"/>
              <a:gd name="connsiteY3" fmla="*/ 695036 h 1351330"/>
              <a:gd name="connsiteX4" fmla="*/ 1427645 w 1488984"/>
              <a:gd name="connsiteY4" fmla="*/ 823308 h 1351330"/>
              <a:gd name="connsiteX5" fmla="*/ 1355637 w 1488984"/>
              <a:gd name="connsiteY5" fmla="*/ 1323179 h 1351330"/>
              <a:gd name="connsiteX6" fmla="*/ 819965 w 1488984"/>
              <a:gd name="connsiteY6" fmla="*/ 992216 h 1351330"/>
              <a:gd name="connsiteX7" fmla="*/ 797105 w 1488984"/>
              <a:gd name="connsiteY7" fmla="*/ 611216 h 1351330"/>
              <a:gd name="connsiteX8" fmla="*/ 514377 w 1488984"/>
              <a:gd name="connsiteY8" fmla="*/ 560374 h 1351330"/>
              <a:gd name="connsiteX9" fmla="*/ 27073 w 1488984"/>
              <a:gd name="connsiteY9" fmla="*/ 393750 h 1351330"/>
              <a:gd name="connsiteX10" fmla="*/ 351942 w 1488984"/>
              <a:gd name="connsiteY10" fmla="*/ 60502 h 1351330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865685 w 1488984"/>
              <a:gd name="connsiteY2" fmla="*/ 266065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676811 w 1488984"/>
              <a:gd name="connsiteY7" fmla="*/ 610954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8984" h="1318599">
                <a:moveTo>
                  <a:pt x="351942" y="27771"/>
                </a:moveTo>
                <a:cubicBezTo>
                  <a:pt x="433159" y="0"/>
                  <a:pt x="446696" y="138853"/>
                  <a:pt x="514377" y="194394"/>
                </a:cubicBezTo>
                <a:cubicBezTo>
                  <a:pt x="582058" y="249935"/>
                  <a:pt x="679157" y="283033"/>
                  <a:pt x="758028" y="361018"/>
                </a:cubicBezTo>
                <a:cubicBezTo>
                  <a:pt x="836899" y="439003"/>
                  <a:pt x="876002" y="590712"/>
                  <a:pt x="987605" y="662305"/>
                </a:cubicBezTo>
                <a:cubicBezTo>
                  <a:pt x="1099208" y="733898"/>
                  <a:pt x="1366306" y="685887"/>
                  <a:pt x="1427645" y="790577"/>
                </a:cubicBezTo>
                <a:cubicBezTo>
                  <a:pt x="1488984" y="895268"/>
                  <a:pt x="1456917" y="1262297"/>
                  <a:pt x="1355637" y="1290448"/>
                </a:cubicBezTo>
                <a:cubicBezTo>
                  <a:pt x="1254357" y="1318599"/>
                  <a:pt x="933103" y="1072734"/>
                  <a:pt x="819965" y="959485"/>
                </a:cubicBezTo>
                <a:cubicBezTo>
                  <a:pt x="706827" y="846236"/>
                  <a:pt x="727742" y="682928"/>
                  <a:pt x="676811" y="610954"/>
                </a:cubicBezTo>
                <a:cubicBezTo>
                  <a:pt x="625880" y="538980"/>
                  <a:pt x="622667" y="569299"/>
                  <a:pt x="514377" y="527643"/>
                </a:cubicBezTo>
                <a:cubicBezTo>
                  <a:pt x="406087" y="485987"/>
                  <a:pt x="54146" y="444331"/>
                  <a:pt x="27073" y="361019"/>
                </a:cubicBezTo>
                <a:cubicBezTo>
                  <a:pt x="0" y="277707"/>
                  <a:pt x="270725" y="55542"/>
                  <a:pt x="351942" y="27771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09120"/>
            <a:ext cx="3436421" cy="19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81128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403648" y="1628800"/>
            <a:ext cx="1625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Saccharose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4514762" y="530120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370746" y="4941168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6176" y="4149080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400506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Maltose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1295109" y="4829643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619672" y="4293096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2987823" y="4869160"/>
            <a:ext cx="942017" cy="136815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5075 w 1050556"/>
              <a:gd name="connsiteY0" fmla="*/ 125326 h 1604747"/>
              <a:gd name="connsiteX1" fmla="*/ 396571 w 1050556"/>
              <a:gd name="connsiteY1" fmla="*/ 45720 h 1604747"/>
              <a:gd name="connsiteX2" fmla="*/ 512275 w 1050556"/>
              <a:gd name="connsiteY2" fmla="*/ 399646 h 1604747"/>
              <a:gd name="connsiteX3" fmla="*/ 756610 w 1050556"/>
              <a:gd name="connsiteY3" fmla="*/ 795528 h 1604747"/>
              <a:gd name="connsiteX4" fmla="*/ 1044643 w 1050556"/>
              <a:gd name="connsiteY4" fmla="*/ 962152 h 1604747"/>
              <a:gd name="connsiteX5" fmla="*/ 792088 w 1050556"/>
              <a:gd name="connsiteY5" fmla="*/ 1582928 h 1604747"/>
              <a:gd name="connsiteX6" fmla="*/ 466555 w 1050556"/>
              <a:gd name="connsiteY6" fmla="*/ 1093066 h 1604747"/>
              <a:gd name="connsiteX7" fmla="*/ 443695 w 1050556"/>
              <a:gd name="connsiteY7" fmla="*/ 712066 h 1604747"/>
              <a:gd name="connsiteX8" fmla="*/ 354155 w 1050556"/>
              <a:gd name="connsiteY8" fmla="*/ 590908 h 1604747"/>
              <a:gd name="connsiteX9" fmla="*/ 66123 w 1050556"/>
              <a:gd name="connsiteY9" fmla="*/ 424284 h 1604747"/>
              <a:gd name="connsiteX10" fmla="*/ 55075 w 1050556"/>
              <a:gd name="connsiteY10" fmla="*/ 125326 h 1604747"/>
              <a:gd name="connsiteX0" fmla="*/ 55075 w 1050556"/>
              <a:gd name="connsiteY0" fmla="*/ 125326 h 1603079"/>
              <a:gd name="connsiteX1" fmla="*/ 396571 w 1050556"/>
              <a:gd name="connsiteY1" fmla="*/ 45720 h 1603079"/>
              <a:gd name="connsiteX2" fmla="*/ 512275 w 1050556"/>
              <a:gd name="connsiteY2" fmla="*/ 399646 h 1603079"/>
              <a:gd name="connsiteX3" fmla="*/ 756610 w 1050556"/>
              <a:gd name="connsiteY3" fmla="*/ 795528 h 1603079"/>
              <a:gd name="connsiteX4" fmla="*/ 1044643 w 1050556"/>
              <a:gd name="connsiteY4" fmla="*/ 962152 h 1603079"/>
              <a:gd name="connsiteX5" fmla="*/ 792088 w 1050556"/>
              <a:gd name="connsiteY5" fmla="*/ 1582928 h 1603079"/>
              <a:gd name="connsiteX6" fmla="*/ 360040 w 1050556"/>
              <a:gd name="connsiteY6" fmla="*/ 1083055 h 1603079"/>
              <a:gd name="connsiteX7" fmla="*/ 443695 w 1050556"/>
              <a:gd name="connsiteY7" fmla="*/ 712066 h 1603079"/>
              <a:gd name="connsiteX8" fmla="*/ 354155 w 1050556"/>
              <a:gd name="connsiteY8" fmla="*/ 590908 h 1603079"/>
              <a:gd name="connsiteX9" fmla="*/ 66123 w 1050556"/>
              <a:gd name="connsiteY9" fmla="*/ 424284 h 1603079"/>
              <a:gd name="connsiteX10" fmla="*/ 55075 w 1050556"/>
              <a:gd name="connsiteY10" fmla="*/ 125326 h 1603079"/>
              <a:gd name="connsiteX0" fmla="*/ 55075 w 942017"/>
              <a:gd name="connsiteY0" fmla="*/ 125326 h 1582928"/>
              <a:gd name="connsiteX1" fmla="*/ 396571 w 942017"/>
              <a:gd name="connsiteY1" fmla="*/ 45720 h 1582928"/>
              <a:gd name="connsiteX2" fmla="*/ 512275 w 942017"/>
              <a:gd name="connsiteY2" fmla="*/ 399646 h 1582928"/>
              <a:gd name="connsiteX3" fmla="*/ 756610 w 942017"/>
              <a:gd name="connsiteY3" fmla="*/ 795528 h 1582928"/>
              <a:gd name="connsiteX4" fmla="*/ 936104 w 942017"/>
              <a:gd name="connsiteY4" fmla="*/ 1083056 h 1582928"/>
              <a:gd name="connsiteX5" fmla="*/ 792088 w 942017"/>
              <a:gd name="connsiteY5" fmla="*/ 1582928 h 1582928"/>
              <a:gd name="connsiteX6" fmla="*/ 360040 w 942017"/>
              <a:gd name="connsiteY6" fmla="*/ 1083055 h 1582928"/>
              <a:gd name="connsiteX7" fmla="*/ 443695 w 942017"/>
              <a:gd name="connsiteY7" fmla="*/ 712066 h 1582928"/>
              <a:gd name="connsiteX8" fmla="*/ 354155 w 942017"/>
              <a:gd name="connsiteY8" fmla="*/ 590908 h 1582928"/>
              <a:gd name="connsiteX9" fmla="*/ 66123 w 942017"/>
              <a:gd name="connsiteY9" fmla="*/ 424284 h 1582928"/>
              <a:gd name="connsiteX10" fmla="*/ 55075 w 942017"/>
              <a:gd name="connsiteY10" fmla="*/ 125326 h 158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017" h="158292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85972" y="681626"/>
                  <a:pt x="756610" y="795528"/>
                </a:cubicBezTo>
                <a:cubicBezTo>
                  <a:pt x="827248" y="909430"/>
                  <a:pt x="930191" y="951823"/>
                  <a:pt x="936104" y="1083056"/>
                </a:cubicBezTo>
                <a:cubicBezTo>
                  <a:pt x="942017" y="1214289"/>
                  <a:pt x="888099" y="1582928"/>
                  <a:pt x="792088" y="1582928"/>
                </a:cubicBezTo>
                <a:cubicBezTo>
                  <a:pt x="696077" y="1582928"/>
                  <a:pt x="418106" y="1228199"/>
                  <a:pt x="360040" y="1083055"/>
                </a:cubicBezTo>
                <a:cubicBezTo>
                  <a:pt x="301975" y="937911"/>
                  <a:pt x="444676" y="794090"/>
                  <a:pt x="443695" y="712066"/>
                </a:cubicBezTo>
                <a:cubicBezTo>
                  <a:pt x="442714" y="630042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19872" y="4509120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42839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436421" cy="19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droite 3"/>
          <p:cNvSpPr/>
          <p:nvPr/>
        </p:nvSpPr>
        <p:spPr>
          <a:xfrm>
            <a:off x="4370746" y="126876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226730" y="90872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176" y="116632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332" y="-2738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Maltose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295109" y="797195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619672" y="260648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2987823" y="836712"/>
            <a:ext cx="942017" cy="136815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5075 w 1050556"/>
              <a:gd name="connsiteY0" fmla="*/ 125326 h 1604747"/>
              <a:gd name="connsiteX1" fmla="*/ 396571 w 1050556"/>
              <a:gd name="connsiteY1" fmla="*/ 45720 h 1604747"/>
              <a:gd name="connsiteX2" fmla="*/ 512275 w 1050556"/>
              <a:gd name="connsiteY2" fmla="*/ 399646 h 1604747"/>
              <a:gd name="connsiteX3" fmla="*/ 756610 w 1050556"/>
              <a:gd name="connsiteY3" fmla="*/ 795528 h 1604747"/>
              <a:gd name="connsiteX4" fmla="*/ 1044643 w 1050556"/>
              <a:gd name="connsiteY4" fmla="*/ 962152 h 1604747"/>
              <a:gd name="connsiteX5" fmla="*/ 792088 w 1050556"/>
              <a:gd name="connsiteY5" fmla="*/ 1582928 h 1604747"/>
              <a:gd name="connsiteX6" fmla="*/ 466555 w 1050556"/>
              <a:gd name="connsiteY6" fmla="*/ 1093066 h 1604747"/>
              <a:gd name="connsiteX7" fmla="*/ 443695 w 1050556"/>
              <a:gd name="connsiteY7" fmla="*/ 712066 h 1604747"/>
              <a:gd name="connsiteX8" fmla="*/ 354155 w 1050556"/>
              <a:gd name="connsiteY8" fmla="*/ 590908 h 1604747"/>
              <a:gd name="connsiteX9" fmla="*/ 66123 w 1050556"/>
              <a:gd name="connsiteY9" fmla="*/ 424284 h 1604747"/>
              <a:gd name="connsiteX10" fmla="*/ 55075 w 1050556"/>
              <a:gd name="connsiteY10" fmla="*/ 125326 h 1604747"/>
              <a:gd name="connsiteX0" fmla="*/ 55075 w 1050556"/>
              <a:gd name="connsiteY0" fmla="*/ 125326 h 1603079"/>
              <a:gd name="connsiteX1" fmla="*/ 396571 w 1050556"/>
              <a:gd name="connsiteY1" fmla="*/ 45720 h 1603079"/>
              <a:gd name="connsiteX2" fmla="*/ 512275 w 1050556"/>
              <a:gd name="connsiteY2" fmla="*/ 399646 h 1603079"/>
              <a:gd name="connsiteX3" fmla="*/ 756610 w 1050556"/>
              <a:gd name="connsiteY3" fmla="*/ 795528 h 1603079"/>
              <a:gd name="connsiteX4" fmla="*/ 1044643 w 1050556"/>
              <a:gd name="connsiteY4" fmla="*/ 962152 h 1603079"/>
              <a:gd name="connsiteX5" fmla="*/ 792088 w 1050556"/>
              <a:gd name="connsiteY5" fmla="*/ 1582928 h 1603079"/>
              <a:gd name="connsiteX6" fmla="*/ 360040 w 1050556"/>
              <a:gd name="connsiteY6" fmla="*/ 1083055 h 1603079"/>
              <a:gd name="connsiteX7" fmla="*/ 443695 w 1050556"/>
              <a:gd name="connsiteY7" fmla="*/ 712066 h 1603079"/>
              <a:gd name="connsiteX8" fmla="*/ 354155 w 1050556"/>
              <a:gd name="connsiteY8" fmla="*/ 590908 h 1603079"/>
              <a:gd name="connsiteX9" fmla="*/ 66123 w 1050556"/>
              <a:gd name="connsiteY9" fmla="*/ 424284 h 1603079"/>
              <a:gd name="connsiteX10" fmla="*/ 55075 w 1050556"/>
              <a:gd name="connsiteY10" fmla="*/ 125326 h 1603079"/>
              <a:gd name="connsiteX0" fmla="*/ 55075 w 942017"/>
              <a:gd name="connsiteY0" fmla="*/ 125326 h 1582928"/>
              <a:gd name="connsiteX1" fmla="*/ 396571 w 942017"/>
              <a:gd name="connsiteY1" fmla="*/ 45720 h 1582928"/>
              <a:gd name="connsiteX2" fmla="*/ 512275 w 942017"/>
              <a:gd name="connsiteY2" fmla="*/ 399646 h 1582928"/>
              <a:gd name="connsiteX3" fmla="*/ 756610 w 942017"/>
              <a:gd name="connsiteY3" fmla="*/ 795528 h 1582928"/>
              <a:gd name="connsiteX4" fmla="*/ 936104 w 942017"/>
              <a:gd name="connsiteY4" fmla="*/ 1083056 h 1582928"/>
              <a:gd name="connsiteX5" fmla="*/ 792088 w 942017"/>
              <a:gd name="connsiteY5" fmla="*/ 1582928 h 1582928"/>
              <a:gd name="connsiteX6" fmla="*/ 360040 w 942017"/>
              <a:gd name="connsiteY6" fmla="*/ 1083055 h 1582928"/>
              <a:gd name="connsiteX7" fmla="*/ 443695 w 942017"/>
              <a:gd name="connsiteY7" fmla="*/ 712066 h 1582928"/>
              <a:gd name="connsiteX8" fmla="*/ 354155 w 942017"/>
              <a:gd name="connsiteY8" fmla="*/ 590908 h 1582928"/>
              <a:gd name="connsiteX9" fmla="*/ 66123 w 942017"/>
              <a:gd name="connsiteY9" fmla="*/ 424284 h 1582928"/>
              <a:gd name="connsiteX10" fmla="*/ 55075 w 942017"/>
              <a:gd name="connsiteY10" fmla="*/ 125326 h 158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017" h="158292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85972" y="681626"/>
                  <a:pt x="756610" y="795528"/>
                </a:cubicBezTo>
                <a:cubicBezTo>
                  <a:pt x="827248" y="909430"/>
                  <a:pt x="930191" y="951823"/>
                  <a:pt x="936104" y="1083056"/>
                </a:cubicBezTo>
                <a:cubicBezTo>
                  <a:pt x="942017" y="1214289"/>
                  <a:pt x="888099" y="1582928"/>
                  <a:pt x="792088" y="1582928"/>
                </a:cubicBezTo>
                <a:cubicBezTo>
                  <a:pt x="696077" y="1582928"/>
                  <a:pt x="418106" y="1228199"/>
                  <a:pt x="360040" y="1083055"/>
                </a:cubicBezTo>
                <a:cubicBezTo>
                  <a:pt x="301975" y="937911"/>
                  <a:pt x="444676" y="794090"/>
                  <a:pt x="443695" y="712066"/>
                </a:cubicBezTo>
                <a:cubicBezTo>
                  <a:pt x="442714" y="630042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19872" y="476672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5792" y="3356992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droite 13"/>
          <p:cNvSpPr/>
          <p:nvPr/>
        </p:nvSpPr>
        <p:spPr>
          <a:xfrm>
            <a:off x="5013584" y="407707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69568" y="3717032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9808" y="2924944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1356" y="2780928"/>
            <a:ext cx="1184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1619672" y="364502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944235" y="3108477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3347864" y="364502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 animBg="1"/>
      <p:bldP spid="19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hel-Eugène Chevreul — Wikipédia"/>
          <p:cNvPicPr>
            <a:picLocks noChangeAspect="1" noChangeArrowheads="1"/>
          </p:cNvPicPr>
          <p:nvPr/>
        </p:nvPicPr>
        <p:blipFill>
          <a:blip r:embed="rId2" cstate="print"/>
          <a:srcRect l="13025" t="10050" r="14034" b="17593"/>
          <a:stretch>
            <a:fillRect/>
          </a:stretch>
        </p:blipFill>
        <p:spPr bwMode="auto">
          <a:xfrm>
            <a:off x="395536" y="1268760"/>
            <a:ext cx="2016224" cy="2592288"/>
          </a:xfrm>
          <a:prstGeom prst="rect">
            <a:avLst/>
          </a:prstGeom>
          <a:noFill/>
        </p:spPr>
      </p:pic>
      <p:pic>
        <p:nvPicPr>
          <p:cNvPr id="1028" name="Picture 4" descr="Fichier:Friedrich Wöhler Stich.jpg — Wikipédia"/>
          <p:cNvPicPr>
            <a:picLocks noChangeAspect="1" noChangeArrowheads="1"/>
          </p:cNvPicPr>
          <p:nvPr/>
        </p:nvPicPr>
        <p:blipFill>
          <a:blip r:embed="rId3" cstate="print"/>
          <a:srcRect l="17073" t="4909" r="14634" b="27627"/>
          <a:stretch>
            <a:fillRect/>
          </a:stretch>
        </p:blipFill>
        <p:spPr bwMode="auto">
          <a:xfrm>
            <a:off x="3563888" y="1556792"/>
            <a:ext cx="2016224" cy="2592288"/>
          </a:xfrm>
          <a:prstGeom prst="rect">
            <a:avLst/>
          </a:prstGeom>
          <a:noFill/>
        </p:spPr>
      </p:pic>
      <p:pic>
        <p:nvPicPr>
          <p:cNvPr id="4" name="Image 3" descr="Marcellin Berthelot — Wikipédia"/>
          <p:cNvPicPr/>
          <p:nvPr/>
        </p:nvPicPr>
        <p:blipFill>
          <a:blip r:embed="rId4" cstate="print"/>
          <a:srcRect l="32143" t="7353" r="17857" b="39706"/>
          <a:stretch>
            <a:fillRect/>
          </a:stretch>
        </p:blipFill>
        <p:spPr bwMode="auto">
          <a:xfrm>
            <a:off x="6876256" y="1916832"/>
            <a:ext cx="2016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44624"/>
            <a:ext cx="201622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Michel-Eugène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CHEVREUL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1786-1889) 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63888" y="332656"/>
            <a:ext cx="201622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Friedrich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WÖHLER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1800-1882)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76256" y="692696"/>
            <a:ext cx="201622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Marcelin BERTHELOT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(1827-1907) 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0" y="3933056"/>
            <a:ext cx="3131840" cy="2016224"/>
            <a:chOff x="0" y="3933056"/>
            <a:chExt cx="3131840" cy="2016224"/>
          </a:xfrm>
        </p:grpSpPr>
        <p:sp>
          <p:nvSpPr>
            <p:cNvPr id="8" name="Explosion 2 7"/>
            <p:cNvSpPr/>
            <p:nvPr/>
          </p:nvSpPr>
          <p:spPr>
            <a:xfrm>
              <a:off x="0" y="3933056"/>
              <a:ext cx="3131840" cy="2016224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65260" y="4437112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  Transformation des corps gras en savons</a:t>
              </a:r>
              <a:endParaRPr lang="fr-FR" sz="2000" b="1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347864" y="4365104"/>
            <a:ext cx="2771800" cy="1800200"/>
            <a:chOff x="3347864" y="4365104"/>
            <a:chExt cx="2771800" cy="1800200"/>
          </a:xfrm>
        </p:grpSpPr>
        <p:sp>
          <p:nvSpPr>
            <p:cNvPr id="10" name="Explosion 2 9"/>
            <p:cNvSpPr/>
            <p:nvPr/>
          </p:nvSpPr>
          <p:spPr>
            <a:xfrm>
              <a:off x="3347864" y="4365104"/>
              <a:ext cx="2771800" cy="1800200"/>
            </a:xfrm>
            <a:prstGeom prst="irregularSeal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754975" y="4970777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 Synthèse de l’urée</a:t>
              </a:r>
              <a:endParaRPr lang="fr-FR" sz="2000" b="1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012160" y="4509120"/>
            <a:ext cx="3131840" cy="2348880"/>
            <a:chOff x="6012160" y="4509120"/>
            <a:chExt cx="3131840" cy="2348880"/>
          </a:xfrm>
        </p:grpSpPr>
        <p:sp>
          <p:nvSpPr>
            <p:cNvPr id="12" name="Explosion 2 11"/>
            <p:cNvSpPr/>
            <p:nvPr/>
          </p:nvSpPr>
          <p:spPr>
            <a:xfrm>
              <a:off x="6012160" y="4509120"/>
              <a:ext cx="3131840" cy="234888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542695" y="5057889"/>
              <a:ext cx="18722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 Synthèse du méthane, du méthanol, du benzène …</a:t>
              </a:r>
              <a:endParaRPr lang="fr-FR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03617" y="116632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332" y="-27384"/>
            <a:ext cx="1184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5792" y="618709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droite 13"/>
          <p:cNvSpPr/>
          <p:nvPr/>
        </p:nvSpPr>
        <p:spPr>
          <a:xfrm>
            <a:off x="5013584" y="133878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69568" y="978749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2835" t="21000" r="18259" b="12641"/>
          <a:stretch>
            <a:fillRect/>
          </a:stretch>
        </p:blipFill>
        <p:spPr bwMode="auto">
          <a:xfrm>
            <a:off x="0" y="3356992"/>
            <a:ext cx="740086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426129" y="3358971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861048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lèche droite 22"/>
          <p:cNvSpPr/>
          <p:nvPr/>
        </p:nvSpPr>
        <p:spPr>
          <a:xfrm>
            <a:off x="5436096" y="458112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292080" y="4221088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7664" y="2780928"/>
            <a:ext cx="3397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Amylopectine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&amp; Glycogène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3203848" y="35730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99592" y="5085184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2627784" y="53732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42839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rme libre 26"/>
          <p:cNvSpPr/>
          <p:nvPr/>
        </p:nvSpPr>
        <p:spPr>
          <a:xfrm>
            <a:off x="1547664" y="836712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872227" y="300165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3275856" y="836712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1844080" y="37254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211960" y="53732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5796136" y="53732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16" grpId="0" animBg="1"/>
      <p:bldP spid="17" grpId="0"/>
      <p:bldP spid="26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388843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835" t="21000" r="18259" b="12641"/>
          <a:stretch>
            <a:fillRect/>
          </a:stretch>
        </p:blipFill>
        <p:spPr bwMode="auto">
          <a:xfrm>
            <a:off x="0" y="576064"/>
            <a:ext cx="740086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426129" y="578043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80120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>
          <a:xfrm>
            <a:off x="5436096" y="180020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292080" y="144016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0"/>
            <a:ext cx="3397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Amylopectine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&amp; Glycogène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4941576" y="5658067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97560" y="5298027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7800" y="4505939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696" y="4365104"/>
            <a:ext cx="123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Cellulose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1691680" y="839499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71600" y="2348880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2627784" y="2639699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1607670" y="5709254"/>
            <a:ext cx="960105" cy="69607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05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48071" y="83312"/>
                  <a:pt x="732080" y="194395"/>
                </a:cubicBezTo>
                <a:cubicBezTo>
                  <a:pt x="816089" y="305478"/>
                  <a:pt x="960105" y="610955"/>
                  <a:pt x="948104" y="694267"/>
                </a:cubicBezTo>
                <a:cubicBezTo>
                  <a:pt x="936103" y="777579"/>
                  <a:pt x="732080" y="749808"/>
                  <a:pt x="660072" y="694267"/>
                </a:cubicBezTo>
                <a:cubicBezTo>
                  <a:pt x="588064" y="638726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619672" y="4682516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Forme libre 19"/>
          <p:cNvSpPr/>
          <p:nvPr/>
        </p:nvSpPr>
        <p:spPr>
          <a:xfrm flipV="1">
            <a:off x="3203848" y="5301208"/>
            <a:ext cx="1020113" cy="648072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  <a:gd name="connsiteX0" fmla="*/ 228025 w 1020113"/>
              <a:gd name="connsiteY0" fmla="*/ 361019 h 805350"/>
              <a:gd name="connsiteX1" fmla="*/ 444049 w 1020113"/>
              <a:gd name="connsiteY1" fmla="*/ 27771 h 805350"/>
              <a:gd name="connsiteX2" fmla="*/ 732080 w 1020113"/>
              <a:gd name="connsiteY2" fmla="*/ 194395 h 805350"/>
              <a:gd name="connsiteX3" fmla="*/ 1008112 w 1020113"/>
              <a:gd name="connsiteY3" fmla="*/ 626383 h 805350"/>
              <a:gd name="connsiteX4" fmla="*/ 660072 w 1020113"/>
              <a:gd name="connsiteY4" fmla="*/ 694267 h 805350"/>
              <a:gd name="connsiteX5" fmla="*/ 516056 w 1020113"/>
              <a:gd name="connsiteY5" fmla="*/ 361019 h 805350"/>
              <a:gd name="connsiteX6" fmla="*/ 372040 w 1020113"/>
              <a:gd name="connsiteY6" fmla="*/ 694267 h 805350"/>
              <a:gd name="connsiteX7" fmla="*/ 156017 w 1020113"/>
              <a:gd name="connsiteY7" fmla="*/ 777579 h 805350"/>
              <a:gd name="connsiteX8" fmla="*/ 12001 w 1020113"/>
              <a:gd name="connsiteY8" fmla="*/ 527643 h 805350"/>
              <a:gd name="connsiteX9" fmla="*/ 228025 w 1020113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0113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38070" y="94626"/>
                  <a:pt x="732080" y="194395"/>
                </a:cubicBezTo>
                <a:cubicBezTo>
                  <a:pt x="826091" y="294164"/>
                  <a:pt x="1020113" y="543071"/>
                  <a:pt x="1008112" y="626383"/>
                </a:cubicBezTo>
                <a:cubicBezTo>
                  <a:pt x="996111" y="709695"/>
                  <a:pt x="742081" y="738494"/>
                  <a:pt x="660072" y="694267"/>
                </a:cubicBezTo>
                <a:cubicBezTo>
                  <a:pt x="578063" y="650040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889070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rme libre 21"/>
          <p:cNvSpPr/>
          <p:nvPr/>
        </p:nvSpPr>
        <p:spPr>
          <a:xfrm>
            <a:off x="3203848" y="76470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4211960" y="256490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5724128" y="256490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7" grpId="0" animBg="1"/>
      <p:bldP spid="18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droite 9"/>
          <p:cNvSpPr/>
          <p:nvPr/>
        </p:nvSpPr>
        <p:spPr>
          <a:xfrm>
            <a:off x="4941576" y="133878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97560" y="978749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7800" y="44624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696" y="45826"/>
            <a:ext cx="123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Cellulose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43808" y="3861048"/>
            <a:ext cx="309634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GRAS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21735" t="77279" r="14951" b="15161"/>
          <a:stretch>
            <a:fillRect/>
          </a:stretch>
        </p:blipFill>
        <p:spPr bwMode="auto">
          <a:xfrm>
            <a:off x="611560" y="6205374"/>
            <a:ext cx="8064896" cy="5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27388" t="60194" r="20604" b="34781"/>
          <a:stretch>
            <a:fillRect/>
          </a:stretch>
        </p:blipFill>
        <p:spPr bwMode="auto">
          <a:xfrm>
            <a:off x="467544" y="5301208"/>
            <a:ext cx="66247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39259" t="41099" r="33041" b="52871"/>
          <a:stretch>
            <a:fillRect/>
          </a:stretch>
        </p:blipFill>
        <p:spPr bwMode="auto">
          <a:xfrm>
            <a:off x="2411760" y="4509120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07504" y="4541058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4288" y="5301208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47864" y="5877272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linoléique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Organigramme : Entrée manuelle 25"/>
          <p:cNvSpPr/>
          <p:nvPr/>
        </p:nvSpPr>
        <p:spPr>
          <a:xfrm>
            <a:off x="971600" y="2708919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851" y="2791022"/>
            <a:ext cx="237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LIPIDES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504" y="3212976"/>
            <a:ext cx="8928991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543" y="3212975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lipides constituent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matière grasse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êtres vivants.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 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4056"/>
            <a:ext cx="388843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orme libre 30"/>
          <p:cNvSpPr/>
          <p:nvPr/>
        </p:nvSpPr>
        <p:spPr>
          <a:xfrm>
            <a:off x="1607670" y="1344150"/>
            <a:ext cx="960105" cy="69607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05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48071" y="83312"/>
                  <a:pt x="732080" y="194395"/>
                </a:cubicBezTo>
                <a:cubicBezTo>
                  <a:pt x="816089" y="305478"/>
                  <a:pt x="960105" y="610955"/>
                  <a:pt x="948104" y="694267"/>
                </a:cubicBezTo>
                <a:cubicBezTo>
                  <a:pt x="936103" y="777579"/>
                  <a:pt x="732080" y="749808"/>
                  <a:pt x="660072" y="694267"/>
                </a:cubicBezTo>
                <a:cubicBezTo>
                  <a:pt x="588064" y="638726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619672" y="317412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 flipV="1">
            <a:off x="3203848" y="936104"/>
            <a:ext cx="1020113" cy="648072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  <a:gd name="connsiteX0" fmla="*/ 228025 w 1020113"/>
              <a:gd name="connsiteY0" fmla="*/ 361019 h 805350"/>
              <a:gd name="connsiteX1" fmla="*/ 444049 w 1020113"/>
              <a:gd name="connsiteY1" fmla="*/ 27771 h 805350"/>
              <a:gd name="connsiteX2" fmla="*/ 732080 w 1020113"/>
              <a:gd name="connsiteY2" fmla="*/ 194395 h 805350"/>
              <a:gd name="connsiteX3" fmla="*/ 1008112 w 1020113"/>
              <a:gd name="connsiteY3" fmla="*/ 626383 h 805350"/>
              <a:gd name="connsiteX4" fmla="*/ 660072 w 1020113"/>
              <a:gd name="connsiteY4" fmla="*/ 694267 h 805350"/>
              <a:gd name="connsiteX5" fmla="*/ 516056 w 1020113"/>
              <a:gd name="connsiteY5" fmla="*/ 361019 h 805350"/>
              <a:gd name="connsiteX6" fmla="*/ 372040 w 1020113"/>
              <a:gd name="connsiteY6" fmla="*/ 694267 h 805350"/>
              <a:gd name="connsiteX7" fmla="*/ 156017 w 1020113"/>
              <a:gd name="connsiteY7" fmla="*/ 777579 h 805350"/>
              <a:gd name="connsiteX8" fmla="*/ 12001 w 1020113"/>
              <a:gd name="connsiteY8" fmla="*/ 527643 h 805350"/>
              <a:gd name="connsiteX9" fmla="*/ 228025 w 1020113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0113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38070" y="94626"/>
                  <a:pt x="732080" y="194395"/>
                </a:cubicBezTo>
                <a:cubicBezTo>
                  <a:pt x="826091" y="294164"/>
                  <a:pt x="1020113" y="543071"/>
                  <a:pt x="1008112" y="626383"/>
                </a:cubicBezTo>
                <a:cubicBezTo>
                  <a:pt x="996111" y="709695"/>
                  <a:pt x="742081" y="738494"/>
                  <a:pt x="660072" y="694267"/>
                </a:cubicBezTo>
                <a:cubicBezTo>
                  <a:pt x="578063" y="650040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4664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971600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851" y="-17289"/>
            <a:ext cx="237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LIPIDES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04665"/>
            <a:ext cx="8928991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3" y="40466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lipides constituent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matière grasse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êtres vivants.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1268760"/>
            <a:ext cx="309634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GRAS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1916833"/>
            <a:ext cx="8928991" cy="136815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2" y="1916833"/>
            <a:ext cx="8568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acides carboxyliques linéaires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comportant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nombre pair de carbones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(entre 4 et 28 C en général). Ils peuvent présenter une ou plusieurs doubles liaisons Carbone/Carbone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ou aucune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1735" t="77279" r="14951" b="15161"/>
          <a:stretch>
            <a:fillRect/>
          </a:stretch>
        </p:blipFill>
        <p:spPr bwMode="auto">
          <a:xfrm>
            <a:off x="611560" y="6199696"/>
            <a:ext cx="8064896" cy="5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7388" t="60194" r="20604" b="34781"/>
          <a:stretch>
            <a:fillRect/>
          </a:stretch>
        </p:blipFill>
        <p:spPr bwMode="auto">
          <a:xfrm>
            <a:off x="1331640" y="5013176"/>
            <a:ext cx="66247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39259" t="41099" r="33041" b="52871"/>
          <a:stretch>
            <a:fillRect/>
          </a:stretch>
        </p:blipFill>
        <p:spPr bwMode="auto">
          <a:xfrm>
            <a:off x="2699792" y="3789040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275856" y="3356992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3888" y="4509120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7864" y="5839656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linoléique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16632"/>
            <a:ext cx="309634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GRAS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764705"/>
            <a:ext cx="8928991" cy="136815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2" y="764705"/>
            <a:ext cx="8568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acides carboxyliques linéaires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comportant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nombre pair de carbones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(entre 4 et 28 C en général). Ils peuvent présenter une ou plusieurs doubles liaisons Carbone/Carbone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ou aucune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2348880"/>
            <a:ext cx="352839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TRIGLYCERIDES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941168"/>
            <a:ext cx="74168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612068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3140968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Triglycéride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01208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Autre triglycéride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36912"/>
            <a:ext cx="2001475" cy="16561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236296" y="4365104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Glycérol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3501008"/>
            <a:ext cx="1656184" cy="144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491880" y="5373216"/>
            <a:ext cx="1584176" cy="144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9512" y="4437112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1560848">
            <a:off x="7094499" y="6031820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Acide oléique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95536" y="3547616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3923928" y="4026272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3923928" y="2996952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923928" y="2984252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123728" y="3501008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3923928" y="4077072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 rot="21560848">
            <a:off x="1623666" y="4371727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Groupe </a:t>
            </a: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ESTER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1259632" y="5445224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4644008" y="4941168"/>
            <a:ext cx="4176464" cy="864096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716016" y="5993904"/>
            <a:ext cx="4176464" cy="86409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79512" y="6150114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32240" y="4941168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Acide linoléique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4584824" y="4915768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987824" y="541982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4661024" y="5957788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37890" grpId="0"/>
      <p:bldP spid="14" grpId="0" animBg="1"/>
      <p:bldP spid="15" grpId="0" animBg="1"/>
      <p:bldP spid="19" grpId="0"/>
      <p:bldP spid="2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74168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699792" y="116632"/>
            <a:ext cx="352839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TRIGLYCERIDES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612068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908720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Triglycéride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68960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Autre triglycéride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4664"/>
            <a:ext cx="2001475" cy="16561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236296" y="2132856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Glycérol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1656184" cy="1512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91880" y="3140968"/>
            <a:ext cx="1584176" cy="144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512" y="2204864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60848">
            <a:off x="7094499" y="3799572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Acide oléique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95536" y="1315368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923928" y="1794024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923928" y="764704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923928" y="75200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123728" y="1268760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923928" y="184482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21560848">
            <a:off x="1623666" y="2139479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Groupe </a:t>
            </a: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ESTER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259632" y="3212976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2708920"/>
            <a:ext cx="4176464" cy="864096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716016" y="3761656"/>
            <a:ext cx="4176464" cy="86409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79512" y="3917866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2240" y="270892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Acide linoléique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584824" y="2683520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661024" y="3725540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07504" y="4797152"/>
            <a:ext cx="8928991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543" y="4797152"/>
            <a:ext cx="4752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TRIESTERS d’acides gras et du glycérol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5661248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 générale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/>
              <a:t>:</a:t>
            </a:r>
            <a:endParaRPr lang="fr-FR" sz="2000" dirty="0"/>
          </a:p>
        </p:txBody>
      </p:sp>
      <p:pic>
        <p:nvPicPr>
          <p:cNvPr id="30" name="Image 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0764" y="4831060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llipse 30"/>
          <p:cNvSpPr/>
          <p:nvPr/>
        </p:nvSpPr>
        <p:spPr>
          <a:xfrm>
            <a:off x="2987824" y="328498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596336" y="5921896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5652120" y="5301208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596336" y="4797152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2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5104"/>
            <a:ext cx="781236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33305"/>
            <a:ext cx="9144000" cy="234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4624"/>
            <a:ext cx="8928991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3" y="44624"/>
            <a:ext cx="4752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TRIESTERS d’acides gras et du glycérol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908720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 générale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/>
              <a:t>:</a:t>
            </a:r>
            <a:endParaRPr lang="fr-FR" sz="2000" dirty="0"/>
          </a:p>
        </p:txBody>
      </p:sp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764" y="78532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63688" y="2132856"/>
            <a:ext cx="45365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PHOSPHOGLYCERIDES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012160" y="3212976"/>
            <a:ext cx="1152128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419872" y="5436716"/>
            <a:ext cx="1368152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860032" y="5445224"/>
            <a:ext cx="2448272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236296" y="3212976"/>
            <a:ext cx="1907704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2780928"/>
            <a:ext cx="3456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Phosphatidylinositol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(40:3)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437112"/>
            <a:ext cx="254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Phosphatidylcholine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7596336" y="112474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652120" y="504056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596336" y="0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2936"/>
            <a:ext cx="781236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696"/>
            <a:ext cx="9144000" cy="234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39752" y="116632"/>
            <a:ext cx="45365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PHOSPHOGLYCERIDES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012160" y="1672367"/>
            <a:ext cx="1152128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419872" y="3924548"/>
            <a:ext cx="1368152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860032" y="3933056"/>
            <a:ext cx="2448272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236296" y="1672367"/>
            <a:ext cx="1907704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908720"/>
            <a:ext cx="3456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Phosphatidylinositol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(40:3)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852936"/>
            <a:ext cx="254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Phosphatidylcholine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1584176" cy="136815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79512" y="6391300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cs typeface="Arial" pitchFamily="34" charset="0"/>
              </a:rPr>
              <a:t>Phosphate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51721" y="5509682"/>
            <a:ext cx="6912767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1760" y="5509681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triglycérides dont l’une des 3 branches est remplacée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un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groupe phosphate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groupe polaire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3" y="116632"/>
            <a:ext cx="45365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PHOSPHOGLYCERIDES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764704"/>
            <a:ext cx="8784976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752" y="781596"/>
            <a:ext cx="8403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triglycérides dont l’une des 3 branches est remplacée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un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groupe phosphate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groupe polaire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rganigramme : Entrée manuelle 6"/>
          <p:cNvSpPr/>
          <p:nvPr/>
        </p:nvSpPr>
        <p:spPr>
          <a:xfrm>
            <a:off x="971600" y="1650643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51" y="1700808"/>
            <a:ext cx="2686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PROTIDES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2132856"/>
            <a:ext cx="684076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Rôle primordial dans la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le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métabolisme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la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physiologie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des cellules des êtres vivants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445224"/>
            <a:ext cx="2347238" cy="124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25788"/>
            <a:ext cx="2471700" cy="13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924" y="4509120"/>
            <a:ext cx="2711157" cy="132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64508"/>
            <a:ext cx="3295833" cy="10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771800" y="3140968"/>
            <a:ext cx="37444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AMINES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3255" y="3789040"/>
            <a:ext cx="3280745" cy="124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15616" y="3501008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9912" y="5733256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2240" y="3356992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Acide aspartique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5616" y="5373216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Sérine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80312" y="5373216"/>
            <a:ext cx="1221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Cystéine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573016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79512" y="5445224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987824" y="4471020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172400" y="3789040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372200" y="5407124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627784" y="3933056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51720" y="5805264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24328" y="4581128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72400" y="5733256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51720" y="6392044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72400" y="6309320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8144" y="3789040"/>
            <a:ext cx="899592" cy="100811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04048" y="486916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140968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91880" y="4005064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71800" y="644902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Autre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07504" y="3861048"/>
            <a:ext cx="8928991" cy="23042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05064"/>
            <a:ext cx="2560358" cy="151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347238" cy="124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01452"/>
            <a:ext cx="2471700" cy="13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5924" y="1484784"/>
            <a:ext cx="2711157" cy="132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0172"/>
            <a:ext cx="3295833" cy="10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71800" y="116632"/>
            <a:ext cx="37444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AMINES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3255" y="764704"/>
            <a:ext cx="3280745" cy="124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15616" y="476672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1920" y="2668850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0232" y="404664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Acide aspartique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2348880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Sérine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0312" y="2348880"/>
            <a:ext cx="1221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Cystéine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48680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9512" y="2420888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987824" y="1446684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172400" y="764704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72200" y="2382788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627784" y="90872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1720" y="2780928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24328" y="1556792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72400" y="270892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720" y="3367708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72400" y="3284984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764704"/>
            <a:ext cx="899592" cy="100811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4048" y="1844824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16632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91880" y="980728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71800" y="342468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Autre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43" y="3861048"/>
            <a:ext cx="6264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aminés ont tous un groupe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un groupe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9512" y="458112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Lorsque ces deux groupes sont portés par le même atome de carbone, on parle d’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-aminé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00192" y="4509120"/>
            <a:ext cx="115212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172400" y="450912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528" y="544522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(</a:t>
            </a:r>
            <a:r>
              <a:rPr lang="fr-FR" sz="2000" b="1" dirty="0" smtClean="0"/>
              <a:t>R</a:t>
            </a:r>
            <a:r>
              <a:rPr lang="fr-FR" sz="2000" dirty="0" smtClean="0"/>
              <a:t> et </a:t>
            </a:r>
            <a:r>
              <a:rPr lang="fr-FR" sz="2000" b="1" dirty="0" smtClean="0"/>
              <a:t>R’</a:t>
            </a:r>
            <a:r>
              <a:rPr lang="fr-FR" sz="2000" dirty="0" smtClean="0"/>
              <a:t> peuvent être des H, des groupes alkyles ou avoir une structure plus complexe)</a:t>
            </a:r>
            <a:endParaRPr lang="fr-FR" sz="2000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76256" y="5661248"/>
            <a:ext cx="208823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Acide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Times New Roman" pitchFamily="18" charset="0"/>
              </a:rPr>
              <a:t>a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-aminé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1619249" y="6182874"/>
            <a:ext cx="752475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sz="2000" i="1" dirty="0" smtClean="0"/>
              <a:t>Parmi la vingtaine d’acides </a:t>
            </a:r>
            <a:r>
              <a:rPr lang="fr-FR" sz="2000" i="1" dirty="0" smtClean="0">
                <a:latin typeface="Symbol" pitchFamily="18" charset="2"/>
              </a:rPr>
              <a:t>a</a:t>
            </a:r>
            <a:r>
              <a:rPr lang="fr-FR" sz="2000" i="1" dirty="0" smtClean="0"/>
              <a:t>-aminés, 9 sont dits </a:t>
            </a:r>
            <a:r>
              <a:rPr lang="fr-FR" sz="2000" b="1" i="1" u="sng" dirty="0" smtClean="0"/>
              <a:t>essentiels</a:t>
            </a:r>
            <a:r>
              <a:rPr lang="fr-FR" sz="2000" i="1" dirty="0" smtClean="0"/>
              <a:t> car l’</a:t>
            </a:r>
            <a:r>
              <a:rPr lang="fr-FR" sz="2000" i="1" dirty="0" err="1" smtClean="0"/>
              <a:t>orga-nisme</a:t>
            </a:r>
            <a:r>
              <a:rPr lang="fr-FR" sz="2000" i="1" dirty="0" smtClean="0"/>
              <a:t> ne peut pas les synthétiser ils sont apportés par l’alimentation.</a:t>
            </a:r>
            <a:endParaRPr lang="fr-FR" sz="2000" dirty="0"/>
          </a:p>
        </p:txBody>
      </p:sp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6227896"/>
            <a:ext cx="436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5" grpId="0" animBg="1"/>
      <p:bldP spid="36" grpId="0" animBg="1"/>
      <p:bldP spid="37" grpId="0"/>
      <p:bldP spid="1026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945" y="2348880"/>
            <a:ext cx="2806055" cy="243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7653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familles d’entités chimiques organiques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6537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Familles fonctionnelles en chimie organique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47664" y="1340768"/>
            <a:ext cx="1512167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Famille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0" y="980728"/>
            <a:ext cx="367240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 groupe d’atomes particuliers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GROUPE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 CARACTERISTIQUE</a:t>
            </a:r>
            <a:endParaRPr kumimoji="0" lang="fr-FR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275856" y="141277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922" t="36959" r="74958" b="42881"/>
          <a:stretch>
            <a:fillRect/>
          </a:stretch>
        </p:blipFill>
        <p:spPr bwMode="auto">
          <a:xfrm>
            <a:off x="467544" y="2564904"/>
            <a:ext cx="1512168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5437" t="36959" r="29599" b="42881"/>
          <a:stretch>
            <a:fillRect/>
          </a:stretch>
        </p:blipFill>
        <p:spPr bwMode="auto">
          <a:xfrm>
            <a:off x="2771800" y="2564904"/>
            <a:ext cx="377441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61048"/>
            <a:ext cx="486065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7504" y="5805264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580526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sont constitués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d’atomes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reliés par des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liai-sons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simples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d’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hydrogène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parle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hydrocarbures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rganigramme : Entrée manuelle 15"/>
          <p:cNvSpPr/>
          <p:nvPr/>
        </p:nvSpPr>
        <p:spPr>
          <a:xfrm>
            <a:off x="948450" y="2158564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2204864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ALCANES :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6" grpId="0" animBg="1"/>
      <p:bldP spid="7" grpId="0" animBg="1"/>
      <p:bldP spid="8" grpId="0" animBg="1"/>
      <p:bldP spid="1029" grpId="0" animBg="1"/>
      <p:bldP spid="15" grpId="0"/>
      <p:bldP spid="16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4624"/>
            <a:ext cx="8928991" cy="23042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560358" cy="151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7543" y="44624"/>
            <a:ext cx="6264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aminés ont tous un groupe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un groupe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76470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Lorsque ces deux groupes sont portés par le même atome de carbone, on parle d’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-aminé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692696"/>
            <a:ext cx="115212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172400" y="692696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62880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(</a:t>
            </a:r>
            <a:r>
              <a:rPr lang="fr-FR" sz="2000" b="1" dirty="0" smtClean="0"/>
              <a:t>R</a:t>
            </a:r>
            <a:r>
              <a:rPr lang="fr-FR" sz="2000" dirty="0" smtClean="0"/>
              <a:t> et </a:t>
            </a:r>
            <a:r>
              <a:rPr lang="fr-FR" sz="2000" b="1" dirty="0" smtClean="0"/>
              <a:t>R’</a:t>
            </a:r>
            <a:r>
              <a:rPr lang="fr-FR" sz="2000" dirty="0" smtClean="0"/>
              <a:t> peuvent être des H, des groupes alkyles ou avoir une structure plus complexe)</a:t>
            </a:r>
            <a:endParaRPr lang="fr-FR" sz="20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76256" y="1844824"/>
            <a:ext cx="208823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Acide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Times New Roman" pitchFamily="18" charset="0"/>
              </a:rPr>
              <a:t>a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-aminé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9712" y="2884874"/>
            <a:ext cx="540060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PEPTIDES et les PROTEINES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0978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23528" y="5189130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Glycine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9792" y="5189130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64088" y="5189130"/>
            <a:ext cx="2400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Dipeptide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68344" y="3028890"/>
            <a:ext cx="1475656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peptidique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5796136" y="3676962"/>
            <a:ext cx="1224136" cy="1080120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>
            <a:stCxn id="28" idx="1"/>
          </p:cNvCxnSpPr>
          <p:nvPr/>
        </p:nvCxnSpPr>
        <p:spPr>
          <a:xfrm flipH="1">
            <a:off x="6372200" y="3382833"/>
            <a:ext cx="1296144" cy="10142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67944" y="360495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AMIDO</a:t>
            </a:r>
            <a:endParaRPr lang="fr-FR" b="1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6156176" y="4469050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07504" y="5805264"/>
            <a:ext cx="8928991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7543" y="5805264"/>
            <a:ext cx="849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peptides et les protéines sont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chaînes d’acides aminés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protéines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plus longues que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peptides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/>
      <p:bldP spid="25" grpId="0"/>
      <p:bldP spid="28" grpId="0" animBg="1"/>
      <p:bldP spid="30" grpId="0" animBg="1"/>
      <p:bldP spid="34" grpId="0"/>
      <p:bldP spid="37" grpId="0" animBg="1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/>
          <p:nvPr/>
        </p:nvPicPr>
        <p:blipFill>
          <a:blip r:embed="rId2" cstate="print"/>
          <a:srcRect l="27902" t="38187" r="28629" b="20467"/>
          <a:stretch>
            <a:fillRect/>
          </a:stretch>
        </p:blipFill>
        <p:spPr bwMode="auto">
          <a:xfrm>
            <a:off x="2843808" y="3356992"/>
            <a:ext cx="597666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79712" y="44624"/>
            <a:ext cx="540060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PEPTIDES et les PROTEINES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2204864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Glycine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2204864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4088" y="2204864"/>
            <a:ext cx="2400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Dipeptide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8344" y="188640"/>
            <a:ext cx="1475656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peptidique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796136" y="836712"/>
            <a:ext cx="1224136" cy="1080120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stCxn id="7" idx="1"/>
          </p:cNvCxnSpPr>
          <p:nvPr/>
        </p:nvCxnSpPr>
        <p:spPr>
          <a:xfrm flipH="1">
            <a:off x="6372200" y="542583"/>
            <a:ext cx="1296144" cy="10142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67944" y="76470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AMIDO</a:t>
            </a:r>
            <a:endParaRPr lang="fr-FR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6156176" y="1628800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504" y="2636912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3" y="2636912"/>
            <a:ext cx="849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peptides et les protéines sont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chaînes d’acides aminés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protéines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plus longues que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peptides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4437112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Structure primaire </a:t>
            </a:r>
          </a:p>
          <a:p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de l’insuline bovine  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505" y="3645024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504" y="1484784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3563888" y="980728"/>
            <a:ext cx="2952328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7505" y="84694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84694"/>
            <a:ext cx="849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peptides et les protéines sont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chaînes d’acides aminés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protéines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plus longues que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peptides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rganigramme : Entrée manuelle 3"/>
          <p:cNvSpPr/>
          <p:nvPr/>
        </p:nvSpPr>
        <p:spPr>
          <a:xfrm>
            <a:off x="971600" y="980728"/>
            <a:ext cx="201622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851" y="1062831"/>
            <a:ext cx="6803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Des NUCLEOSIDES aux ACIDES NUCLEIQUES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484784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32422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existe deux acides nucléiques :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ésoxyribo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ucléique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et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ibo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ucléique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3488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Ces deux molécules sont constituées de briques décrites ci-dessous.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3808" y="2996952"/>
            <a:ext cx="331236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NUCLEOSIDES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364502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6" grpId="0" animBg="1"/>
      <p:bldP spid="4" grpId="0" animBg="1"/>
      <p:bldP spid="5" grpId="0"/>
      <p:bldP spid="3073" grpId="0"/>
      <p:bldP spid="3074" grpId="0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11311"/>
            <a:ext cx="8712968" cy="60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5" y="12686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68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3124200" y="4725144"/>
            <a:ext cx="1087760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flipH="1" flipV="1">
            <a:off x="2195736" y="530120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3154680" y="2564904"/>
            <a:ext cx="1087760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flipH="1" flipV="1">
            <a:off x="2226216" y="314096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5364088" y="2564904"/>
            <a:ext cx="1512168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 flipH="1" flipV="1">
            <a:off x="4435624" y="314096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5364088" y="4797152"/>
            <a:ext cx="1512168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 flipH="1" flipV="1">
            <a:off x="4435624" y="5373216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7376770" y="2564904"/>
            <a:ext cx="1515710" cy="1080120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553943 w 1553943"/>
              <a:gd name="connsiteY0" fmla="*/ 0 h 1008112"/>
              <a:gd name="connsiteX1" fmla="*/ 1553943 w 1553943"/>
              <a:gd name="connsiteY1" fmla="*/ 1008112 h 1008112"/>
              <a:gd name="connsiteX2" fmla="*/ 793843 w 1553943"/>
              <a:gd name="connsiteY2" fmla="*/ 982236 h 1008112"/>
              <a:gd name="connsiteX3" fmla="*/ 0 w 1553943"/>
              <a:gd name="connsiteY3" fmla="*/ 432048 h 1008112"/>
              <a:gd name="connsiteX4" fmla="*/ 473823 w 1553943"/>
              <a:gd name="connsiteY4" fmla="*/ 0 h 1008112"/>
              <a:gd name="connsiteX5" fmla="*/ 1553943 w 1553943"/>
              <a:gd name="connsiteY5" fmla="*/ 0 h 1008112"/>
              <a:gd name="connsiteX0" fmla="*/ 1553943 w 1553943"/>
              <a:gd name="connsiteY0" fmla="*/ 0 h 1080120"/>
              <a:gd name="connsiteX1" fmla="*/ 1553943 w 1553943"/>
              <a:gd name="connsiteY1" fmla="*/ 1008112 h 1080120"/>
              <a:gd name="connsiteX2" fmla="*/ 828770 w 1553943"/>
              <a:gd name="connsiteY2" fmla="*/ 1080120 h 1080120"/>
              <a:gd name="connsiteX3" fmla="*/ 0 w 1553943"/>
              <a:gd name="connsiteY3" fmla="*/ 432048 h 1080120"/>
              <a:gd name="connsiteX4" fmla="*/ 473823 w 1553943"/>
              <a:gd name="connsiteY4" fmla="*/ 0 h 1080120"/>
              <a:gd name="connsiteX5" fmla="*/ 1553943 w 1553943"/>
              <a:gd name="connsiteY5" fmla="*/ 0 h 1080120"/>
              <a:gd name="connsiteX0" fmla="*/ 1556490 w 1556490"/>
              <a:gd name="connsiteY0" fmla="*/ 0 h 1080120"/>
              <a:gd name="connsiteX1" fmla="*/ 1556490 w 1556490"/>
              <a:gd name="connsiteY1" fmla="*/ 1008112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556490 w 1556490"/>
              <a:gd name="connsiteY0" fmla="*/ 0 h 1080120"/>
              <a:gd name="connsiteX1" fmla="*/ 1090308 w 1556490"/>
              <a:gd name="connsiteY1" fmla="*/ 1080120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090308 w 1090308"/>
              <a:gd name="connsiteY0" fmla="*/ 0 h 1080120"/>
              <a:gd name="connsiteX1" fmla="*/ 1090308 w 1090308"/>
              <a:gd name="connsiteY1" fmla="*/ 1080120 h 1080120"/>
              <a:gd name="connsiteX2" fmla="*/ 831317 w 1090308"/>
              <a:gd name="connsiteY2" fmla="*/ 1080120 h 1080120"/>
              <a:gd name="connsiteX3" fmla="*/ 2547 w 1090308"/>
              <a:gd name="connsiteY3" fmla="*/ 432048 h 1080120"/>
              <a:gd name="connsiteX4" fmla="*/ 2547 w 1090308"/>
              <a:gd name="connsiteY4" fmla="*/ 0 h 1080120"/>
              <a:gd name="connsiteX5" fmla="*/ 1090308 w 1090308"/>
              <a:gd name="connsiteY5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308" h="1080120">
                <a:moveTo>
                  <a:pt x="1090308" y="0"/>
                </a:moveTo>
                <a:lnTo>
                  <a:pt x="1090308" y="1080120"/>
                </a:lnTo>
                <a:lnTo>
                  <a:pt x="831317" y="1080120"/>
                </a:lnTo>
                <a:lnTo>
                  <a:pt x="2547" y="432048"/>
                </a:lnTo>
                <a:cubicBezTo>
                  <a:pt x="5094" y="163056"/>
                  <a:pt x="0" y="268992"/>
                  <a:pt x="2547" y="0"/>
                </a:cubicBezTo>
                <a:lnTo>
                  <a:pt x="1090308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flipH="1" flipV="1">
            <a:off x="7099920" y="314096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7380312" y="4797152"/>
            <a:ext cx="1515710" cy="1080120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553943 w 1553943"/>
              <a:gd name="connsiteY0" fmla="*/ 0 h 1008112"/>
              <a:gd name="connsiteX1" fmla="*/ 1553943 w 1553943"/>
              <a:gd name="connsiteY1" fmla="*/ 1008112 h 1008112"/>
              <a:gd name="connsiteX2" fmla="*/ 793843 w 1553943"/>
              <a:gd name="connsiteY2" fmla="*/ 982236 h 1008112"/>
              <a:gd name="connsiteX3" fmla="*/ 0 w 1553943"/>
              <a:gd name="connsiteY3" fmla="*/ 432048 h 1008112"/>
              <a:gd name="connsiteX4" fmla="*/ 473823 w 1553943"/>
              <a:gd name="connsiteY4" fmla="*/ 0 h 1008112"/>
              <a:gd name="connsiteX5" fmla="*/ 1553943 w 1553943"/>
              <a:gd name="connsiteY5" fmla="*/ 0 h 1008112"/>
              <a:gd name="connsiteX0" fmla="*/ 1553943 w 1553943"/>
              <a:gd name="connsiteY0" fmla="*/ 0 h 1080120"/>
              <a:gd name="connsiteX1" fmla="*/ 1553943 w 1553943"/>
              <a:gd name="connsiteY1" fmla="*/ 1008112 h 1080120"/>
              <a:gd name="connsiteX2" fmla="*/ 828770 w 1553943"/>
              <a:gd name="connsiteY2" fmla="*/ 1080120 h 1080120"/>
              <a:gd name="connsiteX3" fmla="*/ 0 w 1553943"/>
              <a:gd name="connsiteY3" fmla="*/ 432048 h 1080120"/>
              <a:gd name="connsiteX4" fmla="*/ 473823 w 1553943"/>
              <a:gd name="connsiteY4" fmla="*/ 0 h 1080120"/>
              <a:gd name="connsiteX5" fmla="*/ 1553943 w 1553943"/>
              <a:gd name="connsiteY5" fmla="*/ 0 h 1080120"/>
              <a:gd name="connsiteX0" fmla="*/ 1556490 w 1556490"/>
              <a:gd name="connsiteY0" fmla="*/ 0 h 1080120"/>
              <a:gd name="connsiteX1" fmla="*/ 1556490 w 1556490"/>
              <a:gd name="connsiteY1" fmla="*/ 1008112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556490 w 1556490"/>
              <a:gd name="connsiteY0" fmla="*/ 0 h 1080120"/>
              <a:gd name="connsiteX1" fmla="*/ 1090308 w 1556490"/>
              <a:gd name="connsiteY1" fmla="*/ 1080120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090308 w 1090308"/>
              <a:gd name="connsiteY0" fmla="*/ 0 h 1080120"/>
              <a:gd name="connsiteX1" fmla="*/ 1090308 w 1090308"/>
              <a:gd name="connsiteY1" fmla="*/ 1080120 h 1080120"/>
              <a:gd name="connsiteX2" fmla="*/ 831317 w 1090308"/>
              <a:gd name="connsiteY2" fmla="*/ 1080120 h 1080120"/>
              <a:gd name="connsiteX3" fmla="*/ 2547 w 1090308"/>
              <a:gd name="connsiteY3" fmla="*/ 432048 h 1080120"/>
              <a:gd name="connsiteX4" fmla="*/ 2547 w 1090308"/>
              <a:gd name="connsiteY4" fmla="*/ 0 h 1080120"/>
              <a:gd name="connsiteX5" fmla="*/ 1090308 w 1090308"/>
              <a:gd name="connsiteY5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308" h="1080120">
                <a:moveTo>
                  <a:pt x="1090308" y="0"/>
                </a:moveTo>
                <a:lnTo>
                  <a:pt x="1090308" y="1080120"/>
                </a:lnTo>
                <a:lnTo>
                  <a:pt x="831317" y="1080120"/>
                </a:lnTo>
                <a:lnTo>
                  <a:pt x="2547" y="432048"/>
                </a:lnTo>
                <a:cubicBezTo>
                  <a:pt x="5094" y="163056"/>
                  <a:pt x="0" y="268992"/>
                  <a:pt x="2547" y="0"/>
                </a:cubicBezTo>
                <a:lnTo>
                  <a:pt x="1090308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H="1" flipV="1">
            <a:off x="7103462" y="5373216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832648" cy="60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5" y="12686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68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4309368" y="4729336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flipH="1" flipV="1">
            <a:off x="3461400" y="5356200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4314448" y="2492896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flipH="1" flipV="1">
            <a:off x="3491880" y="3119760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flipH="1" flipV="1">
            <a:off x="5436096" y="3081660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H="1" flipV="1">
            <a:off x="5439638" y="533930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6295112" y="475054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6300192" y="251410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504" y="5589240"/>
            <a:ext cx="8856984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31926" t="28456"/>
          <a:stretch>
            <a:fillRect/>
          </a:stretch>
        </p:blipFill>
        <p:spPr bwMode="auto">
          <a:xfrm>
            <a:off x="0" y="0"/>
            <a:ext cx="3970536" cy="432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67945" y="188640"/>
            <a:ext cx="4896544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188640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899592" y="224296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flipH="1" flipV="1">
            <a:off x="51624" y="286982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904672" y="652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flipH="1" flipV="1">
            <a:off x="82104" y="63338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flipH="1" flipV="1">
            <a:off x="2026320" y="59528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H="1" flipV="1">
            <a:off x="2029862" y="2852936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2885336" y="2264172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2890416" y="27732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771800" y="4941168"/>
            <a:ext cx="331236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NUCLEOTIDES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55892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(ou plusieurs)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PHOSPHATE(S)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via le sucre du nucléoside.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691" y="2132856"/>
            <a:ext cx="4357309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306007"/>
            <a:ext cx="5039250" cy="255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764704"/>
            <a:ext cx="8856984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116632"/>
            <a:ext cx="331236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NUCLEOTIDES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76470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(ou plusieurs)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PHOSPHATE(S)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via le sucre du nucléoside.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28800"/>
            <a:ext cx="4233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MonoPhosphate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(AMP)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6309320"/>
            <a:ext cx="397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(ATP)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4" cstate="print"/>
          <a:srcRect l="541" t="11953" r="67404" b="46939"/>
          <a:stretch>
            <a:fillRect/>
          </a:stretch>
        </p:blipFill>
        <p:spPr bwMode="auto">
          <a:xfrm>
            <a:off x="179512" y="2060848"/>
            <a:ext cx="3583136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283648" y="1628800"/>
            <a:ext cx="3860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(ADP)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2564904"/>
            <a:ext cx="1224136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2636912"/>
            <a:ext cx="216024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75656" y="4797152"/>
            <a:ext cx="288032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0032" y="2204864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phosphates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051720" y="5877272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 phosphates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5148064" y="2564904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475656" y="2060848"/>
            <a:ext cx="237626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876256" y="2132856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499992" y="4193704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979712" y="4725144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771800" y="4725144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87824" y="3496816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Groupes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ANHYDRIDE PHOSPHORIQUE</a:t>
            </a:r>
            <a:endParaRPr lang="fr-FR" b="1" dirty="0"/>
          </a:p>
        </p:txBody>
      </p:sp>
      <p:cxnSp>
        <p:nvCxnSpPr>
          <p:cNvPr id="24" name="Connecteur droit avec flèche 23"/>
          <p:cNvCxnSpPr>
            <a:endCxn id="17" idx="3"/>
          </p:cNvCxnSpPr>
          <p:nvPr/>
        </p:nvCxnSpPr>
        <p:spPr>
          <a:xfrm flipV="1">
            <a:off x="4139952" y="3302456"/>
            <a:ext cx="1208473" cy="414576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8" idx="1"/>
            <a:endCxn id="22" idx="0"/>
          </p:cNvCxnSpPr>
          <p:nvPr/>
        </p:nvCxnSpPr>
        <p:spPr>
          <a:xfrm flipH="1">
            <a:off x="2663788" y="3850759"/>
            <a:ext cx="324036" cy="874385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3455876" y="4149080"/>
            <a:ext cx="108012" cy="576064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132856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phosphate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8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691" y="444748"/>
            <a:ext cx="4357309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17899"/>
            <a:ext cx="5039250" cy="255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-59308"/>
            <a:ext cx="4233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MonoPhosphate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(AMP)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621212"/>
            <a:ext cx="397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(ATP)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4" cstate="print"/>
          <a:srcRect l="541" t="11953" r="67404" b="46939"/>
          <a:stretch>
            <a:fillRect/>
          </a:stretch>
        </p:blipFill>
        <p:spPr bwMode="auto">
          <a:xfrm>
            <a:off x="179512" y="372740"/>
            <a:ext cx="3583136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283648" y="-59308"/>
            <a:ext cx="3860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(ADP)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876796"/>
            <a:ext cx="1224136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44008" y="948804"/>
            <a:ext cx="216024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75656" y="3109044"/>
            <a:ext cx="288032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516756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phosphates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051720" y="4189164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 phosphates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5148064" y="876796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1475656" y="372740"/>
            <a:ext cx="237626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876256" y="444748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99992" y="2505596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979712" y="3037036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771800" y="3037036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180870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Groupes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ANHYDRIDE PHOSPHORIQUE</a:t>
            </a:r>
            <a:endParaRPr lang="fr-FR" b="1" dirty="0"/>
          </a:p>
        </p:txBody>
      </p:sp>
      <p:cxnSp>
        <p:nvCxnSpPr>
          <p:cNvPr id="20" name="Connecteur droit avec flèche 19"/>
          <p:cNvCxnSpPr>
            <a:endCxn id="13" idx="3"/>
          </p:cNvCxnSpPr>
          <p:nvPr/>
        </p:nvCxnSpPr>
        <p:spPr>
          <a:xfrm flipV="1">
            <a:off x="4139952" y="1614348"/>
            <a:ext cx="1208473" cy="414576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9" idx="1"/>
            <a:endCxn id="17" idx="0"/>
          </p:cNvCxnSpPr>
          <p:nvPr/>
        </p:nvCxnSpPr>
        <p:spPr>
          <a:xfrm flipH="1">
            <a:off x="2663788" y="2162651"/>
            <a:ext cx="324036" cy="874385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455876" y="2460972"/>
            <a:ext cx="108012" cy="576064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444748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phosphate</a:t>
            </a:r>
            <a:endParaRPr lang="fr-FR" dirty="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07504" y="6021288"/>
            <a:ext cx="8856984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11760" y="5373216"/>
            <a:ext cx="42484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NUCLEIQUES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602128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nucléiques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formés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très grand nombre de NUCLEOTIDES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monophosphatés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75448" y="908719"/>
            <a:ext cx="4968552" cy="5949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512" y="908720"/>
            <a:ext cx="3960440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188640"/>
            <a:ext cx="42484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NUCLEIQUES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908720"/>
            <a:ext cx="37994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nucléiques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formés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très grand nombre de NUCLEOTIDES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monophosphatés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899592" y="4730368"/>
            <a:ext cx="468052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ARN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quelques dizaines à quelques milliers de nucléotides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à base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ribose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structure monobrin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la base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uracile 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remplace la base thymine 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de l’ADN.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236296" y="1196752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Brin d’ADN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2786152"/>
            <a:ext cx="471601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ADN</a:t>
            </a:r>
            <a:endParaRPr lang="fr-FR" sz="2000" dirty="0" smtClean="0">
              <a:solidFill>
                <a:prstClr val="black"/>
              </a:solidFill>
              <a:latin typeface="Arial Black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des </a:t>
            </a:r>
            <a:r>
              <a:rPr lang="fr-FR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milliards de nucléotides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à base de </a:t>
            </a:r>
            <a:r>
              <a:rPr lang="fr-FR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désoxyribose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lang="fr-FR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 brins d’acides nucléiques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enroulés l’un autour de l’autre en forme de double hélice </a:t>
            </a:r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3863248" y="798723"/>
            <a:ext cx="3055345" cy="2060154"/>
          </a:xfrm>
          <a:custGeom>
            <a:avLst/>
            <a:gdLst>
              <a:gd name="connsiteX0" fmla="*/ 1988544 w 2935995"/>
              <a:gd name="connsiteY0" fmla="*/ 104660 h 2060154"/>
              <a:gd name="connsiteX1" fmla="*/ 1459735 w 2935995"/>
              <a:gd name="connsiteY1" fmla="*/ 688554 h 2060154"/>
              <a:gd name="connsiteX2" fmla="*/ 236862 w 2935995"/>
              <a:gd name="connsiteY2" fmla="*/ 787706 h 2060154"/>
              <a:gd name="connsiteX3" fmla="*/ 104660 w 2935995"/>
              <a:gd name="connsiteY3" fmla="*/ 897875 h 2060154"/>
              <a:gd name="connsiteX4" fmla="*/ 115677 w 2935995"/>
              <a:gd name="connsiteY4" fmla="*/ 1602954 h 2060154"/>
              <a:gd name="connsiteX5" fmla="*/ 798722 w 2935995"/>
              <a:gd name="connsiteY5" fmla="*/ 1867359 h 2060154"/>
              <a:gd name="connsiteX6" fmla="*/ 1470751 w 2935995"/>
              <a:gd name="connsiteY6" fmla="*/ 2043629 h 2060154"/>
              <a:gd name="connsiteX7" fmla="*/ 2263966 w 2935995"/>
              <a:gd name="connsiteY7" fmla="*/ 1966511 h 2060154"/>
              <a:gd name="connsiteX8" fmla="*/ 2572438 w 2935995"/>
              <a:gd name="connsiteY8" fmla="*/ 1525836 h 2060154"/>
              <a:gd name="connsiteX9" fmla="*/ 2913961 w 2935995"/>
              <a:gd name="connsiteY9" fmla="*/ 1228381 h 2060154"/>
              <a:gd name="connsiteX10" fmla="*/ 2704641 w 2935995"/>
              <a:gd name="connsiteY10" fmla="*/ 600419 h 2060154"/>
              <a:gd name="connsiteX11" fmla="*/ 2605489 w 2935995"/>
              <a:gd name="connsiteY11" fmla="*/ 137711 h 2060154"/>
              <a:gd name="connsiteX12" fmla="*/ 2319050 w 2935995"/>
              <a:gd name="connsiteY12" fmla="*/ 60593 h 2060154"/>
              <a:gd name="connsiteX13" fmla="*/ 1988544 w 2935995"/>
              <a:gd name="connsiteY13" fmla="*/ 104660 h 2060154"/>
              <a:gd name="connsiteX0" fmla="*/ 2107894 w 3055345"/>
              <a:gd name="connsiteY0" fmla="*/ 104660 h 2060154"/>
              <a:gd name="connsiteX1" fmla="*/ 1579085 w 3055345"/>
              <a:gd name="connsiteY1" fmla="*/ 688554 h 2060154"/>
              <a:gd name="connsiteX2" fmla="*/ 224010 w 3055345"/>
              <a:gd name="connsiteY2" fmla="*/ 897875 h 2060154"/>
              <a:gd name="connsiteX3" fmla="*/ 235027 w 3055345"/>
              <a:gd name="connsiteY3" fmla="*/ 1602954 h 2060154"/>
              <a:gd name="connsiteX4" fmla="*/ 918072 w 3055345"/>
              <a:gd name="connsiteY4" fmla="*/ 1867359 h 2060154"/>
              <a:gd name="connsiteX5" fmla="*/ 1590101 w 3055345"/>
              <a:gd name="connsiteY5" fmla="*/ 2043629 h 2060154"/>
              <a:gd name="connsiteX6" fmla="*/ 2383316 w 3055345"/>
              <a:gd name="connsiteY6" fmla="*/ 1966511 h 2060154"/>
              <a:gd name="connsiteX7" fmla="*/ 2691788 w 3055345"/>
              <a:gd name="connsiteY7" fmla="*/ 1525836 h 2060154"/>
              <a:gd name="connsiteX8" fmla="*/ 3033311 w 3055345"/>
              <a:gd name="connsiteY8" fmla="*/ 1228381 h 2060154"/>
              <a:gd name="connsiteX9" fmla="*/ 2823991 w 3055345"/>
              <a:gd name="connsiteY9" fmla="*/ 600419 h 2060154"/>
              <a:gd name="connsiteX10" fmla="*/ 2724839 w 3055345"/>
              <a:gd name="connsiteY10" fmla="*/ 137711 h 2060154"/>
              <a:gd name="connsiteX11" fmla="*/ 2438400 w 3055345"/>
              <a:gd name="connsiteY11" fmla="*/ 60593 h 2060154"/>
              <a:gd name="connsiteX12" fmla="*/ 2107894 w 3055345"/>
              <a:gd name="connsiteY12" fmla="*/ 104660 h 206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5345" h="2060154">
                <a:moveTo>
                  <a:pt x="2107894" y="104660"/>
                </a:moveTo>
                <a:cubicBezTo>
                  <a:pt x="1964675" y="209320"/>
                  <a:pt x="1893066" y="556352"/>
                  <a:pt x="1579085" y="688554"/>
                </a:cubicBezTo>
                <a:cubicBezTo>
                  <a:pt x="1265104" y="820756"/>
                  <a:pt x="448020" y="745475"/>
                  <a:pt x="224010" y="897875"/>
                </a:cubicBezTo>
                <a:cubicBezTo>
                  <a:pt x="0" y="1050275"/>
                  <a:pt x="119350" y="1441373"/>
                  <a:pt x="235027" y="1602954"/>
                </a:cubicBezTo>
                <a:cubicBezTo>
                  <a:pt x="350704" y="1764535"/>
                  <a:pt x="692226" y="1793913"/>
                  <a:pt x="918072" y="1867359"/>
                </a:cubicBezTo>
                <a:cubicBezTo>
                  <a:pt x="1143918" y="1940805"/>
                  <a:pt x="1345894" y="2027104"/>
                  <a:pt x="1590101" y="2043629"/>
                </a:cubicBezTo>
                <a:cubicBezTo>
                  <a:pt x="1834308" y="2060154"/>
                  <a:pt x="2199702" y="2052810"/>
                  <a:pt x="2383316" y="1966511"/>
                </a:cubicBezTo>
                <a:cubicBezTo>
                  <a:pt x="2566930" y="1880212"/>
                  <a:pt x="2583456" y="1648858"/>
                  <a:pt x="2691788" y="1525836"/>
                </a:cubicBezTo>
                <a:cubicBezTo>
                  <a:pt x="2800121" y="1402814"/>
                  <a:pt x="3011277" y="1382617"/>
                  <a:pt x="3033311" y="1228381"/>
                </a:cubicBezTo>
                <a:cubicBezTo>
                  <a:pt x="3055345" y="1074145"/>
                  <a:pt x="2875403" y="782197"/>
                  <a:pt x="2823991" y="600419"/>
                </a:cubicBezTo>
                <a:cubicBezTo>
                  <a:pt x="2772579" y="418641"/>
                  <a:pt x="2789104" y="227682"/>
                  <a:pt x="2724839" y="137711"/>
                </a:cubicBezTo>
                <a:cubicBezTo>
                  <a:pt x="2660574" y="47740"/>
                  <a:pt x="2546732" y="64265"/>
                  <a:pt x="2438400" y="60593"/>
                </a:cubicBezTo>
                <a:cubicBezTo>
                  <a:pt x="2330068" y="56921"/>
                  <a:pt x="2251113" y="0"/>
                  <a:pt x="2107894" y="104660"/>
                </a:cubicBez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4895188" y="2043592"/>
            <a:ext cx="3601247" cy="2034288"/>
          </a:xfrm>
          <a:custGeom>
            <a:avLst/>
            <a:gdLst>
              <a:gd name="connsiteX0" fmla="*/ 1988544 w 2935995"/>
              <a:gd name="connsiteY0" fmla="*/ 104660 h 2060154"/>
              <a:gd name="connsiteX1" fmla="*/ 1459735 w 2935995"/>
              <a:gd name="connsiteY1" fmla="*/ 688554 h 2060154"/>
              <a:gd name="connsiteX2" fmla="*/ 236862 w 2935995"/>
              <a:gd name="connsiteY2" fmla="*/ 787706 h 2060154"/>
              <a:gd name="connsiteX3" fmla="*/ 104660 w 2935995"/>
              <a:gd name="connsiteY3" fmla="*/ 897875 h 2060154"/>
              <a:gd name="connsiteX4" fmla="*/ 115677 w 2935995"/>
              <a:gd name="connsiteY4" fmla="*/ 1602954 h 2060154"/>
              <a:gd name="connsiteX5" fmla="*/ 798722 w 2935995"/>
              <a:gd name="connsiteY5" fmla="*/ 1867359 h 2060154"/>
              <a:gd name="connsiteX6" fmla="*/ 1470751 w 2935995"/>
              <a:gd name="connsiteY6" fmla="*/ 2043629 h 2060154"/>
              <a:gd name="connsiteX7" fmla="*/ 2263966 w 2935995"/>
              <a:gd name="connsiteY7" fmla="*/ 1966511 h 2060154"/>
              <a:gd name="connsiteX8" fmla="*/ 2572438 w 2935995"/>
              <a:gd name="connsiteY8" fmla="*/ 1525836 h 2060154"/>
              <a:gd name="connsiteX9" fmla="*/ 2913961 w 2935995"/>
              <a:gd name="connsiteY9" fmla="*/ 1228381 h 2060154"/>
              <a:gd name="connsiteX10" fmla="*/ 2704641 w 2935995"/>
              <a:gd name="connsiteY10" fmla="*/ 600419 h 2060154"/>
              <a:gd name="connsiteX11" fmla="*/ 2605489 w 2935995"/>
              <a:gd name="connsiteY11" fmla="*/ 137711 h 2060154"/>
              <a:gd name="connsiteX12" fmla="*/ 2319050 w 2935995"/>
              <a:gd name="connsiteY12" fmla="*/ 60593 h 2060154"/>
              <a:gd name="connsiteX13" fmla="*/ 1988544 w 2935995"/>
              <a:gd name="connsiteY13" fmla="*/ 104660 h 2060154"/>
              <a:gd name="connsiteX0" fmla="*/ 2107894 w 3055345"/>
              <a:gd name="connsiteY0" fmla="*/ 104660 h 2060154"/>
              <a:gd name="connsiteX1" fmla="*/ 1579085 w 3055345"/>
              <a:gd name="connsiteY1" fmla="*/ 688554 h 2060154"/>
              <a:gd name="connsiteX2" fmla="*/ 224010 w 3055345"/>
              <a:gd name="connsiteY2" fmla="*/ 897875 h 2060154"/>
              <a:gd name="connsiteX3" fmla="*/ 235027 w 3055345"/>
              <a:gd name="connsiteY3" fmla="*/ 1602954 h 2060154"/>
              <a:gd name="connsiteX4" fmla="*/ 918072 w 3055345"/>
              <a:gd name="connsiteY4" fmla="*/ 1867359 h 2060154"/>
              <a:gd name="connsiteX5" fmla="*/ 1590101 w 3055345"/>
              <a:gd name="connsiteY5" fmla="*/ 2043629 h 2060154"/>
              <a:gd name="connsiteX6" fmla="*/ 2383316 w 3055345"/>
              <a:gd name="connsiteY6" fmla="*/ 1966511 h 2060154"/>
              <a:gd name="connsiteX7" fmla="*/ 2691788 w 3055345"/>
              <a:gd name="connsiteY7" fmla="*/ 1525836 h 2060154"/>
              <a:gd name="connsiteX8" fmla="*/ 3033311 w 3055345"/>
              <a:gd name="connsiteY8" fmla="*/ 1228381 h 2060154"/>
              <a:gd name="connsiteX9" fmla="*/ 2823991 w 3055345"/>
              <a:gd name="connsiteY9" fmla="*/ 600419 h 2060154"/>
              <a:gd name="connsiteX10" fmla="*/ 2724839 w 3055345"/>
              <a:gd name="connsiteY10" fmla="*/ 137711 h 2060154"/>
              <a:gd name="connsiteX11" fmla="*/ 2438400 w 3055345"/>
              <a:gd name="connsiteY11" fmla="*/ 60593 h 2060154"/>
              <a:gd name="connsiteX12" fmla="*/ 2107894 w 3055345"/>
              <a:gd name="connsiteY12" fmla="*/ 104660 h 2060154"/>
              <a:gd name="connsiteX0" fmla="*/ 2072738 w 3020189"/>
              <a:gd name="connsiteY0" fmla="*/ 121916 h 2077410"/>
              <a:gd name="connsiteX1" fmla="*/ 1332996 w 3020189"/>
              <a:gd name="connsiteY1" fmla="*/ 809344 h 2077410"/>
              <a:gd name="connsiteX2" fmla="*/ 188854 w 3020189"/>
              <a:gd name="connsiteY2" fmla="*/ 915131 h 2077410"/>
              <a:gd name="connsiteX3" fmla="*/ 199871 w 3020189"/>
              <a:gd name="connsiteY3" fmla="*/ 1620210 h 2077410"/>
              <a:gd name="connsiteX4" fmla="*/ 882916 w 3020189"/>
              <a:gd name="connsiteY4" fmla="*/ 1884615 h 2077410"/>
              <a:gd name="connsiteX5" fmla="*/ 1554945 w 3020189"/>
              <a:gd name="connsiteY5" fmla="*/ 2060885 h 2077410"/>
              <a:gd name="connsiteX6" fmla="*/ 2348160 w 3020189"/>
              <a:gd name="connsiteY6" fmla="*/ 1983767 h 2077410"/>
              <a:gd name="connsiteX7" fmla="*/ 2656632 w 3020189"/>
              <a:gd name="connsiteY7" fmla="*/ 1543092 h 2077410"/>
              <a:gd name="connsiteX8" fmla="*/ 2998155 w 3020189"/>
              <a:gd name="connsiteY8" fmla="*/ 1245637 h 2077410"/>
              <a:gd name="connsiteX9" fmla="*/ 2788835 w 3020189"/>
              <a:gd name="connsiteY9" fmla="*/ 617675 h 2077410"/>
              <a:gd name="connsiteX10" fmla="*/ 2689683 w 3020189"/>
              <a:gd name="connsiteY10" fmla="*/ 154967 h 2077410"/>
              <a:gd name="connsiteX11" fmla="*/ 2403244 w 3020189"/>
              <a:gd name="connsiteY11" fmla="*/ 77849 h 2077410"/>
              <a:gd name="connsiteX12" fmla="*/ 2072738 w 3020189"/>
              <a:gd name="connsiteY12" fmla="*/ 121916 h 2077410"/>
              <a:gd name="connsiteX0" fmla="*/ 2072738 w 3112600"/>
              <a:gd name="connsiteY0" fmla="*/ 121916 h 2077410"/>
              <a:gd name="connsiteX1" fmla="*/ 1332996 w 3112600"/>
              <a:gd name="connsiteY1" fmla="*/ 809344 h 2077410"/>
              <a:gd name="connsiteX2" fmla="*/ 188854 w 3112600"/>
              <a:gd name="connsiteY2" fmla="*/ 915131 h 2077410"/>
              <a:gd name="connsiteX3" fmla="*/ 199871 w 3112600"/>
              <a:gd name="connsiteY3" fmla="*/ 1620210 h 2077410"/>
              <a:gd name="connsiteX4" fmla="*/ 882916 w 3112600"/>
              <a:gd name="connsiteY4" fmla="*/ 1884615 h 2077410"/>
              <a:gd name="connsiteX5" fmla="*/ 1554945 w 3112600"/>
              <a:gd name="connsiteY5" fmla="*/ 2060885 h 2077410"/>
              <a:gd name="connsiteX6" fmla="*/ 2348160 w 3112600"/>
              <a:gd name="connsiteY6" fmla="*/ 1983767 h 2077410"/>
              <a:gd name="connsiteX7" fmla="*/ 2656632 w 3112600"/>
              <a:gd name="connsiteY7" fmla="*/ 1543092 h 2077410"/>
              <a:gd name="connsiteX8" fmla="*/ 2998155 w 3112600"/>
              <a:gd name="connsiteY8" fmla="*/ 1245637 h 2077410"/>
              <a:gd name="connsiteX9" fmla="*/ 3061188 w 3112600"/>
              <a:gd name="connsiteY9" fmla="*/ 521312 h 2077410"/>
              <a:gd name="connsiteX10" fmla="*/ 2689683 w 3112600"/>
              <a:gd name="connsiteY10" fmla="*/ 154967 h 2077410"/>
              <a:gd name="connsiteX11" fmla="*/ 2403244 w 3112600"/>
              <a:gd name="connsiteY11" fmla="*/ 77849 h 2077410"/>
              <a:gd name="connsiteX12" fmla="*/ 2072738 w 3112600"/>
              <a:gd name="connsiteY12" fmla="*/ 121916 h 2077410"/>
              <a:gd name="connsiteX0" fmla="*/ 2072738 w 3632669"/>
              <a:gd name="connsiteY0" fmla="*/ 121916 h 2077410"/>
              <a:gd name="connsiteX1" fmla="*/ 1332996 w 3632669"/>
              <a:gd name="connsiteY1" fmla="*/ 809344 h 2077410"/>
              <a:gd name="connsiteX2" fmla="*/ 188854 w 3632669"/>
              <a:gd name="connsiteY2" fmla="*/ 915131 h 2077410"/>
              <a:gd name="connsiteX3" fmla="*/ 199871 w 3632669"/>
              <a:gd name="connsiteY3" fmla="*/ 1620210 h 2077410"/>
              <a:gd name="connsiteX4" fmla="*/ 882916 w 3632669"/>
              <a:gd name="connsiteY4" fmla="*/ 1884615 h 2077410"/>
              <a:gd name="connsiteX5" fmla="*/ 1554945 w 3632669"/>
              <a:gd name="connsiteY5" fmla="*/ 2060885 h 2077410"/>
              <a:gd name="connsiteX6" fmla="*/ 2348160 w 3632669"/>
              <a:gd name="connsiteY6" fmla="*/ 1983767 h 2077410"/>
              <a:gd name="connsiteX7" fmla="*/ 2656632 w 3632669"/>
              <a:gd name="connsiteY7" fmla="*/ 1543092 h 2077410"/>
              <a:gd name="connsiteX8" fmla="*/ 3565243 w 3632669"/>
              <a:gd name="connsiteY8" fmla="*/ 1025368 h 2077410"/>
              <a:gd name="connsiteX9" fmla="*/ 3061188 w 3632669"/>
              <a:gd name="connsiteY9" fmla="*/ 521312 h 2077410"/>
              <a:gd name="connsiteX10" fmla="*/ 2689683 w 3632669"/>
              <a:gd name="connsiteY10" fmla="*/ 154967 h 2077410"/>
              <a:gd name="connsiteX11" fmla="*/ 2403244 w 3632669"/>
              <a:gd name="connsiteY11" fmla="*/ 77849 h 2077410"/>
              <a:gd name="connsiteX12" fmla="*/ 2072738 w 3632669"/>
              <a:gd name="connsiteY12" fmla="*/ 121916 h 2077410"/>
              <a:gd name="connsiteX0" fmla="*/ 2072738 w 3625250"/>
              <a:gd name="connsiteY0" fmla="*/ 121916 h 2120349"/>
              <a:gd name="connsiteX1" fmla="*/ 1332996 w 3625250"/>
              <a:gd name="connsiteY1" fmla="*/ 809344 h 2120349"/>
              <a:gd name="connsiteX2" fmla="*/ 188854 w 3625250"/>
              <a:gd name="connsiteY2" fmla="*/ 915131 h 2120349"/>
              <a:gd name="connsiteX3" fmla="*/ 199871 w 3625250"/>
              <a:gd name="connsiteY3" fmla="*/ 1620210 h 2120349"/>
              <a:gd name="connsiteX4" fmla="*/ 882916 w 3625250"/>
              <a:gd name="connsiteY4" fmla="*/ 1884615 h 2120349"/>
              <a:gd name="connsiteX5" fmla="*/ 1554945 w 3625250"/>
              <a:gd name="connsiteY5" fmla="*/ 2060885 h 2120349"/>
              <a:gd name="connsiteX6" fmla="*/ 2348160 w 3625250"/>
              <a:gd name="connsiteY6" fmla="*/ 1983767 h 2120349"/>
              <a:gd name="connsiteX7" fmla="*/ 2701147 w 3625250"/>
              <a:gd name="connsiteY7" fmla="*/ 1241392 h 2120349"/>
              <a:gd name="connsiteX8" fmla="*/ 3565243 w 3625250"/>
              <a:gd name="connsiteY8" fmla="*/ 1025368 h 2120349"/>
              <a:gd name="connsiteX9" fmla="*/ 3061188 w 3625250"/>
              <a:gd name="connsiteY9" fmla="*/ 521312 h 2120349"/>
              <a:gd name="connsiteX10" fmla="*/ 2689683 w 3625250"/>
              <a:gd name="connsiteY10" fmla="*/ 154967 h 2120349"/>
              <a:gd name="connsiteX11" fmla="*/ 2403244 w 3625250"/>
              <a:gd name="connsiteY11" fmla="*/ 77849 h 2120349"/>
              <a:gd name="connsiteX12" fmla="*/ 2072738 w 3625250"/>
              <a:gd name="connsiteY12" fmla="*/ 121916 h 2120349"/>
              <a:gd name="connsiteX0" fmla="*/ 2072738 w 3601247"/>
              <a:gd name="connsiteY0" fmla="*/ 121916 h 2120349"/>
              <a:gd name="connsiteX1" fmla="*/ 1332996 w 3601247"/>
              <a:gd name="connsiteY1" fmla="*/ 809344 h 2120349"/>
              <a:gd name="connsiteX2" fmla="*/ 188854 w 3601247"/>
              <a:gd name="connsiteY2" fmla="*/ 915131 h 2120349"/>
              <a:gd name="connsiteX3" fmla="*/ 199871 w 3601247"/>
              <a:gd name="connsiteY3" fmla="*/ 1620210 h 2120349"/>
              <a:gd name="connsiteX4" fmla="*/ 882916 w 3601247"/>
              <a:gd name="connsiteY4" fmla="*/ 1884615 h 2120349"/>
              <a:gd name="connsiteX5" fmla="*/ 1554945 w 3601247"/>
              <a:gd name="connsiteY5" fmla="*/ 2060885 h 2120349"/>
              <a:gd name="connsiteX6" fmla="*/ 2348160 w 3601247"/>
              <a:gd name="connsiteY6" fmla="*/ 1983767 h 2120349"/>
              <a:gd name="connsiteX7" fmla="*/ 2701147 w 3601247"/>
              <a:gd name="connsiteY7" fmla="*/ 1241392 h 2120349"/>
              <a:gd name="connsiteX8" fmla="*/ 3277211 w 3601247"/>
              <a:gd name="connsiteY8" fmla="*/ 1169384 h 2120349"/>
              <a:gd name="connsiteX9" fmla="*/ 3565243 w 3601247"/>
              <a:gd name="connsiteY9" fmla="*/ 1025368 h 2120349"/>
              <a:gd name="connsiteX10" fmla="*/ 3061188 w 3601247"/>
              <a:gd name="connsiteY10" fmla="*/ 521312 h 2120349"/>
              <a:gd name="connsiteX11" fmla="*/ 2689683 w 3601247"/>
              <a:gd name="connsiteY11" fmla="*/ 154967 h 2120349"/>
              <a:gd name="connsiteX12" fmla="*/ 2403244 w 3601247"/>
              <a:gd name="connsiteY12" fmla="*/ 77849 h 2120349"/>
              <a:gd name="connsiteX13" fmla="*/ 2072738 w 3601247"/>
              <a:gd name="connsiteY13" fmla="*/ 121916 h 2120349"/>
              <a:gd name="connsiteX0" fmla="*/ 2072738 w 3601247"/>
              <a:gd name="connsiteY0" fmla="*/ 121916 h 2132085"/>
              <a:gd name="connsiteX1" fmla="*/ 1332996 w 3601247"/>
              <a:gd name="connsiteY1" fmla="*/ 809344 h 2132085"/>
              <a:gd name="connsiteX2" fmla="*/ 188854 w 3601247"/>
              <a:gd name="connsiteY2" fmla="*/ 915131 h 2132085"/>
              <a:gd name="connsiteX3" fmla="*/ 199871 w 3601247"/>
              <a:gd name="connsiteY3" fmla="*/ 1620210 h 2132085"/>
              <a:gd name="connsiteX4" fmla="*/ 882916 w 3601247"/>
              <a:gd name="connsiteY4" fmla="*/ 1884615 h 2132085"/>
              <a:gd name="connsiteX5" fmla="*/ 1554945 w 3601247"/>
              <a:gd name="connsiteY5" fmla="*/ 2060885 h 2132085"/>
              <a:gd name="connsiteX6" fmla="*/ 2269100 w 3601247"/>
              <a:gd name="connsiteY6" fmla="*/ 1457416 h 2132085"/>
              <a:gd name="connsiteX7" fmla="*/ 2701147 w 3601247"/>
              <a:gd name="connsiteY7" fmla="*/ 1241392 h 2132085"/>
              <a:gd name="connsiteX8" fmla="*/ 3277211 w 3601247"/>
              <a:gd name="connsiteY8" fmla="*/ 1169384 h 2132085"/>
              <a:gd name="connsiteX9" fmla="*/ 3565243 w 3601247"/>
              <a:gd name="connsiteY9" fmla="*/ 1025368 h 2132085"/>
              <a:gd name="connsiteX10" fmla="*/ 3061188 w 3601247"/>
              <a:gd name="connsiteY10" fmla="*/ 521312 h 2132085"/>
              <a:gd name="connsiteX11" fmla="*/ 2689683 w 3601247"/>
              <a:gd name="connsiteY11" fmla="*/ 154967 h 2132085"/>
              <a:gd name="connsiteX12" fmla="*/ 2403244 w 3601247"/>
              <a:gd name="connsiteY12" fmla="*/ 77849 h 2132085"/>
              <a:gd name="connsiteX13" fmla="*/ 2072738 w 3601247"/>
              <a:gd name="connsiteY13" fmla="*/ 121916 h 2132085"/>
              <a:gd name="connsiteX0" fmla="*/ 2072738 w 3601247"/>
              <a:gd name="connsiteY0" fmla="*/ 121916 h 2061693"/>
              <a:gd name="connsiteX1" fmla="*/ 1332996 w 3601247"/>
              <a:gd name="connsiteY1" fmla="*/ 809344 h 2061693"/>
              <a:gd name="connsiteX2" fmla="*/ 188854 w 3601247"/>
              <a:gd name="connsiteY2" fmla="*/ 915131 h 2061693"/>
              <a:gd name="connsiteX3" fmla="*/ 199871 w 3601247"/>
              <a:gd name="connsiteY3" fmla="*/ 1620210 h 2061693"/>
              <a:gd name="connsiteX4" fmla="*/ 882916 w 3601247"/>
              <a:gd name="connsiteY4" fmla="*/ 1884615 h 2061693"/>
              <a:gd name="connsiteX5" fmla="*/ 1554945 w 3601247"/>
              <a:gd name="connsiteY5" fmla="*/ 2060885 h 2061693"/>
              <a:gd name="connsiteX6" fmla="*/ 1981068 w 3601247"/>
              <a:gd name="connsiteY6" fmla="*/ 1889464 h 2061693"/>
              <a:gd name="connsiteX7" fmla="*/ 2269100 w 3601247"/>
              <a:gd name="connsiteY7" fmla="*/ 1457416 h 2061693"/>
              <a:gd name="connsiteX8" fmla="*/ 2701147 w 3601247"/>
              <a:gd name="connsiteY8" fmla="*/ 1241392 h 2061693"/>
              <a:gd name="connsiteX9" fmla="*/ 3277211 w 3601247"/>
              <a:gd name="connsiteY9" fmla="*/ 1169384 h 2061693"/>
              <a:gd name="connsiteX10" fmla="*/ 3565243 w 3601247"/>
              <a:gd name="connsiteY10" fmla="*/ 1025368 h 2061693"/>
              <a:gd name="connsiteX11" fmla="*/ 3061188 w 3601247"/>
              <a:gd name="connsiteY11" fmla="*/ 521312 h 2061693"/>
              <a:gd name="connsiteX12" fmla="*/ 2689683 w 3601247"/>
              <a:gd name="connsiteY12" fmla="*/ 154967 h 2061693"/>
              <a:gd name="connsiteX13" fmla="*/ 2403244 w 3601247"/>
              <a:gd name="connsiteY13" fmla="*/ 77849 h 2061693"/>
              <a:gd name="connsiteX14" fmla="*/ 2072738 w 3601247"/>
              <a:gd name="connsiteY14" fmla="*/ 121916 h 2061693"/>
              <a:gd name="connsiteX0" fmla="*/ 2072738 w 3601247"/>
              <a:gd name="connsiteY0" fmla="*/ 121916 h 2034288"/>
              <a:gd name="connsiteX1" fmla="*/ 1332996 w 3601247"/>
              <a:gd name="connsiteY1" fmla="*/ 809344 h 2034288"/>
              <a:gd name="connsiteX2" fmla="*/ 188854 w 3601247"/>
              <a:gd name="connsiteY2" fmla="*/ 915131 h 2034288"/>
              <a:gd name="connsiteX3" fmla="*/ 199871 w 3601247"/>
              <a:gd name="connsiteY3" fmla="*/ 1620210 h 2034288"/>
              <a:gd name="connsiteX4" fmla="*/ 882916 w 3601247"/>
              <a:gd name="connsiteY4" fmla="*/ 1884615 h 2034288"/>
              <a:gd name="connsiteX5" fmla="*/ 1621028 w 3601247"/>
              <a:gd name="connsiteY5" fmla="*/ 2033480 h 2034288"/>
              <a:gd name="connsiteX6" fmla="*/ 1981068 w 3601247"/>
              <a:gd name="connsiteY6" fmla="*/ 1889464 h 2034288"/>
              <a:gd name="connsiteX7" fmla="*/ 2269100 w 3601247"/>
              <a:gd name="connsiteY7" fmla="*/ 1457416 h 2034288"/>
              <a:gd name="connsiteX8" fmla="*/ 2701147 w 3601247"/>
              <a:gd name="connsiteY8" fmla="*/ 1241392 h 2034288"/>
              <a:gd name="connsiteX9" fmla="*/ 3277211 w 3601247"/>
              <a:gd name="connsiteY9" fmla="*/ 1169384 h 2034288"/>
              <a:gd name="connsiteX10" fmla="*/ 3565243 w 3601247"/>
              <a:gd name="connsiteY10" fmla="*/ 1025368 h 2034288"/>
              <a:gd name="connsiteX11" fmla="*/ 3061188 w 3601247"/>
              <a:gd name="connsiteY11" fmla="*/ 521312 h 2034288"/>
              <a:gd name="connsiteX12" fmla="*/ 2689683 w 3601247"/>
              <a:gd name="connsiteY12" fmla="*/ 154967 h 2034288"/>
              <a:gd name="connsiteX13" fmla="*/ 2403244 w 3601247"/>
              <a:gd name="connsiteY13" fmla="*/ 77849 h 2034288"/>
              <a:gd name="connsiteX14" fmla="*/ 2072738 w 3601247"/>
              <a:gd name="connsiteY14" fmla="*/ 121916 h 203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1247" h="2034288">
                <a:moveTo>
                  <a:pt x="2072738" y="121916"/>
                </a:moveTo>
                <a:cubicBezTo>
                  <a:pt x="1894363" y="243832"/>
                  <a:pt x="1646977" y="677142"/>
                  <a:pt x="1332996" y="809344"/>
                </a:cubicBezTo>
                <a:cubicBezTo>
                  <a:pt x="1019015" y="941546"/>
                  <a:pt x="377708" y="779987"/>
                  <a:pt x="188854" y="915131"/>
                </a:cubicBezTo>
                <a:cubicBezTo>
                  <a:pt x="0" y="1050275"/>
                  <a:pt x="84194" y="1458629"/>
                  <a:pt x="199871" y="1620210"/>
                </a:cubicBezTo>
                <a:cubicBezTo>
                  <a:pt x="315548" y="1781791"/>
                  <a:pt x="646057" y="1815737"/>
                  <a:pt x="882916" y="1884615"/>
                </a:cubicBezTo>
                <a:cubicBezTo>
                  <a:pt x="1119775" y="1953493"/>
                  <a:pt x="1438003" y="2032672"/>
                  <a:pt x="1621028" y="2033480"/>
                </a:cubicBezTo>
                <a:cubicBezTo>
                  <a:pt x="1804053" y="2034288"/>
                  <a:pt x="1873056" y="1985475"/>
                  <a:pt x="1981068" y="1889464"/>
                </a:cubicBezTo>
                <a:cubicBezTo>
                  <a:pt x="2089080" y="1793453"/>
                  <a:pt x="2149087" y="1565428"/>
                  <a:pt x="2269100" y="1457416"/>
                </a:cubicBezTo>
                <a:cubicBezTo>
                  <a:pt x="2389113" y="1349404"/>
                  <a:pt x="2533129" y="1289397"/>
                  <a:pt x="2701147" y="1241392"/>
                </a:cubicBezTo>
                <a:cubicBezTo>
                  <a:pt x="2869166" y="1193387"/>
                  <a:pt x="3133195" y="1205388"/>
                  <a:pt x="3277211" y="1169384"/>
                </a:cubicBezTo>
                <a:cubicBezTo>
                  <a:pt x="3421227" y="1133380"/>
                  <a:pt x="3601247" y="1133380"/>
                  <a:pt x="3565243" y="1025368"/>
                </a:cubicBezTo>
                <a:cubicBezTo>
                  <a:pt x="3529239" y="917356"/>
                  <a:pt x="3207115" y="666379"/>
                  <a:pt x="3061188" y="521312"/>
                </a:cubicBezTo>
                <a:cubicBezTo>
                  <a:pt x="2915261" y="376245"/>
                  <a:pt x="2799340" y="228877"/>
                  <a:pt x="2689683" y="154967"/>
                </a:cubicBezTo>
                <a:cubicBezTo>
                  <a:pt x="2580026" y="81057"/>
                  <a:pt x="2511576" y="81521"/>
                  <a:pt x="2403244" y="77849"/>
                </a:cubicBezTo>
                <a:cubicBezTo>
                  <a:pt x="2294912" y="74177"/>
                  <a:pt x="2251113" y="0"/>
                  <a:pt x="2072738" y="121916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5542753" y="3284984"/>
            <a:ext cx="3193710" cy="2034288"/>
          </a:xfrm>
          <a:custGeom>
            <a:avLst/>
            <a:gdLst>
              <a:gd name="connsiteX0" fmla="*/ 1988544 w 2935995"/>
              <a:gd name="connsiteY0" fmla="*/ 104660 h 2060154"/>
              <a:gd name="connsiteX1" fmla="*/ 1459735 w 2935995"/>
              <a:gd name="connsiteY1" fmla="*/ 688554 h 2060154"/>
              <a:gd name="connsiteX2" fmla="*/ 236862 w 2935995"/>
              <a:gd name="connsiteY2" fmla="*/ 787706 h 2060154"/>
              <a:gd name="connsiteX3" fmla="*/ 104660 w 2935995"/>
              <a:gd name="connsiteY3" fmla="*/ 897875 h 2060154"/>
              <a:gd name="connsiteX4" fmla="*/ 115677 w 2935995"/>
              <a:gd name="connsiteY4" fmla="*/ 1602954 h 2060154"/>
              <a:gd name="connsiteX5" fmla="*/ 798722 w 2935995"/>
              <a:gd name="connsiteY5" fmla="*/ 1867359 h 2060154"/>
              <a:gd name="connsiteX6" fmla="*/ 1470751 w 2935995"/>
              <a:gd name="connsiteY6" fmla="*/ 2043629 h 2060154"/>
              <a:gd name="connsiteX7" fmla="*/ 2263966 w 2935995"/>
              <a:gd name="connsiteY7" fmla="*/ 1966511 h 2060154"/>
              <a:gd name="connsiteX8" fmla="*/ 2572438 w 2935995"/>
              <a:gd name="connsiteY8" fmla="*/ 1525836 h 2060154"/>
              <a:gd name="connsiteX9" fmla="*/ 2913961 w 2935995"/>
              <a:gd name="connsiteY9" fmla="*/ 1228381 h 2060154"/>
              <a:gd name="connsiteX10" fmla="*/ 2704641 w 2935995"/>
              <a:gd name="connsiteY10" fmla="*/ 600419 h 2060154"/>
              <a:gd name="connsiteX11" fmla="*/ 2605489 w 2935995"/>
              <a:gd name="connsiteY11" fmla="*/ 137711 h 2060154"/>
              <a:gd name="connsiteX12" fmla="*/ 2319050 w 2935995"/>
              <a:gd name="connsiteY12" fmla="*/ 60593 h 2060154"/>
              <a:gd name="connsiteX13" fmla="*/ 1988544 w 2935995"/>
              <a:gd name="connsiteY13" fmla="*/ 104660 h 2060154"/>
              <a:gd name="connsiteX0" fmla="*/ 2107894 w 3055345"/>
              <a:gd name="connsiteY0" fmla="*/ 104660 h 2060154"/>
              <a:gd name="connsiteX1" fmla="*/ 1579085 w 3055345"/>
              <a:gd name="connsiteY1" fmla="*/ 688554 h 2060154"/>
              <a:gd name="connsiteX2" fmla="*/ 224010 w 3055345"/>
              <a:gd name="connsiteY2" fmla="*/ 897875 h 2060154"/>
              <a:gd name="connsiteX3" fmla="*/ 235027 w 3055345"/>
              <a:gd name="connsiteY3" fmla="*/ 1602954 h 2060154"/>
              <a:gd name="connsiteX4" fmla="*/ 918072 w 3055345"/>
              <a:gd name="connsiteY4" fmla="*/ 1867359 h 2060154"/>
              <a:gd name="connsiteX5" fmla="*/ 1590101 w 3055345"/>
              <a:gd name="connsiteY5" fmla="*/ 2043629 h 2060154"/>
              <a:gd name="connsiteX6" fmla="*/ 2383316 w 3055345"/>
              <a:gd name="connsiteY6" fmla="*/ 1966511 h 2060154"/>
              <a:gd name="connsiteX7" fmla="*/ 2691788 w 3055345"/>
              <a:gd name="connsiteY7" fmla="*/ 1525836 h 2060154"/>
              <a:gd name="connsiteX8" fmla="*/ 3033311 w 3055345"/>
              <a:gd name="connsiteY8" fmla="*/ 1228381 h 2060154"/>
              <a:gd name="connsiteX9" fmla="*/ 2823991 w 3055345"/>
              <a:gd name="connsiteY9" fmla="*/ 600419 h 2060154"/>
              <a:gd name="connsiteX10" fmla="*/ 2724839 w 3055345"/>
              <a:gd name="connsiteY10" fmla="*/ 137711 h 2060154"/>
              <a:gd name="connsiteX11" fmla="*/ 2438400 w 3055345"/>
              <a:gd name="connsiteY11" fmla="*/ 60593 h 2060154"/>
              <a:gd name="connsiteX12" fmla="*/ 2107894 w 3055345"/>
              <a:gd name="connsiteY12" fmla="*/ 104660 h 2060154"/>
              <a:gd name="connsiteX0" fmla="*/ 2072738 w 3020189"/>
              <a:gd name="connsiteY0" fmla="*/ 121916 h 2077410"/>
              <a:gd name="connsiteX1" fmla="*/ 1332996 w 3020189"/>
              <a:gd name="connsiteY1" fmla="*/ 809344 h 2077410"/>
              <a:gd name="connsiteX2" fmla="*/ 188854 w 3020189"/>
              <a:gd name="connsiteY2" fmla="*/ 915131 h 2077410"/>
              <a:gd name="connsiteX3" fmla="*/ 199871 w 3020189"/>
              <a:gd name="connsiteY3" fmla="*/ 1620210 h 2077410"/>
              <a:gd name="connsiteX4" fmla="*/ 882916 w 3020189"/>
              <a:gd name="connsiteY4" fmla="*/ 1884615 h 2077410"/>
              <a:gd name="connsiteX5" fmla="*/ 1554945 w 3020189"/>
              <a:gd name="connsiteY5" fmla="*/ 2060885 h 2077410"/>
              <a:gd name="connsiteX6" fmla="*/ 2348160 w 3020189"/>
              <a:gd name="connsiteY6" fmla="*/ 1983767 h 2077410"/>
              <a:gd name="connsiteX7" fmla="*/ 2656632 w 3020189"/>
              <a:gd name="connsiteY7" fmla="*/ 1543092 h 2077410"/>
              <a:gd name="connsiteX8" fmla="*/ 2998155 w 3020189"/>
              <a:gd name="connsiteY8" fmla="*/ 1245637 h 2077410"/>
              <a:gd name="connsiteX9" fmla="*/ 2788835 w 3020189"/>
              <a:gd name="connsiteY9" fmla="*/ 617675 h 2077410"/>
              <a:gd name="connsiteX10" fmla="*/ 2689683 w 3020189"/>
              <a:gd name="connsiteY10" fmla="*/ 154967 h 2077410"/>
              <a:gd name="connsiteX11" fmla="*/ 2403244 w 3020189"/>
              <a:gd name="connsiteY11" fmla="*/ 77849 h 2077410"/>
              <a:gd name="connsiteX12" fmla="*/ 2072738 w 3020189"/>
              <a:gd name="connsiteY12" fmla="*/ 121916 h 2077410"/>
              <a:gd name="connsiteX0" fmla="*/ 2072738 w 3112600"/>
              <a:gd name="connsiteY0" fmla="*/ 121916 h 2077410"/>
              <a:gd name="connsiteX1" fmla="*/ 1332996 w 3112600"/>
              <a:gd name="connsiteY1" fmla="*/ 809344 h 2077410"/>
              <a:gd name="connsiteX2" fmla="*/ 188854 w 3112600"/>
              <a:gd name="connsiteY2" fmla="*/ 915131 h 2077410"/>
              <a:gd name="connsiteX3" fmla="*/ 199871 w 3112600"/>
              <a:gd name="connsiteY3" fmla="*/ 1620210 h 2077410"/>
              <a:gd name="connsiteX4" fmla="*/ 882916 w 3112600"/>
              <a:gd name="connsiteY4" fmla="*/ 1884615 h 2077410"/>
              <a:gd name="connsiteX5" fmla="*/ 1554945 w 3112600"/>
              <a:gd name="connsiteY5" fmla="*/ 2060885 h 2077410"/>
              <a:gd name="connsiteX6" fmla="*/ 2348160 w 3112600"/>
              <a:gd name="connsiteY6" fmla="*/ 1983767 h 2077410"/>
              <a:gd name="connsiteX7" fmla="*/ 2656632 w 3112600"/>
              <a:gd name="connsiteY7" fmla="*/ 1543092 h 2077410"/>
              <a:gd name="connsiteX8" fmla="*/ 2998155 w 3112600"/>
              <a:gd name="connsiteY8" fmla="*/ 1245637 h 2077410"/>
              <a:gd name="connsiteX9" fmla="*/ 3061188 w 3112600"/>
              <a:gd name="connsiteY9" fmla="*/ 521312 h 2077410"/>
              <a:gd name="connsiteX10" fmla="*/ 2689683 w 3112600"/>
              <a:gd name="connsiteY10" fmla="*/ 154967 h 2077410"/>
              <a:gd name="connsiteX11" fmla="*/ 2403244 w 3112600"/>
              <a:gd name="connsiteY11" fmla="*/ 77849 h 2077410"/>
              <a:gd name="connsiteX12" fmla="*/ 2072738 w 3112600"/>
              <a:gd name="connsiteY12" fmla="*/ 121916 h 2077410"/>
              <a:gd name="connsiteX0" fmla="*/ 2072738 w 3632669"/>
              <a:gd name="connsiteY0" fmla="*/ 121916 h 2077410"/>
              <a:gd name="connsiteX1" fmla="*/ 1332996 w 3632669"/>
              <a:gd name="connsiteY1" fmla="*/ 809344 h 2077410"/>
              <a:gd name="connsiteX2" fmla="*/ 188854 w 3632669"/>
              <a:gd name="connsiteY2" fmla="*/ 915131 h 2077410"/>
              <a:gd name="connsiteX3" fmla="*/ 199871 w 3632669"/>
              <a:gd name="connsiteY3" fmla="*/ 1620210 h 2077410"/>
              <a:gd name="connsiteX4" fmla="*/ 882916 w 3632669"/>
              <a:gd name="connsiteY4" fmla="*/ 1884615 h 2077410"/>
              <a:gd name="connsiteX5" fmla="*/ 1554945 w 3632669"/>
              <a:gd name="connsiteY5" fmla="*/ 2060885 h 2077410"/>
              <a:gd name="connsiteX6" fmla="*/ 2348160 w 3632669"/>
              <a:gd name="connsiteY6" fmla="*/ 1983767 h 2077410"/>
              <a:gd name="connsiteX7" fmla="*/ 2656632 w 3632669"/>
              <a:gd name="connsiteY7" fmla="*/ 1543092 h 2077410"/>
              <a:gd name="connsiteX8" fmla="*/ 3565243 w 3632669"/>
              <a:gd name="connsiteY8" fmla="*/ 1025368 h 2077410"/>
              <a:gd name="connsiteX9" fmla="*/ 3061188 w 3632669"/>
              <a:gd name="connsiteY9" fmla="*/ 521312 h 2077410"/>
              <a:gd name="connsiteX10" fmla="*/ 2689683 w 3632669"/>
              <a:gd name="connsiteY10" fmla="*/ 154967 h 2077410"/>
              <a:gd name="connsiteX11" fmla="*/ 2403244 w 3632669"/>
              <a:gd name="connsiteY11" fmla="*/ 77849 h 2077410"/>
              <a:gd name="connsiteX12" fmla="*/ 2072738 w 3632669"/>
              <a:gd name="connsiteY12" fmla="*/ 121916 h 2077410"/>
              <a:gd name="connsiteX0" fmla="*/ 2072738 w 3625250"/>
              <a:gd name="connsiteY0" fmla="*/ 121916 h 2120349"/>
              <a:gd name="connsiteX1" fmla="*/ 1332996 w 3625250"/>
              <a:gd name="connsiteY1" fmla="*/ 809344 h 2120349"/>
              <a:gd name="connsiteX2" fmla="*/ 188854 w 3625250"/>
              <a:gd name="connsiteY2" fmla="*/ 915131 h 2120349"/>
              <a:gd name="connsiteX3" fmla="*/ 199871 w 3625250"/>
              <a:gd name="connsiteY3" fmla="*/ 1620210 h 2120349"/>
              <a:gd name="connsiteX4" fmla="*/ 882916 w 3625250"/>
              <a:gd name="connsiteY4" fmla="*/ 1884615 h 2120349"/>
              <a:gd name="connsiteX5" fmla="*/ 1554945 w 3625250"/>
              <a:gd name="connsiteY5" fmla="*/ 2060885 h 2120349"/>
              <a:gd name="connsiteX6" fmla="*/ 2348160 w 3625250"/>
              <a:gd name="connsiteY6" fmla="*/ 1983767 h 2120349"/>
              <a:gd name="connsiteX7" fmla="*/ 2701147 w 3625250"/>
              <a:gd name="connsiteY7" fmla="*/ 1241392 h 2120349"/>
              <a:gd name="connsiteX8" fmla="*/ 3565243 w 3625250"/>
              <a:gd name="connsiteY8" fmla="*/ 1025368 h 2120349"/>
              <a:gd name="connsiteX9" fmla="*/ 3061188 w 3625250"/>
              <a:gd name="connsiteY9" fmla="*/ 521312 h 2120349"/>
              <a:gd name="connsiteX10" fmla="*/ 2689683 w 3625250"/>
              <a:gd name="connsiteY10" fmla="*/ 154967 h 2120349"/>
              <a:gd name="connsiteX11" fmla="*/ 2403244 w 3625250"/>
              <a:gd name="connsiteY11" fmla="*/ 77849 h 2120349"/>
              <a:gd name="connsiteX12" fmla="*/ 2072738 w 3625250"/>
              <a:gd name="connsiteY12" fmla="*/ 121916 h 2120349"/>
              <a:gd name="connsiteX0" fmla="*/ 2072738 w 3601247"/>
              <a:gd name="connsiteY0" fmla="*/ 121916 h 2120349"/>
              <a:gd name="connsiteX1" fmla="*/ 1332996 w 3601247"/>
              <a:gd name="connsiteY1" fmla="*/ 809344 h 2120349"/>
              <a:gd name="connsiteX2" fmla="*/ 188854 w 3601247"/>
              <a:gd name="connsiteY2" fmla="*/ 915131 h 2120349"/>
              <a:gd name="connsiteX3" fmla="*/ 199871 w 3601247"/>
              <a:gd name="connsiteY3" fmla="*/ 1620210 h 2120349"/>
              <a:gd name="connsiteX4" fmla="*/ 882916 w 3601247"/>
              <a:gd name="connsiteY4" fmla="*/ 1884615 h 2120349"/>
              <a:gd name="connsiteX5" fmla="*/ 1554945 w 3601247"/>
              <a:gd name="connsiteY5" fmla="*/ 2060885 h 2120349"/>
              <a:gd name="connsiteX6" fmla="*/ 2348160 w 3601247"/>
              <a:gd name="connsiteY6" fmla="*/ 1983767 h 2120349"/>
              <a:gd name="connsiteX7" fmla="*/ 2701147 w 3601247"/>
              <a:gd name="connsiteY7" fmla="*/ 1241392 h 2120349"/>
              <a:gd name="connsiteX8" fmla="*/ 3277211 w 3601247"/>
              <a:gd name="connsiteY8" fmla="*/ 1169384 h 2120349"/>
              <a:gd name="connsiteX9" fmla="*/ 3565243 w 3601247"/>
              <a:gd name="connsiteY9" fmla="*/ 1025368 h 2120349"/>
              <a:gd name="connsiteX10" fmla="*/ 3061188 w 3601247"/>
              <a:gd name="connsiteY10" fmla="*/ 521312 h 2120349"/>
              <a:gd name="connsiteX11" fmla="*/ 2689683 w 3601247"/>
              <a:gd name="connsiteY11" fmla="*/ 154967 h 2120349"/>
              <a:gd name="connsiteX12" fmla="*/ 2403244 w 3601247"/>
              <a:gd name="connsiteY12" fmla="*/ 77849 h 2120349"/>
              <a:gd name="connsiteX13" fmla="*/ 2072738 w 3601247"/>
              <a:gd name="connsiteY13" fmla="*/ 121916 h 2120349"/>
              <a:gd name="connsiteX0" fmla="*/ 2072738 w 3601247"/>
              <a:gd name="connsiteY0" fmla="*/ 121916 h 2132085"/>
              <a:gd name="connsiteX1" fmla="*/ 1332996 w 3601247"/>
              <a:gd name="connsiteY1" fmla="*/ 809344 h 2132085"/>
              <a:gd name="connsiteX2" fmla="*/ 188854 w 3601247"/>
              <a:gd name="connsiteY2" fmla="*/ 915131 h 2132085"/>
              <a:gd name="connsiteX3" fmla="*/ 199871 w 3601247"/>
              <a:gd name="connsiteY3" fmla="*/ 1620210 h 2132085"/>
              <a:gd name="connsiteX4" fmla="*/ 882916 w 3601247"/>
              <a:gd name="connsiteY4" fmla="*/ 1884615 h 2132085"/>
              <a:gd name="connsiteX5" fmla="*/ 1554945 w 3601247"/>
              <a:gd name="connsiteY5" fmla="*/ 2060885 h 2132085"/>
              <a:gd name="connsiteX6" fmla="*/ 2269100 w 3601247"/>
              <a:gd name="connsiteY6" fmla="*/ 1457416 h 2132085"/>
              <a:gd name="connsiteX7" fmla="*/ 2701147 w 3601247"/>
              <a:gd name="connsiteY7" fmla="*/ 1241392 h 2132085"/>
              <a:gd name="connsiteX8" fmla="*/ 3277211 w 3601247"/>
              <a:gd name="connsiteY8" fmla="*/ 1169384 h 2132085"/>
              <a:gd name="connsiteX9" fmla="*/ 3565243 w 3601247"/>
              <a:gd name="connsiteY9" fmla="*/ 1025368 h 2132085"/>
              <a:gd name="connsiteX10" fmla="*/ 3061188 w 3601247"/>
              <a:gd name="connsiteY10" fmla="*/ 521312 h 2132085"/>
              <a:gd name="connsiteX11" fmla="*/ 2689683 w 3601247"/>
              <a:gd name="connsiteY11" fmla="*/ 154967 h 2132085"/>
              <a:gd name="connsiteX12" fmla="*/ 2403244 w 3601247"/>
              <a:gd name="connsiteY12" fmla="*/ 77849 h 2132085"/>
              <a:gd name="connsiteX13" fmla="*/ 2072738 w 3601247"/>
              <a:gd name="connsiteY13" fmla="*/ 121916 h 2132085"/>
              <a:gd name="connsiteX0" fmla="*/ 2072738 w 3601247"/>
              <a:gd name="connsiteY0" fmla="*/ 121916 h 2061693"/>
              <a:gd name="connsiteX1" fmla="*/ 1332996 w 3601247"/>
              <a:gd name="connsiteY1" fmla="*/ 809344 h 2061693"/>
              <a:gd name="connsiteX2" fmla="*/ 188854 w 3601247"/>
              <a:gd name="connsiteY2" fmla="*/ 915131 h 2061693"/>
              <a:gd name="connsiteX3" fmla="*/ 199871 w 3601247"/>
              <a:gd name="connsiteY3" fmla="*/ 1620210 h 2061693"/>
              <a:gd name="connsiteX4" fmla="*/ 882916 w 3601247"/>
              <a:gd name="connsiteY4" fmla="*/ 1884615 h 2061693"/>
              <a:gd name="connsiteX5" fmla="*/ 1554945 w 3601247"/>
              <a:gd name="connsiteY5" fmla="*/ 2060885 h 2061693"/>
              <a:gd name="connsiteX6" fmla="*/ 1981068 w 3601247"/>
              <a:gd name="connsiteY6" fmla="*/ 1889464 h 2061693"/>
              <a:gd name="connsiteX7" fmla="*/ 2269100 w 3601247"/>
              <a:gd name="connsiteY7" fmla="*/ 1457416 h 2061693"/>
              <a:gd name="connsiteX8" fmla="*/ 2701147 w 3601247"/>
              <a:gd name="connsiteY8" fmla="*/ 1241392 h 2061693"/>
              <a:gd name="connsiteX9" fmla="*/ 3277211 w 3601247"/>
              <a:gd name="connsiteY9" fmla="*/ 1169384 h 2061693"/>
              <a:gd name="connsiteX10" fmla="*/ 3565243 w 3601247"/>
              <a:gd name="connsiteY10" fmla="*/ 1025368 h 2061693"/>
              <a:gd name="connsiteX11" fmla="*/ 3061188 w 3601247"/>
              <a:gd name="connsiteY11" fmla="*/ 521312 h 2061693"/>
              <a:gd name="connsiteX12" fmla="*/ 2689683 w 3601247"/>
              <a:gd name="connsiteY12" fmla="*/ 154967 h 2061693"/>
              <a:gd name="connsiteX13" fmla="*/ 2403244 w 3601247"/>
              <a:gd name="connsiteY13" fmla="*/ 77849 h 2061693"/>
              <a:gd name="connsiteX14" fmla="*/ 2072738 w 3601247"/>
              <a:gd name="connsiteY14" fmla="*/ 121916 h 2061693"/>
              <a:gd name="connsiteX0" fmla="*/ 2072738 w 3601247"/>
              <a:gd name="connsiteY0" fmla="*/ 121916 h 2034288"/>
              <a:gd name="connsiteX1" fmla="*/ 1332996 w 3601247"/>
              <a:gd name="connsiteY1" fmla="*/ 809344 h 2034288"/>
              <a:gd name="connsiteX2" fmla="*/ 188854 w 3601247"/>
              <a:gd name="connsiteY2" fmla="*/ 915131 h 2034288"/>
              <a:gd name="connsiteX3" fmla="*/ 199871 w 3601247"/>
              <a:gd name="connsiteY3" fmla="*/ 1620210 h 2034288"/>
              <a:gd name="connsiteX4" fmla="*/ 882916 w 3601247"/>
              <a:gd name="connsiteY4" fmla="*/ 1884615 h 2034288"/>
              <a:gd name="connsiteX5" fmla="*/ 1621028 w 3601247"/>
              <a:gd name="connsiteY5" fmla="*/ 2033480 h 2034288"/>
              <a:gd name="connsiteX6" fmla="*/ 1981068 w 3601247"/>
              <a:gd name="connsiteY6" fmla="*/ 1889464 h 2034288"/>
              <a:gd name="connsiteX7" fmla="*/ 2269100 w 3601247"/>
              <a:gd name="connsiteY7" fmla="*/ 1457416 h 2034288"/>
              <a:gd name="connsiteX8" fmla="*/ 2701147 w 3601247"/>
              <a:gd name="connsiteY8" fmla="*/ 1241392 h 2034288"/>
              <a:gd name="connsiteX9" fmla="*/ 3277211 w 3601247"/>
              <a:gd name="connsiteY9" fmla="*/ 1169384 h 2034288"/>
              <a:gd name="connsiteX10" fmla="*/ 3565243 w 3601247"/>
              <a:gd name="connsiteY10" fmla="*/ 1025368 h 2034288"/>
              <a:gd name="connsiteX11" fmla="*/ 3061188 w 3601247"/>
              <a:gd name="connsiteY11" fmla="*/ 521312 h 2034288"/>
              <a:gd name="connsiteX12" fmla="*/ 2689683 w 3601247"/>
              <a:gd name="connsiteY12" fmla="*/ 154967 h 2034288"/>
              <a:gd name="connsiteX13" fmla="*/ 2403244 w 3601247"/>
              <a:gd name="connsiteY13" fmla="*/ 77849 h 2034288"/>
              <a:gd name="connsiteX14" fmla="*/ 2072738 w 3601247"/>
              <a:gd name="connsiteY14" fmla="*/ 121916 h 2034288"/>
              <a:gd name="connsiteX0" fmla="*/ 2072738 w 3337218"/>
              <a:gd name="connsiteY0" fmla="*/ 121916 h 2034288"/>
              <a:gd name="connsiteX1" fmla="*/ 1332996 w 3337218"/>
              <a:gd name="connsiteY1" fmla="*/ 809344 h 2034288"/>
              <a:gd name="connsiteX2" fmla="*/ 188854 w 3337218"/>
              <a:gd name="connsiteY2" fmla="*/ 915131 h 2034288"/>
              <a:gd name="connsiteX3" fmla="*/ 199871 w 3337218"/>
              <a:gd name="connsiteY3" fmla="*/ 1620210 h 2034288"/>
              <a:gd name="connsiteX4" fmla="*/ 882916 w 3337218"/>
              <a:gd name="connsiteY4" fmla="*/ 1884615 h 2034288"/>
              <a:gd name="connsiteX5" fmla="*/ 1621028 w 3337218"/>
              <a:gd name="connsiteY5" fmla="*/ 2033480 h 2034288"/>
              <a:gd name="connsiteX6" fmla="*/ 1981068 w 3337218"/>
              <a:gd name="connsiteY6" fmla="*/ 1889464 h 2034288"/>
              <a:gd name="connsiteX7" fmla="*/ 2269100 w 3337218"/>
              <a:gd name="connsiteY7" fmla="*/ 1457416 h 2034288"/>
              <a:gd name="connsiteX8" fmla="*/ 2701147 w 3337218"/>
              <a:gd name="connsiteY8" fmla="*/ 1241392 h 2034288"/>
              <a:gd name="connsiteX9" fmla="*/ 3277211 w 3337218"/>
              <a:gd name="connsiteY9" fmla="*/ 1169384 h 2034288"/>
              <a:gd name="connsiteX10" fmla="*/ 3061188 w 3337218"/>
              <a:gd name="connsiteY10" fmla="*/ 521312 h 2034288"/>
              <a:gd name="connsiteX11" fmla="*/ 2689683 w 3337218"/>
              <a:gd name="connsiteY11" fmla="*/ 154967 h 2034288"/>
              <a:gd name="connsiteX12" fmla="*/ 2403244 w 3337218"/>
              <a:gd name="connsiteY12" fmla="*/ 77849 h 2034288"/>
              <a:gd name="connsiteX13" fmla="*/ 2072738 w 3337218"/>
              <a:gd name="connsiteY13" fmla="*/ 121916 h 2034288"/>
              <a:gd name="connsiteX0" fmla="*/ 2072738 w 3193710"/>
              <a:gd name="connsiteY0" fmla="*/ 121916 h 2034288"/>
              <a:gd name="connsiteX1" fmla="*/ 1332996 w 3193710"/>
              <a:gd name="connsiteY1" fmla="*/ 809344 h 2034288"/>
              <a:gd name="connsiteX2" fmla="*/ 188854 w 3193710"/>
              <a:gd name="connsiteY2" fmla="*/ 915131 h 2034288"/>
              <a:gd name="connsiteX3" fmla="*/ 199871 w 3193710"/>
              <a:gd name="connsiteY3" fmla="*/ 1620210 h 2034288"/>
              <a:gd name="connsiteX4" fmla="*/ 882916 w 3193710"/>
              <a:gd name="connsiteY4" fmla="*/ 1884615 h 2034288"/>
              <a:gd name="connsiteX5" fmla="*/ 1621028 w 3193710"/>
              <a:gd name="connsiteY5" fmla="*/ 2033480 h 2034288"/>
              <a:gd name="connsiteX6" fmla="*/ 1981068 w 3193710"/>
              <a:gd name="connsiteY6" fmla="*/ 1889464 h 2034288"/>
              <a:gd name="connsiteX7" fmla="*/ 2269100 w 3193710"/>
              <a:gd name="connsiteY7" fmla="*/ 1457416 h 2034288"/>
              <a:gd name="connsiteX8" fmla="*/ 2701147 w 3193710"/>
              <a:gd name="connsiteY8" fmla="*/ 1241392 h 2034288"/>
              <a:gd name="connsiteX9" fmla="*/ 3133703 w 3193710"/>
              <a:gd name="connsiteY9" fmla="*/ 1008112 h 2034288"/>
              <a:gd name="connsiteX10" fmla="*/ 3061188 w 3193710"/>
              <a:gd name="connsiteY10" fmla="*/ 521312 h 2034288"/>
              <a:gd name="connsiteX11" fmla="*/ 2689683 w 3193710"/>
              <a:gd name="connsiteY11" fmla="*/ 154967 h 2034288"/>
              <a:gd name="connsiteX12" fmla="*/ 2403244 w 3193710"/>
              <a:gd name="connsiteY12" fmla="*/ 77849 h 2034288"/>
              <a:gd name="connsiteX13" fmla="*/ 2072738 w 3193710"/>
              <a:gd name="connsiteY13" fmla="*/ 121916 h 203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3710" h="2034288">
                <a:moveTo>
                  <a:pt x="2072738" y="121916"/>
                </a:moveTo>
                <a:cubicBezTo>
                  <a:pt x="1894363" y="243832"/>
                  <a:pt x="1646977" y="677142"/>
                  <a:pt x="1332996" y="809344"/>
                </a:cubicBezTo>
                <a:cubicBezTo>
                  <a:pt x="1019015" y="941546"/>
                  <a:pt x="377708" y="779987"/>
                  <a:pt x="188854" y="915131"/>
                </a:cubicBezTo>
                <a:cubicBezTo>
                  <a:pt x="0" y="1050275"/>
                  <a:pt x="84194" y="1458629"/>
                  <a:pt x="199871" y="1620210"/>
                </a:cubicBezTo>
                <a:cubicBezTo>
                  <a:pt x="315548" y="1781791"/>
                  <a:pt x="646057" y="1815737"/>
                  <a:pt x="882916" y="1884615"/>
                </a:cubicBezTo>
                <a:cubicBezTo>
                  <a:pt x="1119775" y="1953493"/>
                  <a:pt x="1438003" y="2032672"/>
                  <a:pt x="1621028" y="2033480"/>
                </a:cubicBezTo>
                <a:cubicBezTo>
                  <a:pt x="1804053" y="2034288"/>
                  <a:pt x="1873056" y="1985475"/>
                  <a:pt x="1981068" y="1889464"/>
                </a:cubicBezTo>
                <a:cubicBezTo>
                  <a:pt x="2089080" y="1793453"/>
                  <a:pt x="2149087" y="1565428"/>
                  <a:pt x="2269100" y="1457416"/>
                </a:cubicBezTo>
                <a:cubicBezTo>
                  <a:pt x="2389113" y="1349404"/>
                  <a:pt x="2557047" y="1316276"/>
                  <a:pt x="2701147" y="1241392"/>
                </a:cubicBezTo>
                <a:cubicBezTo>
                  <a:pt x="2845248" y="1166508"/>
                  <a:pt x="3073696" y="1128125"/>
                  <a:pt x="3133703" y="1008112"/>
                </a:cubicBezTo>
                <a:cubicBezTo>
                  <a:pt x="3193710" y="888099"/>
                  <a:pt x="3135191" y="663503"/>
                  <a:pt x="3061188" y="521312"/>
                </a:cubicBezTo>
                <a:cubicBezTo>
                  <a:pt x="2987185" y="379121"/>
                  <a:pt x="2799340" y="228877"/>
                  <a:pt x="2689683" y="154967"/>
                </a:cubicBezTo>
                <a:cubicBezTo>
                  <a:pt x="2580026" y="81057"/>
                  <a:pt x="2511576" y="81521"/>
                  <a:pt x="2403244" y="77849"/>
                </a:cubicBezTo>
                <a:cubicBezTo>
                  <a:pt x="2294912" y="74177"/>
                  <a:pt x="2251113" y="0"/>
                  <a:pt x="2072738" y="121916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6192180" y="4576794"/>
            <a:ext cx="2900236" cy="2384655"/>
          </a:xfrm>
          <a:custGeom>
            <a:avLst/>
            <a:gdLst>
              <a:gd name="connsiteX0" fmla="*/ 1988544 w 2935995"/>
              <a:gd name="connsiteY0" fmla="*/ 104660 h 2060154"/>
              <a:gd name="connsiteX1" fmla="*/ 1459735 w 2935995"/>
              <a:gd name="connsiteY1" fmla="*/ 688554 h 2060154"/>
              <a:gd name="connsiteX2" fmla="*/ 236862 w 2935995"/>
              <a:gd name="connsiteY2" fmla="*/ 787706 h 2060154"/>
              <a:gd name="connsiteX3" fmla="*/ 104660 w 2935995"/>
              <a:gd name="connsiteY3" fmla="*/ 897875 h 2060154"/>
              <a:gd name="connsiteX4" fmla="*/ 115677 w 2935995"/>
              <a:gd name="connsiteY4" fmla="*/ 1602954 h 2060154"/>
              <a:gd name="connsiteX5" fmla="*/ 798722 w 2935995"/>
              <a:gd name="connsiteY5" fmla="*/ 1867359 h 2060154"/>
              <a:gd name="connsiteX6" fmla="*/ 1470751 w 2935995"/>
              <a:gd name="connsiteY6" fmla="*/ 2043629 h 2060154"/>
              <a:gd name="connsiteX7" fmla="*/ 2263966 w 2935995"/>
              <a:gd name="connsiteY7" fmla="*/ 1966511 h 2060154"/>
              <a:gd name="connsiteX8" fmla="*/ 2572438 w 2935995"/>
              <a:gd name="connsiteY8" fmla="*/ 1525836 h 2060154"/>
              <a:gd name="connsiteX9" fmla="*/ 2913961 w 2935995"/>
              <a:gd name="connsiteY9" fmla="*/ 1228381 h 2060154"/>
              <a:gd name="connsiteX10" fmla="*/ 2704641 w 2935995"/>
              <a:gd name="connsiteY10" fmla="*/ 600419 h 2060154"/>
              <a:gd name="connsiteX11" fmla="*/ 2605489 w 2935995"/>
              <a:gd name="connsiteY11" fmla="*/ 137711 h 2060154"/>
              <a:gd name="connsiteX12" fmla="*/ 2319050 w 2935995"/>
              <a:gd name="connsiteY12" fmla="*/ 60593 h 2060154"/>
              <a:gd name="connsiteX13" fmla="*/ 1988544 w 2935995"/>
              <a:gd name="connsiteY13" fmla="*/ 104660 h 2060154"/>
              <a:gd name="connsiteX0" fmla="*/ 2107894 w 3055345"/>
              <a:gd name="connsiteY0" fmla="*/ 104660 h 2060154"/>
              <a:gd name="connsiteX1" fmla="*/ 1579085 w 3055345"/>
              <a:gd name="connsiteY1" fmla="*/ 688554 h 2060154"/>
              <a:gd name="connsiteX2" fmla="*/ 224010 w 3055345"/>
              <a:gd name="connsiteY2" fmla="*/ 897875 h 2060154"/>
              <a:gd name="connsiteX3" fmla="*/ 235027 w 3055345"/>
              <a:gd name="connsiteY3" fmla="*/ 1602954 h 2060154"/>
              <a:gd name="connsiteX4" fmla="*/ 918072 w 3055345"/>
              <a:gd name="connsiteY4" fmla="*/ 1867359 h 2060154"/>
              <a:gd name="connsiteX5" fmla="*/ 1590101 w 3055345"/>
              <a:gd name="connsiteY5" fmla="*/ 2043629 h 2060154"/>
              <a:gd name="connsiteX6" fmla="*/ 2383316 w 3055345"/>
              <a:gd name="connsiteY6" fmla="*/ 1966511 h 2060154"/>
              <a:gd name="connsiteX7" fmla="*/ 2691788 w 3055345"/>
              <a:gd name="connsiteY7" fmla="*/ 1525836 h 2060154"/>
              <a:gd name="connsiteX8" fmla="*/ 3033311 w 3055345"/>
              <a:gd name="connsiteY8" fmla="*/ 1228381 h 2060154"/>
              <a:gd name="connsiteX9" fmla="*/ 2823991 w 3055345"/>
              <a:gd name="connsiteY9" fmla="*/ 600419 h 2060154"/>
              <a:gd name="connsiteX10" fmla="*/ 2724839 w 3055345"/>
              <a:gd name="connsiteY10" fmla="*/ 137711 h 2060154"/>
              <a:gd name="connsiteX11" fmla="*/ 2438400 w 3055345"/>
              <a:gd name="connsiteY11" fmla="*/ 60593 h 2060154"/>
              <a:gd name="connsiteX12" fmla="*/ 2107894 w 3055345"/>
              <a:gd name="connsiteY12" fmla="*/ 104660 h 2060154"/>
              <a:gd name="connsiteX0" fmla="*/ 2072738 w 3020189"/>
              <a:gd name="connsiteY0" fmla="*/ 121916 h 2077410"/>
              <a:gd name="connsiteX1" fmla="*/ 1332996 w 3020189"/>
              <a:gd name="connsiteY1" fmla="*/ 809344 h 2077410"/>
              <a:gd name="connsiteX2" fmla="*/ 188854 w 3020189"/>
              <a:gd name="connsiteY2" fmla="*/ 915131 h 2077410"/>
              <a:gd name="connsiteX3" fmla="*/ 199871 w 3020189"/>
              <a:gd name="connsiteY3" fmla="*/ 1620210 h 2077410"/>
              <a:gd name="connsiteX4" fmla="*/ 882916 w 3020189"/>
              <a:gd name="connsiteY4" fmla="*/ 1884615 h 2077410"/>
              <a:gd name="connsiteX5" fmla="*/ 1554945 w 3020189"/>
              <a:gd name="connsiteY5" fmla="*/ 2060885 h 2077410"/>
              <a:gd name="connsiteX6" fmla="*/ 2348160 w 3020189"/>
              <a:gd name="connsiteY6" fmla="*/ 1983767 h 2077410"/>
              <a:gd name="connsiteX7" fmla="*/ 2656632 w 3020189"/>
              <a:gd name="connsiteY7" fmla="*/ 1543092 h 2077410"/>
              <a:gd name="connsiteX8" fmla="*/ 2998155 w 3020189"/>
              <a:gd name="connsiteY8" fmla="*/ 1245637 h 2077410"/>
              <a:gd name="connsiteX9" fmla="*/ 2788835 w 3020189"/>
              <a:gd name="connsiteY9" fmla="*/ 617675 h 2077410"/>
              <a:gd name="connsiteX10" fmla="*/ 2689683 w 3020189"/>
              <a:gd name="connsiteY10" fmla="*/ 154967 h 2077410"/>
              <a:gd name="connsiteX11" fmla="*/ 2403244 w 3020189"/>
              <a:gd name="connsiteY11" fmla="*/ 77849 h 2077410"/>
              <a:gd name="connsiteX12" fmla="*/ 2072738 w 3020189"/>
              <a:gd name="connsiteY12" fmla="*/ 121916 h 2077410"/>
              <a:gd name="connsiteX0" fmla="*/ 2072738 w 3112600"/>
              <a:gd name="connsiteY0" fmla="*/ 121916 h 2077410"/>
              <a:gd name="connsiteX1" fmla="*/ 1332996 w 3112600"/>
              <a:gd name="connsiteY1" fmla="*/ 809344 h 2077410"/>
              <a:gd name="connsiteX2" fmla="*/ 188854 w 3112600"/>
              <a:gd name="connsiteY2" fmla="*/ 915131 h 2077410"/>
              <a:gd name="connsiteX3" fmla="*/ 199871 w 3112600"/>
              <a:gd name="connsiteY3" fmla="*/ 1620210 h 2077410"/>
              <a:gd name="connsiteX4" fmla="*/ 882916 w 3112600"/>
              <a:gd name="connsiteY4" fmla="*/ 1884615 h 2077410"/>
              <a:gd name="connsiteX5" fmla="*/ 1554945 w 3112600"/>
              <a:gd name="connsiteY5" fmla="*/ 2060885 h 2077410"/>
              <a:gd name="connsiteX6" fmla="*/ 2348160 w 3112600"/>
              <a:gd name="connsiteY6" fmla="*/ 1983767 h 2077410"/>
              <a:gd name="connsiteX7" fmla="*/ 2656632 w 3112600"/>
              <a:gd name="connsiteY7" fmla="*/ 1543092 h 2077410"/>
              <a:gd name="connsiteX8" fmla="*/ 2998155 w 3112600"/>
              <a:gd name="connsiteY8" fmla="*/ 1245637 h 2077410"/>
              <a:gd name="connsiteX9" fmla="*/ 3061188 w 3112600"/>
              <a:gd name="connsiteY9" fmla="*/ 521312 h 2077410"/>
              <a:gd name="connsiteX10" fmla="*/ 2689683 w 3112600"/>
              <a:gd name="connsiteY10" fmla="*/ 154967 h 2077410"/>
              <a:gd name="connsiteX11" fmla="*/ 2403244 w 3112600"/>
              <a:gd name="connsiteY11" fmla="*/ 77849 h 2077410"/>
              <a:gd name="connsiteX12" fmla="*/ 2072738 w 3112600"/>
              <a:gd name="connsiteY12" fmla="*/ 121916 h 2077410"/>
              <a:gd name="connsiteX0" fmla="*/ 2072738 w 3632669"/>
              <a:gd name="connsiteY0" fmla="*/ 121916 h 2077410"/>
              <a:gd name="connsiteX1" fmla="*/ 1332996 w 3632669"/>
              <a:gd name="connsiteY1" fmla="*/ 809344 h 2077410"/>
              <a:gd name="connsiteX2" fmla="*/ 188854 w 3632669"/>
              <a:gd name="connsiteY2" fmla="*/ 915131 h 2077410"/>
              <a:gd name="connsiteX3" fmla="*/ 199871 w 3632669"/>
              <a:gd name="connsiteY3" fmla="*/ 1620210 h 2077410"/>
              <a:gd name="connsiteX4" fmla="*/ 882916 w 3632669"/>
              <a:gd name="connsiteY4" fmla="*/ 1884615 h 2077410"/>
              <a:gd name="connsiteX5" fmla="*/ 1554945 w 3632669"/>
              <a:gd name="connsiteY5" fmla="*/ 2060885 h 2077410"/>
              <a:gd name="connsiteX6" fmla="*/ 2348160 w 3632669"/>
              <a:gd name="connsiteY6" fmla="*/ 1983767 h 2077410"/>
              <a:gd name="connsiteX7" fmla="*/ 2656632 w 3632669"/>
              <a:gd name="connsiteY7" fmla="*/ 1543092 h 2077410"/>
              <a:gd name="connsiteX8" fmla="*/ 3565243 w 3632669"/>
              <a:gd name="connsiteY8" fmla="*/ 1025368 h 2077410"/>
              <a:gd name="connsiteX9" fmla="*/ 3061188 w 3632669"/>
              <a:gd name="connsiteY9" fmla="*/ 521312 h 2077410"/>
              <a:gd name="connsiteX10" fmla="*/ 2689683 w 3632669"/>
              <a:gd name="connsiteY10" fmla="*/ 154967 h 2077410"/>
              <a:gd name="connsiteX11" fmla="*/ 2403244 w 3632669"/>
              <a:gd name="connsiteY11" fmla="*/ 77849 h 2077410"/>
              <a:gd name="connsiteX12" fmla="*/ 2072738 w 3632669"/>
              <a:gd name="connsiteY12" fmla="*/ 121916 h 2077410"/>
              <a:gd name="connsiteX0" fmla="*/ 2072738 w 3625250"/>
              <a:gd name="connsiteY0" fmla="*/ 121916 h 2120349"/>
              <a:gd name="connsiteX1" fmla="*/ 1332996 w 3625250"/>
              <a:gd name="connsiteY1" fmla="*/ 809344 h 2120349"/>
              <a:gd name="connsiteX2" fmla="*/ 188854 w 3625250"/>
              <a:gd name="connsiteY2" fmla="*/ 915131 h 2120349"/>
              <a:gd name="connsiteX3" fmla="*/ 199871 w 3625250"/>
              <a:gd name="connsiteY3" fmla="*/ 1620210 h 2120349"/>
              <a:gd name="connsiteX4" fmla="*/ 882916 w 3625250"/>
              <a:gd name="connsiteY4" fmla="*/ 1884615 h 2120349"/>
              <a:gd name="connsiteX5" fmla="*/ 1554945 w 3625250"/>
              <a:gd name="connsiteY5" fmla="*/ 2060885 h 2120349"/>
              <a:gd name="connsiteX6" fmla="*/ 2348160 w 3625250"/>
              <a:gd name="connsiteY6" fmla="*/ 1983767 h 2120349"/>
              <a:gd name="connsiteX7" fmla="*/ 2701147 w 3625250"/>
              <a:gd name="connsiteY7" fmla="*/ 1241392 h 2120349"/>
              <a:gd name="connsiteX8" fmla="*/ 3565243 w 3625250"/>
              <a:gd name="connsiteY8" fmla="*/ 1025368 h 2120349"/>
              <a:gd name="connsiteX9" fmla="*/ 3061188 w 3625250"/>
              <a:gd name="connsiteY9" fmla="*/ 521312 h 2120349"/>
              <a:gd name="connsiteX10" fmla="*/ 2689683 w 3625250"/>
              <a:gd name="connsiteY10" fmla="*/ 154967 h 2120349"/>
              <a:gd name="connsiteX11" fmla="*/ 2403244 w 3625250"/>
              <a:gd name="connsiteY11" fmla="*/ 77849 h 2120349"/>
              <a:gd name="connsiteX12" fmla="*/ 2072738 w 3625250"/>
              <a:gd name="connsiteY12" fmla="*/ 121916 h 2120349"/>
              <a:gd name="connsiteX0" fmla="*/ 2072738 w 3601247"/>
              <a:gd name="connsiteY0" fmla="*/ 121916 h 2120349"/>
              <a:gd name="connsiteX1" fmla="*/ 1332996 w 3601247"/>
              <a:gd name="connsiteY1" fmla="*/ 809344 h 2120349"/>
              <a:gd name="connsiteX2" fmla="*/ 188854 w 3601247"/>
              <a:gd name="connsiteY2" fmla="*/ 915131 h 2120349"/>
              <a:gd name="connsiteX3" fmla="*/ 199871 w 3601247"/>
              <a:gd name="connsiteY3" fmla="*/ 1620210 h 2120349"/>
              <a:gd name="connsiteX4" fmla="*/ 882916 w 3601247"/>
              <a:gd name="connsiteY4" fmla="*/ 1884615 h 2120349"/>
              <a:gd name="connsiteX5" fmla="*/ 1554945 w 3601247"/>
              <a:gd name="connsiteY5" fmla="*/ 2060885 h 2120349"/>
              <a:gd name="connsiteX6" fmla="*/ 2348160 w 3601247"/>
              <a:gd name="connsiteY6" fmla="*/ 1983767 h 2120349"/>
              <a:gd name="connsiteX7" fmla="*/ 2701147 w 3601247"/>
              <a:gd name="connsiteY7" fmla="*/ 1241392 h 2120349"/>
              <a:gd name="connsiteX8" fmla="*/ 3277211 w 3601247"/>
              <a:gd name="connsiteY8" fmla="*/ 1169384 h 2120349"/>
              <a:gd name="connsiteX9" fmla="*/ 3565243 w 3601247"/>
              <a:gd name="connsiteY9" fmla="*/ 1025368 h 2120349"/>
              <a:gd name="connsiteX10" fmla="*/ 3061188 w 3601247"/>
              <a:gd name="connsiteY10" fmla="*/ 521312 h 2120349"/>
              <a:gd name="connsiteX11" fmla="*/ 2689683 w 3601247"/>
              <a:gd name="connsiteY11" fmla="*/ 154967 h 2120349"/>
              <a:gd name="connsiteX12" fmla="*/ 2403244 w 3601247"/>
              <a:gd name="connsiteY12" fmla="*/ 77849 h 2120349"/>
              <a:gd name="connsiteX13" fmla="*/ 2072738 w 3601247"/>
              <a:gd name="connsiteY13" fmla="*/ 121916 h 2120349"/>
              <a:gd name="connsiteX0" fmla="*/ 2072738 w 3601247"/>
              <a:gd name="connsiteY0" fmla="*/ 121916 h 2132085"/>
              <a:gd name="connsiteX1" fmla="*/ 1332996 w 3601247"/>
              <a:gd name="connsiteY1" fmla="*/ 809344 h 2132085"/>
              <a:gd name="connsiteX2" fmla="*/ 188854 w 3601247"/>
              <a:gd name="connsiteY2" fmla="*/ 915131 h 2132085"/>
              <a:gd name="connsiteX3" fmla="*/ 199871 w 3601247"/>
              <a:gd name="connsiteY3" fmla="*/ 1620210 h 2132085"/>
              <a:gd name="connsiteX4" fmla="*/ 882916 w 3601247"/>
              <a:gd name="connsiteY4" fmla="*/ 1884615 h 2132085"/>
              <a:gd name="connsiteX5" fmla="*/ 1554945 w 3601247"/>
              <a:gd name="connsiteY5" fmla="*/ 2060885 h 2132085"/>
              <a:gd name="connsiteX6" fmla="*/ 2269100 w 3601247"/>
              <a:gd name="connsiteY6" fmla="*/ 1457416 h 2132085"/>
              <a:gd name="connsiteX7" fmla="*/ 2701147 w 3601247"/>
              <a:gd name="connsiteY7" fmla="*/ 1241392 h 2132085"/>
              <a:gd name="connsiteX8" fmla="*/ 3277211 w 3601247"/>
              <a:gd name="connsiteY8" fmla="*/ 1169384 h 2132085"/>
              <a:gd name="connsiteX9" fmla="*/ 3565243 w 3601247"/>
              <a:gd name="connsiteY9" fmla="*/ 1025368 h 2132085"/>
              <a:gd name="connsiteX10" fmla="*/ 3061188 w 3601247"/>
              <a:gd name="connsiteY10" fmla="*/ 521312 h 2132085"/>
              <a:gd name="connsiteX11" fmla="*/ 2689683 w 3601247"/>
              <a:gd name="connsiteY11" fmla="*/ 154967 h 2132085"/>
              <a:gd name="connsiteX12" fmla="*/ 2403244 w 3601247"/>
              <a:gd name="connsiteY12" fmla="*/ 77849 h 2132085"/>
              <a:gd name="connsiteX13" fmla="*/ 2072738 w 3601247"/>
              <a:gd name="connsiteY13" fmla="*/ 121916 h 2132085"/>
              <a:gd name="connsiteX0" fmla="*/ 2072738 w 3601247"/>
              <a:gd name="connsiteY0" fmla="*/ 121916 h 2061693"/>
              <a:gd name="connsiteX1" fmla="*/ 1332996 w 3601247"/>
              <a:gd name="connsiteY1" fmla="*/ 809344 h 2061693"/>
              <a:gd name="connsiteX2" fmla="*/ 188854 w 3601247"/>
              <a:gd name="connsiteY2" fmla="*/ 915131 h 2061693"/>
              <a:gd name="connsiteX3" fmla="*/ 199871 w 3601247"/>
              <a:gd name="connsiteY3" fmla="*/ 1620210 h 2061693"/>
              <a:gd name="connsiteX4" fmla="*/ 882916 w 3601247"/>
              <a:gd name="connsiteY4" fmla="*/ 1884615 h 2061693"/>
              <a:gd name="connsiteX5" fmla="*/ 1554945 w 3601247"/>
              <a:gd name="connsiteY5" fmla="*/ 2060885 h 2061693"/>
              <a:gd name="connsiteX6" fmla="*/ 1981068 w 3601247"/>
              <a:gd name="connsiteY6" fmla="*/ 1889464 h 2061693"/>
              <a:gd name="connsiteX7" fmla="*/ 2269100 w 3601247"/>
              <a:gd name="connsiteY7" fmla="*/ 1457416 h 2061693"/>
              <a:gd name="connsiteX8" fmla="*/ 2701147 w 3601247"/>
              <a:gd name="connsiteY8" fmla="*/ 1241392 h 2061693"/>
              <a:gd name="connsiteX9" fmla="*/ 3277211 w 3601247"/>
              <a:gd name="connsiteY9" fmla="*/ 1169384 h 2061693"/>
              <a:gd name="connsiteX10" fmla="*/ 3565243 w 3601247"/>
              <a:gd name="connsiteY10" fmla="*/ 1025368 h 2061693"/>
              <a:gd name="connsiteX11" fmla="*/ 3061188 w 3601247"/>
              <a:gd name="connsiteY11" fmla="*/ 521312 h 2061693"/>
              <a:gd name="connsiteX12" fmla="*/ 2689683 w 3601247"/>
              <a:gd name="connsiteY12" fmla="*/ 154967 h 2061693"/>
              <a:gd name="connsiteX13" fmla="*/ 2403244 w 3601247"/>
              <a:gd name="connsiteY13" fmla="*/ 77849 h 2061693"/>
              <a:gd name="connsiteX14" fmla="*/ 2072738 w 3601247"/>
              <a:gd name="connsiteY14" fmla="*/ 121916 h 2061693"/>
              <a:gd name="connsiteX0" fmla="*/ 2072738 w 3601247"/>
              <a:gd name="connsiteY0" fmla="*/ 121916 h 2034288"/>
              <a:gd name="connsiteX1" fmla="*/ 1332996 w 3601247"/>
              <a:gd name="connsiteY1" fmla="*/ 809344 h 2034288"/>
              <a:gd name="connsiteX2" fmla="*/ 188854 w 3601247"/>
              <a:gd name="connsiteY2" fmla="*/ 915131 h 2034288"/>
              <a:gd name="connsiteX3" fmla="*/ 199871 w 3601247"/>
              <a:gd name="connsiteY3" fmla="*/ 1620210 h 2034288"/>
              <a:gd name="connsiteX4" fmla="*/ 882916 w 3601247"/>
              <a:gd name="connsiteY4" fmla="*/ 1884615 h 2034288"/>
              <a:gd name="connsiteX5" fmla="*/ 1621028 w 3601247"/>
              <a:gd name="connsiteY5" fmla="*/ 2033480 h 2034288"/>
              <a:gd name="connsiteX6" fmla="*/ 1981068 w 3601247"/>
              <a:gd name="connsiteY6" fmla="*/ 1889464 h 2034288"/>
              <a:gd name="connsiteX7" fmla="*/ 2269100 w 3601247"/>
              <a:gd name="connsiteY7" fmla="*/ 1457416 h 2034288"/>
              <a:gd name="connsiteX8" fmla="*/ 2701147 w 3601247"/>
              <a:gd name="connsiteY8" fmla="*/ 1241392 h 2034288"/>
              <a:gd name="connsiteX9" fmla="*/ 3277211 w 3601247"/>
              <a:gd name="connsiteY9" fmla="*/ 1169384 h 2034288"/>
              <a:gd name="connsiteX10" fmla="*/ 3565243 w 3601247"/>
              <a:gd name="connsiteY10" fmla="*/ 1025368 h 2034288"/>
              <a:gd name="connsiteX11" fmla="*/ 3061188 w 3601247"/>
              <a:gd name="connsiteY11" fmla="*/ 521312 h 2034288"/>
              <a:gd name="connsiteX12" fmla="*/ 2689683 w 3601247"/>
              <a:gd name="connsiteY12" fmla="*/ 154967 h 2034288"/>
              <a:gd name="connsiteX13" fmla="*/ 2403244 w 3601247"/>
              <a:gd name="connsiteY13" fmla="*/ 77849 h 2034288"/>
              <a:gd name="connsiteX14" fmla="*/ 2072738 w 3601247"/>
              <a:gd name="connsiteY14" fmla="*/ 121916 h 2034288"/>
              <a:gd name="connsiteX0" fmla="*/ 2072738 w 3337218"/>
              <a:gd name="connsiteY0" fmla="*/ 121916 h 2034288"/>
              <a:gd name="connsiteX1" fmla="*/ 1332996 w 3337218"/>
              <a:gd name="connsiteY1" fmla="*/ 809344 h 2034288"/>
              <a:gd name="connsiteX2" fmla="*/ 188854 w 3337218"/>
              <a:gd name="connsiteY2" fmla="*/ 915131 h 2034288"/>
              <a:gd name="connsiteX3" fmla="*/ 199871 w 3337218"/>
              <a:gd name="connsiteY3" fmla="*/ 1620210 h 2034288"/>
              <a:gd name="connsiteX4" fmla="*/ 882916 w 3337218"/>
              <a:gd name="connsiteY4" fmla="*/ 1884615 h 2034288"/>
              <a:gd name="connsiteX5" fmla="*/ 1621028 w 3337218"/>
              <a:gd name="connsiteY5" fmla="*/ 2033480 h 2034288"/>
              <a:gd name="connsiteX6" fmla="*/ 1981068 w 3337218"/>
              <a:gd name="connsiteY6" fmla="*/ 1889464 h 2034288"/>
              <a:gd name="connsiteX7" fmla="*/ 2269100 w 3337218"/>
              <a:gd name="connsiteY7" fmla="*/ 1457416 h 2034288"/>
              <a:gd name="connsiteX8" fmla="*/ 2701147 w 3337218"/>
              <a:gd name="connsiteY8" fmla="*/ 1241392 h 2034288"/>
              <a:gd name="connsiteX9" fmla="*/ 3277211 w 3337218"/>
              <a:gd name="connsiteY9" fmla="*/ 1169384 h 2034288"/>
              <a:gd name="connsiteX10" fmla="*/ 3061188 w 3337218"/>
              <a:gd name="connsiteY10" fmla="*/ 521312 h 2034288"/>
              <a:gd name="connsiteX11" fmla="*/ 2689683 w 3337218"/>
              <a:gd name="connsiteY11" fmla="*/ 154967 h 2034288"/>
              <a:gd name="connsiteX12" fmla="*/ 2403244 w 3337218"/>
              <a:gd name="connsiteY12" fmla="*/ 77849 h 2034288"/>
              <a:gd name="connsiteX13" fmla="*/ 2072738 w 3337218"/>
              <a:gd name="connsiteY13" fmla="*/ 121916 h 2034288"/>
              <a:gd name="connsiteX0" fmla="*/ 2072738 w 3193710"/>
              <a:gd name="connsiteY0" fmla="*/ 121916 h 2034288"/>
              <a:gd name="connsiteX1" fmla="*/ 1332996 w 3193710"/>
              <a:gd name="connsiteY1" fmla="*/ 809344 h 2034288"/>
              <a:gd name="connsiteX2" fmla="*/ 188854 w 3193710"/>
              <a:gd name="connsiteY2" fmla="*/ 915131 h 2034288"/>
              <a:gd name="connsiteX3" fmla="*/ 199871 w 3193710"/>
              <a:gd name="connsiteY3" fmla="*/ 1620210 h 2034288"/>
              <a:gd name="connsiteX4" fmla="*/ 882916 w 3193710"/>
              <a:gd name="connsiteY4" fmla="*/ 1884615 h 2034288"/>
              <a:gd name="connsiteX5" fmla="*/ 1621028 w 3193710"/>
              <a:gd name="connsiteY5" fmla="*/ 2033480 h 2034288"/>
              <a:gd name="connsiteX6" fmla="*/ 1981068 w 3193710"/>
              <a:gd name="connsiteY6" fmla="*/ 1889464 h 2034288"/>
              <a:gd name="connsiteX7" fmla="*/ 2269100 w 3193710"/>
              <a:gd name="connsiteY7" fmla="*/ 1457416 h 2034288"/>
              <a:gd name="connsiteX8" fmla="*/ 2701147 w 3193710"/>
              <a:gd name="connsiteY8" fmla="*/ 1241392 h 2034288"/>
              <a:gd name="connsiteX9" fmla="*/ 3133703 w 3193710"/>
              <a:gd name="connsiteY9" fmla="*/ 1008112 h 2034288"/>
              <a:gd name="connsiteX10" fmla="*/ 3061188 w 3193710"/>
              <a:gd name="connsiteY10" fmla="*/ 521312 h 2034288"/>
              <a:gd name="connsiteX11" fmla="*/ 2689683 w 3193710"/>
              <a:gd name="connsiteY11" fmla="*/ 154967 h 2034288"/>
              <a:gd name="connsiteX12" fmla="*/ 2403244 w 3193710"/>
              <a:gd name="connsiteY12" fmla="*/ 77849 h 2034288"/>
              <a:gd name="connsiteX13" fmla="*/ 2072738 w 3193710"/>
              <a:gd name="connsiteY13" fmla="*/ 121916 h 2034288"/>
              <a:gd name="connsiteX0" fmla="*/ 2072738 w 3193710"/>
              <a:gd name="connsiteY0" fmla="*/ 119040 h 2031412"/>
              <a:gd name="connsiteX1" fmla="*/ 1574038 w 3193710"/>
              <a:gd name="connsiteY1" fmla="*/ 789212 h 2031412"/>
              <a:gd name="connsiteX2" fmla="*/ 1332996 w 3193710"/>
              <a:gd name="connsiteY2" fmla="*/ 806468 h 2031412"/>
              <a:gd name="connsiteX3" fmla="*/ 188854 w 3193710"/>
              <a:gd name="connsiteY3" fmla="*/ 912255 h 2031412"/>
              <a:gd name="connsiteX4" fmla="*/ 199871 w 3193710"/>
              <a:gd name="connsiteY4" fmla="*/ 1617334 h 2031412"/>
              <a:gd name="connsiteX5" fmla="*/ 882916 w 3193710"/>
              <a:gd name="connsiteY5" fmla="*/ 1881739 h 2031412"/>
              <a:gd name="connsiteX6" fmla="*/ 1621028 w 3193710"/>
              <a:gd name="connsiteY6" fmla="*/ 2030604 h 2031412"/>
              <a:gd name="connsiteX7" fmla="*/ 1981068 w 3193710"/>
              <a:gd name="connsiteY7" fmla="*/ 1886588 h 2031412"/>
              <a:gd name="connsiteX8" fmla="*/ 2269100 w 3193710"/>
              <a:gd name="connsiteY8" fmla="*/ 1454540 h 2031412"/>
              <a:gd name="connsiteX9" fmla="*/ 2701147 w 3193710"/>
              <a:gd name="connsiteY9" fmla="*/ 1238516 h 2031412"/>
              <a:gd name="connsiteX10" fmla="*/ 3133703 w 3193710"/>
              <a:gd name="connsiteY10" fmla="*/ 1005236 h 2031412"/>
              <a:gd name="connsiteX11" fmla="*/ 3061188 w 3193710"/>
              <a:gd name="connsiteY11" fmla="*/ 518436 h 2031412"/>
              <a:gd name="connsiteX12" fmla="*/ 2689683 w 3193710"/>
              <a:gd name="connsiteY12" fmla="*/ 152091 h 2031412"/>
              <a:gd name="connsiteX13" fmla="*/ 2403244 w 3193710"/>
              <a:gd name="connsiteY13" fmla="*/ 74973 h 2031412"/>
              <a:gd name="connsiteX14" fmla="*/ 2072738 w 3193710"/>
              <a:gd name="connsiteY14" fmla="*/ 119040 h 2031412"/>
              <a:gd name="connsiteX0" fmla="*/ 2072738 w 3193710"/>
              <a:gd name="connsiteY0" fmla="*/ 59033 h 1971405"/>
              <a:gd name="connsiteX1" fmla="*/ 1790062 w 3193710"/>
              <a:gd name="connsiteY1" fmla="*/ 369165 h 1971405"/>
              <a:gd name="connsiteX2" fmla="*/ 1574038 w 3193710"/>
              <a:gd name="connsiteY2" fmla="*/ 729205 h 1971405"/>
              <a:gd name="connsiteX3" fmla="*/ 1332996 w 3193710"/>
              <a:gd name="connsiteY3" fmla="*/ 746461 h 1971405"/>
              <a:gd name="connsiteX4" fmla="*/ 188854 w 3193710"/>
              <a:gd name="connsiteY4" fmla="*/ 852248 h 1971405"/>
              <a:gd name="connsiteX5" fmla="*/ 199871 w 3193710"/>
              <a:gd name="connsiteY5" fmla="*/ 1557327 h 1971405"/>
              <a:gd name="connsiteX6" fmla="*/ 882916 w 3193710"/>
              <a:gd name="connsiteY6" fmla="*/ 1821732 h 1971405"/>
              <a:gd name="connsiteX7" fmla="*/ 1621028 w 3193710"/>
              <a:gd name="connsiteY7" fmla="*/ 1970597 h 1971405"/>
              <a:gd name="connsiteX8" fmla="*/ 1981068 w 3193710"/>
              <a:gd name="connsiteY8" fmla="*/ 1826581 h 1971405"/>
              <a:gd name="connsiteX9" fmla="*/ 2269100 w 3193710"/>
              <a:gd name="connsiteY9" fmla="*/ 1394533 h 1971405"/>
              <a:gd name="connsiteX10" fmla="*/ 2701147 w 3193710"/>
              <a:gd name="connsiteY10" fmla="*/ 1178509 h 1971405"/>
              <a:gd name="connsiteX11" fmla="*/ 3133703 w 3193710"/>
              <a:gd name="connsiteY11" fmla="*/ 945229 h 1971405"/>
              <a:gd name="connsiteX12" fmla="*/ 3061188 w 3193710"/>
              <a:gd name="connsiteY12" fmla="*/ 458429 h 1971405"/>
              <a:gd name="connsiteX13" fmla="*/ 2689683 w 3193710"/>
              <a:gd name="connsiteY13" fmla="*/ 92084 h 1971405"/>
              <a:gd name="connsiteX14" fmla="*/ 2403244 w 3193710"/>
              <a:gd name="connsiteY14" fmla="*/ 14966 h 1971405"/>
              <a:gd name="connsiteX15" fmla="*/ 2072738 w 3193710"/>
              <a:gd name="connsiteY15" fmla="*/ 59033 h 1971405"/>
              <a:gd name="connsiteX0" fmla="*/ 2150102 w 3193710"/>
              <a:gd name="connsiteY0" fmla="*/ 148351 h 1966615"/>
              <a:gd name="connsiteX1" fmla="*/ 1790062 w 3193710"/>
              <a:gd name="connsiteY1" fmla="*/ 364375 h 1966615"/>
              <a:gd name="connsiteX2" fmla="*/ 1574038 w 3193710"/>
              <a:gd name="connsiteY2" fmla="*/ 724415 h 1966615"/>
              <a:gd name="connsiteX3" fmla="*/ 1332996 w 3193710"/>
              <a:gd name="connsiteY3" fmla="*/ 741671 h 1966615"/>
              <a:gd name="connsiteX4" fmla="*/ 188854 w 3193710"/>
              <a:gd name="connsiteY4" fmla="*/ 847458 h 1966615"/>
              <a:gd name="connsiteX5" fmla="*/ 199871 w 3193710"/>
              <a:gd name="connsiteY5" fmla="*/ 1552537 h 1966615"/>
              <a:gd name="connsiteX6" fmla="*/ 882916 w 3193710"/>
              <a:gd name="connsiteY6" fmla="*/ 1816942 h 1966615"/>
              <a:gd name="connsiteX7" fmla="*/ 1621028 w 3193710"/>
              <a:gd name="connsiteY7" fmla="*/ 1965807 h 1966615"/>
              <a:gd name="connsiteX8" fmla="*/ 1981068 w 3193710"/>
              <a:gd name="connsiteY8" fmla="*/ 1821791 h 1966615"/>
              <a:gd name="connsiteX9" fmla="*/ 2269100 w 3193710"/>
              <a:gd name="connsiteY9" fmla="*/ 1389743 h 1966615"/>
              <a:gd name="connsiteX10" fmla="*/ 2701147 w 3193710"/>
              <a:gd name="connsiteY10" fmla="*/ 1173719 h 1966615"/>
              <a:gd name="connsiteX11" fmla="*/ 3133703 w 3193710"/>
              <a:gd name="connsiteY11" fmla="*/ 940439 h 1966615"/>
              <a:gd name="connsiteX12" fmla="*/ 3061188 w 3193710"/>
              <a:gd name="connsiteY12" fmla="*/ 453639 h 1966615"/>
              <a:gd name="connsiteX13" fmla="*/ 2689683 w 3193710"/>
              <a:gd name="connsiteY13" fmla="*/ 87294 h 1966615"/>
              <a:gd name="connsiteX14" fmla="*/ 2403244 w 3193710"/>
              <a:gd name="connsiteY14" fmla="*/ 10176 h 1966615"/>
              <a:gd name="connsiteX15" fmla="*/ 2150102 w 3193710"/>
              <a:gd name="connsiteY15" fmla="*/ 148351 h 1966615"/>
              <a:gd name="connsiteX0" fmla="*/ 2150102 w 3158299"/>
              <a:gd name="connsiteY0" fmla="*/ 148351 h 1966615"/>
              <a:gd name="connsiteX1" fmla="*/ 1790062 w 3158299"/>
              <a:gd name="connsiteY1" fmla="*/ 364375 h 1966615"/>
              <a:gd name="connsiteX2" fmla="*/ 1574038 w 3158299"/>
              <a:gd name="connsiteY2" fmla="*/ 724415 h 1966615"/>
              <a:gd name="connsiteX3" fmla="*/ 1332996 w 3158299"/>
              <a:gd name="connsiteY3" fmla="*/ 741671 h 1966615"/>
              <a:gd name="connsiteX4" fmla="*/ 188854 w 3158299"/>
              <a:gd name="connsiteY4" fmla="*/ 847458 h 1966615"/>
              <a:gd name="connsiteX5" fmla="*/ 199871 w 3158299"/>
              <a:gd name="connsiteY5" fmla="*/ 1552537 h 1966615"/>
              <a:gd name="connsiteX6" fmla="*/ 882916 w 3158299"/>
              <a:gd name="connsiteY6" fmla="*/ 1816942 h 1966615"/>
              <a:gd name="connsiteX7" fmla="*/ 1621028 w 3158299"/>
              <a:gd name="connsiteY7" fmla="*/ 1965807 h 1966615"/>
              <a:gd name="connsiteX8" fmla="*/ 1981068 w 3158299"/>
              <a:gd name="connsiteY8" fmla="*/ 1821791 h 1966615"/>
              <a:gd name="connsiteX9" fmla="*/ 2269100 w 3158299"/>
              <a:gd name="connsiteY9" fmla="*/ 1389743 h 1966615"/>
              <a:gd name="connsiteX10" fmla="*/ 3014198 w 3158299"/>
              <a:gd name="connsiteY10" fmla="*/ 1660519 h 1966615"/>
              <a:gd name="connsiteX11" fmla="*/ 3133703 w 3158299"/>
              <a:gd name="connsiteY11" fmla="*/ 940439 h 1966615"/>
              <a:gd name="connsiteX12" fmla="*/ 3061188 w 3158299"/>
              <a:gd name="connsiteY12" fmla="*/ 453639 h 1966615"/>
              <a:gd name="connsiteX13" fmla="*/ 2689683 w 3158299"/>
              <a:gd name="connsiteY13" fmla="*/ 87294 h 1966615"/>
              <a:gd name="connsiteX14" fmla="*/ 2403244 w 3158299"/>
              <a:gd name="connsiteY14" fmla="*/ 10176 h 1966615"/>
              <a:gd name="connsiteX15" fmla="*/ 2150102 w 3158299"/>
              <a:gd name="connsiteY15" fmla="*/ 148351 h 1966615"/>
              <a:gd name="connsiteX0" fmla="*/ 2150102 w 3142127"/>
              <a:gd name="connsiteY0" fmla="*/ 148351 h 2308086"/>
              <a:gd name="connsiteX1" fmla="*/ 1790062 w 3142127"/>
              <a:gd name="connsiteY1" fmla="*/ 364375 h 2308086"/>
              <a:gd name="connsiteX2" fmla="*/ 1574038 w 3142127"/>
              <a:gd name="connsiteY2" fmla="*/ 724415 h 2308086"/>
              <a:gd name="connsiteX3" fmla="*/ 1332996 w 3142127"/>
              <a:gd name="connsiteY3" fmla="*/ 741671 h 2308086"/>
              <a:gd name="connsiteX4" fmla="*/ 188854 w 3142127"/>
              <a:gd name="connsiteY4" fmla="*/ 847458 h 2308086"/>
              <a:gd name="connsiteX5" fmla="*/ 199871 w 3142127"/>
              <a:gd name="connsiteY5" fmla="*/ 1552537 h 2308086"/>
              <a:gd name="connsiteX6" fmla="*/ 882916 w 3142127"/>
              <a:gd name="connsiteY6" fmla="*/ 1816942 h 2308086"/>
              <a:gd name="connsiteX7" fmla="*/ 1621028 w 3142127"/>
              <a:gd name="connsiteY7" fmla="*/ 1965807 h 2308086"/>
              <a:gd name="connsiteX8" fmla="*/ 1981068 w 3142127"/>
              <a:gd name="connsiteY8" fmla="*/ 1821791 h 2308086"/>
              <a:gd name="connsiteX9" fmla="*/ 2366127 w 3142127"/>
              <a:gd name="connsiteY9" fmla="*/ 2281207 h 2308086"/>
              <a:gd name="connsiteX10" fmla="*/ 3014198 w 3142127"/>
              <a:gd name="connsiteY10" fmla="*/ 1660519 h 2308086"/>
              <a:gd name="connsiteX11" fmla="*/ 3133703 w 3142127"/>
              <a:gd name="connsiteY11" fmla="*/ 940439 h 2308086"/>
              <a:gd name="connsiteX12" fmla="*/ 3061188 w 3142127"/>
              <a:gd name="connsiteY12" fmla="*/ 453639 h 2308086"/>
              <a:gd name="connsiteX13" fmla="*/ 2689683 w 3142127"/>
              <a:gd name="connsiteY13" fmla="*/ 87294 h 2308086"/>
              <a:gd name="connsiteX14" fmla="*/ 2403244 w 3142127"/>
              <a:gd name="connsiteY14" fmla="*/ 10176 h 2308086"/>
              <a:gd name="connsiteX15" fmla="*/ 2150102 w 3142127"/>
              <a:gd name="connsiteY15" fmla="*/ 148351 h 2308086"/>
              <a:gd name="connsiteX0" fmla="*/ 2150102 w 3142127"/>
              <a:gd name="connsiteY0" fmla="*/ 148351 h 2308086"/>
              <a:gd name="connsiteX1" fmla="*/ 1790062 w 3142127"/>
              <a:gd name="connsiteY1" fmla="*/ 364375 h 2308086"/>
              <a:gd name="connsiteX2" fmla="*/ 1574038 w 3142127"/>
              <a:gd name="connsiteY2" fmla="*/ 724415 h 2308086"/>
              <a:gd name="connsiteX3" fmla="*/ 1332996 w 3142127"/>
              <a:gd name="connsiteY3" fmla="*/ 741671 h 2308086"/>
              <a:gd name="connsiteX4" fmla="*/ 188854 w 3142127"/>
              <a:gd name="connsiteY4" fmla="*/ 847458 h 2308086"/>
              <a:gd name="connsiteX5" fmla="*/ 199871 w 3142127"/>
              <a:gd name="connsiteY5" fmla="*/ 1552537 h 2308086"/>
              <a:gd name="connsiteX6" fmla="*/ 882916 w 3142127"/>
              <a:gd name="connsiteY6" fmla="*/ 1816942 h 2308086"/>
              <a:gd name="connsiteX7" fmla="*/ 1286007 w 3142127"/>
              <a:gd name="connsiteY7" fmla="*/ 1876542 h 2308086"/>
              <a:gd name="connsiteX8" fmla="*/ 1981068 w 3142127"/>
              <a:gd name="connsiteY8" fmla="*/ 1821791 h 2308086"/>
              <a:gd name="connsiteX9" fmla="*/ 2366127 w 3142127"/>
              <a:gd name="connsiteY9" fmla="*/ 2281207 h 2308086"/>
              <a:gd name="connsiteX10" fmla="*/ 3014198 w 3142127"/>
              <a:gd name="connsiteY10" fmla="*/ 1660519 h 2308086"/>
              <a:gd name="connsiteX11" fmla="*/ 3133703 w 3142127"/>
              <a:gd name="connsiteY11" fmla="*/ 940439 h 2308086"/>
              <a:gd name="connsiteX12" fmla="*/ 3061188 w 3142127"/>
              <a:gd name="connsiteY12" fmla="*/ 453639 h 2308086"/>
              <a:gd name="connsiteX13" fmla="*/ 2689683 w 3142127"/>
              <a:gd name="connsiteY13" fmla="*/ 87294 h 2308086"/>
              <a:gd name="connsiteX14" fmla="*/ 2403244 w 3142127"/>
              <a:gd name="connsiteY14" fmla="*/ 10176 h 2308086"/>
              <a:gd name="connsiteX15" fmla="*/ 2150102 w 3142127"/>
              <a:gd name="connsiteY15" fmla="*/ 148351 h 2308086"/>
              <a:gd name="connsiteX0" fmla="*/ 2150102 w 3142127"/>
              <a:gd name="connsiteY0" fmla="*/ 148351 h 2384655"/>
              <a:gd name="connsiteX1" fmla="*/ 1790062 w 3142127"/>
              <a:gd name="connsiteY1" fmla="*/ 364375 h 2384655"/>
              <a:gd name="connsiteX2" fmla="*/ 1574038 w 3142127"/>
              <a:gd name="connsiteY2" fmla="*/ 724415 h 2384655"/>
              <a:gd name="connsiteX3" fmla="*/ 1332996 w 3142127"/>
              <a:gd name="connsiteY3" fmla="*/ 741671 h 2384655"/>
              <a:gd name="connsiteX4" fmla="*/ 188854 w 3142127"/>
              <a:gd name="connsiteY4" fmla="*/ 847458 h 2384655"/>
              <a:gd name="connsiteX5" fmla="*/ 199871 w 3142127"/>
              <a:gd name="connsiteY5" fmla="*/ 1552537 h 2384655"/>
              <a:gd name="connsiteX6" fmla="*/ 882916 w 3142127"/>
              <a:gd name="connsiteY6" fmla="*/ 1816942 h 2384655"/>
              <a:gd name="connsiteX7" fmla="*/ 1286007 w 3142127"/>
              <a:gd name="connsiteY7" fmla="*/ 1876542 h 2384655"/>
              <a:gd name="connsiteX8" fmla="*/ 1718055 w 3142127"/>
              <a:gd name="connsiteY8" fmla="*/ 2281206 h 2384655"/>
              <a:gd name="connsiteX9" fmla="*/ 2366127 w 3142127"/>
              <a:gd name="connsiteY9" fmla="*/ 2281207 h 2384655"/>
              <a:gd name="connsiteX10" fmla="*/ 3014198 w 3142127"/>
              <a:gd name="connsiteY10" fmla="*/ 1660519 h 2384655"/>
              <a:gd name="connsiteX11" fmla="*/ 3133703 w 3142127"/>
              <a:gd name="connsiteY11" fmla="*/ 940439 h 2384655"/>
              <a:gd name="connsiteX12" fmla="*/ 3061188 w 3142127"/>
              <a:gd name="connsiteY12" fmla="*/ 453639 h 2384655"/>
              <a:gd name="connsiteX13" fmla="*/ 2689683 w 3142127"/>
              <a:gd name="connsiteY13" fmla="*/ 87294 h 2384655"/>
              <a:gd name="connsiteX14" fmla="*/ 2403244 w 3142127"/>
              <a:gd name="connsiteY14" fmla="*/ 10176 h 2384655"/>
              <a:gd name="connsiteX15" fmla="*/ 2150102 w 3142127"/>
              <a:gd name="connsiteY15" fmla="*/ 148351 h 2384655"/>
              <a:gd name="connsiteX0" fmla="*/ 2178275 w 3170300"/>
              <a:gd name="connsiteY0" fmla="*/ 148351 h 2384655"/>
              <a:gd name="connsiteX1" fmla="*/ 1818235 w 3170300"/>
              <a:gd name="connsiteY1" fmla="*/ 364375 h 2384655"/>
              <a:gd name="connsiteX2" fmla="*/ 1602211 w 3170300"/>
              <a:gd name="connsiteY2" fmla="*/ 724415 h 2384655"/>
              <a:gd name="connsiteX3" fmla="*/ 1530204 w 3170300"/>
              <a:gd name="connsiteY3" fmla="*/ 868430 h 2384655"/>
              <a:gd name="connsiteX4" fmla="*/ 217027 w 3170300"/>
              <a:gd name="connsiteY4" fmla="*/ 847458 h 2384655"/>
              <a:gd name="connsiteX5" fmla="*/ 228044 w 3170300"/>
              <a:gd name="connsiteY5" fmla="*/ 1552537 h 2384655"/>
              <a:gd name="connsiteX6" fmla="*/ 911089 w 3170300"/>
              <a:gd name="connsiteY6" fmla="*/ 1816942 h 2384655"/>
              <a:gd name="connsiteX7" fmla="*/ 1314180 w 3170300"/>
              <a:gd name="connsiteY7" fmla="*/ 1876542 h 2384655"/>
              <a:gd name="connsiteX8" fmla="*/ 1746228 w 3170300"/>
              <a:gd name="connsiteY8" fmla="*/ 2281206 h 2384655"/>
              <a:gd name="connsiteX9" fmla="*/ 2394300 w 3170300"/>
              <a:gd name="connsiteY9" fmla="*/ 2281207 h 2384655"/>
              <a:gd name="connsiteX10" fmla="*/ 3042371 w 3170300"/>
              <a:gd name="connsiteY10" fmla="*/ 1660519 h 2384655"/>
              <a:gd name="connsiteX11" fmla="*/ 3161876 w 3170300"/>
              <a:gd name="connsiteY11" fmla="*/ 940439 h 2384655"/>
              <a:gd name="connsiteX12" fmla="*/ 3089361 w 3170300"/>
              <a:gd name="connsiteY12" fmla="*/ 453639 h 2384655"/>
              <a:gd name="connsiteX13" fmla="*/ 2717856 w 3170300"/>
              <a:gd name="connsiteY13" fmla="*/ 87294 h 2384655"/>
              <a:gd name="connsiteX14" fmla="*/ 2431417 w 3170300"/>
              <a:gd name="connsiteY14" fmla="*/ 10176 h 2384655"/>
              <a:gd name="connsiteX15" fmla="*/ 2178275 w 3170300"/>
              <a:gd name="connsiteY15" fmla="*/ 148351 h 2384655"/>
              <a:gd name="connsiteX0" fmla="*/ 2027065 w 3019090"/>
              <a:gd name="connsiteY0" fmla="*/ 148351 h 2384655"/>
              <a:gd name="connsiteX1" fmla="*/ 1667025 w 3019090"/>
              <a:gd name="connsiteY1" fmla="*/ 364375 h 2384655"/>
              <a:gd name="connsiteX2" fmla="*/ 1451001 w 3019090"/>
              <a:gd name="connsiteY2" fmla="*/ 724415 h 2384655"/>
              <a:gd name="connsiteX3" fmla="*/ 1378994 w 3019090"/>
              <a:gd name="connsiteY3" fmla="*/ 868430 h 2384655"/>
              <a:gd name="connsiteX4" fmla="*/ 298874 w 3019090"/>
              <a:gd name="connsiteY4" fmla="*/ 868430 h 2384655"/>
              <a:gd name="connsiteX5" fmla="*/ 76834 w 3019090"/>
              <a:gd name="connsiteY5" fmla="*/ 1552537 h 2384655"/>
              <a:gd name="connsiteX6" fmla="*/ 759879 w 3019090"/>
              <a:gd name="connsiteY6" fmla="*/ 1816942 h 2384655"/>
              <a:gd name="connsiteX7" fmla="*/ 1162970 w 3019090"/>
              <a:gd name="connsiteY7" fmla="*/ 1876542 h 2384655"/>
              <a:gd name="connsiteX8" fmla="*/ 1595018 w 3019090"/>
              <a:gd name="connsiteY8" fmla="*/ 2281206 h 2384655"/>
              <a:gd name="connsiteX9" fmla="*/ 2243090 w 3019090"/>
              <a:gd name="connsiteY9" fmla="*/ 2281207 h 2384655"/>
              <a:gd name="connsiteX10" fmla="*/ 2891161 w 3019090"/>
              <a:gd name="connsiteY10" fmla="*/ 1660519 h 2384655"/>
              <a:gd name="connsiteX11" fmla="*/ 3010666 w 3019090"/>
              <a:gd name="connsiteY11" fmla="*/ 940439 h 2384655"/>
              <a:gd name="connsiteX12" fmla="*/ 2938151 w 3019090"/>
              <a:gd name="connsiteY12" fmla="*/ 453639 h 2384655"/>
              <a:gd name="connsiteX13" fmla="*/ 2566646 w 3019090"/>
              <a:gd name="connsiteY13" fmla="*/ 87294 h 2384655"/>
              <a:gd name="connsiteX14" fmla="*/ 2280207 w 3019090"/>
              <a:gd name="connsiteY14" fmla="*/ 10176 h 2384655"/>
              <a:gd name="connsiteX15" fmla="*/ 2027065 w 3019090"/>
              <a:gd name="connsiteY15" fmla="*/ 148351 h 2384655"/>
              <a:gd name="connsiteX0" fmla="*/ 1908211 w 2900236"/>
              <a:gd name="connsiteY0" fmla="*/ 148351 h 2384655"/>
              <a:gd name="connsiteX1" fmla="*/ 1548171 w 2900236"/>
              <a:gd name="connsiteY1" fmla="*/ 364375 h 2384655"/>
              <a:gd name="connsiteX2" fmla="*/ 1332147 w 2900236"/>
              <a:gd name="connsiteY2" fmla="*/ 724415 h 2384655"/>
              <a:gd name="connsiteX3" fmla="*/ 1260140 w 2900236"/>
              <a:gd name="connsiteY3" fmla="*/ 868430 h 2384655"/>
              <a:gd name="connsiteX4" fmla="*/ 180020 w 2900236"/>
              <a:gd name="connsiteY4" fmla="*/ 868430 h 2384655"/>
              <a:gd name="connsiteX5" fmla="*/ 180020 w 2900236"/>
              <a:gd name="connsiteY5" fmla="*/ 1444494 h 2384655"/>
              <a:gd name="connsiteX6" fmla="*/ 641025 w 2900236"/>
              <a:gd name="connsiteY6" fmla="*/ 1816942 h 2384655"/>
              <a:gd name="connsiteX7" fmla="*/ 1044116 w 2900236"/>
              <a:gd name="connsiteY7" fmla="*/ 1876542 h 2384655"/>
              <a:gd name="connsiteX8" fmla="*/ 1476164 w 2900236"/>
              <a:gd name="connsiteY8" fmla="*/ 2281206 h 2384655"/>
              <a:gd name="connsiteX9" fmla="*/ 2124236 w 2900236"/>
              <a:gd name="connsiteY9" fmla="*/ 2281207 h 2384655"/>
              <a:gd name="connsiteX10" fmla="*/ 2772307 w 2900236"/>
              <a:gd name="connsiteY10" fmla="*/ 1660519 h 2384655"/>
              <a:gd name="connsiteX11" fmla="*/ 2891812 w 2900236"/>
              <a:gd name="connsiteY11" fmla="*/ 940439 h 2384655"/>
              <a:gd name="connsiteX12" fmla="*/ 2819297 w 2900236"/>
              <a:gd name="connsiteY12" fmla="*/ 453639 h 2384655"/>
              <a:gd name="connsiteX13" fmla="*/ 2447792 w 2900236"/>
              <a:gd name="connsiteY13" fmla="*/ 87294 h 2384655"/>
              <a:gd name="connsiteX14" fmla="*/ 2161353 w 2900236"/>
              <a:gd name="connsiteY14" fmla="*/ 10176 h 2384655"/>
              <a:gd name="connsiteX15" fmla="*/ 1908211 w 2900236"/>
              <a:gd name="connsiteY15" fmla="*/ 148351 h 238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0236" h="2384655">
                <a:moveTo>
                  <a:pt x="1908211" y="148351"/>
                </a:moveTo>
                <a:cubicBezTo>
                  <a:pt x="1806014" y="207384"/>
                  <a:pt x="1644182" y="268364"/>
                  <a:pt x="1548171" y="364375"/>
                </a:cubicBezTo>
                <a:cubicBezTo>
                  <a:pt x="1452160" y="460386"/>
                  <a:pt x="1380152" y="640406"/>
                  <a:pt x="1332147" y="724415"/>
                </a:cubicBezTo>
                <a:cubicBezTo>
                  <a:pt x="1284142" y="808424"/>
                  <a:pt x="1452161" y="844428"/>
                  <a:pt x="1260140" y="868430"/>
                </a:cubicBezTo>
                <a:cubicBezTo>
                  <a:pt x="1068119" y="892432"/>
                  <a:pt x="360040" y="772419"/>
                  <a:pt x="180020" y="868430"/>
                </a:cubicBezTo>
                <a:cubicBezTo>
                  <a:pt x="0" y="964441"/>
                  <a:pt x="103186" y="1286409"/>
                  <a:pt x="180020" y="1444494"/>
                </a:cubicBezTo>
                <a:cubicBezTo>
                  <a:pt x="256854" y="1602579"/>
                  <a:pt x="497009" y="1744934"/>
                  <a:pt x="641025" y="1816942"/>
                </a:cubicBezTo>
                <a:cubicBezTo>
                  <a:pt x="785041" y="1888950"/>
                  <a:pt x="904926" y="1799165"/>
                  <a:pt x="1044116" y="1876542"/>
                </a:cubicBezTo>
                <a:cubicBezTo>
                  <a:pt x="1183306" y="1953919"/>
                  <a:pt x="1296144" y="2213762"/>
                  <a:pt x="1476164" y="2281206"/>
                </a:cubicBezTo>
                <a:cubicBezTo>
                  <a:pt x="1656184" y="2348650"/>
                  <a:pt x="1908212" y="2384655"/>
                  <a:pt x="2124236" y="2281207"/>
                </a:cubicBezTo>
                <a:cubicBezTo>
                  <a:pt x="2340260" y="2177759"/>
                  <a:pt x="2644378" y="1883980"/>
                  <a:pt x="2772307" y="1660519"/>
                </a:cubicBezTo>
                <a:cubicBezTo>
                  <a:pt x="2900236" y="1437058"/>
                  <a:pt x="2883980" y="1141586"/>
                  <a:pt x="2891812" y="940439"/>
                </a:cubicBezTo>
                <a:cubicBezTo>
                  <a:pt x="2899644" y="739292"/>
                  <a:pt x="2893300" y="595830"/>
                  <a:pt x="2819297" y="453639"/>
                </a:cubicBezTo>
                <a:cubicBezTo>
                  <a:pt x="2745294" y="311448"/>
                  <a:pt x="2557449" y="161204"/>
                  <a:pt x="2447792" y="87294"/>
                </a:cubicBezTo>
                <a:cubicBezTo>
                  <a:pt x="2338135" y="13384"/>
                  <a:pt x="2251283" y="0"/>
                  <a:pt x="2161353" y="10176"/>
                </a:cubicBezTo>
                <a:cubicBezTo>
                  <a:pt x="2071423" y="20352"/>
                  <a:pt x="2010408" y="89318"/>
                  <a:pt x="1908211" y="14835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odèle 3D de Caféine - Structure de la molécule - TurboSquid 5634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60649"/>
            <a:ext cx="2058740" cy="1944216"/>
          </a:xfrm>
          <a:prstGeom prst="rect">
            <a:avLst/>
          </a:prstGeom>
          <a:noFill/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-57720" y="-30406"/>
            <a:ext cx="951254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25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La spectroscopie pour caractériser les espèces chimiques</a:t>
            </a:r>
            <a:endParaRPr lang="fr-FR" sz="225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39952" y="980728"/>
            <a:ext cx="432048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 Différentes </a:t>
            </a:r>
            <a:r>
              <a:rPr lang="fr-FR" sz="2000" b="1" dirty="0" smtClean="0">
                <a:sym typeface="Wingdings" pitchFamily="2" charset="2"/>
              </a:rPr>
              <a:t>spectroscopies</a:t>
            </a:r>
            <a:r>
              <a:rPr lang="fr-FR" sz="2000" dirty="0" smtClean="0">
                <a:sym typeface="Wingdings" pitchFamily="2" charset="2"/>
              </a:rPr>
              <a:t> possibles </a:t>
            </a:r>
          </a:p>
        </p:txBody>
      </p:sp>
      <p:sp>
        <p:nvSpPr>
          <p:cNvPr id="42" name="Éclair 41"/>
          <p:cNvSpPr/>
          <p:nvPr/>
        </p:nvSpPr>
        <p:spPr>
          <a:xfrm>
            <a:off x="971600" y="476672"/>
            <a:ext cx="936104" cy="576064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clair 42"/>
          <p:cNvSpPr/>
          <p:nvPr/>
        </p:nvSpPr>
        <p:spPr>
          <a:xfrm>
            <a:off x="611560" y="764704"/>
            <a:ext cx="936104" cy="576064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Éclair 43"/>
          <p:cNvSpPr/>
          <p:nvPr/>
        </p:nvSpPr>
        <p:spPr>
          <a:xfrm>
            <a:off x="323528" y="1052736"/>
            <a:ext cx="936104" cy="576064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3851920" y="476672"/>
            <a:ext cx="403244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FR" sz="2000" dirty="0" smtClean="0">
                <a:solidFill>
                  <a:prstClr val="black"/>
                </a:solidFill>
              </a:rPr>
              <a:t>Différentes </a:t>
            </a:r>
            <a:r>
              <a:rPr lang="fr-FR" sz="2000" b="1" dirty="0" smtClean="0">
                <a:solidFill>
                  <a:prstClr val="black"/>
                </a:solidFill>
              </a:rPr>
              <a:t>absorptions</a:t>
            </a:r>
            <a:r>
              <a:rPr lang="fr-FR" sz="2000" dirty="0" smtClean="0">
                <a:solidFill>
                  <a:prstClr val="black"/>
                </a:solidFill>
              </a:rPr>
              <a:t> possibles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91472" y="1484784"/>
            <a:ext cx="475252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  <a:sym typeface="Wingdings" pitchFamily="2" charset="2"/>
              </a:rPr>
              <a:t> Différentes </a:t>
            </a:r>
            <a:r>
              <a:rPr lang="fr-FR" sz="2000" b="1" dirty="0" smtClean="0">
                <a:solidFill>
                  <a:prstClr val="black"/>
                </a:solidFill>
                <a:sym typeface="Wingdings" pitchFamily="2" charset="2"/>
              </a:rPr>
              <a:t>informations</a:t>
            </a:r>
            <a:r>
              <a:rPr lang="fr-FR" sz="2000" dirty="0" smtClean="0">
                <a:solidFill>
                  <a:prstClr val="black"/>
                </a:solidFill>
                <a:sym typeface="Wingdings" pitchFamily="2" charset="2"/>
              </a:rPr>
              <a:t> sur la molécule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1187624" y="2190623"/>
            <a:ext cx="478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1) La spectroscopie UV-visible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25157" t="19204" r="4948" b="10121"/>
          <a:stretch>
            <a:fillRect/>
          </a:stretch>
        </p:blipFill>
        <p:spPr bwMode="auto">
          <a:xfrm>
            <a:off x="1620430" y="2595287"/>
            <a:ext cx="7416066" cy="421808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908462" y="3027335"/>
            <a:ext cx="288032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FF0000"/>
                </a:solidFill>
              </a:rPr>
              <a:t>200 nm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800 nm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0" y="2595287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Principe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0" grpId="0"/>
      <p:bldP spid="48" grpId="0" animBg="1"/>
      <p:bldP spid="48" grpId="1" animBg="1"/>
      <p:bldP spid="48" grpId="2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ganigramme : Entrée manuelle 17"/>
          <p:cNvSpPr/>
          <p:nvPr/>
        </p:nvSpPr>
        <p:spPr>
          <a:xfrm>
            <a:off x="971600" y="5301208"/>
            <a:ext cx="316835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Entrée manuelle 16"/>
          <p:cNvSpPr/>
          <p:nvPr/>
        </p:nvSpPr>
        <p:spPr>
          <a:xfrm>
            <a:off x="971600" y="119675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Entrée manuelle 15"/>
          <p:cNvSpPr/>
          <p:nvPr/>
        </p:nvSpPr>
        <p:spPr>
          <a:xfrm>
            <a:off x="971600" y="-104175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905" y="1628800"/>
            <a:ext cx="3145095" cy="266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-27384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ALCANES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sont constitués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d’atomes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reliés par des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liai-sons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simples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d’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hydrogène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parle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hydrocarbures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ALCENES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4653136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65313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une ou plusieurs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double(s) liaison(s) C =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54576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996952"/>
            <a:ext cx="4777493" cy="16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5374975"/>
            <a:ext cx="4278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DERIVES HALOGENES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807023"/>
            <a:ext cx="3715122" cy="7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805264"/>
            <a:ext cx="3902001" cy="7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à coins arrondis 19"/>
          <p:cNvSpPr/>
          <p:nvPr/>
        </p:nvSpPr>
        <p:spPr>
          <a:xfrm>
            <a:off x="2195736" y="5786214"/>
            <a:ext cx="432048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8191450" y="5786214"/>
            <a:ext cx="557014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5" grpId="0"/>
      <p:bldP spid="6" grpId="0" animBg="1"/>
      <p:bldP spid="7" grpId="0"/>
      <p:bldP spid="11" grpId="0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187624" y="0"/>
            <a:ext cx="478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1) La spectroscopie UV-visible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25157" t="19204" r="4948" b="10121"/>
          <a:stretch>
            <a:fillRect/>
          </a:stretch>
        </p:blipFill>
        <p:spPr bwMode="auto">
          <a:xfrm>
            <a:off x="1742736" y="360597"/>
            <a:ext cx="7293760" cy="41485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8462" y="836712"/>
            <a:ext cx="288032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FF0000"/>
                </a:solidFill>
              </a:rPr>
              <a:t>200 nm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800 nm</a:t>
            </a:r>
            <a:endParaRPr lang="fr-FR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950" y="4574334"/>
            <a:ext cx="8928100" cy="216703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8" name="Parenthèses 7"/>
          <p:cNvSpPr/>
          <p:nvPr/>
        </p:nvSpPr>
        <p:spPr>
          <a:xfrm>
            <a:off x="1403648" y="5001784"/>
            <a:ext cx="614338" cy="647700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395536" y="5080868"/>
            <a:ext cx="1106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= log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1578653" y="5344532"/>
            <a:ext cx="292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00164" y="5320642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9"/>
          <p:cNvSpPr txBox="1">
            <a:spLocks noChangeArrowheads="1"/>
          </p:cNvSpPr>
          <p:nvPr/>
        </p:nvSpPr>
        <p:spPr bwMode="auto">
          <a:xfrm>
            <a:off x="1535789" y="4864844"/>
            <a:ext cx="374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267744" y="462311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Grandeur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2267520" y="4983152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n’absorbe pas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A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</a:t>
            </a:r>
            <a:r>
              <a:rPr lang="fr-F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absorbe totalement.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395536" y="4919134"/>
            <a:ext cx="1728192" cy="8001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4576812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Absorbance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7" name="Rectangle 16"/>
          <p:cNvSpPr/>
          <p:nvPr/>
        </p:nvSpPr>
        <p:spPr>
          <a:xfrm>
            <a:off x="179512" y="6044148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Quand l’espèce chimique absorbe,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ses électrons de valence changent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niveau d’énergie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60596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Principe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552" y="5757574"/>
            <a:ext cx="30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Origine de l’absorption</a:t>
            </a:r>
            <a:r>
              <a:rPr lang="fr-FR" sz="2000" dirty="0" smtClean="0"/>
              <a:t>: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950" y="44624"/>
            <a:ext cx="8928100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5" name="Parenthèses 4"/>
          <p:cNvSpPr/>
          <p:nvPr/>
        </p:nvSpPr>
        <p:spPr>
          <a:xfrm>
            <a:off x="1403648" y="414511"/>
            <a:ext cx="614338" cy="647700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395536" y="493595"/>
            <a:ext cx="1106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= log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1578653" y="757259"/>
            <a:ext cx="292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500164" y="733369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9"/>
          <p:cNvSpPr txBox="1">
            <a:spLocks noChangeArrowheads="1"/>
          </p:cNvSpPr>
          <p:nvPr/>
        </p:nvSpPr>
        <p:spPr bwMode="auto">
          <a:xfrm>
            <a:off x="1535789" y="277571"/>
            <a:ext cx="374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267744" y="35839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Grandeur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267520" y="395879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n’absorbe pas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A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</a:t>
            </a:r>
            <a:r>
              <a:rPr lang="fr-F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absorbe totalement.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395536" y="349579"/>
            <a:ext cx="1728192" cy="8001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556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Absorbance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179512" y="1480055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Quand l’espèce chimique absorbe,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ses électrons de valence changent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niveau d’énergie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251520" y="2924944"/>
            <a:ext cx="4249738" cy="2879725"/>
            <a:chOff x="6319" y="1215"/>
            <a:chExt cx="5008" cy="3610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6319" y="1215"/>
              <a:ext cx="5008" cy="36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l’acétone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" y="1676"/>
              <a:ext cx="4620" cy="3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79512" y="5809818"/>
            <a:ext cx="4392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1 : l’acétone :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d’absorption entre 400 nm et 800 nm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2522334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Couleur d’une solution</a:t>
            </a:r>
            <a:r>
              <a:rPr lang="fr-FR" sz="2000" dirty="0">
                <a:ea typeface="Calibri" pitchFamily="34" charset="0"/>
                <a:cs typeface="Times New Roman" pitchFamily="18" charset="0"/>
              </a:rPr>
              <a:t> :</a:t>
            </a:r>
            <a:endParaRPr lang="fr-FR" sz="2000" dirty="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115616" y="6457890"/>
            <a:ext cx="280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INCOLORE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193052"/>
            <a:ext cx="7330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informations d’un spectre d’absorption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= f(</a:t>
            </a:r>
            <a:r>
              <a:rPr lang="fr-FR" sz="2000" b="1" u="sng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4716016" y="2924944"/>
            <a:ext cx="4249738" cy="2881313"/>
            <a:chOff x="4100" y="3103"/>
            <a:chExt cx="3540" cy="2520"/>
          </a:xfrm>
        </p:grpSpPr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4189" y="3435"/>
              <a:ext cx="3237" cy="2150"/>
              <a:chOff x="4249" y="4175"/>
              <a:chExt cx="3237" cy="2150"/>
            </a:xfrm>
          </p:grpSpPr>
          <p:pic>
            <p:nvPicPr>
              <p:cNvPr id="27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9" y="4175"/>
                <a:ext cx="3237" cy="21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28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4669" y="4440"/>
                <a:ext cx="9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4100" y="3103"/>
              <a:ext cx="3540" cy="25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l’ion </a:t>
              </a:r>
              <a:r>
                <a:rPr lang="fr-FR" sz="1600" b="1" u="sng">
                  <a:latin typeface="Comic Sans MS" pitchFamily="66" charset="0"/>
                </a:rPr>
                <a:t>MnO</a:t>
              </a:r>
              <a:r>
                <a:rPr lang="fr-FR" sz="1600" b="1" u="sng" baseline="-25000">
                  <a:latin typeface="Comic Sans MS" pitchFamily="66" charset="0"/>
                </a:rPr>
                <a:t>4</a:t>
              </a:r>
              <a:r>
                <a:rPr lang="fr-FR" sz="1600" b="1" i="1" u="sng">
                  <a:latin typeface="Comic Sans MS" pitchFamily="66" charset="0"/>
                </a:rPr>
                <a:t>–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</p:grp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680520" y="580526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2 : l’ion permanganate :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Absorption entre 400 nm et 800 nm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5617145" y="6454551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4427" y="1168812"/>
            <a:ext cx="3071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Origine de l’absorption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50825" y="836613"/>
            <a:ext cx="4249738" cy="2879725"/>
            <a:chOff x="6319" y="1215"/>
            <a:chExt cx="5008" cy="3610"/>
          </a:xfrm>
        </p:grpSpPr>
        <p:sp>
          <p:nvSpPr>
            <p:cNvPr id="13332" name="Text Box 2"/>
            <p:cNvSpPr txBox="1">
              <a:spLocks noChangeArrowheads="1"/>
            </p:cNvSpPr>
            <p:nvPr/>
          </p:nvSpPr>
          <p:spPr bwMode="auto">
            <a:xfrm>
              <a:off x="6319" y="1215"/>
              <a:ext cx="5008" cy="36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l’acétone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1333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" y="1676"/>
              <a:ext cx="4620" cy="3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0825" y="3860800"/>
            <a:ext cx="4249738" cy="2881313"/>
            <a:chOff x="4100" y="3103"/>
            <a:chExt cx="3540" cy="252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189" y="3435"/>
              <a:ext cx="3237" cy="2150"/>
              <a:chOff x="4249" y="4175"/>
              <a:chExt cx="3237" cy="2150"/>
            </a:xfrm>
          </p:grpSpPr>
          <p:pic>
            <p:nvPicPr>
              <p:cNvPr id="13330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9" y="4175"/>
                <a:ext cx="3237" cy="21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13331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4669" y="4440"/>
                <a:ext cx="9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13329" name="Text Box 11"/>
            <p:cNvSpPr txBox="1">
              <a:spLocks noChangeArrowheads="1"/>
            </p:cNvSpPr>
            <p:nvPr/>
          </p:nvSpPr>
          <p:spPr bwMode="auto">
            <a:xfrm>
              <a:off x="4100" y="3103"/>
              <a:ext cx="3540" cy="25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l’ion </a:t>
              </a:r>
              <a:r>
                <a:rPr lang="fr-FR" sz="1600" b="1" u="sng">
                  <a:latin typeface="Comic Sans MS" pitchFamily="66" charset="0"/>
                </a:rPr>
                <a:t>MnO</a:t>
              </a:r>
              <a:r>
                <a:rPr lang="fr-FR" sz="1600" b="1" u="sng" baseline="-25000">
                  <a:latin typeface="Comic Sans MS" pitchFamily="66" charset="0"/>
                </a:rPr>
                <a:t>4</a:t>
              </a:r>
              <a:r>
                <a:rPr lang="fr-FR" sz="1600" b="1" i="1" u="sng">
                  <a:latin typeface="Comic Sans MS" pitchFamily="66" charset="0"/>
                </a:rPr>
                <a:t>–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</p:grp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4572000" y="456723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2 : l’ion permanganate :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Absorption entre 400 nm et 800 nm</a:t>
            </a:r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5508625" y="5216525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8"/>
          <p:cNvSpPr>
            <a:spLocks noChangeArrowheads="1"/>
          </p:cNvSpPr>
          <p:nvPr/>
        </p:nvSpPr>
        <p:spPr bwMode="auto">
          <a:xfrm>
            <a:off x="4644008" y="5661248"/>
            <a:ext cx="4499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MAX,visible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535 nm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couleur complémentaire du magenta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7092280" y="5999254"/>
            <a:ext cx="1152128" cy="360362"/>
          </a:xfrm>
          <a:prstGeom prst="round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8244408" y="6165304"/>
            <a:ext cx="3600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8592538" y="6143270"/>
            <a:ext cx="893" cy="2880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Rectangle 25"/>
          <p:cNvSpPr>
            <a:spLocks noChangeArrowheads="1"/>
          </p:cNvSpPr>
          <p:nvPr/>
        </p:nvSpPr>
        <p:spPr bwMode="auto">
          <a:xfrm>
            <a:off x="6105680" y="6410612"/>
            <a:ext cx="3024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Couleur de l’ion MnO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3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916113"/>
            <a:ext cx="3644900" cy="252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572000" y="764704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1 : l’acétone :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d’absorption entre 400 nm et 800 nm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0" y="434102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Couleur d’une solution</a:t>
            </a:r>
            <a:r>
              <a:rPr lang="fr-FR" sz="2000" dirty="0">
                <a:ea typeface="Calibri" pitchFamily="34" charset="0"/>
                <a:cs typeface="Times New Roman" pitchFamily="18" charset="0"/>
              </a:rPr>
              <a:t> :</a:t>
            </a:r>
            <a:endParaRPr lang="fr-FR" sz="2000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5508104" y="1412776"/>
            <a:ext cx="280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INCOLORE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-27384"/>
            <a:ext cx="7330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informations d’un spectre d’absorption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= f(</a:t>
            </a:r>
            <a:r>
              <a:rPr lang="fr-FR" sz="2000" b="1" u="sng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20" grpId="0" animBg="1"/>
      <p:bldP spid="92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09329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La longueur d’onde la – absorbée (= la + transmise) dans le visible est 550 nm = VERT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0825" y="301837"/>
            <a:ext cx="4249738" cy="2881313"/>
            <a:chOff x="4100" y="3103"/>
            <a:chExt cx="3540" cy="252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189" y="3435"/>
              <a:ext cx="3237" cy="2150"/>
              <a:chOff x="4249" y="4175"/>
              <a:chExt cx="3237" cy="2150"/>
            </a:xfrm>
          </p:grpSpPr>
          <p:pic>
            <p:nvPicPr>
              <p:cNvPr id="7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9" y="4175"/>
                <a:ext cx="3237" cy="21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8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4669" y="4440"/>
                <a:ext cx="9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100" y="3103"/>
              <a:ext cx="3540" cy="25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l’ion </a:t>
              </a:r>
              <a:r>
                <a:rPr lang="fr-FR" sz="1600" b="1" u="sng">
                  <a:latin typeface="Comic Sans MS" pitchFamily="66" charset="0"/>
                </a:rPr>
                <a:t>MnO</a:t>
              </a:r>
              <a:r>
                <a:rPr lang="fr-FR" sz="1600" b="1" u="sng" baseline="-25000">
                  <a:latin typeface="Comic Sans MS" pitchFamily="66" charset="0"/>
                </a:rPr>
                <a:t>4</a:t>
              </a:r>
              <a:r>
                <a:rPr lang="fr-FR" sz="1600" b="1" i="1" u="sng">
                  <a:latin typeface="Comic Sans MS" pitchFamily="66" charset="0"/>
                </a:rPr>
                <a:t>–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</p:grp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572000" y="-2738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2 : l’ion permanganate :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Absorption entre 400 nm et 800 nm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508625" y="621903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4644008" y="1053703"/>
            <a:ext cx="4499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MAX,visible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535 nm = couleur complémentaire du magenta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092280" y="1412776"/>
            <a:ext cx="1152128" cy="360362"/>
          </a:xfrm>
          <a:prstGeom prst="round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8244408" y="1556792"/>
            <a:ext cx="3600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582414" y="1545775"/>
            <a:ext cx="0" cy="2880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6222426" y="1793956"/>
            <a:ext cx="3024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Couleur de l’ion MnO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276872"/>
            <a:ext cx="3644900" cy="252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-70128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Couleur d’une solution</a:t>
            </a:r>
            <a:r>
              <a:rPr lang="fr-FR" sz="2000" dirty="0">
                <a:ea typeface="Calibri" pitchFamily="34" charset="0"/>
                <a:cs typeface="Times New Roman" pitchFamily="18" charset="0"/>
              </a:rPr>
              <a:t> :</a:t>
            </a:r>
            <a:endParaRPr lang="fr-FR" sz="2000" dirty="0"/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251520" y="3212976"/>
            <a:ext cx="4249738" cy="2952750"/>
            <a:chOff x="6319" y="4986"/>
            <a:chExt cx="5008" cy="3578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6319" y="4986"/>
              <a:ext cx="5008" cy="35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u="sng">
                  <a:latin typeface="Comic Sans MS" pitchFamily="66" charset="0"/>
                </a:rPr>
                <a:t>Spectre UV-visible de l’ion Cr</a:t>
              </a:r>
              <a:r>
                <a:rPr lang="fr-FR" sz="1600" b="1" u="sng" baseline="30000">
                  <a:latin typeface="Comic Sans MS" pitchFamily="66" charset="0"/>
                </a:rPr>
                <a:t>3+</a:t>
              </a:r>
              <a:endParaRPr lang="fr-FR" sz="1600" b="1" u="sng">
                <a:latin typeface="Comic Sans MS" pitchFamily="66" charset="0"/>
              </a:endParaRP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98" y="5445"/>
              <a:ext cx="3463" cy="30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572000" y="5018152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3 : l’ion chrome(III) :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Absorption entre 400 nm et 800 nm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364088" y="5652700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176335" y="6418937"/>
            <a:ext cx="864096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2029142" y="6619930"/>
            <a:ext cx="576064" cy="0"/>
          </a:xfrm>
          <a:prstGeom prst="line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2632058" y="6424023"/>
            <a:ext cx="3779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Couleur de l’ion Cr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3+</a:t>
            </a:r>
            <a:endParaRPr lang="fr-FR" sz="2000" baseline="30000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2" grpId="0"/>
      <p:bldP spid="25" grpId="0" animBg="1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6" y="188913"/>
            <a:ext cx="4033348" cy="2952750"/>
            <a:chOff x="6319" y="4986"/>
            <a:chExt cx="4753" cy="3761"/>
          </a:xfrm>
        </p:grpSpPr>
        <p:sp>
          <p:nvSpPr>
            <p:cNvPr id="15375" name="Text Box 5"/>
            <p:cNvSpPr txBox="1">
              <a:spLocks noChangeArrowheads="1"/>
            </p:cNvSpPr>
            <p:nvPr/>
          </p:nvSpPr>
          <p:spPr bwMode="auto">
            <a:xfrm>
              <a:off x="6319" y="4986"/>
              <a:ext cx="4753" cy="37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u="sng">
                  <a:latin typeface="Comic Sans MS" pitchFamily="66" charset="0"/>
                </a:rPr>
                <a:t>Spectre UV-visible de l’ion Cr</a:t>
              </a:r>
              <a:r>
                <a:rPr lang="fr-FR" sz="1600" b="1" u="sng" baseline="30000">
                  <a:latin typeface="Comic Sans MS" pitchFamily="66" charset="0"/>
                </a:rPr>
                <a:t>3+</a:t>
              </a:r>
              <a:endParaRPr lang="fr-FR" sz="1600" b="1" u="sng">
                <a:latin typeface="Comic Sans MS" pitchFamily="66" charset="0"/>
              </a:endParaRP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1537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98" y="5445"/>
              <a:ext cx="3463" cy="30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572000" y="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3 : l’ion chrome(III) :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Absorption entre 400 nm et 800 nm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652120" y="692696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485327"/>
            <a:ext cx="3779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Influence de la conjugaison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07950" y="3932238"/>
            <a:ext cx="8928100" cy="259310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pic>
        <p:nvPicPr>
          <p:cNvPr id="102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3986213"/>
            <a:ext cx="8820150" cy="1101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54" name="Rectangle 19"/>
          <p:cNvSpPr>
            <a:spLocks noChangeArrowheads="1"/>
          </p:cNvSpPr>
          <p:nvPr/>
        </p:nvSpPr>
        <p:spPr bwMode="auto">
          <a:xfrm>
            <a:off x="107825" y="5097378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Plus une molécule possède de doubles liaisons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conjuguées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alter-nance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plus la valeur de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5" name="Rectangle 20"/>
          <p:cNvSpPr>
            <a:spLocks noChangeArrowheads="1"/>
          </p:cNvSpPr>
          <p:nvPr/>
        </p:nvSpPr>
        <p:spPr bwMode="auto">
          <a:xfrm>
            <a:off x="107950" y="5805264"/>
            <a:ext cx="87845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molécule possédant au moins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7 doubles liaisons conjuguées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généralement 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colorée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2495" y="3501008"/>
            <a:ext cx="431400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= longueur d’onde la plus absorbée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7984" y="1052736"/>
            <a:ext cx="471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La longueur d’onde la – absorbée (= la + transmise) dans le visible est 550 nm = VERT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580112" y="1700808"/>
            <a:ext cx="864096" cy="36004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>
            <a:off x="6433191" y="2038814"/>
            <a:ext cx="216024" cy="432048"/>
          </a:xfrm>
          <a:prstGeom prst="line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6228184" y="2348880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Couleur de l’ion Cr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3+</a:t>
            </a:r>
            <a:endParaRPr lang="fr-FR" sz="2000" baseline="30000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9" grpId="0" animBg="1"/>
      <p:bldP spid="10254" grpId="0"/>
      <p:bldP spid="102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44008" y="-33051"/>
            <a:ext cx="431400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= longueur d’onde la plus absorbée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-31479"/>
            <a:ext cx="3779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Influence de la conjugaison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950" y="349330"/>
            <a:ext cx="8928100" cy="25209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03305"/>
            <a:ext cx="8820150" cy="1101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07825" y="1514470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Plus une molécule possède de doubles liaisons conjuguées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alter-nance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plus la valeur de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07950" y="2176056"/>
            <a:ext cx="87845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molécule possédant au moins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7 doubles liaisons conjuguées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généralement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colorée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96952"/>
            <a:ext cx="359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loi de </a:t>
            </a:r>
            <a:r>
              <a:rPr lang="fr-FR" sz="2000" b="1" u="sng" dirty="0" err="1" smtClean="0">
                <a:latin typeface="Bookman Old Style" pitchFamily="18" charset="0"/>
              </a:rPr>
              <a:t>Beer</a:t>
            </a:r>
            <a:r>
              <a:rPr lang="fr-FR" sz="2000" b="1" u="sng" dirty="0" smtClean="0">
                <a:latin typeface="Bookman Old Style" pitchFamily="18" charset="0"/>
              </a:rPr>
              <a:t>-Lambert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6192688" cy="33123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950" y="421338"/>
            <a:ext cx="8928100" cy="307967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323528" y="1577699"/>
            <a:ext cx="810101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Absorbance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	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		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épaisseur de solution traversée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cm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concentration molaire de l’espèce absorbant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mol.L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constante de proportionnalité appelée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coefficient d’absorption molaire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L.mol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.cm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et qui dépend de la longueur d’onde</a:t>
            </a:r>
            <a:r>
              <a:rPr lang="fr-FR" sz="2000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</a:t>
            </a: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3059832" y="1124744"/>
            <a:ext cx="2108270" cy="5232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A = </a:t>
            </a:r>
            <a:r>
              <a:rPr lang="fr-FR" sz="2800" b="1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e</a:t>
            </a:r>
            <a:r>
              <a:rPr lang="fr-FR" sz="2800" b="1" baseline="-30000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</a:t>
            </a:r>
            <a:r>
              <a:rPr lang="fr-FR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C</a:t>
            </a:r>
            <a:endParaRPr lang="fr-FR" sz="2800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179512" y="404664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 eaLnBrk="0" hangingPunct="0">
              <a:tabLst>
                <a:tab pos="8791575" algn="l"/>
              </a:tabLst>
            </a:pPr>
            <a:r>
              <a:rPr lang="fr-FR" sz="2000" dirty="0">
                <a:sym typeface="Wingdings 2" pitchFamily="18" charset="2"/>
              </a:rPr>
              <a:t></a:t>
            </a:r>
            <a:r>
              <a:rPr lang="fr-FR" sz="2000" dirty="0"/>
              <a:t> La </a:t>
            </a:r>
            <a:r>
              <a:rPr lang="fr-FR" sz="2000" b="1" u="sng" dirty="0">
                <a:sym typeface="Wingdings 2" pitchFamily="18" charset="2"/>
              </a:rPr>
              <a:t>loi de </a:t>
            </a:r>
            <a:r>
              <a:rPr lang="fr-FR" sz="2000" b="1" u="sng" dirty="0" err="1">
                <a:sym typeface="Wingdings 2" pitchFamily="18" charset="2"/>
              </a:rPr>
              <a:t>Beer</a:t>
            </a:r>
            <a:r>
              <a:rPr lang="fr-FR" sz="2000" b="1" u="sng" dirty="0">
                <a:sym typeface="Wingdings 2" pitchFamily="18" charset="2"/>
              </a:rPr>
              <a:t>-Lambert</a:t>
            </a:r>
            <a:r>
              <a:rPr lang="fr-FR" sz="2000" dirty="0">
                <a:sym typeface="Wingdings 2" pitchFamily="18" charset="2"/>
              </a:rPr>
              <a:t> traduit la </a:t>
            </a:r>
            <a:r>
              <a:rPr lang="fr-FR" sz="2000" b="1" i="1" dirty="0">
                <a:solidFill>
                  <a:srgbClr val="FF0000"/>
                </a:solidFill>
                <a:sym typeface="Wingdings 2" pitchFamily="18" charset="2"/>
              </a:rPr>
              <a:t>proportionnalité</a:t>
            </a:r>
            <a:r>
              <a:rPr lang="fr-FR" sz="2000" dirty="0">
                <a:sym typeface="Wingdings 2" pitchFamily="18" charset="2"/>
              </a:rPr>
              <a:t> entre l’absorbance </a:t>
            </a:r>
            <a:r>
              <a:rPr lang="fr-FR" sz="2000" b="1" dirty="0">
                <a:sym typeface="Wingdings 2" pitchFamily="18" charset="2"/>
              </a:rPr>
              <a:t>A</a:t>
            </a:r>
            <a:r>
              <a:rPr lang="fr-FR" sz="2000" dirty="0">
                <a:sym typeface="Wingdings 2" pitchFamily="18" charset="2"/>
              </a:rPr>
              <a:t> d’une solution et la concentration molaire </a:t>
            </a:r>
            <a:r>
              <a:rPr lang="fr-FR" sz="2000" b="1" dirty="0">
                <a:sym typeface="Wingdings 2" pitchFamily="18" charset="2"/>
              </a:rPr>
              <a:t>C</a:t>
            </a:r>
            <a:r>
              <a:rPr lang="fr-FR" sz="2000" dirty="0">
                <a:sym typeface="Wingdings 2" pitchFamily="18" charset="2"/>
              </a:rPr>
              <a:t> de l’espèce absorbante.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9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loi de </a:t>
            </a:r>
            <a:r>
              <a:rPr lang="fr-FR" sz="2000" b="1" u="sng" dirty="0" err="1" smtClean="0">
                <a:latin typeface="Bookman Old Style" pitchFamily="18" charset="0"/>
              </a:rPr>
              <a:t>Beer</a:t>
            </a:r>
            <a:r>
              <a:rPr lang="fr-FR" sz="2000" b="1" u="sng" dirty="0" smtClean="0">
                <a:latin typeface="Bookman Old Style" pitchFamily="18" charset="0"/>
              </a:rPr>
              <a:t>-Lambert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2817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31913" y="5074228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La </a:t>
            </a:r>
            <a:r>
              <a:rPr lang="fr-FR" sz="2000" i="1" dirty="0"/>
              <a:t>loi de </a:t>
            </a:r>
            <a:r>
              <a:rPr lang="fr-FR" sz="2000" i="1" dirty="0" err="1"/>
              <a:t>Beer</a:t>
            </a:r>
            <a:r>
              <a:rPr lang="fr-FR" sz="2000" i="1" dirty="0"/>
              <a:t>-</a:t>
            </a:r>
            <a:r>
              <a:rPr lang="fr-FR" sz="2000" i="1" dirty="0" err="1"/>
              <a:t>lambert</a:t>
            </a:r>
            <a:r>
              <a:rPr lang="fr-FR" sz="2000" i="1" dirty="0"/>
              <a:t> est </a:t>
            </a:r>
            <a:r>
              <a:rPr lang="fr-FR" sz="2000" b="1" i="1" u="sng" dirty="0">
                <a:solidFill>
                  <a:srgbClr val="FF0000"/>
                </a:solidFill>
              </a:rPr>
              <a:t>additive</a:t>
            </a:r>
            <a:r>
              <a:rPr lang="fr-FR" sz="2000" i="1" dirty="0"/>
              <a:t>, c’est à dire que si plusieurs espèces absorbent à une longueur d’onde donnée, la relation précédente devient : </a:t>
            </a:r>
            <a:endParaRPr lang="fr-FR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877272"/>
            <a:ext cx="4833938" cy="8636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31913" y="3585210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La loi de </a:t>
            </a:r>
            <a:r>
              <a:rPr lang="fr-FR" sz="2000" i="1" dirty="0" err="1" smtClean="0"/>
              <a:t>Beer</a:t>
            </a:r>
            <a:r>
              <a:rPr lang="fr-FR" sz="2000" i="1" dirty="0" smtClean="0"/>
              <a:t>-Lambert n’est en réalité valable que pour des </a:t>
            </a:r>
            <a:r>
              <a:rPr lang="fr-FR" sz="2000" b="1" u="sng" dirty="0" smtClean="0"/>
              <a:t>solutions diluées </a:t>
            </a:r>
            <a:r>
              <a:rPr lang="fr-FR" sz="2000" dirty="0" smtClean="0"/>
              <a:t>(C &lt; 10</a:t>
            </a:r>
            <a:r>
              <a:rPr lang="fr-FR" sz="2000" baseline="30000" dirty="0" smtClean="0"/>
              <a:t> – 2 </a:t>
            </a:r>
            <a:r>
              <a:rPr lang="fr-FR" sz="2000" dirty="0" err="1" smtClean="0"/>
              <a:t>mol.L</a:t>
            </a:r>
            <a:r>
              <a:rPr lang="fr-FR" sz="2000" baseline="30000" dirty="0" smtClean="0"/>
              <a:t> – 1 </a:t>
            </a:r>
            <a:r>
              <a:rPr lang="fr-FR" sz="2000" dirty="0" smtClean="0"/>
              <a:t>)</a:t>
            </a:r>
            <a:r>
              <a:rPr lang="fr-FR" sz="2000" i="1" dirty="0" smtClean="0"/>
              <a:t> ;</a:t>
            </a:r>
            <a:endParaRPr lang="fr-FR" sz="20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31913" y="4330998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La loi de </a:t>
            </a:r>
            <a:r>
              <a:rPr lang="fr-FR" sz="2000" i="1" dirty="0" err="1" smtClean="0"/>
              <a:t>Beer</a:t>
            </a:r>
            <a:r>
              <a:rPr lang="fr-FR" sz="2000" i="1" dirty="0" smtClean="0"/>
              <a:t>-Lambert peut aussi s’exprimer </a:t>
            </a:r>
            <a:r>
              <a:rPr lang="fr-FR" sz="2000" b="1" u="sng" dirty="0" smtClean="0"/>
              <a:t>en fonction d’une concentration massique</a:t>
            </a:r>
            <a:r>
              <a:rPr lang="fr-FR" sz="2000" i="1" dirty="0" smtClean="0"/>
              <a:t> : dans ce cas, l’unité de </a:t>
            </a:r>
            <a:r>
              <a:rPr lang="fr-FR" sz="2000" dirty="0" smtClean="0">
                <a:latin typeface="Symbol" pitchFamily="18" charset="2"/>
              </a:rPr>
              <a:t>e</a:t>
            </a:r>
            <a:r>
              <a:rPr lang="fr-FR" sz="2000" baseline="-25000" dirty="0" smtClean="0">
                <a:latin typeface="Symbol" pitchFamily="18" charset="2"/>
              </a:rPr>
              <a:t>l</a:t>
            </a:r>
            <a:r>
              <a:rPr lang="fr-FR" sz="2000" i="1" dirty="0" smtClean="0"/>
              <a:t> est le </a:t>
            </a:r>
            <a:r>
              <a:rPr lang="fr-FR" sz="2000" dirty="0" err="1" smtClean="0"/>
              <a:t>L.g</a:t>
            </a:r>
            <a:r>
              <a:rPr lang="fr-FR" sz="2000" dirty="0" smtClean="0"/>
              <a:t> </a:t>
            </a:r>
            <a:r>
              <a:rPr lang="fr-FR" sz="2000" baseline="30000" dirty="0" smtClean="0"/>
              <a:t>– 1</a:t>
            </a:r>
            <a:r>
              <a:rPr lang="fr-FR" sz="2000" dirty="0" smtClean="0"/>
              <a:t> .cm </a:t>
            </a:r>
            <a:r>
              <a:rPr lang="fr-FR" sz="2000" baseline="30000" dirty="0" smtClean="0"/>
              <a:t>– 1</a:t>
            </a:r>
            <a:r>
              <a:rPr lang="fr-FR" sz="2000" i="1" dirty="0" smtClean="0"/>
              <a:t> ;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/>
      <p:bldP spid="8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950" y="421338"/>
            <a:ext cx="8928100" cy="307967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323528" y="1577699"/>
            <a:ext cx="810101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Absorbance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	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		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épaisseur de solution traversée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cm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concentration molaire de l’espèce absorbant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mol.L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constante de proportionnalité appelée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coefficient d’absorption molaire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L.mol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.cm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et qui dépend de la longueur d’onde</a:t>
            </a:r>
            <a:r>
              <a:rPr lang="fr-FR" sz="2000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3059832" y="1124744"/>
            <a:ext cx="2108270" cy="5232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A = </a:t>
            </a:r>
            <a:r>
              <a:rPr lang="fr-FR" sz="2800" b="1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e</a:t>
            </a:r>
            <a:r>
              <a:rPr lang="fr-FR" sz="2800" b="1" baseline="-30000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</a:t>
            </a:r>
            <a:r>
              <a:rPr lang="fr-FR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C</a:t>
            </a:r>
            <a:endParaRPr lang="fr-FR" sz="2800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179512" y="404664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 eaLnBrk="0" hangingPunct="0">
              <a:tabLst>
                <a:tab pos="8791575" algn="l"/>
              </a:tabLst>
            </a:pPr>
            <a:r>
              <a:rPr lang="fr-FR" sz="2000" dirty="0">
                <a:sym typeface="Wingdings 2" pitchFamily="18" charset="2"/>
              </a:rPr>
              <a:t></a:t>
            </a:r>
            <a:r>
              <a:rPr lang="fr-FR" sz="2000" dirty="0"/>
              <a:t> La </a:t>
            </a:r>
            <a:r>
              <a:rPr lang="fr-FR" sz="2000" b="1" u="sng" dirty="0">
                <a:sym typeface="Wingdings 2" pitchFamily="18" charset="2"/>
              </a:rPr>
              <a:t>loi de </a:t>
            </a:r>
            <a:r>
              <a:rPr lang="fr-FR" sz="2000" b="1" u="sng" dirty="0" err="1">
                <a:sym typeface="Wingdings 2" pitchFamily="18" charset="2"/>
              </a:rPr>
              <a:t>Beer</a:t>
            </a:r>
            <a:r>
              <a:rPr lang="fr-FR" sz="2000" b="1" u="sng" dirty="0">
                <a:sym typeface="Wingdings 2" pitchFamily="18" charset="2"/>
              </a:rPr>
              <a:t>-Lambert</a:t>
            </a:r>
            <a:r>
              <a:rPr lang="fr-FR" sz="2000" dirty="0">
                <a:sym typeface="Wingdings 2" pitchFamily="18" charset="2"/>
              </a:rPr>
              <a:t> traduit la </a:t>
            </a:r>
            <a:r>
              <a:rPr lang="fr-FR" sz="2000" b="1" i="1" dirty="0">
                <a:solidFill>
                  <a:srgbClr val="FF0000"/>
                </a:solidFill>
                <a:sym typeface="Wingdings 2" pitchFamily="18" charset="2"/>
              </a:rPr>
              <a:t>proportionnalité</a:t>
            </a:r>
            <a:r>
              <a:rPr lang="fr-FR" sz="2000" dirty="0">
                <a:sym typeface="Wingdings 2" pitchFamily="18" charset="2"/>
              </a:rPr>
              <a:t> entre l’absorbance </a:t>
            </a:r>
            <a:r>
              <a:rPr lang="fr-FR" sz="2000" b="1" dirty="0">
                <a:sym typeface="Wingdings 2" pitchFamily="18" charset="2"/>
              </a:rPr>
              <a:t>A</a:t>
            </a:r>
            <a:r>
              <a:rPr lang="fr-FR" sz="2000" dirty="0">
                <a:sym typeface="Wingdings 2" pitchFamily="18" charset="2"/>
              </a:rPr>
              <a:t> d’une solution et la concentration molaire </a:t>
            </a:r>
            <a:r>
              <a:rPr lang="fr-FR" sz="2000" b="1" dirty="0">
                <a:sym typeface="Wingdings 2" pitchFamily="18" charset="2"/>
              </a:rPr>
              <a:t>C</a:t>
            </a:r>
            <a:r>
              <a:rPr lang="fr-FR" sz="2000" dirty="0">
                <a:sym typeface="Wingdings 2" pitchFamily="18" charset="2"/>
              </a:rPr>
              <a:t> de l’espèce absorbante.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9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loi de </a:t>
            </a:r>
            <a:r>
              <a:rPr lang="fr-FR" sz="2000" b="1" u="sng" dirty="0" err="1" smtClean="0">
                <a:latin typeface="Bookman Old Style" pitchFamily="18" charset="0"/>
              </a:rPr>
              <a:t>Beer</a:t>
            </a:r>
            <a:r>
              <a:rPr lang="fr-FR" sz="2000" b="1" u="sng" dirty="0" smtClean="0">
                <a:latin typeface="Bookman Old Style" pitchFamily="18" charset="0"/>
              </a:rPr>
              <a:t>-Lambert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491" y="3717032"/>
            <a:ext cx="4933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2) La spectroscopie Infrarouge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121696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Principe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53136"/>
            <a:ext cx="6480720" cy="20406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5776" y="4149080"/>
            <a:ext cx="352839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2000 </a:t>
            </a:r>
            <a:r>
              <a:rPr lang="fr-FR" sz="2400" b="1" u="sng" dirty="0">
                <a:solidFill>
                  <a:srgbClr val="FF0000"/>
                </a:solidFill>
              </a:rPr>
              <a:t>nm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</a:rPr>
              <a:t>20 000 nm</a:t>
            </a:r>
            <a:endParaRPr lang="fr-FR" sz="2400" dirty="0"/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5724128" y="5013176"/>
            <a:ext cx="304892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555776" y="4941168"/>
            <a:ext cx="407484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2" grpId="1" animBg="1"/>
      <p:bldP spid="12" grpId="2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79512" y="4077072"/>
            <a:ext cx="4464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188A26"/>
                </a:solidFill>
                <a:sym typeface="Wingdings" pitchFamily="2" charset="2"/>
              </a:rPr>
              <a:t>Ressort de constante </a:t>
            </a:r>
            <a:r>
              <a:rPr lang="fr-FR" sz="2400" b="1" dirty="0">
                <a:solidFill>
                  <a:srgbClr val="188A26"/>
                </a:solidFill>
                <a:sym typeface="Wingdings" pitchFamily="2" charset="2"/>
              </a:rPr>
              <a:t>de raideur </a:t>
            </a:r>
            <a:r>
              <a:rPr lang="fr-FR" sz="2400" b="1" dirty="0">
                <a:sym typeface="Wingdings" pitchFamily="2" charset="2"/>
              </a:rPr>
              <a:t>k</a:t>
            </a:r>
          </a:p>
          <a:p>
            <a:endParaRPr lang="fr-FR" sz="1200" dirty="0" smtClean="0">
              <a:solidFill>
                <a:srgbClr val="188A26"/>
              </a:solidFill>
              <a:sym typeface="Wingdings" pitchFamily="2" charset="2"/>
            </a:endParaRPr>
          </a:p>
          <a:p>
            <a:r>
              <a:rPr lang="fr-FR" sz="2400" b="1" dirty="0" smtClean="0">
                <a:solidFill>
                  <a:srgbClr val="188A26"/>
                </a:solidFill>
                <a:sym typeface="Wingdings" pitchFamily="2" charset="2"/>
              </a:rPr>
              <a:t>Masse </a:t>
            </a:r>
            <a:r>
              <a:rPr lang="fr-FR" sz="2400" b="1" dirty="0">
                <a:solidFill>
                  <a:srgbClr val="188A26"/>
                </a:solidFill>
                <a:sym typeface="Wingdings" pitchFamily="2" charset="2"/>
              </a:rPr>
              <a:t>réduite</a:t>
            </a:r>
            <a:r>
              <a:rPr lang="fr-FR" sz="2400" b="1" dirty="0">
                <a:sym typeface="Wingdings" pitchFamily="2" charset="2"/>
              </a:rPr>
              <a:t>    </a:t>
            </a:r>
            <a:r>
              <a:rPr lang="fr-FR" sz="2000" b="1" dirty="0">
                <a:sym typeface="Wingdings" pitchFamily="2" charset="2"/>
              </a:rPr>
              <a:t>                     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491" y="-27384"/>
            <a:ext cx="4933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2) La spectroscopie Infrarouge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950" y="620688"/>
            <a:ext cx="8928100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9" name="Rectangle 8"/>
          <p:cNvSpPr/>
          <p:nvPr/>
        </p:nvSpPr>
        <p:spPr>
          <a:xfrm>
            <a:off x="107504" y="620688"/>
            <a:ext cx="207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Transmittance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260648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Principe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323528" y="1156682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T =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5"/>
          <p:cNvSpPr txBox="1">
            <a:spLocks noChangeArrowheads="1"/>
          </p:cNvSpPr>
          <p:nvPr/>
        </p:nvSpPr>
        <p:spPr bwMode="auto">
          <a:xfrm>
            <a:off x="1043608" y="980728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971600" y="1372706"/>
            <a:ext cx="43180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043608" y="1364392"/>
            <a:ext cx="36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051720" y="692696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Grandeur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sans unité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(exprimée en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fr-FR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961" y="1015453"/>
            <a:ext cx="1080120" cy="738664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fr-FR" sz="6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6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6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6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512" y="2204864"/>
            <a:ext cx="8784976" cy="6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Lorsqu’une molécule absorbe un rayonnement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de ses liaisons rentre en résonance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c’est-à-dire qu’elle vibre de façon plus intense que la normale.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1720" y="1124744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l’espèce 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absorbe totalement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T = 1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 l’espèce 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n’absorbe rien.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91376" y="1860952"/>
            <a:ext cx="32031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/>
              </a:rPr>
              <a:t>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Origine de l’absorption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dirty="0"/>
              <a:t> 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3145271" cy="11039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322925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Liaison covalente</a:t>
            </a:r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400" dirty="0">
                <a:sym typeface="Wingdings" pitchFamily="2" charset="2"/>
              </a:rPr>
              <a:t>modélisable par </a:t>
            </a:r>
            <a:endParaRPr lang="fr-FR" sz="2400" dirty="0" smtClean="0">
              <a:sym typeface="Wingdings" pitchFamily="2" charset="2"/>
            </a:endParaRPr>
          </a:p>
          <a:p>
            <a:pPr algn="ctr"/>
            <a:r>
              <a:rPr lang="fr-FR" sz="2400" dirty="0" smtClean="0">
                <a:sym typeface="Wingdings" pitchFamily="2" charset="2"/>
              </a:rPr>
              <a:t>le </a:t>
            </a:r>
            <a:r>
              <a:rPr lang="fr-FR" sz="2400" dirty="0">
                <a:sym typeface="Wingdings" pitchFamily="2" charset="2"/>
              </a:rPr>
              <a:t>modèle de </a:t>
            </a:r>
            <a:r>
              <a:rPr lang="fr-FR" sz="2400" dirty="0" smtClean="0">
                <a:sym typeface="Wingdings" pitchFamily="2" charset="2"/>
              </a:rPr>
              <a:t>l’</a:t>
            </a:r>
            <a:r>
              <a:rPr lang="fr-FR" sz="2400" b="1" u="sng" dirty="0" smtClean="0">
                <a:solidFill>
                  <a:srgbClr val="FF0000"/>
                </a:solidFill>
                <a:sym typeface="Wingdings" pitchFamily="2" charset="2"/>
              </a:rPr>
              <a:t>OSCILLATEUR HARMONIQUE</a:t>
            </a:r>
            <a:endParaRPr lang="fr-FR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2195735" y="4465052"/>
          <a:ext cx="1810033" cy="864096"/>
        </p:xfrm>
        <a:graphic>
          <a:graphicData uri="http://schemas.openxmlformats.org/presentationml/2006/ole">
            <p:oleObj spid="_x0000_s2051" name="Équation" r:id="rId4" imgW="926698" imgH="444307" progId="">
              <p:embed/>
            </p:oleObj>
          </a:graphicData>
        </a:graphic>
      </p:graphicFrame>
      <p:grpSp>
        <p:nvGrpSpPr>
          <p:cNvPr id="28" name="Groupe 10"/>
          <p:cNvGrpSpPr>
            <a:grpSpLocks/>
          </p:cNvGrpSpPr>
          <p:nvPr/>
        </p:nvGrpSpPr>
        <p:grpSpPr bwMode="auto">
          <a:xfrm>
            <a:off x="179512" y="5318131"/>
            <a:ext cx="5868988" cy="934602"/>
            <a:chOff x="144042" y="1721842"/>
            <a:chExt cx="5868144" cy="935969"/>
          </a:xfrm>
        </p:grpSpPr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44042" y="1933885"/>
              <a:ext cx="5868144" cy="46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ym typeface="Wingdings" pitchFamily="2" charset="2"/>
                </a:rPr>
                <a:t> </a:t>
              </a:r>
              <a:r>
                <a:rPr lang="fr-FR" sz="2400" b="1" u="sng" dirty="0">
                  <a:solidFill>
                    <a:srgbClr val="7030A0"/>
                  </a:solidFill>
                  <a:sym typeface="Wingdings" pitchFamily="2" charset="2"/>
                </a:rPr>
                <a:t>Fréquence de résonance</a:t>
              </a:r>
              <a:r>
                <a:rPr lang="fr-FR" sz="2000" b="1" dirty="0">
                  <a:sym typeface="Wingdings" pitchFamily="2" charset="2"/>
                </a:rPr>
                <a:t> : </a:t>
              </a:r>
              <a:endParaRPr lang="fr-FR" sz="2000" b="1" dirty="0">
                <a:latin typeface="Calibri" pitchFamily="34" charset="0"/>
              </a:endParaRPr>
            </a:p>
          </p:txBody>
        </p:sp>
        <p:graphicFrame>
          <p:nvGraphicFramePr>
            <p:cNvPr id="30" name="Object 5"/>
            <p:cNvGraphicFramePr>
              <a:graphicFrameLocks noChangeAspect="1"/>
            </p:cNvGraphicFramePr>
            <p:nvPr/>
          </p:nvGraphicFramePr>
          <p:xfrm>
            <a:off x="3776970" y="1721842"/>
            <a:ext cx="1871939" cy="935969"/>
          </p:xfrm>
          <a:graphic>
            <a:graphicData uri="http://schemas.openxmlformats.org/presentationml/2006/ole">
              <p:oleObj spid="_x0000_s2052" name="Équation" r:id="rId5" imgW="927000" imgH="469800" progId="">
                <p:embed/>
              </p:oleObj>
            </a:graphicData>
          </a:graphic>
        </p:graphicFrame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95536" y="6359294"/>
            <a:ext cx="856895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>
                <a:sym typeface="Wingdings" pitchFamily="2" charset="2"/>
              </a:rPr>
              <a:t>Absorption d’un photon </a:t>
            </a:r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h.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400" b="1" dirty="0" smtClean="0">
                <a:sym typeface="Wingdings" pitchFamily="2" charset="2"/>
              </a:rPr>
              <a:t> </a:t>
            </a:r>
            <a:r>
              <a:rPr lang="fr-FR" sz="2400" b="1" dirty="0">
                <a:sym typeface="Wingdings" pitchFamily="2" charset="2"/>
              </a:rPr>
              <a:t>l</a:t>
            </a:r>
            <a:r>
              <a:rPr lang="fr-FR" sz="2400" b="1" dirty="0" smtClean="0">
                <a:sym typeface="Wingdings" pitchFamily="2" charset="2"/>
              </a:rPr>
              <a:t>a </a:t>
            </a:r>
            <a:r>
              <a:rPr lang="fr-FR" sz="2400" b="1" dirty="0">
                <a:sym typeface="Wingdings" pitchFamily="2" charset="2"/>
              </a:rPr>
              <a:t>liaison AB rentre en résonance </a:t>
            </a:r>
            <a:endParaRPr lang="fr-FR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 animBg="1"/>
      <p:bldP spid="9" grpId="0"/>
      <p:bldP spid="14" grpId="0"/>
      <p:bldP spid="15" grpId="0"/>
      <p:bldP spid="17" grpId="0"/>
      <p:bldP spid="19" grpId="0" animBg="1"/>
      <p:bldP spid="2050" grpId="0"/>
      <p:bldP spid="22" grpId="0"/>
      <p:bldP spid="23" grpId="0"/>
      <p:bldP spid="25" grpId="0"/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491" y="-27384"/>
            <a:ext cx="4933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2) La spectroscopie Infrarouge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950" y="620688"/>
            <a:ext cx="8928100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9" name="Rectangle 8"/>
          <p:cNvSpPr/>
          <p:nvPr/>
        </p:nvSpPr>
        <p:spPr>
          <a:xfrm>
            <a:off x="107504" y="620688"/>
            <a:ext cx="207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Transmittance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260648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Principe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323528" y="1156682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T =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5"/>
          <p:cNvSpPr txBox="1">
            <a:spLocks noChangeArrowheads="1"/>
          </p:cNvSpPr>
          <p:nvPr/>
        </p:nvSpPr>
        <p:spPr bwMode="auto">
          <a:xfrm>
            <a:off x="1043608" y="980728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971600" y="1372706"/>
            <a:ext cx="43180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043608" y="1364392"/>
            <a:ext cx="36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051720" y="692696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Grandeur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sans unité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(exprimée en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fr-FR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961" y="1015453"/>
            <a:ext cx="1080120" cy="738664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fr-FR" sz="6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6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6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6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512" y="2204864"/>
            <a:ext cx="8784976" cy="6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Lorsqu’une molécule absorbe un rayonnement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de ses liaisons rentre en résonance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c’est-à-dire qu’elle vibre de façon plus intense que la normale.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1720" y="1124744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l’espèce 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absorbe totalement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T = 1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 l’espèce 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n’absorbe rien.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91376" y="1860952"/>
            <a:ext cx="32031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/>
              </a:rPr>
              <a:t>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Origine de l’absorption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dirty="0"/>
              <a:t> 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919" y="3689649"/>
            <a:ext cx="5148064" cy="29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07504" y="3689648"/>
            <a:ext cx="3887986" cy="30517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33" name="ZoneTexte 3"/>
          <p:cNvSpPr txBox="1">
            <a:spLocks noChangeArrowheads="1"/>
          </p:cNvSpPr>
          <p:nvPr/>
        </p:nvSpPr>
        <p:spPr bwMode="auto">
          <a:xfrm>
            <a:off x="1547664" y="4969664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Symbol" pitchFamily="18" charset="2"/>
              </a:rPr>
              <a:t>s</a:t>
            </a:r>
            <a:r>
              <a:rPr lang="fr-FR" sz="2000" b="1" dirty="0"/>
              <a:t> = </a:t>
            </a:r>
            <a:endParaRPr lang="fr-FR" sz="2000" dirty="0"/>
          </a:p>
        </p:txBody>
      </p:sp>
      <p:sp>
        <p:nvSpPr>
          <p:cNvPr id="34" name="ZoneTexte 5"/>
          <p:cNvSpPr txBox="1">
            <a:spLocks noChangeArrowheads="1"/>
          </p:cNvSpPr>
          <p:nvPr/>
        </p:nvSpPr>
        <p:spPr bwMode="auto">
          <a:xfrm>
            <a:off x="2051720" y="47536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2051720" y="5257696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Symbol" pitchFamily="18" charset="2"/>
                <a:cs typeface="Times New Roman" pitchFamily="18" charset="0"/>
              </a:rPr>
              <a:t>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47664" y="4753640"/>
            <a:ext cx="1050925" cy="85408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1475656" y="4088645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Nombre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d’onde </a:t>
            </a:r>
            <a:endParaRPr lang="fr-F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25"/>
          <p:cNvSpPr txBox="1">
            <a:spLocks noChangeArrowheads="1"/>
          </p:cNvSpPr>
          <p:nvPr/>
        </p:nvSpPr>
        <p:spPr bwMode="auto">
          <a:xfrm>
            <a:off x="251520" y="5185688"/>
            <a:ext cx="1152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2411760" y="5329704"/>
            <a:ext cx="504056" cy="14401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1619672" y="3689648"/>
            <a:ext cx="1925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Transmittance</a:t>
            </a:r>
            <a:endParaRPr lang="fr-F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25"/>
          <p:cNvSpPr txBox="1">
            <a:spLocks noChangeArrowheads="1"/>
          </p:cNvSpPr>
          <p:nvPr/>
        </p:nvSpPr>
        <p:spPr bwMode="auto">
          <a:xfrm>
            <a:off x="2843808" y="5113680"/>
            <a:ext cx="649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188A26"/>
                </a:solidFill>
              </a:rPr>
              <a:t>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179512" y="5601608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 :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2060"/>
                </a:solidFill>
              </a:rPr>
              <a:t>Si </a:t>
            </a:r>
            <a:r>
              <a:rPr lang="fr-FR" sz="2000" dirty="0">
                <a:solidFill>
                  <a:srgbClr val="002060"/>
                </a:solidFill>
                <a:latin typeface="Symbol" pitchFamily="18" charset="2"/>
              </a:rPr>
              <a:t>l</a:t>
            </a:r>
            <a:r>
              <a:rPr lang="fr-FR" sz="2000" dirty="0">
                <a:solidFill>
                  <a:srgbClr val="002060"/>
                </a:solidFill>
              </a:rPr>
              <a:t> = 10 000 nm, </a:t>
            </a:r>
            <a:endParaRPr lang="fr-FR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ZoneTexte 3"/>
          <p:cNvSpPr txBox="1">
            <a:spLocks noChangeArrowheads="1"/>
          </p:cNvSpPr>
          <p:nvPr/>
        </p:nvSpPr>
        <p:spPr bwMode="auto">
          <a:xfrm>
            <a:off x="35496" y="6100381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fr-FR" sz="2000" b="1" dirty="0">
                <a:solidFill>
                  <a:srgbClr val="002060"/>
                </a:solidFill>
              </a:rPr>
              <a:t> =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44" name="ZoneTexte 5"/>
          <p:cNvSpPr txBox="1">
            <a:spLocks noChangeArrowheads="1"/>
          </p:cNvSpPr>
          <p:nvPr/>
        </p:nvSpPr>
        <p:spPr bwMode="auto">
          <a:xfrm>
            <a:off x="899096" y="592893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02221" y="6289293"/>
            <a:ext cx="118903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>
            <a:spLocks noChangeArrowheads="1"/>
          </p:cNvSpPr>
          <p:nvPr/>
        </p:nvSpPr>
        <p:spPr bwMode="auto">
          <a:xfrm>
            <a:off x="518096" y="6321043"/>
            <a:ext cx="14334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10000.10 </a:t>
            </a:r>
            <a:r>
              <a:rPr lang="fr-FR" sz="2000" b="1" baseline="30000" dirty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- 7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1907159" y="6033656"/>
            <a:ext cx="21836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soit </a:t>
            </a:r>
            <a:r>
              <a:rPr lang="fr-FR" sz="2000" b="1" u="sng" dirty="0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fr-FR" sz="2000" b="1" u="sng" dirty="0">
                <a:solidFill>
                  <a:srgbClr val="002060"/>
                </a:solidFill>
              </a:rPr>
              <a:t> = 1000 cm </a:t>
            </a:r>
            <a:r>
              <a:rPr lang="fr-FR" sz="2000" b="1" u="sng" baseline="30000" dirty="0">
                <a:solidFill>
                  <a:srgbClr val="002060"/>
                </a:solidFill>
              </a:rPr>
              <a:t>– 1</a:t>
            </a:r>
            <a:endParaRPr lang="fr-FR" sz="2000" b="1" u="sng" baseline="30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3323146"/>
            <a:ext cx="4578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Allure d’un spectre infrarouge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7504" y="3689648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Ordonnée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50" name="Rectangle 49"/>
          <p:cNvSpPr/>
          <p:nvPr/>
        </p:nvSpPr>
        <p:spPr>
          <a:xfrm>
            <a:off x="107504" y="4081626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Abscisse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107504" y="4365660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inverse de la longueur d’onde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2051720" y="5185688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1115616" y="5257696"/>
            <a:ext cx="504056" cy="14401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3" grpId="0" autoUpdateAnimBg="0"/>
      <p:bldP spid="34" grpId="0" autoUpdateAnimBg="0"/>
      <p:bldP spid="35" grpId="0" autoUpdateAnimBg="0"/>
      <p:bldP spid="36" grpId="0" animBg="1" autoUpdateAnimBg="0"/>
      <p:bldP spid="37" grpId="0" autoUpdateAnimBg="0"/>
      <p:bldP spid="38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6" grpId="0" autoUpdateAnimBg="0"/>
      <p:bldP spid="47" grpId="0" autoUpdateAnimBg="0"/>
      <p:bldP spid="48" grpId="0"/>
      <p:bldP spid="49" grpId="0"/>
      <p:bldP spid="50" grpId="0"/>
      <p:bldP spid="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rganigramme : Entrée manuelle 14"/>
          <p:cNvSpPr/>
          <p:nvPr/>
        </p:nvSpPr>
        <p:spPr>
          <a:xfrm>
            <a:off x="971600" y="4221088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Entrée manuelle 13"/>
          <p:cNvSpPr/>
          <p:nvPr/>
        </p:nvSpPr>
        <p:spPr>
          <a:xfrm>
            <a:off x="971600" y="836712"/>
            <a:ext cx="30963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Entrée manuelle 12"/>
          <p:cNvSpPr/>
          <p:nvPr/>
        </p:nvSpPr>
        <p:spPr>
          <a:xfrm>
            <a:off x="971600" y="-171400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-72008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ALCENES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une ou plusieurs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double(s) liaison(s) C =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36104"/>
            <a:ext cx="4278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DERIVES HALOGENES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8152"/>
            <a:ext cx="3715122" cy="7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4774109" cy="111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4" y="3356992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3356992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Cl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bromo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iodo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2735070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4293096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ALCOOLS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5847934" cy="180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340768"/>
            <a:ext cx="3902001" cy="7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2195736" y="1340768"/>
            <a:ext cx="432048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8153350" y="1312193"/>
            <a:ext cx="451098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319242" y="2113806"/>
            <a:ext cx="36004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6732240" y="2132856"/>
            <a:ext cx="36004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5940152" y="2564904"/>
            <a:ext cx="36004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6372200" y="2996952"/>
            <a:ext cx="36004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2195736" y="4725144"/>
            <a:ext cx="648072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6804248" y="6093296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/>
      <p:bldP spid="12" grpId="0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5148064" cy="309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504" y="476672"/>
            <a:ext cx="3887986" cy="31683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547664" y="1844824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Symbol" pitchFamily="18" charset="2"/>
              </a:rPr>
              <a:t>s</a:t>
            </a:r>
            <a:r>
              <a:rPr lang="fr-FR" sz="2000" b="1" dirty="0"/>
              <a:t> = </a:t>
            </a:r>
            <a:endParaRPr lang="fr-FR" sz="2000" dirty="0"/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2051720" y="1628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051720" y="2132856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Symbol" pitchFamily="18" charset="2"/>
                <a:cs typeface="Times New Roman" pitchFamily="18" charset="0"/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664" y="1628800"/>
            <a:ext cx="1050925" cy="85408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475656" y="875669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Nombre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d’onde </a:t>
            </a:r>
            <a:endParaRPr lang="fr-F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25"/>
          <p:cNvSpPr txBox="1">
            <a:spLocks noChangeArrowheads="1"/>
          </p:cNvSpPr>
          <p:nvPr/>
        </p:nvSpPr>
        <p:spPr bwMode="auto">
          <a:xfrm>
            <a:off x="251520" y="2060848"/>
            <a:ext cx="1152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2411760" y="2204864"/>
            <a:ext cx="504056" cy="14401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619672" y="476672"/>
            <a:ext cx="1925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Transmittance</a:t>
            </a:r>
            <a:endParaRPr lang="fr-F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25"/>
          <p:cNvSpPr txBox="1">
            <a:spLocks noChangeArrowheads="1"/>
          </p:cNvSpPr>
          <p:nvPr/>
        </p:nvSpPr>
        <p:spPr bwMode="auto">
          <a:xfrm>
            <a:off x="2843808" y="1988840"/>
            <a:ext cx="649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188A26"/>
                </a:solidFill>
              </a:rPr>
              <a:t>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79512" y="256490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 :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2060"/>
                </a:solidFill>
              </a:rPr>
              <a:t>Si </a:t>
            </a:r>
            <a:r>
              <a:rPr lang="fr-FR" sz="2000" dirty="0">
                <a:solidFill>
                  <a:srgbClr val="002060"/>
                </a:solidFill>
                <a:latin typeface="Symbol" pitchFamily="18" charset="2"/>
              </a:rPr>
              <a:t>l</a:t>
            </a:r>
            <a:r>
              <a:rPr lang="fr-FR" sz="2000" dirty="0">
                <a:solidFill>
                  <a:srgbClr val="002060"/>
                </a:solidFill>
              </a:rPr>
              <a:t> = 10 000 nm, </a:t>
            </a:r>
            <a:endParaRPr lang="fr-FR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35496" y="3063677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fr-FR" sz="2000" b="1" dirty="0">
                <a:solidFill>
                  <a:srgbClr val="002060"/>
                </a:solidFill>
              </a:rPr>
              <a:t> =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899096" y="289222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02221" y="3252589"/>
            <a:ext cx="118903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518096" y="3284339"/>
            <a:ext cx="14334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10000.10 </a:t>
            </a:r>
            <a:r>
              <a:rPr lang="fr-FR" sz="2000" b="1" baseline="30000" dirty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- 7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1907159" y="2996952"/>
            <a:ext cx="21836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soit </a:t>
            </a:r>
            <a:r>
              <a:rPr lang="fr-FR" sz="2000" b="1" u="sng" dirty="0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fr-FR" sz="2000" b="1" u="sng" dirty="0">
                <a:solidFill>
                  <a:srgbClr val="002060"/>
                </a:solidFill>
              </a:rPr>
              <a:t> = 1000 cm </a:t>
            </a:r>
            <a:r>
              <a:rPr lang="fr-FR" sz="2000" b="1" u="sng" baseline="30000" dirty="0">
                <a:solidFill>
                  <a:srgbClr val="002060"/>
                </a:solidFill>
              </a:rPr>
              <a:t>– 1</a:t>
            </a:r>
            <a:endParaRPr lang="fr-FR" sz="2000" b="1" u="sng" baseline="300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8172400" y="260648"/>
            <a:ext cx="0" cy="358775"/>
          </a:xfrm>
          <a:prstGeom prst="line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92280" y="476672"/>
            <a:ext cx="2051720" cy="2880320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6948264" y="0"/>
            <a:ext cx="2134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Empreinte digitale</a:t>
            </a:r>
            <a:endParaRPr lang="fr-FR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27984" y="476672"/>
            <a:ext cx="2664296" cy="288032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6012160" y="260648"/>
            <a:ext cx="0" cy="358775"/>
          </a:xfrm>
          <a:prstGeom prst="line">
            <a:avLst/>
          </a:prstGeom>
          <a:ln w="38100">
            <a:solidFill>
              <a:srgbClr val="188A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4856163" y="0"/>
            <a:ext cx="195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</a:rPr>
              <a:t>Zone exploitable</a:t>
            </a:r>
            <a:endParaRPr lang="fr-FR" sz="2000" dirty="0">
              <a:solidFill>
                <a:srgbClr val="188A26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4578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Allure d’un spectre infrarouge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504" y="476672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Ordonnée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31" name="Rectangle 30"/>
          <p:cNvSpPr/>
          <p:nvPr/>
        </p:nvSpPr>
        <p:spPr>
          <a:xfrm>
            <a:off x="107504" y="868650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Abscisse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107504" y="1196752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inverse de la longueur d’onde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051720" y="2060848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115616" y="2132856"/>
            <a:ext cx="504056" cy="14401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5942" y="3773929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Allure d’un spectre infrarouge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1152899" y="4906443"/>
          <a:ext cx="2952750" cy="812800"/>
        </p:xfrm>
        <a:graphic>
          <a:graphicData uri="http://schemas.openxmlformats.org/presentationml/2006/ole">
            <p:oleObj spid="_x0000_s3074" name="Équation" r:id="rId4" imgW="1676400" imgH="469900" progId="">
              <p:embed/>
            </p:oleObj>
          </a:graphicData>
        </a:graphic>
      </p:graphicFrame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07504" y="4149080"/>
            <a:ext cx="518457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ym typeface="Wingdings" pitchFamily="2" charset="2"/>
              </a:rPr>
              <a:t></a:t>
            </a:r>
            <a:r>
              <a:rPr lang="fr-FR" sz="2000" dirty="0"/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NOMBRE D’ONDE</a:t>
            </a:r>
            <a:r>
              <a:rPr lang="fr-FR" sz="2000" dirty="0" smtClean="0"/>
              <a:t>,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6600"/>
                </a:solidFill>
              </a:rPr>
              <a:t>FORME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/>
              <a:t>et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INTENSITE</a:t>
            </a:r>
            <a:r>
              <a:rPr lang="fr-FR" sz="2000" dirty="0" smtClean="0"/>
              <a:t> des pics sont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caractéristiques </a:t>
            </a:r>
            <a:r>
              <a:rPr lang="fr-FR" sz="2000" dirty="0"/>
              <a:t>de chaque liaison.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2008" y="5770329"/>
            <a:ext cx="831641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 pitchFamily="2" charset="2"/>
              </a:rPr>
              <a:t>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 zones dans le spectre IR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&lt; 1500 cm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empreinte digitale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 : difficilement exploitable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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&gt; 1500 cm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partie exploitable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Image 4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2396" y="3759432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utoUpdateAnimBg="0"/>
      <p:bldP spid="25" grpId="0" animBg="1" autoUpdateAnimBg="0"/>
      <p:bldP spid="27" grpId="0" autoUpdateAnimBg="0"/>
      <p:bldP spid="37" grpId="0" autoUpdateAnimBg="0"/>
      <p:bldP spid="40" grpId="0" animBg="1" autoUpdateAnimBg="0"/>
      <p:bldP spid="307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ganigramme : Entrée manuelle 5"/>
          <p:cNvSpPr/>
          <p:nvPr/>
        </p:nvSpPr>
        <p:spPr>
          <a:xfrm>
            <a:off x="1115616" y="1844824"/>
            <a:ext cx="720080" cy="432048"/>
          </a:xfrm>
          <a:prstGeom prst="flowChartManualInput">
            <a:avLst/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Organigramme : Entrée manuelle 6"/>
          <p:cNvSpPr/>
          <p:nvPr/>
        </p:nvSpPr>
        <p:spPr>
          <a:xfrm>
            <a:off x="1115616" y="404664"/>
            <a:ext cx="720080" cy="43204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488866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alcool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3350 cm</a:t>
            </a:r>
            <a:r>
              <a:rPr lang="fr-FR" sz="20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87198"/>
            <a:ext cx="3923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du spectre infrarouge ci-dessus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916832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= C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1650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156176" y="1268760"/>
            <a:ext cx="576064" cy="4320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427984" y="2204864"/>
            <a:ext cx="432048" cy="360039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rganigramme : Entrée manuelle 12"/>
          <p:cNvSpPr/>
          <p:nvPr/>
        </p:nvSpPr>
        <p:spPr>
          <a:xfrm>
            <a:off x="1115616" y="1124744"/>
            <a:ext cx="720080" cy="432048"/>
          </a:xfrm>
          <a:prstGeom prst="flowChartManualInp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1196752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2900 cm</a:t>
            </a:r>
            <a:r>
              <a:rPr lang="fr-FR" sz="2000" b="1" u="sng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860032" y="2492895"/>
            <a:ext cx="432048" cy="36003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t="6287" b="29750"/>
          <a:stretch>
            <a:fillRect/>
          </a:stretch>
        </p:blipFill>
        <p:spPr bwMode="auto">
          <a:xfrm>
            <a:off x="0" y="3284984"/>
            <a:ext cx="9144000" cy="31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t="15618" b="76571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rganigramme : Entrée manuelle 18"/>
          <p:cNvSpPr/>
          <p:nvPr/>
        </p:nvSpPr>
        <p:spPr>
          <a:xfrm>
            <a:off x="1151112" y="2564904"/>
            <a:ext cx="720080" cy="432048"/>
          </a:xfrm>
          <a:prstGeom prst="flowChartManualInput">
            <a:avLst/>
          </a:prstGeom>
          <a:solidFill>
            <a:srgbClr val="00B0F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5496" y="2636912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–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= 3050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572000" y="1340768"/>
            <a:ext cx="648072" cy="28803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9217" grpId="0"/>
      <p:bldP spid="9218" grpId="0"/>
      <p:bldP spid="13" grpId="0" animBg="1"/>
      <p:bldP spid="14" grpId="0"/>
      <p:bldP spid="19" grpId="0" animBg="1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ganigramme : Entrée manuelle 5"/>
          <p:cNvSpPr/>
          <p:nvPr/>
        </p:nvSpPr>
        <p:spPr>
          <a:xfrm>
            <a:off x="1115616" y="1268760"/>
            <a:ext cx="720080" cy="360040"/>
          </a:xfrm>
          <a:prstGeom prst="flowChartManualInput">
            <a:avLst/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-531440"/>
            <a:ext cx="5148064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268760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= C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1650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rganigramme : Entrée manuelle 6"/>
          <p:cNvSpPr/>
          <p:nvPr/>
        </p:nvSpPr>
        <p:spPr>
          <a:xfrm>
            <a:off x="1115616" y="0"/>
            <a:ext cx="720080" cy="332656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alcool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3350 cm</a:t>
            </a:r>
            <a:r>
              <a:rPr lang="fr-FR" sz="20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156176" y="620688"/>
            <a:ext cx="576064" cy="4320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427984" y="1556792"/>
            <a:ext cx="432048" cy="360039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rganigramme : Entrée manuelle 12"/>
          <p:cNvSpPr/>
          <p:nvPr/>
        </p:nvSpPr>
        <p:spPr>
          <a:xfrm>
            <a:off x="1115616" y="620688"/>
            <a:ext cx="720080" cy="360040"/>
          </a:xfrm>
          <a:prstGeom prst="flowChartManualInp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620688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2900 cm</a:t>
            </a:r>
            <a:r>
              <a:rPr lang="fr-FR" sz="2000" b="1" u="sng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860032" y="1844823"/>
            <a:ext cx="432048" cy="36003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2658151"/>
            <a:ext cx="3331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Cas de la liaison O-H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4067175" y="2852936"/>
            <a:ext cx="4929188" cy="3960614"/>
            <a:chOff x="662" y="11084"/>
            <a:chExt cx="4855" cy="391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" y="11084"/>
              <a:ext cx="4855" cy="391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19" name="AutoShape 5"/>
            <p:cNvCxnSpPr>
              <a:cxnSpLocks noChangeShapeType="1"/>
            </p:cNvCxnSpPr>
            <p:nvPr/>
          </p:nvCxnSpPr>
          <p:spPr bwMode="auto">
            <a:xfrm>
              <a:off x="3000" y="11084"/>
              <a:ext cx="0" cy="39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0" name="Forme libre 19"/>
          <p:cNvSpPr/>
          <p:nvPr/>
        </p:nvSpPr>
        <p:spPr>
          <a:xfrm>
            <a:off x="4587874" y="3055600"/>
            <a:ext cx="128141" cy="1669544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354513" y="4932504"/>
            <a:ext cx="504825" cy="422134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8315325" y="3491089"/>
            <a:ext cx="720725" cy="423686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8386763" y="4499150"/>
            <a:ext cx="576262" cy="423687"/>
          </a:xfrm>
          <a:prstGeom prst="roundRect">
            <a:avLst/>
          </a:prstGeom>
          <a:solidFill>
            <a:srgbClr val="00B050">
              <a:alpha val="4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7378700" y="3564078"/>
            <a:ext cx="45719" cy="512993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7461250" y="3966762"/>
            <a:ext cx="431800" cy="2686451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  <a:gd name="connsiteX0" fmla="*/ 0 w 163066"/>
              <a:gd name="connsiteY0" fmla="*/ 0 h 2608163"/>
              <a:gd name="connsiteX1" fmla="*/ 144016 w 163066"/>
              <a:gd name="connsiteY1" fmla="*/ 2592288 h 2608163"/>
              <a:gd name="connsiteX2" fmla="*/ 114300 w 163066"/>
              <a:gd name="connsiteY2" fmla="*/ 95250 h 2608163"/>
              <a:gd name="connsiteX0" fmla="*/ 0 w 360040"/>
              <a:gd name="connsiteY0" fmla="*/ 0 h 2592288"/>
              <a:gd name="connsiteX1" fmla="*/ 144016 w 360040"/>
              <a:gd name="connsiteY1" fmla="*/ 2592288 h 2592288"/>
              <a:gd name="connsiteX2" fmla="*/ 360040 w 360040"/>
              <a:gd name="connsiteY2" fmla="*/ 0 h 2592288"/>
              <a:gd name="connsiteX0" fmla="*/ 0 w 432048"/>
              <a:gd name="connsiteY0" fmla="*/ 0 h 2592288"/>
              <a:gd name="connsiteX1" fmla="*/ 144016 w 432048"/>
              <a:gd name="connsiteY1" fmla="*/ 2592288 h 2592288"/>
              <a:gd name="connsiteX2" fmla="*/ 432048 w 432048"/>
              <a:gd name="connsiteY2" fmla="*/ 0 h 2592288"/>
              <a:gd name="connsiteX0" fmla="*/ 0 w 432048"/>
              <a:gd name="connsiteY0" fmla="*/ 0 h 2747987"/>
              <a:gd name="connsiteX1" fmla="*/ 144016 w 432048"/>
              <a:gd name="connsiteY1" fmla="*/ 2592288 h 2747987"/>
              <a:gd name="connsiteX2" fmla="*/ 288032 w 432048"/>
              <a:gd name="connsiteY2" fmla="*/ 1368152 h 2747987"/>
              <a:gd name="connsiteX3" fmla="*/ 432048 w 432048"/>
              <a:gd name="connsiteY3" fmla="*/ 0 h 27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48" h="2747987">
                <a:moveTo>
                  <a:pt x="0" y="0"/>
                </a:moveTo>
                <a:cubicBezTo>
                  <a:pt x="9525" y="792162"/>
                  <a:pt x="72008" y="2592288"/>
                  <a:pt x="144016" y="2592288"/>
                </a:cubicBezTo>
                <a:cubicBezTo>
                  <a:pt x="206561" y="2747987"/>
                  <a:pt x="240027" y="1800200"/>
                  <a:pt x="288032" y="1368152"/>
                </a:cubicBezTo>
                <a:cubicBezTo>
                  <a:pt x="336037" y="936104"/>
                  <a:pt x="422585" y="155699"/>
                  <a:pt x="432048" y="0"/>
                </a:cubicBezTo>
              </a:path>
            </a:pathLst>
          </a:custGeom>
          <a:ln w="38100">
            <a:solidFill>
              <a:srgbClr val="188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0" y="3846336"/>
            <a:ext cx="421196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cs typeface="Arial" pitchFamily="34" charset="0"/>
                <a:sym typeface="Wingdings"/>
              </a:rPr>
              <a:t> </a:t>
            </a:r>
            <a:r>
              <a:rPr lang="fr-FR" sz="2400" b="1" u="sng" dirty="0" smtClean="0">
                <a:cs typeface="Arial" pitchFamily="34" charset="0"/>
              </a:rPr>
              <a:t>Spectre de gauche :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OH libre</a:t>
            </a:r>
            <a:endParaRPr lang="fr-FR" sz="2400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r>
              <a:rPr lang="fr-FR" sz="2400" dirty="0" smtClean="0">
                <a:cs typeface="Arial" pitchFamily="34" charset="0"/>
                <a:sym typeface="Wingdings" pitchFamily="2" charset="2"/>
              </a:rPr>
              <a:t>Molécules d’alcools trop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ELOIGNEES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smtClean="0">
                <a:cs typeface="Arial" pitchFamily="34" charset="0"/>
                <a:sym typeface="Wingdings" pitchFamily="2" charset="2"/>
              </a:rPr>
              <a:t>les unes des autres.</a:t>
            </a:r>
            <a:endParaRPr lang="fr-FR" sz="2000" dirty="0" smtClean="0">
              <a:cs typeface="Arial" pitchFamily="34" charset="0"/>
              <a:sym typeface="Wingdings" pitchFamily="2" charset="2"/>
            </a:endParaRPr>
          </a:p>
          <a:p>
            <a:endParaRPr lang="fr-FR" sz="1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400" dirty="0" smtClean="0">
                <a:cs typeface="Arial" pitchFamily="34" charset="0"/>
                <a:sym typeface="Wingdings"/>
              </a:rPr>
              <a:t> </a:t>
            </a:r>
            <a:r>
              <a:rPr lang="fr-FR" sz="2400" b="1" u="sng" dirty="0" smtClean="0">
                <a:cs typeface="Arial" pitchFamily="34" charset="0"/>
              </a:rPr>
              <a:t>Spectre de droite :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OH lié</a:t>
            </a:r>
            <a:endParaRPr lang="fr-FR" sz="2400" dirty="0" smtClean="0">
              <a:solidFill>
                <a:srgbClr val="006600"/>
              </a:solidFill>
              <a:cs typeface="Arial" pitchFamily="34" charset="0"/>
            </a:endParaRPr>
          </a:p>
          <a:p>
            <a:pPr algn="ctr"/>
            <a:r>
              <a:rPr lang="fr-FR" sz="2400" dirty="0" smtClean="0">
                <a:cs typeface="Arial" pitchFamily="34" charset="0"/>
                <a:sym typeface="Wingdings" pitchFamily="2" charset="2"/>
              </a:rPr>
              <a:t>Molécules d’alcools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PROCHES</a:t>
            </a:r>
            <a:r>
              <a:rPr lang="fr-FR" sz="2400" dirty="0" smtClean="0">
                <a:cs typeface="Arial" pitchFamily="34" charset="0"/>
                <a:sym typeface="Wingdings" pitchFamily="2" charset="2"/>
              </a:rPr>
              <a:t> les unes des autres : leurs groupes hydroxyles se lient par des </a:t>
            </a:r>
            <a:r>
              <a:rPr lang="fr-FR" sz="2400" b="1" i="1" u="sng" dirty="0" smtClean="0">
                <a:cs typeface="Arial" pitchFamily="34" charset="0"/>
                <a:sym typeface="Wingdings" pitchFamily="2" charset="2"/>
              </a:rPr>
              <a:t>liaisons H</a:t>
            </a:r>
            <a:endParaRPr lang="fr-FR" sz="2400" b="1" i="1" dirty="0">
              <a:cs typeface="Arial" pitchFamily="34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4860032" y="4869160"/>
            <a:ext cx="1675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3600 cm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6070777" y="5789990"/>
            <a:ext cx="16527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3000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3500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44068" y="3018191"/>
            <a:ext cx="392392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+mj-lt"/>
              </a:rPr>
              <a:t>Quelle différence entre </a:t>
            </a:r>
          </a:p>
          <a:p>
            <a:pPr algn="ctr"/>
            <a:r>
              <a:rPr lang="fr-FR" sz="2400" dirty="0" smtClean="0">
                <a:latin typeface="+mj-lt"/>
              </a:rPr>
              <a:t>« 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O-H libre</a:t>
            </a:r>
            <a:r>
              <a:rPr lang="fr-FR" sz="2400" dirty="0" smtClean="0">
                <a:latin typeface="+mj-lt"/>
              </a:rPr>
              <a:t> » et « </a:t>
            </a:r>
            <a:r>
              <a:rPr lang="fr-FR" sz="2400" b="1" dirty="0" smtClean="0">
                <a:solidFill>
                  <a:srgbClr val="006600"/>
                </a:solidFill>
                <a:latin typeface="+mj-lt"/>
              </a:rPr>
              <a:t>O-H lié</a:t>
            </a:r>
            <a:r>
              <a:rPr lang="fr-FR" sz="2400" dirty="0" smtClean="0">
                <a:latin typeface="+mj-lt"/>
              </a:rPr>
              <a:t> » ?</a:t>
            </a:r>
            <a:endParaRPr lang="fr-FR" sz="2400" dirty="0">
              <a:latin typeface="+mj-lt"/>
            </a:endParaRPr>
          </a:p>
        </p:txBody>
      </p:sp>
      <p:sp>
        <p:nvSpPr>
          <p:cNvPr id="29" name="Organigramme : Entrée manuelle 28"/>
          <p:cNvSpPr/>
          <p:nvPr/>
        </p:nvSpPr>
        <p:spPr>
          <a:xfrm>
            <a:off x="1151112" y="1844824"/>
            <a:ext cx="720080" cy="432048"/>
          </a:xfrm>
          <a:prstGeom prst="flowChartManualInput">
            <a:avLst/>
          </a:prstGeom>
          <a:solidFill>
            <a:srgbClr val="00B0F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5496" y="1916832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–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= 3050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572000" y="836712"/>
            <a:ext cx="648072" cy="28803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2" grpId="0" animBg="1"/>
      <p:bldP spid="23" grpId="0" animBg="1"/>
      <p:bldP spid="27" grpId="0"/>
      <p:bldP spid="28" grpId="0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067175" y="404664"/>
            <a:ext cx="4929188" cy="3960614"/>
            <a:chOff x="662" y="11084"/>
            <a:chExt cx="4855" cy="391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" y="11084"/>
              <a:ext cx="4855" cy="391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5" name="AutoShape 5"/>
            <p:cNvCxnSpPr>
              <a:cxnSpLocks noChangeShapeType="1"/>
            </p:cNvCxnSpPr>
            <p:nvPr/>
          </p:nvCxnSpPr>
          <p:spPr bwMode="auto">
            <a:xfrm>
              <a:off x="3000" y="11084"/>
              <a:ext cx="0" cy="39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" name="Forme libre 5"/>
          <p:cNvSpPr/>
          <p:nvPr/>
        </p:nvSpPr>
        <p:spPr>
          <a:xfrm>
            <a:off x="4587874" y="607328"/>
            <a:ext cx="128141" cy="1669544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354513" y="2484232"/>
            <a:ext cx="504825" cy="422134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315325" y="1042817"/>
            <a:ext cx="720725" cy="423686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8386763" y="2050878"/>
            <a:ext cx="576262" cy="423687"/>
          </a:xfrm>
          <a:prstGeom prst="roundRect">
            <a:avLst/>
          </a:prstGeom>
          <a:solidFill>
            <a:srgbClr val="00B050">
              <a:alpha val="4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7378700" y="1115806"/>
            <a:ext cx="45719" cy="512993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7461250" y="1518490"/>
            <a:ext cx="431800" cy="2686451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  <a:gd name="connsiteX0" fmla="*/ 0 w 163066"/>
              <a:gd name="connsiteY0" fmla="*/ 0 h 2608163"/>
              <a:gd name="connsiteX1" fmla="*/ 144016 w 163066"/>
              <a:gd name="connsiteY1" fmla="*/ 2592288 h 2608163"/>
              <a:gd name="connsiteX2" fmla="*/ 114300 w 163066"/>
              <a:gd name="connsiteY2" fmla="*/ 95250 h 2608163"/>
              <a:gd name="connsiteX0" fmla="*/ 0 w 360040"/>
              <a:gd name="connsiteY0" fmla="*/ 0 h 2592288"/>
              <a:gd name="connsiteX1" fmla="*/ 144016 w 360040"/>
              <a:gd name="connsiteY1" fmla="*/ 2592288 h 2592288"/>
              <a:gd name="connsiteX2" fmla="*/ 360040 w 360040"/>
              <a:gd name="connsiteY2" fmla="*/ 0 h 2592288"/>
              <a:gd name="connsiteX0" fmla="*/ 0 w 432048"/>
              <a:gd name="connsiteY0" fmla="*/ 0 h 2592288"/>
              <a:gd name="connsiteX1" fmla="*/ 144016 w 432048"/>
              <a:gd name="connsiteY1" fmla="*/ 2592288 h 2592288"/>
              <a:gd name="connsiteX2" fmla="*/ 432048 w 432048"/>
              <a:gd name="connsiteY2" fmla="*/ 0 h 2592288"/>
              <a:gd name="connsiteX0" fmla="*/ 0 w 432048"/>
              <a:gd name="connsiteY0" fmla="*/ 0 h 2747987"/>
              <a:gd name="connsiteX1" fmla="*/ 144016 w 432048"/>
              <a:gd name="connsiteY1" fmla="*/ 2592288 h 2747987"/>
              <a:gd name="connsiteX2" fmla="*/ 288032 w 432048"/>
              <a:gd name="connsiteY2" fmla="*/ 1368152 h 2747987"/>
              <a:gd name="connsiteX3" fmla="*/ 432048 w 432048"/>
              <a:gd name="connsiteY3" fmla="*/ 0 h 27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48" h="2747987">
                <a:moveTo>
                  <a:pt x="0" y="0"/>
                </a:moveTo>
                <a:cubicBezTo>
                  <a:pt x="9525" y="792162"/>
                  <a:pt x="72008" y="2592288"/>
                  <a:pt x="144016" y="2592288"/>
                </a:cubicBezTo>
                <a:cubicBezTo>
                  <a:pt x="206561" y="2747987"/>
                  <a:pt x="240027" y="1800200"/>
                  <a:pt x="288032" y="1368152"/>
                </a:cubicBezTo>
                <a:cubicBezTo>
                  <a:pt x="336037" y="936104"/>
                  <a:pt x="422585" y="155699"/>
                  <a:pt x="432048" y="0"/>
                </a:cubicBezTo>
              </a:path>
            </a:pathLst>
          </a:custGeom>
          <a:ln w="38100">
            <a:solidFill>
              <a:srgbClr val="188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860032" y="2420888"/>
            <a:ext cx="1675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3600 cm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012160" y="3140968"/>
            <a:ext cx="16527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3000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3500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30131" y="4829090"/>
            <a:ext cx="8513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Spectroscopie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 Résonance Magnétique Nucléaire (RMN </a:t>
            </a:r>
            <a:r>
              <a:rPr lang="fr-FR" sz="2000" b="1" i="1" u="sng" baseline="30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H)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07950" y="5301505"/>
            <a:ext cx="8928100" cy="1439863"/>
            <a:chOff x="107950" y="5301505"/>
            <a:chExt cx="8928100" cy="1439863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07950" y="5301505"/>
              <a:ext cx="8928100" cy="14398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  <a:defRPr/>
              </a:pPr>
              <a:endParaRPr lang="fr-FR" sz="100" dirty="0" smtClean="0">
                <a:latin typeface="Times New Roman" pitchFamily="18" charset="0"/>
                <a:cs typeface="Times New Roman" pitchFamily="18" charset="0"/>
                <a:sym typeface="Wingdings 2"/>
              </a:endParaRPr>
            </a:p>
            <a:p>
              <a:pPr algn="just">
                <a:spcAft>
                  <a:spcPts val="1000"/>
                </a:spcAft>
                <a:defRPr/>
              </a:pPr>
              <a:r>
                <a:rPr lang="fr-FR" sz="2000" dirty="0" smtClean="0">
                  <a:latin typeface="Times New Roman" pitchFamily="18" charset="0"/>
                  <a:cs typeface="Times New Roman" pitchFamily="18" charset="0"/>
                  <a:sym typeface="Wingdings 2"/>
                </a:rPr>
                <a:t>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Principe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 : - Molécule plongée dans un </a:t>
              </a:r>
              <a:r>
                <a:rPr lang="fr-FR" sz="2000" b="1" i="1" dirty="0">
                  <a:latin typeface="Arial" pitchFamily="34" charset="0"/>
                  <a:cs typeface="Arial" pitchFamily="34" charset="0"/>
                </a:rPr>
                <a:t>champ magnétique</a:t>
              </a:r>
            </a:p>
            <a:p>
              <a:pPr algn="just">
                <a:spcAft>
                  <a:spcPts val="1000"/>
                </a:spcAft>
                <a:defRPr/>
              </a:pPr>
              <a:r>
                <a:rPr lang="fr-FR" sz="2000" dirty="0">
                  <a:latin typeface="Arial" pitchFamily="34" charset="0"/>
                  <a:cs typeface="Arial" pitchFamily="34" charset="0"/>
                </a:rPr>
                <a:t>               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- Les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i="1" dirty="0">
                  <a:latin typeface="Arial" pitchFamily="34" charset="0"/>
                  <a:cs typeface="Arial" pitchFamily="34" charset="0"/>
                </a:rPr>
                <a:t>absorbent des photons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de fréquence</a:t>
              </a:r>
            </a:p>
            <a:p>
              <a:pPr algn="just">
                <a:spcAft>
                  <a:spcPts val="1000"/>
                </a:spcAft>
                <a:defRPr/>
              </a:pPr>
              <a:r>
                <a:rPr lang="fr-FR" sz="2000" dirty="0">
                  <a:latin typeface="Arial" pitchFamily="34" charset="0"/>
                  <a:cs typeface="Arial" pitchFamily="34" charset="0"/>
                </a:rPr>
                <a:t>                   pour orienter leur moment magnétique dans le sens opposé à 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algn="just">
                <a:spcAft>
                  <a:spcPts val="1000"/>
                </a:spcAft>
                <a:defRPr/>
              </a:pPr>
              <a:r>
                <a:rPr lang="fr-FR" dirty="0"/>
                <a:t>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fr-FR" dirty="0"/>
                <a:t> </a:t>
              </a:r>
              <a:endParaRPr lang="fr-FR" b="1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164908" y="5393579"/>
              <a:ext cx="1079500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</a:rPr>
                <a:t>B</a:t>
              </a:r>
              <a:r>
                <a:rPr lang="fr-FR" sz="2000" b="1" baseline="-25000" dirty="0">
                  <a:solidFill>
                    <a:srgbClr val="FF0000"/>
                  </a:solidFill>
                </a:rPr>
                <a:t>0</a:t>
              </a:r>
              <a:r>
                <a:rPr lang="fr-FR" sz="2000" b="1" dirty="0">
                  <a:solidFill>
                    <a:srgbClr val="FF0000"/>
                  </a:solidFill>
                </a:rPr>
                <a:t> ≈ 1 T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008460" y="5859236"/>
              <a:ext cx="1511300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fr-FR" sz="2000" b="1" dirty="0">
                  <a:solidFill>
                    <a:srgbClr val="FF0000"/>
                  </a:solidFill>
                </a:rPr>
                <a:t> ≈ 100 MHz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9899"/>
            <a:ext cx="4826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Cas particulier de la liaison O-H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1287338"/>
            <a:ext cx="421196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cs typeface="Arial" pitchFamily="34" charset="0"/>
                <a:sym typeface="Wingdings"/>
              </a:rPr>
              <a:t> </a:t>
            </a:r>
            <a:r>
              <a:rPr lang="fr-FR" sz="2400" b="1" u="sng" dirty="0" smtClean="0">
                <a:cs typeface="Arial" pitchFamily="34" charset="0"/>
              </a:rPr>
              <a:t>Spectre de gauche :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OH libre</a:t>
            </a:r>
            <a:endParaRPr lang="fr-FR" sz="2400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r>
              <a:rPr lang="fr-FR" sz="2400" dirty="0" smtClean="0">
                <a:cs typeface="Arial" pitchFamily="34" charset="0"/>
                <a:sym typeface="Wingdings" pitchFamily="2" charset="2"/>
              </a:rPr>
              <a:t>Molécules d’alcools trop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ELOIGNEES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dirty="0" smtClean="0">
                <a:cs typeface="Arial" pitchFamily="34" charset="0"/>
                <a:sym typeface="Wingdings" pitchFamily="2" charset="2"/>
              </a:rPr>
              <a:t>les unes des autres.</a:t>
            </a:r>
            <a:endParaRPr lang="fr-FR" sz="2000" dirty="0" smtClean="0">
              <a:cs typeface="Arial" pitchFamily="34" charset="0"/>
              <a:sym typeface="Wingdings" pitchFamily="2" charset="2"/>
            </a:endParaRPr>
          </a:p>
          <a:p>
            <a:endParaRPr lang="fr-FR" sz="1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400" dirty="0" smtClean="0">
                <a:cs typeface="Arial" pitchFamily="34" charset="0"/>
                <a:sym typeface="Wingdings"/>
              </a:rPr>
              <a:t> </a:t>
            </a:r>
            <a:r>
              <a:rPr lang="fr-FR" sz="2400" b="1" u="sng" dirty="0" smtClean="0">
                <a:cs typeface="Arial" pitchFamily="34" charset="0"/>
              </a:rPr>
              <a:t>Spectre de droite :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OH lié</a:t>
            </a:r>
            <a:endParaRPr lang="fr-FR" sz="2400" dirty="0" smtClean="0">
              <a:solidFill>
                <a:srgbClr val="006600"/>
              </a:solidFill>
              <a:cs typeface="Arial" pitchFamily="34" charset="0"/>
            </a:endParaRPr>
          </a:p>
          <a:p>
            <a:pPr algn="ctr"/>
            <a:r>
              <a:rPr lang="fr-FR" sz="2400" dirty="0" smtClean="0">
                <a:cs typeface="Arial" pitchFamily="34" charset="0"/>
                <a:sym typeface="Wingdings" pitchFamily="2" charset="2"/>
              </a:rPr>
              <a:t>Molécules d’alcools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PROCHES</a:t>
            </a:r>
            <a:r>
              <a:rPr lang="fr-FR" sz="2400" dirty="0" smtClean="0">
                <a:cs typeface="Arial" pitchFamily="34" charset="0"/>
                <a:sym typeface="Wingdings" pitchFamily="2" charset="2"/>
              </a:rPr>
              <a:t> les unes des autres : leurs groupes hydroxyles se lient par des </a:t>
            </a:r>
            <a:r>
              <a:rPr lang="fr-FR" sz="2400" b="1" i="1" u="sng" dirty="0" smtClean="0">
                <a:cs typeface="Arial" pitchFamily="34" charset="0"/>
                <a:sym typeface="Wingdings" pitchFamily="2" charset="2"/>
              </a:rPr>
              <a:t>liaisons H</a:t>
            </a:r>
            <a:endParaRPr lang="fr-FR" sz="2400" b="1" i="1" dirty="0"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068" y="459193"/>
            <a:ext cx="392392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+mj-lt"/>
              </a:rPr>
              <a:t>Quelle différence entre </a:t>
            </a:r>
          </a:p>
          <a:p>
            <a:pPr algn="ctr"/>
            <a:r>
              <a:rPr lang="fr-FR" sz="2400" dirty="0" smtClean="0">
                <a:latin typeface="+mj-lt"/>
              </a:rPr>
              <a:t>« 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O-H libre</a:t>
            </a:r>
            <a:r>
              <a:rPr lang="fr-FR" sz="2400" dirty="0" smtClean="0">
                <a:latin typeface="+mj-lt"/>
              </a:rPr>
              <a:t> » et « </a:t>
            </a:r>
            <a:r>
              <a:rPr lang="fr-FR" sz="2400" b="1" dirty="0" smtClean="0">
                <a:solidFill>
                  <a:srgbClr val="006600"/>
                </a:solidFill>
                <a:latin typeface="+mj-lt"/>
              </a:rPr>
              <a:t>O-H lié</a:t>
            </a:r>
            <a:r>
              <a:rPr lang="fr-FR" sz="2400" dirty="0" smtClean="0">
                <a:latin typeface="+mj-lt"/>
              </a:rPr>
              <a:t> » ?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3861048"/>
            <a:ext cx="8928100" cy="25922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30131" y="332953"/>
            <a:ext cx="8513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Spectroscopie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 Résonance Magnétique Nucléaire (RMN </a:t>
            </a:r>
            <a:r>
              <a:rPr lang="fr-FR" sz="2000" b="1" i="1" u="sng" baseline="30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H)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" y="909017"/>
            <a:ext cx="8928100" cy="1439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endParaRPr lang="fr-FR" sz="100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algn="just">
              <a:spcAft>
                <a:spcPts val="1000"/>
              </a:spcAft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Principe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- Molécule plongée dans un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champ magnétique</a:t>
            </a:r>
          </a:p>
          <a:p>
            <a:pPr algn="just">
              <a:spcAft>
                <a:spcPts val="100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- Les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absorbent des photons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de fréquence</a:t>
            </a:r>
          </a:p>
          <a:p>
            <a:pPr algn="just">
              <a:spcAft>
                <a:spcPts val="100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              pour orienter leur moment magnétique dans le sens opposé à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64908" y="1001091"/>
            <a:ext cx="10795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B</a:t>
            </a:r>
            <a:r>
              <a:rPr lang="fr-FR" sz="2000" b="1" baseline="-25000" dirty="0">
                <a:solidFill>
                  <a:srgbClr val="FF0000"/>
                </a:solidFill>
              </a:rPr>
              <a:t>0</a:t>
            </a:r>
            <a:r>
              <a:rPr lang="fr-FR" sz="2000" b="1" dirty="0">
                <a:solidFill>
                  <a:srgbClr val="FF0000"/>
                </a:solidFill>
              </a:rPr>
              <a:t> ≈ 1 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76256" y="1444714"/>
            <a:ext cx="15113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fr-FR" sz="2000" b="1" dirty="0">
                <a:solidFill>
                  <a:srgbClr val="FF0000"/>
                </a:solidFill>
              </a:rPr>
              <a:t> ≈ 100 MHz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64904"/>
            <a:ext cx="5474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Protons équivalents d’une molécule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2965014"/>
            <a:ext cx="7920880" cy="707886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La fréquence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 du photon absorbé par les protons d’une molécule 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dépend de leur environnement chimique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9512" y="3933056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      On appelle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Groupe de Protons Equivalents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(GPE)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d’une molécule l’ensemble des protons qui ont le même environnement chimique.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11560" y="4653136"/>
            <a:ext cx="85324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Pour simplifier, ce sont 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protons liés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un même atome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engagé uniquement dans des liaisons simples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des atomes de carbone différents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pour lesquels il existe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relation de symétrie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 animBg="1"/>
      <p:bldP spid="716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332656"/>
            <a:ext cx="8928100" cy="23042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5474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Protons équivalents d’une molécule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512" y="306948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cs typeface="Arial" pitchFamily="34" charset="0"/>
              </a:rPr>
              <a:t>      On appelle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Groupe de Protons Equivalents</a:t>
            </a:r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 (GPE)</a:t>
            </a:r>
            <a:r>
              <a:rPr lang="fr-FR" sz="24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d’une molécule l’ensemble des protons qui ont le même environnement chimique.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88568" y="1028228"/>
            <a:ext cx="84604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Pour simplifier, ce sont 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protons liés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un même atome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engagé uniquement dans des liaisons simples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des atomes de carbone différents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pour lesquels il existe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relation de symétrie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0892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2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chaque molécule ci-dessous, déterminer le nombre de GPE en les entourant avec différentes couleurs.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13176"/>
            <a:ext cx="2264268" cy="14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45224"/>
            <a:ext cx="3788951" cy="90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632883" cy="98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2123728" y="393305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1187624" y="3356992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"/>
          <p:cNvSpPr>
            <a:spLocks noChangeArrowheads="1"/>
          </p:cNvSpPr>
          <p:nvPr/>
        </p:nvSpPr>
        <p:spPr bwMode="auto">
          <a:xfrm>
            <a:off x="1187624" y="4581128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611560" y="3284984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"/>
          <p:cNvSpPr>
            <a:spLocks noChangeArrowheads="1"/>
          </p:cNvSpPr>
          <p:nvPr/>
        </p:nvSpPr>
        <p:spPr bwMode="auto">
          <a:xfrm>
            <a:off x="179512" y="3933056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Oval 1"/>
          <p:cNvSpPr>
            <a:spLocks noChangeArrowheads="1"/>
          </p:cNvSpPr>
          <p:nvPr/>
        </p:nvSpPr>
        <p:spPr bwMode="auto">
          <a:xfrm>
            <a:off x="611560" y="4581128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8100392" y="4005064"/>
            <a:ext cx="432048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7308304" y="4005064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7164288" y="4941168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4860032" y="4005064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7956376" y="6093296"/>
            <a:ext cx="50405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7164288" y="6093296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6660232" y="3356992"/>
            <a:ext cx="432048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5868144" y="4005064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88224" y="4005064"/>
            <a:ext cx="432048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Oval 1"/>
          <p:cNvSpPr>
            <a:spLocks noChangeArrowheads="1"/>
          </p:cNvSpPr>
          <p:nvPr/>
        </p:nvSpPr>
        <p:spPr bwMode="auto">
          <a:xfrm>
            <a:off x="6084168" y="4869160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6084168" y="6021288"/>
            <a:ext cx="50405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Oval 1"/>
          <p:cNvSpPr>
            <a:spLocks noChangeArrowheads="1"/>
          </p:cNvSpPr>
          <p:nvPr/>
        </p:nvSpPr>
        <p:spPr bwMode="auto">
          <a:xfrm>
            <a:off x="971600" y="5949280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Oval 1"/>
          <p:cNvSpPr>
            <a:spLocks noChangeArrowheads="1"/>
          </p:cNvSpPr>
          <p:nvPr/>
        </p:nvSpPr>
        <p:spPr bwMode="auto">
          <a:xfrm>
            <a:off x="1979712" y="5949280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Oval 1"/>
          <p:cNvSpPr>
            <a:spLocks noChangeArrowheads="1"/>
          </p:cNvSpPr>
          <p:nvPr/>
        </p:nvSpPr>
        <p:spPr bwMode="auto">
          <a:xfrm>
            <a:off x="3635896" y="5949280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Oval 1"/>
          <p:cNvSpPr>
            <a:spLocks noChangeArrowheads="1"/>
          </p:cNvSpPr>
          <p:nvPr/>
        </p:nvSpPr>
        <p:spPr bwMode="auto">
          <a:xfrm>
            <a:off x="4427984" y="5949280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051720" y="3356992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GPE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7524328" y="3356992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3203848" y="5373216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7813675" y="5445224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GPE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08396" y="2996952"/>
            <a:ext cx="3023444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264268" cy="14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012" y="1700808"/>
            <a:ext cx="3788951" cy="90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81237"/>
            <a:ext cx="3632883" cy="98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5253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2123728" y="729309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1187624" y="153245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1187624" y="1377381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11560" y="81237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179512" y="729309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611560" y="1377381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"/>
          <p:cNvSpPr>
            <a:spLocks noChangeArrowheads="1"/>
          </p:cNvSpPr>
          <p:nvPr/>
        </p:nvSpPr>
        <p:spPr bwMode="auto">
          <a:xfrm>
            <a:off x="7092280" y="657301"/>
            <a:ext cx="432048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6300192" y="657301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"/>
          <p:cNvSpPr>
            <a:spLocks noChangeArrowheads="1"/>
          </p:cNvSpPr>
          <p:nvPr/>
        </p:nvSpPr>
        <p:spPr bwMode="auto">
          <a:xfrm>
            <a:off x="7164288" y="1340768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Oval 1"/>
          <p:cNvSpPr>
            <a:spLocks noChangeArrowheads="1"/>
          </p:cNvSpPr>
          <p:nvPr/>
        </p:nvSpPr>
        <p:spPr bwMode="auto">
          <a:xfrm>
            <a:off x="3851920" y="657301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7956376" y="2492896"/>
            <a:ext cx="50405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7164288" y="2492896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5652120" y="9229"/>
            <a:ext cx="432048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4860032" y="657301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5580112" y="657301"/>
            <a:ext cx="432048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6084168" y="1268760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6084168" y="2420888"/>
            <a:ext cx="50405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1231004" y="2204864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2239116" y="2204864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Oval 1"/>
          <p:cNvSpPr>
            <a:spLocks noChangeArrowheads="1"/>
          </p:cNvSpPr>
          <p:nvPr/>
        </p:nvSpPr>
        <p:spPr bwMode="auto">
          <a:xfrm>
            <a:off x="3895300" y="2204864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4687388" y="2204864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051720" y="153245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GPE</a:t>
            </a:r>
            <a:endParaRPr lang="fr-FR" b="1" dirty="0"/>
          </a:p>
        </p:txBody>
      </p:sp>
      <p:sp>
        <p:nvSpPr>
          <p:cNvPr id="29" name="Rectangle 28"/>
          <p:cNvSpPr/>
          <p:nvPr/>
        </p:nvSpPr>
        <p:spPr>
          <a:xfrm>
            <a:off x="6516216" y="9229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0" name="Rectangle 29"/>
          <p:cNvSpPr/>
          <p:nvPr/>
        </p:nvSpPr>
        <p:spPr>
          <a:xfrm>
            <a:off x="3463252" y="1628800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1" name="Rectangle 30"/>
          <p:cNvSpPr/>
          <p:nvPr/>
        </p:nvSpPr>
        <p:spPr>
          <a:xfrm>
            <a:off x="7813675" y="1844824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GPE</a:t>
            </a:r>
            <a:endParaRPr lang="fr-FR" b="1" dirty="0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23528" y="3645024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en a autant que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Groupes de Protons Equivalents (GPE)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5" y="3009146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Nombre de signaux dans un spectre de RMN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51520" y="4725144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portée en abscisse :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520" y="5057889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Le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déplace-ment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et exprimé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ppm (partie par million)</a:t>
            </a:r>
            <a:endParaRPr lang="fr-FR" sz="2000" dirty="0"/>
          </a:p>
        </p:txBody>
      </p:sp>
      <p:grpSp>
        <p:nvGrpSpPr>
          <p:cNvPr id="39" name="Groupe 38"/>
          <p:cNvGrpSpPr/>
          <p:nvPr/>
        </p:nvGrpSpPr>
        <p:grpSpPr>
          <a:xfrm>
            <a:off x="3203849" y="2996953"/>
            <a:ext cx="5760640" cy="3456383"/>
            <a:chOff x="3203849" y="2996953"/>
            <a:chExt cx="5760640" cy="3456383"/>
          </a:xfrm>
        </p:grpSpPr>
        <p:pic>
          <p:nvPicPr>
            <p:cNvPr id="35" name="Image 34" descr="Spectreethanol"/>
            <p:cNvPicPr/>
            <p:nvPr/>
          </p:nvPicPr>
          <p:blipFill>
            <a:blip r:embed="rId6" r:link="rId7" cstate="print"/>
            <a:srcRect l="2011" t="5130" r="6700" b="1407"/>
            <a:stretch>
              <a:fillRect/>
            </a:stretch>
          </p:blipFill>
          <p:spPr bwMode="auto">
            <a:xfrm>
              <a:off x="3203849" y="2996953"/>
              <a:ext cx="5760640" cy="3456383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8" name="Rectangle 37"/>
            <p:cNvSpPr/>
            <p:nvPr/>
          </p:nvSpPr>
          <p:spPr>
            <a:xfrm>
              <a:off x="3707904" y="3212976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4753" grpId="0"/>
      <p:bldP spid="34" grpId="0"/>
      <p:bldP spid="74754" grpId="0"/>
      <p:bldP spid="3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08396" y="56818"/>
            <a:ext cx="3023444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23528" y="692696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en a autant que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Groupes de Protons Equivalents (GPE)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5" y="56818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Nombre de signaux dans un spectre de RMN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35" name="Image 34" descr="Spectreethanol"/>
          <p:cNvPicPr/>
          <p:nvPr/>
        </p:nvPicPr>
        <p:blipFill>
          <a:blip r:embed="rId2" r:link="rId3" cstate="print"/>
          <a:srcRect l="2011" t="5130" r="6700" b="1407"/>
          <a:stretch>
            <a:fillRect/>
          </a:stretch>
        </p:blipFill>
        <p:spPr bwMode="auto">
          <a:xfrm>
            <a:off x="3203849" y="44625"/>
            <a:ext cx="5760640" cy="2952327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51520" y="1808160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portée en abscisse :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520" y="2105561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Le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déplace-ment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et exprimé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ppm (partie par million)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3779912" y="232708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38100" y="3068960"/>
            <a:ext cx="9070975" cy="3744913"/>
            <a:chOff x="38100" y="3068960"/>
            <a:chExt cx="9070975" cy="3744913"/>
          </a:xfrm>
        </p:grpSpPr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" y="3068960"/>
              <a:ext cx="9070975" cy="374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74453" y="3800057"/>
              <a:ext cx="8973060" cy="2880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874653" y="3755989"/>
              <a:ext cx="6060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CH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Arial Narrow" pitchFamily="34" charset="0"/>
                </a:rPr>
                <a:t>3</a:t>
              </a:r>
              <a:r>
                <a:rPr lang="fr-FR" b="1" dirty="0" smtClean="0">
                  <a:latin typeface="Arial Narrow" pitchFamily="34" charset="0"/>
                </a:rPr>
                <a:t>, 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CH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Arial Narrow" pitchFamily="34" charset="0"/>
                </a:rPr>
                <a:t>2</a:t>
              </a:r>
              <a:r>
                <a:rPr lang="fr-FR" b="1" dirty="0" smtClean="0">
                  <a:latin typeface="Arial Narrow" pitchFamily="34" charset="0"/>
                </a:rPr>
                <a:t> ou 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CH</a:t>
              </a:r>
              <a:r>
                <a:rPr lang="fr-FR" b="1" dirty="0" smtClean="0">
                  <a:latin typeface="Arial Narrow" pitchFamily="34" charset="0"/>
                </a:rPr>
                <a:t> </a:t>
              </a:r>
              <a:r>
                <a:rPr lang="fr-FR" b="1" dirty="0" smtClean="0">
                  <a:solidFill>
                    <a:srgbClr val="006600"/>
                  </a:solidFill>
                  <a:latin typeface="Arial Narrow" pitchFamily="34" charset="0"/>
                </a:rPr>
                <a:t>liés à un carbone porteur de 4 liaisons simples</a:t>
              </a:r>
              <a:endParaRPr lang="fr-FR" b="1" dirty="0">
                <a:solidFill>
                  <a:srgbClr val="00660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971600" y="119675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rganigramme : Entrée manuelle 2"/>
          <p:cNvSpPr/>
          <p:nvPr/>
        </p:nvSpPr>
        <p:spPr>
          <a:xfrm>
            <a:off x="971600" y="-171400"/>
            <a:ext cx="30963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-72008"/>
            <a:ext cx="4278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DERIVES HALOGENES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32656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Cl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bromo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iodo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9"/>
            <a:ext cx="248643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268760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ALCOOLS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561351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96952"/>
            <a:ext cx="4999853" cy="200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3140968"/>
            <a:ext cx="3456384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3140968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attaché à un carbone ayant 4 liaisons simples.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971600" y="5157192"/>
            <a:ext cx="180020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5229200"/>
            <a:ext cx="295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ALDEHYDES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1248"/>
            <a:ext cx="5581520" cy="91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076683"/>
            <a:ext cx="3347864" cy="17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6804248" y="2420888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452320" y="2924944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835696" y="1700808"/>
            <a:ext cx="504056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499992" y="5661248"/>
            <a:ext cx="10801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452320" y="5085184"/>
            <a:ext cx="360040" cy="864096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8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0" y="836613"/>
            <a:ext cx="9194800" cy="5013325"/>
            <a:chOff x="0" y="836613"/>
            <a:chExt cx="9194800" cy="5013325"/>
          </a:xfrm>
        </p:grpSpPr>
        <p:pic>
          <p:nvPicPr>
            <p:cNvPr id="22530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36613"/>
              <a:ext cx="9194800" cy="501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63436" y="1207769"/>
              <a:ext cx="9080564" cy="2880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863636" y="1163701"/>
              <a:ext cx="6132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CH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Arial Narrow" pitchFamily="34" charset="0"/>
                </a:rPr>
                <a:t>3</a:t>
              </a:r>
              <a:r>
                <a:rPr lang="fr-FR" b="1" dirty="0" smtClean="0">
                  <a:latin typeface="Arial Narrow" pitchFamily="34" charset="0"/>
                </a:rPr>
                <a:t>, 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CH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Arial Narrow" pitchFamily="34" charset="0"/>
                </a:rPr>
                <a:t>2</a:t>
              </a:r>
              <a:r>
                <a:rPr lang="fr-FR" b="1" dirty="0" smtClean="0">
                  <a:latin typeface="Arial Narrow" pitchFamily="34" charset="0"/>
                </a:rPr>
                <a:t> ou 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CH</a:t>
              </a:r>
              <a:r>
                <a:rPr lang="fr-FR" b="1" dirty="0" smtClean="0">
                  <a:latin typeface="Arial Narrow" pitchFamily="34" charset="0"/>
                </a:rPr>
                <a:t> </a:t>
              </a:r>
              <a:r>
                <a:rPr lang="fr-FR" b="1" dirty="0" smtClean="0">
                  <a:solidFill>
                    <a:srgbClr val="006600"/>
                  </a:solidFill>
                  <a:latin typeface="Arial Narrow" pitchFamily="34" charset="0"/>
                </a:rPr>
                <a:t>liés à un carbone porteur d’une liaison multiple</a:t>
              </a:r>
              <a:endParaRPr lang="fr-FR" b="1" dirty="0">
                <a:solidFill>
                  <a:srgbClr val="00660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0"/>
            <a:ext cx="9197975" cy="6683375"/>
            <a:chOff x="0" y="0"/>
            <a:chExt cx="9197975" cy="6683375"/>
          </a:xfrm>
        </p:grpSpPr>
        <p:pic>
          <p:nvPicPr>
            <p:cNvPr id="2355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97975" cy="668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63436" y="736764"/>
              <a:ext cx="9080564" cy="2880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331640" y="692696"/>
              <a:ext cx="6912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CH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Arial Narrow" pitchFamily="34" charset="0"/>
                </a:rPr>
                <a:t>3</a:t>
              </a:r>
              <a:r>
                <a:rPr lang="fr-FR" b="1" dirty="0" smtClean="0">
                  <a:latin typeface="Arial Narrow" pitchFamily="34" charset="0"/>
                </a:rPr>
                <a:t>, 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CH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Arial Narrow" pitchFamily="34" charset="0"/>
                </a:rPr>
                <a:t>2</a:t>
              </a:r>
              <a:r>
                <a:rPr lang="fr-FR" b="1" dirty="0" smtClean="0">
                  <a:latin typeface="Arial Narrow" pitchFamily="34" charset="0"/>
                </a:rPr>
                <a:t> ou 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CH</a:t>
              </a:r>
              <a:r>
                <a:rPr lang="fr-FR" b="1" dirty="0" smtClean="0">
                  <a:latin typeface="Arial Narrow" pitchFamily="34" charset="0"/>
                </a:rPr>
                <a:t> </a:t>
              </a:r>
              <a:r>
                <a:rPr lang="fr-FR" b="1" dirty="0" smtClean="0">
                  <a:solidFill>
                    <a:srgbClr val="006600"/>
                  </a:solidFill>
                  <a:latin typeface="Arial Narrow" pitchFamily="34" charset="0"/>
                </a:rPr>
                <a:t>liés à un carbone porteur d’un hétéroatome (O, N, S, Cl …)</a:t>
              </a:r>
              <a:endParaRPr lang="fr-FR" b="1" dirty="0">
                <a:solidFill>
                  <a:srgbClr val="006600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436" y="4033004"/>
              <a:ext cx="2924388" cy="2880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37798" y="4038115"/>
              <a:ext cx="6106202" cy="2880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54238" y="3988141"/>
              <a:ext cx="2772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H</a:t>
              </a:r>
              <a:r>
                <a:rPr lang="fr-FR" b="1" dirty="0" smtClean="0">
                  <a:latin typeface="Arial Narrow" pitchFamily="34" charset="0"/>
                </a:rPr>
                <a:t> </a:t>
              </a:r>
              <a:r>
                <a:rPr lang="fr-FR" b="1" dirty="0" smtClean="0">
                  <a:solidFill>
                    <a:srgbClr val="006600"/>
                  </a:solidFill>
                  <a:latin typeface="Arial Narrow" pitchFamily="34" charset="0"/>
                </a:rPr>
                <a:t>liés à un carbone insaturé</a:t>
              </a:r>
              <a:endParaRPr lang="fr-FR" b="1" dirty="0">
                <a:solidFill>
                  <a:srgbClr val="006600"/>
                </a:solidFill>
                <a:latin typeface="Arial Narrow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788024" y="4005064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H</a:t>
              </a:r>
              <a:r>
                <a:rPr lang="fr-FR" b="1" dirty="0" smtClean="0">
                  <a:latin typeface="Arial Narrow" pitchFamily="34" charset="0"/>
                </a:rPr>
                <a:t> </a:t>
              </a:r>
              <a:r>
                <a:rPr lang="fr-FR" b="1" dirty="0" smtClean="0">
                  <a:solidFill>
                    <a:srgbClr val="006600"/>
                  </a:solidFill>
                  <a:latin typeface="Arial Narrow" pitchFamily="34" charset="0"/>
                </a:rPr>
                <a:t>portés par un hétéroatome</a:t>
              </a:r>
              <a:endParaRPr lang="fr-FR" b="1" dirty="0">
                <a:solidFill>
                  <a:srgbClr val="0066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156176" y="5683902"/>
            <a:ext cx="2910705" cy="1107996"/>
            <a:chOff x="6156176" y="5683902"/>
            <a:chExt cx="2910705" cy="1107996"/>
          </a:xfrm>
        </p:grpSpPr>
        <p:sp>
          <p:nvSpPr>
            <p:cNvPr id="11" name="ZoneTexte 10"/>
            <p:cNvSpPr txBox="1"/>
            <p:nvPr/>
          </p:nvSpPr>
          <p:spPr>
            <a:xfrm>
              <a:off x="6156176" y="5683902"/>
              <a:ext cx="2910705" cy="1107996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b="1" u="sng" dirty="0" smtClean="0"/>
                <a:t>Ar = Aromatique</a:t>
              </a:r>
            </a:p>
            <a:p>
              <a:endParaRPr lang="fr-FR" sz="800" b="1" u="sng" dirty="0" smtClean="0"/>
            </a:p>
            <a:p>
              <a:r>
                <a:rPr lang="fr-FR" sz="2200" dirty="0" smtClean="0"/>
                <a:t>             ;                    ;  …</a:t>
              </a:r>
              <a:endParaRPr lang="fr-FR" sz="1400" dirty="0" smtClean="0"/>
            </a:p>
            <a:p>
              <a:endParaRPr lang="fr-FR" sz="1400" dirty="0"/>
            </a:p>
          </p:txBody>
        </p:sp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657" t="38639" r="55586" b="47081"/>
            <a:stretch>
              <a:fillRect/>
            </a:stretch>
          </p:blipFill>
          <p:spPr bwMode="auto">
            <a:xfrm flipH="1">
              <a:off x="7236296" y="6093296"/>
              <a:ext cx="985799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657" t="38639" r="61986" b="47081"/>
            <a:stretch>
              <a:fillRect/>
            </a:stretch>
          </p:blipFill>
          <p:spPr bwMode="auto">
            <a:xfrm flipH="1">
              <a:off x="6372200" y="6093296"/>
              <a:ext cx="491259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0" y="378904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 spectre présente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 signaux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comme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l’éthanol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le signal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0 ppm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n’est pas à prendre en compte (il correspond à une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molécule de référence servant à étalonner l’apparei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le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tétraméthylsilane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TMS).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3528" y="620687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en a autant que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Groupes de Protons Equivalents (GPE)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5" y="-15191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Nombre de signaux dans un spectre de RMN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7" name="Image 6" descr="Spectreethanol"/>
          <p:cNvPicPr/>
          <p:nvPr/>
        </p:nvPicPr>
        <p:blipFill>
          <a:blip r:embed="rId2" r:link="rId3" cstate="print"/>
          <a:srcRect l="2011" t="5130" r="6700" b="1407"/>
          <a:stretch>
            <a:fillRect/>
          </a:stretch>
        </p:blipFill>
        <p:spPr bwMode="auto">
          <a:xfrm>
            <a:off x="3203849" y="-27384"/>
            <a:ext cx="5760640" cy="3456383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520" y="2033552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Le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déplace-ment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et exprimé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ppm (partie par million)</a:t>
            </a:r>
            <a:endParaRPr lang="fr-FR" sz="20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451065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3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 spectre correspond à une des 4 molécules précédentes : laquelle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5974988"/>
            <a:ext cx="8928100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11" name="Rectangle 10"/>
          <p:cNvSpPr/>
          <p:nvPr/>
        </p:nvSpPr>
        <p:spPr>
          <a:xfrm>
            <a:off x="0" y="5110892"/>
            <a:ext cx="370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courbe d’intégration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79512" y="5949280"/>
            <a:ext cx="91450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hauteur de la marche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GPE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proportionnelle au nombre 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pro-tons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ce GPE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 réalité, c’est l’aire entre le signal et l’axe des abscisses).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1640" y="5470932"/>
            <a:ext cx="6192688" cy="400110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Courbe supplémentaire en forme de </a:t>
            </a:r>
            <a:r>
              <a:rPr lang="fr-FR" sz="2000" b="1" dirty="0" smtClean="0"/>
              <a:t>marches d’escaliers</a:t>
            </a:r>
            <a:endParaRPr lang="fr-FR" sz="2000" b="1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51520" y="1735533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portée en abscisse :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79912" y="188640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 descr="Spectreethanol"/>
          <p:cNvPicPr/>
          <p:nvPr/>
        </p:nvPicPr>
        <p:blipFill>
          <a:blip r:embed="rId2" r:link="rId3" cstate="print"/>
          <a:srcRect l="2011" t="5130" r="6700" b="1407"/>
          <a:stretch>
            <a:fillRect/>
          </a:stretch>
        </p:blipFill>
        <p:spPr bwMode="auto">
          <a:xfrm>
            <a:off x="3203848" y="1870532"/>
            <a:ext cx="5760640" cy="3456383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358364"/>
            <a:ext cx="8928100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370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courbe d’intégration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79512" y="332656"/>
            <a:ext cx="91450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hauteur de la marche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GPE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proportionnelle au nombre 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pro-tons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ce GPE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 réalité, c’est l’aire entre le signal et l’axe des abscisses).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504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4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Indiquer le nombre de protons équivalents pour chaque marche de la courbe d’intégration et attribuer chaque signal à un GPE précis de la molécule étudiée.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2" y="2051161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2455140" y="2555217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1519036" y="1979153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1519036" y="3203289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942972" y="1907145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510924" y="2555217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942972" y="3203289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4283968" y="4030772"/>
            <a:ext cx="0" cy="6477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355976" y="4174788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sym typeface="Wingdings 2" pitchFamily="18" charset="2"/>
              </a:rPr>
              <a:t>9,5 mm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7236296" y="2878644"/>
            <a:ext cx="0" cy="864096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171214" y="3719590"/>
            <a:ext cx="788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188A26"/>
                </a:solidFill>
                <a:sym typeface="Wingdings 2" pitchFamily="18" charset="2"/>
              </a:rPr>
              <a:t>5 mm</a:t>
            </a:r>
            <a:endParaRPr lang="fr-FR" sz="2000" dirty="0">
              <a:solidFill>
                <a:srgbClr val="188A26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6012160" y="3742740"/>
            <a:ext cx="0" cy="360039"/>
          </a:xfrm>
          <a:prstGeom prst="straightConnector1">
            <a:avLst/>
          </a:prstGeom>
          <a:ln w="38100">
            <a:solidFill>
              <a:srgbClr val="188A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308304" y="3094668"/>
            <a:ext cx="918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sym typeface="Wingdings 2" pitchFamily="18" charset="2"/>
              </a:rPr>
              <a:t>14 mm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67544" y="3861048"/>
            <a:ext cx="2319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28,5 mm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6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7544" y="4293096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9,5 mm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H</a:t>
            </a:r>
          </a:p>
          <a:p>
            <a:pPr lvl="0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5 mm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H</a:t>
            </a:r>
          </a:p>
          <a:p>
            <a:pPr lvl="0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14 mm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 H</a:t>
            </a:r>
            <a:endParaRPr lang="fr-FR" sz="20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445224"/>
            <a:ext cx="4645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 nombre de pics des signaux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1042988" y="5811180"/>
            <a:ext cx="136525" cy="580641"/>
            <a:chOff x="541" y="749"/>
            <a:chExt cx="4214" cy="1705"/>
          </a:xfrm>
        </p:grpSpPr>
        <p:cxnSp>
          <p:nvCxnSpPr>
            <p:cNvPr id="39" name="AutoShape 39"/>
            <p:cNvCxnSpPr>
              <a:cxnSpLocks noChangeShapeType="1"/>
            </p:cNvCxnSpPr>
            <p:nvPr/>
          </p:nvCxnSpPr>
          <p:spPr bwMode="auto">
            <a:xfrm flipV="1">
              <a:off x="541" y="2442"/>
              <a:ext cx="1003" cy="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40"/>
            <p:cNvCxnSpPr>
              <a:cxnSpLocks noChangeShapeType="1"/>
            </p:cNvCxnSpPr>
            <p:nvPr/>
          </p:nvCxnSpPr>
          <p:spPr bwMode="auto">
            <a:xfrm flipV="1">
              <a:off x="1544" y="749"/>
              <a:ext cx="1106" cy="1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41"/>
            <p:cNvCxnSpPr>
              <a:cxnSpLocks noChangeShapeType="1"/>
            </p:cNvCxnSpPr>
            <p:nvPr/>
          </p:nvCxnSpPr>
          <p:spPr bwMode="auto">
            <a:xfrm>
              <a:off x="2650" y="749"/>
              <a:ext cx="1092" cy="16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2" name="AutoShape 42"/>
            <p:cNvCxnSpPr>
              <a:cxnSpLocks noChangeShapeType="1"/>
            </p:cNvCxnSpPr>
            <p:nvPr/>
          </p:nvCxnSpPr>
          <p:spPr bwMode="auto">
            <a:xfrm>
              <a:off x="3742" y="2442"/>
              <a:ext cx="101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2555875" y="5805984"/>
            <a:ext cx="315913" cy="574724"/>
            <a:chOff x="92" y="760"/>
            <a:chExt cx="4165" cy="1672"/>
          </a:xfrm>
        </p:grpSpPr>
        <p:cxnSp>
          <p:nvCxnSpPr>
            <p:cNvPr id="44" name="AutoShape 44"/>
            <p:cNvCxnSpPr>
              <a:cxnSpLocks noChangeShapeType="1"/>
            </p:cNvCxnSpPr>
            <p:nvPr/>
          </p:nvCxnSpPr>
          <p:spPr bwMode="auto">
            <a:xfrm>
              <a:off x="92" y="2431"/>
              <a:ext cx="83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5" name="AutoShape 45"/>
            <p:cNvCxnSpPr>
              <a:cxnSpLocks noChangeShapeType="1"/>
            </p:cNvCxnSpPr>
            <p:nvPr/>
          </p:nvCxnSpPr>
          <p:spPr bwMode="auto">
            <a:xfrm flipV="1">
              <a:off x="926" y="760"/>
              <a:ext cx="479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" name="AutoShape 46"/>
            <p:cNvCxnSpPr>
              <a:cxnSpLocks noChangeShapeType="1"/>
            </p:cNvCxnSpPr>
            <p:nvPr/>
          </p:nvCxnSpPr>
          <p:spPr bwMode="auto">
            <a:xfrm>
              <a:off x="140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" name="AutoShape 47"/>
            <p:cNvCxnSpPr>
              <a:cxnSpLocks noChangeShapeType="1"/>
            </p:cNvCxnSpPr>
            <p:nvPr/>
          </p:nvCxnSpPr>
          <p:spPr bwMode="auto">
            <a:xfrm>
              <a:off x="1878" y="2431"/>
              <a:ext cx="5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" name="AutoShape 48"/>
            <p:cNvCxnSpPr>
              <a:cxnSpLocks noChangeShapeType="1"/>
            </p:cNvCxnSpPr>
            <p:nvPr/>
          </p:nvCxnSpPr>
          <p:spPr bwMode="auto">
            <a:xfrm flipV="1">
              <a:off x="2385" y="760"/>
              <a:ext cx="460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" name="AutoShape 49"/>
            <p:cNvCxnSpPr>
              <a:cxnSpLocks noChangeShapeType="1"/>
            </p:cNvCxnSpPr>
            <p:nvPr/>
          </p:nvCxnSpPr>
          <p:spPr bwMode="auto">
            <a:xfrm>
              <a:off x="284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" name="AutoShape 50"/>
            <p:cNvCxnSpPr>
              <a:cxnSpLocks noChangeShapeType="1"/>
            </p:cNvCxnSpPr>
            <p:nvPr/>
          </p:nvCxnSpPr>
          <p:spPr bwMode="auto">
            <a:xfrm>
              <a:off x="3318" y="2431"/>
              <a:ext cx="93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51" name="Group 51"/>
          <p:cNvGrpSpPr>
            <a:grpSpLocks/>
          </p:cNvGrpSpPr>
          <p:nvPr/>
        </p:nvGrpSpPr>
        <p:grpSpPr bwMode="auto">
          <a:xfrm>
            <a:off x="4140200" y="5805984"/>
            <a:ext cx="393700" cy="574724"/>
            <a:chOff x="1166" y="977"/>
            <a:chExt cx="5725" cy="1717"/>
          </a:xfrm>
        </p:grpSpPr>
        <p:cxnSp>
          <p:nvCxnSpPr>
            <p:cNvPr id="52" name="AutoShape 52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3" name="AutoShape 53"/>
            <p:cNvCxnSpPr>
              <a:cxnSpLocks noChangeShapeType="1"/>
            </p:cNvCxnSpPr>
            <p:nvPr/>
          </p:nvCxnSpPr>
          <p:spPr bwMode="auto">
            <a:xfrm>
              <a:off x="593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" name="AutoShape 54"/>
            <p:cNvCxnSpPr>
              <a:cxnSpLocks noChangeShapeType="1"/>
            </p:cNvCxnSpPr>
            <p:nvPr/>
          </p:nvCxnSpPr>
          <p:spPr bwMode="auto">
            <a:xfrm flipV="1">
              <a:off x="2118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5" name="AutoShape 55"/>
            <p:cNvCxnSpPr>
              <a:cxnSpLocks noChangeShapeType="1"/>
            </p:cNvCxnSpPr>
            <p:nvPr/>
          </p:nvCxnSpPr>
          <p:spPr bwMode="auto">
            <a:xfrm flipH="1" flipV="1">
              <a:off x="2625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AutoShape 56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7" name="AutoShape 57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AutoShape 58"/>
            <p:cNvCxnSpPr>
              <a:cxnSpLocks noChangeShapeType="1"/>
            </p:cNvCxnSpPr>
            <p:nvPr/>
          </p:nvCxnSpPr>
          <p:spPr bwMode="auto">
            <a:xfrm flipV="1">
              <a:off x="4995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9" name="AutoShape 59"/>
            <p:cNvCxnSpPr>
              <a:cxnSpLocks noChangeShapeType="1"/>
            </p:cNvCxnSpPr>
            <p:nvPr/>
          </p:nvCxnSpPr>
          <p:spPr bwMode="auto">
            <a:xfrm flipH="1" flipV="1">
              <a:off x="5502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0" name="AutoShape 60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" name="AutoShape 61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62" name="Group 62"/>
          <p:cNvGrpSpPr>
            <a:grpSpLocks/>
          </p:cNvGrpSpPr>
          <p:nvPr/>
        </p:nvGrpSpPr>
        <p:grpSpPr bwMode="auto">
          <a:xfrm>
            <a:off x="5867400" y="5805264"/>
            <a:ext cx="458788" cy="574724"/>
            <a:chOff x="1166" y="977"/>
            <a:chExt cx="7145" cy="1717"/>
          </a:xfrm>
        </p:grpSpPr>
        <p:cxnSp>
          <p:nvCxnSpPr>
            <p:cNvPr id="63" name="AutoShape 63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" name="AutoShape 64"/>
            <p:cNvCxnSpPr>
              <a:cxnSpLocks noChangeShapeType="1"/>
            </p:cNvCxnSpPr>
            <p:nvPr/>
          </p:nvCxnSpPr>
          <p:spPr bwMode="auto">
            <a:xfrm>
              <a:off x="735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5" name="AutoShape 65"/>
            <p:cNvCxnSpPr>
              <a:cxnSpLocks noChangeShapeType="1"/>
            </p:cNvCxnSpPr>
            <p:nvPr/>
          </p:nvCxnSpPr>
          <p:spPr bwMode="auto">
            <a:xfrm flipV="1">
              <a:off x="2118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6" name="AutoShape 66"/>
            <p:cNvCxnSpPr>
              <a:cxnSpLocks noChangeShapeType="1"/>
            </p:cNvCxnSpPr>
            <p:nvPr/>
          </p:nvCxnSpPr>
          <p:spPr bwMode="auto">
            <a:xfrm flipH="1" flipV="1">
              <a:off x="2625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7" name="AutoShape 67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8" name="AutoShape 68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9" name="AutoShape 69"/>
            <p:cNvCxnSpPr>
              <a:cxnSpLocks noChangeShapeType="1"/>
            </p:cNvCxnSpPr>
            <p:nvPr/>
          </p:nvCxnSpPr>
          <p:spPr bwMode="auto">
            <a:xfrm flipV="1">
              <a:off x="6415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" name="AutoShape 70"/>
            <p:cNvCxnSpPr>
              <a:cxnSpLocks noChangeShapeType="1"/>
            </p:cNvCxnSpPr>
            <p:nvPr/>
          </p:nvCxnSpPr>
          <p:spPr bwMode="auto">
            <a:xfrm flipH="1" flipV="1">
              <a:off x="6922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" name="AutoShape 71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" name="AutoShape 72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3" name="AutoShape 73"/>
            <p:cNvCxnSpPr>
              <a:cxnSpLocks noChangeShapeType="1"/>
            </p:cNvCxnSpPr>
            <p:nvPr/>
          </p:nvCxnSpPr>
          <p:spPr bwMode="auto">
            <a:xfrm flipH="1">
              <a:off x="4980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4" name="AutoShape 74"/>
            <p:cNvCxnSpPr>
              <a:cxnSpLocks noChangeShapeType="1"/>
            </p:cNvCxnSpPr>
            <p:nvPr/>
          </p:nvCxnSpPr>
          <p:spPr bwMode="auto">
            <a:xfrm flipH="1" flipV="1">
              <a:off x="5487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5" name="AutoShape 75"/>
            <p:cNvCxnSpPr>
              <a:cxnSpLocks noChangeShapeType="1"/>
            </p:cNvCxnSpPr>
            <p:nvPr/>
          </p:nvCxnSpPr>
          <p:spPr bwMode="auto">
            <a:xfrm>
              <a:off x="593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6" name="Group 76"/>
          <p:cNvGrpSpPr>
            <a:grpSpLocks/>
          </p:cNvGrpSpPr>
          <p:nvPr/>
        </p:nvGrpSpPr>
        <p:grpSpPr bwMode="auto">
          <a:xfrm>
            <a:off x="7596188" y="5810460"/>
            <a:ext cx="584200" cy="580641"/>
            <a:chOff x="926" y="737"/>
            <a:chExt cx="8597" cy="1717"/>
          </a:xfrm>
        </p:grpSpPr>
        <p:cxnSp>
          <p:nvCxnSpPr>
            <p:cNvPr id="77" name="AutoShape 77"/>
            <p:cNvCxnSpPr>
              <a:cxnSpLocks noChangeShapeType="1"/>
            </p:cNvCxnSpPr>
            <p:nvPr/>
          </p:nvCxnSpPr>
          <p:spPr bwMode="auto">
            <a:xfrm>
              <a:off x="926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8" name="AutoShape 78"/>
            <p:cNvCxnSpPr>
              <a:cxnSpLocks noChangeShapeType="1"/>
            </p:cNvCxnSpPr>
            <p:nvPr/>
          </p:nvCxnSpPr>
          <p:spPr bwMode="auto">
            <a:xfrm>
              <a:off x="8571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9" name="AutoShape 79"/>
            <p:cNvCxnSpPr>
              <a:cxnSpLocks noChangeShapeType="1"/>
            </p:cNvCxnSpPr>
            <p:nvPr/>
          </p:nvCxnSpPr>
          <p:spPr bwMode="auto">
            <a:xfrm flipV="1">
              <a:off x="1878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0" name="AutoShape 80"/>
            <p:cNvCxnSpPr>
              <a:cxnSpLocks noChangeShapeType="1"/>
            </p:cNvCxnSpPr>
            <p:nvPr/>
          </p:nvCxnSpPr>
          <p:spPr bwMode="auto">
            <a:xfrm flipH="1" flipV="1">
              <a:off x="2385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1" name="AutoShape 81"/>
            <p:cNvCxnSpPr>
              <a:cxnSpLocks noChangeShapeType="1"/>
            </p:cNvCxnSpPr>
            <p:nvPr/>
          </p:nvCxnSpPr>
          <p:spPr bwMode="auto">
            <a:xfrm flipH="1">
              <a:off x="330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" name="AutoShape 82"/>
            <p:cNvCxnSpPr>
              <a:cxnSpLocks noChangeShapeType="1"/>
            </p:cNvCxnSpPr>
            <p:nvPr/>
          </p:nvCxnSpPr>
          <p:spPr bwMode="auto">
            <a:xfrm flipH="1" flipV="1">
              <a:off x="381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" name="AutoShape 83"/>
            <p:cNvCxnSpPr>
              <a:cxnSpLocks noChangeShapeType="1"/>
            </p:cNvCxnSpPr>
            <p:nvPr/>
          </p:nvCxnSpPr>
          <p:spPr bwMode="auto">
            <a:xfrm flipV="1">
              <a:off x="7627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4" name="AutoShape 84"/>
            <p:cNvCxnSpPr>
              <a:cxnSpLocks noChangeShapeType="1"/>
            </p:cNvCxnSpPr>
            <p:nvPr/>
          </p:nvCxnSpPr>
          <p:spPr bwMode="auto">
            <a:xfrm flipH="1" flipV="1">
              <a:off x="8134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" name="AutoShape 85"/>
            <p:cNvCxnSpPr>
              <a:cxnSpLocks noChangeShapeType="1"/>
            </p:cNvCxnSpPr>
            <p:nvPr/>
          </p:nvCxnSpPr>
          <p:spPr bwMode="auto">
            <a:xfrm>
              <a:off x="282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" name="AutoShape 86"/>
            <p:cNvCxnSpPr>
              <a:cxnSpLocks noChangeShapeType="1"/>
            </p:cNvCxnSpPr>
            <p:nvPr/>
          </p:nvCxnSpPr>
          <p:spPr bwMode="auto">
            <a:xfrm>
              <a:off x="4257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" name="AutoShape 87"/>
            <p:cNvCxnSpPr>
              <a:cxnSpLocks noChangeShapeType="1"/>
            </p:cNvCxnSpPr>
            <p:nvPr/>
          </p:nvCxnSpPr>
          <p:spPr bwMode="auto">
            <a:xfrm flipH="1">
              <a:off x="4740" y="73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" name="AutoShape 88"/>
            <p:cNvCxnSpPr>
              <a:cxnSpLocks noChangeShapeType="1"/>
            </p:cNvCxnSpPr>
            <p:nvPr/>
          </p:nvCxnSpPr>
          <p:spPr bwMode="auto">
            <a:xfrm flipH="1" flipV="1">
              <a:off x="5247" y="73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" name="AutoShape 89"/>
            <p:cNvCxnSpPr>
              <a:cxnSpLocks noChangeShapeType="1"/>
            </p:cNvCxnSpPr>
            <p:nvPr/>
          </p:nvCxnSpPr>
          <p:spPr bwMode="auto">
            <a:xfrm>
              <a:off x="7144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" name="AutoShape 90"/>
            <p:cNvCxnSpPr>
              <a:cxnSpLocks noChangeShapeType="1"/>
            </p:cNvCxnSpPr>
            <p:nvPr/>
          </p:nvCxnSpPr>
          <p:spPr bwMode="auto">
            <a:xfrm flipH="1">
              <a:off x="617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" name="AutoShape 91"/>
            <p:cNvCxnSpPr>
              <a:cxnSpLocks noChangeShapeType="1"/>
            </p:cNvCxnSpPr>
            <p:nvPr/>
          </p:nvCxnSpPr>
          <p:spPr bwMode="auto">
            <a:xfrm flipH="1" flipV="1">
              <a:off x="668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" name="AutoShape 92"/>
            <p:cNvCxnSpPr>
              <a:cxnSpLocks noChangeShapeType="1"/>
            </p:cNvCxnSpPr>
            <p:nvPr/>
          </p:nvCxnSpPr>
          <p:spPr bwMode="auto">
            <a:xfrm>
              <a:off x="569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468313" y="6453013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 err="1"/>
              <a:t>Singulet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4" name="Text Box 4"/>
          <p:cNvSpPr txBox="1">
            <a:spLocks noChangeArrowheads="1"/>
          </p:cNvSpPr>
          <p:nvPr/>
        </p:nvSpPr>
        <p:spPr bwMode="auto">
          <a:xfrm>
            <a:off x="2124075" y="6453013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Doublet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3708400" y="6453013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Triplet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5364163" y="6453013"/>
            <a:ext cx="15113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Quadruplet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172325" y="6453013"/>
            <a:ext cx="1503363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 err="1"/>
              <a:t>Quintuplet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8" name="Rectangle 97"/>
          <p:cNvSpPr/>
          <p:nvPr/>
        </p:nvSpPr>
        <p:spPr>
          <a:xfrm>
            <a:off x="3757878" y="2071865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8" grpId="0"/>
      <p:bldP spid="31" grpId="0"/>
      <p:bldP spid="37" grpId="0"/>
      <p:bldP spid="93" grpId="0" animBg="1" autoUpdateAnimBg="0"/>
      <p:bldP spid="94" grpId="0" animBg="1" autoUpdateAnimBg="0"/>
      <p:bldP spid="95" grpId="0" animBg="1" autoUpdateAnimBg="0"/>
      <p:bldP spid="96" grpId="0" animBg="1" autoUpdateAnimBg="0"/>
      <p:bldP spid="97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908720"/>
            <a:ext cx="7236296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Influence de protons voisins EQUIVALENTS ENTRE EUX (couplage </a:t>
            </a:r>
            <a:r>
              <a:rPr lang="fr-FR" sz="2400" b="1" dirty="0" err="1" smtClean="0">
                <a:solidFill>
                  <a:schemeClr val="tx1"/>
                </a:solidFill>
              </a:rPr>
              <a:t>A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m</a:t>
            </a:r>
            <a:r>
              <a:rPr lang="fr-FR" sz="2400" b="1" dirty="0" err="1" smtClean="0">
                <a:solidFill>
                  <a:schemeClr val="tx1"/>
                </a:solidFill>
              </a:rPr>
              <a:t>X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q</a:t>
            </a:r>
            <a:r>
              <a:rPr lang="fr-FR" sz="2400" b="1" dirty="0" smtClean="0">
                <a:solidFill>
                  <a:schemeClr val="tx1"/>
                </a:solidFill>
              </a:rPr>
              <a:t>)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645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 nombre de pics des signaux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932040" y="116632"/>
            <a:ext cx="136525" cy="580641"/>
            <a:chOff x="541" y="749"/>
            <a:chExt cx="4214" cy="1705"/>
          </a:xfrm>
        </p:grpSpPr>
        <p:cxnSp>
          <p:nvCxnSpPr>
            <p:cNvPr id="5" name="AutoShape 39"/>
            <p:cNvCxnSpPr>
              <a:cxnSpLocks noChangeShapeType="1"/>
            </p:cNvCxnSpPr>
            <p:nvPr/>
          </p:nvCxnSpPr>
          <p:spPr bwMode="auto">
            <a:xfrm flipV="1">
              <a:off x="541" y="2442"/>
              <a:ext cx="1003" cy="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" name="AutoShape 40"/>
            <p:cNvCxnSpPr>
              <a:cxnSpLocks noChangeShapeType="1"/>
            </p:cNvCxnSpPr>
            <p:nvPr/>
          </p:nvCxnSpPr>
          <p:spPr bwMode="auto">
            <a:xfrm flipV="1">
              <a:off x="1544" y="749"/>
              <a:ext cx="1106" cy="1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41"/>
            <p:cNvCxnSpPr>
              <a:cxnSpLocks noChangeShapeType="1"/>
            </p:cNvCxnSpPr>
            <p:nvPr/>
          </p:nvCxnSpPr>
          <p:spPr bwMode="auto">
            <a:xfrm>
              <a:off x="2650" y="749"/>
              <a:ext cx="1092" cy="16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" name="AutoShape 42"/>
            <p:cNvCxnSpPr>
              <a:cxnSpLocks noChangeShapeType="1"/>
            </p:cNvCxnSpPr>
            <p:nvPr/>
          </p:nvCxnSpPr>
          <p:spPr bwMode="auto">
            <a:xfrm>
              <a:off x="3742" y="2442"/>
              <a:ext cx="101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508104" y="116632"/>
            <a:ext cx="315913" cy="574724"/>
            <a:chOff x="92" y="760"/>
            <a:chExt cx="4165" cy="1672"/>
          </a:xfrm>
        </p:grpSpPr>
        <p:cxnSp>
          <p:nvCxnSpPr>
            <p:cNvPr id="10" name="AutoShape 44"/>
            <p:cNvCxnSpPr>
              <a:cxnSpLocks noChangeShapeType="1"/>
            </p:cNvCxnSpPr>
            <p:nvPr/>
          </p:nvCxnSpPr>
          <p:spPr bwMode="auto">
            <a:xfrm>
              <a:off x="92" y="2431"/>
              <a:ext cx="83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" name="AutoShape 45"/>
            <p:cNvCxnSpPr>
              <a:cxnSpLocks noChangeShapeType="1"/>
            </p:cNvCxnSpPr>
            <p:nvPr/>
          </p:nvCxnSpPr>
          <p:spPr bwMode="auto">
            <a:xfrm flipV="1">
              <a:off x="926" y="760"/>
              <a:ext cx="479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46"/>
            <p:cNvCxnSpPr>
              <a:cxnSpLocks noChangeShapeType="1"/>
            </p:cNvCxnSpPr>
            <p:nvPr/>
          </p:nvCxnSpPr>
          <p:spPr bwMode="auto">
            <a:xfrm>
              <a:off x="140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" name="AutoShape 47"/>
            <p:cNvCxnSpPr>
              <a:cxnSpLocks noChangeShapeType="1"/>
            </p:cNvCxnSpPr>
            <p:nvPr/>
          </p:nvCxnSpPr>
          <p:spPr bwMode="auto">
            <a:xfrm>
              <a:off x="1878" y="2431"/>
              <a:ext cx="5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48"/>
            <p:cNvCxnSpPr>
              <a:cxnSpLocks noChangeShapeType="1"/>
            </p:cNvCxnSpPr>
            <p:nvPr/>
          </p:nvCxnSpPr>
          <p:spPr bwMode="auto">
            <a:xfrm flipV="1">
              <a:off x="2385" y="760"/>
              <a:ext cx="460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49"/>
            <p:cNvCxnSpPr>
              <a:cxnSpLocks noChangeShapeType="1"/>
            </p:cNvCxnSpPr>
            <p:nvPr/>
          </p:nvCxnSpPr>
          <p:spPr bwMode="auto">
            <a:xfrm>
              <a:off x="284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AutoShape 50"/>
            <p:cNvCxnSpPr>
              <a:cxnSpLocks noChangeShapeType="1"/>
            </p:cNvCxnSpPr>
            <p:nvPr/>
          </p:nvCxnSpPr>
          <p:spPr bwMode="auto">
            <a:xfrm>
              <a:off x="3318" y="2431"/>
              <a:ext cx="93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6228184" y="116632"/>
            <a:ext cx="393700" cy="574724"/>
            <a:chOff x="1166" y="977"/>
            <a:chExt cx="5725" cy="1717"/>
          </a:xfrm>
        </p:grpSpPr>
        <p:cxnSp>
          <p:nvCxnSpPr>
            <p:cNvPr id="18" name="AutoShape 52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53"/>
            <p:cNvCxnSpPr>
              <a:cxnSpLocks noChangeShapeType="1"/>
            </p:cNvCxnSpPr>
            <p:nvPr/>
          </p:nvCxnSpPr>
          <p:spPr bwMode="auto">
            <a:xfrm>
              <a:off x="593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54"/>
            <p:cNvCxnSpPr>
              <a:cxnSpLocks noChangeShapeType="1"/>
            </p:cNvCxnSpPr>
            <p:nvPr/>
          </p:nvCxnSpPr>
          <p:spPr bwMode="auto">
            <a:xfrm flipV="1">
              <a:off x="2118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55"/>
            <p:cNvCxnSpPr>
              <a:cxnSpLocks noChangeShapeType="1"/>
            </p:cNvCxnSpPr>
            <p:nvPr/>
          </p:nvCxnSpPr>
          <p:spPr bwMode="auto">
            <a:xfrm flipH="1" flipV="1">
              <a:off x="2625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56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57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58"/>
            <p:cNvCxnSpPr>
              <a:cxnSpLocks noChangeShapeType="1"/>
            </p:cNvCxnSpPr>
            <p:nvPr/>
          </p:nvCxnSpPr>
          <p:spPr bwMode="auto">
            <a:xfrm flipV="1">
              <a:off x="4995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59"/>
            <p:cNvCxnSpPr>
              <a:cxnSpLocks noChangeShapeType="1"/>
            </p:cNvCxnSpPr>
            <p:nvPr/>
          </p:nvCxnSpPr>
          <p:spPr bwMode="auto">
            <a:xfrm flipH="1" flipV="1">
              <a:off x="5502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60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61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28" name="Group 62"/>
          <p:cNvGrpSpPr>
            <a:grpSpLocks/>
          </p:cNvGrpSpPr>
          <p:nvPr/>
        </p:nvGrpSpPr>
        <p:grpSpPr bwMode="auto">
          <a:xfrm>
            <a:off x="7092280" y="116632"/>
            <a:ext cx="458788" cy="574724"/>
            <a:chOff x="1166" y="977"/>
            <a:chExt cx="7145" cy="1717"/>
          </a:xfrm>
        </p:grpSpPr>
        <p:cxnSp>
          <p:nvCxnSpPr>
            <p:cNvPr id="29" name="AutoShape 63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64"/>
            <p:cNvCxnSpPr>
              <a:cxnSpLocks noChangeShapeType="1"/>
            </p:cNvCxnSpPr>
            <p:nvPr/>
          </p:nvCxnSpPr>
          <p:spPr bwMode="auto">
            <a:xfrm>
              <a:off x="735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65"/>
            <p:cNvCxnSpPr>
              <a:cxnSpLocks noChangeShapeType="1"/>
            </p:cNvCxnSpPr>
            <p:nvPr/>
          </p:nvCxnSpPr>
          <p:spPr bwMode="auto">
            <a:xfrm flipV="1">
              <a:off x="2118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" name="AutoShape 66"/>
            <p:cNvCxnSpPr>
              <a:cxnSpLocks noChangeShapeType="1"/>
            </p:cNvCxnSpPr>
            <p:nvPr/>
          </p:nvCxnSpPr>
          <p:spPr bwMode="auto">
            <a:xfrm flipH="1" flipV="1">
              <a:off x="2625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" name="AutoShape 67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68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5" name="AutoShape 69"/>
            <p:cNvCxnSpPr>
              <a:cxnSpLocks noChangeShapeType="1"/>
            </p:cNvCxnSpPr>
            <p:nvPr/>
          </p:nvCxnSpPr>
          <p:spPr bwMode="auto">
            <a:xfrm flipV="1">
              <a:off x="6415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" name="AutoShape 70"/>
            <p:cNvCxnSpPr>
              <a:cxnSpLocks noChangeShapeType="1"/>
            </p:cNvCxnSpPr>
            <p:nvPr/>
          </p:nvCxnSpPr>
          <p:spPr bwMode="auto">
            <a:xfrm flipH="1" flipV="1">
              <a:off x="6922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AutoShape 71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" name="AutoShape 72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AutoShape 73"/>
            <p:cNvCxnSpPr>
              <a:cxnSpLocks noChangeShapeType="1"/>
            </p:cNvCxnSpPr>
            <p:nvPr/>
          </p:nvCxnSpPr>
          <p:spPr bwMode="auto">
            <a:xfrm flipH="1">
              <a:off x="4980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74"/>
            <p:cNvCxnSpPr>
              <a:cxnSpLocks noChangeShapeType="1"/>
            </p:cNvCxnSpPr>
            <p:nvPr/>
          </p:nvCxnSpPr>
          <p:spPr bwMode="auto">
            <a:xfrm flipH="1" flipV="1">
              <a:off x="5487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75"/>
            <p:cNvCxnSpPr>
              <a:cxnSpLocks noChangeShapeType="1"/>
            </p:cNvCxnSpPr>
            <p:nvPr/>
          </p:nvCxnSpPr>
          <p:spPr bwMode="auto">
            <a:xfrm>
              <a:off x="593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8028384" y="116632"/>
            <a:ext cx="584200" cy="580641"/>
            <a:chOff x="926" y="737"/>
            <a:chExt cx="8597" cy="1717"/>
          </a:xfrm>
        </p:grpSpPr>
        <p:cxnSp>
          <p:nvCxnSpPr>
            <p:cNvPr id="43" name="AutoShape 77"/>
            <p:cNvCxnSpPr>
              <a:cxnSpLocks noChangeShapeType="1"/>
            </p:cNvCxnSpPr>
            <p:nvPr/>
          </p:nvCxnSpPr>
          <p:spPr bwMode="auto">
            <a:xfrm>
              <a:off x="926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" name="AutoShape 78"/>
            <p:cNvCxnSpPr>
              <a:cxnSpLocks noChangeShapeType="1"/>
            </p:cNvCxnSpPr>
            <p:nvPr/>
          </p:nvCxnSpPr>
          <p:spPr bwMode="auto">
            <a:xfrm>
              <a:off x="8571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5" name="AutoShape 79"/>
            <p:cNvCxnSpPr>
              <a:cxnSpLocks noChangeShapeType="1"/>
            </p:cNvCxnSpPr>
            <p:nvPr/>
          </p:nvCxnSpPr>
          <p:spPr bwMode="auto">
            <a:xfrm flipV="1">
              <a:off x="1878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" name="AutoShape 80"/>
            <p:cNvCxnSpPr>
              <a:cxnSpLocks noChangeShapeType="1"/>
            </p:cNvCxnSpPr>
            <p:nvPr/>
          </p:nvCxnSpPr>
          <p:spPr bwMode="auto">
            <a:xfrm flipH="1" flipV="1">
              <a:off x="2385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" name="AutoShape 81"/>
            <p:cNvCxnSpPr>
              <a:cxnSpLocks noChangeShapeType="1"/>
            </p:cNvCxnSpPr>
            <p:nvPr/>
          </p:nvCxnSpPr>
          <p:spPr bwMode="auto">
            <a:xfrm flipH="1">
              <a:off x="330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" name="AutoShape 82"/>
            <p:cNvCxnSpPr>
              <a:cxnSpLocks noChangeShapeType="1"/>
            </p:cNvCxnSpPr>
            <p:nvPr/>
          </p:nvCxnSpPr>
          <p:spPr bwMode="auto">
            <a:xfrm flipH="1" flipV="1">
              <a:off x="381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" name="AutoShape 83"/>
            <p:cNvCxnSpPr>
              <a:cxnSpLocks noChangeShapeType="1"/>
            </p:cNvCxnSpPr>
            <p:nvPr/>
          </p:nvCxnSpPr>
          <p:spPr bwMode="auto">
            <a:xfrm flipV="1">
              <a:off x="7627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" name="AutoShape 84"/>
            <p:cNvCxnSpPr>
              <a:cxnSpLocks noChangeShapeType="1"/>
            </p:cNvCxnSpPr>
            <p:nvPr/>
          </p:nvCxnSpPr>
          <p:spPr bwMode="auto">
            <a:xfrm flipH="1" flipV="1">
              <a:off x="8134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" name="AutoShape 85"/>
            <p:cNvCxnSpPr>
              <a:cxnSpLocks noChangeShapeType="1"/>
            </p:cNvCxnSpPr>
            <p:nvPr/>
          </p:nvCxnSpPr>
          <p:spPr bwMode="auto">
            <a:xfrm>
              <a:off x="282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" name="AutoShape 86"/>
            <p:cNvCxnSpPr>
              <a:cxnSpLocks noChangeShapeType="1"/>
            </p:cNvCxnSpPr>
            <p:nvPr/>
          </p:nvCxnSpPr>
          <p:spPr bwMode="auto">
            <a:xfrm>
              <a:off x="4257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3" name="AutoShape 87"/>
            <p:cNvCxnSpPr>
              <a:cxnSpLocks noChangeShapeType="1"/>
            </p:cNvCxnSpPr>
            <p:nvPr/>
          </p:nvCxnSpPr>
          <p:spPr bwMode="auto">
            <a:xfrm flipH="1">
              <a:off x="4740" y="73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" name="AutoShape 88"/>
            <p:cNvCxnSpPr>
              <a:cxnSpLocks noChangeShapeType="1"/>
            </p:cNvCxnSpPr>
            <p:nvPr/>
          </p:nvCxnSpPr>
          <p:spPr bwMode="auto">
            <a:xfrm flipH="1" flipV="1">
              <a:off x="5247" y="73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5" name="AutoShape 89"/>
            <p:cNvCxnSpPr>
              <a:cxnSpLocks noChangeShapeType="1"/>
            </p:cNvCxnSpPr>
            <p:nvPr/>
          </p:nvCxnSpPr>
          <p:spPr bwMode="auto">
            <a:xfrm>
              <a:off x="7144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AutoShape 90"/>
            <p:cNvCxnSpPr>
              <a:cxnSpLocks noChangeShapeType="1"/>
            </p:cNvCxnSpPr>
            <p:nvPr/>
          </p:nvCxnSpPr>
          <p:spPr bwMode="auto">
            <a:xfrm flipH="1">
              <a:off x="617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7" name="AutoShape 91"/>
            <p:cNvCxnSpPr>
              <a:cxnSpLocks noChangeShapeType="1"/>
            </p:cNvCxnSpPr>
            <p:nvPr/>
          </p:nvCxnSpPr>
          <p:spPr bwMode="auto">
            <a:xfrm flipH="1" flipV="1">
              <a:off x="668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AutoShape 92"/>
            <p:cNvCxnSpPr>
              <a:cxnSpLocks noChangeShapeType="1"/>
            </p:cNvCxnSpPr>
            <p:nvPr/>
          </p:nvCxnSpPr>
          <p:spPr bwMode="auto">
            <a:xfrm>
              <a:off x="569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144463" y="1916832"/>
            <a:ext cx="8891587" cy="10080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179512" y="1916832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    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Un groupe de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protons équivalents,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voisins de q protons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qui ne leur sont pas équivalents mais qui sont équivalents entre eux, apparaît sous la forme d’un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multiplet de (q+1) pics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. 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753"/>
            <a:ext cx="501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1259633" y="3068960"/>
            <a:ext cx="496855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11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proton porté par un hétéroatome (O, N …)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donne toujours un </a:t>
            </a:r>
            <a:r>
              <a:rPr lang="fr-FR" sz="2000" i="1" u="sng" dirty="0">
                <a:ea typeface="Calibri" pitchFamily="34" charset="0"/>
                <a:cs typeface="Times New Roman" pitchFamily="18" charset="0"/>
              </a:rPr>
              <a:t>SINGULET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;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4077072"/>
            <a:ext cx="6588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5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étudié précédemment.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9" name="ZoneTexte 68"/>
          <p:cNvSpPr txBox="1">
            <a:spLocks noChangeArrowheads="1"/>
          </p:cNvSpPr>
          <p:nvPr/>
        </p:nvSpPr>
        <p:spPr bwMode="auto">
          <a:xfrm>
            <a:off x="179512" y="5301208"/>
            <a:ext cx="654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 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" name="Groupe 78"/>
          <p:cNvGrpSpPr/>
          <p:nvPr/>
        </p:nvGrpSpPr>
        <p:grpSpPr>
          <a:xfrm>
            <a:off x="6667100" y="2996952"/>
            <a:ext cx="2476900" cy="1763587"/>
            <a:chOff x="6127548" y="4725144"/>
            <a:chExt cx="2476900" cy="1763587"/>
          </a:xfrm>
        </p:grpSpPr>
        <p:pic>
          <p:nvPicPr>
            <p:cNvPr id="72" name="Image 7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9556" y="4869160"/>
              <a:ext cx="2200162" cy="1564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Oval 1"/>
            <p:cNvSpPr>
              <a:spLocks noChangeArrowheads="1"/>
            </p:cNvSpPr>
            <p:nvPr/>
          </p:nvSpPr>
          <p:spPr bwMode="auto">
            <a:xfrm>
              <a:off x="8071764" y="5373216"/>
              <a:ext cx="532684" cy="467443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Oval 1"/>
            <p:cNvSpPr>
              <a:spLocks noChangeArrowheads="1"/>
            </p:cNvSpPr>
            <p:nvPr/>
          </p:nvSpPr>
          <p:spPr bwMode="auto">
            <a:xfrm>
              <a:off x="7135660" y="4797152"/>
              <a:ext cx="460676" cy="4674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Oval 1"/>
            <p:cNvSpPr>
              <a:spLocks noChangeArrowheads="1"/>
            </p:cNvSpPr>
            <p:nvPr/>
          </p:nvSpPr>
          <p:spPr bwMode="auto">
            <a:xfrm>
              <a:off x="7135660" y="6021288"/>
              <a:ext cx="460676" cy="4674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Oval 1"/>
            <p:cNvSpPr>
              <a:spLocks noChangeArrowheads="1"/>
            </p:cNvSpPr>
            <p:nvPr/>
          </p:nvSpPr>
          <p:spPr bwMode="auto">
            <a:xfrm>
              <a:off x="6559596" y="4725144"/>
              <a:ext cx="460676" cy="46744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Oval 1"/>
            <p:cNvSpPr>
              <a:spLocks noChangeArrowheads="1"/>
            </p:cNvSpPr>
            <p:nvPr/>
          </p:nvSpPr>
          <p:spPr bwMode="auto">
            <a:xfrm>
              <a:off x="6127548" y="5373216"/>
              <a:ext cx="504056" cy="46744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Oval 1"/>
            <p:cNvSpPr>
              <a:spLocks noChangeArrowheads="1"/>
            </p:cNvSpPr>
            <p:nvPr/>
          </p:nvSpPr>
          <p:spPr bwMode="auto">
            <a:xfrm>
              <a:off x="6559596" y="6021288"/>
              <a:ext cx="460676" cy="46744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0" name="ZoneTexte 79"/>
          <p:cNvSpPr txBox="1">
            <a:spLocks noChangeArrowheads="1"/>
          </p:cNvSpPr>
          <p:nvPr/>
        </p:nvSpPr>
        <p:spPr bwMode="auto">
          <a:xfrm>
            <a:off x="179512" y="4869160"/>
            <a:ext cx="895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GPE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 voisins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Multiplicité du signal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Intégration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</a:t>
            </a:r>
            <a:r>
              <a:rPr lang="fr-FR" sz="2000" b="1" u="sng" dirty="0" smtClean="0">
                <a:latin typeface="Symbol" pitchFamily="18" charset="2"/>
                <a:cs typeface="Arial" pitchFamily="34" charset="0"/>
                <a:sym typeface="Wingdings" pitchFamily="2" charset="2"/>
              </a:rPr>
              <a:t>d</a:t>
            </a:r>
            <a:endParaRPr lang="fr-FR" sz="2000" u="sng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81" name="ZoneTexte 80"/>
          <p:cNvSpPr txBox="1">
            <a:spLocks noChangeArrowheads="1"/>
          </p:cNvSpPr>
          <p:nvPr/>
        </p:nvSpPr>
        <p:spPr bwMode="auto">
          <a:xfrm>
            <a:off x="1547664" y="5301208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81"/>
          <p:cNvSpPr txBox="1">
            <a:spLocks noChangeArrowheads="1"/>
          </p:cNvSpPr>
          <p:nvPr/>
        </p:nvSpPr>
        <p:spPr bwMode="auto">
          <a:xfrm>
            <a:off x="3131840" y="5301208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+ 1 =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 pics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TRIPLET</a:t>
            </a:r>
            <a:endParaRPr lang="fr-FR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3" name="ZoneTexte 82"/>
          <p:cNvSpPr txBox="1">
            <a:spLocks noChangeArrowheads="1"/>
          </p:cNvSpPr>
          <p:nvPr/>
        </p:nvSpPr>
        <p:spPr bwMode="auto">
          <a:xfrm>
            <a:off x="7164288" y="5301208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83"/>
          <p:cNvSpPr txBox="1">
            <a:spLocks noChangeArrowheads="1"/>
          </p:cNvSpPr>
          <p:nvPr/>
        </p:nvSpPr>
        <p:spPr bwMode="auto">
          <a:xfrm>
            <a:off x="179512" y="5733256"/>
            <a:ext cx="654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84"/>
          <p:cNvSpPr txBox="1">
            <a:spLocks noChangeArrowheads="1"/>
          </p:cNvSpPr>
          <p:nvPr/>
        </p:nvSpPr>
        <p:spPr bwMode="auto">
          <a:xfrm>
            <a:off x="1547664" y="5733256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H</a:t>
            </a:r>
            <a:endParaRPr lang="fr-FR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ZoneTexte 85"/>
          <p:cNvSpPr txBox="1">
            <a:spLocks noChangeArrowheads="1"/>
          </p:cNvSpPr>
          <p:nvPr/>
        </p:nvSpPr>
        <p:spPr bwMode="auto">
          <a:xfrm>
            <a:off x="3131840" y="5733256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+ 1 =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4 pics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QUADRUPLET</a:t>
            </a:r>
            <a:endParaRPr lang="fr-FR" sz="20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7" name="ZoneTexte 86"/>
          <p:cNvSpPr txBox="1">
            <a:spLocks noChangeArrowheads="1"/>
          </p:cNvSpPr>
          <p:nvPr/>
        </p:nvSpPr>
        <p:spPr bwMode="auto">
          <a:xfrm>
            <a:off x="7164288" y="573325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ZoneTexte 87"/>
          <p:cNvSpPr txBox="1">
            <a:spLocks noChangeArrowheads="1"/>
          </p:cNvSpPr>
          <p:nvPr/>
        </p:nvSpPr>
        <p:spPr bwMode="auto">
          <a:xfrm>
            <a:off x="179512" y="6237312"/>
            <a:ext cx="2831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H lié à hétéroatome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ZoneTexte 89"/>
          <p:cNvSpPr txBox="1">
            <a:spLocks noChangeArrowheads="1"/>
          </p:cNvSpPr>
          <p:nvPr/>
        </p:nvSpPr>
        <p:spPr bwMode="auto">
          <a:xfrm>
            <a:off x="3779912" y="6237312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 pic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SINGULET</a:t>
            </a:r>
            <a:endParaRPr lang="fr-FR" sz="2000" dirty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1" name="ZoneTexte 90"/>
          <p:cNvSpPr txBox="1">
            <a:spLocks noChangeArrowheads="1"/>
          </p:cNvSpPr>
          <p:nvPr/>
        </p:nvSpPr>
        <p:spPr bwMode="auto">
          <a:xfrm>
            <a:off x="7164288" y="623731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3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  <p:bldP spid="65" grpId="0"/>
      <p:bldP spid="67" grpId="0" animBg="1"/>
      <p:bldP spid="7782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4016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8460432" y="64807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7524328" y="72008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7524328" y="1296144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948264" y="0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6516216" y="648072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6948264" y="1296144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 descr="Spectreethanol"/>
          <p:cNvPicPr/>
          <p:nvPr/>
        </p:nvPicPr>
        <p:blipFill>
          <a:blip r:embed="rId3" r:link="rId4" cstate="print"/>
          <a:srcRect l="2011" t="5130" r="6700" b="1407"/>
          <a:stretch>
            <a:fillRect/>
          </a:stretch>
        </p:blipFill>
        <p:spPr bwMode="auto">
          <a:xfrm>
            <a:off x="1835696" y="3401617"/>
            <a:ext cx="5760640" cy="3456383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644008" y="4409728"/>
            <a:ext cx="360362" cy="2159942"/>
          </a:xfrm>
          <a:prstGeom prst="rect">
            <a:avLst/>
          </a:prstGeom>
          <a:solidFill>
            <a:srgbClr val="188A26">
              <a:alpha val="50196"/>
            </a:srgbClr>
          </a:solidFill>
          <a:ln>
            <a:solidFill>
              <a:srgbClr val="18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411760" y="4841776"/>
            <a:ext cx="576262" cy="172757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364088" y="3545632"/>
            <a:ext cx="360363" cy="3024609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179512" y="2116728"/>
            <a:ext cx="654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 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79512" y="1804754"/>
            <a:ext cx="8598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GPE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 voisins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Multiplicité du signal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Intégration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</a:t>
            </a:r>
            <a:r>
              <a:rPr lang="fr-FR" sz="2000" b="1" u="sng" dirty="0" smtClean="0">
                <a:latin typeface="Symbol" pitchFamily="18" charset="2"/>
                <a:cs typeface="Arial" pitchFamily="34" charset="0"/>
                <a:sym typeface="Wingdings" pitchFamily="2" charset="2"/>
              </a:rPr>
              <a:t>d</a:t>
            </a:r>
            <a:endParaRPr lang="fr-FR" sz="2000" u="sng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547664" y="2116728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3131840" y="2116728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+ 1 =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 pics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TRIPLET</a:t>
            </a:r>
            <a:endParaRPr lang="fr-FR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7020272" y="2116728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179512" y="2471657"/>
            <a:ext cx="654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1547664" y="2471657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H</a:t>
            </a:r>
            <a:endParaRPr lang="fr-FR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131840" y="2471657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+ 1 =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4 pics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QUADRUPLET</a:t>
            </a:r>
            <a:endParaRPr lang="fr-FR" sz="20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7020272" y="2471657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179512" y="2875447"/>
            <a:ext cx="2831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H lié à hétéroatome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3779912" y="2875447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 pic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SINGULET</a:t>
            </a:r>
            <a:endParaRPr lang="fr-FR" sz="2000" dirty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7020272" y="2875447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4624"/>
            <a:ext cx="50162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259633" y="116831"/>
            <a:ext cx="4968551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11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proton porté par un hétéroatome (O, N …)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donne 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u="sng" dirty="0">
                <a:ea typeface="Calibri" pitchFamily="34" charset="0"/>
                <a:cs typeface="Times New Roman" pitchFamily="18" charset="0"/>
              </a:rPr>
              <a:t>SINGULET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;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0" y="1124943"/>
            <a:ext cx="65878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5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étudié précédemment.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7920588" y="2132856"/>
            <a:ext cx="1223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1,2 ppm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7848453" y="2492896"/>
            <a:ext cx="1295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3,75 ppm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7991120" y="2852936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1,8 ppm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895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5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étudié précédemment.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2035793"/>
            <a:ext cx="7776864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Influence de protons voisins NON EQUIVALENTS ENTRE EUX (couplage </a:t>
            </a:r>
            <a:r>
              <a:rPr lang="fr-FR" sz="2400" b="1" dirty="0" err="1" smtClean="0">
                <a:solidFill>
                  <a:schemeClr val="tx1"/>
                </a:solidFill>
              </a:rPr>
              <a:t>A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m</a:t>
            </a:r>
            <a:r>
              <a:rPr lang="fr-FR" sz="2400" b="1" dirty="0" err="1" smtClean="0">
                <a:solidFill>
                  <a:schemeClr val="tx1"/>
                </a:solidFill>
              </a:rPr>
              <a:t>M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p</a:t>
            </a:r>
            <a:r>
              <a:rPr lang="fr-FR" sz="2400" b="1" dirty="0" err="1" smtClean="0">
                <a:solidFill>
                  <a:schemeClr val="tx1"/>
                </a:solidFill>
              </a:rPr>
              <a:t>X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q</a:t>
            </a:r>
            <a:r>
              <a:rPr lang="fr-FR" sz="2400" b="1" dirty="0" smtClean="0">
                <a:solidFill>
                  <a:schemeClr val="tx1"/>
                </a:solidFill>
              </a:rPr>
              <a:t>)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4463" y="2971897"/>
            <a:ext cx="8891587" cy="10080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79388" y="3006822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    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groupe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protons équivalents,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voisins de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protons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 autres protons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apparaît sous la forme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(p+1)-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uplet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(q+1)-</a:t>
            </a:r>
            <a:r>
              <a:rPr lang="fr-FR" sz="20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uplets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ou inversement.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4037002"/>
            <a:ext cx="8838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6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du 3-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bromopropanal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0" y="4509120"/>
            <a:ext cx="9144000" cy="2070795"/>
            <a:chOff x="414" y="11241"/>
            <a:chExt cx="10864" cy="2740"/>
          </a:xfrm>
        </p:grpSpPr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2530" y="11489"/>
              <a:ext cx="658" cy="329"/>
            </a:xfrm>
            <a:custGeom>
              <a:avLst/>
              <a:gdLst>
                <a:gd name="T0" fmla="*/ 0 w 658"/>
                <a:gd name="T1" fmla="*/ 29 h 726"/>
                <a:gd name="T2" fmla="*/ 269 w 658"/>
                <a:gd name="T3" fmla="*/ 26 h 726"/>
                <a:gd name="T4" fmla="*/ 336 w 658"/>
                <a:gd name="T5" fmla="*/ 5 h 726"/>
                <a:gd name="T6" fmla="*/ 658 w 658"/>
                <a:gd name="T7" fmla="*/ 1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auto">
            <a:xfrm>
              <a:off x="8454" y="1124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" name="Group 53"/>
            <p:cNvGrpSpPr>
              <a:grpSpLocks/>
            </p:cNvGrpSpPr>
            <p:nvPr/>
          </p:nvGrpSpPr>
          <p:grpSpPr bwMode="auto">
            <a:xfrm>
              <a:off x="414" y="11666"/>
              <a:ext cx="10864" cy="2315"/>
              <a:chOff x="414" y="11666"/>
              <a:chExt cx="10864" cy="2315"/>
            </a:xfrm>
          </p:grpSpPr>
          <p:pic>
            <p:nvPicPr>
              <p:cNvPr id="22" name="Picture 5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4" y="13463"/>
                <a:ext cx="1086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Group 55"/>
              <p:cNvGrpSpPr>
                <a:grpSpLocks/>
              </p:cNvGrpSpPr>
              <p:nvPr/>
            </p:nvGrpSpPr>
            <p:grpSpPr bwMode="auto">
              <a:xfrm>
                <a:off x="2694" y="11666"/>
                <a:ext cx="413" cy="1804"/>
                <a:chOff x="1166" y="977"/>
                <a:chExt cx="5725" cy="1717"/>
              </a:xfrm>
            </p:grpSpPr>
            <p:cxnSp>
              <p:nvCxnSpPr>
                <p:cNvPr id="61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2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6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AutoShape 6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0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4" name="Group 66"/>
              <p:cNvGrpSpPr>
                <a:grpSpLocks/>
              </p:cNvGrpSpPr>
              <p:nvPr/>
            </p:nvGrpSpPr>
            <p:grpSpPr bwMode="auto">
              <a:xfrm>
                <a:off x="9255" y="12177"/>
                <a:ext cx="560" cy="1293"/>
                <a:chOff x="7242" y="6815"/>
                <a:chExt cx="1483" cy="1757"/>
              </a:xfrm>
            </p:grpSpPr>
            <p:grpSp>
              <p:nvGrpSpPr>
                <p:cNvPr id="40" name="Group 67"/>
                <p:cNvGrpSpPr>
                  <a:grpSpLocks/>
                </p:cNvGrpSpPr>
                <p:nvPr/>
              </p:nvGrpSpPr>
              <p:grpSpPr bwMode="auto">
                <a:xfrm>
                  <a:off x="7242" y="7752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55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6" name="AutoShape 6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7" name="AutoShape 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8" name="AutoShape 7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9" name="AutoShape 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0" name="AutoShape 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1" name="Group 74"/>
                <p:cNvGrpSpPr>
                  <a:grpSpLocks/>
                </p:cNvGrpSpPr>
                <p:nvPr/>
              </p:nvGrpSpPr>
              <p:grpSpPr bwMode="auto">
                <a:xfrm>
                  <a:off x="7702" y="6815"/>
                  <a:ext cx="545" cy="1757"/>
                  <a:chOff x="7242" y="6815"/>
                  <a:chExt cx="545" cy="1757"/>
                </a:xfrm>
              </p:grpSpPr>
              <p:cxnSp>
                <p:nvCxnSpPr>
                  <p:cNvPr id="49" name="AutoShape 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0" name="AutoShape 7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1" name="AutoShape 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" name="AutoShape 7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3" name="AutoShape 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4" name="AutoShape 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2" name="Group 81"/>
                <p:cNvGrpSpPr>
                  <a:grpSpLocks/>
                </p:cNvGrpSpPr>
                <p:nvPr/>
              </p:nvGrpSpPr>
              <p:grpSpPr bwMode="auto">
                <a:xfrm>
                  <a:off x="8180" y="7751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43" name="AutoShape 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" name="AutoShape 8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" name="AutoShape 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" name="AutoShape 8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7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8" name="AutoShape 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5" name="Group 88"/>
              <p:cNvGrpSpPr>
                <a:grpSpLocks/>
              </p:cNvGrpSpPr>
              <p:nvPr/>
            </p:nvGrpSpPr>
            <p:grpSpPr bwMode="auto">
              <a:xfrm>
                <a:off x="8699" y="11666"/>
                <a:ext cx="413" cy="1804"/>
                <a:chOff x="1166" y="977"/>
                <a:chExt cx="5725" cy="1717"/>
              </a:xfrm>
            </p:grpSpPr>
            <p:cxnSp>
              <p:nvCxnSpPr>
                <p:cNvPr id="30" name="AutoShape 89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" name="AutoShape 90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" name="AutoShape 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" name="AutoShape 9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" name="AutoShape 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AutoShape 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" name="AutoShape 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" name="AutoShape 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" name="AutoShape 97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" name="AutoShape 98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" name="AutoShape 99"/>
              <p:cNvCxnSpPr>
                <a:cxnSpLocks noChangeShapeType="1"/>
              </p:cNvCxnSpPr>
              <p:nvPr/>
            </p:nvCxnSpPr>
            <p:spPr bwMode="auto">
              <a:xfrm>
                <a:off x="3107" y="13470"/>
                <a:ext cx="559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" name="AutoShape 100"/>
              <p:cNvCxnSpPr>
                <a:cxnSpLocks noChangeShapeType="1"/>
              </p:cNvCxnSpPr>
              <p:nvPr/>
            </p:nvCxnSpPr>
            <p:spPr bwMode="auto">
              <a:xfrm>
                <a:off x="9815" y="13463"/>
                <a:ext cx="1205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" name="AutoShape 101"/>
              <p:cNvCxnSpPr>
                <a:cxnSpLocks noChangeShapeType="1"/>
              </p:cNvCxnSpPr>
              <p:nvPr/>
            </p:nvCxnSpPr>
            <p:spPr bwMode="auto">
              <a:xfrm>
                <a:off x="9112" y="13471"/>
                <a:ext cx="143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" name="AutoShape 102"/>
              <p:cNvCxnSpPr>
                <a:cxnSpLocks noChangeShapeType="1"/>
              </p:cNvCxnSpPr>
              <p:nvPr/>
            </p:nvCxnSpPr>
            <p:spPr bwMode="auto">
              <a:xfrm flipV="1">
                <a:off x="2199" y="13477"/>
                <a:ext cx="524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1" name="Freeform 103"/>
            <p:cNvSpPr>
              <a:spLocks/>
            </p:cNvSpPr>
            <p:nvPr/>
          </p:nvSpPr>
          <p:spPr bwMode="auto">
            <a:xfrm>
              <a:off x="9055" y="1179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71" name="Picture 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5013946"/>
            <a:ext cx="3673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71"/>
          <p:cNvSpPr/>
          <p:nvPr/>
        </p:nvSpPr>
        <p:spPr>
          <a:xfrm>
            <a:off x="1403648" y="4524974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1H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44208" y="4519068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2H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812360" y="4879108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2H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5" name="ZoneTexte 74"/>
          <p:cNvSpPr txBox="1">
            <a:spLocks noChangeArrowheads="1"/>
          </p:cNvSpPr>
          <p:nvPr/>
        </p:nvSpPr>
        <p:spPr bwMode="auto">
          <a:xfrm>
            <a:off x="179512" y="685995"/>
            <a:ext cx="654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 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ZoneTexte 75"/>
          <p:cNvSpPr txBox="1">
            <a:spLocks noChangeArrowheads="1"/>
          </p:cNvSpPr>
          <p:nvPr/>
        </p:nvSpPr>
        <p:spPr bwMode="auto">
          <a:xfrm>
            <a:off x="179512" y="374021"/>
            <a:ext cx="8598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GPE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 voisins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Multiplicité du signal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Intégration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</a:t>
            </a:r>
            <a:r>
              <a:rPr lang="fr-FR" sz="2000" b="1" u="sng" dirty="0" smtClean="0">
                <a:latin typeface="Symbol" pitchFamily="18" charset="2"/>
                <a:cs typeface="Arial" pitchFamily="34" charset="0"/>
                <a:sym typeface="Wingdings" pitchFamily="2" charset="2"/>
              </a:rPr>
              <a:t>d</a:t>
            </a:r>
            <a:endParaRPr lang="fr-FR" sz="2000" u="sng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77" name="ZoneTexte 76"/>
          <p:cNvSpPr txBox="1">
            <a:spLocks noChangeArrowheads="1"/>
          </p:cNvSpPr>
          <p:nvPr/>
        </p:nvSpPr>
        <p:spPr bwMode="auto">
          <a:xfrm>
            <a:off x="1547664" y="685995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77"/>
          <p:cNvSpPr txBox="1">
            <a:spLocks noChangeArrowheads="1"/>
          </p:cNvSpPr>
          <p:nvPr/>
        </p:nvSpPr>
        <p:spPr bwMode="auto">
          <a:xfrm>
            <a:off x="3131840" y="685995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+ 1 =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 pics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TRIPLET</a:t>
            </a:r>
            <a:endParaRPr lang="fr-FR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9" name="ZoneTexte 78"/>
          <p:cNvSpPr txBox="1">
            <a:spLocks noChangeArrowheads="1"/>
          </p:cNvSpPr>
          <p:nvPr/>
        </p:nvSpPr>
        <p:spPr bwMode="auto">
          <a:xfrm>
            <a:off x="7020272" y="685995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oneTexte 79"/>
          <p:cNvSpPr txBox="1">
            <a:spLocks noChangeArrowheads="1"/>
          </p:cNvSpPr>
          <p:nvPr/>
        </p:nvSpPr>
        <p:spPr bwMode="auto">
          <a:xfrm>
            <a:off x="179512" y="1040924"/>
            <a:ext cx="654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ZoneTexte 80"/>
          <p:cNvSpPr txBox="1">
            <a:spLocks noChangeArrowheads="1"/>
          </p:cNvSpPr>
          <p:nvPr/>
        </p:nvSpPr>
        <p:spPr bwMode="auto">
          <a:xfrm>
            <a:off x="1547664" y="1040924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H</a:t>
            </a:r>
            <a:endParaRPr lang="fr-FR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81"/>
          <p:cNvSpPr txBox="1">
            <a:spLocks noChangeArrowheads="1"/>
          </p:cNvSpPr>
          <p:nvPr/>
        </p:nvSpPr>
        <p:spPr bwMode="auto">
          <a:xfrm>
            <a:off x="3131840" y="1040924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+ 1 =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4 pics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QUADRUPLET</a:t>
            </a:r>
            <a:endParaRPr lang="fr-FR" sz="20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3" name="ZoneTexte 82"/>
          <p:cNvSpPr txBox="1">
            <a:spLocks noChangeArrowheads="1"/>
          </p:cNvSpPr>
          <p:nvPr/>
        </p:nvSpPr>
        <p:spPr bwMode="auto">
          <a:xfrm>
            <a:off x="7020272" y="104092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83"/>
          <p:cNvSpPr txBox="1">
            <a:spLocks noChangeArrowheads="1"/>
          </p:cNvSpPr>
          <p:nvPr/>
        </p:nvSpPr>
        <p:spPr bwMode="auto">
          <a:xfrm>
            <a:off x="179512" y="1444714"/>
            <a:ext cx="2831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H lié à hétéroatome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84"/>
          <p:cNvSpPr txBox="1">
            <a:spLocks noChangeArrowheads="1"/>
          </p:cNvSpPr>
          <p:nvPr/>
        </p:nvSpPr>
        <p:spPr bwMode="auto">
          <a:xfrm>
            <a:off x="3779912" y="1444714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 pic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SINGULET</a:t>
            </a:r>
            <a:endParaRPr lang="fr-FR" sz="2000" dirty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6" name="ZoneTexte 85"/>
          <p:cNvSpPr txBox="1">
            <a:spLocks noChangeArrowheads="1"/>
          </p:cNvSpPr>
          <p:nvPr/>
        </p:nvSpPr>
        <p:spPr bwMode="auto">
          <a:xfrm>
            <a:off x="7020272" y="144471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ZoneTexte 86"/>
          <p:cNvSpPr txBox="1">
            <a:spLocks noChangeArrowheads="1"/>
          </p:cNvSpPr>
          <p:nvPr/>
        </p:nvSpPr>
        <p:spPr bwMode="auto">
          <a:xfrm>
            <a:off x="7920588" y="702123"/>
            <a:ext cx="1223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1,2 ppm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ZoneTexte 87"/>
          <p:cNvSpPr txBox="1">
            <a:spLocks noChangeArrowheads="1"/>
          </p:cNvSpPr>
          <p:nvPr/>
        </p:nvSpPr>
        <p:spPr bwMode="auto">
          <a:xfrm>
            <a:off x="7848453" y="1062163"/>
            <a:ext cx="1295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3,75 ppm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ZoneTexte 88"/>
          <p:cNvSpPr txBox="1">
            <a:spLocks noChangeArrowheads="1"/>
          </p:cNvSpPr>
          <p:nvPr/>
        </p:nvSpPr>
        <p:spPr bwMode="auto">
          <a:xfrm>
            <a:off x="7991120" y="1422203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1,8 ppm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78849" grpId="0"/>
      <p:bldP spid="72" grpId="0" animBg="1"/>
      <p:bldP spid="73" grpId="0" animBg="1"/>
      <p:bldP spid="7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3275856" y="6021288"/>
            <a:ext cx="2520280" cy="360040"/>
          </a:xfrm>
          <a:prstGeom prst="rect">
            <a:avLst/>
          </a:prstGeom>
          <a:solidFill>
            <a:srgbClr val="F60EA3">
              <a:alpha val="50196"/>
            </a:srgbClr>
          </a:solidFill>
          <a:ln>
            <a:solidFill>
              <a:srgbClr val="F60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0" y="2437811"/>
            <a:ext cx="9144000" cy="2459980"/>
            <a:chOff x="414" y="11241"/>
            <a:chExt cx="10864" cy="2740"/>
          </a:xfrm>
        </p:grpSpPr>
        <p:sp>
          <p:nvSpPr>
            <p:cNvPr id="3" name="Freeform 51"/>
            <p:cNvSpPr>
              <a:spLocks/>
            </p:cNvSpPr>
            <p:nvPr/>
          </p:nvSpPr>
          <p:spPr bwMode="auto">
            <a:xfrm>
              <a:off x="2530" y="11489"/>
              <a:ext cx="658" cy="329"/>
            </a:xfrm>
            <a:custGeom>
              <a:avLst/>
              <a:gdLst>
                <a:gd name="T0" fmla="*/ 0 w 658"/>
                <a:gd name="T1" fmla="*/ 29 h 726"/>
                <a:gd name="T2" fmla="*/ 269 w 658"/>
                <a:gd name="T3" fmla="*/ 26 h 726"/>
                <a:gd name="T4" fmla="*/ 336 w 658"/>
                <a:gd name="T5" fmla="*/ 5 h 726"/>
                <a:gd name="T6" fmla="*/ 658 w 658"/>
                <a:gd name="T7" fmla="*/ 1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52"/>
            <p:cNvSpPr>
              <a:spLocks/>
            </p:cNvSpPr>
            <p:nvPr/>
          </p:nvSpPr>
          <p:spPr bwMode="auto">
            <a:xfrm>
              <a:off x="8454" y="1124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414" y="11666"/>
              <a:ext cx="10864" cy="2315"/>
              <a:chOff x="414" y="11666"/>
              <a:chExt cx="10864" cy="2315"/>
            </a:xfrm>
          </p:grpSpPr>
          <p:pic>
            <p:nvPicPr>
              <p:cNvPr id="7" name="Picture 5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4" y="13463"/>
                <a:ext cx="1086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55"/>
              <p:cNvGrpSpPr>
                <a:grpSpLocks/>
              </p:cNvGrpSpPr>
              <p:nvPr/>
            </p:nvGrpSpPr>
            <p:grpSpPr bwMode="auto">
              <a:xfrm>
                <a:off x="2694" y="11666"/>
                <a:ext cx="413" cy="1804"/>
                <a:chOff x="1166" y="977"/>
                <a:chExt cx="5725" cy="1717"/>
              </a:xfrm>
            </p:grpSpPr>
            <p:cxnSp>
              <p:nvCxnSpPr>
                <p:cNvPr id="46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9" name="AutoShape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0" name="AutoShape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" name="AutoShape 6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AutoShape 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AutoShape 6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9255" y="12177"/>
                <a:ext cx="560" cy="1293"/>
                <a:chOff x="7242" y="6815"/>
                <a:chExt cx="1483" cy="1757"/>
              </a:xfrm>
            </p:grpSpPr>
            <p:grpSp>
              <p:nvGrpSpPr>
                <p:cNvPr id="25" name="Group 67"/>
                <p:cNvGrpSpPr>
                  <a:grpSpLocks/>
                </p:cNvGrpSpPr>
                <p:nvPr/>
              </p:nvGrpSpPr>
              <p:grpSpPr bwMode="auto">
                <a:xfrm>
                  <a:off x="7242" y="7752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40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" name="AutoShape 6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" name="AutoShape 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" name="AutoShape 7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" name="AutoShape 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" name="AutoShape 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6" name="Group 74"/>
                <p:cNvGrpSpPr>
                  <a:grpSpLocks/>
                </p:cNvGrpSpPr>
                <p:nvPr/>
              </p:nvGrpSpPr>
              <p:grpSpPr bwMode="auto">
                <a:xfrm>
                  <a:off x="7702" y="6815"/>
                  <a:ext cx="545" cy="1757"/>
                  <a:chOff x="7242" y="6815"/>
                  <a:chExt cx="545" cy="1757"/>
                </a:xfrm>
              </p:grpSpPr>
              <p:cxnSp>
                <p:nvCxnSpPr>
                  <p:cNvPr id="34" name="AutoShape 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5" name="AutoShape 7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6" name="AutoShape 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" name="AutoShape 7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8" name="AutoShape 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" name="AutoShape 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" name="Group 81"/>
                <p:cNvGrpSpPr>
                  <a:grpSpLocks/>
                </p:cNvGrpSpPr>
                <p:nvPr/>
              </p:nvGrpSpPr>
              <p:grpSpPr bwMode="auto">
                <a:xfrm>
                  <a:off x="8180" y="7751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28" name="AutoShape 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" name="AutoShape 8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" name="AutoShape 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" name="AutoShape 8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" name="AutoShape 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0" name="Group 88"/>
              <p:cNvGrpSpPr>
                <a:grpSpLocks/>
              </p:cNvGrpSpPr>
              <p:nvPr/>
            </p:nvGrpSpPr>
            <p:grpSpPr bwMode="auto">
              <a:xfrm>
                <a:off x="8699" y="11666"/>
                <a:ext cx="413" cy="1804"/>
                <a:chOff x="1166" y="977"/>
                <a:chExt cx="5725" cy="1717"/>
              </a:xfrm>
            </p:grpSpPr>
            <p:cxnSp>
              <p:nvCxnSpPr>
                <p:cNvPr id="15" name="AutoShape 89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" name="AutoShape 90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" name="AutoShape 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" name="AutoShape 9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" name="AutoShape 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" name="AutoShape 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" name="AutoShape 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" name="AutoShape 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" name="AutoShape 97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" name="AutoShape 98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1" name="AutoShape 99"/>
              <p:cNvCxnSpPr>
                <a:cxnSpLocks noChangeShapeType="1"/>
              </p:cNvCxnSpPr>
              <p:nvPr/>
            </p:nvCxnSpPr>
            <p:spPr bwMode="auto">
              <a:xfrm>
                <a:off x="3107" y="13470"/>
                <a:ext cx="559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" name="AutoShape 100"/>
              <p:cNvCxnSpPr>
                <a:cxnSpLocks noChangeShapeType="1"/>
              </p:cNvCxnSpPr>
              <p:nvPr/>
            </p:nvCxnSpPr>
            <p:spPr bwMode="auto">
              <a:xfrm>
                <a:off x="9815" y="13463"/>
                <a:ext cx="1205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" name="AutoShape 101"/>
              <p:cNvCxnSpPr>
                <a:cxnSpLocks noChangeShapeType="1"/>
              </p:cNvCxnSpPr>
              <p:nvPr/>
            </p:nvCxnSpPr>
            <p:spPr bwMode="auto">
              <a:xfrm>
                <a:off x="9112" y="13471"/>
                <a:ext cx="143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" name="AutoShape 102"/>
              <p:cNvCxnSpPr>
                <a:cxnSpLocks noChangeShapeType="1"/>
              </p:cNvCxnSpPr>
              <p:nvPr/>
            </p:nvCxnSpPr>
            <p:spPr bwMode="auto">
              <a:xfrm flipV="1">
                <a:off x="2199" y="13477"/>
                <a:ext cx="524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" name="Freeform 103"/>
            <p:cNvSpPr>
              <a:spLocks/>
            </p:cNvSpPr>
            <p:nvPr/>
          </p:nvSpPr>
          <p:spPr bwMode="auto">
            <a:xfrm>
              <a:off x="9055" y="1179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6" name="Picture 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733" y="2920907"/>
            <a:ext cx="3673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3707358" y="2920907"/>
            <a:ext cx="431800" cy="358775"/>
          </a:xfrm>
          <a:prstGeom prst="rect">
            <a:avLst/>
          </a:prstGeom>
          <a:solidFill>
            <a:srgbClr val="188A26">
              <a:alpha val="50196"/>
            </a:srgbClr>
          </a:solidFill>
          <a:ln>
            <a:solidFill>
              <a:srgbClr val="18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4643983" y="2920907"/>
            <a:ext cx="431800" cy="358775"/>
          </a:xfrm>
          <a:prstGeom prst="rect">
            <a:avLst/>
          </a:prstGeom>
          <a:solidFill>
            <a:srgbClr val="F60EA3">
              <a:alpha val="50196"/>
            </a:srgbClr>
          </a:solidFill>
          <a:ln>
            <a:solidFill>
              <a:srgbClr val="F60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5507583" y="2920907"/>
            <a:ext cx="287337" cy="358775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6948264" y="2797851"/>
            <a:ext cx="360362" cy="1727894"/>
          </a:xfrm>
          <a:prstGeom prst="rect">
            <a:avLst/>
          </a:prstGeom>
          <a:solidFill>
            <a:srgbClr val="188A26">
              <a:alpha val="50196"/>
            </a:srgbClr>
          </a:solidFill>
          <a:ln>
            <a:solidFill>
              <a:srgbClr val="18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7380312" y="3229899"/>
            <a:ext cx="576262" cy="1295524"/>
          </a:xfrm>
          <a:prstGeom prst="rect">
            <a:avLst/>
          </a:prstGeom>
          <a:solidFill>
            <a:srgbClr val="F60EA3">
              <a:alpha val="50196"/>
            </a:srgbClr>
          </a:solidFill>
          <a:ln>
            <a:solidFill>
              <a:srgbClr val="F60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1907704" y="2797851"/>
            <a:ext cx="360363" cy="1728465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755576" y="116632"/>
            <a:ext cx="7776864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Influence de protons voisins NON EQUIVALENTS ENTRE EUX (couplage </a:t>
            </a:r>
            <a:r>
              <a:rPr lang="fr-FR" sz="2400" b="1" dirty="0" err="1" smtClean="0">
                <a:solidFill>
                  <a:schemeClr val="tx1"/>
                </a:solidFill>
              </a:rPr>
              <a:t>A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m</a:t>
            </a:r>
            <a:r>
              <a:rPr lang="fr-FR" sz="2400" b="1" dirty="0" err="1" smtClean="0">
                <a:solidFill>
                  <a:schemeClr val="tx1"/>
                </a:solidFill>
              </a:rPr>
              <a:t>M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p</a:t>
            </a:r>
            <a:r>
              <a:rPr lang="fr-FR" sz="2400" b="1" dirty="0" err="1" smtClean="0">
                <a:solidFill>
                  <a:schemeClr val="tx1"/>
                </a:solidFill>
              </a:rPr>
              <a:t>X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q</a:t>
            </a:r>
            <a:r>
              <a:rPr lang="fr-FR" sz="2400" b="1" dirty="0" smtClean="0">
                <a:solidFill>
                  <a:schemeClr val="tx1"/>
                </a:solidFill>
              </a:rPr>
              <a:t>)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144463" y="1075886"/>
            <a:ext cx="8891587" cy="10080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179388" y="1087661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    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groupe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protons équivalents,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voisins de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protons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 autres protons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apparaît sous la forme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(p+1)-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uplet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(q+1)-</a:t>
            </a:r>
            <a:r>
              <a:rPr lang="fr-FR" sz="20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uplets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ou inversement.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0" y="2039609"/>
            <a:ext cx="8838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6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du 3-</a:t>
            </a:r>
            <a:r>
              <a:rPr lang="fr-FR" sz="20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bromopropanal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lang="fr-FR" sz="16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475656" y="2371709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1H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444208" y="2365803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2H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84368" y="2725843"/>
            <a:ext cx="57606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2H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7" name="ZoneTexte 76"/>
          <p:cNvSpPr txBox="1">
            <a:spLocks noChangeArrowheads="1"/>
          </p:cNvSpPr>
          <p:nvPr/>
        </p:nvSpPr>
        <p:spPr bwMode="auto">
          <a:xfrm>
            <a:off x="179512" y="5234311"/>
            <a:ext cx="654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77"/>
          <p:cNvSpPr txBox="1">
            <a:spLocks noChangeArrowheads="1"/>
          </p:cNvSpPr>
          <p:nvPr/>
        </p:nvSpPr>
        <p:spPr bwMode="auto">
          <a:xfrm>
            <a:off x="179512" y="4869160"/>
            <a:ext cx="8598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GPE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 voisins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Multiplicité du signal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Intégration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</a:t>
            </a:r>
            <a:r>
              <a:rPr lang="fr-FR" sz="2000" b="1" u="sng" dirty="0" smtClean="0">
                <a:latin typeface="Symbol" pitchFamily="18" charset="2"/>
                <a:cs typeface="Arial" pitchFamily="34" charset="0"/>
                <a:sym typeface="Wingdings" pitchFamily="2" charset="2"/>
              </a:rPr>
              <a:t>d</a:t>
            </a:r>
            <a:endParaRPr lang="fr-FR" sz="2000" u="sng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79" name="ZoneTexte 78"/>
          <p:cNvSpPr txBox="1">
            <a:spLocks noChangeArrowheads="1"/>
          </p:cNvSpPr>
          <p:nvPr/>
        </p:nvSpPr>
        <p:spPr bwMode="auto">
          <a:xfrm>
            <a:off x="1547664" y="5234311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2 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oneTexte 79"/>
          <p:cNvSpPr txBox="1">
            <a:spLocks noChangeArrowheads="1"/>
          </p:cNvSpPr>
          <p:nvPr/>
        </p:nvSpPr>
        <p:spPr bwMode="auto">
          <a:xfrm>
            <a:off x="3131840" y="5234311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+ 1 =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 pics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TRIPLET</a:t>
            </a:r>
            <a:endParaRPr lang="fr-FR" sz="20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1" name="ZoneTexte 80"/>
          <p:cNvSpPr txBox="1">
            <a:spLocks noChangeArrowheads="1"/>
          </p:cNvSpPr>
          <p:nvPr/>
        </p:nvSpPr>
        <p:spPr bwMode="auto">
          <a:xfrm>
            <a:off x="6732240" y="5234311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81"/>
          <p:cNvSpPr txBox="1">
            <a:spLocks noChangeArrowheads="1"/>
          </p:cNvSpPr>
          <p:nvPr/>
        </p:nvSpPr>
        <p:spPr bwMode="auto">
          <a:xfrm>
            <a:off x="7920588" y="5234311"/>
            <a:ext cx="1223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9,3 ppm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82"/>
          <p:cNvSpPr txBox="1">
            <a:spLocks noChangeArrowheads="1"/>
          </p:cNvSpPr>
          <p:nvPr/>
        </p:nvSpPr>
        <p:spPr bwMode="auto">
          <a:xfrm>
            <a:off x="179512" y="5589240"/>
            <a:ext cx="654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83"/>
          <p:cNvSpPr txBox="1">
            <a:spLocks noChangeArrowheads="1"/>
          </p:cNvSpPr>
          <p:nvPr/>
        </p:nvSpPr>
        <p:spPr bwMode="auto">
          <a:xfrm>
            <a:off x="1547664" y="5589240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2 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84"/>
          <p:cNvSpPr txBox="1">
            <a:spLocks noChangeArrowheads="1"/>
          </p:cNvSpPr>
          <p:nvPr/>
        </p:nvSpPr>
        <p:spPr bwMode="auto">
          <a:xfrm>
            <a:off x="3131840" y="5589240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+ 1 =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 pics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188A26"/>
                </a:solidFill>
                <a:latin typeface="Arial Narrow" pitchFamily="34" charset="0"/>
                <a:cs typeface="Arial" pitchFamily="34" charset="0"/>
              </a:rPr>
              <a:t>TRIPLET</a:t>
            </a:r>
            <a:endParaRPr lang="fr-FR" sz="20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6" name="ZoneTexte 85"/>
          <p:cNvSpPr txBox="1">
            <a:spLocks noChangeArrowheads="1"/>
          </p:cNvSpPr>
          <p:nvPr/>
        </p:nvSpPr>
        <p:spPr bwMode="auto">
          <a:xfrm>
            <a:off x="6732240" y="5589240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ZoneTexte 86"/>
          <p:cNvSpPr txBox="1">
            <a:spLocks noChangeArrowheads="1"/>
          </p:cNvSpPr>
          <p:nvPr/>
        </p:nvSpPr>
        <p:spPr bwMode="auto">
          <a:xfrm>
            <a:off x="7920588" y="5589240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2,4 ppm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ZoneTexte 87"/>
          <p:cNvSpPr txBox="1">
            <a:spLocks noChangeArrowheads="1"/>
          </p:cNvSpPr>
          <p:nvPr/>
        </p:nvSpPr>
        <p:spPr bwMode="auto">
          <a:xfrm>
            <a:off x="254787" y="5981218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2 H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ZoneTexte 88"/>
          <p:cNvSpPr txBox="1">
            <a:spLocks noChangeArrowheads="1"/>
          </p:cNvSpPr>
          <p:nvPr/>
        </p:nvSpPr>
        <p:spPr bwMode="auto">
          <a:xfrm>
            <a:off x="2339752" y="6165304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ZoneTexte 89"/>
          <p:cNvSpPr txBox="1">
            <a:spLocks noChangeArrowheads="1"/>
          </p:cNvSpPr>
          <p:nvPr/>
        </p:nvSpPr>
        <p:spPr bwMode="auto">
          <a:xfrm>
            <a:off x="1259632" y="5988237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H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dirty="0" smtClean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ZoneTexte 90"/>
          <p:cNvSpPr txBox="1">
            <a:spLocks noChangeArrowheads="1"/>
          </p:cNvSpPr>
          <p:nvPr/>
        </p:nvSpPr>
        <p:spPr bwMode="auto">
          <a:xfrm>
            <a:off x="2938645" y="5955186"/>
            <a:ext cx="3168352" cy="79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188A26"/>
                </a:solidFill>
                <a:latin typeface="Arial Narrow" pitchFamily="34" charset="0"/>
                <a:cs typeface="Arial" pitchFamily="34" charset="0"/>
              </a:rPr>
              <a:t>TRIPLET</a:t>
            </a:r>
            <a:r>
              <a:rPr lang="fr-FR" sz="2000" u="sng" dirty="0" smtClean="0">
                <a:latin typeface="Arial Narrow" pitchFamily="34" charset="0"/>
                <a:cs typeface="Arial" pitchFamily="34" charset="0"/>
              </a:rPr>
              <a:t> de </a:t>
            </a:r>
            <a:r>
              <a:rPr lang="fr-FR" sz="2000" b="1" u="sng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DOUBLETS</a:t>
            </a:r>
          </a:p>
          <a:p>
            <a:pPr algn="ctr">
              <a:lnSpc>
                <a:spcPct val="120000"/>
              </a:lnSpc>
            </a:pPr>
            <a:r>
              <a:rPr lang="fr-FR" sz="2000" dirty="0" smtClean="0">
                <a:latin typeface="Arial Narrow" pitchFamily="34" charset="0"/>
                <a:cs typeface="Arial" pitchFamily="34" charset="0"/>
              </a:rPr>
              <a:t>ou </a:t>
            </a:r>
            <a:r>
              <a:rPr lang="fr-FR" sz="2000" b="1" u="sng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DOUBLET</a:t>
            </a:r>
            <a:r>
              <a:rPr lang="fr-FR" sz="2000" u="sng" dirty="0" smtClean="0">
                <a:latin typeface="Arial Narrow" pitchFamily="34" charset="0"/>
                <a:cs typeface="Arial" pitchFamily="34" charset="0"/>
              </a:rPr>
              <a:t> de </a:t>
            </a:r>
            <a:r>
              <a:rPr lang="fr-FR" sz="2000" b="1" u="sng" dirty="0" smtClean="0">
                <a:solidFill>
                  <a:srgbClr val="188A26"/>
                </a:solidFill>
                <a:latin typeface="Arial Narrow" pitchFamily="34" charset="0"/>
                <a:cs typeface="Arial" pitchFamily="34" charset="0"/>
              </a:rPr>
              <a:t>TRIPLETS</a:t>
            </a:r>
            <a:endParaRPr lang="fr-FR" sz="20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" name="ZoneTexte 91"/>
          <p:cNvSpPr txBox="1">
            <a:spLocks noChangeArrowheads="1"/>
          </p:cNvSpPr>
          <p:nvPr/>
        </p:nvSpPr>
        <p:spPr bwMode="auto">
          <a:xfrm>
            <a:off x="6732240" y="6021288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ZoneTexte 92"/>
          <p:cNvSpPr txBox="1">
            <a:spLocks noChangeArrowheads="1"/>
          </p:cNvSpPr>
          <p:nvPr/>
        </p:nvSpPr>
        <p:spPr bwMode="auto">
          <a:xfrm>
            <a:off x="7909571" y="5999254"/>
            <a:ext cx="1223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1,7 ppm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57" grpId="0" animBg="1"/>
      <p:bldP spid="58" grpId="0" animBg="1"/>
      <p:bldP spid="59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579604"/>
            <a:ext cx="6588224" cy="12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rganigramme : Entrée manuelle 14"/>
          <p:cNvSpPr/>
          <p:nvPr/>
        </p:nvSpPr>
        <p:spPr>
          <a:xfrm>
            <a:off x="899592" y="5445224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Entrée manuelle 8"/>
          <p:cNvSpPr/>
          <p:nvPr/>
        </p:nvSpPr>
        <p:spPr>
          <a:xfrm>
            <a:off x="971600" y="1196752"/>
            <a:ext cx="17281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rganigramme : Entrée manuelle 1"/>
          <p:cNvSpPr/>
          <p:nvPr/>
        </p:nvSpPr>
        <p:spPr>
          <a:xfrm>
            <a:off x="971600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ALCOOLS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04664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046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attaché à un carbone ayant 4 liaisons simples.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8760"/>
            <a:ext cx="295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ALDEHYDES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5581520" cy="91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43628"/>
            <a:ext cx="3347864" cy="17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l="29295" t="46199" r="10699" b="28601"/>
          <a:stretch>
            <a:fillRect/>
          </a:stretch>
        </p:blipFill>
        <p:spPr bwMode="auto">
          <a:xfrm>
            <a:off x="1259632" y="2999220"/>
            <a:ext cx="6696744" cy="158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4653136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4653136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l’extrémité d’une chaîne carbonée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517232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f/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CETONES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91140"/>
            <a:ext cx="3563888" cy="96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4499992" y="1700808"/>
            <a:ext cx="10801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452320" y="1124744"/>
            <a:ext cx="360040" cy="864096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948264" y="2996952"/>
            <a:ext cx="108012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611560" y="5877272"/>
            <a:ext cx="432048" cy="72008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6516216" y="5589240"/>
            <a:ext cx="423664" cy="864096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/>
      <p:bldP spid="13" grpId="0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90" y="2852936"/>
            <a:ext cx="705078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rganigramme : Entrée manuelle 2"/>
          <p:cNvSpPr/>
          <p:nvPr/>
        </p:nvSpPr>
        <p:spPr>
          <a:xfrm>
            <a:off x="899592" y="1224136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rganigramme : Entrée manuelle 3"/>
          <p:cNvSpPr/>
          <p:nvPr/>
        </p:nvSpPr>
        <p:spPr>
          <a:xfrm>
            <a:off x="971600" y="-72008"/>
            <a:ext cx="17281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95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ALDEHYDES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404664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04664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l’extrémité d’une chaîne carbonée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96144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f/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CETONES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700808"/>
            <a:ext cx="3744416" cy="10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4924" y="4293096"/>
            <a:ext cx="9019076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65" y="4293096"/>
            <a:ext cx="8659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 coincé » entre deux atomes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2631375" cy="25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rganigramme : Entrée manuelle 12"/>
          <p:cNvSpPr/>
          <p:nvPr/>
        </p:nvSpPr>
        <p:spPr>
          <a:xfrm>
            <a:off x="899592" y="5157192"/>
            <a:ext cx="35283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5229200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g/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ACIDES CARBOXYLIQUES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b="14324"/>
          <a:stretch>
            <a:fillRect/>
          </a:stretch>
        </p:blipFill>
        <p:spPr bwMode="auto">
          <a:xfrm>
            <a:off x="179512" y="5661248"/>
            <a:ext cx="3923928" cy="112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681723"/>
            <a:ext cx="3347864" cy="11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1187624" y="1700808"/>
            <a:ext cx="432048" cy="72008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355976" y="2852936"/>
            <a:ext cx="423664" cy="936104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 rot="20374356">
            <a:off x="8035657" y="3025353"/>
            <a:ext cx="360040" cy="79208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3059832" y="5589240"/>
            <a:ext cx="1080120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7668344" y="5661248"/>
            <a:ext cx="1152128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899592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f/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CETONES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4924" y="404664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965" y="404664"/>
            <a:ext cx="8659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 coincé » entre deux atomes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899592" y="1320293"/>
            <a:ext cx="35283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392301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g/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ACIDES CARBOXYLIQUES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14324"/>
          <a:stretch>
            <a:fillRect/>
          </a:stretch>
        </p:blipFill>
        <p:spPr bwMode="auto">
          <a:xfrm>
            <a:off x="179512" y="1824349"/>
            <a:ext cx="3923928" cy="112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347864" cy="11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80928"/>
            <a:ext cx="4950123" cy="13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5811" y="4293096"/>
            <a:ext cx="8910685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852" y="4293096"/>
            <a:ext cx="8479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899592" y="4869160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4941168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h/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b="74391"/>
          <a:stretch>
            <a:fillRect/>
          </a:stretch>
        </p:blipFill>
        <p:spPr bwMode="auto">
          <a:xfrm>
            <a:off x="107504" y="6443437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016317"/>
            <a:ext cx="6316390" cy="11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 l="60430" t="44815" b="29576"/>
          <a:stretch>
            <a:fillRect/>
          </a:stretch>
        </p:blipFill>
        <p:spPr bwMode="auto">
          <a:xfrm>
            <a:off x="4211960" y="6443437"/>
            <a:ext cx="16916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20016" t="69678" r="7559" b="-5657"/>
          <a:stretch>
            <a:fillRect/>
          </a:stretch>
        </p:blipFill>
        <p:spPr bwMode="auto">
          <a:xfrm>
            <a:off x="5902869" y="6408712"/>
            <a:ext cx="30963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11790" t="44815" r="39365" b="29576"/>
          <a:stretch>
            <a:fillRect/>
          </a:stretch>
        </p:blipFill>
        <p:spPr bwMode="auto">
          <a:xfrm>
            <a:off x="971600" y="6011389"/>
            <a:ext cx="20882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à coins arrondis 19"/>
          <p:cNvSpPr/>
          <p:nvPr/>
        </p:nvSpPr>
        <p:spPr>
          <a:xfrm>
            <a:off x="3059832" y="1772816"/>
            <a:ext cx="1080120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740352" y="1412776"/>
            <a:ext cx="1152128" cy="1008112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627784" y="4941168"/>
            <a:ext cx="720080" cy="43204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7524328" y="2708920"/>
            <a:ext cx="864096" cy="151216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8376295" y="4941168"/>
            <a:ext cx="720080" cy="43204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3347864" y="6381328"/>
            <a:ext cx="720080" cy="360040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3880</Words>
  <Application>Microsoft Office PowerPoint</Application>
  <PresentationFormat>Affichage à l'écran (4:3)</PresentationFormat>
  <Paragraphs>742</Paragraphs>
  <Slides>67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69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134</cp:revision>
  <dcterms:created xsi:type="dcterms:W3CDTF">2021-10-08T06:19:58Z</dcterms:created>
  <dcterms:modified xsi:type="dcterms:W3CDTF">2025-11-03T14:35:12Z</dcterms:modified>
</cp:coreProperties>
</file>