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95" r:id="rId3"/>
    <p:sldId id="257" r:id="rId4"/>
    <p:sldId id="286" r:id="rId5"/>
    <p:sldId id="258" r:id="rId6"/>
    <p:sldId id="259" r:id="rId7"/>
    <p:sldId id="260" r:id="rId8"/>
    <p:sldId id="288" r:id="rId9"/>
    <p:sldId id="262" r:id="rId10"/>
    <p:sldId id="263" r:id="rId11"/>
    <p:sldId id="264" r:id="rId12"/>
    <p:sldId id="265" r:id="rId13"/>
    <p:sldId id="266" r:id="rId14"/>
    <p:sldId id="289" r:id="rId15"/>
    <p:sldId id="290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91" r:id="rId26"/>
    <p:sldId id="276" r:id="rId27"/>
    <p:sldId id="277" r:id="rId28"/>
    <p:sldId id="278" r:id="rId29"/>
    <p:sldId id="292" r:id="rId30"/>
    <p:sldId id="293" r:id="rId31"/>
    <p:sldId id="294" r:id="rId32"/>
    <p:sldId id="279" r:id="rId33"/>
    <p:sldId id="280" r:id="rId3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82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FF579-120E-4728-B7C7-06DCE093E221}" type="datetimeFigureOut">
              <a:rPr lang="fr-FR" smtClean="0"/>
              <a:pPr/>
              <a:t>04/06/2024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30F95-7A6C-447B-A30C-7D392972AF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30F95-7A6C-447B-A30C-7D392972AFFE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3D39-F02B-4DA8-999E-4676DD0D4286}" type="datetimeFigureOut">
              <a:rPr lang="fr-FR" smtClean="0"/>
              <a:pPr/>
              <a:t>04/06/2024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B86C-A1B4-4CEC-8C3D-3336E13D4F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3D39-F02B-4DA8-999E-4676DD0D4286}" type="datetimeFigureOut">
              <a:rPr lang="fr-FR" smtClean="0"/>
              <a:pPr/>
              <a:t>04/06/2024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B86C-A1B4-4CEC-8C3D-3336E13D4F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3D39-F02B-4DA8-999E-4676DD0D4286}" type="datetimeFigureOut">
              <a:rPr lang="fr-FR" smtClean="0"/>
              <a:pPr/>
              <a:t>04/06/2024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B86C-A1B4-4CEC-8C3D-3336E13D4F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3D39-F02B-4DA8-999E-4676DD0D4286}" type="datetimeFigureOut">
              <a:rPr lang="fr-FR" smtClean="0"/>
              <a:pPr/>
              <a:t>04/06/2024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B86C-A1B4-4CEC-8C3D-3336E13D4F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3D39-F02B-4DA8-999E-4676DD0D4286}" type="datetimeFigureOut">
              <a:rPr lang="fr-FR" smtClean="0"/>
              <a:pPr/>
              <a:t>04/06/2024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B86C-A1B4-4CEC-8C3D-3336E13D4F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3D39-F02B-4DA8-999E-4676DD0D4286}" type="datetimeFigureOut">
              <a:rPr lang="fr-FR" smtClean="0"/>
              <a:pPr/>
              <a:t>04/06/2024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B86C-A1B4-4CEC-8C3D-3336E13D4F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3D39-F02B-4DA8-999E-4676DD0D4286}" type="datetimeFigureOut">
              <a:rPr lang="fr-FR" smtClean="0"/>
              <a:pPr/>
              <a:t>04/06/2024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B86C-A1B4-4CEC-8C3D-3336E13D4F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3D39-F02B-4DA8-999E-4676DD0D4286}" type="datetimeFigureOut">
              <a:rPr lang="fr-FR" smtClean="0"/>
              <a:pPr/>
              <a:t>04/06/2024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B86C-A1B4-4CEC-8C3D-3336E13D4F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3D39-F02B-4DA8-999E-4676DD0D4286}" type="datetimeFigureOut">
              <a:rPr lang="fr-FR" smtClean="0"/>
              <a:pPr/>
              <a:t>04/06/2024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B86C-A1B4-4CEC-8C3D-3336E13D4F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3D39-F02B-4DA8-999E-4676DD0D4286}" type="datetimeFigureOut">
              <a:rPr lang="fr-FR" smtClean="0"/>
              <a:pPr/>
              <a:t>04/06/2024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B86C-A1B4-4CEC-8C3D-3336E13D4F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3D39-F02B-4DA8-999E-4676DD0D4286}" type="datetimeFigureOut">
              <a:rPr lang="fr-FR" smtClean="0"/>
              <a:pPr/>
              <a:t>04/06/2024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B86C-A1B4-4CEC-8C3D-3336E13D4F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B3D39-F02B-4DA8-999E-4676DD0D4286}" type="datetimeFigureOut">
              <a:rPr lang="fr-FR" smtClean="0"/>
              <a:pPr/>
              <a:t>04/06/2024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1B86C-A1B4-4CEC-8C3D-3336E13D4F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79512" y="1340768"/>
          <a:ext cx="8856984" cy="5181600"/>
        </p:xfrm>
        <a:graphic>
          <a:graphicData uri="http://schemas.openxmlformats.org/drawingml/2006/table">
            <a:tbl>
              <a:tblPr/>
              <a:tblGrid>
                <a:gridCol w="4428492"/>
                <a:gridCol w="4428492"/>
              </a:tblGrid>
              <a:tr h="224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FFFFFF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Notions et contenus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1175" marR="6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FFFFFF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Capacités exigibles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1175" marR="6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1999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i="1" dirty="0">
                          <a:latin typeface="Arial"/>
                          <a:ea typeface="Arial Unicode MS"/>
                          <a:cs typeface="Times New Roman"/>
                        </a:rPr>
                        <a:t>- Flux convectif et </a:t>
                      </a:r>
                      <a:r>
                        <a:rPr lang="fr-FR" sz="1600" i="1" dirty="0" err="1">
                          <a:latin typeface="Arial"/>
                          <a:ea typeface="Arial Unicode MS"/>
                          <a:cs typeface="Times New Roman"/>
                        </a:rPr>
                        <a:t>ﬂux</a:t>
                      </a:r>
                      <a:r>
                        <a:rPr lang="fr-FR" sz="1600" i="1" dirty="0">
                          <a:latin typeface="Arial"/>
                          <a:ea typeface="Arial Unicode MS"/>
                          <a:cs typeface="Times New Roman"/>
                        </a:rPr>
                        <a:t> diffusif de particules.</a:t>
                      </a:r>
                      <a:endParaRPr lang="fr-FR" sz="16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1175" marR="6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i="1">
                          <a:latin typeface="Arial"/>
                          <a:ea typeface="Arial Unicode MS"/>
                          <a:cs typeface="Times New Roman"/>
                        </a:rPr>
                        <a:t>- Distinguer un transport de matière diffusif d’un transport convectif.</a:t>
                      </a:r>
                      <a:endParaRPr lang="fr-FR" sz="16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1175" marR="6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98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i="1" dirty="0">
                          <a:latin typeface="Arial"/>
                          <a:ea typeface="Arial Unicode MS"/>
                          <a:cs typeface="Times New Roman"/>
                        </a:rPr>
                        <a:t>- Loi phénoménologique de </a:t>
                      </a:r>
                      <a:r>
                        <a:rPr lang="fr-FR" sz="1600" i="1" dirty="0" err="1">
                          <a:latin typeface="Arial"/>
                          <a:ea typeface="Arial Unicode MS"/>
                          <a:cs typeface="Times New Roman"/>
                        </a:rPr>
                        <a:t>Fick</a:t>
                      </a:r>
                      <a:r>
                        <a:rPr lang="fr-FR" sz="1600" i="1" dirty="0">
                          <a:latin typeface="Arial"/>
                          <a:ea typeface="Arial Unicode MS"/>
                          <a:cs typeface="Times New Roman"/>
                        </a:rPr>
                        <a:t> donnant le </a:t>
                      </a:r>
                      <a:r>
                        <a:rPr lang="fr-FR" sz="1600" i="1" dirty="0" err="1">
                          <a:latin typeface="Arial"/>
                          <a:ea typeface="Arial Unicode MS"/>
                          <a:cs typeface="Times New Roman"/>
                        </a:rPr>
                        <a:t>ﬂux</a:t>
                      </a:r>
                      <a:r>
                        <a:rPr lang="fr-FR" sz="1600" i="1" dirty="0">
                          <a:latin typeface="Arial"/>
                          <a:ea typeface="Arial Unicode MS"/>
                          <a:cs typeface="Times New Roman"/>
                        </a:rPr>
                        <a:t> diffusif en fonction de la dérivée de la densité volumique de particules par rapport à une seule coordonnée spatiale, à travers une surface </a:t>
                      </a:r>
                      <a:r>
                        <a:rPr lang="fr-FR" sz="1600" i="1" dirty="0" err="1" smtClean="0">
                          <a:latin typeface="Arial"/>
                          <a:ea typeface="Arial Unicode MS"/>
                          <a:cs typeface="Times New Roman"/>
                        </a:rPr>
                        <a:t>pla-ne</a:t>
                      </a:r>
                      <a:r>
                        <a:rPr lang="fr-FR" sz="1600" i="1" dirty="0">
                          <a:latin typeface="Arial"/>
                          <a:ea typeface="Arial Unicode MS"/>
                          <a:cs typeface="Times New Roman"/>
                        </a:rPr>
                        <a:t>, cylindrique ou </a:t>
                      </a:r>
                      <a:r>
                        <a:rPr lang="fr-FR" sz="1600" i="1" dirty="0" smtClean="0">
                          <a:latin typeface="Arial"/>
                          <a:ea typeface="Arial Unicode MS"/>
                          <a:cs typeface="Times New Roman"/>
                        </a:rPr>
                        <a:t>sphérique</a:t>
                      </a:r>
                      <a:r>
                        <a:rPr lang="fr-FR" sz="1600" i="1" dirty="0">
                          <a:latin typeface="Arial"/>
                          <a:ea typeface="Arial Unicode MS"/>
                          <a:cs typeface="Times New Roman"/>
                        </a:rPr>
                        <a:t>, adaptée à la </a:t>
                      </a:r>
                      <a:r>
                        <a:rPr lang="fr-FR" sz="1600" i="1" dirty="0" err="1" smtClean="0">
                          <a:latin typeface="Arial"/>
                          <a:ea typeface="Arial Unicode MS"/>
                          <a:cs typeface="Times New Roman"/>
                        </a:rPr>
                        <a:t>géo-métrie</a:t>
                      </a:r>
                      <a:r>
                        <a:rPr lang="fr-FR" sz="1600" i="1" dirty="0" smtClean="0">
                          <a:latin typeface="Arial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600" i="1" dirty="0">
                          <a:latin typeface="Arial"/>
                          <a:ea typeface="Arial Unicode MS"/>
                          <a:cs typeface="Times New Roman"/>
                        </a:rPr>
                        <a:t>considérée.</a:t>
                      </a:r>
                      <a:endParaRPr lang="fr-FR" sz="16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1175" marR="6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i="1" dirty="0">
                          <a:latin typeface="Arial"/>
                          <a:ea typeface="Arial Unicode MS"/>
                          <a:cs typeface="Times New Roman"/>
                        </a:rPr>
                        <a:t>- Discuter des dépendances du </a:t>
                      </a:r>
                      <a:r>
                        <a:rPr lang="fr-FR" sz="1600" i="1" dirty="0" err="1">
                          <a:latin typeface="Arial"/>
                          <a:ea typeface="Arial Unicode MS"/>
                          <a:cs typeface="Times New Roman"/>
                        </a:rPr>
                        <a:t>ﬂux</a:t>
                      </a:r>
                      <a:r>
                        <a:rPr lang="fr-FR" sz="1600" i="1" dirty="0">
                          <a:latin typeface="Arial"/>
                          <a:ea typeface="Arial Unicode MS"/>
                          <a:cs typeface="Times New Roman"/>
                        </a:rPr>
                        <a:t> de </a:t>
                      </a:r>
                      <a:r>
                        <a:rPr lang="fr-FR" sz="1600" i="1" dirty="0" err="1" smtClean="0">
                          <a:latin typeface="Arial"/>
                          <a:ea typeface="Arial Unicode MS"/>
                          <a:cs typeface="Times New Roman"/>
                        </a:rPr>
                        <a:t>particu-les</a:t>
                      </a:r>
                      <a:r>
                        <a:rPr lang="fr-FR" sz="1600" i="1" dirty="0" smtClean="0">
                          <a:latin typeface="Arial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600" i="1" dirty="0">
                          <a:latin typeface="Arial"/>
                          <a:ea typeface="Arial Unicode MS"/>
                          <a:cs typeface="Times New Roman"/>
                        </a:rPr>
                        <a:t>à travers une </a:t>
                      </a:r>
                      <a:r>
                        <a:rPr lang="fr-FR" sz="1600" i="1" dirty="0" smtClean="0">
                          <a:latin typeface="Arial"/>
                          <a:ea typeface="Arial Unicode MS"/>
                          <a:cs typeface="Times New Roman"/>
                        </a:rPr>
                        <a:t>membrane </a:t>
                      </a:r>
                      <a:r>
                        <a:rPr lang="fr-FR" sz="1600" i="1" dirty="0">
                          <a:latin typeface="Arial"/>
                          <a:ea typeface="Arial Unicode MS"/>
                          <a:cs typeface="Times New Roman"/>
                        </a:rPr>
                        <a:t>en fonction de ses paramètres géométriques (épaisseur et surface de la membrane) et physiques (nature </a:t>
                      </a:r>
                      <a:r>
                        <a:rPr lang="fr-FR" sz="1600" i="1" dirty="0" smtClean="0">
                          <a:latin typeface="Arial"/>
                          <a:ea typeface="Arial Unicode MS"/>
                          <a:cs typeface="Times New Roman"/>
                        </a:rPr>
                        <a:t>du</a:t>
                      </a:r>
                      <a:r>
                        <a:rPr lang="fr-FR" sz="1600" i="1" baseline="0" dirty="0" smtClean="0">
                          <a:latin typeface="Arial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600" i="1" dirty="0" err="1" smtClean="0">
                          <a:latin typeface="Arial"/>
                          <a:ea typeface="Arial Unicode MS"/>
                          <a:cs typeface="Times New Roman"/>
                        </a:rPr>
                        <a:t>mi-lieu</a:t>
                      </a:r>
                      <a:r>
                        <a:rPr lang="fr-FR" sz="1600" i="1" dirty="0">
                          <a:latin typeface="Arial"/>
                          <a:ea typeface="Arial Unicode MS"/>
                          <a:cs typeface="Times New Roman"/>
                        </a:rPr>
                        <a:t>) en lien avec des </a:t>
                      </a:r>
                      <a:r>
                        <a:rPr lang="fr-FR" sz="1600" i="1" dirty="0" smtClean="0">
                          <a:latin typeface="Arial"/>
                          <a:ea typeface="Arial Unicode MS"/>
                          <a:cs typeface="Times New Roman"/>
                        </a:rPr>
                        <a:t>applications </a:t>
                      </a:r>
                      <a:r>
                        <a:rPr lang="fr-FR" sz="1600" i="1" dirty="0">
                          <a:latin typeface="Arial"/>
                          <a:ea typeface="Arial Unicode MS"/>
                          <a:cs typeface="Times New Roman"/>
                        </a:rPr>
                        <a:t>biologiques.</a:t>
                      </a:r>
                      <a:endParaRPr lang="fr-FR" sz="16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1175" marR="6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97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i="1">
                          <a:latin typeface="Arial"/>
                          <a:ea typeface="Arial Unicode MS"/>
                          <a:cs typeface="Times New Roman"/>
                        </a:rPr>
                        <a:t>- Coefficient de diffusion. </a:t>
                      </a:r>
                      <a:endParaRPr lang="fr-FR" sz="160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i="1">
                          <a:latin typeface="Arial"/>
                          <a:ea typeface="Arial Unicode MS"/>
                          <a:cs typeface="Times New Roman"/>
                        </a:rPr>
                        <a:t>- Loi d’échelle liant les échelles caractéristiques spatiales et temporelles et le coefficient de diffusion.</a:t>
                      </a:r>
                      <a:endParaRPr lang="fr-FR" sz="16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1175" marR="6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i="1" dirty="0">
                          <a:latin typeface="Arial"/>
                          <a:ea typeface="Arial Unicode MS"/>
                          <a:cs typeface="Times New Roman"/>
                        </a:rPr>
                        <a:t>- Citer l’ordre de grandeur du coefficient de </a:t>
                      </a:r>
                      <a:r>
                        <a:rPr lang="fr-FR" sz="1600" i="1" dirty="0" err="1" smtClean="0">
                          <a:latin typeface="Arial"/>
                          <a:ea typeface="Arial Unicode MS"/>
                          <a:cs typeface="Times New Roman"/>
                        </a:rPr>
                        <a:t>dif-fusion</a:t>
                      </a:r>
                      <a:r>
                        <a:rPr lang="fr-FR" sz="1600" i="1" dirty="0" smtClean="0">
                          <a:latin typeface="Arial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600" i="1" dirty="0">
                          <a:latin typeface="Arial"/>
                          <a:ea typeface="Arial Unicode MS"/>
                          <a:cs typeface="Times New Roman"/>
                        </a:rPr>
                        <a:t>dans un gaz ou </a:t>
                      </a:r>
                      <a:r>
                        <a:rPr lang="fr-FR" sz="1600" i="1" dirty="0" smtClean="0">
                          <a:latin typeface="Arial"/>
                          <a:ea typeface="Arial Unicode MS"/>
                          <a:cs typeface="Times New Roman"/>
                        </a:rPr>
                        <a:t>d’une </a:t>
                      </a:r>
                      <a:r>
                        <a:rPr lang="fr-FR" sz="1600" i="1" dirty="0">
                          <a:latin typeface="Arial"/>
                          <a:ea typeface="Arial Unicode MS"/>
                          <a:cs typeface="Times New Roman"/>
                        </a:rPr>
                        <a:t>espèce dissoute en solution aqueuse dans les conditions </a:t>
                      </a:r>
                      <a:r>
                        <a:rPr lang="fr-FR" sz="1600" i="1" dirty="0" err="1" smtClean="0">
                          <a:latin typeface="Arial"/>
                          <a:ea typeface="Arial Unicode MS"/>
                          <a:cs typeface="Times New Roman"/>
                        </a:rPr>
                        <a:t>usuel-les</a:t>
                      </a:r>
                      <a:r>
                        <a:rPr lang="fr-FR" sz="1600" i="1" dirty="0">
                          <a:latin typeface="Arial"/>
                          <a:ea typeface="Arial Unicode MS"/>
                          <a:cs typeface="Times New Roman"/>
                        </a:rPr>
                        <a:t>.</a:t>
                      </a:r>
                      <a:endParaRPr lang="fr-FR" sz="16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i="1" dirty="0">
                          <a:latin typeface="Arial"/>
                          <a:ea typeface="Arial Unicode MS"/>
                          <a:cs typeface="Times New Roman"/>
                        </a:rPr>
                        <a:t>- Exploiter la loi d’échelle liant les échelles caractéristiques spatiales et temporelles et le coefficient de diffusion.</a:t>
                      </a:r>
                      <a:endParaRPr lang="fr-FR" sz="16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1175" marR="6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98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i="1">
                          <a:latin typeface="Arial"/>
                          <a:ea typeface="Arial Unicode MS"/>
                          <a:cs typeface="Times New Roman"/>
                        </a:rPr>
                        <a:t>- Bilan de particules en régime stationnaire ou quasi-stationnaire.</a:t>
                      </a:r>
                      <a:endParaRPr lang="fr-FR" sz="16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1175" marR="6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i="1" dirty="0">
                          <a:latin typeface="Arial"/>
                          <a:ea typeface="Arial Unicode MS"/>
                          <a:cs typeface="Times New Roman"/>
                        </a:rPr>
                        <a:t>- Établir un bilan de particules, éventuellement en présence de sources internes.</a:t>
                      </a:r>
                      <a:endParaRPr lang="fr-FR" sz="16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i="1" dirty="0">
                          <a:latin typeface="Arial"/>
                          <a:ea typeface="Arial Unicode MS"/>
                          <a:cs typeface="Times New Roman"/>
                        </a:rPr>
                        <a:t>- Exploiter la conservation du </a:t>
                      </a:r>
                      <a:r>
                        <a:rPr lang="fr-FR" sz="1600" i="1" dirty="0" err="1">
                          <a:latin typeface="Arial"/>
                          <a:ea typeface="Arial Unicode MS"/>
                          <a:cs typeface="Times New Roman"/>
                        </a:rPr>
                        <a:t>ﬂux</a:t>
                      </a:r>
                      <a:r>
                        <a:rPr lang="fr-FR" sz="1600" i="1" dirty="0">
                          <a:latin typeface="Arial"/>
                          <a:ea typeface="Arial Unicode MS"/>
                          <a:cs typeface="Times New Roman"/>
                        </a:rPr>
                        <a:t> de particules en régime stationnaire et en l’absence de </a:t>
                      </a:r>
                      <a:r>
                        <a:rPr lang="fr-FR" sz="1600" i="1" dirty="0" err="1" smtClean="0">
                          <a:latin typeface="Arial"/>
                          <a:ea typeface="Arial Unicode MS"/>
                          <a:cs typeface="Times New Roman"/>
                        </a:rPr>
                        <a:t>sour-ces</a:t>
                      </a:r>
                      <a:r>
                        <a:rPr lang="fr-FR" sz="1600" i="1" dirty="0" smtClean="0">
                          <a:latin typeface="Arial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600" i="1" dirty="0">
                          <a:latin typeface="Arial"/>
                          <a:ea typeface="Arial Unicode MS"/>
                          <a:cs typeface="Times New Roman"/>
                        </a:rPr>
                        <a:t>internes.</a:t>
                      </a:r>
                      <a:endParaRPr lang="fr-FR" sz="16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1175" marR="6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8" name="Groupe 7"/>
          <p:cNvGrpSpPr/>
          <p:nvPr/>
        </p:nvGrpSpPr>
        <p:grpSpPr>
          <a:xfrm>
            <a:off x="57229" y="72008"/>
            <a:ext cx="9086771" cy="1052736"/>
            <a:chOff x="57229" y="72008"/>
            <a:chExt cx="9086771" cy="1052736"/>
          </a:xfrm>
        </p:grpSpPr>
        <p:grpSp>
          <p:nvGrpSpPr>
            <p:cNvPr id="6" name="Groupe 5"/>
            <p:cNvGrpSpPr/>
            <p:nvPr/>
          </p:nvGrpSpPr>
          <p:grpSpPr>
            <a:xfrm>
              <a:off x="57229" y="72008"/>
              <a:ext cx="9086771" cy="1052736"/>
              <a:chOff x="57229" y="72008"/>
              <a:chExt cx="9086771" cy="1052736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2757" t="33600" r="9754" b="50440"/>
              <a:stretch>
                <a:fillRect/>
              </a:stretch>
            </p:blipFill>
            <p:spPr bwMode="auto">
              <a:xfrm>
                <a:off x="57229" y="72008"/>
                <a:ext cx="9086771" cy="10527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" name="Rectangle 3"/>
              <p:cNvSpPr/>
              <p:nvPr/>
            </p:nvSpPr>
            <p:spPr>
              <a:xfrm>
                <a:off x="2699792" y="188640"/>
                <a:ext cx="648072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7" name="ZoneTexte 6"/>
            <p:cNvSpPr txBox="1"/>
            <p:nvPr/>
          </p:nvSpPr>
          <p:spPr>
            <a:xfrm>
              <a:off x="2665884" y="103932"/>
              <a:ext cx="792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>
                  <a:latin typeface="Bookman Old Style" pitchFamily="18" charset="0"/>
                </a:rPr>
                <a:t>13</a:t>
              </a:r>
              <a:endParaRPr lang="fr-FR" sz="2400" b="1" dirty="0">
                <a:latin typeface="Bookman Old Style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5580112" y="5877272"/>
            <a:ext cx="1584176" cy="43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n* = C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/>
                <a:cs typeface="Arial"/>
              </a:rPr>
              <a:t>×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N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A</a:t>
            </a:r>
            <a:endParaRPr kumimoji="0" lang="fr-FR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624880"/>
            <a:ext cx="6048672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Le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flux de particules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à travers une surface S représente 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nombre de particules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tra-versant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cette surface par unité de temps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dans un sens donné.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51520" y="620688"/>
            <a:ext cx="180020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Définition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: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51520" y="1921024"/>
            <a:ext cx="6336704" cy="430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Formule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: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fr-FR" sz="2200" dirty="0"/>
              <a:t>pendant une durée infinitésimale </a:t>
            </a:r>
            <a:r>
              <a:rPr lang="fr-FR" sz="2200" b="1" dirty="0" err="1"/>
              <a:t>dt</a:t>
            </a:r>
            <a:r>
              <a:rPr lang="fr-FR" sz="2200" dirty="0"/>
              <a:t> </a:t>
            </a:r>
            <a:r>
              <a:rPr lang="fr-FR" sz="2200" dirty="0" smtClean="0"/>
              <a:t>:</a:t>
            </a:r>
            <a:endParaRPr kumimoji="0" lang="fr-FR" sz="2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3195" y="69199"/>
            <a:ext cx="8748593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fr-FR" sz="2400" b="1" i="1" dirty="0" smtClean="0">
                <a:solidFill>
                  <a:prstClr val="black"/>
                </a:solidFill>
              </a:rPr>
              <a:t>Transport de matière - </a:t>
            </a:r>
            <a:r>
              <a:rPr lang="fr-FR" sz="2400" b="1" i="1" dirty="0">
                <a:solidFill>
                  <a:prstClr val="black"/>
                </a:solidFill>
              </a:rPr>
              <a:t>Notion de </a:t>
            </a:r>
            <a:r>
              <a:rPr lang="fr-FR" sz="2400" b="1" u="sng" dirty="0">
                <a:solidFill>
                  <a:prstClr val="black"/>
                </a:solidFill>
              </a:rPr>
              <a:t>FLUX </a:t>
            </a:r>
            <a:r>
              <a:rPr lang="fr-FR" sz="2400" b="1" u="sng" dirty="0" smtClean="0">
                <a:solidFill>
                  <a:prstClr val="black"/>
                </a:solidFill>
              </a:rPr>
              <a:t>DE PARTICULES</a:t>
            </a:r>
            <a:endParaRPr lang="fr-FR" sz="2400" dirty="0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5042" t="45359" r="39520" b="32801"/>
          <a:stretch>
            <a:fillRect/>
          </a:stretch>
        </p:blipFill>
        <p:spPr bwMode="auto">
          <a:xfrm>
            <a:off x="2051720" y="2353072"/>
            <a:ext cx="290801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471592" y="3050034"/>
            <a:ext cx="367240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Petite durée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(en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44624"/>
            <a:ext cx="8784976" cy="346057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471592" y="2389510"/>
            <a:ext cx="367240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Petit nombre de particules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traversant S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(</a:t>
            </a:r>
            <a:r>
              <a:rPr lang="fr-FR" sz="2000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sans unité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51520" y="2605534"/>
            <a:ext cx="128674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Flux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(en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s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–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AutoShape 9"/>
          <p:cNvCxnSpPr>
            <a:cxnSpLocks noChangeShapeType="1"/>
          </p:cNvCxnSpPr>
          <p:nvPr/>
        </p:nvCxnSpPr>
        <p:spPr bwMode="auto">
          <a:xfrm flipV="1">
            <a:off x="5220072" y="6165306"/>
            <a:ext cx="506536" cy="216022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2" name="AutoShape 9"/>
          <p:cNvCxnSpPr>
            <a:cxnSpLocks noChangeShapeType="1"/>
          </p:cNvCxnSpPr>
          <p:nvPr/>
        </p:nvCxnSpPr>
        <p:spPr bwMode="auto">
          <a:xfrm>
            <a:off x="4788024" y="2605534"/>
            <a:ext cx="720080" cy="72008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3" name="AutoShape 9"/>
          <p:cNvCxnSpPr>
            <a:cxnSpLocks noChangeShapeType="1"/>
          </p:cNvCxnSpPr>
          <p:nvPr/>
        </p:nvCxnSpPr>
        <p:spPr bwMode="auto">
          <a:xfrm>
            <a:off x="4716016" y="3181598"/>
            <a:ext cx="794568" cy="72009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552872"/>
            <a:ext cx="201622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691680" y="3718193"/>
            <a:ext cx="570540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2) </a:t>
            </a:r>
            <a:r>
              <a:rPr lang="fr-FR" sz="2200" b="1" u="sng" dirty="0" smtClean="0">
                <a:latin typeface="Bookman Old Style" pitchFamily="18" charset="0"/>
              </a:rPr>
              <a:t>La densité volumique de particules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79512" y="4149081"/>
            <a:ext cx="8784976" cy="7200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95536" y="4161780"/>
            <a:ext cx="8496944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C’est le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nombre de particules par unité de volume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dans le milieu. On la note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n*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elle s’exprime en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3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0575" y="4941168"/>
            <a:ext cx="5000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1438275" y="4941168"/>
            <a:ext cx="7526213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i="1" dirty="0"/>
              <a:t>La densité volumique de particules est aussi appelée « </a:t>
            </a:r>
            <a:r>
              <a:rPr lang="fr-FR" sz="2000" b="1" i="1" dirty="0"/>
              <a:t>concentration particulaire</a:t>
            </a:r>
            <a:r>
              <a:rPr lang="fr-FR" sz="2000" i="1" dirty="0"/>
              <a:t> », à ne pas confondre avec la concentration molaire …</a:t>
            </a:r>
            <a:endParaRPr lang="fr-FR" sz="2000" dirty="0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5738405"/>
            <a:ext cx="46440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Quel lien existe-t-il entre la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densité volumique de particules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n*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et la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concentration molaire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4788024" y="6309320"/>
            <a:ext cx="947861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– 3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6084168" y="6381328"/>
            <a:ext cx="1298327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mol.m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– 3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542584" y="5661248"/>
            <a:ext cx="16014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constante d’Avogadro</a:t>
            </a:r>
          </a:p>
          <a:p>
            <a:pPr lvl="0" algn="ctr" fontAlgn="base">
              <a:spcBef>
                <a:spcPct val="0"/>
              </a:spcBef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mol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AutoShape 9"/>
          <p:cNvCxnSpPr>
            <a:cxnSpLocks noChangeShapeType="1"/>
          </p:cNvCxnSpPr>
          <p:nvPr/>
        </p:nvCxnSpPr>
        <p:spPr bwMode="auto">
          <a:xfrm>
            <a:off x="1259632" y="2852936"/>
            <a:ext cx="1090984" cy="265039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4" name="AutoShape 9"/>
          <p:cNvCxnSpPr>
            <a:cxnSpLocks noChangeShapeType="1"/>
          </p:cNvCxnSpPr>
          <p:nvPr/>
        </p:nvCxnSpPr>
        <p:spPr bwMode="auto">
          <a:xfrm flipH="1" flipV="1">
            <a:off x="6378872" y="6211914"/>
            <a:ext cx="141536" cy="216022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5" name="AutoShape 9"/>
          <p:cNvCxnSpPr>
            <a:cxnSpLocks noChangeShapeType="1"/>
          </p:cNvCxnSpPr>
          <p:nvPr/>
        </p:nvCxnSpPr>
        <p:spPr bwMode="auto">
          <a:xfrm flipV="1">
            <a:off x="7020272" y="6021288"/>
            <a:ext cx="504056" cy="72008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 animBg="1"/>
      <p:bldP spid="15" grpId="0"/>
      <p:bldP spid="16" grpId="0" animBg="1"/>
      <p:bldP spid="24578" grpId="0"/>
      <p:bldP spid="21" grpId="0" animBg="1"/>
      <p:bldP spid="24583" grpId="0"/>
      <p:bldP spid="24588" grpId="0"/>
      <p:bldP spid="24590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5580112" y="2131695"/>
            <a:ext cx="1584176" cy="43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n* = C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/>
                <a:cs typeface="Arial"/>
              </a:rPr>
              <a:t>×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N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A</a:t>
            </a:r>
            <a:endParaRPr kumimoji="0" lang="fr-FR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AutoShape 9"/>
          <p:cNvCxnSpPr>
            <a:cxnSpLocks noChangeShapeType="1"/>
          </p:cNvCxnSpPr>
          <p:nvPr/>
        </p:nvCxnSpPr>
        <p:spPr bwMode="auto">
          <a:xfrm flipV="1">
            <a:off x="5220072" y="2419729"/>
            <a:ext cx="506536" cy="216022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sp>
        <p:nvSpPr>
          <p:cNvPr id="4" name="Rectangle 3"/>
          <p:cNvSpPr/>
          <p:nvPr/>
        </p:nvSpPr>
        <p:spPr>
          <a:xfrm>
            <a:off x="683568" y="0"/>
            <a:ext cx="570540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2) </a:t>
            </a:r>
            <a:r>
              <a:rPr lang="fr-FR" sz="2200" b="1" u="sng" dirty="0" smtClean="0">
                <a:latin typeface="Bookman Old Style" pitchFamily="18" charset="0"/>
              </a:rPr>
              <a:t>La densité volumique de particules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9512" y="404664"/>
            <a:ext cx="8784976" cy="7200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95536" y="416203"/>
            <a:ext cx="8496944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C’est le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nombre de particules par unité de volume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dans le milieu. On la note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n*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elle s’exprime en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3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575" y="1195591"/>
            <a:ext cx="5000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438275" y="1195591"/>
            <a:ext cx="7526213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i="1" dirty="0"/>
              <a:t>La densité volumique de particules est aussi appelée « </a:t>
            </a:r>
            <a:r>
              <a:rPr lang="fr-FR" sz="2000" b="1" i="1" dirty="0"/>
              <a:t>concentration particulaire</a:t>
            </a:r>
            <a:r>
              <a:rPr lang="fr-FR" sz="2000" i="1" dirty="0"/>
              <a:t> », à ne pas confondre avec la concentration molaire …</a:t>
            </a:r>
            <a:endParaRPr lang="fr-FR" sz="2000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1992828"/>
            <a:ext cx="46440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Quel lien existe-t-il entre la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densité volumique de particules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n*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et la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concentration molaire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4788024" y="2563743"/>
            <a:ext cx="947861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– 3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6084168" y="2635751"/>
            <a:ext cx="1298327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mol.m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– 3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42584" y="1915671"/>
            <a:ext cx="16014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constante d’Avogadro</a:t>
            </a:r>
          </a:p>
          <a:p>
            <a:pPr lvl="0" algn="ctr" fontAlgn="base">
              <a:spcBef>
                <a:spcPct val="0"/>
              </a:spcBef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mol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AutoShape 9"/>
          <p:cNvCxnSpPr>
            <a:cxnSpLocks noChangeShapeType="1"/>
          </p:cNvCxnSpPr>
          <p:nvPr/>
        </p:nvCxnSpPr>
        <p:spPr bwMode="auto">
          <a:xfrm flipH="1" flipV="1">
            <a:off x="6378872" y="2466337"/>
            <a:ext cx="141536" cy="216022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4" name="AutoShape 9"/>
          <p:cNvCxnSpPr>
            <a:cxnSpLocks noChangeShapeType="1"/>
          </p:cNvCxnSpPr>
          <p:nvPr/>
        </p:nvCxnSpPr>
        <p:spPr bwMode="auto">
          <a:xfrm flipV="1">
            <a:off x="7020272" y="2275711"/>
            <a:ext cx="504056" cy="72008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2996952"/>
            <a:ext cx="914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34" charset="0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En supposant la densité volumique de particules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n*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uniforme dans tout le système de volume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V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comment calculer le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nombre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N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de particules présentes dans ce système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995936" y="4034904"/>
            <a:ext cx="1584176" cy="43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N = n*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/>
                <a:cs typeface="Arial"/>
              </a:rPr>
              <a:t>×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V</a:t>
            </a:r>
            <a:endParaRPr kumimoji="0" lang="fr-FR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AutoShape 9"/>
          <p:cNvCxnSpPr>
            <a:cxnSpLocks noChangeShapeType="1"/>
          </p:cNvCxnSpPr>
          <p:nvPr/>
        </p:nvCxnSpPr>
        <p:spPr bwMode="auto">
          <a:xfrm flipV="1">
            <a:off x="3635896" y="4322938"/>
            <a:ext cx="506536" cy="216022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2411760" y="4466952"/>
            <a:ext cx="1739949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Sans unité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4499992" y="4538960"/>
            <a:ext cx="1298327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– 3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96136" y="3933056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</a:pP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3</a:t>
            </a:r>
            <a:endParaRPr lang="fr-F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AutoShape 9"/>
          <p:cNvCxnSpPr>
            <a:cxnSpLocks noChangeShapeType="1"/>
          </p:cNvCxnSpPr>
          <p:nvPr/>
        </p:nvCxnSpPr>
        <p:spPr bwMode="auto">
          <a:xfrm flipH="1" flipV="1">
            <a:off x="4794696" y="4369546"/>
            <a:ext cx="141536" cy="216022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4" name="AutoShape 9"/>
          <p:cNvCxnSpPr>
            <a:cxnSpLocks noChangeShapeType="1"/>
          </p:cNvCxnSpPr>
          <p:nvPr/>
        </p:nvCxnSpPr>
        <p:spPr bwMode="auto">
          <a:xfrm flipV="1">
            <a:off x="5436096" y="4178920"/>
            <a:ext cx="504056" cy="72008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sp>
        <p:nvSpPr>
          <p:cNvPr id="25" name="Rectangle 24"/>
          <p:cNvSpPr/>
          <p:nvPr/>
        </p:nvSpPr>
        <p:spPr>
          <a:xfrm>
            <a:off x="622115" y="5085184"/>
            <a:ext cx="852188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3) </a:t>
            </a:r>
            <a:r>
              <a:rPr lang="fr-FR" sz="2200" b="1" u="sng" dirty="0" smtClean="0">
                <a:latin typeface="Bookman Old Style" pitchFamily="18" charset="0"/>
              </a:rPr>
              <a:t>Relation entre flux et densité volumique de particules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99592" y="6237312"/>
            <a:ext cx="7393371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n* </a:t>
            </a:r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ne dépend que d’une seule coordonnée spatiale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, notée 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fr-FR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6200" y="5373216"/>
            <a:ext cx="42274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u="sng" dirty="0" smtClean="0">
                <a:solidFill>
                  <a:prstClr val="black"/>
                </a:solidFill>
                <a:latin typeface="Freestyle Script" pitchFamily="66" charset="0"/>
                <a:cs typeface="Arial" pitchFamily="34" charset="0"/>
              </a:rPr>
              <a:t>Hypothèse de travail</a:t>
            </a:r>
            <a:r>
              <a:rPr lang="fr-FR" sz="5400" dirty="0" smtClean="0">
                <a:solidFill>
                  <a:prstClr val="black"/>
                </a:solidFill>
                <a:latin typeface="Freestyle Script" pitchFamily="66" charset="0"/>
                <a:cs typeface="Arial" pitchFamily="34" charset="0"/>
              </a:rPr>
              <a:t> :</a:t>
            </a:r>
            <a:endParaRPr lang="fr-FR" sz="5400" u="sng" dirty="0">
              <a:latin typeface="Freestyl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18" grpId="0" animBg="1"/>
      <p:bldP spid="20" grpId="0"/>
      <p:bldP spid="21" grpId="0"/>
      <p:bldP spid="22" grpId="0"/>
      <p:bldP spid="25" grpId="0"/>
      <p:bldP spid="26" grpId="0" animBg="1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-171400"/>
            <a:ext cx="914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34" charset="0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En supposant la densité volumique de particules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n*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uniforme dans tout le système de volume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V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comment calculer le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nombre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N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de particules présentes dans ce système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3995936" y="722536"/>
            <a:ext cx="1584176" cy="43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N = n* x V</a:t>
            </a:r>
            <a:endParaRPr kumimoji="0" lang="fr-FR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AutoShape 9"/>
          <p:cNvCxnSpPr>
            <a:cxnSpLocks noChangeShapeType="1"/>
          </p:cNvCxnSpPr>
          <p:nvPr/>
        </p:nvCxnSpPr>
        <p:spPr bwMode="auto">
          <a:xfrm flipV="1">
            <a:off x="3635896" y="1010570"/>
            <a:ext cx="506536" cy="216022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2411760" y="1154584"/>
            <a:ext cx="1739949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Sans unité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4499992" y="1226592"/>
            <a:ext cx="1298327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– 3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6136" y="620688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</a:pP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3</a:t>
            </a:r>
            <a:endParaRPr lang="fr-F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AutoShape 9"/>
          <p:cNvCxnSpPr>
            <a:cxnSpLocks noChangeShapeType="1"/>
          </p:cNvCxnSpPr>
          <p:nvPr/>
        </p:nvCxnSpPr>
        <p:spPr bwMode="auto">
          <a:xfrm flipH="1" flipV="1">
            <a:off x="4794696" y="1057178"/>
            <a:ext cx="141536" cy="216022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9" name="AutoShape 9"/>
          <p:cNvCxnSpPr>
            <a:cxnSpLocks noChangeShapeType="1"/>
          </p:cNvCxnSpPr>
          <p:nvPr/>
        </p:nvCxnSpPr>
        <p:spPr bwMode="auto">
          <a:xfrm flipV="1">
            <a:off x="5436096" y="866552"/>
            <a:ext cx="504056" cy="72008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sp>
        <p:nvSpPr>
          <p:cNvPr id="10" name="Rectangle 9"/>
          <p:cNvSpPr/>
          <p:nvPr/>
        </p:nvSpPr>
        <p:spPr>
          <a:xfrm>
            <a:off x="622115" y="1772816"/>
            <a:ext cx="852188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3) </a:t>
            </a:r>
            <a:r>
              <a:rPr lang="fr-FR" sz="2200" b="1" u="sng" dirty="0" smtClean="0">
                <a:latin typeface="Bookman Old Style" pitchFamily="18" charset="0"/>
              </a:rPr>
              <a:t>Relation entre flux et densité volumique de particules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9592" y="2924944"/>
            <a:ext cx="7393371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fr-FR" sz="2000" b="1" dirty="0" smtClean="0">
                <a:latin typeface="Arial" pitchFamily="34" charset="0"/>
                <a:cs typeface="Arial" pitchFamily="34" charset="0"/>
              </a:rPr>
              <a:t>n* </a:t>
            </a:r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ne dépend que d’une seule coordonnée spatiale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, notée 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fr-FR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2060848"/>
            <a:ext cx="42274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u="sng" dirty="0" smtClean="0">
                <a:solidFill>
                  <a:prstClr val="black"/>
                </a:solidFill>
                <a:latin typeface="Freestyle Script" pitchFamily="66" charset="0"/>
                <a:cs typeface="Arial" pitchFamily="34" charset="0"/>
              </a:rPr>
              <a:t>Hypothèse de travail</a:t>
            </a:r>
            <a:r>
              <a:rPr lang="fr-FR" sz="5400" dirty="0" smtClean="0">
                <a:solidFill>
                  <a:prstClr val="black"/>
                </a:solidFill>
                <a:latin typeface="Freestyle Script" pitchFamily="66" charset="0"/>
                <a:cs typeface="Arial" pitchFamily="34" charset="0"/>
              </a:rPr>
              <a:t> :</a:t>
            </a:r>
            <a:endParaRPr lang="fr-FR" sz="5400" u="sng" dirty="0">
              <a:latin typeface="Freestyle Script" pitchFamily="66" charset="0"/>
            </a:endParaRP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 l="18900" t="21840" r="9754" b="25241"/>
          <a:stretch>
            <a:fillRect/>
          </a:stretch>
        </p:blipFill>
        <p:spPr bwMode="auto">
          <a:xfrm>
            <a:off x="1187624" y="3501008"/>
            <a:ext cx="638585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2195736" y="6237312"/>
            <a:ext cx="4357283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fr-FR" sz="2000" b="1" dirty="0" smtClean="0">
                <a:latin typeface="Arial" pitchFamily="34" charset="0"/>
                <a:cs typeface="Arial" pitchFamily="34" charset="0"/>
              </a:rPr>
              <a:t>Expression du flux de particules ?</a:t>
            </a:r>
            <a:endParaRPr lang="fr-FR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9512" y="3140968"/>
            <a:ext cx="8784976" cy="208823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Loi de FICK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2115" y="-27384"/>
            <a:ext cx="852188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3) </a:t>
            </a:r>
            <a:r>
              <a:rPr lang="fr-FR" sz="2200" b="1" u="sng" dirty="0" smtClean="0">
                <a:latin typeface="Bookman Old Style" pitchFamily="18" charset="0"/>
              </a:rPr>
              <a:t>Relation entre flux et densité volumique de particules</a:t>
            </a:r>
            <a:endParaRPr lang="fr-FR" sz="2200" dirty="0">
              <a:latin typeface="Bookman Old Style" pitchFamily="18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 l="18900" t="21840" r="9754" b="25241"/>
          <a:stretch>
            <a:fillRect/>
          </a:stretch>
        </p:blipFill>
        <p:spPr bwMode="auto">
          <a:xfrm>
            <a:off x="1187624" y="358056"/>
            <a:ext cx="638585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 cstate="print"/>
          <a:srcRect l="34965" t="47039" r="28653" b="31121"/>
          <a:stretch>
            <a:fillRect/>
          </a:stretch>
        </p:blipFill>
        <p:spPr bwMode="auto">
          <a:xfrm>
            <a:off x="2483768" y="3212976"/>
            <a:ext cx="3672408" cy="1240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300192" y="3140968"/>
            <a:ext cx="2664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Densité volumique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particules (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– 3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AutoShape 9"/>
          <p:cNvCxnSpPr>
            <a:cxnSpLocks noChangeShapeType="1"/>
            <a:endCxn id="7" idx="1"/>
          </p:cNvCxnSpPr>
          <p:nvPr/>
        </p:nvCxnSpPr>
        <p:spPr bwMode="auto">
          <a:xfrm flipV="1">
            <a:off x="5777880" y="3494911"/>
            <a:ext cx="522312" cy="7810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sp>
        <p:nvSpPr>
          <p:cNvPr id="10" name="Rectangle 9"/>
          <p:cNvSpPr/>
          <p:nvPr/>
        </p:nvSpPr>
        <p:spPr>
          <a:xfrm>
            <a:off x="6300192" y="3861048"/>
            <a:ext cx="2664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AutoShape 9"/>
          <p:cNvCxnSpPr>
            <a:cxnSpLocks noChangeShapeType="1"/>
            <a:endCxn id="10" idx="1"/>
          </p:cNvCxnSpPr>
          <p:nvPr/>
        </p:nvCxnSpPr>
        <p:spPr bwMode="auto">
          <a:xfrm flipV="1">
            <a:off x="5724128" y="4061103"/>
            <a:ext cx="576064" cy="15969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sp>
        <p:nvSpPr>
          <p:cNvPr id="13" name="Rectangle 12"/>
          <p:cNvSpPr/>
          <p:nvPr/>
        </p:nvSpPr>
        <p:spPr>
          <a:xfrm>
            <a:off x="0" y="3501008"/>
            <a:ext cx="2123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Flux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particules (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AutoShape 9"/>
          <p:cNvCxnSpPr>
            <a:cxnSpLocks noChangeShapeType="1"/>
          </p:cNvCxnSpPr>
          <p:nvPr/>
        </p:nvCxnSpPr>
        <p:spPr bwMode="auto">
          <a:xfrm flipV="1">
            <a:off x="2195736" y="3861048"/>
            <a:ext cx="522312" cy="78106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sp>
        <p:nvSpPr>
          <p:cNvPr id="15" name="Rectangle 14"/>
          <p:cNvSpPr/>
          <p:nvPr/>
        </p:nvSpPr>
        <p:spPr>
          <a:xfrm>
            <a:off x="5364088" y="4437112"/>
            <a:ext cx="3168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Surface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traversée (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AutoShape 9"/>
          <p:cNvCxnSpPr>
            <a:cxnSpLocks noChangeShapeType="1"/>
          </p:cNvCxnSpPr>
          <p:nvPr/>
        </p:nvCxnSpPr>
        <p:spPr bwMode="auto">
          <a:xfrm>
            <a:off x="4788024" y="4005064"/>
            <a:ext cx="576064" cy="648072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9" name="AutoShape 9"/>
          <p:cNvCxnSpPr>
            <a:cxnSpLocks noChangeShapeType="1"/>
          </p:cNvCxnSpPr>
          <p:nvPr/>
        </p:nvCxnSpPr>
        <p:spPr bwMode="auto">
          <a:xfrm flipH="1">
            <a:off x="3491880" y="4005064"/>
            <a:ext cx="576064" cy="576064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sp>
        <p:nvSpPr>
          <p:cNvPr id="21" name="Rectangle 20"/>
          <p:cNvSpPr/>
          <p:nvPr/>
        </p:nvSpPr>
        <p:spPr>
          <a:xfrm>
            <a:off x="251520" y="4509120"/>
            <a:ext cx="4320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Coefficient de diffusion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l’espèce M dans le milieu Y (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.s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827584" y="5288657"/>
            <a:ext cx="8136904" cy="1308050"/>
            <a:chOff x="827584" y="5288657"/>
            <a:chExt cx="8136904" cy="1308050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7584" y="5288657"/>
              <a:ext cx="500062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ctangle 15"/>
            <p:cNvSpPr>
              <a:spLocks noChangeArrowheads="1"/>
            </p:cNvSpPr>
            <p:nvPr/>
          </p:nvSpPr>
          <p:spPr bwMode="auto">
            <a:xfrm>
              <a:off x="1438275" y="5288657"/>
              <a:ext cx="7526213" cy="1308050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fr-FR" sz="2000" i="1" dirty="0" smtClean="0"/>
                <a:t>- Loi de </a:t>
              </a:r>
              <a:r>
                <a:rPr lang="fr-FR" sz="2000" i="1" dirty="0" err="1" smtClean="0"/>
                <a:t>Fick</a:t>
              </a:r>
              <a:r>
                <a:rPr lang="fr-FR" sz="2000" i="1" dirty="0" smtClean="0"/>
                <a:t> = loi </a:t>
              </a:r>
              <a:r>
                <a:rPr lang="fr-FR" sz="2000" b="1" i="1" dirty="0" smtClean="0"/>
                <a:t>PHENOMENOLOGIQUE</a:t>
              </a:r>
              <a:r>
                <a:rPr lang="fr-FR" sz="2000" i="1" dirty="0" smtClean="0"/>
                <a:t> ;</a:t>
              </a:r>
            </a:p>
            <a:p>
              <a:pPr algn="just"/>
              <a:endParaRPr lang="fr-FR" sz="500" i="1" dirty="0" smtClean="0"/>
            </a:p>
            <a:p>
              <a:pPr algn="just"/>
              <a:r>
                <a:rPr lang="fr-FR" sz="2000" b="1" i="1" dirty="0" smtClean="0"/>
                <a:t>- Si la valeur de n* dépend à la fois </a:t>
              </a:r>
            </a:p>
            <a:p>
              <a:pPr algn="just"/>
              <a:r>
                <a:rPr lang="fr-FR" sz="2000" b="1" i="1" dirty="0" smtClean="0"/>
                <a:t>de </a:t>
              </a:r>
              <a:r>
                <a:rPr lang="fr-FR" sz="2000" b="1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fr-FR" sz="2000" b="1" i="1" dirty="0" smtClean="0"/>
                <a:t> et de </a:t>
              </a:r>
              <a:r>
                <a:rPr lang="fr-FR" sz="2000" b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fr-FR" sz="2000" i="1" dirty="0" smtClean="0"/>
                <a:t>, la loi de FICK s’écrit :</a:t>
              </a:r>
              <a:endParaRPr lang="fr-FR" sz="700" i="1" dirty="0" smtClean="0"/>
            </a:p>
            <a:p>
              <a:pPr algn="just"/>
              <a:endParaRPr lang="fr-FR" sz="700" i="1" dirty="0"/>
            </a:p>
            <a:p>
              <a:pPr algn="just"/>
              <a:endParaRPr lang="fr-FR" sz="700" i="1" dirty="0" smtClean="0"/>
            </a:p>
          </p:txBody>
        </p:sp>
        <p:pic>
          <p:nvPicPr>
            <p:cNvPr id="21506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7010" t="45359" r="44013" b="34481"/>
            <a:stretch>
              <a:fillRect/>
            </a:stretch>
          </p:blipFill>
          <p:spPr bwMode="auto">
            <a:xfrm>
              <a:off x="5508104" y="5517232"/>
              <a:ext cx="3240360" cy="942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0" grpId="0"/>
      <p:bldP spid="13" grpId="0"/>
      <p:bldP spid="15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9512" y="405309"/>
            <a:ext cx="8784976" cy="208823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Loi de FICK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2115" y="-27384"/>
            <a:ext cx="852188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3) </a:t>
            </a:r>
            <a:r>
              <a:rPr lang="fr-FR" sz="2200" b="1" u="sng" dirty="0" smtClean="0">
                <a:latin typeface="Bookman Old Style" pitchFamily="18" charset="0"/>
              </a:rPr>
              <a:t>Relation entre flux et densité volumique de particules</a:t>
            </a:r>
            <a:endParaRPr lang="fr-FR" sz="2200" dirty="0">
              <a:latin typeface="Bookman Old Style" pitchFamily="18" charset="0"/>
            </a:endParaRP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 l="34965" t="47039" r="28653" b="31121"/>
          <a:stretch>
            <a:fillRect/>
          </a:stretch>
        </p:blipFill>
        <p:spPr bwMode="auto">
          <a:xfrm>
            <a:off x="2483768" y="477317"/>
            <a:ext cx="3672408" cy="1240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300192" y="405309"/>
            <a:ext cx="2664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Densité volumique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particules (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– 3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AutoShape 9"/>
          <p:cNvCxnSpPr>
            <a:cxnSpLocks noChangeShapeType="1"/>
            <a:endCxn id="7" idx="1"/>
          </p:cNvCxnSpPr>
          <p:nvPr/>
        </p:nvCxnSpPr>
        <p:spPr bwMode="auto">
          <a:xfrm flipV="1">
            <a:off x="5777880" y="759252"/>
            <a:ext cx="522312" cy="7810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sp>
        <p:nvSpPr>
          <p:cNvPr id="10" name="Rectangle 9"/>
          <p:cNvSpPr/>
          <p:nvPr/>
        </p:nvSpPr>
        <p:spPr>
          <a:xfrm>
            <a:off x="6300192" y="1125389"/>
            <a:ext cx="2664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AutoShape 9"/>
          <p:cNvCxnSpPr>
            <a:cxnSpLocks noChangeShapeType="1"/>
            <a:endCxn id="10" idx="1"/>
          </p:cNvCxnSpPr>
          <p:nvPr/>
        </p:nvCxnSpPr>
        <p:spPr bwMode="auto">
          <a:xfrm flipV="1">
            <a:off x="5724128" y="1325444"/>
            <a:ext cx="576064" cy="15969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sp>
        <p:nvSpPr>
          <p:cNvPr id="13" name="Rectangle 12"/>
          <p:cNvSpPr/>
          <p:nvPr/>
        </p:nvSpPr>
        <p:spPr>
          <a:xfrm>
            <a:off x="0" y="765349"/>
            <a:ext cx="2123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Flux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particules (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AutoShape 9"/>
          <p:cNvCxnSpPr>
            <a:cxnSpLocks noChangeShapeType="1"/>
          </p:cNvCxnSpPr>
          <p:nvPr/>
        </p:nvCxnSpPr>
        <p:spPr bwMode="auto">
          <a:xfrm flipV="1">
            <a:off x="2195736" y="1125389"/>
            <a:ext cx="522312" cy="78106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sp>
        <p:nvSpPr>
          <p:cNvPr id="15" name="Rectangle 14"/>
          <p:cNvSpPr/>
          <p:nvPr/>
        </p:nvSpPr>
        <p:spPr>
          <a:xfrm>
            <a:off x="5364088" y="1701453"/>
            <a:ext cx="3168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Surface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traversée (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AutoShape 9"/>
          <p:cNvCxnSpPr>
            <a:cxnSpLocks noChangeShapeType="1"/>
          </p:cNvCxnSpPr>
          <p:nvPr/>
        </p:nvCxnSpPr>
        <p:spPr bwMode="auto">
          <a:xfrm>
            <a:off x="4788024" y="1269405"/>
            <a:ext cx="576064" cy="648072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9" name="AutoShape 9"/>
          <p:cNvCxnSpPr>
            <a:cxnSpLocks noChangeShapeType="1"/>
          </p:cNvCxnSpPr>
          <p:nvPr/>
        </p:nvCxnSpPr>
        <p:spPr bwMode="auto">
          <a:xfrm flipH="1">
            <a:off x="3491880" y="1269405"/>
            <a:ext cx="576064" cy="576064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sp>
        <p:nvSpPr>
          <p:cNvPr id="21" name="Rectangle 20"/>
          <p:cNvSpPr/>
          <p:nvPr/>
        </p:nvSpPr>
        <p:spPr>
          <a:xfrm>
            <a:off x="251520" y="1773461"/>
            <a:ext cx="4320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Coefficient de diffusion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l’espèce M dans le milieu Y (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.s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9512" y="2636912"/>
            <a:ext cx="70310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Choix de la coordonnée spatiale « x » et de la surface « S »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2996952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pour une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surface PLANE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 : la coordonnée spatiale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x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est une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coordon-née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cartésienne ;</a:t>
            </a:r>
          </a:p>
        </p:txBody>
      </p:sp>
      <p:pic>
        <p:nvPicPr>
          <p:cNvPr id="29" name="Picture 1"/>
          <p:cNvPicPr>
            <a:picLocks noChangeAspect="1" noChangeArrowheads="1"/>
          </p:cNvPicPr>
          <p:nvPr/>
        </p:nvPicPr>
        <p:blipFill>
          <a:blip r:embed="rId3" cstate="print"/>
          <a:srcRect l="18900" t="21840" r="9754" b="25241"/>
          <a:stretch>
            <a:fillRect/>
          </a:stretch>
        </p:blipFill>
        <p:spPr bwMode="auto">
          <a:xfrm>
            <a:off x="1187624" y="3789040"/>
            <a:ext cx="6768752" cy="2824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71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9512" y="358056"/>
            <a:ext cx="8784976" cy="191881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Loi de FICK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2115" y="-27384"/>
            <a:ext cx="852188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3) </a:t>
            </a:r>
            <a:r>
              <a:rPr lang="fr-FR" sz="2200" b="1" u="sng" dirty="0" smtClean="0">
                <a:latin typeface="Bookman Old Style" pitchFamily="18" charset="0"/>
              </a:rPr>
              <a:t>Relation entre flux et densité volumique de particules</a:t>
            </a:r>
            <a:endParaRPr lang="fr-FR" sz="2200" dirty="0">
              <a:latin typeface="Bookman Old Style" pitchFamily="18" charset="0"/>
            </a:endParaRP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 l="34965" t="47039" r="28653" b="31121"/>
          <a:stretch>
            <a:fillRect/>
          </a:stretch>
        </p:blipFill>
        <p:spPr bwMode="auto">
          <a:xfrm>
            <a:off x="2483768" y="379264"/>
            <a:ext cx="3672408" cy="1240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300192" y="307256"/>
            <a:ext cx="2664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Densité volumique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particules (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– 3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AutoShape 9"/>
          <p:cNvCxnSpPr>
            <a:cxnSpLocks noChangeShapeType="1"/>
            <a:endCxn id="7" idx="1"/>
          </p:cNvCxnSpPr>
          <p:nvPr/>
        </p:nvCxnSpPr>
        <p:spPr bwMode="auto">
          <a:xfrm flipV="1">
            <a:off x="5777880" y="661199"/>
            <a:ext cx="522312" cy="7810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sp>
        <p:nvSpPr>
          <p:cNvPr id="10" name="Rectangle 9"/>
          <p:cNvSpPr/>
          <p:nvPr/>
        </p:nvSpPr>
        <p:spPr>
          <a:xfrm>
            <a:off x="6300192" y="1027336"/>
            <a:ext cx="2664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AutoShape 9"/>
          <p:cNvCxnSpPr>
            <a:cxnSpLocks noChangeShapeType="1"/>
            <a:endCxn id="10" idx="1"/>
          </p:cNvCxnSpPr>
          <p:nvPr/>
        </p:nvCxnSpPr>
        <p:spPr bwMode="auto">
          <a:xfrm flipV="1">
            <a:off x="5724128" y="1227391"/>
            <a:ext cx="576064" cy="15969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sp>
        <p:nvSpPr>
          <p:cNvPr id="13" name="Rectangle 12"/>
          <p:cNvSpPr/>
          <p:nvPr/>
        </p:nvSpPr>
        <p:spPr>
          <a:xfrm>
            <a:off x="0" y="667296"/>
            <a:ext cx="2123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Flux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particules (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AutoShape 9"/>
          <p:cNvCxnSpPr>
            <a:cxnSpLocks noChangeShapeType="1"/>
          </p:cNvCxnSpPr>
          <p:nvPr/>
        </p:nvCxnSpPr>
        <p:spPr bwMode="auto">
          <a:xfrm flipV="1">
            <a:off x="2195736" y="1027336"/>
            <a:ext cx="522312" cy="78106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sp>
        <p:nvSpPr>
          <p:cNvPr id="15" name="Rectangle 14"/>
          <p:cNvSpPr/>
          <p:nvPr/>
        </p:nvSpPr>
        <p:spPr>
          <a:xfrm>
            <a:off x="5364088" y="1603400"/>
            <a:ext cx="3168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Surface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traversée (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AutoShape 9"/>
          <p:cNvCxnSpPr>
            <a:cxnSpLocks noChangeShapeType="1"/>
          </p:cNvCxnSpPr>
          <p:nvPr/>
        </p:nvCxnSpPr>
        <p:spPr bwMode="auto">
          <a:xfrm>
            <a:off x="4788024" y="1171352"/>
            <a:ext cx="576064" cy="648072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9" name="AutoShape 9"/>
          <p:cNvCxnSpPr>
            <a:cxnSpLocks noChangeShapeType="1"/>
          </p:cNvCxnSpPr>
          <p:nvPr/>
        </p:nvCxnSpPr>
        <p:spPr bwMode="auto">
          <a:xfrm flipH="1">
            <a:off x="3491880" y="1171352"/>
            <a:ext cx="576064" cy="576064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sp>
        <p:nvSpPr>
          <p:cNvPr id="21" name="Rectangle 20"/>
          <p:cNvSpPr/>
          <p:nvPr/>
        </p:nvSpPr>
        <p:spPr>
          <a:xfrm>
            <a:off x="188020" y="1544092"/>
            <a:ext cx="4320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Coefficient de diffusion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l’espèce M dans le milieu Y (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.s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2507412"/>
            <a:ext cx="67313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Choix de la coordonnée spatiale «x» et de la surface «S»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0" y="2867452"/>
            <a:ext cx="658822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pour une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surface SPHERIQUE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(voir photo 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a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) 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x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= distance entre le centre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O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de la sphère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et la surface S de la sphère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(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x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est dans ce cas parfois noté « 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r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»</a:t>
            </a:r>
            <a:r>
              <a:rPr lang="fr-FR" sz="24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)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4653136"/>
            <a:ext cx="65162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lang="fr-FR" sz="24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pour </a:t>
            </a:r>
            <a:r>
              <a:rPr lang="fr-FR" sz="24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une </a:t>
            </a:r>
            <a:r>
              <a:rPr lang="fr-FR" sz="2400" b="1" u="sng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surface CYLINDRIQUE</a:t>
            </a:r>
            <a:r>
              <a:rPr lang="fr-FR" sz="24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(voir photo </a:t>
            </a:r>
            <a:r>
              <a:rPr lang="fr-FR" sz="2400" b="1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b</a:t>
            </a:r>
            <a:r>
              <a:rPr lang="fr-FR" sz="24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) :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x</a:t>
            </a:r>
            <a:r>
              <a:rPr lang="fr-FR" sz="24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= distance entre l’axe </a:t>
            </a:r>
            <a:r>
              <a:rPr lang="fr-FR" sz="2400" b="1" dirty="0" smtClean="0">
                <a:solidFill>
                  <a:srgbClr val="000000"/>
                </a:solidFill>
                <a:latin typeface="Symbol" pitchFamily="18" charset="2"/>
                <a:ea typeface="Arial Unicode MS" pitchFamily="34" charset="-128"/>
                <a:cs typeface="Calibri" pitchFamily="34" charset="0"/>
                <a:sym typeface="Wingdings" pitchFamily="2" charset="2"/>
              </a:rPr>
              <a:t>D</a:t>
            </a:r>
            <a:r>
              <a:rPr lang="fr-FR" sz="24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du cylindre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et la surface S du cylindre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(</a:t>
            </a:r>
            <a:r>
              <a:rPr lang="fr-FR" sz="2400" b="1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x</a:t>
            </a:r>
            <a:r>
              <a:rPr lang="fr-FR" sz="24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est dans ce cas parfois noté « </a:t>
            </a:r>
            <a:r>
              <a:rPr lang="fr-FR" sz="2400" b="1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r</a:t>
            </a:r>
            <a:r>
              <a:rPr lang="fr-FR" sz="24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»</a:t>
            </a:r>
            <a:r>
              <a:rPr lang="fr-FR" sz="24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)</a:t>
            </a:r>
            <a:r>
              <a:rPr lang="fr-FR" sz="24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endParaRPr lang="fr-FR" sz="24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 l="69457" t="26880" r="7391" b="35321"/>
          <a:stretch>
            <a:fillRect/>
          </a:stretch>
        </p:blipFill>
        <p:spPr bwMode="auto">
          <a:xfrm>
            <a:off x="6588224" y="2315096"/>
            <a:ext cx="2487960" cy="228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 cstate="print"/>
          <a:srcRect l="76071" t="44200" r="1249" b="17161"/>
          <a:stretch>
            <a:fillRect/>
          </a:stretch>
        </p:blipFill>
        <p:spPr bwMode="auto">
          <a:xfrm>
            <a:off x="6660232" y="4649754"/>
            <a:ext cx="2483768" cy="220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Connecteur droit avec flèche 23"/>
          <p:cNvCxnSpPr/>
          <p:nvPr/>
        </p:nvCxnSpPr>
        <p:spPr>
          <a:xfrm flipV="1">
            <a:off x="7740352" y="2924944"/>
            <a:ext cx="576064" cy="576064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V="1">
            <a:off x="7236296" y="4941168"/>
            <a:ext cx="0" cy="1584176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H="1">
            <a:off x="7871668" y="5661248"/>
            <a:ext cx="576064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668344" y="2585909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fr-FR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x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981776" y="4962173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fr-FR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x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804248" y="5373216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fr-FR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h</a:t>
            </a:r>
            <a:endParaRPr lang="fr-F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2" grpId="0"/>
      <p:bldP spid="28" grpId="0"/>
      <p:bldP spid="31" grpId="0"/>
      <p:bldP spid="32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22624"/>
            <a:ext cx="67313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Choix de la coordonnée spatiale «x» et de la surface «S»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69457" t="26880" r="7391" b="35321"/>
          <a:stretch>
            <a:fillRect/>
          </a:stretch>
        </p:blipFill>
        <p:spPr bwMode="auto">
          <a:xfrm>
            <a:off x="6588224" y="1973932"/>
            <a:ext cx="2487960" cy="228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76071" t="44200" r="1249" b="17161"/>
          <a:stretch>
            <a:fillRect/>
          </a:stretch>
        </p:blipFill>
        <p:spPr bwMode="auto">
          <a:xfrm>
            <a:off x="6660232" y="4245090"/>
            <a:ext cx="2483768" cy="220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cteur droit avec flèche 6"/>
          <p:cNvCxnSpPr/>
          <p:nvPr/>
        </p:nvCxnSpPr>
        <p:spPr>
          <a:xfrm flipV="1">
            <a:off x="7740352" y="2583780"/>
            <a:ext cx="576064" cy="576064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V="1">
            <a:off x="7236296" y="4536504"/>
            <a:ext cx="0" cy="1584176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>
            <a:off x="7871668" y="5262561"/>
            <a:ext cx="576064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668344" y="2244745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fr-FR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x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81776" y="4557509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fr-FR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x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04248" y="4968552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fr-FR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h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5296162"/>
            <a:ext cx="651621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34" charset="0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3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Donner l’expression de la surface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en fonction de </a:t>
            </a:r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dans le cas d’une surface sphérique puis dans le cas d’une surface cylindrique</a:t>
            </a:r>
            <a:r>
              <a:rPr lang="fr-FR" sz="2000" i="1" dirty="0"/>
              <a:t>.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6381328"/>
            <a:ext cx="5760318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Surface sphérique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 = 4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p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²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580508" y="6398220"/>
            <a:ext cx="576031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Surface cylindrique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 = 2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p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2374657"/>
            <a:ext cx="6588224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kumimoji="0" lang="fr-FR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pour une </a:t>
            </a:r>
            <a:r>
              <a:rPr kumimoji="0" lang="fr-FR" sz="23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surface SPHERIQUE</a:t>
            </a:r>
            <a:r>
              <a:rPr kumimoji="0" lang="fr-FR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(voir photo  </a:t>
            </a:r>
            <a:r>
              <a:rPr kumimoji="0" lang="fr-FR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a</a:t>
            </a:r>
            <a:r>
              <a:rPr kumimoji="0" lang="fr-FR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) 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3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x</a:t>
            </a:r>
            <a:r>
              <a:rPr kumimoji="0" lang="fr-FR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= distance entre le centre </a:t>
            </a:r>
            <a:r>
              <a:rPr kumimoji="0" lang="fr-FR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O</a:t>
            </a:r>
            <a:r>
              <a:rPr kumimoji="0" lang="fr-FR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de la sphère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et la surface S de la sphère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3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(</a:t>
            </a:r>
            <a:r>
              <a:rPr kumimoji="0" lang="fr-FR" sz="23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x</a:t>
            </a:r>
            <a:r>
              <a:rPr kumimoji="0" lang="fr-FR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est dans ce cas parfois noté « </a:t>
            </a:r>
            <a:r>
              <a:rPr kumimoji="0" lang="fr-FR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r</a:t>
            </a:r>
            <a:r>
              <a:rPr kumimoji="0" lang="fr-FR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»</a:t>
            </a:r>
            <a:r>
              <a:rPr lang="fr-FR" sz="23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)</a:t>
            </a:r>
            <a:r>
              <a:rPr kumimoji="0" lang="fr-FR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endParaRPr kumimoji="0" lang="fr-FR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3928864"/>
            <a:ext cx="651621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3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lang="fr-FR" sz="23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pour </a:t>
            </a:r>
            <a:r>
              <a:rPr lang="fr-FR" sz="23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une </a:t>
            </a:r>
            <a:r>
              <a:rPr lang="fr-FR" sz="2300" b="1" u="sng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surface CYLINDRIQUE</a:t>
            </a:r>
            <a:r>
              <a:rPr lang="fr-FR" sz="23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(voir photo </a:t>
            </a:r>
            <a:r>
              <a:rPr lang="fr-FR" sz="2300" b="1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b</a:t>
            </a:r>
            <a:r>
              <a:rPr lang="fr-FR" sz="23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) :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300" b="1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x</a:t>
            </a:r>
            <a:r>
              <a:rPr lang="fr-FR" sz="23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= distance entre l’axe </a:t>
            </a:r>
            <a:r>
              <a:rPr lang="fr-FR" sz="2300" b="1" dirty="0" smtClean="0">
                <a:solidFill>
                  <a:srgbClr val="000000"/>
                </a:solidFill>
                <a:latin typeface="Symbol" pitchFamily="18" charset="2"/>
                <a:ea typeface="Arial Unicode MS" pitchFamily="34" charset="-128"/>
                <a:cs typeface="Calibri" pitchFamily="34" charset="0"/>
                <a:sym typeface="Wingdings" pitchFamily="2" charset="2"/>
              </a:rPr>
              <a:t>D</a:t>
            </a:r>
            <a:r>
              <a:rPr lang="fr-FR" sz="23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du cylindre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3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et la surface S du cylindre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3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(</a:t>
            </a:r>
            <a:r>
              <a:rPr lang="fr-FR" sz="2300" b="1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x</a:t>
            </a:r>
            <a:r>
              <a:rPr lang="fr-FR" sz="23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est dans ce cas parfois noté « </a:t>
            </a:r>
            <a:r>
              <a:rPr lang="fr-FR" sz="2300" b="1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r</a:t>
            </a:r>
            <a:r>
              <a:rPr lang="fr-FR" sz="23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»</a:t>
            </a:r>
            <a:r>
              <a:rPr lang="fr-FR" sz="23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)</a:t>
            </a:r>
            <a:r>
              <a:rPr lang="fr-FR" sz="23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endParaRPr lang="fr-FR" sz="23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79512" y="23416"/>
            <a:ext cx="8784976" cy="191881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Loi de FICK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4" cstate="print"/>
          <a:srcRect l="34965" t="47039" r="28653" b="31121"/>
          <a:stretch>
            <a:fillRect/>
          </a:stretch>
        </p:blipFill>
        <p:spPr bwMode="auto">
          <a:xfrm>
            <a:off x="2483768" y="44624"/>
            <a:ext cx="3672408" cy="1240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6300192" y="-27384"/>
            <a:ext cx="2664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Densité volumique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particules (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– 3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AutoShape 9"/>
          <p:cNvCxnSpPr>
            <a:cxnSpLocks noChangeShapeType="1"/>
            <a:endCxn id="20" idx="1"/>
          </p:cNvCxnSpPr>
          <p:nvPr/>
        </p:nvCxnSpPr>
        <p:spPr bwMode="auto">
          <a:xfrm flipV="1">
            <a:off x="5777880" y="326559"/>
            <a:ext cx="522312" cy="7810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sp>
        <p:nvSpPr>
          <p:cNvPr id="22" name="Rectangle 21"/>
          <p:cNvSpPr/>
          <p:nvPr/>
        </p:nvSpPr>
        <p:spPr>
          <a:xfrm>
            <a:off x="6300192" y="692696"/>
            <a:ext cx="2664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AutoShape 9"/>
          <p:cNvCxnSpPr>
            <a:cxnSpLocks noChangeShapeType="1"/>
            <a:endCxn id="22" idx="1"/>
          </p:cNvCxnSpPr>
          <p:nvPr/>
        </p:nvCxnSpPr>
        <p:spPr bwMode="auto">
          <a:xfrm flipV="1">
            <a:off x="5724128" y="892751"/>
            <a:ext cx="576064" cy="15969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sp>
        <p:nvSpPr>
          <p:cNvPr id="24" name="Rectangle 23"/>
          <p:cNvSpPr/>
          <p:nvPr/>
        </p:nvSpPr>
        <p:spPr>
          <a:xfrm>
            <a:off x="0" y="332656"/>
            <a:ext cx="2123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Flux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particules (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AutoShape 9"/>
          <p:cNvCxnSpPr>
            <a:cxnSpLocks noChangeShapeType="1"/>
          </p:cNvCxnSpPr>
          <p:nvPr/>
        </p:nvCxnSpPr>
        <p:spPr bwMode="auto">
          <a:xfrm flipV="1">
            <a:off x="2195736" y="692696"/>
            <a:ext cx="522312" cy="78106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sp>
        <p:nvSpPr>
          <p:cNvPr id="26" name="Rectangle 25"/>
          <p:cNvSpPr/>
          <p:nvPr/>
        </p:nvSpPr>
        <p:spPr>
          <a:xfrm>
            <a:off x="5364088" y="1268760"/>
            <a:ext cx="3168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Surface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traversée (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AutoShape 9"/>
          <p:cNvCxnSpPr>
            <a:cxnSpLocks noChangeShapeType="1"/>
          </p:cNvCxnSpPr>
          <p:nvPr/>
        </p:nvCxnSpPr>
        <p:spPr bwMode="auto">
          <a:xfrm>
            <a:off x="4788024" y="836712"/>
            <a:ext cx="576064" cy="648072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8" name="AutoShape 9"/>
          <p:cNvCxnSpPr>
            <a:cxnSpLocks noChangeShapeType="1"/>
          </p:cNvCxnSpPr>
          <p:nvPr/>
        </p:nvCxnSpPr>
        <p:spPr bwMode="auto">
          <a:xfrm flipH="1">
            <a:off x="3491880" y="836712"/>
            <a:ext cx="576064" cy="576064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sp>
        <p:nvSpPr>
          <p:cNvPr id="29" name="Rectangle 28"/>
          <p:cNvSpPr/>
          <p:nvPr/>
        </p:nvSpPr>
        <p:spPr>
          <a:xfrm>
            <a:off x="188020" y="1209452"/>
            <a:ext cx="4320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Coefficient de diffusion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l’espèce M dans le milieu Y (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.s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81" grpId="0"/>
      <p:bldP spid="2048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-2738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3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Donner l’expression de la surface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en fonction de </a:t>
            </a:r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dans le cas d’une surface sphérique puis dans le cas d’une surface cylindrique</a:t>
            </a:r>
            <a:r>
              <a:rPr lang="fr-FR" sz="2000" i="1" dirty="0"/>
              <a:t>.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548680"/>
            <a:ext cx="4355976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Surface sphérique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 = 4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p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²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17008" y="548680"/>
            <a:ext cx="576031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Surface cylindrique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 = 2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p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56682"/>
            <a:ext cx="58083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Ordres de grandeurs des coefficients de diffusion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07504" y="1554832"/>
          <a:ext cx="8964488" cy="3962400"/>
        </p:xfrm>
        <a:graphic>
          <a:graphicData uri="http://schemas.openxmlformats.org/drawingml/2006/table">
            <a:tbl>
              <a:tblPr/>
              <a:tblGrid>
                <a:gridCol w="3096344"/>
                <a:gridCol w="2879708"/>
                <a:gridCol w="2988436"/>
              </a:tblGrid>
              <a:tr h="2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omic Sans MS"/>
                          <a:ea typeface="Arial Unicode MS"/>
                          <a:cs typeface="Calibri"/>
                        </a:rPr>
                        <a:t>Milieu Y</a:t>
                      </a:r>
                      <a:endParaRPr lang="fr-FR" sz="36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29" marR="60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omic Sans MS"/>
                          <a:ea typeface="Arial Unicode MS"/>
                          <a:cs typeface="Calibri"/>
                        </a:rPr>
                        <a:t>Particules M</a:t>
                      </a:r>
                      <a:endParaRPr lang="fr-FR" sz="36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29" marR="60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omic Sans MS"/>
                          <a:ea typeface="Arial Unicode MS"/>
                          <a:cs typeface="Calibri"/>
                        </a:rPr>
                        <a:t>Coefficient D </a:t>
                      </a:r>
                      <a:endParaRPr lang="fr-FR" sz="2000" b="1" dirty="0" smtClean="0">
                        <a:latin typeface="Comic Sans MS"/>
                        <a:ea typeface="Arial Unicode MS"/>
                        <a:cs typeface="Calibri"/>
                      </a:endParaRPr>
                    </a:p>
                  </a:txBody>
                  <a:tcPr marL="60329" marR="60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602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Comic Sans MS"/>
                          <a:ea typeface="Arial Unicode MS"/>
                          <a:cs typeface="Calibri"/>
                        </a:rPr>
                        <a:t>Air (à 298 K, 1 bar)</a:t>
                      </a:r>
                      <a:endParaRPr lang="fr-FR" sz="36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29" marR="60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Comic Sans MS"/>
                          <a:ea typeface="Arial Unicode MS"/>
                          <a:cs typeface="Calibri"/>
                        </a:rPr>
                        <a:t>Molécules H</a:t>
                      </a:r>
                      <a:r>
                        <a:rPr lang="fr-FR" sz="2000" baseline="-25000" dirty="0">
                          <a:latin typeface="Comic Sans MS"/>
                          <a:ea typeface="Arial Unicode MS"/>
                          <a:cs typeface="Calibri"/>
                        </a:rPr>
                        <a:t>2</a:t>
                      </a:r>
                      <a:r>
                        <a:rPr lang="fr-FR" sz="2000" dirty="0">
                          <a:latin typeface="Comic Sans MS"/>
                          <a:ea typeface="Arial Unicode MS"/>
                          <a:cs typeface="Calibri"/>
                        </a:rPr>
                        <a:t>O</a:t>
                      </a:r>
                      <a:endParaRPr lang="fr-FR" sz="36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29" marR="60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Comic Sans MS"/>
                          <a:ea typeface="Arial Unicode MS"/>
                          <a:cs typeface="Calibri"/>
                        </a:rPr>
                        <a:t>2,8.10</a:t>
                      </a:r>
                      <a:r>
                        <a:rPr lang="fr-FR" sz="2000" baseline="30000" dirty="0">
                          <a:latin typeface="Comic Sans MS"/>
                          <a:ea typeface="Arial Unicode MS"/>
                          <a:cs typeface="Calibri"/>
                        </a:rPr>
                        <a:t> – </a:t>
                      </a:r>
                      <a:r>
                        <a:rPr lang="fr-FR" sz="2000" baseline="30000" dirty="0" smtClean="0">
                          <a:latin typeface="Comic Sans MS"/>
                          <a:ea typeface="Arial Unicode MS"/>
                          <a:cs typeface="Calibri"/>
                        </a:rPr>
                        <a:t>5 </a:t>
                      </a:r>
                      <a:r>
                        <a:rPr lang="fr-FR" sz="2000" b="0" dirty="0" smtClean="0">
                          <a:latin typeface="Comic Sans MS"/>
                          <a:ea typeface="Arial Unicode MS"/>
                          <a:cs typeface="Calibri"/>
                        </a:rPr>
                        <a:t>m</a:t>
                      </a:r>
                      <a:r>
                        <a:rPr lang="fr-FR" sz="2000" b="0" baseline="30000" dirty="0" smtClean="0">
                          <a:latin typeface="Comic Sans MS"/>
                          <a:ea typeface="Arial Unicode MS"/>
                          <a:cs typeface="Calibri"/>
                        </a:rPr>
                        <a:t>2</a:t>
                      </a:r>
                      <a:r>
                        <a:rPr lang="fr-FR" sz="2000" b="0" dirty="0" smtClean="0">
                          <a:latin typeface="Comic Sans MS"/>
                          <a:ea typeface="Arial Unicode MS"/>
                          <a:cs typeface="Calibri"/>
                        </a:rPr>
                        <a:t>.s</a:t>
                      </a:r>
                      <a:r>
                        <a:rPr lang="fr-FR" sz="2000" b="0" baseline="30000" dirty="0" smtClean="0">
                          <a:latin typeface="Comic Sans MS"/>
                          <a:ea typeface="Arial Unicode MS"/>
                          <a:cs typeface="Calibri"/>
                        </a:rPr>
                        <a:t> – 1</a:t>
                      </a:r>
                      <a:endParaRPr lang="fr-FR" sz="2000" b="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29" marR="60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36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29" marR="60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Comic Sans MS"/>
                          <a:ea typeface="Arial Unicode MS"/>
                          <a:cs typeface="Calibri"/>
                        </a:rPr>
                        <a:t>Molécules CO</a:t>
                      </a:r>
                      <a:r>
                        <a:rPr lang="fr-FR" sz="2000" baseline="-25000" dirty="0">
                          <a:latin typeface="Comic Sans MS"/>
                          <a:ea typeface="Arial Unicode MS"/>
                          <a:cs typeface="Calibri"/>
                        </a:rPr>
                        <a:t>2</a:t>
                      </a:r>
                      <a:endParaRPr lang="fr-FR" sz="36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29" marR="60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Comic Sans MS"/>
                          <a:ea typeface="Arial Unicode MS"/>
                          <a:cs typeface="Calibri"/>
                        </a:rPr>
                        <a:t>1,6.10</a:t>
                      </a:r>
                      <a:r>
                        <a:rPr lang="fr-FR" sz="2000" baseline="30000" dirty="0">
                          <a:latin typeface="Comic Sans MS"/>
                          <a:ea typeface="Arial Unicode MS"/>
                          <a:cs typeface="Calibri"/>
                        </a:rPr>
                        <a:t> – </a:t>
                      </a:r>
                      <a:r>
                        <a:rPr lang="fr-FR" sz="2000" baseline="30000" dirty="0" smtClean="0">
                          <a:latin typeface="Comic Sans MS"/>
                          <a:ea typeface="Arial Unicode MS"/>
                          <a:cs typeface="Calibri"/>
                        </a:rPr>
                        <a:t>5</a:t>
                      </a:r>
                      <a:r>
                        <a:rPr lang="fr-FR" sz="2000" b="0" baseline="30000" dirty="0" smtClean="0">
                          <a:latin typeface="Comic Sans MS"/>
                          <a:ea typeface="Arial Unicode MS"/>
                          <a:cs typeface="Calibri"/>
                        </a:rPr>
                        <a:t> </a:t>
                      </a:r>
                      <a:r>
                        <a:rPr lang="fr-FR" sz="2000" b="0" dirty="0" smtClean="0">
                          <a:latin typeface="Comic Sans MS"/>
                          <a:ea typeface="Arial Unicode MS"/>
                          <a:cs typeface="Calibri"/>
                        </a:rPr>
                        <a:t>m</a:t>
                      </a:r>
                      <a:r>
                        <a:rPr lang="fr-FR" sz="2000" b="0" baseline="30000" dirty="0" smtClean="0">
                          <a:latin typeface="Comic Sans MS"/>
                          <a:ea typeface="Arial Unicode MS"/>
                          <a:cs typeface="Calibri"/>
                        </a:rPr>
                        <a:t>2</a:t>
                      </a:r>
                      <a:r>
                        <a:rPr lang="fr-FR" sz="2000" b="0" dirty="0" smtClean="0">
                          <a:latin typeface="Comic Sans MS"/>
                          <a:ea typeface="Arial Unicode MS"/>
                          <a:cs typeface="Calibri"/>
                        </a:rPr>
                        <a:t>.s</a:t>
                      </a:r>
                      <a:r>
                        <a:rPr lang="fr-FR" sz="2000" b="0" baseline="30000" dirty="0" smtClean="0">
                          <a:latin typeface="Comic Sans MS"/>
                          <a:ea typeface="Arial Unicode MS"/>
                          <a:cs typeface="Calibri"/>
                        </a:rPr>
                        <a:t> – 1</a:t>
                      </a:r>
                      <a:endParaRPr lang="fr-FR" sz="3600" b="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29" marR="60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>
                          <a:latin typeface="Comic Sans MS"/>
                          <a:ea typeface="Arial Unicode MS"/>
                          <a:cs typeface="Calibri"/>
                        </a:rPr>
                        <a:t>Eau liquide (à 298 K)</a:t>
                      </a:r>
                      <a:endParaRPr lang="fr-FR" sz="36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29" marR="60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Comic Sans MS"/>
                          <a:ea typeface="Arial Unicode MS"/>
                          <a:cs typeface="Calibri"/>
                        </a:rPr>
                        <a:t>Ions Na</a:t>
                      </a:r>
                      <a:r>
                        <a:rPr lang="fr-FR" sz="2000" baseline="30000" dirty="0">
                          <a:latin typeface="Comic Sans MS"/>
                          <a:ea typeface="Arial Unicode MS"/>
                          <a:cs typeface="Calibri"/>
                        </a:rPr>
                        <a:t>+</a:t>
                      </a:r>
                      <a:endParaRPr lang="fr-FR" sz="36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29" marR="60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Comic Sans MS"/>
                          <a:ea typeface="Arial Unicode MS"/>
                          <a:cs typeface="Calibri"/>
                        </a:rPr>
                        <a:t>1,9.10</a:t>
                      </a:r>
                      <a:r>
                        <a:rPr lang="fr-FR" sz="2000" baseline="30000" dirty="0">
                          <a:latin typeface="Comic Sans MS"/>
                          <a:ea typeface="Arial Unicode MS"/>
                          <a:cs typeface="Calibri"/>
                        </a:rPr>
                        <a:t> – </a:t>
                      </a:r>
                      <a:r>
                        <a:rPr lang="fr-FR" sz="2000" baseline="30000" dirty="0" smtClean="0">
                          <a:latin typeface="Comic Sans MS"/>
                          <a:ea typeface="Arial Unicode MS"/>
                          <a:cs typeface="Calibri"/>
                        </a:rPr>
                        <a:t>9</a:t>
                      </a:r>
                      <a:r>
                        <a:rPr lang="fr-FR" sz="2000" b="0" baseline="30000" dirty="0" smtClean="0">
                          <a:latin typeface="Comic Sans MS"/>
                          <a:ea typeface="Arial Unicode MS"/>
                          <a:cs typeface="Calibri"/>
                        </a:rPr>
                        <a:t> </a:t>
                      </a:r>
                      <a:r>
                        <a:rPr lang="fr-FR" sz="2000" b="0" dirty="0" smtClean="0">
                          <a:latin typeface="Comic Sans MS"/>
                          <a:ea typeface="Arial Unicode MS"/>
                          <a:cs typeface="Calibri"/>
                        </a:rPr>
                        <a:t>m</a:t>
                      </a:r>
                      <a:r>
                        <a:rPr lang="fr-FR" sz="2000" b="0" baseline="30000" dirty="0" smtClean="0">
                          <a:latin typeface="Comic Sans MS"/>
                          <a:ea typeface="Arial Unicode MS"/>
                          <a:cs typeface="Calibri"/>
                        </a:rPr>
                        <a:t>2</a:t>
                      </a:r>
                      <a:r>
                        <a:rPr lang="fr-FR" sz="2000" b="0" dirty="0" smtClean="0">
                          <a:latin typeface="Comic Sans MS"/>
                          <a:ea typeface="Arial Unicode MS"/>
                          <a:cs typeface="Calibri"/>
                        </a:rPr>
                        <a:t>.s</a:t>
                      </a:r>
                      <a:r>
                        <a:rPr lang="fr-FR" sz="2000" b="0" baseline="30000" dirty="0" smtClean="0">
                          <a:latin typeface="Comic Sans MS"/>
                          <a:ea typeface="Arial Unicode MS"/>
                          <a:cs typeface="Calibri"/>
                        </a:rPr>
                        <a:t> – 1</a:t>
                      </a:r>
                      <a:endParaRPr lang="fr-FR" sz="3600" b="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29" marR="60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Comic Sans MS"/>
                          <a:ea typeface="Arial Unicode MS"/>
                          <a:cs typeface="Calibri"/>
                        </a:rPr>
                        <a:t>Molécules CO</a:t>
                      </a:r>
                      <a:r>
                        <a:rPr lang="fr-FR" sz="2000" baseline="-25000" dirty="0">
                          <a:latin typeface="Comic Sans MS"/>
                          <a:ea typeface="Arial Unicode MS"/>
                          <a:cs typeface="Calibri"/>
                        </a:rPr>
                        <a:t>2</a:t>
                      </a:r>
                      <a:endParaRPr lang="fr-FR" sz="36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29" marR="60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Comic Sans MS"/>
                          <a:ea typeface="Arial Unicode MS"/>
                          <a:cs typeface="Calibri"/>
                        </a:rPr>
                        <a:t>1,9.10</a:t>
                      </a:r>
                      <a:r>
                        <a:rPr lang="fr-FR" sz="2000" baseline="30000" dirty="0">
                          <a:latin typeface="Comic Sans MS"/>
                          <a:ea typeface="Arial Unicode MS"/>
                          <a:cs typeface="Calibri"/>
                        </a:rPr>
                        <a:t> – </a:t>
                      </a:r>
                      <a:r>
                        <a:rPr lang="fr-FR" sz="2000" baseline="30000" dirty="0" smtClean="0">
                          <a:latin typeface="Comic Sans MS"/>
                          <a:ea typeface="Arial Unicode MS"/>
                          <a:cs typeface="Calibri"/>
                        </a:rPr>
                        <a:t>9</a:t>
                      </a:r>
                      <a:r>
                        <a:rPr lang="fr-FR" sz="2000" b="0" baseline="30000" dirty="0" smtClean="0">
                          <a:latin typeface="Comic Sans MS"/>
                          <a:ea typeface="Arial Unicode MS"/>
                          <a:cs typeface="Calibri"/>
                        </a:rPr>
                        <a:t> </a:t>
                      </a:r>
                      <a:r>
                        <a:rPr lang="fr-FR" sz="2000" b="0" dirty="0" smtClean="0">
                          <a:latin typeface="Comic Sans MS"/>
                          <a:ea typeface="Arial Unicode MS"/>
                          <a:cs typeface="Calibri"/>
                        </a:rPr>
                        <a:t>m</a:t>
                      </a:r>
                      <a:r>
                        <a:rPr lang="fr-FR" sz="2000" b="0" baseline="30000" dirty="0" smtClean="0">
                          <a:latin typeface="Comic Sans MS"/>
                          <a:ea typeface="Arial Unicode MS"/>
                          <a:cs typeface="Calibri"/>
                        </a:rPr>
                        <a:t>2</a:t>
                      </a:r>
                      <a:r>
                        <a:rPr lang="fr-FR" sz="2000" b="0" dirty="0" smtClean="0">
                          <a:latin typeface="Comic Sans MS"/>
                          <a:ea typeface="Arial Unicode MS"/>
                          <a:cs typeface="Calibri"/>
                        </a:rPr>
                        <a:t>.s</a:t>
                      </a:r>
                      <a:r>
                        <a:rPr lang="fr-FR" sz="2000" b="0" baseline="30000" dirty="0" smtClean="0">
                          <a:latin typeface="Comic Sans MS"/>
                          <a:ea typeface="Arial Unicode MS"/>
                          <a:cs typeface="Calibri"/>
                        </a:rPr>
                        <a:t> – 1</a:t>
                      </a:r>
                      <a:endParaRPr lang="fr-FR" sz="3600" b="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29" marR="60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Comic Sans MS"/>
                          <a:ea typeface="Arial Unicode MS"/>
                          <a:cs typeface="Calibri"/>
                        </a:rPr>
                        <a:t>Molécules d’éthanol C</a:t>
                      </a:r>
                      <a:r>
                        <a:rPr lang="fr-FR" sz="2000" baseline="-25000" dirty="0">
                          <a:latin typeface="Comic Sans MS"/>
                          <a:ea typeface="Arial Unicode MS"/>
                          <a:cs typeface="Calibri"/>
                        </a:rPr>
                        <a:t>2</a:t>
                      </a:r>
                      <a:r>
                        <a:rPr lang="fr-FR" sz="2000" dirty="0">
                          <a:latin typeface="Comic Sans MS"/>
                          <a:ea typeface="Arial Unicode MS"/>
                          <a:cs typeface="Calibri"/>
                        </a:rPr>
                        <a:t>H</a:t>
                      </a:r>
                      <a:r>
                        <a:rPr lang="fr-FR" sz="2000" baseline="-25000" dirty="0">
                          <a:latin typeface="Comic Sans MS"/>
                          <a:ea typeface="Arial Unicode MS"/>
                          <a:cs typeface="Calibri"/>
                        </a:rPr>
                        <a:t>5</a:t>
                      </a:r>
                      <a:r>
                        <a:rPr lang="fr-FR" sz="2000" dirty="0">
                          <a:latin typeface="Comic Sans MS"/>
                          <a:ea typeface="Arial Unicode MS"/>
                          <a:cs typeface="Calibri"/>
                        </a:rPr>
                        <a:t>OH</a:t>
                      </a:r>
                      <a:endParaRPr lang="fr-FR" sz="36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29" marR="60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Comic Sans MS"/>
                          <a:ea typeface="Arial Unicode MS"/>
                          <a:cs typeface="Calibri"/>
                        </a:rPr>
                        <a:t>0,84.10</a:t>
                      </a:r>
                      <a:r>
                        <a:rPr lang="fr-FR" sz="2000" baseline="30000" dirty="0">
                          <a:latin typeface="Comic Sans MS"/>
                          <a:ea typeface="Arial Unicode MS"/>
                          <a:cs typeface="Calibri"/>
                        </a:rPr>
                        <a:t> – </a:t>
                      </a:r>
                      <a:r>
                        <a:rPr lang="fr-FR" sz="2000" baseline="30000" dirty="0" smtClean="0">
                          <a:latin typeface="Comic Sans MS"/>
                          <a:ea typeface="Arial Unicode MS"/>
                          <a:cs typeface="Calibri"/>
                        </a:rPr>
                        <a:t>9</a:t>
                      </a:r>
                      <a:r>
                        <a:rPr lang="fr-FR" sz="2000" b="0" baseline="30000" dirty="0" smtClean="0">
                          <a:latin typeface="Comic Sans MS"/>
                          <a:ea typeface="Arial Unicode MS"/>
                          <a:cs typeface="Calibri"/>
                        </a:rPr>
                        <a:t> </a:t>
                      </a:r>
                      <a:r>
                        <a:rPr lang="fr-FR" sz="2000" b="0" dirty="0" smtClean="0">
                          <a:latin typeface="Comic Sans MS"/>
                          <a:ea typeface="Arial Unicode MS"/>
                          <a:cs typeface="Calibri"/>
                        </a:rPr>
                        <a:t>m</a:t>
                      </a:r>
                      <a:r>
                        <a:rPr lang="fr-FR" sz="2000" b="0" baseline="30000" dirty="0" smtClean="0">
                          <a:latin typeface="Comic Sans MS"/>
                          <a:ea typeface="Arial Unicode MS"/>
                          <a:cs typeface="Calibri"/>
                        </a:rPr>
                        <a:t>2</a:t>
                      </a:r>
                      <a:r>
                        <a:rPr lang="fr-FR" sz="2000" b="0" dirty="0" smtClean="0">
                          <a:latin typeface="Comic Sans MS"/>
                          <a:ea typeface="Arial Unicode MS"/>
                          <a:cs typeface="Calibri"/>
                        </a:rPr>
                        <a:t>.s</a:t>
                      </a:r>
                      <a:r>
                        <a:rPr lang="fr-FR" sz="2000" b="0" baseline="30000" dirty="0" smtClean="0">
                          <a:latin typeface="Comic Sans MS"/>
                          <a:ea typeface="Arial Unicode MS"/>
                          <a:cs typeface="Calibri"/>
                        </a:rPr>
                        <a:t> – 1</a:t>
                      </a:r>
                      <a:endParaRPr lang="fr-FR" sz="3600" b="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29" marR="60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Comic Sans MS"/>
                          <a:ea typeface="Arial Unicode MS"/>
                          <a:cs typeface="Calibri"/>
                        </a:rPr>
                        <a:t>Molécules de glucose C</a:t>
                      </a:r>
                      <a:r>
                        <a:rPr lang="fr-FR" sz="2000" baseline="-25000" dirty="0">
                          <a:latin typeface="Comic Sans MS"/>
                          <a:ea typeface="Arial Unicode MS"/>
                          <a:cs typeface="Calibri"/>
                        </a:rPr>
                        <a:t>6</a:t>
                      </a:r>
                      <a:r>
                        <a:rPr lang="fr-FR" sz="2000" dirty="0">
                          <a:latin typeface="Comic Sans MS"/>
                          <a:ea typeface="Arial Unicode MS"/>
                          <a:cs typeface="Calibri"/>
                        </a:rPr>
                        <a:t>H</a:t>
                      </a:r>
                      <a:r>
                        <a:rPr lang="fr-FR" sz="2000" baseline="-25000" dirty="0">
                          <a:latin typeface="Comic Sans MS"/>
                          <a:ea typeface="Arial Unicode MS"/>
                          <a:cs typeface="Calibri"/>
                        </a:rPr>
                        <a:t>12</a:t>
                      </a:r>
                      <a:r>
                        <a:rPr lang="fr-FR" sz="2000" dirty="0">
                          <a:latin typeface="Comic Sans MS"/>
                          <a:ea typeface="Arial Unicode MS"/>
                          <a:cs typeface="Calibri"/>
                        </a:rPr>
                        <a:t>O</a:t>
                      </a:r>
                      <a:r>
                        <a:rPr lang="fr-FR" sz="2000" baseline="-25000" dirty="0">
                          <a:latin typeface="Comic Sans MS"/>
                          <a:ea typeface="Arial Unicode MS"/>
                          <a:cs typeface="Calibri"/>
                        </a:rPr>
                        <a:t>6</a:t>
                      </a:r>
                      <a:endParaRPr lang="fr-FR" sz="36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29" marR="60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Comic Sans MS"/>
                          <a:ea typeface="Arial Unicode MS"/>
                          <a:cs typeface="Calibri"/>
                        </a:rPr>
                        <a:t>0,67.10</a:t>
                      </a:r>
                      <a:r>
                        <a:rPr lang="fr-FR" sz="2000" baseline="30000" dirty="0">
                          <a:latin typeface="Comic Sans MS"/>
                          <a:ea typeface="Arial Unicode MS"/>
                          <a:cs typeface="Calibri"/>
                        </a:rPr>
                        <a:t> – </a:t>
                      </a:r>
                      <a:r>
                        <a:rPr lang="fr-FR" sz="2000" baseline="30000" dirty="0" smtClean="0">
                          <a:latin typeface="Comic Sans MS"/>
                          <a:ea typeface="Arial Unicode MS"/>
                          <a:cs typeface="Calibri"/>
                        </a:rPr>
                        <a:t>9</a:t>
                      </a:r>
                      <a:r>
                        <a:rPr lang="fr-FR" sz="2000" b="0" baseline="30000" dirty="0" smtClean="0">
                          <a:latin typeface="Comic Sans MS"/>
                          <a:ea typeface="Arial Unicode MS"/>
                          <a:cs typeface="Calibri"/>
                        </a:rPr>
                        <a:t> </a:t>
                      </a:r>
                      <a:r>
                        <a:rPr lang="fr-FR" sz="2000" b="0" dirty="0" smtClean="0">
                          <a:latin typeface="Comic Sans MS"/>
                          <a:ea typeface="Arial Unicode MS"/>
                          <a:cs typeface="Calibri"/>
                        </a:rPr>
                        <a:t>m</a:t>
                      </a:r>
                      <a:r>
                        <a:rPr lang="fr-FR" sz="2000" b="0" baseline="30000" dirty="0" smtClean="0">
                          <a:latin typeface="Comic Sans MS"/>
                          <a:ea typeface="Arial Unicode MS"/>
                          <a:cs typeface="Calibri"/>
                        </a:rPr>
                        <a:t>2</a:t>
                      </a:r>
                      <a:r>
                        <a:rPr lang="fr-FR" sz="2000" b="0" dirty="0" smtClean="0">
                          <a:latin typeface="Comic Sans MS"/>
                          <a:ea typeface="Arial Unicode MS"/>
                          <a:cs typeface="Calibri"/>
                        </a:rPr>
                        <a:t>.s</a:t>
                      </a:r>
                      <a:r>
                        <a:rPr lang="fr-FR" sz="2000" b="0" baseline="30000" dirty="0" smtClean="0">
                          <a:latin typeface="Comic Sans MS"/>
                          <a:ea typeface="Arial Unicode MS"/>
                          <a:cs typeface="Calibri"/>
                        </a:rPr>
                        <a:t> – 1</a:t>
                      </a:r>
                      <a:endParaRPr lang="fr-FR" sz="3600" b="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29" marR="60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latin typeface="Comic Sans MS"/>
                          <a:ea typeface="Arial Unicode MS"/>
                          <a:cs typeface="Calibri"/>
                        </a:rPr>
                        <a:t>Molécules d’ADN</a:t>
                      </a:r>
                      <a:endParaRPr lang="fr-FR" sz="36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29" marR="60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Comic Sans MS"/>
                          <a:ea typeface="Arial Unicode MS"/>
                          <a:cs typeface="Calibri"/>
                        </a:rPr>
                        <a:t>1,3.10</a:t>
                      </a:r>
                      <a:r>
                        <a:rPr lang="fr-FR" sz="2000" baseline="30000" dirty="0">
                          <a:latin typeface="Comic Sans MS"/>
                          <a:ea typeface="Arial Unicode MS"/>
                          <a:cs typeface="Calibri"/>
                        </a:rPr>
                        <a:t> – </a:t>
                      </a:r>
                      <a:r>
                        <a:rPr lang="fr-FR" sz="2000" baseline="30000" dirty="0" smtClean="0">
                          <a:latin typeface="Comic Sans MS"/>
                          <a:ea typeface="Arial Unicode MS"/>
                          <a:cs typeface="Calibri"/>
                        </a:rPr>
                        <a:t>12</a:t>
                      </a:r>
                      <a:r>
                        <a:rPr lang="fr-FR" sz="2000" b="0" baseline="30000" dirty="0" smtClean="0">
                          <a:latin typeface="Comic Sans MS"/>
                          <a:ea typeface="Arial Unicode MS"/>
                          <a:cs typeface="Calibri"/>
                        </a:rPr>
                        <a:t> </a:t>
                      </a:r>
                      <a:r>
                        <a:rPr lang="fr-FR" sz="2000" b="0" dirty="0" smtClean="0">
                          <a:latin typeface="Comic Sans MS"/>
                          <a:ea typeface="Arial Unicode MS"/>
                          <a:cs typeface="Calibri"/>
                        </a:rPr>
                        <a:t>m</a:t>
                      </a:r>
                      <a:r>
                        <a:rPr lang="fr-FR" sz="2000" b="0" baseline="30000" dirty="0" smtClean="0">
                          <a:latin typeface="Comic Sans MS"/>
                          <a:ea typeface="Arial Unicode MS"/>
                          <a:cs typeface="Calibri"/>
                        </a:rPr>
                        <a:t>2</a:t>
                      </a:r>
                      <a:r>
                        <a:rPr lang="fr-FR" sz="2000" b="0" dirty="0" smtClean="0">
                          <a:latin typeface="Comic Sans MS"/>
                          <a:ea typeface="Arial Unicode MS"/>
                          <a:cs typeface="Calibri"/>
                        </a:rPr>
                        <a:t>.s</a:t>
                      </a:r>
                      <a:r>
                        <a:rPr lang="fr-FR" sz="2000" b="0" baseline="30000" dirty="0" smtClean="0">
                          <a:latin typeface="Comic Sans MS"/>
                          <a:ea typeface="Arial Unicode MS"/>
                          <a:cs typeface="Calibri"/>
                        </a:rPr>
                        <a:t> – 1</a:t>
                      </a:r>
                      <a:endParaRPr lang="fr-FR" sz="3600" b="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29" marR="60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Comic Sans MS"/>
                          <a:ea typeface="Arial Unicode MS"/>
                          <a:cs typeface="Calibri"/>
                        </a:rPr>
                        <a:t>Ethanol </a:t>
                      </a:r>
                      <a:r>
                        <a:rPr lang="fr-FR" sz="2000" dirty="0" smtClean="0">
                          <a:latin typeface="Comic Sans MS"/>
                          <a:ea typeface="Arial Unicode MS"/>
                          <a:cs typeface="Calibri"/>
                        </a:rPr>
                        <a:t>liquide </a:t>
                      </a:r>
                      <a:r>
                        <a:rPr lang="fr-FR" sz="2000" dirty="0">
                          <a:latin typeface="Comic Sans MS"/>
                          <a:ea typeface="Arial Unicode MS"/>
                          <a:cs typeface="Calibri"/>
                        </a:rPr>
                        <a:t>(à 298 K)</a:t>
                      </a:r>
                      <a:endParaRPr lang="fr-FR" sz="36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29" marR="60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Comic Sans MS"/>
                          <a:ea typeface="Arial Unicode MS"/>
                          <a:cs typeface="Calibri"/>
                        </a:rPr>
                        <a:t>Molécules H</a:t>
                      </a:r>
                      <a:r>
                        <a:rPr lang="fr-FR" sz="2000" baseline="-25000" dirty="0">
                          <a:latin typeface="Comic Sans MS"/>
                          <a:ea typeface="Arial Unicode MS"/>
                          <a:cs typeface="Calibri"/>
                        </a:rPr>
                        <a:t>2</a:t>
                      </a:r>
                      <a:r>
                        <a:rPr lang="fr-FR" sz="2000" dirty="0">
                          <a:latin typeface="Comic Sans MS"/>
                          <a:ea typeface="Arial Unicode MS"/>
                          <a:cs typeface="Calibri"/>
                        </a:rPr>
                        <a:t>O</a:t>
                      </a:r>
                      <a:endParaRPr lang="fr-FR" sz="36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29" marR="60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Comic Sans MS"/>
                          <a:ea typeface="Arial Unicode MS"/>
                          <a:cs typeface="Calibri"/>
                        </a:rPr>
                        <a:t>1,2.10</a:t>
                      </a:r>
                      <a:r>
                        <a:rPr lang="fr-FR" sz="2000" baseline="30000" dirty="0">
                          <a:latin typeface="Comic Sans MS"/>
                          <a:ea typeface="Arial Unicode MS"/>
                          <a:cs typeface="Calibri"/>
                        </a:rPr>
                        <a:t> – </a:t>
                      </a:r>
                      <a:r>
                        <a:rPr lang="fr-FR" sz="2000" baseline="30000" dirty="0" smtClean="0">
                          <a:latin typeface="Comic Sans MS"/>
                          <a:ea typeface="Arial Unicode MS"/>
                          <a:cs typeface="Calibri"/>
                        </a:rPr>
                        <a:t>9</a:t>
                      </a:r>
                      <a:r>
                        <a:rPr lang="fr-FR" sz="2000" b="0" baseline="30000" dirty="0" smtClean="0">
                          <a:latin typeface="Comic Sans MS"/>
                          <a:ea typeface="Arial Unicode MS"/>
                          <a:cs typeface="Calibri"/>
                        </a:rPr>
                        <a:t> </a:t>
                      </a:r>
                      <a:r>
                        <a:rPr lang="fr-FR" sz="2000" b="0" dirty="0" smtClean="0">
                          <a:latin typeface="Comic Sans MS"/>
                          <a:ea typeface="Arial Unicode MS"/>
                          <a:cs typeface="Calibri"/>
                        </a:rPr>
                        <a:t>m</a:t>
                      </a:r>
                      <a:r>
                        <a:rPr lang="fr-FR" sz="2000" b="0" baseline="30000" dirty="0" smtClean="0">
                          <a:latin typeface="Comic Sans MS"/>
                          <a:ea typeface="Arial Unicode MS"/>
                          <a:cs typeface="Calibri"/>
                        </a:rPr>
                        <a:t>2</a:t>
                      </a:r>
                      <a:r>
                        <a:rPr lang="fr-FR" sz="2000" b="0" dirty="0" smtClean="0">
                          <a:latin typeface="Comic Sans MS"/>
                          <a:ea typeface="Arial Unicode MS"/>
                          <a:cs typeface="Calibri"/>
                        </a:rPr>
                        <a:t>.s</a:t>
                      </a:r>
                      <a:r>
                        <a:rPr lang="fr-FR" sz="2000" b="0" baseline="30000" dirty="0" smtClean="0">
                          <a:latin typeface="Comic Sans MS"/>
                          <a:ea typeface="Arial Unicode MS"/>
                          <a:cs typeface="Calibri"/>
                        </a:rPr>
                        <a:t> – 1</a:t>
                      </a:r>
                      <a:endParaRPr lang="fr-FR" sz="3600" b="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29" marR="60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Comic Sans MS"/>
                          <a:ea typeface="Arial Unicode MS"/>
                          <a:cs typeface="Calibri"/>
                        </a:rPr>
                        <a:t>Silicium solide (à 298 K)</a:t>
                      </a:r>
                      <a:endParaRPr lang="fr-FR" sz="36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29" marR="60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Comic Sans MS"/>
                          <a:ea typeface="Arial Unicode MS"/>
                          <a:cs typeface="Calibri"/>
                        </a:rPr>
                        <a:t>Atomes d’arsenic As</a:t>
                      </a:r>
                      <a:endParaRPr lang="fr-FR" sz="36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29" marR="60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Comic Sans MS"/>
                          <a:ea typeface="Arial Unicode MS"/>
                          <a:cs typeface="Calibri"/>
                        </a:rPr>
                        <a:t>2,0.10</a:t>
                      </a:r>
                      <a:r>
                        <a:rPr lang="fr-FR" sz="2000" baseline="30000" dirty="0">
                          <a:latin typeface="Comic Sans MS"/>
                          <a:ea typeface="Arial Unicode MS"/>
                          <a:cs typeface="Calibri"/>
                        </a:rPr>
                        <a:t> – </a:t>
                      </a:r>
                      <a:r>
                        <a:rPr lang="fr-FR" sz="2000" baseline="30000" dirty="0" smtClean="0">
                          <a:latin typeface="Comic Sans MS"/>
                          <a:ea typeface="Arial Unicode MS"/>
                          <a:cs typeface="Calibri"/>
                        </a:rPr>
                        <a:t>30</a:t>
                      </a:r>
                      <a:r>
                        <a:rPr lang="fr-FR" sz="2000" b="0" baseline="30000" dirty="0" smtClean="0">
                          <a:latin typeface="Comic Sans MS"/>
                          <a:ea typeface="Arial Unicode MS"/>
                          <a:cs typeface="Calibri"/>
                        </a:rPr>
                        <a:t> </a:t>
                      </a:r>
                      <a:r>
                        <a:rPr lang="fr-FR" sz="2000" b="0" dirty="0" smtClean="0">
                          <a:latin typeface="Comic Sans MS"/>
                          <a:ea typeface="Arial Unicode MS"/>
                          <a:cs typeface="Calibri"/>
                        </a:rPr>
                        <a:t>m</a:t>
                      </a:r>
                      <a:r>
                        <a:rPr lang="fr-FR" sz="2000" b="0" baseline="30000" dirty="0" smtClean="0">
                          <a:latin typeface="Comic Sans MS"/>
                          <a:ea typeface="Arial Unicode MS"/>
                          <a:cs typeface="Calibri"/>
                        </a:rPr>
                        <a:t>2</a:t>
                      </a:r>
                      <a:r>
                        <a:rPr lang="fr-FR" sz="2000" b="0" dirty="0" smtClean="0">
                          <a:latin typeface="Comic Sans MS"/>
                          <a:ea typeface="Arial Unicode MS"/>
                          <a:cs typeface="Calibri"/>
                        </a:rPr>
                        <a:t>.s</a:t>
                      </a:r>
                      <a:r>
                        <a:rPr lang="fr-FR" sz="2000" b="0" baseline="30000" dirty="0" smtClean="0">
                          <a:latin typeface="Comic Sans MS"/>
                          <a:ea typeface="Arial Unicode MS"/>
                          <a:cs typeface="Calibri"/>
                        </a:rPr>
                        <a:t> – 1</a:t>
                      </a:r>
                      <a:endParaRPr lang="fr-FR" sz="3600" b="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29" marR="60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Comic Sans MS"/>
                          <a:ea typeface="Arial Unicode MS"/>
                          <a:cs typeface="Calibri"/>
                        </a:rPr>
                        <a:t>Cuivre solide (à 298 K)</a:t>
                      </a:r>
                      <a:endParaRPr lang="fr-FR" sz="36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29" marR="60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Comic Sans MS"/>
                          <a:ea typeface="Arial Unicode MS"/>
                          <a:cs typeface="Calibri"/>
                        </a:rPr>
                        <a:t>Atomes d’aluminium Al</a:t>
                      </a:r>
                      <a:endParaRPr lang="fr-FR" sz="36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29" marR="60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Comic Sans MS"/>
                          <a:ea typeface="Arial Unicode MS"/>
                          <a:cs typeface="Calibri"/>
                        </a:rPr>
                        <a:t>1,3.10</a:t>
                      </a:r>
                      <a:r>
                        <a:rPr lang="fr-FR" sz="2000" baseline="30000" dirty="0">
                          <a:latin typeface="Comic Sans MS"/>
                          <a:ea typeface="Arial Unicode MS"/>
                          <a:cs typeface="Calibri"/>
                        </a:rPr>
                        <a:t> – </a:t>
                      </a:r>
                      <a:r>
                        <a:rPr lang="fr-FR" sz="2000" baseline="30000" dirty="0" smtClean="0">
                          <a:latin typeface="Comic Sans MS"/>
                          <a:ea typeface="Arial Unicode MS"/>
                          <a:cs typeface="Calibri"/>
                        </a:rPr>
                        <a:t>30</a:t>
                      </a:r>
                      <a:r>
                        <a:rPr lang="fr-FR" sz="2000" b="0" baseline="30000" dirty="0" smtClean="0">
                          <a:latin typeface="Comic Sans MS"/>
                          <a:ea typeface="Arial Unicode MS"/>
                          <a:cs typeface="Calibri"/>
                        </a:rPr>
                        <a:t> </a:t>
                      </a:r>
                      <a:r>
                        <a:rPr lang="fr-FR" sz="2000" b="0" dirty="0" smtClean="0">
                          <a:latin typeface="Comic Sans MS"/>
                          <a:ea typeface="Arial Unicode MS"/>
                          <a:cs typeface="Calibri"/>
                        </a:rPr>
                        <a:t>m</a:t>
                      </a:r>
                      <a:r>
                        <a:rPr lang="fr-FR" sz="2000" b="0" baseline="30000" dirty="0" smtClean="0">
                          <a:latin typeface="Comic Sans MS"/>
                          <a:ea typeface="Arial Unicode MS"/>
                          <a:cs typeface="Calibri"/>
                        </a:rPr>
                        <a:t>2</a:t>
                      </a:r>
                      <a:r>
                        <a:rPr lang="fr-FR" sz="2000" b="0" dirty="0" smtClean="0">
                          <a:latin typeface="Comic Sans MS"/>
                          <a:ea typeface="Arial Unicode MS"/>
                          <a:cs typeface="Calibri"/>
                        </a:rPr>
                        <a:t>.s</a:t>
                      </a:r>
                      <a:r>
                        <a:rPr lang="fr-FR" sz="2000" b="0" baseline="30000" dirty="0" smtClean="0">
                          <a:latin typeface="Comic Sans MS"/>
                          <a:ea typeface="Arial Unicode MS"/>
                          <a:cs typeface="Calibri"/>
                        </a:rPr>
                        <a:t> – 1</a:t>
                      </a:r>
                      <a:endParaRPr lang="fr-FR" sz="3600" b="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29" marR="60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79512" y="5661248"/>
            <a:ext cx="8784976" cy="100379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704380" y="5945088"/>
            <a:ext cx="4081669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dans les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gaz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≈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10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– 5</a:t>
            </a:r>
            <a:r>
              <a:rPr kumimoji="0" lang="fr-FR" sz="2000" b="0" i="0" u="sng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2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.s 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–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728192" y="6296471"/>
            <a:ext cx="45720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dans les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liquides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≈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10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– 9</a:t>
            </a:r>
            <a:r>
              <a:rPr kumimoji="0" lang="fr-FR" sz="2000" b="0" i="0" u="sng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2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.s 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–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23527" y="5661248"/>
            <a:ext cx="5958349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Pour des espèces chimiques de petite taille :  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9457" grpId="0"/>
      <p:bldP spid="19458" grpId="0"/>
      <p:bldP spid="194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7384"/>
            <a:ext cx="58083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Ordres de grandeurs des coefficients de diffusion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9512" y="332656"/>
            <a:ext cx="8784976" cy="100379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04380" y="616496"/>
            <a:ext cx="4081669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dans les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gaz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≈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10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– 5</a:t>
            </a:r>
            <a:r>
              <a:rPr kumimoji="0" lang="fr-FR" sz="2000" b="0" i="0" u="sng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2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.s 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–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28192" y="967879"/>
            <a:ext cx="45720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dans les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liquides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≈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10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– 9</a:t>
            </a:r>
            <a:r>
              <a:rPr kumimoji="0" lang="fr-FR" sz="2000" b="0" i="0" u="sng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2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.s 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–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23527" y="332656"/>
            <a:ext cx="5958349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Pour des espèces chimiques de petite taille :  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556792"/>
            <a:ext cx="46978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Temps caractéristique </a:t>
            </a:r>
            <a:r>
              <a:rPr lang="fr-FR" sz="2000" b="1" u="sng" dirty="0" smtClean="0">
                <a:latin typeface="Symbol" pitchFamily="18" charset="2"/>
                <a:cs typeface="Times New Roman" pitchFamily="18" charset="0"/>
              </a:rPr>
              <a:t>t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de la diffusion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1720" y="2139647"/>
            <a:ext cx="7092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- </a:t>
            </a:r>
            <a:r>
              <a:rPr lang="fr-FR" sz="2400" b="1" dirty="0" smtClean="0"/>
              <a:t>D</a:t>
            </a:r>
            <a:r>
              <a:rPr lang="fr-FR" sz="2400" dirty="0" smtClean="0"/>
              <a:t> = </a:t>
            </a:r>
            <a:r>
              <a:rPr lang="fr-FR" sz="2400" dirty="0"/>
              <a:t>coefficient de diffusion d’une espèce M diffusant dans un milieu Y </a:t>
            </a:r>
            <a:r>
              <a:rPr lang="fr-FR" sz="2400" dirty="0" smtClean="0"/>
              <a:t>;</a:t>
            </a:r>
          </a:p>
          <a:p>
            <a:r>
              <a:rPr lang="fr-FR" sz="2400" dirty="0"/>
              <a:t>-</a:t>
            </a:r>
            <a:r>
              <a:rPr lang="fr-FR" sz="2400" dirty="0" smtClean="0"/>
              <a:t> </a:t>
            </a:r>
            <a:r>
              <a:rPr lang="fr-FR" sz="2400" b="1" dirty="0"/>
              <a:t>L</a:t>
            </a:r>
            <a:r>
              <a:rPr lang="fr-FR" sz="2400" dirty="0"/>
              <a:t> =</a:t>
            </a:r>
            <a:r>
              <a:rPr lang="fr-FR" sz="2400" dirty="0" smtClean="0"/>
              <a:t> </a:t>
            </a:r>
            <a:r>
              <a:rPr lang="fr-FR" sz="2400" dirty="0"/>
              <a:t>distance sur laquelle elle diffuse. </a:t>
            </a:r>
          </a:p>
        </p:txBody>
      </p:sp>
      <p:sp>
        <p:nvSpPr>
          <p:cNvPr id="9" name="Rectangle 8"/>
          <p:cNvSpPr/>
          <p:nvPr/>
        </p:nvSpPr>
        <p:spPr>
          <a:xfrm>
            <a:off x="323528" y="1868631"/>
            <a:ext cx="16337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800" b="1" u="sng" dirty="0" smtClean="0">
                <a:solidFill>
                  <a:prstClr val="black"/>
                </a:solidFill>
                <a:latin typeface="Freestyle Script" pitchFamily="66" charset="0"/>
                <a:cs typeface="Arial" pitchFamily="34" charset="0"/>
              </a:rPr>
              <a:t>Notations</a:t>
            </a:r>
            <a:endParaRPr lang="fr-FR" sz="4800" b="1" u="sng" dirty="0">
              <a:latin typeface="Freestyle Script" pitchFamily="66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79512" y="3356992"/>
            <a:ext cx="8784976" cy="338437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79512" y="3439219"/>
            <a:ext cx="144016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pose :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2" cstate="print"/>
          <a:srcRect l="43942" t="65520" r="44245" b="18520"/>
          <a:stretch>
            <a:fillRect/>
          </a:stretch>
        </p:blipFill>
        <p:spPr bwMode="auto">
          <a:xfrm>
            <a:off x="7515820" y="5618832"/>
            <a:ext cx="1273312" cy="96771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2" cstate="print"/>
          <a:srcRect l="59062" t="42840" r="8336" b="49600"/>
          <a:stretch>
            <a:fillRect/>
          </a:stretch>
        </p:blipFill>
        <p:spPr bwMode="auto">
          <a:xfrm>
            <a:off x="4427984" y="4737844"/>
            <a:ext cx="3514342" cy="45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2" cstate="print"/>
          <a:srcRect l="40162" t="19320" r="40466" b="73960"/>
          <a:stretch>
            <a:fillRect/>
          </a:stretch>
        </p:blipFill>
        <p:spPr bwMode="auto">
          <a:xfrm>
            <a:off x="1763688" y="3369692"/>
            <a:ext cx="2088232" cy="40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2" cstate="print"/>
          <a:srcRect l="7789" t="42840" r="57719" b="49600"/>
          <a:stretch>
            <a:fillRect/>
          </a:stretch>
        </p:blipFill>
        <p:spPr bwMode="auto">
          <a:xfrm>
            <a:off x="4355976" y="4305796"/>
            <a:ext cx="3718072" cy="45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2" cstate="print"/>
          <a:srcRect l="38272" t="34440" r="38103" b="57160"/>
          <a:stretch>
            <a:fillRect/>
          </a:stretch>
        </p:blipFill>
        <p:spPr bwMode="auto">
          <a:xfrm>
            <a:off x="4355976" y="3780532"/>
            <a:ext cx="2546624" cy="50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2" cstate="print"/>
          <a:srcRect l="29767" t="58800" r="58893" b="34480"/>
          <a:stretch>
            <a:fillRect/>
          </a:stretch>
        </p:blipFill>
        <p:spPr bwMode="auto">
          <a:xfrm>
            <a:off x="4067944" y="5661248"/>
            <a:ext cx="1222380" cy="40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2" cstate="print"/>
          <a:srcRect l="46195" t="58800" r="30180" b="34480"/>
          <a:stretch>
            <a:fillRect/>
          </a:stretch>
        </p:blipFill>
        <p:spPr bwMode="auto">
          <a:xfrm>
            <a:off x="4055244" y="6165304"/>
            <a:ext cx="2546624" cy="40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179512" y="3873748"/>
            <a:ext cx="4104456" cy="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Cette relation sera homogène si :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179512" y="5229200"/>
            <a:ext cx="4104456" cy="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 identification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2836" y="6165304"/>
            <a:ext cx="12556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lang="fr-FR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pour L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</a:t>
            </a:r>
            <a:endParaRPr lang="fr-F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 l="83632" t="51239" r="5501" b="42041"/>
          <a:stretch>
            <a:fillRect/>
          </a:stretch>
        </p:blipFill>
        <p:spPr bwMode="auto">
          <a:xfrm>
            <a:off x="1678980" y="5661248"/>
            <a:ext cx="1152128" cy="40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/>
          <a:srcRect l="60952" t="51239" r="21860" b="42139"/>
          <a:stretch>
            <a:fillRect/>
          </a:stretch>
        </p:blipFill>
        <p:spPr bwMode="auto">
          <a:xfrm>
            <a:off x="1606972" y="6165304"/>
            <a:ext cx="1872208" cy="405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395536" y="5661248"/>
            <a:ext cx="12702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lang="fr-FR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pour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fr-FR" dirty="0"/>
          </a:p>
        </p:txBody>
      </p:sp>
      <p:sp>
        <p:nvSpPr>
          <p:cNvPr id="31" name="Rectangle 30"/>
          <p:cNvSpPr/>
          <p:nvPr/>
        </p:nvSpPr>
        <p:spPr>
          <a:xfrm>
            <a:off x="3923928" y="4365104"/>
            <a:ext cx="457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endParaRPr lang="fr-FR" b="1" dirty="0"/>
          </a:p>
        </p:txBody>
      </p:sp>
      <p:sp>
        <p:nvSpPr>
          <p:cNvPr id="32" name="Rectangle 31"/>
          <p:cNvSpPr/>
          <p:nvPr/>
        </p:nvSpPr>
        <p:spPr>
          <a:xfrm>
            <a:off x="3923928" y="4797152"/>
            <a:ext cx="457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endParaRPr lang="fr-FR" b="1" dirty="0"/>
          </a:p>
        </p:txBody>
      </p:sp>
      <p:sp>
        <p:nvSpPr>
          <p:cNvPr id="33" name="Rectangle 32"/>
          <p:cNvSpPr/>
          <p:nvPr/>
        </p:nvSpPr>
        <p:spPr>
          <a:xfrm>
            <a:off x="3491880" y="6165304"/>
            <a:ext cx="457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endParaRPr lang="fr-FR" b="1" dirty="0"/>
          </a:p>
        </p:txBody>
      </p:sp>
      <p:sp>
        <p:nvSpPr>
          <p:cNvPr id="34" name="Rectangle 33"/>
          <p:cNvSpPr/>
          <p:nvPr/>
        </p:nvSpPr>
        <p:spPr>
          <a:xfrm>
            <a:off x="3491880" y="5661248"/>
            <a:ext cx="457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/>
      <p:bldP spid="25" grpId="0"/>
      <p:bldP spid="26" grpId="0"/>
      <p:bldP spid="27" grpId="0"/>
      <p:bldP spid="30" grpId="0"/>
      <p:bldP spid="31" grpId="0"/>
      <p:bldP spid="32" grpId="0"/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40084"/>
            <a:ext cx="46978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Temps caractéristique </a:t>
            </a:r>
            <a:r>
              <a:rPr lang="fr-FR" sz="2000" b="1" u="sng" dirty="0" smtClean="0">
                <a:latin typeface="Symbol" pitchFamily="18" charset="2"/>
                <a:cs typeface="Times New Roman" pitchFamily="18" charset="0"/>
              </a:rPr>
              <a:t>t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de la diffusion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9512" y="341164"/>
            <a:ext cx="8784976" cy="308783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9512" y="423391"/>
            <a:ext cx="144016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pose :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 l="43942" t="65520" r="44245" b="18520"/>
          <a:stretch>
            <a:fillRect/>
          </a:stretch>
        </p:blipFill>
        <p:spPr bwMode="auto">
          <a:xfrm>
            <a:off x="7524328" y="2348880"/>
            <a:ext cx="1273312" cy="96771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 l="59062" t="42840" r="8336" b="49600"/>
          <a:stretch>
            <a:fillRect/>
          </a:stretch>
        </p:blipFill>
        <p:spPr bwMode="auto">
          <a:xfrm>
            <a:off x="4427984" y="1722016"/>
            <a:ext cx="3514342" cy="45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 l="40162" t="19320" r="40466" b="73960"/>
          <a:stretch>
            <a:fillRect/>
          </a:stretch>
        </p:blipFill>
        <p:spPr bwMode="auto">
          <a:xfrm>
            <a:off x="1763688" y="353864"/>
            <a:ext cx="2088232" cy="40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 l="7789" t="42840" r="57719" b="49600"/>
          <a:stretch>
            <a:fillRect/>
          </a:stretch>
        </p:blipFill>
        <p:spPr bwMode="auto">
          <a:xfrm>
            <a:off x="4355976" y="1289968"/>
            <a:ext cx="3718072" cy="45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 l="38272" t="34440" r="38103" b="57160"/>
          <a:stretch>
            <a:fillRect/>
          </a:stretch>
        </p:blipFill>
        <p:spPr bwMode="auto">
          <a:xfrm>
            <a:off x="4355976" y="764704"/>
            <a:ext cx="2546624" cy="50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/>
          <a:srcRect l="29767" t="58800" r="58893" b="34480"/>
          <a:stretch>
            <a:fillRect/>
          </a:stretch>
        </p:blipFill>
        <p:spPr bwMode="auto">
          <a:xfrm>
            <a:off x="4067944" y="2431691"/>
            <a:ext cx="1222380" cy="40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/>
          <a:srcRect l="46195" t="58800" r="30180" b="34480"/>
          <a:stretch>
            <a:fillRect/>
          </a:stretch>
        </p:blipFill>
        <p:spPr bwMode="auto">
          <a:xfrm>
            <a:off x="4055244" y="2935747"/>
            <a:ext cx="2546624" cy="40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79512" y="857920"/>
            <a:ext cx="4104456" cy="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Cette relation sera homogène si :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79512" y="1999643"/>
            <a:ext cx="4104456" cy="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 identification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2836" y="2935747"/>
            <a:ext cx="12556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lang="fr-FR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pour L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</a:t>
            </a:r>
            <a:endParaRPr lang="fr-FR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 l="83632" t="51239" r="5501" b="42041"/>
          <a:stretch>
            <a:fillRect/>
          </a:stretch>
        </p:blipFill>
        <p:spPr bwMode="auto">
          <a:xfrm>
            <a:off x="1678980" y="2431691"/>
            <a:ext cx="1152128" cy="40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 l="60952" t="51239" r="21860" b="42139"/>
          <a:stretch>
            <a:fillRect/>
          </a:stretch>
        </p:blipFill>
        <p:spPr bwMode="auto">
          <a:xfrm>
            <a:off x="1606972" y="2935747"/>
            <a:ext cx="1872208" cy="405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395536" y="2431691"/>
            <a:ext cx="12702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lang="fr-FR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pour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3923928" y="1349276"/>
            <a:ext cx="457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endParaRPr lang="fr-FR" b="1" dirty="0"/>
          </a:p>
        </p:txBody>
      </p:sp>
      <p:sp>
        <p:nvSpPr>
          <p:cNvPr id="19" name="Rectangle 18"/>
          <p:cNvSpPr/>
          <p:nvPr/>
        </p:nvSpPr>
        <p:spPr>
          <a:xfrm>
            <a:off x="3923928" y="1781324"/>
            <a:ext cx="457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endParaRPr lang="fr-FR" b="1" dirty="0"/>
          </a:p>
        </p:txBody>
      </p:sp>
      <p:sp>
        <p:nvSpPr>
          <p:cNvPr id="20" name="Rectangle 19"/>
          <p:cNvSpPr/>
          <p:nvPr/>
        </p:nvSpPr>
        <p:spPr>
          <a:xfrm>
            <a:off x="3491880" y="2935747"/>
            <a:ext cx="457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endParaRPr lang="fr-FR" b="1" dirty="0"/>
          </a:p>
        </p:txBody>
      </p:sp>
      <p:sp>
        <p:nvSpPr>
          <p:cNvPr id="21" name="Rectangle 20"/>
          <p:cNvSpPr/>
          <p:nvPr/>
        </p:nvSpPr>
        <p:spPr>
          <a:xfrm>
            <a:off x="3491880" y="2431691"/>
            <a:ext cx="457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endParaRPr lang="fr-FR" b="1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342900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4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On laisse une bouteille de parfum ouverte dans la salle de classe. Au bout de combien de temps sentira-t-on le parfum dans la totalité de la salle de classe selon un processus uniquement diffusif. Commenter.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12577" y="4365104"/>
            <a:ext cx="442798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a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cs typeface="Arial" pitchFamily="34" charset="0"/>
              </a:rPr>
              <a:t>≈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10 m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cs typeface="Arial" pitchFamily="34" charset="0"/>
              </a:rPr>
              <a:t>≈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10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5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.s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1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5085184"/>
            <a:ext cx="914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  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 réalité,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il ne faut que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quelques minutes</a:t>
            </a:r>
            <a:r>
              <a:rPr kumimoji="0" lang="fr-FR" sz="2000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pour que les molécules de parfum se fassent sentir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dans toute la pièce …   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4576" y="4365104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 </a:t>
            </a:r>
            <a:r>
              <a:rPr lang="fr-FR" sz="20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Tahoma" pitchFamily="34" charset="0"/>
                <a:cs typeface="Arial" pitchFamily="34" charset="0"/>
              </a:rPr>
              <a:t>≈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10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/ 10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5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10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5832648" y="4725144"/>
            <a:ext cx="25683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 </a:t>
            </a:r>
            <a:r>
              <a:rPr lang="fr-FR" sz="2000" b="1" dirty="0" smtClean="0">
                <a:solidFill>
                  <a:srgbClr val="002060"/>
                </a:solidFill>
                <a:latin typeface="Tahoma" pitchFamily="34" charset="0"/>
                <a:cs typeface="Arial" pitchFamily="34" charset="0"/>
              </a:rPr>
              <a:t>≈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heures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!!!    </a:t>
            </a:r>
            <a:endParaRPr lang="fr-FR" sz="2000" dirty="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" y="5801048"/>
            <a:ext cx="914400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       </a:t>
            </a:r>
            <a:r>
              <a:rPr kumimoji="0" lang="fr-FR" sz="200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Le transport DIFFUSIF de matière est minoritaire par rapport au transport CONVECTIF beaucoup plus rapide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(ouverture/fermeture de portes, mouvement des personnes, convection thermique …)   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17410" grpId="0"/>
      <p:bldP spid="17411" grpId="0"/>
      <p:bldP spid="25" grpId="0"/>
      <p:bldP spid="26" grpId="0"/>
      <p:bldP spid="174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hysiquefos.free.fr/chimie/4-3eme/nature_courant/circuit_ouve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32856"/>
            <a:ext cx="4248472" cy="4210255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395536" y="1268760"/>
            <a:ext cx="3888432" cy="83099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ooper Std Black" pitchFamily="18" charset="0"/>
              </a:rPr>
              <a:t>Transport </a:t>
            </a:r>
          </a:p>
          <a:p>
            <a:pPr algn="ctr"/>
            <a:r>
              <a:rPr lang="fr-FR" sz="2400" dirty="0" smtClean="0">
                <a:latin typeface="Cooper Std Black" pitchFamily="18" charset="0"/>
              </a:rPr>
              <a:t>de CHARGES</a:t>
            </a:r>
            <a:endParaRPr lang="fr-FR" sz="2400" dirty="0">
              <a:latin typeface="Cooper Std Black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644008" y="1268760"/>
            <a:ext cx="4320480" cy="83099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ooper Std Black" pitchFamily="18" charset="0"/>
              </a:rPr>
              <a:t>Transport (Transfert) d’ENERGIE THERMIQUE</a:t>
            </a:r>
            <a:endParaRPr lang="fr-FR" sz="2400" dirty="0">
              <a:latin typeface="Cooper Std Black" pitchFamily="18" charset="0"/>
            </a:endParaRPr>
          </a:p>
        </p:txBody>
      </p:sp>
      <p:pic>
        <p:nvPicPr>
          <p:cNvPr id="1030" name="Picture 6" descr="graphic"/>
          <p:cNvPicPr>
            <a:picLocks noChangeAspect="1" noChangeArrowheads="1"/>
          </p:cNvPicPr>
          <p:nvPr/>
        </p:nvPicPr>
        <p:blipFill>
          <a:blip r:embed="rId3" cstate="print"/>
          <a:srcRect l="26649" t="10648" r="22858" b="61281"/>
          <a:stretch>
            <a:fillRect/>
          </a:stretch>
        </p:blipFill>
        <p:spPr bwMode="auto">
          <a:xfrm>
            <a:off x="4716016" y="2780928"/>
            <a:ext cx="4201295" cy="3384376"/>
          </a:xfrm>
          <a:prstGeom prst="rect">
            <a:avLst/>
          </a:prstGeom>
          <a:noFill/>
        </p:spPr>
      </p:pic>
      <p:pic>
        <p:nvPicPr>
          <p:cNvPr id="9" name="Picture 4" descr="http://physiquefos.free.fr/chimie/4-3eme/nature_courant/circuit_ferm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987" y="2123331"/>
            <a:ext cx="4289233" cy="4244752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1331640" y="6351711"/>
            <a:ext cx="6544344" cy="461665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ooper Std Black" pitchFamily="18" charset="0"/>
              </a:rPr>
              <a:t>Et le transport de MATIERE ?</a:t>
            </a:r>
            <a:endParaRPr lang="fr-FR" sz="2400" dirty="0">
              <a:latin typeface="Cooper Std Black" pitchFamily="18" charset="0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57229" y="72008"/>
            <a:ext cx="9086771" cy="1052736"/>
            <a:chOff x="57229" y="72008"/>
            <a:chExt cx="9086771" cy="1052736"/>
          </a:xfrm>
        </p:grpSpPr>
        <p:grpSp>
          <p:nvGrpSpPr>
            <p:cNvPr id="13" name="Groupe 5"/>
            <p:cNvGrpSpPr/>
            <p:nvPr/>
          </p:nvGrpSpPr>
          <p:grpSpPr>
            <a:xfrm>
              <a:off x="57229" y="72008"/>
              <a:ext cx="9086771" cy="1052736"/>
              <a:chOff x="57229" y="72008"/>
              <a:chExt cx="9086771" cy="1052736"/>
            </a:xfrm>
          </p:grpSpPr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2757" t="33600" r="9754" b="50440"/>
              <a:stretch>
                <a:fillRect/>
              </a:stretch>
            </p:blipFill>
            <p:spPr bwMode="auto">
              <a:xfrm>
                <a:off x="57229" y="72008"/>
                <a:ext cx="9086771" cy="10527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2699792" y="188640"/>
                <a:ext cx="648072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4" name="ZoneTexte 13"/>
            <p:cNvSpPr txBox="1"/>
            <p:nvPr/>
          </p:nvSpPr>
          <p:spPr>
            <a:xfrm>
              <a:off x="2665884" y="103932"/>
              <a:ext cx="792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>
                  <a:latin typeface="Bookman Old Style" pitchFamily="18" charset="0"/>
                </a:rPr>
                <a:t>13</a:t>
              </a:r>
              <a:endParaRPr lang="fr-FR" sz="2400" b="1" dirty="0">
                <a:latin typeface="Bookman Old Style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-27384"/>
            <a:ext cx="914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  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 réalité,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il ne faut que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quelques minutes</a:t>
            </a:r>
            <a:r>
              <a:rPr kumimoji="0" lang="fr-FR" sz="2000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pour que les molécules de parfum se fassent sentir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dans toute la pièce …   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688480"/>
            <a:ext cx="914400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       </a:t>
            </a:r>
            <a:r>
              <a:rPr kumimoji="0" lang="fr-FR" sz="200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Le transport DIFFUSIF de matière est minoritaire par rapport au transport CONVECTIF beaucoup plus rapide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(ouverture/fermeture de portes, mouvement des personnes, convection thermique …)   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1845985"/>
            <a:ext cx="6798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III- Bilan de particules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91680" y="2278033"/>
            <a:ext cx="412965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1) </a:t>
            </a:r>
            <a:r>
              <a:rPr lang="fr-FR" sz="2200" b="1" u="sng" dirty="0" smtClean="0">
                <a:latin typeface="Bookman Old Style" pitchFamily="18" charset="0"/>
              </a:rPr>
              <a:t>Notion générale de bilan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9592" y="3174876"/>
            <a:ext cx="7393371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fr-FR" sz="2000" b="1" dirty="0" smtClean="0">
                <a:latin typeface="Arial" pitchFamily="34" charset="0"/>
                <a:cs typeface="Arial" pitchFamily="34" charset="0"/>
              </a:rPr>
              <a:t>n* </a:t>
            </a:r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ne dépend que d’une seule coordonnée spatiale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, notée 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fr-FR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2526804"/>
            <a:ext cx="36295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u="sng" dirty="0" smtClean="0">
                <a:solidFill>
                  <a:prstClr val="black"/>
                </a:solidFill>
                <a:latin typeface="Freestyle Script" pitchFamily="66" charset="0"/>
                <a:cs typeface="Arial" pitchFamily="34" charset="0"/>
              </a:rPr>
              <a:t>Hypothèses de travail</a:t>
            </a:r>
            <a:r>
              <a:rPr lang="fr-FR" sz="4400" b="1" dirty="0" smtClean="0">
                <a:solidFill>
                  <a:prstClr val="black"/>
                </a:solidFill>
                <a:latin typeface="Freestyle Script" pitchFamily="66" charset="0"/>
                <a:cs typeface="Arial" pitchFamily="34" charset="0"/>
              </a:rPr>
              <a:t> :</a:t>
            </a:r>
            <a:endParaRPr lang="fr-FR" sz="4400" b="1" u="sng" dirty="0">
              <a:latin typeface="Freestyle Script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598" y="3674740"/>
            <a:ext cx="9065302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fr-FR" sz="2000" b="1" dirty="0" smtClean="0">
                <a:latin typeface="Arial" pitchFamily="34" charset="0"/>
                <a:cs typeface="Arial" pitchFamily="34" charset="0"/>
              </a:rPr>
              <a:t>Système étudié =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une tranche du milieu située entre les abscisses 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et 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fr-FR" sz="2400" b="1" i="1" dirty="0" err="1" smtClean="0">
                <a:latin typeface="Times New Roman" pitchFamily="18" charset="0"/>
                <a:cs typeface="Times New Roman" pitchFamily="18" charset="0"/>
              </a:rPr>
              <a:t>dx</a:t>
            </a:r>
            <a:endParaRPr lang="fr-FR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 l="34020" t="26040" r="9754" b="27761"/>
          <a:stretch>
            <a:fillRect/>
          </a:stretch>
        </p:blipFill>
        <p:spPr bwMode="auto">
          <a:xfrm>
            <a:off x="1619672" y="4165972"/>
            <a:ext cx="554952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oneTexte 14"/>
          <p:cNvSpPr txBox="1"/>
          <p:nvPr/>
        </p:nvSpPr>
        <p:spPr>
          <a:xfrm>
            <a:off x="4355976" y="5157192"/>
            <a:ext cx="5180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>
                <a:solidFill>
                  <a:srgbClr val="FF0000"/>
                </a:solidFill>
                <a:latin typeface="Symbol" pitchFamily="18" charset="2"/>
              </a:rPr>
              <a:t>S</a:t>
            </a:r>
            <a:endParaRPr lang="fr-FR" sz="4400" b="1" dirty="0">
              <a:solidFill>
                <a:srgbClr val="FF0000"/>
              </a:solidFill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19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19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19" presetClass="entr" presetSubtype="1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/>
      <p:bldP spid="13" grpId="0" animBg="1"/>
      <p:bldP spid="15" grpId="0"/>
      <p:bldP spid="15" grpId="1"/>
      <p:bldP spid="15" grpId="2"/>
      <p:bldP spid="15" grpId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27384"/>
            <a:ext cx="6798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III- Bilan de particules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1680" y="404664"/>
            <a:ext cx="412965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1) </a:t>
            </a:r>
            <a:r>
              <a:rPr lang="fr-FR" sz="2200" b="1" u="sng" dirty="0" smtClean="0">
                <a:latin typeface="Bookman Old Style" pitchFamily="18" charset="0"/>
              </a:rPr>
              <a:t>Notion générale de bilan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9592" y="1301507"/>
            <a:ext cx="7393371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fr-FR" sz="2000" b="1" dirty="0" smtClean="0">
                <a:latin typeface="Arial" pitchFamily="34" charset="0"/>
                <a:cs typeface="Arial" pitchFamily="34" charset="0"/>
              </a:rPr>
              <a:t>n* </a:t>
            </a:r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ne dépend que d’une seule coordonnée spatiale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, notée 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fr-FR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653435"/>
            <a:ext cx="36295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u="sng" dirty="0" smtClean="0">
                <a:solidFill>
                  <a:prstClr val="black"/>
                </a:solidFill>
                <a:latin typeface="Freestyle Script" pitchFamily="66" charset="0"/>
                <a:cs typeface="Arial" pitchFamily="34" charset="0"/>
              </a:rPr>
              <a:t>Hypothèses de travail</a:t>
            </a:r>
            <a:r>
              <a:rPr lang="fr-FR" sz="4400" b="1" dirty="0" smtClean="0">
                <a:solidFill>
                  <a:prstClr val="black"/>
                </a:solidFill>
                <a:latin typeface="Freestyle Script" pitchFamily="66" charset="0"/>
                <a:cs typeface="Arial" pitchFamily="34" charset="0"/>
              </a:rPr>
              <a:t> :</a:t>
            </a:r>
            <a:endParaRPr lang="fr-FR" sz="4400" b="1" u="sng" dirty="0">
              <a:latin typeface="Freestyle Script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598" y="1801371"/>
            <a:ext cx="9065302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fr-FR" sz="2000" b="1" dirty="0" smtClean="0">
                <a:latin typeface="Arial" pitchFamily="34" charset="0"/>
                <a:cs typeface="Arial" pitchFamily="34" charset="0"/>
              </a:rPr>
              <a:t>Système étudié =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une tranche du milieu située entre les abscisses 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et 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fr-FR" sz="2400" b="1" i="1" dirty="0" err="1" smtClean="0">
                <a:latin typeface="Times New Roman" pitchFamily="18" charset="0"/>
                <a:cs typeface="Times New Roman" pitchFamily="18" charset="0"/>
              </a:rPr>
              <a:t>dx</a:t>
            </a:r>
            <a:endParaRPr lang="fr-FR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 l="34020" t="26040" r="9754" b="27761"/>
          <a:stretch>
            <a:fillRect/>
          </a:stretch>
        </p:blipFill>
        <p:spPr bwMode="auto">
          <a:xfrm>
            <a:off x="1619672" y="2292603"/>
            <a:ext cx="554952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79512" y="5013176"/>
            <a:ext cx="8748464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REALISER UN BILAN DE PARTICULES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sur le système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consiste à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déterminer la VARIATION du nombre de particules présentes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dans ce système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S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entre deux instants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. 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83768" y="6309320"/>
            <a:ext cx="4431021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Causes possibles de cette variation ?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355976" y="3212976"/>
            <a:ext cx="5180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>
                <a:solidFill>
                  <a:srgbClr val="FF0000"/>
                </a:solidFill>
                <a:latin typeface="Symbol" pitchFamily="18" charset="2"/>
              </a:rPr>
              <a:t>S</a:t>
            </a:r>
            <a:endParaRPr lang="fr-FR" sz="4400" b="1" dirty="0">
              <a:solidFill>
                <a:srgbClr val="FF0000"/>
              </a:solidFill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32904" y="44624"/>
            <a:ext cx="8895084" cy="669674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     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La variation du nombre de particules dans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cs typeface="Arial" pitchFamily="34" charset="0"/>
              </a:rPr>
              <a:t>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peut avoir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 causes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Notations utilisées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</a:t>
            </a:r>
          </a:p>
          <a:p>
            <a:pPr marL="0" lvl="0" indent="0" algn="just" eaLnBrk="1" fontAlgn="base" latinLnBrk="0" hangingPunct="1">
              <a:lnSpc>
                <a:spcPct val="100000"/>
              </a:lnSpc>
              <a:spcBef>
                <a:spcPct val="0"/>
              </a:spcBef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N(t)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 </a:t>
            </a:r>
          </a:p>
          <a:p>
            <a:pPr marL="0" lvl="0" indent="0" algn="just" eaLnBrk="1" fontAlgn="base" latinLnBrk="0" hangingPunct="1">
              <a:lnSpc>
                <a:spcPct val="100000"/>
              </a:lnSpc>
              <a:spcBef>
                <a:spcPct val="0"/>
              </a:spcBef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N(t +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lvl="0" indent="0" algn="just" eaLnBrk="1" fontAlgn="base" latinLnBrk="0" hangingPunct="1">
              <a:lnSpc>
                <a:spcPct val="100000"/>
              </a:lnSpc>
              <a:spcBef>
                <a:spcPct val="0"/>
              </a:spcBef>
              <a:tabLst/>
            </a:pP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  <a:sym typeface="Wingdings" pitchFamily="2" charset="2"/>
            </a:endParaRPr>
          </a:p>
          <a:p>
            <a:pPr marL="0" lvl="0" indent="0" algn="just" eaLnBrk="1" fontAlgn="base" latinLnBrk="0" hangingPunct="1">
              <a:lnSpc>
                <a:spcPct val="100000"/>
              </a:lnSpc>
              <a:spcBef>
                <a:spcPct val="0"/>
              </a:spcBef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Entrant</a:t>
            </a:r>
            <a:endParaRPr lang="fr-FR" sz="2400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  <a:p>
            <a:pPr marL="0" lvl="0" indent="0" algn="just" eaLnBrk="1" fontAlgn="base" latinLnBrk="0" hangingPunct="1">
              <a:lnSpc>
                <a:spcPct val="100000"/>
              </a:lnSpc>
              <a:spcBef>
                <a:spcPct val="0"/>
              </a:spcBef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Sortant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 </a:t>
            </a:r>
          </a:p>
          <a:p>
            <a:pPr marL="0" lvl="0" indent="0" algn="just" eaLnBrk="1" fontAlgn="base" latinLnBrk="0" hangingPunct="1">
              <a:lnSpc>
                <a:spcPct val="100000"/>
              </a:lnSpc>
              <a:spcBef>
                <a:spcPct val="0"/>
              </a:spcBef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Créées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 </a:t>
            </a:r>
          </a:p>
          <a:p>
            <a:pPr marL="0" lvl="0" indent="0" algn="just" eaLnBrk="1" fontAlgn="base" latinLnBrk="0" hangingPunct="1">
              <a:lnSpc>
                <a:spcPct val="100000"/>
              </a:lnSpc>
              <a:spcBef>
                <a:spcPct val="0"/>
              </a:spcBef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Détruites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 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Bilan de particules entre les instants de date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et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 + </a:t>
            </a:r>
            <a:r>
              <a:rPr kumimoji="0" lang="fr-FR" sz="24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dt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endParaRPr kumimoji="0" lang="fr-FR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 3" pitchFamily="18" charset="2"/>
              </a:rPr>
              <a:t>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Ecriture avec des flux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79511" y="476672"/>
            <a:ext cx="7272809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Des particules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rentrent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et/ou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sortent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du système ;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79512" y="853976"/>
            <a:ext cx="8784976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Des particules sont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créées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et/ou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détruites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par des réactions chimiques ou par des réactions nucléaires.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3768" y="2255664"/>
            <a:ext cx="5256584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Nombre </a:t>
            </a:r>
            <a:r>
              <a:rPr lang="fr-FR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de </a:t>
            </a:r>
            <a:r>
              <a:rPr lang="fr-FR" sz="2400" u="sng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particules dans le système</a:t>
            </a:r>
            <a:r>
              <a:rPr lang="fr-FR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fr-FR" sz="2400" b="1" dirty="0">
                <a:solidFill>
                  <a:srgbClr val="000000"/>
                </a:solidFill>
                <a:latin typeface="Symbol" pitchFamily="18" charset="2"/>
                <a:cs typeface="Arial" pitchFamily="34" charset="0"/>
              </a:rPr>
              <a:t>S</a:t>
            </a:r>
            <a:r>
              <a:rPr lang="fr-FR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endParaRPr lang="fr-FR" sz="2400" dirty="0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  <a:p>
            <a:pPr algn="ctr"/>
            <a:r>
              <a:rPr lang="fr-FR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aux instants de dates </a:t>
            </a:r>
            <a:r>
              <a:rPr lang="fr-FR" sz="24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t</a:t>
            </a:r>
            <a:r>
              <a:rPr lang="fr-FR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 </a:t>
            </a:r>
            <a:r>
              <a:rPr lang="fr-FR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et </a:t>
            </a:r>
            <a:r>
              <a:rPr lang="fr-FR" sz="2400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t + </a:t>
            </a:r>
            <a:r>
              <a:rPr lang="fr-FR" sz="2400" b="1" dirty="0" err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dt</a:t>
            </a:r>
            <a:endParaRPr lang="fr-FR" b="1" dirty="0"/>
          </a:p>
        </p:txBody>
      </p:sp>
      <p:sp>
        <p:nvSpPr>
          <p:cNvPr id="7" name="Rectangle 6"/>
          <p:cNvSpPr/>
          <p:nvPr/>
        </p:nvSpPr>
        <p:spPr>
          <a:xfrm>
            <a:off x="2483768" y="3407792"/>
            <a:ext cx="5256584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Nombre </a:t>
            </a:r>
            <a:r>
              <a:rPr lang="fr-FR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de </a:t>
            </a:r>
            <a:r>
              <a:rPr lang="fr-FR" sz="2400" u="sng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particules </a:t>
            </a:r>
            <a:r>
              <a:rPr lang="fr-FR" sz="2400" u="sng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Rentrant, Sortant, Créées ou Détruites</a:t>
            </a:r>
            <a:r>
              <a:rPr lang="fr-FR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dans </a:t>
            </a:r>
            <a:r>
              <a:rPr lang="fr-FR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le système </a:t>
            </a:r>
            <a:r>
              <a:rPr lang="fr-FR" sz="2400" b="1" dirty="0">
                <a:solidFill>
                  <a:srgbClr val="000000"/>
                </a:solidFill>
                <a:latin typeface="Symbol" pitchFamily="18" charset="2"/>
                <a:cs typeface="Arial" pitchFamily="34" charset="0"/>
              </a:rPr>
              <a:t>S</a:t>
            </a:r>
            <a:r>
              <a:rPr lang="fr-FR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endParaRPr lang="fr-FR" sz="2400" dirty="0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  <a:p>
            <a:pPr algn="ctr"/>
            <a:r>
              <a:rPr lang="fr-FR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e</a:t>
            </a:r>
            <a:r>
              <a:rPr lang="fr-FR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ntre les instants de date </a:t>
            </a:r>
            <a:r>
              <a:rPr lang="fr-FR" sz="2400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t</a:t>
            </a:r>
            <a:r>
              <a:rPr lang="fr-FR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 </a:t>
            </a:r>
            <a:r>
              <a:rPr lang="fr-FR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et </a:t>
            </a:r>
            <a:r>
              <a:rPr lang="fr-FR" sz="2400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t + </a:t>
            </a:r>
            <a:r>
              <a:rPr lang="fr-FR" sz="2400" b="1" dirty="0" err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dt</a:t>
            </a:r>
            <a:endParaRPr lang="fr-FR" b="1" dirty="0"/>
          </a:p>
        </p:txBody>
      </p:sp>
      <p:sp>
        <p:nvSpPr>
          <p:cNvPr id="8" name="Accolade ouvrante 7"/>
          <p:cNvSpPr/>
          <p:nvPr/>
        </p:nvSpPr>
        <p:spPr>
          <a:xfrm flipH="1">
            <a:off x="1979712" y="3335784"/>
            <a:ext cx="360040" cy="1368152"/>
          </a:xfrm>
          <a:prstGeom prst="leftBrace">
            <a:avLst>
              <a:gd name="adj1" fmla="val 32584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Accolade ouvrante 8"/>
          <p:cNvSpPr/>
          <p:nvPr/>
        </p:nvSpPr>
        <p:spPr>
          <a:xfrm flipH="1">
            <a:off x="1979712" y="2255664"/>
            <a:ext cx="360040" cy="792088"/>
          </a:xfrm>
          <a:prstGeom prst="leftBrace">
            <a:avLst>
              <a:gd name="adj1" fmla="val 32584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79512" y="5445224"/>
            <a:ext cx="288032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N(t  +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– N(t)  =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70992" y="6165304"/>
            <a:ext cx="907300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dN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Variation élémentaire du nombre de particules dans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S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ccolade ouvrante 11"/>
          <p:cNvSpPr/>
          <p:nvPr/>
        </p:nvSpPr>
        <p:spPr>
          <a:xfrm rot="5400000" flipH="1">
            <a:off x="1115616" y="4869160"/>
            <a:ext cx="360040" cy="2232248"/>
          </a:xfrm>
          <a:prstGeom prst="leftBrace">
            <a:avLst>
              <a:gd name="adj1" fmla="val 32584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808312" y="5445224"/>
            <a:ext cx="896448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Entrant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– 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Sortant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+ 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Créées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– 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Détruites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31840" y="1844824"/>
            <a:ext cx="3344185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Grandeurs toutes </a:t>
            </a:r>
            <a:r>
              <a:rPr lang="fr-FR" sz="20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positives</a:t>
            </a:r>
            <a:endParaRPr lang="fr-FR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 animBg="1"/>
      <p:bldP spid="14338" grpId="0"/>
      <p:bldP spid="14339" grpId="0"/>
      <p:bldP spid="5" grpId="0" animBg="1"/>
      <p:bldP spid="7" grpId="0" animBg="1"/>
      <p:bldP spid="8" grpId="0" animBg="1"/>
      <p:bldP spid="9" grpId="0" animBg="1"/>
      <p:bldP spid="14340" grpId="0"/>
      <p:bldP spid="14341" grpId="0"/>
      <p:bldP spid="12" grpId="0" animBg="1"/>
      <p:bldP spid="13" grpId="0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2904" y="44624"/>
            <a:ext cx="8895084" cy="1584176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Bilan de particules entre les instants de date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et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 + </a:t>
            </a:r>
            <a:r>
              <a:rPr kumimoji="0" lang="fr-FR" sz="24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dt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endParaRPr kumimoji="0" lang="fr-FR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79512" y="476672"/>
            <a:ext cx="8964488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N(t  +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– N(t)  = 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Entrant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– 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Sortant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+ 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Créées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– 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Détruites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0992" y="1196752"/>
            <a:ext cx="907300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dN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Variation élémentaire du nombre de particules dans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S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ccolade ouvrante 4"/>
          <p:cNvSpPr/>
          <p:nvPr/>
        </p:nvSpPr>
        <p:spPr>
          <a:xfrm rot="5400000" flipH="1">
            <a:off x="1115616" y="-99392"/>
            <a:ext cx="360040" cy="2232248"/>
          </a:xfrm>
          <a:prstGeom prst="leftBrace">
            <a:avLst>
              <a:gd name="adj1" fmla="val 32584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331640" y="1772816"/>
            <a:ext cx="78123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2) </a:t>
            </a:r>
            <a:r>
              <a:rPr lang="fr-FR" sz="2200" b="1" u="sng" dirty="0" smtClean="0">
                <a:latin typeface="Bookman Old Style" pitchFamily="18" charset="0"/>
              </a:rPr>
              <a:t>Cas particulier du régime stationnaire en absence de processus internes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79512" y="2564904"/>
            <a:ext cx="8784976" cy="151216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i="1" u="sng" dirty="0" smtClean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23528" y="2604641"/>
            <a:ext cx="8568952" cy="75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En régime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STATIONNAIRE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les conditions imposées aux frontières du système sont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constantes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23528" y="3284985"/>
            <a:ext cx="856895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Cela a pour conséquence que </a:t>
            </a:r>
            <a:r>
              <a:rPr kumimoji="0" lang="fr-FR" sz="2000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nombre de particules dans le système est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constant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2174" y="4221088"/>
            <a:ext cx="8040984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Absence de processus internes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pas de création ni de destruction</a:t>
            </a:r>
            <a:endParaRPr lang="fr-FR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22808" y="4797152"/>
            <a:ext cx="8895084" cy="1944216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Conséquence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endParaRPr kumimoji="0" lang="fr-FR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69416" y="5229200"/>
            <a:ext cx="8964488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N(t  +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– N(t)  = 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Entrant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– 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Sortant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+ 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Créées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– 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Détruites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51520" y="5949280"/>
            <a:ext cx="36004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0 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car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N(t) = N(t+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 régime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stationnaire</a:t>
            </a:r>
            <a:endParaRPr kumimoji="0" lang="fr-FR" sz="32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Accolade ouvrante 14"/>
          <p:cNvSpPr/>
          <p:nvPr/>
        </p:nvSpPr>
        <p:spPr>
          <a:xfrm rot="5400000" flipH="1">
            <a:off x="1105520" y="4653136"/>
            <a:ext cx="360040" cy="2232248"/>
          </a:xfrm>
          <a:prstGeom prst="leftBrace">
            <a:avLst>
              <a:gd name="adj1" fmla="val 32584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5974060" y="5953472"/>
            <a:ext cx="288032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0 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car pas de processus internes</a:t>
            </a:r>
            <a:endParaRPr kumimoji="0" lang="fr-FR" sz="32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ccolade ouvrante 16"/>
          <p:cNvSpPr/>
          <p:nvPr/>
        </p:nvSpPr>
        <p:spPr>
          <a:xfrm rot="5400000" flipH="1">
            <a:off x="6444208" y="5157192"/>
            <a:ext cx="360040" cy="1224136"/>
          </a:xfrm>
          <a:prstGeom prst="leftBrace">
            <a:avLst>
              <a:gd name="adj1" fmla="val 32584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Accolade ouvrante 17"/>
          <p:cNvSpPr/>
          <p:nvPr/>
        </p:nvSpPr>
        <p:spPr>
          <a:xfrm rot="5400000" flipH="1">
            <a:off x="8100392" y="5229200"/>
            <a:ext cx="360040" cy="1224136"/>
          </a:xfrm>
          <a:prstGeom prst="leftBrace">
            <a:avLst>
              <a:gd name="adj1" fmla="val 32584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3313" grpId="0"/>
      <p:bldP spid="10" grpId="0"/>
      <p:bldP spid="11" grpId="0" animBg="1"/>
      <p:bldP spid="12" grpId="0" animBg="1"/>
      <p:bldP spid="13" grpId="0"/>
      <p:bldP spid="14" grpId="0"/>
      <p:bldP spid="15" grpId="0" animBg="1"/>
      <p:bldP spid="16" grpId="0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2808" y="76200"/>
            <a:ext cx="8895084" cy="6741368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Conséquence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endParaRPr kumimoji="0" lang="fr-FR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69416" y="447080"/>
            <a:ext cx="8964488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N(t  +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– N(t)  = 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Entrant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– 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Sortant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+ 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Créées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– 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Détruites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51520" y="1095152"/>
            <a:ext cx="36004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0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car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N(t) = N(t+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 régime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stationnaire</a:t>
            </a:r>
            <a:endParaRPr kumimoji="0" lang="fr-FR" sz="28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ccolade ouvrante 5"/>
          <p:cNvSpPr/>
          <p:nvPr/>
        </p:nvSpPr>
        <p:spPr>
          <a:xfrm rot="5400000" flipH="1">
            <a:off x="1105520" y="-128984"/>
            <a:ext cx="360040" cy="2232248"/>
          </a:xfrm>
          <a:prstGeom prst="leftBrace">
            <a:avLst>
              <a:gd name="adj1" fmla="val 32584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974060" y="1099344"/>
            <a:ext cx="288032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0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car pas de processus internes</a:t>
            </a:r>
            <a:endParaRPr kumimoji="0" lang="fr-FR" sz="32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 7"/>
          <p:cNvPicPr/>
          <p:nvPr/>
        </p:nvPicPr>
        <p:blipFill>
          <a:blip r:embed="rId2" cstate="print"/>
          <a:srcRect l="34710" t="30259" r="12412" b="12003"/>
          <a:stretch>
            <a:fillRect/>
          </a:stretch>
        </p:blipFill>
        <p:spPr bwMode="auto">
          <a:xfrm>
            <a:off x="5050656" y="4235033"/>
            <a:ext cx="3932630" cy="251903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3" cstate="print"/>
          <a:srcRect l="2847" t="27943" r="32273" b="14935"/>
          <a:stretch>
            <a:fillRect/>
          </a:stretch>
        </p:blipFill>
        <p:spPr bwMode="auto">
          <a:xfrm>
            <a:off x="179511" y="4235033"/>
            <a:ext cx="4824537" cy="251903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79512" y="2946028"/>
            <a:ext cx="914501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Or,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pour</a:t>
            </a:r>
            <a:r>
              <a:rPr kumimoji="0" lang="fr-FR" sz="14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une</a:t>
            </a:r>
            <a:r>
              <a:rPr kumimoji="0" lang="fr-FR" sz="14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diffusion</a:t>
            </a:r>
            <a:r>
              <a:rPr kumimoji="0" lang="fr-FR" sz="14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unidirectionnelle</a:t>
            </a:r>
            <a:r>
              <a:rPr kumimoji="0" lang="fr-FR" sz="14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ayant</a:t>
            </a:r>
            <a:r>
              <a:rPr kumimoji="0" lang="fr-FR" sz="14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lieu</a:t>
            </a:r>
            <a:r>
              <a:rPr kumimoji="0" lang="fr-FR" sz="14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dans</a:t>
            </a:r>
            <a:r>
              <a:rPr kumimoji="0" lang="fr-FR" sz="14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</a:t>
            </a:r>
            <a:r>
              <a:rPr kumimoji="0" lang="fr-FR" sz="14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même</a:t>
            </a:r>
            <a:r>
              <a:rPr kumimoji="0" lang="fr-FR" sz="14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sens</a:t>
            </a:r>
            <a:r>
              <a:rPr kumimoji="0" lang="fr-FR" sz="14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que</a:t>
            </a:r>
            <a:r>
              <a:rPr kumimoji="0" lang="fr-FR" sz="14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fr-FR" sz="2000" b="1" i="1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Ox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</a:t>
            </a:r>
          </a:p>
        </p:txBody>
      </p:sp>
      <p:sp>
        <p:nvSpPr>
          <p:cNvPr id="11" name="Accolade ouvrante 10"/>
          <p:cNvSpPr/>
          <p:nvPr/>
        </p:nvSpPr>
        <p:spPr>
          <a:xfrm rot="5400000" flipH="1">
            <a:off x="6444208" y="375072"/>
            <a:ext cx="360040" cy="1224136"/>
          </a:xfrm>
          <a:prstGeom prst="leftBrace">
            <a:avLst>
              <a:gd name="adj1" fmla="val 32584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Accolade ouvrante 11"/>
          <p:cNvSpPr/>
          <p:nvPr/>
        </p:nvSpPr>
        <p:spPr>
          <a:xfrm rot="5400000" flipH="1">
            <a:off x="8100392" y="375072"/>
            <a:ext cx="360040" cy="1224136"/>
          </a:xfrm>
          <a:prstGeom prst="leftBrace">
            <a:avLst>
              <a:gd name="adj1" fmla="val 32584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62868" y="3272259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le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flux entrant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lieu sur la surface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d’abscisse </a:t>
            </a:r>
            <a:r>
              <a:rPr lang="fr-FR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;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2868" y="3615407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le </a:t>
            </a:r>
            <a:r>
              <a:rPr lang="fr-FR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flux sortant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lieu sur la surface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S’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d’abscisse </a:t>
            </a:r>
            <a:r>
              <a:rPr lang="fr-FR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 + </a:t>
            </a:r>
            <a:r>
              <a:rPr lang="fr-FR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dx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;</a:t>
            </a:r>
            <a:endParaRPr lang="fr-FR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39552" y="1891432"/>
            <a:ext cx="41764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Donc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entrant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=  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Sortant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716016" y="1891432"/>
            <a:ext cx="469838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    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Entrant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.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 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Sortant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.dt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736207" y="2349004"/>
            <a:ext cx="3830141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    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Entrant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Sortant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59896" y="2353196"/>
            <a:ext cx="2808312" cy="50405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1683172" y="5669756"/>
            <a:ext cx="1138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fr-FR" sz="24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Entrant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3284364" y="5695156"/>
            <a:ext cx="1138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00B0F0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fr-FR" sz="2400" b="1" baseline="-250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Sortant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5923136" y="5491832"/>
            <a:ext cx="1138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fr-FR" sz="24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Entrant</a:t>
            </a:r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7524328" y="5517232"/>
            <a:ext cx="1138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00B0F0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fr-FR" sz="2400" b="1" baseline="-250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Sortant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8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38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8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38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/>
      <p:bldP spid="13" grpId="0"/>
      <p:bldP spid="14" grpId="0"/>
      <p:bldP spid="12290" grpId="0"/>
      <p:bldP spid="12291" grpId="0"/>
      <p:bldP spid="12292" grpId="0"/>
      <p:bldP spid="19" grpId="0" animBg="1"/>
      <p:bldP spid="18" grpId="0"/>
      <p:bldP spid="20" grpId="0"/>
      <p:bldP spid="21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2808" y="76200"/>
            <a:ext cx="8895084" cy="6521152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400" b="1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400" b="1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400" b="1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400" b="1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b="1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Conclusion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endParaRPr kumimoji="0" lang="fr-FR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kumimoji="0" lang="fr-FR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mage 7"/>
          <p:cNvPicPr/>
          <p:nvPr/>
        </p:nvPicPr>
        <p:blipFill>
          <a:blip r:embed="rId2" cstate="print"/>
          <a:srcRect l="34710" t="30259" r="12412" b="12003"/>
          <a:stretch>
            <a:fillRect/>
          </a:stretch>
        </p:blipFill>
        <p:spPr bwMode="auto">
          <a:xfrm>
            <a:off x="5050656" y="2350125"/>
            <a:ext cx="3932630" cy="251903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3" cstate="print"/>
          <a:srcRect l="2847" t="27943" r="32273" b="14935"/>
          <a:stretch>
            <a:fillRect/>
          </a:stretch>
        </p:blipFill>
        <p:spPr bwMode="auto">
          <a:xfrm>
            <a:off x="179511" y="2350125"/>
            <a:ext cx="4824537" cy="251903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79512" y="1112044"/>
            <a:ext cx="914501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Or,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pour</a:t>
            </a:r>
            <a:r>
              <a:rPr kumimoji="0" lang="fr-FR" sz="14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une</a:t>
            </a:r>
            <a:r>
              <a:rPr kumimoji="0" lang="fr-FR" sz="14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diffusion</a:t>
            </a:r>
            <a:r>
              <a:rPr kumimoji="0" lang="fr-FR" sz="14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unidirectionnelle</a:t>
            </a:r>
            <a:r>
              <a:rPr kumimoji="0" lang="fr-FR" sz="14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ayant</a:t>
            </a:r>
            <a:r>
              <a:rPr kumimoji="0" lang="fr-FR" sz="14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lieu</a:t>
            </a:r>
            <a:r>
              <a:rPr kumimoji="0" lang="fr-FR" sz="14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dans</a:t>
            </a:r>
            <a:r>
              <a:rPr kumimoji="0" lang="fr-FR" sz="14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</a:t>
            </a:r>
            <a:r>
              <a:rPr kumimoji="0" lang="fr-FR" sz="14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même</a:t>
            </a:r>
            <a:r>
              <a:rPr kumimoji="0" lang="fr-FR" sz="14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sens</a:t>
            </a:r>
            <a:r>
              <a:rPr kumimoji="0" lang="fr-FR" sz="14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que</a:t>
            </a:r>
            <a:r>
              <a:rPr kumimoji="0" lang="fr-FR" sz="14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fr-FR" sz="2000" b="1" i="1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Ox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3568" y="1438275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le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flux entrant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lieu sur la surface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d’abscisse </a:t>
            </a:r>
            <a:r>
              <a:rPr lang="fr-FR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;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3568" y="1781423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le </a:t>
            </a:r>
            <a:r>
              <a:rPr lang="fr-FR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flux sortant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lieu sur la surface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S’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d’abscisse </a:t>
            </a:r>
            <a:r>
              <a:rPr lang="fr-FR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 + </a:t>
            </a:r>
            <a:r>
              <a:rPr lang="fr-FR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dx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;</a:t>
            </a:r>
            <a:endParaRPr lang="fr-FR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39552" y="31924"/>
            <a:ext cx="41764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Donc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entrant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=  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Sortant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716016" y="31924"/>
            <a:ext cx="469838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    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Entrant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.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 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Sortant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.dt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774307" y="578396"/>
            <a:ext cx="3830141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    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Entrant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Sortant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97996" y="582588"/>
            <a:ext cx="2808312" cy="50405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179512" y="4979268"/>
            <a:ext cx="8784976" cy="9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Pour une </a:t>
            </a:r>
            <a:r>
              <a:rPr kumimoji="0" lang="fr-FR" sz="2000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diffusion</a:t>
            </a:r>
            <a:r>
              <a:rPr kumimoji="0" lang="fr-FR" sz="2000" b="1" i="1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unidirectionnelle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en </a:t>
            </a:r>
            <a:r>
              <a:rPr kumimoji="0" lang="fr-FR" sz="20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régime </a:t>
            </a:r>
            <a:r>
              <a:rPr kumimoji="0" lang="fr-FR" sz="2000" b="1" i="1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station-naire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</a:t>
            </a:r>
            <a:r>
              <a:rPr kumimoji="0" lang="fr-FR" sz="20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 l’absence de processus internes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le flux de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particules </a:t>
            </a:r>
            <a:r>
              <a:rPr kumimoji="0" lang="fr-FR" sz="2000" b="1" i="0" u="sng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on-serve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la même valeur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que la section traversée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soit constante ou variable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835696" y="6021288"/>
            <a:ext cx="5904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parle de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CONSERVATION du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flux</a:t>
            </a:r>
            <a:r>
              <a:rPr lang="fr-F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83172" y="3750940"/>
            <a:ext cx="1138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fr-FR" sz="24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Entrant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3284364" y="3776340"/>
            <a:ext cx="1138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00B0F0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fr-FR" sz="2400" b="1" baseline="-250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Sortant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5923136" y="3573016"/>
            <a:ext cx="1138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fr-FR" sz="24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Entrant</a:t>
            </a:r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7524328" y="3598416"/>
            <a:ext cx="1138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00B0F0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fr-FR" sz="2400" b="1" baseline="-250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Sortant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2808" y="76200"/>
            <a:ext cx="8895084" cy="15526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Conclusion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endParaRPr kumimoji="0" lang="fr-FR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kumimoji="0" lang="fr-FR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9512" y="142032"/>
            <a:ext cx="878497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Pour une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diffusion unidirectionnelle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en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régime </a:t>
            </a:r>
            <a:r>
              <a:rPr lang="fr-F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station-naire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 l’absence de processus internes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 flux de particules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con-serve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la même valeur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que la section traversée soit constante ou variable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35696" y="1184052"/>
            <a:ext cx="5904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parle de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CONSERVATION du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flux</a:t>
            </a:r>
            <a:r>
              <a:rPr lang="fr-F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1700808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5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" pitchFamily="2" charset="2"/>
              </a:rPr>
              <a:t>On modélise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la paroi d’une cellule par un milieu imperméable à certains ions sauf au niveau de « canaux » dans lesquels ils diffusent.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" pitchFamily="2" charset="2"/>
              </a:rPr>
              <a:t> Le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milieu extérieur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(1)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et le milieu intérieur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(2)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de la cellule sont si grands qu’on les considère comme des réservoirs où la densité volumique en ions est constante. On considère de plus que le canal a une longueur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et une section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S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constante et on note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le coefficient de diffusion des ions dans le canal.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7087" t="27720" r="6446" b="33960"/>
          <a:stretch>
            <a:fillRect/>
          </a:stretch>
        </p:blipFill>
        <p:spPr bwMode="auto">
          <a:xfrm>
            <a:off x="179512" y="3645024"/>
            <a:ext cx="8640960" cy="21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1008112" y="5877272"/>
            <a:ext cx="7308304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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Déterminer l’évolution de la densité volumique de particules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n*(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x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 </a:t>
            </a:r>
            <a:r>
              <a:rPr lang="fr-FR" sz="2000" i="1" u="sng" dirty="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dans le canal 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en fonction de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D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,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S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,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L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,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n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1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*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,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n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2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*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 et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x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MS Mincho" pitchFamily="49" charset="-128"/>
              <a:cs typeface="Times New Roman" pitchFamily="18" charset="0"/>
              <a:sym typeface="Wingdings 3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/>
      <p:bldP spid="1127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27384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5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" pitchFamily="2" charset="2"/>
              </a:rPr>
              <a:t>On modélise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la paroi d’une cellule par un milieu imperméable à certains ions sauf au niveau de « canaux » dans lesquels ils diffusent.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" pitchFamily="2" charset="2"/>
              </a:rPr>
              <a:t> Le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milieu extérieur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(1)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et le milieu intérieur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(2)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de la cellule sont si grands qu’on les considère comme des réservoirs où la densité volumique en ions est constante. On considère de plus que le canal a une longueur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et une section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S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constante et on note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le coefficient de diffusion des ions dans le canal.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7087" t="27720" r="6446" b="33960"/>
          <a:stretch>
            <a:fillRect/>
          </a:stretch>
        </p:blipFill>
        <p:spPr bwMode="auto">
          <a:xfrm>
            <a:off x="179512" y="1916832"/>
            <a:ext cx="8640960" cy="21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008112" y="4149080"/>
            <a:ext cx="7308304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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fr-FR" sz="2000" i="1" u="sng" dirty="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Déterminer l’évolution de la densité volumique de particules </a:t>
            </a:r>
            <a:r>
              <a:rPr lang="fr-FR" sz="2000" b="1" u="sng" dirty="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n*(</a:t>
            </a:r>
            <a:r>
              <a:rPr lang="fr-FR" sz="2000" b="1" i="1" u="sng" dirty="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x</a:t>
            </a:r>
            <a:r>
              <a:rPr lang="fr-FR" sz="2000" b="1" u="sng" dirty="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)</a:t>
            </a:r>
            <a:r>
              <a:rPr lang="fr-FR" sz="2000" i="1" u="sng" dirty="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 dans le canal en fonction de </a:t>
            </a:r>
            <a:r>
              <a:rPr lang="fr-FR" sz="2000" b="1" u="sng" dirty="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D</a:t>
            </a:r>
            <a:r>
              <a:rPr lang="fr-FR" sz="2000" i="1" u="sng" dirty="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, </a:t>
            </a:r>
            <a:r>
              <a:rPr lang="fr-FR" sz="2000" b="1" u="sng" dirty="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S</a:t>
            </a:r>
            <a:r>
              <a:rPr lang="fr-FR" sz="2000" i="1" u="sng" dirty="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, </a:t>
            </a:r>
            <a:r>
              <a:rPr lang="fr-FR" sz="2000" b="1" u="sng" dirty="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L</a:t>
            </a:r>
            <a:r>
              <a:rPr lang="fr-FR" sz="2000" i="1" u="sng" dirty="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, </a:t>
            </a:r>
            <a:r>
              <a:rPr lang="fr-FR" sz="2000" b="1" u="sng" dirty="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n</a:t>
            </a:r>
            <a:r>
              <a:rPr lang="fr-FR" sz="2000" b="1" u="sng" baseline="-30000" dirty="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1</a:t>
            </a:r>
            <a:r>
              <a:rPr lang="fr-FR" sz="2000" b="1" u="sng" dirty="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*</a:t>
            </a:r>
            <a:r>
              <a:rPr lang="fr-FR" sz="2000" i="1" u="sng" dirty="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, </a:t>
            </a:r>
            <a:r>
              <a:rPr lang="fr-FR" sz="2000" b="1" u="sng" dirty="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n</a:t>
            </a:r>
            <a:r>
              <a:rPr lang="fr-FR" sz="2000" b="1" u="sng" baseline="-30000" dirty="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2</a:t>
            </a:r>
            <a:r>
              <a:rPr lang="fr-FR" sz="2000" b="1" u="sng" dirty="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*</a:t>
            </a:r>
            <a:r>
              <a:rPr lang="fr-FR" sz="2000" i="1" u="sng" dirty="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 et </a:t>
            </a:r>
            <a:r>
              <a:rPr lang="fr-FR" sz="2000" b="1" i="1" u="sng" dirty="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x</a:t>
            </a:r>
            <a:r>
              <a:rPr lang="fr-FR" sz="2000" i="1" dirty="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.</a:t>
            </a:r>
            <a:endParaRPr lang="fr-FR" sz="2000" dirty="0" smtClean="0">
              <a:solidFill>
                <a:srgbClr val="000000"/>
              </a:solidFill>
              <a:latin typeface="Times New Roman" pitchFamily="18" charset="0"/>
              <a:ea typeface="MS Mincho" pitchFamily="49" charset="-128"/>
              <a:cs typeface="Times New Roman" pitchFamily="18" charset="0"/>
              <a:sym typeface="Wingdings 3" pitchFamily="18" charset="2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6021288"/>
            <a:ext cx="91440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Pour cette diffusion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UNIDIRECTIONNELLE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(elle a uniquement lieu selon l’axe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Ox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r>
              <a:rPr lang="fr-F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SANS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PROCESSUS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INTERNE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fr-F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</a:t>
            </a:r>
            <a:r>
              <a:rPr lang="fr-FR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flux</a:t>
            </a:r>
            <a:r>
              <a:rPr lang="fr-FR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lang="fr-FR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particules</a:t>
            </a:r>
            <a:r>
              <a:rPr lang="fr-FR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 conserve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4869160"/>
            <a:ext cx="89644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Système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canal situé entre les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abscisses </a:t>
            </a:r>
            <a:r>
              <a:rPr kumimoji="0" lang="fr-FR" sz="24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</a:t>
            </a:r>
            <a:r>
              <a:rPr kumimoji="0" lang="fr-FR" sz="24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x + </a:t>
            </a:r>
            <a:r>
              <a:rPr kumimoji="0" lang="fr-FR" sz="2400" b="1" i="1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dx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301208"/>
            <a:ext cx="8892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Les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densités volumiques en ions étant constantes en amont et en aval du canal,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 diffusion des ions au travers du canal 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STATIONNAIRE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  <p:bldP spid="10242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7087" t="27720" r="6446" b="33960"/>
          <a:stretch>
            <a:fillRect/>
          </a:stretch>
        </p:blipFill>
        <p:spPr bwMode="auto">
          <a:xfrm>
            <a:off x="179512" y="54968"/>
            <a:ext cx="8640960" cy="21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3356992"/>
            <a:ext cx="91440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Pour cette diffusion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UNIDIRECTIONNELLE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(elle a uniquement lieu selon l’axe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Ox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r>
              <a:rPr lang="fr-F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SANS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PROCESSUS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INTERNE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fr-F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</a:t>
            </a:r>
            <a:r>
              <a:rPr lang="fr-FR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flux</a:t>
            </a:r>
            <a:r>
              <a:rPr lang="fr-FR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lang="fr-FR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particules</a:t>
            </a:r>
            <a:r>
              <a:rPr lang="fr-FR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 conserve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2204864"/>
            <a:ext cx="89644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Système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canal situé entre les abscisses </a:t>
            </a:r>
            <a:r>
              <a:rPr lang="fr-FR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fr-FR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 +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dx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636912"/>
            <a:ext cx="8892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Les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densités volumiques en ions étant constantes en amont et en aval du canal,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 diffusion des ions au travers du canal 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STATIONNAIRE</a:t>
            </a:r>
            <a:endParaRPr lang="fr-FR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4149080"/>
            <a:ext cx="828092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Cela signifie 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Constante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qu’on peut noter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a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" y="4797152"/>
            <a:ext cx="755576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Or,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 l="10395" t="49559" r="59838" b="35321"/>
          <a:stretch>
            <a:fillRect/>
          </a:stretch>
        </p:blipFill>
        <p:spPr bwMode="auto">
          <a:xfrm>
            <a:off x="683568" y="4653136"/>
            <a:ext cx="25202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 l="55282" t="50399" r="13534" b="34481"/>
          <a:stretch>
            <a:fillRect/>
          </a:stretch>
        </p:blipFill>
        <p:spPr bwMode="auto">
          <a:xfrm>
            <a:off x="4283968" y="4725144"/>
            <a:ext cx="2664296" cy="72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 l="54337" t="72239" r="17314" b="11801"/>
          <a:stretch>
            <a:fillRect/>
          </a:stretch>
        </p:blipFill>
        <p:spPr bwMode="auto">
          <a:xfrm>
            <a:off x="4427984" y="5589240"/>
            <a:ext cx="2422087" cy="76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563888" y="4869160"/>
            <a:ext cx="457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3563888" y="5805264"/>
            <a:ext cx="457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/>
      <p:bldP spid="9218" grpId="0"/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7087" t="27720" r="6446" b="33960"/>
          <a:stretch>
            <a:fillRect/>
          </a:stretch>
        </p:blipFill>
        <p:spPr bwMode="auto">
          <a:xfrm>
            <a:off x="179512" y="54968"/>
            <a:ext cx="8640960" cy="21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2204864"/>
            <a:ext cx="91440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Pour cette diffusion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UNIDIRECTIONNELLE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(elle a uniquement lieu selon l’axe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Ox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r>
              <a:rPr lang="fr-F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SANS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PROCESSUS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INTERNE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fr-F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</a:t>
            </a:r>
            <a:r>
              <a:rPr lang="fr-FR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flux</a:t>
            </a:r>
            <a:r>
              <a:rPr lang="fr-FR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lang="fr-FR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particules</a:t>
            </a:r>
            <a:r>
              <a:rPr lang="fr-FR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 conserve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2996952"/>
            <a:ext cx="828092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Cela signifie 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Constante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qu’on peut noter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a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3645024"/>
            <a:ext cx="755576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Or,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 l="10395" t="49559" r="59838" b="35321"/>
          <a:stretch>
            <a:fillRect/>
          </a:stretch>
        </p:blipFill>
        <p:spPr bwMode="auto">
          <a:xfrm>
            <a:off x="683568" y="3501008"/>
            <a:ext cx="25202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 l="55282" t="50399" r="13534" b="34481"/>
          <a:stretch>
            <a:fillRect/>
          </a:stretch>
        </p:blipFill>
        <p:spPr bwMode="auto">
          <a:xfrm>
            <a:off x="4283968" y="3573016"/>
            <a:ext cx="2664296" cy="72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 l="54337" t="72239" r="17314" b="11801"/>
          <a:stretch>
            <a:fillRect/>
          </a:stretch>
        </p:blipFill>
        <p:spPr bwMode="auto">
          <a:xfrm>
            <a:off x="4427984" y="4390197"/>
            <a:ext cx="2422087" cy="76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563888" y="3717032"/>
            <a:ext cx="457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3563888" y="4606221"/>
            <a:ext cx="457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endParaRPr lang="fr-FR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5" cstate="print"/>
          <a:srcRect l="25515" t="32440" r="34796" b="52440"/>
          <a:stretch>
            <a:fillRect/>
          </a:stretch>
        </p:blipFill>
        <p:spPr bwMode="auto">
          <a:xfrm>
            <a:off x="4355976" y="5265204"/>
            <a:ext cx="3528392" cy="75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3606304" y="5388012"/>
            <a:ext cx="457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endParaRPr lang="fr-FR" dirty="0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6407696" y="6093296"/>
            <a:ext cx="27363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avec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b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une constante</a:t>
            </a:r>
            <a:endParaRPr kumimoji="0" lang="fr-FR" sz="2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11960" y="5216500"/>
            <a:ext cx="3888432" cy="8640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0179" grpId="0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7503"/>
            <a:ext cx="6798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I- Les deux types de transport de matière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3648" y="476672"/>
            <a:ext cx="351410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>
                <a:latin typeface="Bookman Old Style" pitchFamily="18" charset="0"/>
              </a:rPr>
              <a:t>1) </a:t>
            </a:r>
            <a:r>
              <a:rPr lang="fr-FR" sz="2200" b="1" u="sng" dirty="0">
                <a:latin typeface="Bookman Old Style" pitchFamily="18" charset="0"/>
              </a:rPr>
              <a:t>Transport DIFFUSIF</a:t>
            </a:r>
            <a:endParaRPr lang="fr-FR" sz="2200" dirty="0">
              <a:latin typeface="Bookman Old Style" pitchFamily="18" charset="0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179512" y="2014240"/>
            <a:ext cx="2880274" cy="2478331"/>
            <a:chOff x="179512" y="4077072"/>
            <a:chExt cx="2880274" cy="2478331"/>
          </a:xfrm>
        </p:grpSpPr>
        <p:pic>
          <p:nvPicPr>
            <p:cNvPr id="6" name="Image 5"/>
            <p:cNvPicPr/>
            <p:nvPr/>
          </p:nvPicPr>
          <p:blipFill>
            <a:blip r:embed="rId2" cstate="print"/>
            <a:srcRect l="21166" t="20988" r="44921" b="45352"/>
            <a:stretch>
              <a:fillRect/>
            </a:stretch>
          </p:blipFill>
          <p:spPr bwMode="auto">
            <a:xfrm>
              <a:off x="179512" y="4581128"/>
              <a:ext cx="2880274" cy="1974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2" name="Rectangle 2"/>
            <p:cNvSpPr>
              <a:spLocks noChangeArrowheads="1"/>
            </p:cNvSpPr>
            <p:nvPr/>
          </p:nvSpPr>
          <p:spPr bwMode="auto">
            <a:xfrm>
              <a:off x="971600" y="4077072"/>
              <a:ext cx="1107405" cy="46985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t = 1 s</a:t>
              </a:r>
              <a:endParaRPr kumimoji="0" lang="fr-FR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3131840" y="2014240"/>
            <a:ext cx="2879341" cy="2478331"/>
            <a:chOff x="3131840" y="4077072"/>
            <a:chExt cx="2879341" cy="2478331"/>
          </a:xfrm>
        </p:grpSpPr>
        <p:pic>
          <p:nvPicPr>
            <p:cNvPr id="5" name="Image 4"/>
            <p:cNvPicPr/>
            <p:nvPr/>
          </p:nvPicPr>
          <p:blipFill>
            <a:blip r:embed="rId2" cstate="print"/>
            <a:srcRect l="57356" t="20988" r="8729" b="45352"/>
            <a:stretch>
              <a:fillRect/>
            </a:stretch>
          </p:blipFill>
          <p:spPr bwMode="auto">
            <a:xfrm>
              <a:off x="3131840" y="4581128"/>
              <a:ext cx="2879341" cy="1974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3" name="Rectangle 3"/>
            <p:cNvSpPr>
              <a:spLocks noChangeArrowheads="1"/>
            </p:cNvSpPr>
            <p:nvPr/>
          </p:nvSpPr>
          <p:spPr bwMode="auto">
            <a:xfrm>
              <a:off x="3995936" y="4077072"/>
              <a:ext cx="1104009" cy="4592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t = 9 s</a:t>
              </a:r>
              <a:endParaRPr kumimoji="0" lang="fr-FR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6084168" y="2014240"/>
            <a:ext cx="2880276" cy="2478331"/>
            <a:chOff x="6084168" y="4077072"/>
            <a:chExt cx="2880276" cy="2478331"/>
          </a:xfrm>
        </p:grpSpPr>
        <p:pic>
          <p:nvPicPr>
            <p:cNvPr id="4" name="Image 3"/>
            <p:cNvPicPr/>
            <p:nvPr/>
          </p:nvPicPr>
          <p:blipFill>
            <a:blip r:embed="rId2" cstate="print"/>
            <a:srcRect l="40543" t="57130" r="25690" b="9354"/>
            <a:stretch>
              <a:fillRect/>
            </a:stretch>
          </p:blipFill>
          <p:spPr bwMode="auto">
            <a:xfrm>
              <a:off x="6084168" y="4581128"/>
              <a:ext cx="2880276" cy="1974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4" name="Rectangle 4"/>
            <p:cNvSpPr>
              <a:spLocks noChangeArrowheads="1"/>
            </p:cNvSpPr>
            <p:nvPr/>
          </p:nvSpPr>
          <p:spPr bwMode="auto">
            <a:xfrm>
              <a:off x="6948264" y="4077072"/>
              <a:ext cx="1107405" cy="4592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t = 18 s</a:t>
              </a:r>
              <a:endParaRPr kumimoji="0" lang="fr-FR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683568" y="896020"/>
            <a:ext cx="7560840" cy="95410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Cambria" pitchFamily="18" charset="0"/>
                <a:ea typeface="Cambria" pitchFamily="18" charset="0"/>
              </a:rPr>
              <a:t>Que se passe-t-il si on dépose une goutte d’encre à la surface de </a:t>
            </a:r>
            <a:r>
              <a:rPr lang="fr-FR" sz="2800" b="1" u="sng" dirty="0" smtClean="0">
                <a:latin typeface="Cambria" pitchFamily="18" charset="0"/>
                <a:ea typeface="Cambria" pitchFamily="18" charset="0"/>
              </a:rPr>
              <a:t>l’eau froide</a:t>
            </a:r>
            <a:r>
              <a:rPr lang="fr-FR" sz="2800" dirty="0" smtClean="0">
                <a:latin typeface="Cambria" pitchFamily="18" charset="0"/>
                <a:ea typeface="Cambria" pitchFamily="18" charset="0"/>
              </a:rPr>
              <a:t> ? </a:t>
            </a:r>
            <a:endParaRPr lang="fr-FR" sz="28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79512" y="4653136"/>
            <a:ext cx="8784976" cy="187220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Observation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251520" y="4665836"/>
            <a:ext cx="871296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L’encre, initialement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répartie de façon inégale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(milieu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hé-térogène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tend à se répartir uniformément</a:t>
            </a:r>
            <a:r>
              <a:rPr kumimoji="0" lang="fr-FR" sz="2000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(milieu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homogène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251520" y="5445224"/>
            <a:ext cx="8568952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On appelle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transport DIFFUSIF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déplacement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es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parti-cules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dans la matière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SANS MOUVEMENT D’ENSEMBLE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des régions où leur concentration est élevée vers celles où elles le sont moins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85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385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38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38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85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85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85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385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385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385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  <p:bldP spid="3" grpId="0"/>
      <p:bldP spid="16" grpId="0" animBg="1"/>
      <p:bldP spid="18" grpId="0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7087" t="27720" r="6446" b="33960"/>
          <a:stretch>
            <a:fillRect/>
          </a:stretch>
        </p:blipFill>
        <p:spPr bwMode="auto">
          <a:xfrm>
            <a:off x="179512" y="54968"/>
            <a:ext cx="8640960" cy="21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2348880"/>
            <a:ext cx="755576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Or,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 l="10395" t="49559" r="59838" b="35321"/>
          <a:stretch>
            <a:fillRect/>
          </a:stretch>
        </p:blipFill>
        <p:spPr bwMode="auto">
          <a:xfrm>
            <a:off x="683568" y="2204864"/>
            <a:ext cx="25202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 l="55282" t="50399" r="13534" b="34481"/>
          <a:stretch>
            <a:fillRect/>
          </a:stretch>
        </p:blipFill>
        <p:spPr bwMode="auto">
          <a:xfrm>
            <a:off x="4283968" y="2276872"/>
            <a:ext cx="2664296" cy="72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 l="54337" t="72239" r="17314" b="11801"/>
          <a:stretch>
            <a:fillRect/>
          </a:stretch>
        </p:blipFill>
        <p:spPr bwMode="auto">
          <a:xfrm>
            <a:off x="4427984" y="3094053"/>
            <a:ext cx="2422087" cy="76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563888" y="2420888"/>
            <a:ext cx="457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3563888" y="3310077"/>
            <a:ext cx="457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endParaRPr lang="fr-FR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5" cstate="print"/>
          <a:srcRect l="25515" t="32440" r="34796" b="52440"/>
          <a:stretch>
            <a:fillRect/>
          </a:stretch>
        </p:blipFill>
        <p:spPr bwMode="auto">
          <a:xfrm>
            <a:off x="4355976" y="3969060"/>
            <a:ext cx="3528392" cy="75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3606304" y="4091868"/>
            <a:ext cx="457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endParaRPr lang="fr-FR" dirty="0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6407696" y="4788644"/>
            <a:ext cx="27363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avec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b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une constante</a:t>
            </a:r>
            <a:endParaRPr kumimoji="0" lang="fr-FR" sz="2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5229200"/>
            <a:ext cx="5076056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Or, en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* =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n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*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donc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 =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n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*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5733256"/>
            <a:ext cx="6127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De même, en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* =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*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6" cstate="print"/>
          <a:srcRect l="34020" t="37799" r="21566" b="47921"/>
          <a:stretch>
            <a:fillRect/>
          </a:stretch>
        </p:blipFill>
        <p:spPr bwMode="auto">
          <a:xfrm>
            <a:off x="4499992" y="5733256"/>
            <a:ext cx="4176464" cy="75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3860428" y="5796756"/>
            <a:ext cx="457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3288556" y="5275808"/>
            <a:ext cx="936104" cy="43204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211960" y="3933056"/>
            <a:ext cx="3888432" cy="8640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/>
      <p:bldP spid="17" grpId="0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835696" y="5373216"/>
            <a:ext cx="4752528" cy="11521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7087" t="27720" r="6446" b="33960"/>
          <a:stretch>
            <a:fillRect/>
          </a:stretch>
        </p:blipFill>
        <p:spPr bwMode="auto">
          <a:xfrm>
            <a:off x="179512" y="54968"/>
            <a:ext cx="8640960" cy="21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 l="25515" t="32440" r="34796" b="52440"/>
          <a:stretch>
            <a:fillRect/>
          </a:stretch>
        </p:blipFill>
        <p:spPr bwMode="auto">
          <a:xfrm>
            <a:off x="1937296" y="2277638"/>
            <a:ext cx="3528392" cy="75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187624" y="2400446"/>
            <a:ext cx="457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endParaRPr lang="fr-FR" dirty="0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5940152" y="2420888"/>
            <a:ext cx="27363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avec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b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une constante</a:t>
            </a:r>
            <a:endParaRPr kumimoji="0" lang="fr-FR" sz="2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3033722"/>
            <a:ext cx="5076056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Or, en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* =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n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*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donc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 =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n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*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3537778"/>
            <a:ext cx="6127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De même, en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* =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*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4" cstate="print"/>
          <a:srcRect l="34020" t="37799" r="21566" b="47921"/>
          <a:stretch>
            <a:fillRect/>
          </a:stretch>
        </p:blipFill>
        <p:spPr bwMode="auto">
          <a:xfrm>
            <a:off x="4499992" y="3537778"/>
            <a:ext cx="4176464" cy="75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3923928" y="3645024"/>
            <a:ext cx="457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endParaRPr lang="fr-FR" dirty="0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/>
          <a:srcRect l="34020" t="57366" r="21566" b="27659"/>
          <a:stretch>
            <a:fillRect/>
          </a:stretch>
        </p:blipFill>
        <p:spPr bwMode="auto">
          <a:xfrm>
            <a:off x="4427984" y="4365104"/>
            <a:ext cx="417646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3923928" y="4509120"/>
            <a:ext cx="457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3394472" y="3068960"/>
            <a:ext cx="936104" cy="43204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4427984" y="4293096"/>
            <a:ext cx="3672408" cy="93610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5733256"/>
            <a:ext cx="2103437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Finalement,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17813" y="5464274"/>
            <a:ext cx="4464495" cy="96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8" grpId="0"/>
      <p:bldP spid="20" grpId="0" animBg="1"/>
      <p:bldP spid="522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5696" y="1808054"/>
            <a:ext cx="4752528" cy="11521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-27384"/>
            <a:ext cx="6127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De même, en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* =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*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34020" t="37799" r="21566" b="47921"/>
          <a:stretch>
            <a:fillRect/>
          </a:stretch>
        </p:blipFill>
        <p:spPr bwMode="auto">
          <a:xfrm>
            <a:off x="4499992" y="-27384"/>
            <a:ext cx="4176464" cy="75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34020" t="57366" r="21566" b="27659"/>
          <a:stretch>
            <a:fillRect/>
          </a:stretch>
        </p:blipFill>
        <p:spPr bwMode="auto">
          <a:xfrm>
            <a:off x="4427984" y="799942"/>
            <a:ext cx="417646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923928" y="943958"/>
            <a:ext cx="457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4427984" y="727934"/>
            <a:ext cx="3672408" cy="93610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2168094"/>
            <a:ext cx="2103437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Finalement,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21297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ym typeface="Wingdings 2"/>
              </a:rPr>
              <a:t></a:t>
            </a:r>
            <a:r>
              <a:rPr lang="fr-FR" sz="2400" b="1" i="1" dirty="0" smtClean="0"/>
              <a:t> </a:t>
            </a:r>
            <a:r>
              <a:rPr lang="fr-FR" sz="2400" b="1" i="1" u="sng" dirty="0" smtClean="0"/>
              <a:t>Remarque</a:t>
            </a:r>
            <a:r>
              <a:rPr lang="fr-FR" sz="2400" b="1" i="1" dirty="0" smtClean="0"/>
              <a:t> </a:t>
            </a:r>
            <a:r>
              <a:rPr lang="fr-FR" sz="2400" b="1" i="1" dirty="0"/>
              <a:t>: </a:t>
            </a:r>
            <a:r>
              <a:rPr lang="fr-FR" sz="2400" dirty="0" smtClean="0"/>
              <a:t>Généralisation à un </a:t>
            </a:r>
            <a:r>
              <a:rPr lang="fr-FR" sz="2400" b="1" i="1" dirty="0" smtClean="0"/>
              <a:t>système </a:t>
            </a:r>
            <a:r>
              <a:rPr lang="fr-FR" sz="2400" b="1" i="1" dirty="0"/>
              <a:t>présentant un </a:t>
            </a:r>
            <a:r>
              <a:rPr lang="fr-FR" sz="2400" b="1" i="1" dirty="0" smtClean="0"/>
              <a:t>NŒUD</a:t>
            </a:r>
            <a:r>
              <a:rPr lang="fr-FR" sz="2400" dirty="0" smtClean="0"/>
              <a:t>. </a:t>
            </a:r>
          </a:p>
          <a:p>
            <a:pPr algn="just"/>
            <a:r>
              <a:rPr lang="fr-FR" sz="2400" dirty="0" smtClean="0"/>
              <a:t>          On </a:t>
            </a:r>
            <a:r>
              <a:rPr lang="fr-FR" sz="2400" dirty="0"/>
              <a:t>montre alors que </a:t>
            </a:r>
            <a:r>
              <a:rPr lang="fr-FR" sz="2400" b="1" u="sng" dirty="0">
                <a:solidFill>
                  <a:srgbClr val="FF0000"/>
                </a:solidFill>
              </a:rPr>
              <a:t>la somme des flux entrants est égale à la somme des flux sortants</a:t>
            </a:r>
            <a:r>
              <a:rPr lang="fr-FR" sz="2400" dirty="0"/>
              <a:t> (équivalent de la loi des nœuds en électricité).</a:t>
            </a:r>
          </a:p>
        </p:txBody>
      </p:sp>
      <p:pic>
        <p:nvPicPr>
          <p:cNvPr id="11" name="Image 10"/>
          <p:cNvPicPr/>
          <p:nvPr/>
        </p:nvPicPr>
        <p:blipFill>
          <a:blip r:embed="rId3" cstate="print"/>
          <a:srcRect l="37836" t="41204" r="27791" b="20045"/>
          <a:stretch>
            <a:fillRect/>
          </a:stretch>
        </p:blipFill>
        <p:spPr bwMode="auto">
          <a:xfrm>
            <a:off x="2237566" y="4378747"/>
            <a:ext cx="3918610" cy="2362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300192" y="5013176"/>
            <a:ext cx="305983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Dans cet</a:t>
            </a:r>
            <a:r>
              <a:rPr kumimoji="0" lang="fr-FR" sz="2000" b="0" i="0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exemple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8287" y="1897782"/>
            <a:ext cx="4464495" cy="96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19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5696" y="44624"/>
            <a:ext cx="4464496" cy="1080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404664"/>
            <a:ext cx="2103437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Finalement,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26876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ym typeface="Wingdings 2"/>
              </a:rPr>
              <a:t></a:t>
            </a:r>
            <a:r>
              <a:rPr lang="fr-FR" sz="2400" b="1" i="1" dirty="0" smtClean="0"/>
              <a:t> </a:t>
            </a:r>
            <a:r>
              <a:rPr lang="fr-FR" sz="2400" b="1" i="1" u="sng" dirty="0" smtClean="0"/>
              <a:t>Remarque</a:t>
            </a:r>
            <a:r>
              <a:rPr lang="fr-FR" sz="2400" b="1" i="1" dirty="0" smtClean="0"/>
              <a:t> </a:t>
            </a:r>
            <a:r>
              <a:rPr lang="fr-FR" sz="2400" b="1" i="1" dirty="0"/>
              <a:t>: </a:t>
            </a:r>
            <a:r>
              <a:rPr lang="fr-FR" sz="2400" dirty="0" smtClean="0"/>
              <a:t>Généralisation à un </a:t>
            </a:r>
            <a:r>
              <a:rPr lang="fr-FR" sz="2400" b="1" i="1" dirty="0" smtClean="0"/>
              <a:t>système </a:t>
            </a:r>
            <a:r>
              <a:rPr lang="fr-FR" sz="2400" b="1" i="1" dirty="0"/>
              <a:t>présentant un </a:t>
            </a:r>
            <a:r>
              <a:rPr lang="fr-FR" sz="2400" b="1" i="1" dirty="0" smtClean="0"/>
              <a:t>NŒUD</a:t>
            </a:r>
            <a:r>
              <a:rPr lang="fr-FR" sz="2400" dirty="0" smtClean="0"/>
              <a:t>. </a:t>
            </a:r>
          </a:p>
          <a:p>
            <a:pPr algn="just"/>
            <a:r>
              <a:rPr lang="fr-FR" sz="2400" dirty="0" smtClean="0"/>
              <a:t>          On </a:t>
            </a:r>
            <a:r>
              <a:rPr lang="fr-FR" sz="2400" dirty="0"/>
              <a:t>montre alors que </a:t>
            </a:r>
            <a:r>
              <a:rPr lang="fr-FR" sz="2400" b="1" u="sng" dirty="0">
                <a:solidFill>
                  <a:srgbClr val="FF0000"/>
                </a:solidFill>
              </a:rPr>
              <a:t>la somme des flux entrants est égale à la somme des flux sortants</a:t>
            </a:r>
            <a:r>
              <a:rPr lang="fr-FR" sz="2400" dirty="0"/>
              <a:t> (équivalent de la loi des nœuds en électricité).</a:t>
            </a:r>
          </a:p>
        </p:txBody>
      </p:sp>
      <p:pic>
        <p:nvPicPr>
          <p:cNvPr id="6" name="Image 5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836" t="41204" r="27791" b="20045"/>
          <a:stretch>
            <a:fillRect/>
          </a:stretch>
        </p:blipFill>
        <p:spPr bwMode="auto">
          <a:xfrm>
            <a:off x="2195736" y="2340372"/>
            <a:ext cx="3672408" cy="2278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300192" y="3094360"/>
            <a:ext cx="305983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Dans cet</a:t>
            </a:r>
            <a:r>
              <a:rPr kumimoji="0" lang="fr-FR" sz="2000" b="0" i="0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exemple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91680" y="4509120"/>
            <a:ext cx="720261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3) </a:t>
            </a:r>
            <a:r>
              <a:rPr lang="fr-FR" sz="2200" b="1" u="sng" dirty="0" smtClean="0">
                <a:latin typeface="Bookman Old Style" pitchFamily="18" charset="0"/>
              </a:rPr>
              <a:t>Cas particulier du régime QUASI-stationnaire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79512" y="4913784"/>
            <a:ext cx="8784976" cy="139553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i="1" u="sng" dirty="0" smtClean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51520" y="4979268"/>
            <a:ext cx="8688387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On est en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régime QUASI-STATIONNAIRE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lorsque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les conditions imposées aux frontières du milieu de diffusion varient très lentement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sur une durée caractéristique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beaucoup plus longue que la durée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caractéristique de la diffusion (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 &gt;&gt;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).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83568" y="6334780"/>
            <a:ext cx="8095999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Les résultats du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régime STATIONNAIRE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sont </a:t>
            </a: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utilisables</a:t>
            </a:r>
            <a:endParaRPr kumimoji="0" lang="fr-FR" sz="54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116632"/>
            <a:ext cx="4320480" cy="93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7169" grpId="0"/>
      <p:bldP spid="717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/>
          <a:srcRect l="40543" t="57130" r="25690" b="9354"/>
          <a:stretch>
            <a:fillRect/>
          </a:stretch>
        </p:blipFill>
        <p:spPr bwMode="auto">
          <a:xfrm>
            <a:off x="6084168" y="39965"/>
            <a:ext cx="2880276" cy="197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2" cstate="print"/>
          <a:srcRect l="57356" t="20988" r="8729" b="45352"/>
          <a:stretch>
            <a:fillRect/>
          </a:stretch>
        </p:blipFill>
        <p:spPr bwMode="auto">
          <a:xfrm>
            <a:off x="3131840" y="39965"/>
            <a:ext cx="2879341" cy="197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2" cstate="print"/>
          <a:srcRect l="21166" t="20988" r="44921" b="45352"/>
          <a:stretch>
            <a:fillRect/>
          </a:stretch>
        </p:blipFill>
        <p:spPr bwMode="auto">
          <a:xfrm>
            <a:off x="179512" y="39965"/>
            <a:ext cx="2880274" cy="197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971600" y="-1984"/>
            <a:ext cx="1107405" cy="46985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t = 1 s</a:t>
            </a:r>
            <a:endParaRPr kumimoji="0" lang="fr-FR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995936" y="-1984"/>
            <a:ext cx="1104009" cy="45925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t = 9 s</a:t>
            </a:r>
            <a:endParaRPr kumimoji="0" lang="fr-FR" sz="6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6948264" y="-1984"/>
            <a:ext cx="1107405" cy="45925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t = 18 s</a:t>
            </a:r>
            <a:endParaRPr kumimoji="0" lang="fr-FR" sz="6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79512" y="2043956"/>
            <a:ext cx="8784976" cy="187220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Observation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251520" y="2056656"/>
            <a:ext cx="871296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L’encre, initialement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répartie de façon inégale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(milieu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hé-térogène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tend à se répartir uniformément</a:t>
            </a:r>
            <a:r>
              <a:rPr kumimoji="0" lang="fr-FR" sz="2000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(milieu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homogène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251520" y="2836044"/>
            <a:ext cx="8568952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On appelle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transport DIFFUSIF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déplacement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es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parti-cules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dans la matière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SANS MOUVEMENT D’ENSEMBLE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des régions où leur concentration est élevée vers celles où elles le sont moins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95536" y="4005064"/>
            <a:ext cx="8424936" cy="52322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Cambria" pitchFamily="18" charset="0"/>
                <a:ea typeface="Cambria" pitchFamily="18" charset="0"/>
              </a:rPr>
              <a:t>Le comportement est-il le même dans </a:t>
            </a:r>
            <a:r>
              <a:rPr lang="fr-FR" sz="2800" b="1" u="sng" dirty="0" smtClean="0">
                <a:latin typeface="Cambria" pitchFamily="18" charset="0"/>
                <a:ea typeface="Cambria" pitchFamily="18" charset="0"/>
              </a:rPr>
              <a:t>l’eau chaude</a:t>
            </a:r>
            <a:r>
              <a:rPr lang="fr-FR" sz="2800" dirty="0" smtClean="0">
                <a:latin typeface="Cambria" pitchFamily="18" charset="0"/>
                <a:ea typeface="Cambria" pitchFamily="18" charset="0"/>
              </a:rPr>
              <a:t> ? </a:t>
            </a:r>
            <a:endParaRPr lang="fr-FR" sz="28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179512" y="4653136"/>
            <a:ext cx="8784976" cy="208823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Observation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Interprétation microscopique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323528" y="4676286"/>
            <a:ext cx="5112568" cy="1489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L’homogénéisation de la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so-lution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plus rapide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dans le bécher d’eau chaude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que dans celui d’eau froide où il y a moins d’agitation thermique.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Image 21"/>
          <p:cNvPicPr/>
          <p:nvPr/>
        </p:nvPicPr>
        <p:blipFill>
          <a:blip r:embed="rId3" cstate="print"/>
          <a:srcRect l="29620" t="27483" r="24205" b="13126"/>
          <a:stretch>
            <a:fillRect/>
          </a:stretch>
        </p:blipFill>
        <p:spPr bwMode="auto">
          <a:xfrm>
            <a:off x="5652120" y="4725144"/>
            <a:ext cx="3240360" cy="1931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9512" y="116632"/>
            <a:ext cx="8784976" cy="280831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Observation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Interprétation microscopique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23528" y="139782"/>
            <a:ext cx="504056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L’homogénéisation de la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so-lution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plus rapide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dans le bécher d’eau chaude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que dans celui d’eau froide où il y a moins d’agitation thermique.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 l="29620" t="27483" r="24205" b="13126"/>
          <a:stretch>
            <a:fillRect/>
          </a:stretch>
        </p:blipFill>
        <p:spPr bwMode="auto">
          <a:xfrm>
            <a:off x="5508104" y="151357"/>
            <a:ext cx="3384376" cy="1931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51520" y="1916832"/>
            <a:ext cx="864096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moteur du transport diffusif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matière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est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l’agitation thermique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des particules : son caractère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aléatoire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justifie l’absence de mouvement d’ensemble.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39752" y="3068960"/>
            <a:ext cx="385874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2) </a:t>
            </a:r>
            <a:r>
              <a:rPr lang="fr-FR" sz="2200" b="1" u="sng" dirty="0">
                <a:latin typeface="Bookman Old Style" pitchFamily="18" charset="0"/>
              </a:rPr>
              <a:t>Transport </a:t>
            </a:r>
            <a:r>
              <a:rPr lang="fr-FR" sz="2200" b="1" u="sng" dirty="0" smtClean="0">
                <a:latin typeface="Bookman Old Style" pitchFamily="18" charset="0"/>
              </a:rPr>
              <a:t>CONVECTIF</a:t>
            </a:r>
            <a:endParaRPr lang="fr-FR" sz="2200" dirty="0">
              <a:latin typeface="Bookman Old Style" pitchFamily="18" charset="0"/>
            </a:endParaRPr>
          </a:p>
        </p:txBody>
      </p:sp>
      <p:pic>
        <p:nvPicPr>
          <p:cNvPr id="7" name="Imag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365104"/>
            <a:ext cx="1800200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365104"/>
            <a:ext cx="1800200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5" cstate="print"/>
          <a:srcRect t="555"/>
          <a:stretch>
            <a:fillRect/>
          </a:stretch>
        </p:blipFill>
        <p:spPr bwMode="auto">
          <a:xfrm>
            <a:off x="2627784" y="4365104"/>
            <a:ext cx="1800200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/>
          <p:nvPr/>
        </p:nvPicPr>
        <p:blipFill>
          <a:blip r:embed="rId6" cstate="print"/>
          <a:srcRect r="4081"/>
          <a:stretch>
            <a:fillRect/>
          </a:stretch>
        </p:blipFill>
        <p:spPr bwMode="auto">
          <a:xfrm>
            <a:off x="395536" y="4365104"/>
            <a:ext cx="1763688" cy="2144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/>
          <p:cNvSpPr txBox="1"/>
          <p:nvPr/>
        </p:nvSpPr>
        <p:spPr>
          <a:xfrm>
            <a:off x="1835696" y="3573016"/>
            <a:ext cx="5112568" cy="52322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Cambria" pitchFamily="18" charset="0"/>
                <a:ea typeface="Cambria" pitchFamily="18" charset="0"/>
              </a:rPr>
              <a:t>Et ici, que se passe-t-il ?</a:t>
            </a:r>
            <a:endParaRPr lang="fr-FR" sz="2800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8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38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8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38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8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38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8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38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9512" y="116632"/>
            <a:ext cx="8784976" cy="100811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Interprétation microscopique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1520" y="116632"/>
            <a:ext cx="864096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Le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moteur du transport diffusif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matière est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l’agitation thermique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des particules : son caractère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aléatoire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justifie l’absence de mouvement d’ensemble.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39752" y="1311619"/>
            <a:ext cx="385874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2) </a:t>
            </a:r>
            <a:r>
              <a:rPr lang="fr-FR" sz="2200" b="1" u="sng" dirty="0">
                <a:latin typeface="Bookman Old Style" pitchFamily="18" charset="0"/>
              </a:rPr>
              <a:t>Transport </a:t>
            </a:r>
            <a:r>
              <a:rPr lang="fr-FR" sz="2200" b="1" u="sng" dirty="0" smtClean="0">
                <a:latin typeface="Bookman Old Style" pitchFamily="18" charset="0"/>
              </a:rPr>
              <a:t>CONVECTIF</a:t>
            </a:r>
            <a:endParaRPr lang="fr-FR" sz="2200" dirty="0">
              <a:latin typeface="Bookman Old Style" pitchFamily="18" charset="0"/>
            </a:endParaRPr>
          </a:p>
        </p:txBody>
      </p:sp>
      <p:pic>
        <p:nvPicPr>
          <p:cNvPr id="5" name="Imag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728192"/>
            <a:ext cx="1800200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728192"/>
            <a:ext cx="1800200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4" cstate="print"/>
          <a:srcRect t="555"/>
          <a:stretch>
            <a:fillRect/>
          </a:stretch>
        </p:blipFill>
        <p:spPr bwMode="auto">
          <a:xfrm>
            <a:off x="2555776" y="1728192"/>
            <a:ext cx="1800200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5" cstate="print"/>
          <a:srcRect r="4081"/>
          <a:stretch>
            <a:fillRect/>
          </a:stretch>
        </p:blipFill>
        <p:spPr bwMode="auto">
          <a:xfrm>
            <a:off x="648072" y="1716845"/>
            <a:ext cx="1763688" cy="2144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79512" y="3933056"/>
            <a:ext cx="8784976" cy="288032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Observation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Interprétation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23528" y="3933057"/>
            <a:ext cx="882047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On observe deux  mouvements d’ensemble du fluide coloré :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79512" y="5185458"/>
            <a:ext cx="871296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 pitchFamily="18" charset="2"/>
              </a:rPr>
              <a:t>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(1)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liquide coloré chaud est moins dense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que l’eau froide donc il remonte car il a une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flottabilité positive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79512" y="5812433"/>
            <a:ext cx="871296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 pitchFamily="18" charset="2"/>
              </a:rPr>
              <a:t>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(2)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l’eau issue de la fonte du glaçon est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plus froide que l’eau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environ-nante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donc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plus dense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que celle-ci ; donc elle descend car elle a une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flottabilité négative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15616" y="4235221"/>
            <a:ext cx="6768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(1)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</a:t>
            </a:r>
            <a:r>
              <a:rPr lang="fr-FR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erlenmeyer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jusqu’à la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surface ;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1115616" y="4546403"/>
            <a:ext cx="4896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(2)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du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glaçon vers le fond du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bécher.</a:t>
            </a:r>
            <a:endParaRPr lang="fr-FR" dirty="0"/>
          </a:p>
        </p:txBody>
      </p:sp>
      <p:grpSp>
        <p:nvGrpSpPr>
          <p:cNvPr id="22" name="Groupe 21"/>
          <p:cNvGrpSpPr/>
          <p:nvPr/>
        </p:nvGrpSpPr>
        <p:grpSpPr>
          <a:xfrm>
            <a:off x="3491880" y="2204864"/>
            <a:ext cx="713276" cy="648072"/>
            <a:chOff x="3491880" y="2204864"/>
            <a:chExt cx="713276" cy="648072"/>
          </a:xfrm>
        </p:grpSpPr>
        <p:sp>
          <p:nvSpPr>
            <p:cNvPr id="17" name="Flèche vers le bas 16"/>
            <p:cNvSpPr/>
            <p:nvPr/>
          </p:nvSpPr>
          <p:spPr>
            <a:xfrm rot="10800000">
              <a:off x="3491880" y="2204864"/>
              <a:ext cx="324544" cy="648072"/>
            </a:xfrm>
            <a:prstGeom prst="downArrow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707904" y="2420888"/>
              <a:ext cx="4972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(1)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5940152" y="2492896"/>
            <a:ext cx="684584" cy="648072"/>
            <a:chOff x="5940152" y="2492896"/>
            <a:chExt cx="684584" cy="648072"/>
          </a:xfrm>
        </p:grpSpPr>
        <p:sp>
          <p:nvSpPr>
            <p:cNvPr id="19" name="Flèche vers le bas 18"/>
            <p:cNvSpPr/>
            <p:nvPr/>
          </p:nvSpPr>
          <p:spPr>
            <a:xfrm>
              <a:off x="6300192" y="2492896"/>
              <a:ext cx="324544" cy="648072"/>
            </a:xfrm>
            <a:prstGeom prst="downArrow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940152" y="2564904"/>
              <a:ext cx="4972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(2)</a:t>
              </a:r>
              <a:endParaRPr lang="fr-FR" sz="20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8673" grpId="0"/>
      <p:bldP spid="28674" grpId="0"/>
      <p:bldP spid="28675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9752" y="91675"/>
            <a:ext cx="385874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2) </a:t>
            </a:r>
            <a:r>
              <a:rPr lang="fr-FR" sz="2200" b="1" u="sng" dirty="0">
                <a:latin typeface="Bookman Old Style" pitchFamily="18" charset="0"/>
              </a:rPr>
              <a:t>Transport </a:t>
            </a:r>
            <a:r>
              <a:rPr lang="fr-FR" sz="2200" b="1" u="sng" dirty="0" smtClean="0">
                <a:latin typeface="Bookman Old Style" pitchFamily="18" charset="0"/>
              </a:rPr>
              <a:t>CONVECTIF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9512" y="620688"/>
            <a:ext cx="8784976" cy="396044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Observation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Interprétation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1100" dirty="0"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1100" dirty="0">
              <a:latin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620688"/>
            <a:ext cx="882047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On observe deux  mouvements d’ensemble du fluide coloré :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9512" y="1873090"/>
            <a:ext cx="871296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 pitchFamily="18" charset="2"/>
              </a:rPr>
              <a:t>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(1)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liquide coloré chaud est moins dense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que l’eau froide donc il remonte car il a une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flottabilité positive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512" y="2500065"/>
            <a:ext cx="871296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 pitchFamily="18" charset="2"/>
              </a:rPr>
              <a:t>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(2)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l’eau issue de la fonte du glaçon est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plus froide que l’eau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environ-nante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donc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plus dense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que celle-ci ; donc elle descend car elle a une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flottabilité négative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5616" y="922853"/>
            <a:ext cx="6768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(1)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</a:t>
            </a:r>
            <a:r>
              <a:rPr lang="fr-FR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erlenmeyer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jusqu’à la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surface ;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115616" y="1234035"/>
            <a:ext cx="4896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(2)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du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glaçon vers le fond du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bécher.</a:t>
            </a:r>
            <a:endParaRPr lang="fr-FR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16636"/>
            <a:ext cx="5000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1438275" y="4716636"/>
            <a:ext cx="7526213" cy="1846659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i="1" dirty="0" smtClean="0"/>
              <a:t>- Transport CONVECTIF </a:t>
            </a:r>
            <a:r>
              <a:rPr lang="fr-FR" sz="2000" b="1" i="1" dirty="0" smtClean="0"/>
              <a:t>plus rapide </a:t>
            </a:r>
            <a:r>
              <a:rPr lang="fr-FR" sz="2000" i="1" dirty="0" smtClean="0"/>
              <a:t>que le transport DIFFUSIF ;</a:t>
            </a:r>
          </a:p>
          <a:p>
            <a:pPr algn="just"/>
            <a:endParaRPr lang="fr-FR" sz="700" i="1" dirty="0" smtClean="0"/>
          </a:p>
          <a:p>
            <a:pPr algn="just"/>
            <a:r>
              <a:rPr lang="fr-FR" sz="2000" i="1" dirty="0" smtClean="0"/>
              <a:t>- Autre cause possible de la différence de densité : la </a:t>
            </a:r>
            <a:r>
              <a:rPr lang="fr-FR" sz="2000" b="1" i="1" dirty="0" smtClean="0"/>
              <a:t>différence de </a:t>
            </a:r>
            <a:r>
              <a:rPr lang="fr-FR" sz="2000" b="1" i="1" dirty="0" err="1" smtClean="0"/>
              <a:t>con-centration</a:t>
            </a:r>
            <a:r>
              <a:rPr lang="fr-FR" sz="2000" b="1" i="1" dirty="0" smtClean="0"/>
              <a:t> </a:t>
            </a:r>
            <a:r>
              <a:rPr lang="fr-FR" sz="2000" i="1" dirty="0" smtClean="0"/>
              <a:t>;</a:t>
            </a:r>
          </a:p>
          <a:p>
            <a:pPr algn="just"/>
            <a:endParaRPr lang="fr-FR" sz="700" i="1" dirty="0" smtClean="0"/>
          </a:p>
          <a:p>
            <a:pPr algn="just"/>
            <a:r>
              <a:rPr lang="fr-FR" sz="2000" i="1" dirty="0" smtClean="0"/>
              <a:t>- </a:t>
            </a:r>
            <a:r>
              <a:rPr lang="fr-FR" sz="2000" i="1" u="sng" dirty="0" smtClean="0"/>
              <a:t>Phénomènes de convection très courants dans la nature</a:t>
            </a:r>
            <a:r>
              <a:rPr lang="fr-FR" sz="2000" i="1" dirty="0" smtClean="0"/>
              <a:t> : casserole, atmosphère, océans, tectonique des plaques …</a:t>
            </a:r>
            <a:endParaRPr lang="fr-FR" sz="2000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51520" y="3501008"/>
            <a:ext cx="8640960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On appelle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transport CONVECTIF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déplacement des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par-ticules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dans la matière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AVEC UN MOUVEMENT D’ENSEMBLE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à cause d’une différence de densité dans le fluide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76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484784"/>
            <a:ext cx="6798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II- Loi phénoménologique de </a:t>
            </a:r>
            <a:r>
              <a:rPr kumimoji="0" lang="fr-FR" sz="24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Fick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91680" y="1916832"/>
            <a:ext cx="35557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1) </a:t>
            </a:r>
            <a:r>
              <a:rPr lang="fr-FR" sz="2200" b="1" u="sng" dirty="0" smtClean="0">
                <a:latin typeface="Bookman Old Style" pitchFamily="18" charset="0"/>
              </a:rPr>
              <a:t>Le flux de particules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520" y="2348880"/>
            <a:ext cx="880241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Comparaison avec le </a:t>
            </a:r>
            <a:r>
              <a:rPr lang="fr-FR" sz="20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flux thermique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… Rappels du cours de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Physique 07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!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 rot="20947834">
            <a:off x="1017109" y="3482616"/>
            <a:ext cx="7483139" cy="430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sz="2200" b="1" dirty="0" smtClean="0">
                <a:solidFill>
                  <a:srgbClr val="000000"/>
                </a:solidFill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Comme dirait </a:t>
            </a:r>
            <a:r>
              <a:rPr lang="fr-FR" sz="2200" b="1" dirty="0" smtClean="0">
                <a:solidFill>
                  <a:srgbClr val="000000"/>
                </a:solidFill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Johnny</a:t>
            </a:r>
            <a:r>
              <a:rPr lang="fr-FR" sz="2200" b="1" dirty="0" smtClean="0">
                <a:solidFill>
                  <a:srgbClr val="000000"/>
                </a:solidFill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, « Souvenirs, Souvenirs … »</a:t>
            </a:r>
            <a:endParaRPr lang="fr-FR" dirty="0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 l="30240" t="17640" r="31488" b="16001"/>
          <a:stretch>
            <a:fillRect/>
          </a:stretch>
        </p:blipFill>
        <p:spPr bwMode="auto">
          <a:xfrm>
            <a:off x="-3322394" y="5949280"/>
            <a:ext cx="332239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oupe 21"/>
          <p:cNvGrpSpPr/>
          <p:nvPr/>
        </p:nvGrpSpPr>
        <p:grpSpPr>
          <a:xfrm>
            <a:off x="179512" y="2852936"/>
            <a:ext cx="8784976" cy="3672408"/>
            <a:chOff x="179512" y="3068960"/>
            <a:chExt cx="8784976" cy="3672408"/>
          </a:xfrm>
        </p:grpSpPr>
        <p:sp>
          <p:nvSpPr>
            <p:cNvPr id="17" name="Rectangle 16"/>
            <p:cNvSpPr/>
            <p:nvPr/>
          </p:nvSpPr>
          <p:spPr>
            <a:xfrm>
              <a:off x="179512" y="3068960"/>
              <a:ext cx="8784976" cy="367240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15895" y="3080835"/>
              <a:ext cx="8712968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lvl="0" algn="ctr"/>
              <a:r>
                <a:rPr lang="fr-FR" sz="2400" b="1" i="1" dirty="0">
                  <a:solidFill>
                    <a:prstClr val="black"/>
                  </a:solidFill>
                </a:rPr>
                <a:t>Transfert d’énergie – Notion de </a:t>
              </a:r>
              <a:r>
                <a:rPr lang="fr-FR" sz="2400" b="1" u="sng" dirty="0">
                  <a:solidFill>
                    <a:prstClr val="black"/>
                  </a:solidFill>
                </a:rPr>
                <a:t>FLUX THERMIQUE</a:t>
              </a:r>
              <a:endParaRPr lang="fr-FR" sz="2400" dirty="0">
                <a:solidFill>
                  <a:prstClr val="black"/>
                </a:solidFill>
              </a:endParaRPr>
            </a:p>
          </p:txBody>
        </p:sp>
        <p:pic>
          <p:nvPicPr>
            <p:cNvPr id="19" name="Image 18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88224" y="3573016"/>
              <a:ext cx="2169043" cy="2088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251520" y="3344359"/>
            <a:ext cx="5760640" cy="16312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Définition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: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  <a:sym typeface="Wingdings 2" pitchFamily="18" charset="2"/>
              </a:rPr>
              <a:t>      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2" pitchFamily="18" charset="2"/>
              </a:rPr>
              <a:t>Le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2" pitchFamily="18" charset="2"/>
              </a:rPr>
              <a:t>flux thermique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2" pitchFamily="18" charset="2"/>
              </a:rPr>
              <a:t> à travers une surface S représente la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2" pitchFamily="18" charset="2"/>
              </a:rPr>
              <a:t>quantité d’énergie thermique qui traverse cette surface par unité de temps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2" pitchFamily="18" charset="2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2" pitchFamily="18" charset="2"/>
              </a:rPr>
              <a:t>dans un sens donné.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251520" y="5014337"/>
            <a:ext cx="6336704" cy="430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Formule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: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fr-FR" sz="2200" dirty="0"/>
              <a:t>pendant une durée infinitésimale </a:t>
            </a:r>
            <a:r>
              <a:rPr lang="fr-FR" sz="2200" b="1" dirty="0" err="1"/>
              <a:t>dt</a:t>
            </a:r>
            <a:r>
              <a:rPr lang="fr-FR" sz="2200" dirty="0"/>
              <a:t> </a:t>
            </a:r>
            <a:r>
              <a:rPr lang="fr-FR" sz="2200" dirty="0" smtClean="0"/>
              <a:t>:</a:t>
            </a:r>
            <a:endParaRPr kumimoji="0" lang="fr-FR" sz="2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 cstate="print"/>
          <a:srcRect l="10867" t="26040" r="59366" b="55480"/>
          <a:stretch>
            <a:fillRect/>
          </a:stretch>
        </p:blipFill>
        <p:spPr bwMode="auto">
          <a:xfrm>
            <a:off x="2123728" y="5445224"/>
            <a:ext cx="2808312" cy="98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5471592" y="5445224"/>
            <a:ext cx="367240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Petite quantité d’énergie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thermique échangée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(en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J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251520" y="5661248"/>
            <a:ext cx="128674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Flux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(en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W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089" name="AutoShape 9"/>
          <p:cNvCxnSpPr>
            <a:cxnSpLocks noChangeShapeType="1"/>
          </p:cNvCxnSpPr>
          <p:nvPr/>
        </p:nvCxnSpPr>
        <p:spPr bwMode="auto">
          <a:xfrm>
            <a:off x="1187624" y="5949280"/>
            <a:ext cx="1010592" cy="72009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5471592" y="6093296"/>
            <a:ext cx="367240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Petite durée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(en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AutoShape 9"/>
          <p:cNvCxnSpPr>
            <a:cxnSpLocks noChangeShapeType="1"/>
          </p:cNvCxnSpPr>
          <p:nvPr/>
        </p:nvCxnSpPr>
        <p:spPr bwMode="auto">
          <a:xfrm flipV="1">
            <a:off x="4741416" y="5661248"/>
            <a:ext cx="792088" cy="72008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1" name="AutoShape 9"/>
          <p:cNvCxnSpPr>
            <a:cxnSpLocks noChangeShapeType="1"/>
          </p:cNvCxnSpPr>
          <p:nvPr/>
        </p:nvCxnSpPr>
        <p:spPr bwMode="auto">
          <a:xfrm>
            <a:off x="4716016" y="6237312"/>
            <a:ext cx="794568" cy="72009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01600" y="73773"/>
            <a:ext cx="8964488" cy="1122979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251520" y="79349"/>
            <a:ext cx="8712968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appelle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transport CONVECTIF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déplacement des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par-ticules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dans la matière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AVEC UN MOUVEMENT D’ENSEMBLE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à cause d’une différence de densité dans le fluide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6 -0.425 L 1.4691 -0.82407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8" y="-2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5" grpId="1" animBg="1"/>
      <p:bldP spid="46083" grpId="0" animBg="1"/>
      <p:bldP spid="21" grpId="0" animBg="1"/>
      <p:bldP spid="46085" grpId="0"/>
      <p:bldP spid="46088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51520" y="5157192"/>
            <a:ext cx="6336704" cy="430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Formule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: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fr-FR" sz="2200" dirty="0"/>
              <a:t>pendant une durée infinitésimale </a:t>
            </a:r>
            <a:r>
              <a:rPr lang="fr-FR" sz="2200" b="1" dirty="0" err="1"/>
              <a:t>dt</a:t>
            </a:r>
            <a:r>
              <a:rPr lang="fr-FR" sz="2200" dirty="0"/>
              <a:t> </a:t>
            </a:r>
            <a:r>
              <a:rPr lang="fr-FR" sz="2200" dirty="0" smtClean="0"/>
              <a:t>:</a:t>
            </a:r>
            <a:endParaRPr kumimoji="0" lang="fr-FR" sz="2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23528" y="3861048"/>
            <a:ext cx="6048672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Le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flux de particules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à travers une surface S représente 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nombre de particules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tra-versant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cette surface par unité de temps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dans un sens donné.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25042" t="45359" r="39520" b="32801"/>
          <a:stretch>
            <a:fillRect/>
          </a:stretch>
        </p:blipFill>
        <p:spPr bwMode="auto">
          <a:xfrm>
            <a:off x="2051720" y="5589240"/>
            <a:ext cx="290801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1520" y="1844824"/>
            <a:ext cx="6336704" cy="430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Formule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: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fr-FR" sz="2200" dirty="0"/>
              <a:t>pendant une durée infinitésimale </a:t>
            </a:r>
            <a:r>
              <a:rPr lang="fr-FR" sz="2200" b="1" dirty="0" err="1"/>
              <a:t>dt</a:t>
            </a:r>
            <a:r>
              <a:rPr lang="fr-FR" sz="2200" dirty="0"/>
              <a:t> </a:t>
            </a:r>
            <a:r>
              <a:rPr lang="fr-FR" sz="2200" dirty="0" smtClean="0"/>
              <a:t>:</a:t>
            </a:r>
            <a:endParaRPr kumimoji="0" lang="fr-FR" sz="2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 l="10867" t="26040" r="59366" b="55480"/>
          <a:stretch>
            <a:fillRect/>
          </a:stretch>
        </p:blipFill>
        <p:spPr bwMode="auto">
          <a:xfrm>
            <a:off x="2123728" y="2204864"/>
            <a:ext cx="2808312" cy="98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471592" y="2852936"/>
            <a:ext cx="367240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Petite durée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(en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44624"/>
            <a:ext cx="8784976" cy="316835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5895" y="81899"/>
            <a:ext cx="644433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fr-FR" sz="2400" b="1" i="1" dirty="0">
                <a:solidFill>
                  <a:prstClr val="black"/>
                </a:solidFill>
              </a:rPr>
              <a:t>Transfert d’énergie </a:t>
            </a:r>
            <a:r>
              <a:rPr lang="fr-FR" sz="2400" b="1" i="1" dirty="0" smtClean="0">
                <a:solidFill>
                  <a:prstClr val="black"/>
                </a:solidFill>
              </a:rPr>
              <a:t> - </a:t>
            </a:r>
            <a:r>
              <a:rPr lang="fr-FR" sz="2400" b="1" i="1" dirty="0">
                <a:solidFill>
                  <a:prstClr val="black"/>
                </a:solidFill>
              </a:rPr>
              <a:t>Notion de </a:t>
            </a:r>
            <a:r>
              <a:rPr lang="fr-FR" sz="2400" b="1" u="sng" dirty="0">
                <a:solidFill>
                  <a:prstClr val="black"/>
                </a:solidFill>
              </a:rPr>
              <a:t>FLUX THERMIQUE</a:t>
            </a:r>
            <a:endParaRPr lang="fr-FR" sz="2400" dirty="0">
              <a:solidFill>
                <a:prstClr val="black"/>
              </a:solidFill>
            </a:endParaRPr>
          </a:p>
        </p:txBody>
      </p:sp>
      <p:pic>
        <p:nvPicPr>
          <p:cNvPr id="4" name="Imag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63500"/>
            <a:ext cx="216904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1520" y="548680"/>
            <a:ext cx="6120680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Définition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: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2" pitchFamily="18" charset="2"/>
              </a:rPr>
              <a:t>Le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2" pitchFamily="18" charset="2"/>
              </a:rPr>
              <a:t>flux thermique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2" pitchFamily="18" charset="2"/>
              </a:rPr>
              <a:t> à travers une surface S représente la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2" pitchFamily="18" charset="2"/>
              </a:rPr>
              <a:t>quantité d’énergie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2" pitchFamily="18" charset="2"/>
              </a:rPr>
              <a:t>thermi-que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2" pitchFamily="18" charset="2"/>
              </a:rPr>
              <a:t> qui traverse cette surface par unité de temps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2" pitchFamily="18" charset="2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2" pitchFamily="18" charset="2"/>
              </a:rPr>
              <a:t>dans un sens donné.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471592" y="2192412"/>
            <a:ext cx="367240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Petite quantité d’énergie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thermique échangée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(en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J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51520" y="2408436"/>
            <a:ext cx="128674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Flux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(en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W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AutoShape 9"/>
          <p:cNvCxnSpPr>
            <a:cxnSpLocks noChangeShapeType="1"/>
          </p:cNvCxnSpPr>
          <p:nvPr/>
        </p:nvCxnSpPr>
        <p:spPr bwMode="auto">
          <a:xfrm>
            <a:off x="1187624" y="2696468"/>
            <a:ext cx="1010592" cy="72009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0" name="AutoShape 9"/>
          <p:cNvCxnSpPr>
            <a:cxnSpLocks noChangeShapeType="1"/>
          </p:cNvCxnSpPr>
          <p:nvPr/>
        </p:nvCxnSpPr>
        <p:spPr bwMode="auto">
          <a:xfrm>
            <a:off x="4788024" y="2408436"/>
            <a:ext cx="720080" cy="72008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1" name="AutoShape 9"/>
          <p:cNvCxnSpPr>
            <a:cxnSpLocks noChangeShapeType="1"/>
          </p:cNvCxnSpPr>
          <p:nvPr/>
        </p:nvCxnSpPr>
        <p:spPr bwMode="auto">
          <a:xfrm>
            <a:off x="4716016" y="2984500"/>
            <a:ext cx="794568" cy="72009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5471592" y="6286202"/>
            <a:ext cx="367240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Petite durée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(en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251520" y="3820978"/>
            <a:ext cx="180020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Définition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: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5471592" y="5625678"/>
            <a:ext cx="367240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Petit nombre de particules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traversant S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(</a:t>
            </a:r>
            <a:r>
              <a:rPr lang="fr-FR" sz="2000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sans unité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251520" y="5841702"/>
            <a:ext cx="128674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Flux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(en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s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–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AutoShape 9"/>
          <p:cNvCxnSpPr>
            <a:cxnSpLocks noChangeShapeType="1"/>
          </p:cNvCxnSpPr>
          <p:nvPr/>
        </p:nvCxnSpPr>
        <p:spPr bwMode="auto">
          <a:xfrm>
            <a:off x="1187624" y="6093296"/>
            <a:ext cx="1010592" cy="108447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2" name="AutoShape 9"/>
          <p:cNvCxnSpPr>
            <a:cxnSpLocks noChangeShapeType="1"/>
          </p:cNvCxnSpPr>
          <p:nvPr/>
        </p:nvCxnSpPr>
        <p:spPr bwMode="auto">
          <a:xfrm>
            <a:off x="4788024" y="5841702"/>
            <a:ext cx="720080" cy="72008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3" name="AutoShape 9"/>
          <p:cNvCxnSpPr>
            <a:cxnSpLocks noChangeShapeType="1"/>
          </p:cNvCxnSpPr>
          <p:nvPr/>
        </p:nvCxnSpPr>
        <p:spPr bwMode="auto">
          <a:xfrm>
            <a:off x="4716016" y="6417766"/>
            <a:ext cx="794568" cy="72009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grpSp>
        <p:nvGrpSpPr>
          <p:cNvPr id="27" name="Groupe 26"/>
          <p:cNvGrpSpPr/>
          <p:nvPr/>
        </p:nvGrpSpPr>
        <p:grpSpPr>
          <a:xfrm>
            <a:off x="179512" y="3280792"/>
            <a:ext cx="8784976" cy="3460576"/>
            <a:chOff x="179512" y="3280792"/>
            <a:chExt cx="8784976" cy="3460576"/>
          </a:xfrm>
        </p:grpSpPr>
        <p:sp>
          <p:nvSpPr>
            <p:cNvPr id="17" name="Rectangle 16"/>
            <p:cNvSpPr/>
            <p:nvPr/>
          </p:nvSpPr>
          <p:spPr>
            <a:xfrm>
              <a:off x="203195" y="3305367"/>
              <a:ext cx="8748593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lvl="0" algn="ctr"/>
              <a:r>
                <a:rPr lang="fr-FR" sz="2400" b="1" i="1" dirty="0" smtClean="0">
                  <a:solidFill>
                    <a:prstClr val="black"/>
                  </a:solidFill>
                </a:rPr>
                <a:t>Transport de matière - </a:t>
              </a:r>
              <a:r>
                <a:rPr lang="fr-FR" sz="2400" b="1" i="1" dirty="0">
                  <a:solidFill>
                    <a:prstClr val="black"/>
                  </a:solidFill>
                </a:rPr>
                <a:t>Notion de </a:t>
              </a:r>
              <a:r>
                <a:rPr lang="fr-FR" sz="2400" b="1" u="sng" dirty="0">
                  <a:solidFill>
                    <a:prstClr val="black"/>
                  </a:solidFill>
                </a:rPr>
                <a:t>FLUX </a:t>
              </a:r>
              <a:r>
                <a:rPr lang="fr-FR" sz="2400" b="1" u="sng" dirty="0" smtClean="0">
                  <a:solidFill>
                    <a:prstClr val="black"/>
                  </a:solidFill>
                </a:rPr>
                <a:t>DE PARTICULES</a:t>
              </a:r>
              <a:endParaRPr lang="fr-FR" sz="2400" dirty="0">
                <a:solidFill>
                  <a:prstClr val="black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79512" y="3280792"/>
              <a:ext cx="8784976" cy="346057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chemeClr val="tx1"/>
                </a:solidFill>
              </a:endParaRPr>
            </a:p>
          </p:txBody>
        </p:sp>
        <p:pic>
          <p:nvPicPr>
            <p:cNvPr id="25" name="Image 24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32240" y="3789040"/>
              <a:ext cx="2016224" cy="187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5601" grpId="0"/>
      <p:bldP spid="15" grpId="0"/>
      <p:bldP spid="18" grpId="0" animBg="1"/>
      <p:bldP spid="19" grpId="0"/>
      <p:bldP spid="20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3166</Words>
  <Application>Microsoft Office PowerPoint</Application>
  <PresentationFormat>Affichage à l'écran (4:3)</PresentationFormat>
  <Paragraphs>525</Paragraphs>
  <Slides>33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4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Marty</dc:creator>
  <cp:lastModifiedBy>Marty</cp:lastModifiedBy>
  <cp:revision>71</cp:revision>
  <dcterms:created xsi:type="dcterms:W3CDTF">2022-06-22T10:53:54Z</dcterms:created>
  <dcterms:modified xsi:type="dcterms:W3CDTF">2024-06-04T09:39:00Z</dcterms:modified>
</cp:coreProperties>
</file>