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305" r:id="rId4"/>
    <p:sldId id="264" r:id="rId5"/>
    <p:sldId id="263" r:id="rId6"/>
    <p:sldId id="262" r:id="rId7"/>
    <p:sldId id="261" r:id="rId8"/>
    <p:sldId id="265" r:id="rId9"/>
    <p:sldId id="300" r:id="rId10"/>
    <p:sldId id="301" r:id="rId11"/>
    <p:sldId id="258" r:id="rId12"/>
    <p:sldId id="302" r:id="rId13"/>
    <p:sldId id="303" r:id="rId14"/>
    <p:sldId id="269" r:id="rId15"/>
    <p:sldId id="270" r:id="rId16"/>
    <p:sldId id="271" r:id="rId17"/>
    <p:sldId id="272" r:id="rId18"/>
    <p:sldId id="273" r:id="rId19"/>
    <p:sldId id="275" r:id="rId20"/>
    <p:sldId id="276" r:id="rId21"/>
    <p:sldId id="277" r:id="rId22"/>
    <p:sldId id="278" r:id="rId23"/>
    <p:sldId id="279" r:id="rId24"/>
    <p:sldId id="286" r:id="rId25"/>
    <p:sldId id="281" r:id="rId26"/>
    <p:sldId id="282" r:id="rId27"/>
    <p:sldId id="304" r:id="rId28"/>
    <p:sldId id="283" r:id="rId29"/>
    <p:sldId id="287" r:id="rId30"/>
    <p:sldId id="295" r:id="rId31"/>
    <p:sldId id="296" r:id="rId32"/>
    <p:sldId id="289" r:id="rId33"/>
    <p:sldId id="290" r:id="rId34"/>
    <p:sldId id="291" r:id="rId35"/>
    <p:sldId id="298" r:id="rId36"/>
    <p:sldId id="297" r:id="rId37"/>
    <p:sldId id="299" r:id="rId38"/>
    <p:sldId id="292" r:id="rId39"/>
    <p:sldId id="293" r:id="rId40"/>
    <p:sldId id="294"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66" y="-3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3.wmf"/><Relationship Id="rId5" Type="http://schemas.openxmlformats.org/officeDocument/2006/relationships/image" Target="../media/image57.wmf"/><Relationship Id="rId4"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954664-E70F-444E-B7F6-FED063426F5E}" type="datetimeFigureOut">
              <a:rPr lang="fr-FR" smtClean="0"/>
              <a:pPr/>
              <a:t>02/10/2025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376752-6EBD-4816-B7E5-ACCAF6432DB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376752-6EBD-4816-B7E5-ACCAF6432DB3}" type="slidenum">
              <a:rPr lang="fr-FR" smtClean="0"/>
              <a:pPr/>
              <a:t>14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174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FBAC28-C24E-440F-87EA-A39A2E33EA9E}" type="slidenum">
              <a:rPr lang="fr-FR" smtClean="0">
                <a:latin typeface="Arial" pitchFamily="34" charset="0"/>
                <a:cs typeface="Arial" pitchFamily="34" charset="0"/>
              </a:rPr>
              <a:pPr/>
              <a:t>24</a:t>
            </a:fld>
            <a:endParaRPr lang="fr-FR"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4DFE667-74DA-42FB-AE70-DE82AE9033A4}" type="datetimeFigureOut">
              <a:rPr lang="fr-FR" smtClean="0"/>
              <a:pPr/>
              <a:t>02/10/2025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DFE667-74DA-42FB-AE70-DE82AE9033A4}" type="datetimeFigureOut">
              <a:rPr lang="fr-FR" smtClean="0"/>
              <a:pPr/>
              <a:t>02/10/2025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DFE667-74DA-42FB-AE70-DE82AE9033A4}" type="datetimeFigureOut">
              <a:rPr lang="fr-FR" smtClean="0"/>
              <a:pPr/>
              <a:t>02/10/2025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DFE667-74DA-42FB-AE70-DE82AE9033A4}" type="datetimeFigureOut">
              <a:rPr lang="fr-FR" smtClean="0"/>
              <a:pPr/>
              <a:t>02/10/2025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4DFE667-74DA-42FB-AE70-DE82AE9033A4}" type="datetimeFigureOut">
              <a:rPr lang="fr-FR" smtClean="0"/>
              <a:pPr/>
              <a:t>02/10/2025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4DFE667-74DA-42FB-AE70-DE82AE9033A4}" type="datetimeFigureOut">
              <a:rPr lang="fr-FR" smtClean="0"/>
              <a:pPr/>
              <a:t>02/10/2025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4DFE667-74DA-42FB-AE70-DE82AE9033A4}" type="datetimeFigureOut">
              <a:rPr lang="fr-FR" smtClean="0"/>
              <a:pPr/>
              <a:t>02/10/2025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4DFE667-74DA-42FB-AE70-DE82AE9033A4}" type="datetimeFigureOut">
              <a:rPr lang="fr-FR" smtClean="0"/>
              <a:pPr/>
              <a:t>02/10/2025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4DFE667-74DA-42FB-AE70-DE82AE9033A4}" type="datetimeFigureOut">
              <a:rPr lang="fr-FR" smtClean="0"/>
              <a:pPr/>
              <a:t>02/10/2025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4DFE667-74DA-42FB-AE70-DE82AE9033A4}" type="datetimeFigureOut">
              <a:rPr lang="fr-FR" smtClean="0"/>
              <a:pPr/>
              <a:t>02/10/2025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4DFE667-74DA-42FB-AE70-DE82AE9033A4}" type="datetimeFigureOut">
              <a:rPr lang="fr-FR" smtClean="0"/>
              <a:pPr/>
              <a:t>02/10/2025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C3D6AB-EE4C-4F5C-A1DC-9AC1DD6B3CE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FE667-74DA-42FB-AE70-DE82AE9033A4}" type="datetimeFigureOut">
              <a:rPr lang="fr-FR" smtClean="0"/>
              <a:pPr/>
              <a:t>02/10/2025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3D6AB-EE4C-4F5C-A1DC-9AC1DD6B3CE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6.bin"/><Relationship Id="rId3" Type="http://schemas.openxmlformats.org/officeDocument/2006/relationships/image" Target="../media/image58.png"/><Relationship Id="rId7" Type="http://schemas.openxmlformats.org/officeDocument/2006/relationships/oleObject" Target="../embeddings/oleObject10.bin"/><Relationship Id="rId12"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oleObject" Target="../embeddings/oleObject14.bin"/><Relationship Id="rId5" Type="http://schemas.openxmlformats.org/officeDocument/2006/relationships/oleObject" Target="../embeddings/oleObject8.bin"/><Relationship Id="rId10" Type="http://schemas.openxmlformats.org/officeDocument/2006/relationships/oleObject" Target="../embeddings/oleObject13.bin"/><Relationship Id="rId4" Type="http://schemas.openxmlformats.org/officeDocument/2006/relationships/image" Target="../media/image54.png"/><Relationship Id="rId9"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48858" y="116632"/>
            <a:ext cx="9095142" cy="6706643"/>
            <a:chOff x="48858" y="116632"/>
            <a:chExt cx="9095142" cy="6706643"/>
          </a:xfrm>
        </p:grpSpPr>
        <p:pic>
          <p:nvPicPr>
            <p:cNvPr id="1026" name="Picture 2"/>
            <p:cNvPicPr>
              <a:picLocks noChangeAspect="1" noChangeArrowheads="1"/>
            </p:cNvPicPr>
            <p:nvPr/>
          </p:nvPicPr>
          <p:blipFill>
            <a:blip r:embed="rId2" cstate="print"/>
            <a:srcRect/>
            <a:stretch>
              <a:fillRect/>
            </a:stretch>
          </p:blipFill>
          <p:spPr bwMode="auto">
            <a:xfrm>
              <a:off x="107504" y="116632"/>
              <a:ext cx="9036496" cy="9715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9922" t="23520" r="9754" b="10121"/>
            <a:stretch>
              <a:fillRect/>
            </a:stretch>
          </p:blipFill>
          <p:spPr bwMode="auto">
            <a:xfrm>
              <a:off x="48858" y="1134643"/>
              <a:ext cx="9036496" cy="5688632"/>
            </a:xfrm>
            <a:prstGeom prst="rect">
              <a:avLst/>
            </a:prstGeom>
            <a:noFill/>
            <a:ln w="9525">
              <a:noFill/>
              <a:miter lim="800000"/>
              <a:headEnd/>
              <a:tailEnd/>
            </a:ln>
          </p:spPr>
        </p:pic>
      </p:gr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539552" y="159884"/>
            <a:ext cx="1080120"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2s – 2s</a:t>
            </a:r>
            <a:endParaRPr lang="fr-FR" dirty="0"/>
          </a:p>
        </p:txBody>
      </p:sp>
      <p:sp>
        <p:nvSpPr>
          <p:cNvPr id="53" name="Rectangle 52"/>
          <p:cNvSpPr/>
          <p:nvPr/>
        </p:nvSpPr>
        <p:spPr>
          <a:xfrm>
            <a:off x="1835696" y="1555976"/>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x</a:t>
            </a:r>
            <a:r>
              <a:rPr lang="fr-FR" sz="2000" b="1" dirty="0" smtClean="0">
                <a:solidFill>
                  <a:prstClr val="black"/>
                </a:solidFill>
              </a:rPr>
              <a:t> – </a:t>
            </a:r>
            <a:r>
              <a:rPr lang="fr-FR" sz="2000" b="1" dirty="0">
                <a:solidFill>
                  <a:prstClr val="black"/>
                </a:solidFill>
              </a:rPr>
              <a:t>2p</a:t>
            </a:r>
            <a:r>
              <a:rPr lang="fr-FR" sz="2000" b="1" baseline="-25000" dirty="0">
                <a:solidFill>
                  <a:prstClr val="black"/>
                </a:solidFill>
              </a:rPr>
              <a:t>x</a:t>
            </a:r>
            <a:endParaRPr lang="fr-FR" dirty="0"/>
          </a:p>
        </p:txBody>
      </p:sp>
      <p:sp>
        <p:nvSpPr>
          <p:cNvPr id="42" name="Rectangle 41"/>
          <p:cNvSpPr/>
          <p:nvPr/>
        </p:nvSpPr>
        <p:spPr>
          <a:xfrm>
            <a:off x="3203848" y="159884"/>
            <a:ext cx="1080120"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2s – 2p</a:t>
            </a:r>
            <a:r>
              <a:rPr lang="fr-FR" sz="2000" b="1" baseline="-25000" dirty="0" smtClean="0">
                <a:solidFill>
                  <a:prstClr val="black"/>
                </a:solidFill>
              </a:rPr>
              <a:t>x</a:t>
            </a:r>
            <a:endParaRPr lang="fr-FR" dirty="0"/>
          </a:p>
        </p:txBody>
      </p:sp>
      <p:pic>
        <p:nvPicPr>
          <p:cNvPr id="84993" name="Picture 1"/>
          <p:cNvPicPr>
            <a:picLocks noChangeAspect="1" noChangeArrowheads="1"/>
          </p:cNvPicPr>
          <p:nvPr/>
        </p:nvPicPr>
        <p:blipFill>
          <a:blip r:embed="rId2" cstate="print"/>
          <a:srcRect l="7087" t="54599" r="67398" b="26921"/>
          <a:stretch>
            <a:fillRect/>
          </a:stretch>
        </p:blipFill>
        <p:spPr bwMode="auto">
          <a:xfrm>
            <a:off x="251520" y="591932"/>
            <a:ext cx="1869438" cy="761623"/>
          </a:xfrm>
          <a:prstGeom prst="rect">
            <a:avLst/>
          </a:prstGeom>
          <a:noFill/>
          <a:ln w="9525">
            <a:noFill/>
            <a:miter lim="800000"/>
            <a:headEnd/>
            <a:tailEnd/>
          </a:ln>
        </p:spPr>
      </p:pic>
      <p:pic>
        <p:nvPicPr>
          <p:cNvPr id="34" name="Picture 1"/>
          <p:cNvPicPr>
            <a:picLocks noChangeAspect="1" noChangeArrowheads="1"/>
          </p:cNvPicPr>
          <p:nvPr/>
        </p:nvPicPr>
        <p:blipFill>
          <a:blip r:embed="rId2" cstate="print"/>
          <a:srcRect l="39162" t="54599" r="25400" b="26921"/>
          <a:stretch>
            <a:fillRect/>
          </a:stretch>
        </p:blipFill>
        <p:spPr bwMode="auto">
          <a:xfrm>
            <a:off x="2483768" y="591932"/>
            <a:ext cx="2596442" cy="761623"/>
          </a:xfrm>
          <a:prstGeom prst="rect">
            <a:avLst/>
          </a:prstGeom>
          <a:noFill/>
          <a:ln w="9525">
            <a:noFill/>
            <a:miter lim="800000"/>
            <a:headEnd/>
            <a:tailEnd/>
          </a:ln>
        </p:spPr>
      </p:pic>
      <p:pic>
        <p:nvPicPr>
          <p:cNvPr id="84994" name="Picture 2"/>
          <p:cNvPicPr>
            <a:picLocks noChangeAspect="1" noChangeArrowheads="1"/>
          </p:cNvPicPr>
          <p:nvPr/>
        </p:nvPicPr>
        <p:blipFill>
          <a:blip r:embed="rId3" cstate="print"/>
          <a:srcRect l="11100" t="55439" r="40000" b="26921"/>
          <a:stretch>
            <a:fillRect/>
          </a:stretch>
        </p:blipFill>
        <p:spPr bwMode="auto">
          <a:xfrm>
            <a:off x="683568" y="1981100"/>
            <a:ext cx="3582847" cy="727004"/>
          </a:xfrm>
          <a:prstGeom prst="rect">
            <a:avLst/>
          </a:prstGeom>
          <a:noFill/>
          <a:ln w="9525">
            <a:noFill/>
            <a:miter lim="800000"/>
            <a:headEnd/>
            <a:tailEnd/>
          </a:ln>
        </p:spPr>
      </p:pic>
      <p:pic>
        <p:nvPicPr>
          <p:cNvPr id="84996" name="Picture 4"/>
          <p:cNvPicPr>
            <a:picLocks noChangeAspect="1" noChangeArrowheads="1"/>
          </p:cNvPicPr>
          <p:nvPr/>
        </p:nvPicPr>
        <p:blipFill>
          <a:blip r:embed="rId4" cstate="print"/>
          <a:srcRect l="51974" t="30240" r="37159" b="18521"/>
          <a:stretch>
            <a:fillRect/>
          </a:stretch>
        </p:blipFill>
        <p:spPr bwMode="auto">
          <a:xfrm>
            <a:off x="6300192" y="538458"/>
            <a:ext cx="796242" cy="2111773"/>
          </a:xfrm>
          <a:prstGeom prst="rect">
            <a:avLst/>
          </a:prstGeom>
          <a:noFill/>
          <a:ln w="9525">
            <a:noFill/>
            <a:miter lim="800000"/>
            <a:headEnd/>
            <a:tailEnd/>
          </a:ln>
        </p:spPr>
      </p:pic>
      <p:pic>
        <p:nvPicPr>
          <p:cNvPr id="36" name="Picture 4"/>
          <p:cNvPicPr>
            <a:picLocks noChangeAspect="1" noChangeArrowheads="1"/>
          </p:cNvPicPr>
          <p:nvPr/>
        </p:nvPicPr>
        <p:blipFill>
          <a:blip r:embed="rId4" cstate="print"/>
          <a:srcRect l="66148" t="42319" r="13535" b="14002"/>
          <a:stretch>
            <a:fillRect/>
          </a:stretch>
        </p:blipFill>
        <p:spPr bwMode="auto">
          <a:xfrm>
            <a:off x="7308304" y="754482"/>
            <a:ext cx="1488627" cy="1800200"/>
          </a:xfrm>
          <a:prstGeom prst="rect">
            <a:avLst/>
          </a:prstGeom>
          <a:noFill/>
          <a:ln w="9525">
            <a:noFill/>
            <a:miter lim="800000"/>
            <a:headEnd/>
            <a:tailEnd/>
          </a:ln>
        </p:spPr>
      </p:pic>
      <p:sp>
        <p:nvSpPr>
          <p:cNvPr id="41" name="Rectangle 40"/>
          <p:cNvSpPr/>
          <p:nvPr/>
        </p:nvSpPr>
        <p:spPr>
          <a:xfrm>
            <a:off x="7668344" y="178418"/>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z</a:t>
            </a:r>
            <a:r>
              <a:rPr lang="fr-FR" sz="2000" b="1" dirty="0" smtClean="0">
                <a:solidFill>
                  <a:prstClr val="black"/>
                </a:solidFill>
              </a:rPr>
              <a:t> – 2p</a:t>
            </a:r>
            <a:r>
              <a:rPr lang="fr-FR" sz="2000" b="1" baseline="-25000" dirty="0" smtClean="0">
                <a:solidFill>
                  <a:prstClr val="black"/>
                </a:solidFill>
              </a:rPr>
              <a:t>z</a:t>
            </a:r>
            <a:endParaRPr lang="fr-FR" dirty="0"/>
          </a:p>
        </p:txBody>
      </p:sp>
      <p:sp>
        <p:nvSpPr>
          <p:cNvPr id="43" name="Rectangle 42"/>
          <p:cNvSpPr/>
          <p:nvPr/>
        </p:nvSpPr>
        <p:spPr>
          <a:xfrm>
            <a:off x="6084168" y="122538"/>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y</a:t>
            </a:r>
            <a:r>
              <a:rPr lang="fr-FR" sz="2000" b="1" dirty="0" smtClean="0">
                <a:solidFill>
                  <a:prstClr val="black"/>
                </a:solidFill>
              </a:rPr>
              <a:t> – 2p</a:t>
            </a:r>
            <a:r>
              <a:rPr lang="fr-FR" sz="2000" b="1" baseline="-25000" dirty="0" smtClean="0">
                <a:solidFill>
                  <a:prstClr val="black"/>
                </a:solidFill>
              </a:rPr>
              <a:t>y</a:t>
            </a:r>
            <a:endParaRPr lang="fr-FR" dirty="0"/>
          </a:p>
        </p:txBody>
      </p:sp>
      <p:sp>
        <p:nvSpPr>
          <p:cNvPr id="44" name="Rectangle 43"/>
          <p:cNvSpPr/>
          <p:nvPr/>
        </p:nvSpPr>
        <p:spPr>
          <a:xfrm>
            <a:off x="716619" y="2717444"/>
            <a:ext cx="3960440" cy="461665"/>
          </a:xfrm>
          <a:prstGeom prst="rect">
            <a:avLst/>
          </a:prstGeom>
          <a:solidFill>
            <a:schemeClr val="accent3">
              <a:lumMod val="60000"/>
              <a:lumOff val="40000"/>
            </a:schemeClr>
          </a:solidFill>
          <a:ln w="57150">
            <a:solidFill>
              <a:srgbClr val="00B050"/>
            </a:solidFill>
          </a:ln>
        </p:spPr>
        <p:txBody>
          <a:bodyPr wrap="square">
            <a:spAutoFit/>
          </a:bodyPr>
          <a:lstStyle/>
          <a:p>
            <a:pPr algn="ctr"/>
            <a:r>
              <a:rPr lang="fr-FR" sz="2400" b="1" dirty="0" smtClean="0">
                <a:solidFill>
                  <a:prstClr val="black"/>
                </a:solidFill>
              </a:rPr>
              <a:t>Recouvrements AXIAUX</a:t>
            </a:r>
            <a:endParaRPr lang="fr-FR" sz="2000" dirty="0"/>
          </a:p>
        </p:txBody>
      </p:sp>
      <p:sp>
        <p:nvSpPr>
          <p:cNvPr id="45" name="Rectangle à coins arrondis 44"/>
          <p:cNvSpPr/>
          <p:nvPr/>
        </p:nvSpPr>
        <p:spPr>
          <a:xfrm>
            <a:off x="107504" y="59936"/>
            <a:ext cx="5112568" cy="2664296"/>
          </a:xfrm>
          <a:prstGeom prst="roundRect">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à coins arrondis 45"/>
          <p:cNvSpPr/>
          <p:nvPr/>
        </p:nvSpPr>
        <p:spPr>
          <a:xfrm>
            <a:off x="5796136" y="44624"/>
            <a:ext cx="3204864" cy="2664296"/>
          </a:xfrm>
          <a:prstGeom prst="roundRect">
            <a:avLst/>
          </a:prstGeom>
          <a:noFill/>
          <a:ln w="571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5508104" y="2703809"/>
            <a:ext cx="3635896" cy="461665"/>
          </a:xfrm>
          <a:prstGeom prst="rect">
            <a:avLst/>
          </a:prstGeom>
          <a:solidFill>
            <a:schemeClr val="accent4">
              <a:lumMod val="60000"/>
              <a:lumOff val="40000"/>
            </a:schemeClr>
          </a:solidFill>
          <a:ln w="57150">
            <a:solidFill>
              <a:srgbClr val="7030A0"/>
            </a:solidFill>
          </a:ln>
        </p:spPr>
        <p:txBody>
          <a:bodyPr wrap="square">
            <a:spAutoFit/>
          </a:bodyPr>
          <a:lstStyle/>
          <a:p>
            <a:pPr algn="ctr"/>
            <a:r>
              <a:rPr lang="fr-FR" sz="2400" b="1" dirty="0" smtClean="0">
                <a:solidFill>
                  <a:prstClr val="black"/>
                </a:solidFill>
              </a:rPr>
              <a:t>Recouvrements LATERAUX</a:t>
            </a:r>
            <a:endParaRPr lang="fr-FR" sz="2000" dirty="0"/>
          </a:p>
        </p:txBody>
      </p:sp>
      <p:sp>
        <p:nvSpPr>
          <p:cNvPr id="24" name="Text Box 1"/>
          <p:cNvSpPr txBox="1">
            <a:spLocks noChangeArrowheads="1"/>
          </p:cNvSpPr>
          <p:nvPr/>
        </p:nvSpPr>
        <p:spPr bwMode="auto">
          <a:xfrm>
            <a:off x="26764" y="3528948"/>
            <a:ext cx="9117236" cy="79208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 typeface="Wingdings" pitchFamily="2" charset="2"/>
              <a:buChar char=""/>
              <a:tabLst/>
            </a:pPr>
            <a:r>
              <a:rPr kumimoji="0" lang="fr-FR" sz="2400" b="1" i="1" u="sng" strike="noStrike" cap="none" normalizeH="0" baseline="0" dirty="0" smtClean="0">
                <a:ln>
                  <a:noFill/>
                </a:ln>
                <a:solidFill>
                  <a:schemeClr val="tx1"/>
                </a:solidFill>
                <a:effectLst/>
                <a:latin typeface="Calibri" pitchFamily="34" charset="0"/>
                <a:cs typeface="Arial" pitchFamily="34" charset="0"/>
              </a:rPr>
              <a:t> Liaison de type</a:t>
            </a:r>
            <a:r>
              <a:rPr kumimoji="0" lang="fr-FR" sz="2400" b="1" i="0" u="sng" strike="noStrike" cap="none" normalizeH="0" baseline="0" dirty="0" smtClean="0">
                <a:ln>
                  <a:noFill/>
                </a:ln>
                <a:solidFill>
                  <a:schemeClr val="tx1"/>
                </a:solidFill>
                <a:effectLst/>
                <a:latin typeface="Arial" pitchFamily="34" charset="0"/>
                <a:cs typeface="Arial" pitchFamily="34" charset="0"/>
              </a:rPr>
              <a:t> </a:t>
            </a:r>
            <a:r>
              <a:rPr kumimoji="0" lang="fr-FR" sz="2400" b="1" i="0" u="sng" strike="noStrike" cap="none" normalizeH="0" baseline="0" dirty="0" smtClean="0">
                <a:ln>
                  <a:noFill/>
                </a:ln>
                <a:solidFill>
                  <a:schemeClr val="tx1"/>
                </a:solidFill>
                <a:effectLst/>
                <a:latin typeface="Symbol" pitchFamily="18" charset="2"/>
                <a:cs typeface="Arial" pitchFamily="34" charset="0"/>
              </a:rPr>
              <a:t>s </a:t>
            </a:r>
            <a:r>
              <a:rPr kumimoji="0" lang="fr-FR" sz="2400" b="1" i="0" u="sng" strike="noStrike" cap="none" normalizeH="0" baseline="0" dirty="0" smtClean="0">
                <a:ln>
                  <a:noFill/>
                </a:ln>
                <a:solidFill>
                  <a:schemeClr val="tx1"/>
                </a:solidFill>
                <a:effectLst/>
                <a:latin typeface="Arial" pitchFamily="34" charset="0"/>
                <a:cs typeface="Arial" pitchFamily="34" charset="0"/>
              </a:rPr>
              <a:t>:</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2"/>
          <p:cNvSpPr txBox="1">
            <a:spLocks noChangeArrowheads="1"/>
          </p:cNvSpPr>
          <p:nvPr/>
        </p:nvSpPr>
        <p:spPr bwMode="auto">
          <a:xfrm>
            <a:off x="202662" y="3584305"/>
            <a:ext cx="894133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0"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liaison obtenue  par  </a:t>
            </a:r>
            <a:r>
              <a:rPr kumimoji="0" lang="fr-FR" sz="2000" b="1" i="0" u="none" strike="noStrike" cap="none" normalizeH="0" baseline="0" dirty="0" smtClean="0">
                <a:ln>
                  <a:noFill/>
                </a:ln>
                <a:solidFill>
                  <a:srgbClr val="FF0000"/>
                </a:solidFill>
                <a:effectLst/>
                <a:latin typeface="Arial" pitchFamily="34" charset="0"/>
                <a:cs typeface="Arial" pitchFamily="34" charset="0"/>
              </a:rPr>
              <a:t>recouvrement </a:t>
            </a:r>
            <a:r>
              <a:rPr kumimoji="0" lang="fr-FR" sz="2000" b="1" i="0" u="sng" strike="noStrike" cap="none" normalizeH="0" baseline="0" dirty="0" smtClean="0">
                <a:ln>
                  <a:noFill/>
                </a:ln>
                <a:solidFill>
                  <a:srgbClr val="FF0000"/>
                </a:solidFill>
                <a:effectLst/>
                <a:latin typeface="Arial" pitchFamily="34" charset="0"/>
                <a:cs typeface="Arial" pitchFamily="34" charset="0"/>
              </a:rPr>
              <a:t>AXIAL</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lang="fr-FR" sz="2000" dirty="0" smtClean="0">
                <a:solidFill>
                  <a:srgbClr val="002060"/>
                </a:solidFill>
                <a:latin typeface="Arial" pitchFamily="34" charset="0"/>
                <a:cs typeface="Arial" pitchFamily="34" charset="0"/>
              </a:rPr>
              <a:t>des    </a:t>
            </a:r>
            <a:r>
              <a:rPr lang="fr-FR" sz="2000" b="1" dirty="0" smtClean="0">
                <a:solidFill>
                  <a:srgbClr val="002060"/>
                </a:solidFill>
                <a:latin typeface="Arial" pitchFamily="34" charset="0"/>
                <a:cs typeface="Arial" pitchFamily="34" charset="0"/>
              </a:rPr>
              <a:t>OA</a:t>
            </a:r>
            <a:r>
              <a:rPr lang="fr-FR" sz="2000" dirty="0" smtClean="0">
                <a:solidFill>
                  <a:srgbClr val="002060"/>
                </a:solidFill>
                <a:latin typeface="Arial" pitchFamily="34" charset="0"/>
                <a:cs typeface="Arial" pitchFamily="34" charset="0"/>
              </a:rPr>
              <a:t>, c’est-à-dire </a:t>
            </a:r>
            <a:r>
              <a:rPr lang="fr-FR" sz="2000" b="1" u="sng" dirty="0" smtClean="0">
                <a:solidFill>
                  <a:srgbClr val="002060"/>
                </a:solidFill>
                <a:latin typeface="Arial" pitchFamily="34" charset="0"/>
                <a:cs typeface="Arial" pitchFamily="34" charset="0"/>
              </a:rPr>
              <a:t>selon l’axe internucléaire</a:t>
            </a:r>
            <a:r>
              <a:rPr lang="fr-FR" sz="2000" dirty="0" smtClean="0">
                <a:solidFill>
                  <a:srgbClr val="002060"/>
                </a:solidFill>
                <a:latin typeface="Arial" pitchFamily="34" charset="0"/>
                <a:cs typeface="Arial" pitchFamily="34" charset="0"/>
              </a:rPr>
              <a:t> (droite reliant les deux noyaux).</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27" name="Flèche vers le bas 26"/>
          <p:cNvSpPr/>
          <p:nvPr/>
        </p:nvSpPr>
        <p:spPr>
          <a:xfrm>
            <a:off x="2483768" y="3179109"/>
            <a:ext cx="288032" cy="50405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Picture 1"/>
          <p:cNvPicPr>
            <a:picLocks noChangeAspect="1" noChangeArrowheads="1"/>
          </p:cNvPicPr>
          <p:nvPr/>
        </p:nvPicPr>
        <p:blipFill>
          <a:blip r:embed="rId5" cstate="print"/>
          <a:srcRect/>
          <a:stretch>
            <a:fillRect/>
          </a:stretch>
        </p:blipFill>
        <p:spPr bwMode="auto">
          <a:xfrm>
            <a:off x="1115616" y="4365104"/>
            <a:ext cx="541124" cy="620132"/>
          </a:xfrm>
          <a:prstGeom prst="rect">
            <a:avLst/>
          </a:prstGeom>
          <a:noFill/>
          <a:ln w="9525">
            <a:noFill/>
            <a:miter lim="800000"/>
            <a:headEnd/>
            <a:tailEnd/>
          </a:ln>
        </p:spPr>
      </p:pic>
      <p:sp>
        <p:nvSpPr>
          <p:cNvPr id="29" name="Rectangle 28"/>
          <p:cNvSpPr>
            <a:spLocks noChangeArrowheads="1"/>
          </p:cNvSpPr>
          <p:nvPr/>
        </p:nvSpPr>
        <p:spPr bwMode="auto">
          <a:xfrm>
            <a:off x="1765587" y="4357617"/>
            <a:ext cx="6190790" cy="707886"/>
          </a:xfrm>
          <a:prstGeom prst="rect">
            <a:avLst/>
          </a:prstGeom>
          <a:solidFill>
            <a:srgbClr val="FFC000"/>
          </a:solidFill>
          <a:ln w="9525">
            <a:noFill/>
            <a:miter lim="800000"/>
            <a:headEnd/>
            <a:tailEnd/>
          </a:ln>
        </p:spPr>
        <p:txBody>
          <a:bodyPr wrap="square" anchor="ctr">
            <a:spAutoFit/>
          </a:bodyPr>
          <a:lstStyle/>
          <a:p>
            <a:pPr lvl="0" fontAlgn="base">
              <a:spcBef>
                <a:spcPct val="0"/>
              </a:spcBef>
              <a:spcAft>
                <a:spcPts val="1000"/>
              </a:spcAft>
            </a:pPr>
            <a:r>
              <a:rPr lang="fr-FR" sz="1950" i="1" dirty="0" smtClean="0">
                <a:cs typeface="Arial" pitchFamily="34" charset="0"/>
              </a:rPr>
              <a:t>     La </a:t>
            </a:r>
            <a:r>
              <a:rPr lang="fr-FR" sz="1950" b="1" i="1" dirty="0" smtClean="0">
                <a:cs typeface="Arial" pitchFamily="34" charset="0"/>
              </a:rPr>
              <a:t>probabilité de présence</a:t>
            </a:r>
            <a:r>
              <a:rPr lang="fr-FR" sz="1950" i="1" dirty="0" smtClean="0">
                <a:cs typeface="Arial" pitchFamily="34" charset="0"/>
              </a:rPr>
              <a:t> des électrons est </a:t>
            </a:r>
            <a:r>
              <a:rPr lang="fr-FR" sz="1950" b="1" i="1" u="sng" dirty="0" smtClean="0">
                <a:cs typeface="Arial" pitchFamily="34" charset="0"/>
              </a:rPr>
              <a:t>importante</a:t>
            </a:r>
            <a:r>
              <a:rPr lang="fr-FR" sz="1950" i="1" dirty="0" smtClean="0">
                <a:cs typeface="Arial" pitchFamily="34" charset="0"/>
              </a:rPr>
              <a:t> </a:t>
            </a:r>
            <a:r>
              <a:rPr lang="fr-FR" sz="1950" b="1" i="1" dirty="0" smtClean="0">
                <a:cs typeface="Arial" pitchFamily="34" charset="0"/>
              </a:rPr>
              <a:t>ENTRE les deux noyaux</a:t>
            </a:r>
            <a:r>
              <a:rPr lang="fr-FR" sz="1950" i="1" dirty="0" smtClean="0">
                <a:cs typeface="Arial" pitchFamily="34" charset="0"/>
              </a:rPr>
              <a:t>.</a:t>
            </a:r>
          </a:p>
        </p:txBody>
      </p:sp>
      <p:sp>
        <p:nvSpPr>
          <p:cNvPr id="26" name="Text Box 1"/>
          <p:cNvSpPr txBox="1">
            <a:spLocks noChangeArrowheads="1"/>
          </p:cNvSpPr>
          <p:nvPr/>
        </p:nvSpPr>
        <p:spPr bwMode="auto">
          <a:xfrm>
            <a:off x="26764" y="5246123"/>
            <a:ext cx="9009732" cy="79208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r>
              <a:rPr kumimoji="0" lang="fr-FR" sz="2400" b="1" i="1" u="sng" strike="noStrike" cap="none" normalizeH="0" baseline="0" dirty="0" smtClean="0">
                <a:ln>
                  <a:noFill/>
                </a:ln>
                <a:solidFill>
                  <a:schemeClr val="tx1"/>
                </a:solidFill>
                <a:effectLst/>
                <a:latin typeface="Calibri" pitchFamily="34" charset="0"/>
                <a:cs typeface="Arial" pitchFamily="34" charset="0"/>
              </a:rPr>
              <a:t>Liaison de type</a:t>
            </a:r>
            <a:r>
              <a:rPr kumimoji="0" lang="fr-FR" sz="2400" b="1" i="0" u="sng" strike="noStrike" cap="none" normalizeH="0" baseline="0" dirty="0" smtClean="0">
                <a:ln>
                  <a:noFill/>
                </a:ln>
                <a:solidFill>
                  <a:schemeClr val="tx1"/>
                </a:solidFill>
                <a:effectLst/>
                <a:latin typeface="Arial" pitchFamily="34" charset="0"/>
                <a:cs typeface="Arial" pitchFamily="34" charset="0"/>
              </a:rPr>
              <a:t> </a:t>
            </a:r>
            <a:r>
              <a:rPr kumimoji="0" lang="fr-FR" sz="2400" b="1" i="0" u="sng" strike="noStrike" cap="none" normalizeH="0" baseline="0" dirty="0" smtClean="0">
                <a:ln>
                  <a:noFill/>
                </a:ln>
                <a:solidFill>
                  <a:schemeClr val="tx1"/>
                </a:solidFill>
                <a:effectLst/>
                <a:latin typeface="Symbol" pitchFamily="18" charset="2"/>
                <a:cs typeface="Arial" pitchFamily="34" charset="0"/>
              </a:rPr>
              <a:t>p </a:t>
            </a:r>
            <a:r>
              <a:rPr kumimoji="0" lang="fr-FR" sz="2400" b="1" i="0" u="sng" strike="noStrike" cap="none" normalizeH="0" baseline="0" dirty="0" smtClean="0">
                <a:ln>
                  <a:noFill/>
                </a:ln>
                <a:solidFill>
                  <a:schemeClr val="tx1"/>
                </a:solidFill>
                <a:effectLst/>
                <a:latin typeface="Arial" pitchFamily="34" charset="0"/>
                <a:cs typeface="Arial" pitchFamily="34" charset="0"/>
              </a:rPr>
              <a:t>:</a:t>
            </a:r>
            <a:r>
              <a:rPr kumimoji="0" lang="fr-FR" sz="2400" b="0" i="0" u="none" strike="noStrike" cap="none" normalizeH="0" baseline="0" dirty="0" smtClean="0">
                <a:ln>
                  <a:noFill/>
                </a:ln>
                <a:solidFill>
                  <a:srgbClr val="FF0000"/>
                </a:solidFill>
                <a:effectLst/>
                <a:latin typeface="Arial" pitchFamily="34" charset="0"/>
                <a:cs typeface="Arial" pitchFamily="34" charset="0"/>
              </a:rPr>
              <a:t> </a:t>
            </a:r>
            <a:r>
              <a:rPr kumimoji="0" lang="fr-FR" sz="2400" b="0"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Text Box 2"/>
          <p:cNvSpPr txBox="1">
            <a:spLocks noChangeArrowheads="1"/>
          </p:cNvSpPr>
          <p:nvPr/>
        </p:nvSpPr>
        <p:spPr bwMode="auto">
          <a:xfrm>
            <a:off x="179512" y="5301208"/>
            <a:ext cx="896448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liaison obtenue par </a:t>
            </a:r>
            <a:r>
              <a:rPr kumimoji="0" lang="fr-FR" sz="2000" b="1" i="0" u="none" strike="noStrike" cap="none" normalizeH="0" baseline="0" dirty="0" smtClean="0">
                <a:ln>
                  <a:noFill/>
                </a:ln>
                <a:solidFill>
                  <a:srgbClr val="FF0000"/>
                </a:solidFill>
                <a:effectLst/>
                <a:latin typeface="Arial" pitchFamily="34" charset="0"/>
                <a:cs typeface="Arial" pitchFamily="34" charset="0"/>
              </a:rPr>
              <a:t>recouvrement </a:t>
            </a:r>
            <a:r>
              <a:rPr kumimoji="0" lang="fr-FR" sz="2000" b="1" i="0" u="sng" strike="noStrike" cap="none" normalizeH="0" baseline="0" dirty="0" smtClean="0">
                <a:ln>
                  <a:noFill/>
                </a:ln>
                <a:solidFill>
                  <a:srgbClr val="FF0000"/>
                </a:solidFill>
                <a:effectLst/>
                <a:latin typeface="Arial" pitchFamily="34" charset="0"/>
                <a:cs typeface="Arial" pitchFamily="34" charset="0"/>
              </a:rPr>
              <a:t>LATERAL</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des </a:t>
            </a:r>
            <a:r>
              <a:rPr kumimoji="0" lang="fr-FR" sz="2000" b="1" i="0" u="none" strike="noStrike" cap="none" normalizeH="0" baseline="0" dirty="0" smtClean="0">
                <a:ln>
                  <a:noFill/>
                </a:ln>
                <a:solidFill>
                  <a:srgbClr val="002060"/>
                </a:solidFill>
                <a:effectLst/>
                <a:latin typeface="Arial" pitchFamily="34" charset="0"/>
                <a:cs typeface="Arial" pitchFamily="34" charset="0"/>
              </a:rPr>
              <a:t>OA </a:t>
            </a:r>
            <a:r>
              <a:rPr lang="fr-FR" sz="2000" dirty="0" smtClean="0">
                <a:solidFill>
                  <a:srgbClr val="002060"/>
                </a:solidFill>
                <a:latin typeface="Arial" pitchFamily="34" charset="0"/>
                <a:cs typeface="Arial" pitchFamily="34" charset="0"/>
              </a:rPr>
              <a:t>c’est-à-dire </a:t>
            </a:r>
            <a:r>
              <a:rPr lang="fr-FR" sz="2000" b="1" u="sng" dirty="0" smtClean="0">
                <a:solidFill>
                  <a:srgbClr val="002060"/>
                </a:solidFill>
                <a:latin typeface="Arial" pitchFamily="34" charset="0"/>
                <a:cs typeface="Arial" pitchFamily="34" charset="0"/>
              </a:rPr>
              <a:t>de part et d’autre de </a:t>
            </a:r>
            <a:r>
              <a:rPr lang="fr-FR" sz="2000" b="1" u="sng" dirty="0" smtClean="0">
                <a:solidFill>
                  <a:srgbClr val="002060"/>
                </a:solidFill>
                <a:latin typeface="Arial" pitchFamily="34" charset="0"/>
                <a:cs typeface="Arial" pitchFamily="34" charset="0"/>
              </a:rPr>
              <a:t>l’axe </a:t>
            </a:r>
            <a:r>
              <a:rPr lang="fr-FR" sz="2000" b="1" u="sng" dirty="0" smtClean="0">
                <a:solidFill>
                  <a:srgbClr val="002060"/>
                </a:solidFill>
                <a:latin typeface="Arial" pitchFamily="34" charset="0"/>
                <a:cs typeface="Arial" pitchFamily="34" charset="0"/>
              </a:rPr>
              <a:t>internucléaire</a:t>
            </a:r>
            <a:r>
              <a:rPr lang="fr-FR" sz="2000" dirty="0" smtClean="0">
                <a:solidFill>
                  <a:srgbClr val="002060"/>
                </a:solidFill>
                <a:latin typeface="Arial" pitchFamily="34" charset="0"/>
                <a:cs typeface="Arial" pitchFamily="34" charset="0"/>
              </a:rPr>
              <a:t>.</a:t>
            </a:r>
            <a:endParaRPr lang="fr-FR" sz="2800" dirty="0" smtClean="0">
              <a:solidFill>
                <a:srgbClr val="00206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32" name="Picture 1"/>
          <p:cNvPicPr>
            <a:picLocks noChangeAspect="1" noChangeArrowheads="1"/>
          </p:cNvPicPr>
          <p:nvPr/>
        </p:nvPicPr>
        <p:blipFill>
          <a:blip r:embed="rId5" cstate="print"/>
          <a:srcRect/>
          <a:stretch>
            <a:fillRect/>
          </a:stretch>
        </p:blipFill>
        <p:spPr bwMode="auto">
          <a:xfrm>
            <a:off x="1148667" y="6080482"/>
            <a:ext cx="541124" cy="620132"/>
          </a:xfrm>
          <a:prstGeom prst="rect">
            <a:avLst/>
          </a:prstGeom>
          <a:noFill/>
          <a:ln w="9525">
            <a:noFill/>
            <a:miter lim="800000"/>
            <a:headEnd/>
            <a:tailEnd/>
          </a:ln>
        </p:spPr>
      </p:pic>
      <p:sp>
        <p:nvSpPr>
          <p:cNvPr id="33" name="Rectangle 32"/>
          <p:cNvSpPr>
            <a:spLocks noChangeArrowheads="1"/>
          </p:cNvSpPr>
          <p:nvPr/>
        </p:nvSpPr>
        <p:spPr bwMode="auto">
          <a:xfrm>
            <a:off x="1798637" y="6080690"/>
            <a:ext cx="7345363" cy="692497"/>
          </a:xfrm>
          <a:prstGeom prst="rect">
            <a:avLst/>
          </a:prstGeom>
          <a:solidFill>
            <a:srgbClr val="FFC000"/>
          </a:solidFill>
          <a:ln w="9525">
            <a:noFill/>
            <a:miter lim="800000"/>
            <a:headEnd/>
            <a:tailEnd/>
          </a:ln>
        </p:spPr>
        <p:txBody>
          <a:bodyPr anchor="ctr">
            <a:spAutoFit/>
          </a:bodyPr>
          <a:lstStyle/>
          <a:p>
            <a:pPr lvl="0" fontAlgn="base">
              <a:spcBef>
                <a:spcPct val="0"/>
              </a:spcBef>
              <a:spcAft>
                <a:spcPts val="1000"/>
              </a:spcAft>
            </a:pPr>
            <a:r>
              <a:rPr lang="fr-FR" sz="1950" i="1" dirty="0" smtClean="0">
                <a:cs typeface="Arial" pitchFamily="34" charset="0"/>
              </a:rPr>
              <a:t>     La </a:t>
            </a:r>
            <a:r>
              <a:rPr lang="fr-FR" sz="1950" b="1" i="1" dirty="0" smtClean="0">
                <a:cs typeface="Arial" pitchFamily="34" charset="0"/>
              </a:rPr>
              <a:t>probabilité de présence</a:t>
            </a:r>
            <a:r>
              <a:rPr lang="fr-FR" sz="1950" i="1" dirty="0" smtClean="0">
                <a:cs typeface="Arial" pitchFamily="34" charset="0"/>
              </a:rPr>
              <a:t> des électrons est </a:t>
            </a:r>
            <a:r>
              <a:rPr lang="fr-FR" sz="1950" b="1" i="1" u="sng" dirty="0" smtClean="0">
                <a:cs typeface="Arial" pitchFamily="34" charset="0"/>
              </a:rPr>
              <a:t>faible</a:t>
            </a:r>
            <a:r>
              <a:rPr lang="fr-FR" sz="1950" i="1" dirty="0" smtClean="0">
                <a:cs typeface="Arial" pitchFamily="34" charset="0"/>
              </a:rPr>
              <a:t> </a:t>
            </a:r>
            <a:r>
              <a:rPr lang="fr-FR" sz="1950" b="1" i="1" dirty="0" smtClean="0">
                <a:cs typeface="Arial" pitchFamily="34" charset="0"/>
              </a:rPr>
              <a:t>ENTRE les deux noyaux</a:t>
            </a:r>
            <a:r>
              <a:rPr lang="fr-FR" sz="1950" i="1" dirty="0" smtClean="0">
                <a:cs typeface="Arial" pitchFamily="34" charset="0"/>
              </a:rPr>
              <a:t> mais </a:t>
            </a:r>
            <a:r>
              <a:rPr lang="fr-FR" sz="1950" b="1" i="1" u="sng" dirty="0" smtClean="0">
                <a:cs typeface="Arial" pitchFamily="34" charset="0"/>
              </a:rPr>
              <a:t>importante</a:t>
            </a:r>
            <a:r>
              <a:rPr lang="fr-FR" sz="1950" b="1" i="1" dirty="0" smtClean="0">
                <a:cs typeface="Arial" pitchFamily="34" charset="0"/>
              </a:rPr>
              <a:t> DE PART ET D’AUTRE de l’axe internucléaire</a:t>
            </a:r>
            <a:r>
              <a:rPr lang="fr-FR" sz="1950" i="1" dirty="0" smtClean="0">
                <a:cs typeface="Arial" pitchFamily="34" charset="0"/>
              </a:rPr>
              <a:t>.</a:t>
            </a:r>
          </a:p>
        </p:txBody>
      </p:sp>
      <p:sp>
        <p:nvSpPr>
          <p:cNvPr id="35" name="Flèche vers le bas 34"/>
          <p:cNvSpPr/>
          <p:nvPr/>
        </p:nvSpPr>
        <p:spPr>
          <a:xfrm>
            <a:off x="8100392" y="3163002"/>
            <a:ext cx="288032" cy="216024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1500"/>
                            </p:stCondLst>
                            <p:childTnLst>
                              <p:par>
                                <p:cTn id="18" presetID="30"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800" decel="100000"/>
                                        <p:tgtEl>
                                          <p:spTgt spid="33"/>
                                        </p:tgtEl>
                                      </p:cBhvr>
                                    </p:animEffect>
                                    <p:anim calcmode="lin" valueType="num">
                                      <p:cBhvr>
                                        <p:cTn id="21" dur="800" decel="100000" fill="hold"/>
                                        <p:tgtEl>
                                          <p:spTgt spid="33"/>
                                        </p:tgtEl>
                                        <p:attrNameLst>
                                          <p:attrName>style.rotation</p:attrName>
                                        </p:attrNameLst>
                                      </p:cBhvr>
                                      <p:tavLst>
                                        <p:tav tm="0">
                                          <p:val>
                                            <p:fltVal val="-90"/>
                                          </p:val>
                                        </p:tav>
                                        <p:tav tm="100000">
                                          <p:val>
                                            <p:fltVal val="0"/>
                                          </p:val>
                                        </p:tav>
                                      </p:tavLst>
                                    </p:anim>
                                    <p:anim calcmode="lin" valueType="num">
                                      <p:cBhvr>
                                        <p:cTn id="22" dur="800" decel="100000" fill="hold"/>
                                        <p:tgtEl>
                                          <p:spTgt spid="33"/>
                                        </p:tgtEl>
                                        <p:attrNameLst>
                                          <p:attrName>ppt_x</p:attrName>
                                        </p:attrNameLst>
                                      </p:cBhvr>
                                      <p:tavLst>
                                        <p:tav tm="0">
                                          <p:val>
                                            <p:strVal val="#ppt_x+0.4"/>
                                          </p:val>
                                        </p:tav>
                                        <p:tav tm="100000">
                                          <p:val>
                                            <p:strVal val="#ppt_x-0.05"/>
                                          </p:val>
                                        </p:tav>
                                      </p:tavLst>
                                    </p:anim>
                                    <p:anim calcmode="lin" valueType="num">
                                      <p:cBhvr>
                                        <p:cTn id="23" dur="800" decel="100000" fill="hold"/>
                                        <p:tgtEl>
                                          <p:spTgt spid="33"/>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800" decel="100000"/>
                                        <p:tgtEl>
                                          <p:spTgt spid="32"/>
                                        </p:tgtEl>
                                      </p:cBhvr>
                                    </p:animEffect>
                                    <p:anim calcmode="lin" valueType="num">
                                      <p:cBhvr>
                                        <p:cTn id="29" dur="800" decel="100000" fill="hold"/>
                                        <p:tgtEl>
                                          <p:spTgt spid="32"/>
                                        </p:tgtEl>
                                        <p:attrNameLst>
                                          <p:attrName>style.rotation</p:attrName>
                                        </p:attrNameLst>
                                      </p:cBhvr>
                                      <p:tavLst>
                                        <p:tav tm="0">
                                          <p:val>
                                            <p:fltVal val="-90"/>
                                          </p:val>
                                        </p:tav>
                                        <p:tav tm="100000">
                                          <p:val>
                                            <p:fltVal val="0"/>
                                          </p:val>
                                        </p:tav>
                                      </p:tavLst>
                                    </p:anim>
                                    <p:anim calcmode="lin" valueType="num">
                                      <p:cBhvr>
                                        <p:cTn id="30" dur="800" decel="100000" fill="hold"/>
                                        <p:tgtEl>
                                          <p:spTgt spid="32"/>
                                        </p:tgtEl>
                                        <p:attrNameLst>
                                          <p:attrName>ppt_x</p:attrName>
                                        </p:attrNameLst>
                                      </p:cBhvr>
                                      <p:tavLst>
                                        <p:tav tm="0">
                                          <p:val>
                                            <p:strVal val="#ppt_x+0.4"/>
                                          </p:val>
                                        </p:tav>
                                        <p:tav tm="100000">
                                          <p:val>
                                            <p:strVal val="#ppt_x-0.05"/>
                                          </p:val>
                                        </p:tav>
                                      </p:tavLst>
                                    </p:anim>
                                    <p:anim calcmode="lin" valueType="num">
                                      <p:cBhvr>
                                        <p:cTn id="31" dur="800" decel="100000" fill="hold"/>
                                        <p:tgtEl>
                                          <p:spTgt spid="32"/>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p:bldP spid="33"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107504" y="5317336"/>
            <a:ext cx="8928992" cy="122413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400" b="0" i="0" u="none" strike="noStrike" cap="none" normalizeH="0" baseline="0" dirty="0" smtClean="0">
                <a:ln>
                  <a:noFill/>
                </a:ln>
                <a:solidFill>
                  <a:srgbClr val="FF0000"/>
                </a:solidFill>
                <a:effectLst/>
                <a:latin typeface="Arial" pitchFamily="34" charset="0"/>
                <a:cs typeface="Arial" pitchFamily="34" charset="0"/>
              </a:rPr>
              <a:t> </a:t>
            </a:r>
            <a:r>
              <a:rPr kumimoji="0" lang="fr-FR" sz="2400" b="1" i="1" u="sng" strike="noStrike" cap="none" normalizeH="0" baseline="0" dirty="0" smtClean="0">
                <a:ln>
                  <a:noFill/>
                </a:ln>
                <a:solidFill>
                  <a:schemeClr val="tx1"/>
                </a:solidFill>
                <a:effectLst/>
                <a:latin typeface="Calibri" pitchFamily="34" charset="0"/>
                <a:cs typeface="Arial" pitchFamily="34" charset="0"/>
              </a:rPr>
              <a:t>Comparaison de l’énergie de la liaison </a:t>
            </a:r>
            <a:r>
              <a:rPr kumimoji="0" lang="fr-FR" sz="2400" b="1" i="0" u="sng" strike="noStrike" cap="none" normalizeH="0" baseline="0" dirty="0" smtClean="0">
                <a:ln>
                  <a:noFill/>
                </a:ln>
                <a:solidFill>
                  <a:schemeClr val="tx1"/>
                </a:solidFill>
                <a:effectLst/>
                <a:latin typeface="Symbol" pitchFamily="18" charset="2"/>
                <a:cs typeface="Arial" pitchFamily="34" charset="0"/>
              </a:rPr>
              <a:t>s </a:t>
            </a:r>
            <a:r>
              <a:rPr kumimoji="0" lang="fr-FR" sz="2400" b="1" i="1" u="sng" strike="noStrike" cap="none" normalizeH="0" baseline="0" dirty="0" smtClean="0">
                <a:ln>
                  <a:noFill/>
                </a:ln>
                <a:solidFill>
                  <a:schemeClr val="tx1"/>
                </a:solidFill>
                <a:effectLst/>
                <a:latin typeface="Calibri" pitchFamily="34" charset="0"/>
                <a:cs typeface="Arial" pitchFamily="34" charset="0"/>
              </a:rPr>
              <a:t>et de la liaison </a:t>
            </a:r>
            <a:r>
              <a:rPr kumimoji="0" lang="fr-FR" sz="2400" b="1" i="0" u="sng" strike="noStrike" cap="none" normalizeH="0" baseline="0" dirty="0" smtClean="0">
                <a:ln>
                  <a:noFill/>
                </a:ln>
                <a:solidFill>
                  <a:schemeClr val="tx1"/>
                </a:solidFill>
                <a:effectLst/>
                <a:latin typeface="Symbol" pitchFamily="18" charset="2"/>
                <a:cs typeface="Arial" pitchFamily="34" charset="0"/>
              </a:rPr>
              <a:t>p </a:t>
            </a:r>
            <a:r>
              <a:rPr kumimoji="0" lang="fr-FR" sz="2400" b="1" i="0" u="sng" strike="noStrike" cap="none" normalizeH="0" baseline="0" dirty="0" smtClean="0">
                <a:ln>
                  <a:noFill/>
                </a:ln>
                <a:solidFill>
                  <a:schemeClr val="tx1"/>
                </a:solidFill>
                <a:effectLst/>
                <a:latin typeface="Arial" pitchFamily="34" charset="0"/>
                <a:cs typeface="Arial" pitchFamily="34" charset="0"/>
              </a:rPr>
              <a:t>:</a:t>
            </a:r>
            <a:r>
              <a:rPr kumimoji="0" lang="fr-FR" sz="2400" b="0" i="0" u="none" strike="noStrike" cap="none" normalizeH="0" baseline="0" dirty="0" smtClean="0">
                <a:ln>
                  <a:noFill/>
                </a:ln>
                <a:solidFill>
                  <a:srgbClr val="FF0000"/>
                </a:solidFill>
                <a:effectLst/>
                <a:latin typeface="Arial" pitchFamily="34" charset="0"/>
                <a:cs typeface="Arial" pitchFamily="34" charset="0"/>
              </a:rPr>
              <a:t> </a:t>
            </a:r>
            <a:r>
              <a:rPr kumimoji="0" lang="fr-FR" sz="2400" b="0" i="0" u="none" strike="noStrike" cap="none" normalizeH="0" baseline="0" dirty="0" smtClean="0">
                <a:ln>
                  <a:noFill/>
                </a:ln>
                <a:solidFill>
                  <a:schemeClr val="tx1"/>
                </a:solidFill>
                <a:effectLst/>
                <a:latin typeface="Calibri" pitchFamily="34" charset="0"/>
                <a:cs typeface="Arial" pitchFamily="34" charset="0"/>
              </a:rPr>
              <a:t> </a:t>
            </a:r>
            <a:endParaRPr kumimoji="0" lang="fr-FR" sz="2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6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600" b="1"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09" name="Text Box 1"/>
          <p:cNvSpPr txBox="1">
            <a:spLocks noChangeArrowheads="1"/>
          </p:cNvSpPr>
          <p:nvPr/>
        </p:nvSpPr>
        <p:spPr bwMode="auto">
          <a:xfrm>
            <a:off x="85470" y="83581"/>
            <a:ext cx="9009732" cy="825139"/>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 typeface="Wingdings" pitchFamily="2" charset="2"/>
              <a:buChar char=""/>
              <a:tabLst/>
            </a:pPr>
            <a:r>
              <a:rPr kumimoji="0" lang="fr-FR" sz="2400" b="1" i="1" u="sng" strike="noStrike" cap="none" normalizeH="0" baseline="0" dirty="0" smtClean="0">
                <a:ln>
                  <a:noFill/>
                </a:ln>
                <a:solidFill>
                  <a:schemeClr val="tx1"/>
                </a:solidFill>
                <a:effectLst/>
                <a:latin typeface="Calibri" pitchFamily="34" charset="0"/>
                <a:cs typeface="Arial" pitchFamily="34" charset="0"/>
              </a:rPr>
              <a:t> Liaison de type</a:t>
            </a:r>
            <a:r>
              <a:rPr kumimoji="0" lang="fr-FR" sz="2400" b="1" i="0" u="sng" strike="noStrike" cap="none" normalizeH="0" baseline="0" dirty="0" smtClean="0">
                <a:ln>
                  <a:noFill/>
                </a:ln>
                <a:solidFill>
                  <a:schemeClr val="tx1"/>
                </a:solidFill>
                <a:effectLst/>
                <a:latin typeface="Arial" pitchFamily="34" charset="0"/>
                <a:cs typeface="Arial" pitchFamily="34" charset="0"/>
              </a:rPr>
              <a:t> </a:t>
            </a:r>
            <a:r>
              <a:rPr kumimoji="0" lang="fr-FR" sz="2400" b="1" i="0" u="sng" strike="noStrike" cap="none" normalizeH="0" baseline="0" dirty="0" smtClean="0">
                <a:ln>
                  <a:noFill/>
                </a:ln>
                <a:solidFill>
                  <a:schemeClr val="tx1"/>
                </a:solidFill>
                <a:effectLst/>
                <a:latin typeface="Symbol" pitchFamily="18" charset="2"/>
                <a:cs typeface="Arial" pitchFamily="34" charset="0"/>
              </a:rPr>
              <a:t>s </a:t>
            </a:r>
            <a:r>
              <a:rPr kumimoji="0" lang="fr-FR" sz="2400" b="1" i="0" u="sng" strike="noStrike" cap="none" normalizeH="0" baseline="0" dirty="0" smtClean="0">
                <a:ln>
                  <a:noFill/>
                </a:ln>
                <a:solidFill>
                  <a:schemeClr val="tx1"/>
                </a:solidFill>
                <a:effectLst/>
                <a:latin typeface="Arial" pitchFamily="34" charset="0"/>
                <a:cs typeface="Arial" pitchFamily="34" charset="0"/>
              </a:rPr>
              <a:t>:</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0" name="Text Box 2"/>
          <p:cNvSpPr txBox="1">
            <a:spLocks noChangeArrowheads="1"/>
          </p:cNvSpPr>
          <p:nvPr/>
        </p:nvSpPr>
        <p:spPr bwMode="auto">
          <a:xfrm>
            <a:off x="245614" y="133555"/>
            <a:ext cx="896448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dirty="0" smtClean="0">
                <a:solidFill>
                  <a:srgbClr val="002060"/>
                </a:solidFill>
                <a:latin typeface="Arial" pitchFamily="34" charset="0"/>
                <a:cs typeface="Arial" pitchFamily="34" charset="0"/>
              </a:rPr>
              <a:t>liaison obtenue par </a:t>
            </a:r>
            <a:r>
              <a:rPr lang="fr-FR" sz="2000" b="1" dirty="0" smtClean="0">
                <a:solidFill>
                  <a:srgbClr val="FF0000"/>
                </a:solidFill>
                <a:latin typeface="Arial" pitchFamily="34" charset="0"/>
                <a:cs typeface="Arial" pitchFamily="34" charset="0"/>
              </a:rPr>
              <a:t>recouvrement </a:t>
            </a:r>
            <a:r>
              <a:rPr lang="fr-FR" sz="2000" b="1" u="sng" dirty="0" smtClean="0">
                <a:solidFill>
                  <a:srgbClr val="FF0000"/>
                </a:solidFill>
                <a:latin typeface="Arial" pitchFamily="34" charset="0"/>
                <a:cs typeface="Arial" pitchFamily="34" charset="0"/>
              </a:rPr>
              <a:t>AXIAL</a:t>
            </a:r>
            <a:r>
              <a:rPr lang="fr-FR" sz="2000" b="1" dirty="0" smtClean="0">
                <a:solidFill>
                  <a:srgbClr val="FF000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des </a:t>
            </a:r>
            <a:r>
              <a:rPr lang="fr-FR" sz="2000" b="1" dirty="0" smtClean="0">
                <a:solidFill>
                  <a:srgbClr val="002060"/>
                </a:solidFill>
                <a:latin typeface="Arial" pitchFamily="34" charset="0"/>
                <a:cs typeface="Arial" pitchFamily="34" charset="0"/>
              </a:rPr>
              <a:t>OA</a:t>
            </a:r>
            <a:r>
              <a:rPr lang="fr-FR" sz="2000" dirty="0" smtClean="0">
                <a:solidFill>
                  <a:srgbClr val="002060"/>
                </a:solidFill>
                <a:latin typeface="Arial" pitchFamily="34" charset="0"/>
                <a:cs typeface="Arial" pitchFamily="34" charset="0"/>
              </a:rPr>
              <a:t>, c’est-à-dire </a:t>
            </a:r>
            <a:r>
              <a:rPr lang="fr-FR" sz="2000" b="1" u="sng" dirty="0" smtClean="0">
                <a:solidFill>
                  <a:srgbClr val="002060"/>
                </a:solidFill>
                <a:latin typeface="Arial" pitchFamily="34" charset="0"/>
                <a:cs typeface="Arial" pitchFamily="34" charset="0"/>
              </a:rPr>
              <a:t>selon l’axe internucléaire</a:t>
            </a:r>
            <a:r>
              <a:rPr lang="fr-FR" sz="2000" dirty="0" smtClean="0">
                <a:solidFill>
                  <a:srgbClr val="002060"/>
                </a:solidFill>
                <a:latin typeface="Arial" pitchFamily="34" charset="0"/>
                <a:cs typeface="Arial" pitchFamily="34" charset="0"/>
              </a:rPr>
              <a:t> (droite reliant les deux noyaux).</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10" name="Text Box 1"/>
          <p:cNvSpPr txBox="1">
            <a:spLocks noChangeArrowheads="1"/>
          </p:cNvSpPr>
          <p:nvPr/>
        </p:nvSpPr>
        <p:spPr bwMode="auto">
          <a:xfrm>
            <a:off x="85470" y="975617"/>
            <a:ext cx="9009732" cy="819472"/>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r>
              <a:rPr kumimoji="0" lang="fr-FR" sz="2400" b="1" i="1" u="sng" strike="noStrike" cap="none" normalizeH="0" baseline="0" dirty="0" smtClean="0">
                <a:ln>
                  <a:noFill/>
                </a:ln>
                <a:solidFill>
                  <a:schemeClr val="tx1"/>
                </a:solidFill>
                <a:effectLst/>
                <a:latin typeface="Calibri" pitchFamily="34" charset="0"/>
                <a:cs typeface="Arial" pitchFamily="34" charset="0"/>
              </a:rPr>
              <a:t>Liaison de type</a:t>
            </a:r>
            <a:r>
              <a:rPr kumimoji="0" lang="fr-FR" sz="2400" b="1" i="0" u="sng" strike="noStrike" cap="none" normalizeH="0" baseline="0" dirty="0" smtClean="0">
                <a:ln>
                  <a:noFill/>
                </a:ln>
                <a:solidFill>
                  <a:schemeClr val="tx1"/>
                </a:solidFill>
                <a:effectLst/>
                <a:latin typeface="Arial" pitchFamily="34" charset="0"/>
                <a:cs typeface="Arial" pitchFamily="34" charset="0"/>
              </a:rPr>
              <a:t> </a:t>
            </a:r>
            <a:r>
              <a:rPr kumimoji="0" lang="fr-FR" sz="2400" b="1" i="0" u="sng" strike="noStrike" cap="none" normalizeH="0" baseline="0" dirty="0" smtClean="0">
                <a:ln>
                  <a:noFill/>
                </a:ln>
                <a:solidFill>
                  <a:schemeClr val="tx1"/>
                </a:solidFill>
                <a:effectLst/>
                <a:latin typeface="Symbol" pitchFamily="18" charset="2"/>
                <a:cs typeface="Arial" pitchFamily="34" charset="0"/>
              </a:rPr>
              <a:t>p </a:t>
            </a:r>
            <a:r>
              <a:rPr kumimoji="0" lang="fr-FR" sz="2400" b="1" i="0" u="sng" strike="noStrike" cap="none" normalizeH="0" baseline="0" dirty="0" smtClean="0">
                <a:ln>
                  <a:noFill/>
                </a:ln>
                <a:solidFill>
                  <a:schemeClr val="tx1"/>
                </a:solidFill>
                <a:effectLst/>
                <a:latin typeface="Arial" pitchFamily="34" charset="0"/>
                <a:cs typeface="Arial" pitchFamily="34" charset="0"/>
              </a:rPr>
              <a:t>:</a:t>
            </a:r>
            <a:r>
              <a:rPr kumimoji="0" lang="fr-FR" sz="2400" b="0" i="0" u="none" strike="noStrike" cap="none" normalizeH="0" baseline="0" dirty="0" smtClean="0">
                <a:ln>
                  <a:noFill/>
                </a:ln>
                <a:solidFill>
                  <a:srgbClr val="FF0000"/>
                </a:solidFill>
                <a:effectLst/>
                <a:latin typeface="Arial" pitchFamily="34" charset="0"/>
                <a:cs typeface="Arial" pitchFamily="34" charset="0"/>
              </a:rPr>
              <a:t> </a:t>
            </a:r>
            <a:r>
              <a:rPr kumimoji="0" lang="fr-FR" sz="2400" b="0"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Text Box 2"/>
          <p:cNvSpPr txBox="1">
            <a:spLocks noChangeArrowheads="1"/>
          </p:cNvSpPr>
          <p:nvPr/>
        </p:nvSpPr>
        <p:spPr bwMode="auto">
          <a:xfrm>
            <a:off x="179512" y="1035813"/>
            <a:ext cx="896448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fr-FR" sz="2000"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liaison obtenue par </a:t>
            </a:r>
            <a:r>
              <a:rPr lang="fr-FR" sz="2000" b="1" dirty="0" smtClean="0">
                <a:solidFill>
                  <a:srgbClr val="FF0000"/>
                </a:solidFill>
                <a:latin typeface="Arial" pitchFamily="34" charset="0"/>
                <a:cs typeface="Arial" pitchFamily="34" charset="0"/>
              </a:rPr>
              <a:t>recouvrement </a:t>
            </a:r>
            <a:r>
              <a:rPr lang="fr-FR" sz="2000" b="1" u="sng" dirty="0" smtClean="0">
                <a:solidFill>
                  <a:srgbClr val="FF0000"/>
                </a:solidFill>
                <a:latin typeface="Arial" pitchFamily="34" charset="0"/>
                <a:cs typeface="Arial" pitchFamily="34" charset="0"/>
              </a:rPr>
              <a:t>LATERAL</a:t>
            </a:r>
            <a:r>
              <a:rPr lang="fr-FR" sz="2000" b="1" dirty="0" smtClean="0">
                <a:solidFill>
                  <a:srgbClr val="FF000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des </a:t>
            </a:r>
            <a:r>
              <a:rPr lang="fr-FR" sz="2000" b="1" dirty="0" smtClean="0">
                <a:solidFill>
                  <a:srgbClr val="002060"/>
                </a:solidFill>
                <a:latin typeface="Arial" pitchFamily="34" charset="0"/>
                <a:cs typeface="Arial" pitchFamily="34" charset="0"/>
              </a:rPr>
              <a:t>OA </a:t>
            </a:r>
            <a:r>
              <a:rPr lang="fr-FR" sz="2000" dirty="0" smtClean="0">
                <a:solidFill>
                  <a:srgbClr val="002060"/>
                </a:solidFill>
                <a:latin typeface="Arial" pitchFamily="34" charset="0"/>
                <a:cs typeface="Arial" pitchFamily="34" charset="0"/>
              </a:rPr>
              <a:t>c’est-à-dire </a:t>
            </a:r>
            <a:r>
              <a:rPr lang="fr-FR" sz="2000" b="1" u="sng" dirty="0" smtClean="0">
                <a:solidFill>
                  <a:srgbClr val="002060"/>
                </a:solidFill>
                <a:latin typeface="Arial" pitchFamily="34" charset="0"/>
                <a:cs typeface="Arial" pitchFamily="34" charset="0"/>
              </a:rPr>
              <a:t>de part et d’autre de l’axe internucléaire</a:t>
            </a:r>
            <a:r>
              <a:rPr lang="fr-FR" sz="2000" dirty="0" smtClean="0">
                <a:solidFill>
                  <a:srgbClr val="002060"/>
                </a:solidFill>
                <a:latin typeface="Arial" pitchFamily="34" charset="0"/>
                <a:cs typeface="Arial" pitchFamily="34" charset="0"/>
              </a:rPr>
              <a:t>.</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82945" name="Text Box 1"/>
          <p:cNvSpPr txBox="1">
            <a:spLocks noChangeArrowheads="1"/>
          </p:cNvSpPr>
          <p:nvPr/>
        </p:nvSpPr>
        <p:spPr bwMode="auto">
          <a:xfrm>
            <a:off x="1403648" y="2060848"/>
            <a:ext cx="6624736" cy="1008112"/>
          </a:xfrm>
          <a:prstGeom prst="rect">
            <a:avLst/>
          </a:prstGeom>
          <a:solidFill>
            <a:schemeClr val="accent5">
              <a:lumMod val="20000"/>
              <a:lumOff val="80000"/>
            </a:schemeClr>
          </a:solidFill>
          <a:ln w="57150" cmpd="thickThi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lang="fr-FR" dirty="0" smtClean="0">
                <a:latin typeface="Arial Black" pitchFamily="34" charset="0"/>
                <a:cs typeface="Arial" pitchFamily="34" charset="0"/>
              </a:rPr>
              <a:t>L</a:t>
            </a:r>
            <a:r>
              <a:rPr kumimoji="0" lang="fr-FR" b="0" i="0" u="none" strike="noStrike" cap="none" normalizeH="0" baseline="0" dirty="0" smtClean="0">
                <a:ln>
                  <a:noFill/>
                </a:ln>
                <a:solidFill>
                  <a:schemeClr val="tx1"/>
                </a:solidFill>
                <a:effectLst/>
                <a:latin typeface="Arial Black" pitchFamily="34" charset="0"/>
                <a:cs typeface="Arial" pitchFamily="34" charset="0"/>
              </a:rPr>
              <a:t>iaison covalente SIMPLE = liaison </a:t>
            </a:r>
            <a:r>
              <a:rPr kumimoji="0" lang="fr-FR" sz="2800" b="0" i="0" u="none" strike="noStrike" cap="none" normalizeH="0" baseline="0" dirty="0" smtClean="0">
                <a:ln>
                  <a:noFill/>
                </a:ln>
                <a:solidFill>
                  <a:schemeClr val="tx1"/>
                </a:solidFill>
                <a:effectLst/>
                <a:latin typeface="Symbol" pitchFamily="18" charset="2"/>
                <a:cs typeface="Arial" pitchFamily="34" charset="0"/>
              </a:rPr>
              <a:t>s</a:t>
            </a:r>
            <a:r>
              <a:rPr kumimoji="0" lang="fr-FR" b="0" i="0" u="none" strike="noStrike" cap="none" normalizeH="0" baseline="0" dirty="0" smtClean="0">
                <a:ln>
                  <a:noFill/>
                </a:ln>
                <a:solidFill>
                  <a:schemeClr val="tx1"/>
                </a:solidFill>
                <a:effectLst/>
                <a:latin typeface="Arial Black" pitchFamily="34" charset="0"/>
                <a:cs typeface="Arial" pitchFamily="34" charset="0"/>
              </a:rPr>
              <a:t> </a:t>
            </a:r>
          </a:p>
          <a:p>
            <a:pPr marL="0" marR="0" lvl="0" indent="0" algn="ctr" defTabSz="914400" rtl="0" eaLnBrk="1" fontAlgn="base" latinLnBrk="0" hangingPunct="1">
              <a:lnSpc>
                <a:spcPct val="100000"/>
              </a:lnSpc>
              <a:spcBef>
                <a:spcPct val="0"/>
              </a:spcBef>
              <a:buClrTx/>
              <a:buSzTx/>
              <a:buFontTx/>
              <a:buNone/>
              <a:tabLst/>
            </a:pPr>
            <a:r>
              <a:rPr kumimoji="0" lang="fr-FR" b="0" i="0" u="none" strike="noStrike" cap="none" normalizeH="0" baseline="0" dirty="0" smtClean="0">
                <a:ln>
                  <a:noFill/>
                </a:ln>
                <a:solidFill>
                  <a:schemeClr val="tx1"/>
                </a:solidFill>
                <a:effectLst/>
                <a:latin typeface="Arial Black" pitchFamily="34" charset="0"/>
                <a:cs typeface="Arial" pitchFamily="34" charset="0"/>
              </a:rPr>
              <a:t>Liaison covalente DOUBLE  = liaison </a:t>
            </a:r>
            <a:r>
              <a:rPr kumimoji="0" lang="fr-FR" sz="2800" b="0" i="0" u="none" strike="noStrike" cap="none" normalizeH="0" baseline="0" dirty="0" smtClean="0">
                <a:ln>
                  <a:noFill/>
                </a:ln>
                <a:solidFill>
                  <a:schemeClr val="tx1"/>
                </a:solidFill>
                <a:effectLst/>
                <a:latin typeface="Symbol" pitchFamily="18" charset="2"/>
                <a:cs typeface="Arial" pitchFamily="34" charset="0"/>
              </a:rPr>
              <a:t>s</a:t>
            </a:r>
            <a:r>
              <a:rPr kumimoji="0" lang="fr-FR" b="0" i="0" u="none" strike="noStrike" cap="none" normalizeH="0" baseline="0" dirty="0" smtClean="0">
                <a:ln>
                  <a:noFill/>
                </a:ln>
                <a:solidFill>
                  <a:schemeClr val="tx1"/>
                </a:solidFill>
                <a:effectLst/>
                <a:latin typeface="Arial Black" pitchFamily="34" charset="0"/>
                <a:cs typeface="Arial" pitchFamily="34" charset="0"/>
              </a:rPr>
              <a:t> </a:t>
            </a:r>
            <a:r>
              <a:rPr lang="fr-FR" dirty="0" smtClean="0">
                <a:latin typeface="Arial Black" pitchFamily="34" charset="0"/>
                <a:cs typeface="Arial" pitchFamily="34" charset="0"/>
              </a:rPr>
              <a:t>+ </a:t>
            </a:r>
            <a:r>
              <a:rPr kumimoji="0" lang="fr-FR" b="0" i="0" u="none" strike="noStrike" cap="none" normalizeH="0" baseline="0" dirty="0" smtClean="0">
                <a:ln>
                  <a:noFill/>
                </a:ln>
                <a:solidFill>
                  <a:schemeClr val="tx1"/>
                </a:solidFill>
                <a:effectLst/>
                <a:latin typeface="Arial Black" pitchFamily="34" charset="0"/>
                <a:cs typeface="Arial" pitchFamily="34" charset="0"/>
              </a:rPr>
              <a:t>liaison </a:t>
            </a:r>
            <a:r>
              <a:rPr kumimoji="0" lang="fr-FR" sz="2800" b="0" i="0" u="none" strike="noStrike" cap="none" normalizeH="0" baseline="0" dirty="0" smtClean="0">
                <a:ln>
                  <a:noFill/>
                </a:ln>
                <a:solidFill>
                  <a:schemeClr val="tx1"/>
                </a:solidFill>
                <a:effectLst/>
                <a:latin typeface="Symbol" pitchFamily="18" charset="2"/>
                <a:cs typeface="Arial" pitchFamily="34" charset="0"/>
              </a:rPr>
              <a:t>p</a:t>
            </a:r>
            <a:r>
              <a:rPr kumimoji="0" lang="fr-FR" sz="2000" b="0" i="1"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46" name="Rectangle 2"/>
          <p:cNvSpPr>
            <a:spLocks noChangeArrowheads="1"/>
          </p:cNvSpPr>
          <p:nvPr/>
        </p:nvSpPr>
        <p:spPr bwMode="auto">
          <a:xfrm>
            <a:off x="0" y="346549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a:t>
            </a:r>
            <a:r>
              <a:rPr kumimoji="0" lang="fr-FR" sz="14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D(C–C)</a:t>
            </a:r>
            <a:r>
              <a:rPr kumimoji="0" lang="fr-FR" sz="14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14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345 kJ.mol</a:t>
            </a:r>
            <a:r>
              <a:rPr kumimoji="0" lang="fr-FR" sz="14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14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1</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D(C=C) =</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615 kJ.mol </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1</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En déduire </a:t>
            </a:r>
            <a:r>
              <a:rPr kumimoji="0" lang="fr-FR" sz="2000" b="1" i="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l’énergie de la liaison </a:t>
            </a:r>
            <a:r>
              <a:rPr kumimoji="0" lang="fr-FR" sz="2000" b="1" i="0" u="sng" strike="noStrike" cap="none" normalizeH="0" baseline="0" dirty="0" smtClean="0">
                <a:ln>
                  <a:noFill/>
                </a:ln>
                <a:solidFill>
                  <a:schemeClr val="tx1"/>
                </a:solidFill>
                <a:effectLst/>
                <a:latin typeface="Symbol" pitchFamily="18" charset="2"/>
                <a:ea typeface="Arial Unicode MS" pitchFamily="34" charset="-128"/>
                <a:cs typeface="Times New Roman" pitchFamily="18" charset="0"/>
                <a:sym typeface="Wingdings" pitchFamily="2" charset="2"/>
              </a:rPr>
              <a:t>p</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présente dans la liaison covalente double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C=C</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Conclure.</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13" name="Text Box 2"/>
          <p:cNvSpPr txBox="1">
            <a:spLocks noChangeArrowheads="1"/>
          </p:cNvSpPr>
          <p:nvPr/>
        </p:nvSpPr>
        <p:spPr bwMode="auto">
          <a:xfrm>
            <a:off x="293812" y="4327004"/>
            <a:ext cx="233975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1" i="0" u="none" strike="noStrike" cap="none" normalizeH="0" baseline="0" dirty="0" smtClean="0">
                <a:ln>
                  <a:noFill/>
                </a:ln>
                <a:solidFill>
                  <a:srgbClr val="002060"/>
                </a:solidFill>
                <a:effectLst/>
                <a:latin typeface="Arial" pitchFamily="34" charset="0"/>
                <a:cs typeface="Arial" pitchFamily="34" charset="0"/>
              </a:rPr>
              <a:t>D(C–C) = D(</a:t>
            </a:r>
            <a:r>
              <a:rPr kumimoji="0" lang="fr-FR" sz="2000" b="1" i="0" u="none" strike="noStrike" cap="none" normalizeH="0" baseline="0" dirty="0" smtClean="0">
                <a:ln>
                  <a:noFill/>
                </a:ln>
                <a:solidFill>
                  <a:srgbClr val="002060"/>
                </a:solidFill>
                <a:effectLst/>
                <a:latin typeface="Symbol" pitchFamily="18" charset="2"/>
                <a:cs typeface="Arial" pitchFamily="34" charset="0"/>
              </a:rPr>
              <a:t>s</a:t>
            </a:r>
            <a:r>
              <a:rPr kumimoji="0" lang="fr-FR" sz="2000" b="1" i="0" u="none" strike="noStrike" cap="none" normalizeH="0" baseline="0" dirty="0" smtClean="0">
                <a:ln>
                  <a:noFill/>
                </a:ln>
                <a:solidFill>
                  <a:srgbClr val="002060"/>
                </a:solidFill>
                <a:effectLst/>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4" name="Text Box 2"/>
          <p:cNvSpPr txBox="1">
            <a:spLocks noChangeArrowheads="1"/>
          </p:cNvSpPr>
          <p:nvPr/>
        </p:nvSpPr>
        <p:spPr bwMode="auto">
          <a:xfrm>
            <a:off x="3563888" y="4813280"/>
            <a:ext cx="4392488"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soit</a:t>
            </a:r>
            <a:r>
              <a:rPr kumimoji="0" lang="fr-FR" sz="2000" b="0" i="0" u="none" strike="noStrike" cap="none" normalizeH="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Arial" pitchFamily="34" charset="0"/>
                <a:cs typeface="Arial" pitchFamily="34" charset="0"/>
              </a:rPr>
              <a:t>D(</a:t>
            </a:r>
            <a:r>
              <a:rPr kumimoji="0" lang="fr-FR" sz="2000" b="1" i="0" u="sng" strike="noStrike" cap="none" normalizeH="0" baseline="0" dirty="0" smtClean="0">
                <a:ln>
                  <a:noFill/>
                </a:ln>
                <a:solidFill>
                  <a:srgbClr val="FF0000"/>
                </a:solidFill>
                <a:effectLst/>
                <a:latin typeface="Symbol" pitchFamily="18" charset="2"/>
                <a:cs typeface="Arial" pitchFamily="34" charset="0"/>
              </a:rPr>
              <a:t>p</a:t>
            </a:r>
            <a:r>
              <a:rPr kumimoji="0" lang="fr-FR" sz="2000" b="1" i="0" u="sng" strike="noStrike" cap="none" normalizeH="0" baseline="0" dirty="0" smtClean="0">
                <a:ln>
                  <a:noFill/>
                </a:ln>
                <a:solidFill>
                  <a:srgbClr val="FF0000"/>
                </a:solidFill>
                <a:effectLst/>
                <a:latin typeface="Arial" pitchFamily="34" charset="0"/>
                <a:cs typeface="Arial" pitchFamily="34" charset="0"/>
              </a:rPr>
              <a:t>) = 270 kJ.mol </a:t>
            </a:r>
            <a:r>
              <a:rPr kumimoji="0" lang="fr-FR" sz="2000" b="1" i="0" u="sng" strike="noStrike" cap="none" normalizeH="0" baseline="30000" dirty="0" smtClean="0">
                <a:ln>
                  <a:noFill/>
                </a:ln>
                <a:solidFill>
                  <a:srgbClr val="FF0000"/>
                </a:solidFill>
                <a:effectLst/>
                <a:latin typeface="Arial" pitchFamily="34" charset="0"/>
                <a:cs typeface="Arial" pitchFamily="34" charset="0"/>
              </a:rPr>
              <a:t>– 1</a:t>
            </a:r>
            <a:r>
              <a:rPr kumimoji="0" lang="fr-FR" sz="2000" b="1" i="0" u="sng" strike="noStrike" cap="none" normalizeH="0" baseline="0" dirty="0" smtClean="0">
                <a:ln>
                  <a:noFill/>
                </a:ln>
                <a:solidFill>
                  <a:srgbClr val="FF0000"/>
                </a:solidFill>
                <a:effectLst/>
                <a:latin typeface="Arial" pitchFamily="34" charset="0"/>
                <a:cs typeface="Arial" pitchFamily="34" charset="0"/>
              </a:rPr>
              <a:t>  &lt; D(</a:t>
            </a:r>
            <a:r>
              <a:rPr kumimoji="0" lang="fr-FR" sz="2000" b="1" i="0" u="sng" strike="noStrike" cap="none" normalizeH="0" baseline="0" dirty="0" smtClean="0">
                <a:ln>
                  <a:noFill/>
                </a:ln>
                <a:solidFill>
                  <a:srgbClr val="FF0000"/>
                </a:solidFill>
                <a:effectLst/>
                <a:latin typeface="Symbol" pitchFamily="18" charset="2"/>
                <a:cs typeface="Arial" pitchFamily="34" charset="0"/>
              </a:rPr>
              <a:t>s</a:t>
            </a:r>
            <a:r>
              <a:rPr kumimoji="0" lang="fr-FR" sz="2000" b="1" i="0" u="sng" strike="noStrike" cap="none" normalizeH="0" baseline="0" dirty="0" smtClean="0">
                <a:ln>
                  <a:noFill/>
                </a:ln>
                <a:solidFill>
                  <a:srgbClr val="FF0000"/>
                </a:solidFill>
                <a:effectLst/>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5" name="Text Box 2"/>
          <p:cNvSpPr txBox="1">
            <a:spLocks noChangeArrowheads="1"/>
          </p:cNvSpPr>
          <p:nvPr/>
        </p:nvSpPr>
        <p:spPr bwMode="auto">
          <a:xfrm>
            <a:off x="5436096" y="4319446"/>
            <a:ext cx="352839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14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donc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b="1" dirty="0" smtClean="0">
                <a:solidFill>
                  <a:srgbClr val="002060"/>
                </a:solidFill>
                <a:latin typeface="Arial" pitchFamily="34" charset="0"/>
                <a:cs typeface="Arial" pitchFamily="34" charset="0"/>
              </a:rPr>
              <a:t>D(</a:t>
            </a:r>
            <a:r>
              <a:rPr lang="fr-FR" sz="2000" b="1" dirty="0" smtClean="0">
                <a:solidFill>
                  <a:srgbClr val="002060"/>
                </a:solidFill>
                <a:latin typeface="Symbol" pitchFamily="18" charset="2"/>
                <a:cs typeface="Arial" pitchFamily="34" charset="0"/>
              </a:rPr>
              <a:t>p</a:t>
            </a:r>
            <a:r>
              <a:rPr lang="fr-FR" sz="2000" b="1" dirty="0" smtClean="0">
                <a:solidFill>
                  <a:srgbClr val="002060"/>
                </a:solidFill>
                <a:latin typeface="Arial" pitchFamily="34" charset="0"/>
                <a:cs typeface="Arial" pitchFamily="34" charset="0"/>
              </a:rPr>
              <a:t>) = D(C=C) – D(</a:t>
            </a:r>
            <a:r>
              <a:rPr lang="fr-FR" sz="2000" b="1" dirty="0" smtClean="0">
                <a:solidFill>
                  <a:srgbClr val="00206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a:t>
            </a:r>
            <a:endParaRPr lang="fr-FR" sz="2000" dirty="0" smtClean="0">
              <a:solidFill>
                <a:srgbClr val="002060"/>
              </a:solidFill>
              <a:latin typeface="Arial" pitchFamily="34" charset="0"/>
              <a:cs typeface="Arial" pitchFamily="34" charset="0"/>
            </a:endParaRPr>
          </a:p>
        </p:txBody>
      </p:sp>
      <p:sp>
        <p:nvSpPr>
          <p:cNvPr id="16" name="Text Box 2"/>
          <p:cNvSpPr txBox="1">
            <a:spLocks noChangeArrowheads="1"/>
          </p:cNvSpPr>
          <p:nvPr/>
        </p:nvSpPr>
        <p:spPr bwMode="auto">
          <a:xfrm>
            <a:off x="2267744" y="4320241"/>
            <a:ext cx="316835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14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et</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D(C=C) </a:t>
            </a:r>
            <a:r>
              <a:rPr lang="fr-FR" sz="2000" b="1" dirty="0" smtClean="0">
                <a:solidFill>
                  <a:srgbClr val="002060"/>
                </a:solidFill>
                <a:latin typeface="Arial" pitchFamily="34" charset="0"/>
                <a:cs typeface="Arial" pitchFamily="34" charset="0"/>
              </a:rPr>
              <a:t>= D(</a:t>
            </a:r>
            <a:r>
              <a:rPr lang="fr-FR" sz="2000" b="1" dirty="0" smtClean="0">
                <a:solidFill>
                  <a:srgbClr val="00206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 + D(</a:t>
            </a:r>
            <a:r>
              <a:rPr lang="fr-FR" sz="2000" b="1" dirty="0" smtClean="0">
                <a:solidFill>
                  <a:srgbClr val="002060"/>
                </a:solidFill>
                <a:latin typeface="Symbol" pitchFamily="18" charset="2"/>
                <a:cs typeface="Arial" pitchFamily="34" charset="0"/>
              </a:rPr>
              <a:t>p</a:t>
            </a:r>
            <a:r>
              <a:rPr lang="fr-FR" sz="2000" b="1" dirty="0" smtClean="0">
                <a:solidFill>
                  <a:srgbClr val="002060"/>
                </a:solidFill>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7" name="Text Box 2"/>
          <p:cNvSpPr txBox="1">
            <a:spLocks noChangeArrowheads="1"/>
          </p:cNvSpPr>
          <p:nvPr/>
        </p:nvSpPr>
        <p:spPr bwMode="auto">
          <a:xfrm>
            <a:off x="467544" y="4813280"/>
            <a:ext cx="352839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1" i="1" u="sng" strike="noStrike" cap="none" normalizeH="0" baseline="0" dirty="0" smtClean="0">
                <a:ln>
                  <a:noFill/>
                </a:ln>
                <a:solidFill>
                  <a:srgbClr val="002060"/>
                </a:solidFill>
                <a:effectLst/>
                <a:latin typeface="Arial" pitchFamily="34" charset="0"/>
                <a:cs typeface="Arial" pitchFamily="34" charset="0"/>
                <a:sym typeface="Wingdings 3" pitchFamily="18" charset="2"/>
              </a:rPr>
              <a:t>AN</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pitchFamily="2" charset="2"/>
              </a:rPr>
              <a:t> </a:t>
            </a:r>
            <a:r>
              <a:rPr lang="fr-FR" sz="2000" b="1" dirty="0" smtClean="0">
                <a:solidFill>
                  <a:srgbClr val="002060"/>
                </a:solidFill>
                <a:latin typeface="Arial" pitchFamily="34" charset="0"/>
                <a:cs typeface="Arial" pitchFamily="34" charset="0"/>
              </a:rPr>
              <a:t>D(</a:t>
            </a:r>
            <a:r>
              <a:rPr lang="fr-FR" sz="2000" b="1" dirty="0" smtClean="0">
                <a:solidFill>
                  <a:srgbClr val="002060"/>
                </a:solidFill>
                <a:latin typeface="Symbol" pitchFamily="18" charset="2"/>
                <a:cs typeface="Arial" pitchFamily="34" charset="0"/>
              </a:rPr>
              <a:t>p</a:t>
            </a:r>
            <a:r>
              <a:rPr lang="fr-FR" sz="2000" b="1" dirty="0" smtClean="0">
                <a:solidFill>
                  <a:srgbClr val="002060"/>
                </a:solidFill>
                <a:latin typeface="Arial" pitchFamily="34" charset="0"/>
                <a:cs typeface="Arial" pitchFamily="34" charset="0"/>
              </a:rPr>
              <a:t>) = 615 – 345</a:t>
            </a:r>
            <a:endParaRPr lang="fr-FR" sz="2000" dirty="0" smtClean="0">
              <a:solidFill>
                <a:srgbClr val="002060"/>
              </a:solidFill>
              <a:latin typeface="Arial" pitchFamily="34" charset="0"/>
              <a:cs typeface="Arial" pitchFamily="34" charset="0"/>
            </a:endParaRPr>
          </a:p>
        </p:txBody>
      </p:sp>
      <p:sp>
        <p:nvSpPr>
          <p:cNvPr id="19" name="Rectangle 18"/>
          <p:cNvSpPr/>
          <p:nvPr/>
        </p:nvSpPr>
        <p:spPr>
          <a:xfrm>
            <a:off x="251520" y="5748589"/>
            <a:ext cx="8712968" cy="707886"/>
          </a:xfrm>
          <a:prstGeom prst="rect">
            <a:avLst/>
          </a:prstGeom>
        </p:spPr>
        <p:txBody>
          <a:bodyPr wrap="square">
            <a:spAutoFit/>
          </a:bodyPr>
          <a:lstStyle/>
          <a:p>
            <a:pPr lvl="0" algn="just" fontAlgn="base">
              <a:spcBef>
                <a:spcPct val="0"/>
              </a:spcBef>
            </a:pPr>
            <a:r>
              <a:rPr lang="fr-FR" sz="2000" b="1"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Une </a:t>
            </a:r>
            <a:r>
              <a:rPr lang="fr-FR" sz="2000" b="1" u="sng" dirty="0" smtClean="0">
                <a:solidFill>
                  <a:srgbClr val="FF0000"/>
                </a:solidFill>
                <a:latin typeface="Arial" pitchFamily="34" charset="0"/>
                <a:cs typeface="Arial" pitchFamily="34" charset="0"/>
              </a:rPr>
              <a:t>liaison </a:t>
            </a:r>
            <a:r>
              <a:rPr lang="fr-FR" sz="2000" b="1" u="sng" dirty="0" smtClean="0">
                <a:solidFill>
                  <a:srgbClr val="FF0000"/>
                </a:solidFill>
                <a:latin typeface="Symbol" pitchFamily="18" charset="2"/>
                <a:cs typeface="Arial" pitchFamily="34" charset="0"/>
              </a:rPr>
              <a:t>p</a:t>
            </a:r>
            <a:r>
              <a:rPr lang="fr-FR" sz="2000" b="1" u="sng" dirty="0" smtClean="0">
                <a:solidFill>
                  <a:srgbClr val="FF0000"/>
                </a:solidFill>
                <a:latin typeface="Arial" pitchFamily="34" charset="0"/>
                <a:cs typeface="Arial" pitchFamily="34" charset="0"/>
              </a:rPr>
              <a:t> est plus fragile qu’une liaison </a:t>
            </a:r>
            <a:r>
              <a:rPr lang="fr-FR" sz="2000" b="1" u="sng" dirty="0" smtClean="0">
                <a:solidFill>
                  <a:srgbClr val="FF000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car il y a </a:t>
            </a:r>
            <a:r>
              <a:rPr lang="fr-FR" sz="2000" b="1" dirty="0" smtClean="0">
                <a:solidFill>
                  <a:srgbClr val="002060"/>
                </a:solidFill>
                <a:latin typeface="Arial" pitchFamily="34" charset="0"/>
                <a:cs typeface="Arial" pitchFamily="34" charset="0"/>
              </a:rPr>
              <a:t>moins de </a:t>
            </a:r>
            <a:r>
              <a:rPr lang="fr-FR" sz="2000" b="1" dirty="0" err="1" smtClean="0">
                <a:solidFill>
                  <a:srgbClr val="002060"/>
                </a:solidFill>
                <a:latin typeface="Arial" pitchFamily="34" charset="0"/>
                <a:cs typeface="Arial" pitchFamily="34" charset="0"/>
              </a:rPr>
              <a:t>re-couvrement</a:t>
            </a:r>
            <a:r>
              <a:rPr lang="fr-FR" sz="2000" b="1"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entre les OA.</a:t>
            </a:r>
            <a:endParaRPr lang="fr-FR" sz="2800" b="1" dirty="0" smtClean="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2945"/>
                                        </p:tgtEl>
                                        <p:attrNameLst>
                                          <p:attrName>style.visibility</p:attrName>
                                        </p:attrNameLst>
                                      </p:cBhvr>
                                      <p:to>
                                        <p:strVal val="visible"/>
                                      </p:to>
                                    </p:set>
                                    <p:animEffect transition="in" filter="wipe(down)">
                                      <p:cBhvr>
                                        <p:cTn id="7" dur="580">
                                          <p:stCondLst>
                                            <p:cond delay="0"/>
                                          </p:stCondLst>
                                        </p:cTn>
                                        <p:tgtEl>
                                          <p:spTgt spid="82945"/>
                                        </p:tgtEl>
                                      </p:cBhvr>
                                    </p:animEffect>
                                    <p:anim calcmode="lin" valueType="num">
                                      <p:cBhvr>
                                        <p:cTn id="8" dur="1822" tmFilter="0,0; 0.14,0.36; 0.43,0.73; 0.71,0.91; 1.0,1.0">
                                          <p:stCondLst>
                                            <p:cond delay="0"/>
                                          </p:stCondLst>
                                        </p:cTn>
                                        <p:tgtEl>
                                          <p:spTgt spid="8294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294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294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294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2945"/>
                                        </p:tgtEl>
                                        <p:attrNameLst>
                                          <p:attrName>ppt_y</p:attrName>
                                        </p:attrNameLst>
                                      </p:cBhvr>
                                      <p:tavLst>
                                        <p:tav tm="0" fmla="#ppt_y-sin(pi*$)/81">
                                          <p:val>
                                            <p:fltVal val="0"/>
                                          </p:val>
                                        </p:tav>
                                        <p:tav tm="100000">
                                          <p:val>
                                            <p:fltVal val="1"/>
                                          </p:val>
                                        </p:tav>
                                      </p:tavLst>
                                    </p:anim>
                                    <p:animScale>
                                      <p:cBhvr>
                                        <p:cTn id="13" dur="26">
                                          <p:stCondLst>
                                            <p:cond delay="650"/>
                                          </p:stCondLst>
                                        </p:cTn>
                                        <p:tgtEl>
                                          <p:spTgt spid="82945"/>
                                        </p:tgtEl>
                                      </p:cBhvr>
                                      <p:to x="100000" y="60000"/>
                                    </p:animScale>
                                    <p:animScale>
                                      <p:cBhvr>
                                        <p:cTn id="14" dur="166" decel="50000">
                                          <p:stCondLst>
                                            <p:cond delay="676"/>
                                          </p:stCondLst>
                                        </p:cTn>
                                        <p:tgtEl>
                                          <p:spTgt spid="82945"/>
                                        </p:tgtEl>
                                      </p:cBhvr>
                                      <p:to x="100000" y="100000"/>
                                    </p:animScale>
                                    <p:animScale>
                                      <p:cBhvr>
                                        <p:cTn id="15" dur="26">
                                          <p:stCondLst>
                                            <p:cond delay="1312"/>
                                          </p:stCondLst>
                                        </p:cTn>
                                        <p:tgtEl>
                                          <p:spTgt spid="82945"/>
                                        </p:tgtEl>
                                      </p:cBhvr>
                                      <p:to x="100000" y="80000"/>
                                    </p:animScale>
                                    <p:animScale>
                                      <p:cBhvr>
                                        <p:cTn id="16" dur="166" decel="50000">
                                          <p:stCondLst>
                                            <p:cond delay="1338"/>
                                          </p:stCondLst>
                                        </p:cTn>
                                        <p:tgtEl>
                                          <p:spTgt spid="82945"/>
                                        </p:tgtEl>
                                      </p:cBhvr>
                                      <p:to x="100000" y="100000"/>
                                    </p:animScale>
                                    <p:animScale>
                                      <p:cBhvr>
                                        <p:cTn id="17" dur="26">
                                          <p:stCondLst>
                                            <p:cond delay="1642"/>
                                          </p:stCondLst>
                                        </p:cTn>
                                        <p:tgtEl>
                                          <p:spTgt spid="82945"/>
                                        </p:tgtEl>
                                      </p:cBhvr>
                                      <p:to x="100000" y="90000"/>
                                    </p:animScale>
                                    <p:animScale>
                                      <p:cBhvr>
                                        <p:cTn id="18" dur="166" decel="50000">
                                          <p:stCondLst>
                                            <p:cond delay="1668"/>
                                          </p:stCondLst>
                                        </p:cTn>
                                        <p:tgtEl>
                                          <p:spTgt spid="82945"/>
                                        </p:tgtEl>
                                      </p:cBhvr>
                                      <p:to x="100000" y="100000"/>
                                    </p:animScale>
                                    <p:animScale>
                                      <p:cBhvr>
                                        <p:cTn id="19" dur="26">
                                          <p:stCondLst>
                                            <p:cond delay="1808"/>
                                          </p:stCondLst>
                                        </p:cTn>
                                        <p:tgtEl>
                                          <p:spTgt spid="82945"/>
                                        </p:tgtEl>
                                      </p:cBhvr>
                                      <p:to x="100000" y="95000"/>
                                    </p:animScale>
                                    <p:animScale>
                                      <p:cBhvr>
                                        <p:cTn id="20" dur="166" decel="50000">
                                          <p:stCondLst>
                                            <p:cond delay="1834"/>
                                          </p:stCondLst>
                                        </p:cTn>
                                        <p:tgtEl>
                                          <p:spTgt spid="82945"/>
                                        </p:tgtEl>
                                      </p:cBhvr>
                                      <p:to x="100000" y="100000"/>
                                    </p:animScale>
                                  </p:childTnLst>
                                </p:cTn>
                              </p:par>
                            </p:childTnLst>
                          </p:cTn>
                        </p:par>
                        <p:par>
                          <p:cTn id="21" fill="hold">
                            <p:stCondLst>
                              <p:cond delay="2000"/>
                            </p:stCondLst>
                            <p:childTnLst>
                              <p:par>
                                <p:cTn id="22" presetID="2" presetClass="entr" presetSubtype="8" fill="hold" grpId="0" nodeType="afterEffect">
                                  <p:stCondLst>
                                    <p:cond delay="0"/>
                                  </p:stCondLst>
                                  <p:childTnLst>
                                    <p:set>
                                      <p:cBhvr>
                                        <p:cTn id="23" dur="1" fill="hold">
                                          <p:stCondLst>
                                            <p:cond delay="0"/>
                                          </p:stCondLst>
                                        </p:cTn>
                                        <p:tgtEl>
                                          <p:spTgt spid="82946"/>
                                        </p:tgtEl>
                                        <p:attrNameLst>
                                          <p:attrName>style.visibility</p:attrName>
                                        </p:attrNameLst>
                                      </p:cBhvr>
                                      <p:to>
                                        <p:strVal val="visible"/>
                                      </p:to>
                                    </p:set>
                                    <p:anim calcmode="lin" valueType="num">
                                      <p:cBhvr additive="base">
                                        <p:cTn id="24" dur="500" fill="hold"/>
                                        <p:tgtEl>
                                          <p:spTgt spid="82946"/>
                                        </p:tgtEl>
                                        <p:attrNameLst>
                                          <p:attrName>ppt_x</p:attrName>
                                        </p:attrNameLst>
                                      </p:cBhvr>
                                      <p:tavLst>
                                        <p:tav tm="0">
                                          <p:val>
                                            <p:strVal val="0-#ppt_w/2"/>
                                          </p:val>
                                        </p:tav>
                                        <p:tav tm="100000">
                                          <p:val>
                                            <p:strVal val="#ppt_x"/>
                                          </p:val>
                                        </p:tav>
                                      </p:tavLst>
                                    </p:anim>
                                    <p:anim calcmode="lin" valueType="num">
                                      <p:cBhvr additive="base">
                                        <p:cTn id="25" dur="500" fill="hold"/>
                                        <p:tgtEl>
                                          <p:spTgt spid="8294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0" presetClass="entr" presetSubtype="0" fill="hold" grpId="0" nodeType="clickEffect">
                                  <p:stCondLst>
                                    <p:cond delay="0"/>
                                  </p:stCondLst>
                                  <p:childTnLst>
                                    <p:set>
                                      <p:cBhvr>
                                        <p:cTn id="54" dur="1" fill="hold">
                                          <p:stCondLst>
                                            <p:cond delay="0"/>
                                          </p:stCondLst>
                                        </p:cTn>
                                        <p:tgtEl>
                                          <p:spTgt spid="82947"/>
                                        </p:tgtEl>
                                        <p:attrNameLst>
                                          <p:attrName>style.visibility</p:attrName>
                                        </p:attrNameLst>
                                      </p:cBhvr>
                                      <p:to>
                                        <p:strVal val="visible"/>
                                      </p:to>
                                    </p:set>
                                    <p:animEffect transition="in" filter="wedge">
                                      <p:cBhvr>
                                        <p:cTn id="55" dur="2000"/>
                                        <p:tgtEl>
                                          <p:spTgt spid="82947"/>
                                        </p:tgtEl>
                                      </p:cBhvr>
                                    </p:animEffect>
                                  </p:childTnLst>
                                </p:cTn>
                              </p:par>
                            </p:childTnLst>
                          </p:cTn>
                        </p:par>
                        <p:par>
                          <p:cTn id="56" fill="hold">
                            <p:stCondLst>
                              <p:cond delay="2000"/>
                            </p:stCondLst>
                            <p:childTnLst>
                              <p:par>
                                <p:cTn id="57" presetID="22" presetClass="entr" presetSubtype="8"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nimBg="1"/>
      <p:bldP spid="82945" grpId="0" animBg="1"/>
      <p:bldP spid="82946" grpId="0"/>
      <p:bldP spid="13" grpId="0"/>
      <p:bldP spid="14" grpId="0"/>
      <p:bldP spid="15" grpId="0"/>
      <p:bldP spid="16" grpId="0"/>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107504" y="5317336"/>
            <a:ext cx="8928992" cy="122413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400" b="0" i="0" u="none" strike="noStrike" cap="none" normalizeH="0" baseline="0" dirty="0" smtClean="0">
                <a:ln>
                  <a:noFill/>
                </a:ln>
                <a:solidFill>
                  <a:srgbClr val="FF0000"/>
                </a:solidFill>
                <a:effectLst/>
                <a:latin typeface="Arial" pitchFamily="34" charset="0"/>
                <a:cs typeface="Arial" pitchFamily="34" charset="0"/>
              </a:rPr>
              <a:t> </a:t>
            </a:r>
            <a:r>
              <a:rPr kumimoji="0" lang="fr-FR" sz="2400" b="1" i="1" u="sng" strike="noStrike" cap="none" normalizeH="0" baseline="0" dirty="0" smtClean="0">
                <a:ln>
                  <a:noFill/>
                </a:ln>
                <a:solidFill>
                  <a:schemeClr val="tx1"/>
                </a:solidFill>
                <a:effectLst/>
                <a:latin typeface="Calibri" pitchFamily="34" charset="0"/>
                <a:cs typeface="Arial" pitchFamily="34" charset="0"/>
              </a:rPr>
              <a:t>Comparaison de l’énergie de la liaison </a:t>
            </a:r>
            <a:r>
              <a:rPr kumimoji="0" lang="fr-FR" sz="2400" b="1" i="0" u="sng" strike="noStrike" cap="none" normalizeH="0" baseline="0" dirty="0" smtClean="0">
                <a:ln>
                  <a:noFill/>
                </a:ln>
                <a:solidFill>
                  <a:schemeClr val="tx1"/>
                </a:solidFill>
                <a:effectLst/>
                <a:latin typeface="Symbol" pitchFamily="18" charset="2"/>
                <a:cs typeface="Arial" pitchFamily="34" charset="0"/>
              </a:rPr>
              <a:t>s </a:t>
            </a:r>
            <a:r>
              <a:rPr kumimoji="0" lang="fr-FR" sz="2400" b="1" i="1" u="sng" strike="noStrike" cap="none" normalizeH="0" baseline="0" dirty="0" smtClean="0">
                <a:ln>
                  <a:noFill/>
                </a:ln>
                <a:solidFill>
                  <a:schemeClr val="tx1"/>
                </a:solidFill>
                <a:effectLst/>
                <a:latin typeface="Calibri" pitchFamily="34" charset="0"/>
                <a:cs typeface="Arial" pitchFamily="34" charset="0"/>
              </a:rPr>
              <a:t>et de la liaison </a:t>
            </a:r>
            <a:r>
              <a:rPr kumimoji="0" lang="fr-FR" sz="2400" b="1" i="0" u="sng" strike="noStrike" cap="none" normalizeH="0" baseline="0" dirty="0" smtClean="0">
                <a:ln>
                  <a:noFill/>
                </a:ln>
                <a:solidFill>
                  <a:schemeClr val="tx1"/>
                </a:solidFill>
                <a:effectLst/>
                <a:latin typeface="Symbol" pitchFamily="18" charset="2"/>
                <a:cs typeface="Arial" pitchFamily="34" charset="0"/>
              </a:rPr>
              <a:t>p </a:t>
            </a:r>
            <a:r>
              <a:rPr kumimoji="0" lang="fr-FR" sz="2400" b="1" i="0" u="sng" strike="noStrike" cap="none" normalizeH="0" baseline="0" dirty="0" smtClean="0">
                <a:ln>
                  <a:noFill/>
                </a:ln>
                <a:solidFill>
                  <a:schemeClr val="tx1"/>
                </a:solidFill>
                <a:effectLst/>
                <a:latin typeface="Arial" pitchFamily="34" charset="0"/>
                <a:cs typeface="Arial" pitchFamily="34" charset="0"/>
              </a:rPr>
              <a:t>:</a:t>
            </a:r>
            <a:r>
              <a:rPr kumimoji="0" lang="fr-FR" sz="2400" b="0" i="0" u="none" strike="noStrike" cap="none" normalizeH="0" baseline="0" dirty="0" smtClean="0">
                <a:ln>
                  <a:noFill/>
                </a:ln>
                <a:solidFill>
                  <a:srgbClr val="FF0000"/>
                </a:solidFill>
                <a:effectLst/>
                <a:latin typeface="Arial" pitchFamily="34" charset="0"/>
                <a:cs typeface="Arial" pitchFamily="34" charset="0"/>
              </a:rPr>
              <a:t> </a:t>
            </a:r>
            <a:r>
              <a:rPr kumimoji="0" lang="fr-FR" sz="2400" b="0" i="0" u="none" strike="noStrike" cap="none" normalizeH="0" baseline="0" dirty="0" smtClean="0">
                <a:ln>
                  <a:noFill/>
                </a:ln>
                <a:solidFill>
                  <a:schemeClr val="tx1"/>
                </a:solidFill>
                <a:effectLst/>
                <a:latin typeface="Calibri" pitchFamily="34" charset="0"/>
                <a:cs typeface="Arial" pitchFamily="34" charset="0"/>
              </a:rPr>
              <a:t> </a:t>
            </a:r>
            <a:endParaRPr kumimoji="0" lang="fr-FR" sz="2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6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600" b="1"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46" name="Rectangle 2"/>
          <p:cNvSpPr>
            <a:spLocks noChangeArrowheads="1"/>
          </p:cNvSpPr>
          <p:nvPr/>
        </p:nvSpPr>
        <p:spPr bwMode="auto">
          <a:xfrm>
            <a:off x="0" y="331161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a:t>
            </a:r>
            <a:r>
              <a:rPr kumimoji="0" lang="fr-FR" sz="14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L’énergie des liaisons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C–C</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et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C=C</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valent respectivement</a:t>
            </a:r>
            <a:r>
              <a:rPr kumimoji="0" lang="fr-FR" sz="14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D(C–C)</a:t>
            </a:r>
            <a:r>
              <a:rPr kumimoji="0" lang="fr-FR" sz="14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14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345 kJ.mol</a:t>
            </a:r>
            <a:r>
              <a:rPr kumimoji="0" lang="fr-FR" sz="14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14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1</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D(C=C) =</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615 kJ.mol </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1</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En déduire </a:t>
            </a:r>
            <a:r>
              <a:rPr kumimoji="0" lang="fr-FR" sz="2000" b="1" i="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l’énergie de la liaison </a:t>
            </a:r>
            <a:r>
              <a:rPr kumimoji="0" lang="fr-FR" sz="2000" b="1" i="0" u="sng" strike="noStrike" cap="none" normalizeH="0" baseline="0" dirty="0" smtClean="0">
                <a:ln>
                  <a:noFill/>
                </a:ln>
                <a:solidFill>
                  <a:schemeClr val="tx1"/>
                </a:solidFill>
                <a:effectLst/>
                <a:latin typeface="Symbol" pitchFamily="18" charset="2"/>
                <a:ea typeface="Arial Unicode MS" pitchFamily="34" charset="-128"/>
                <a:cs typeface="Times New Roman" pitchFamily="18" charset="0"/>
                <a:sym typeface="Wingdings" pitchFamily="2" charset="2"/>
              </a:rPr>
              <a:t>p</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présente dans la liaison covalente double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C=C</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Conclure.</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13" name="Text Box 2"/>
          <p:cNvSpPr txBox="1">
            <a:spLocks noChangeArrowheads="1"/>
          </p:cNvSpPr>
          <p:nvPr/>
        </p:nvSpPr>
        <p:spPr bwMode="auto">
          <a:xfrm>
            <a:off x="288032" y="4321129"/>
            <a:ext cx="233975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1" i="0" u="none" strike="noStrike" cap="none" normalizeH="0" baseline="0" dirty="0" smtClean="0">
                <a:ln>
                  <a:noFill/>
                </a:ln>
                <a:solidFill>
                  <a:srgbClr val="002060"/>
                </a:solidFill>
                <a:effectLst/>
                <a:latin typeface="Arial" pitchFamily="34" charset="0"/>
                <a:cs typeface="Arial" pitchFamily="34" charset="0"/>
              </a:rPr>
              <a:t>D(C–C) = D(</a:t>
            </a:r>
            <a:r>
              <a:rPr kumimoji="0" lang="fr-FR" sz="2000" b="1" i="0" u="none" strike="noStrike" cap="none" normalizeH="0" baseline="0" dirty="0" smtClean="0">
                <a:ln>
                  <a:noFill/>
                </a:ln>
                <a:solidFill>
                  <a:srgbClr val="002060"/>
                </a:solidFill>
                <a:effectLst/>
                <a:latin typeface="Symbol" pitchFamily="18" charset="2"/>
                <a:cs typeface="Arial" pitchFamily="34" charset="0"/>
              </a:rPr>
              <a:t>s</a:t>
            </a:r>
            <a:r>
              <a:rPr kumimoji="0" lang="fr-FR" sz="2000" b="1" i="0" u="none" strike="noStrike" cap="none" normalizeH="0" baseline="0" dirty="0" smtClean="0">
                <a:ln>
                  <a:noFill/>
                </a:ln>
                <a:solidFill>
                  <a:srgbClr val="002060"/>
                </a:solidFill>
                <a:effectLst/>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4" name="Text Box 2"/>
          <p:cNvSpPr txBox="1">
            <a:spLocks noChangeArrowheads="1"/>
          </p:cNvSpPr>
          <p:nvPr/>
        </p:nvSpPr>
        <p:spPr bwMode="auto">
          <a:xfrm>
            <a:off x="3563888" y="4813280"/>
            <a:ext cx="4392488"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soit</a:t>
            </a:r>
            <a:r>
              <a:rPr kumimoji="0" lang="fr-FR" sz="2000" b="0" i="0" u="none" strike="noStrike" cap="none" normalizeH="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Arial" pitchFamily="34" charset="0"/>
                <a:cs typeface="Arial" pitchFamily="34" charset="0"/>
              </a:rPr>
              <a:t>D(</a:t>
            </a:r>
            <a:r>
              <a:rPr kumimoji="0" lang="fr-FR" sz="2000" b="1" i="0" u="sng" strike="noStrike" cap="none" normalizeH="0" baseline="0" dirty="0" smtClean="0">
                <a:ln>
                  <a:noFill/>
                </a:ln>
                <a:solidFill>
                  <a:srgbClr val="FF0000"/>
                </a:solidFill>
                <a:effectLst/>
                <a:latin typeface="Symbol" pitchFamily="18" charset="2"/>
                <a:cs typeface="Arial" pitchFamily="34" charset="0"/>
              </a:rPr>
              <a:t>p</a:t>
            </a:r>
            <a:r>
              <a:rPr kumimoji="0" lang="fr-FR" sz="2000" b="1" i="0" u="sng" strike="noStrike" cap="none" normalizeH="0" baseline="0" dirty="0" smtClean="0">
                <a:ln>
                  <a:noFill/>
                </a:ln>
                <a:solidFill>
                  <a:srgbClr val="FF0000"/>
                </a:solidFill>
                <a:effectLst/>
                <a:latin typeface="Arial" pitchFamily="34" charset="0"/>
                <a:cs typeface="Arial" pitchFamily="34" charset="0"/>
              </a:rPr>
              <a:t>) = 270 kJ.mol </a:t>
            </a:r>
            <a:r>
              <a:rPr kumimoji="0" lang="fr-FR" sz="2000" b="1" i="0" u="sng" strike="noStrike" cap="none" normalizeH="0" baseline="30000" dirty="0" smtClean="0">
                <a:ln>
                  <a:noFill/>
                </a:ln>
                <a:solidFill>
                  <a:srgbClr val="FF0000"/>
                </a:solidFill>
                <a:effectLst/>
                <a:latin typeface="Arial" pitchFamily="34" charset="0"/>
                <a:cs typeface="Arial" pitchFamily="34" charset="0"/>
              </a:rPr>
              <a:t>– 1</a:t>
            </a:r>
            <a:r>
              <a:rPr kumimoji="0" lang="fr-FR" sz="2000" b="1" i="0" u="sng" strike="noStrike" cap="none" normalizeH="0" baseline="0" dirty="0" smtClean="0">
                <a:ln>
                  <a:noFill/>
                </a:ln>
                <a:solidFill>
                  <a:srgbClr val="FF0000"/>
                </a:solidFill>
                <a:effectLst/>
                <a:latin typeface="Arial" pitchFamily="34" charset="0"/>
                <a:cs typeface="Arial" pitchFamily="34" charset="0"/>
              </a:rPr>
              <a:t>  &lt; D(</a:t>
            </a:r>
            <a:r>
              <a:rPr kumimoji="0" lang="fr-FR" sz="2000" b="1" i="0" u="sng" strike="noStrike" cap="none" normalizeH="0" baseline="0" dirty="0" smtClean="0">
                <a:ln>
                  <a:noFill/>
                </a:ln>
                <a:solidFill>
                  <a:srgbClr val="FF0000"/>
                </a:solidFill>
                <a:effectLst/>
                <a:latin typeface="Symbol" pitchFamily="18" charset="2"/>
                <a:cs typeface="Arial" pitchFamily="34" charset="0"/>
              </a:rPr>
              <a:t>s</a:t>
            </a:r>
            <a:r>
              <a:rPr kumimoji="0" lang="fr-FR" sz="2000" b="1" i="0" u="sng" strike="noStrike" cap="none" normalizeH="0" baseline="0" dirty="0" smtClean="0">
                <a:ln>
                  <a:noFill/>
                </a:ln>
                <a:solidFill>
                  <a:srgbClr val="FF0000"/>
                </a:solidFill>
                <a:effectLst/>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5" name="Text Box 2"/>
          <p:cNvSpPr txBox="1">
            <a:spLocks noChangeArrowheads="1"/>
          </p:cNvSpPr>
          <p:nvPr/>
        </p:nvSpPr>
        <p:spPr bwMode="auto">
          <a:xfrm>
            <a:off x="5436096" y="4319446"/>
            <a:ext cx="352839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14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donc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b="1" dirty="0" smtClean="0">
                <a:solidFill>
                  <a:srgbClr val="002060"/>
                </a:solidFill>
                <a:latin typeface="Arial" pitchFamily="34" charset="0"/>
                <a:cs typeface="Arial" pitchFamily="34" charset="0"/>
              </a:rPr>
              <a:t>D(</a:t>
            </a:r>
            <a:r>
              <a:rPr lang="fr-FR" sz="2000" b="1" dirty="0" smtClean="0">
                <a:solidFill>
                  <a:srgbClr val="002060"/>
                </a:solidFill>
                <a:latin typeface="Symbol" pitchFamily="18" charset="2"/>
                <a:cs typeface="Arial" pitchFamily="34" charset="0"/>
              </a:rPr>
              <a:t>p</a:t>
            </a:r>
            <a:r>
              <a:rPr lang="fr-FR" sz="2000" b="1" dirty="0" smtClean="0">
                <a:solidFill>
                  <a:srgbClr val="002060"/>
                </a:solidFill>
                <a:latin typeface="Arial" pitchFamily="34" charset="0"/>
                <a:cs typeface="Arial" pitchFamily="34" charset="0"/>
              </a:rPr>
              <a:t>) = D(C=C) – D(</a:t>
            </a:r>
            <a:r>
              <a:rPr lang="fr-FR" sz="2000" b="1" dirty="0" smtClean="0">
                <a:solidFill>
                  <a:srgbClr val="00206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a:t>
            </a:r>
            <a:endParaRPr lang="fr-FR" sz="2000" dirty="0" smtClean="0">
              <a:solidFill>
                <a:srgbClr val="002060"/>
              </a:solidFill>
              <a:latin typeface="Arial" pitchFamily="34" charset="0"/>
              <a:cs typeface="Arial" pitchFamily="34" charset="0"/>
            </a:endParaRPr>
          </a:p>
        </p:txBody>
      </p:sp>
      <p:sp>
        <p:nvSpPr>
          <p:cNvPr id="16" name="Text Box 2"/>
          <p:cNvSpPr txBox="1">
            <a:spLocks noChangeArrowheads="1"/>
          </p:cNvSpPr>
          <p:nvPr/>
        </p:nvSpPr>
        <p:spPr bwMode="auto">
          <a:xfrm>
            <a:off x="2267744" y="4320241"/>
            <a:ext cx="316835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14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et</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D(C=C) </a:t>
            </a:r>
            <a:r>
              <a:rPr lang="fr-FR" sz="2000" b="1" dirty="0" smtClean="0">
                <a:solidFill>
                  <a:srgbClr val="002060"/>
                </a:solidFill>
                <a:latin typeface="Arial" pitchFamily="34" charset="0"/>
                <a:cs typeface="Arial" pitchFamily="34" charset="0"/>
              </a:rPr>
              <a:t>= D(</a:t>
            </a:r>
            <a:r>
              <a:rPr lang="fr-FR" sz="2000" b="1" dirty="0" smtClean="0">
                <a:solidFill>
                  <a:srgbClr val="00206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 + D(</a:t>
            </a:r>
            <a:r>
              <a:rPr lang="fr-FR" sz="2000" b="1" dirty="0" smtClean="0">
                <a:solidFill>
                  <a:srgbClr val="002060"/>
                </a:solidFill>
                <a:latin typeface="Symbol" pitchFamily="18" charset="2"/>
                <a:cs typeface="Arial" pitchFamily="34" charset="0"/>
              </a:rPr>
              <a:t>p</a:t>
            </a:r>
            <a:r>
              <a:rPr lang="fr-FR" sz="2000" b="1" dirty="0" smtClean="0">
                <a:solidFill>
                  <a:srgbClr val="002060"/>
                </a:solidFill>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7" name="Text Box 2"/>
          <p:cNvSpPr txBox="1">
            <a:spLocks noChangeArrowheads="1"/>
          </p:cNvSpPr>
          <p:nvPr/>
        </p:nvSpPr>
        <p:spPr bwMode="auto">
          <a:xfrm>
            <a:off x="467544" y="4813280"/>
            <a:ext cx="352839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1" i="1" u="sng" strike="noStrike" cap="none" normalizeH="0" baseline="0" dirty="0" smtClean="0">
                <a:ln>
                  <a:noFill/>
                </a:ln>
                <a:solidFill>
                  <a:srgbClr val="002060"/>
                </a:solidFill>
                <a:effectLst/>
                <a:latin typeface="Arial" pitchFamily="34" charset="0"/>
                <a:cs typeface="Arial" pitchFamily="34" charset="0"/>
                <a:sym typeface="Wingdings 3" pitchFamily="18" charset="2"/>
              </a:rPr>
              <a:t>AN</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pitchFamily="2" charset="2"/>
              </a:rPr>
              <a:t> </a:t>
            </a:r>
            <a:r>
              <a:rPr lang="fr-FR" sz="2000" b="1" dirty="0" smtClean="0">
                <a:solidFill>
                  <a:srgbClr val="002060"/>
                </a:solidFill>
                <a:latin typeface="Arial" pitchFamily="34" charset="0"/>
                <a:cs typeface="Arial" pitchFamily="34" charset="0"/>
              </a:rPr>
              <a:t>D(</a:t>
            </a:r>
            <a:r>
              <a:rPr lang="fr-FR" sz="2000" b="1" dirty="0" smtClean="0">
                <a:solidFill>
                  <a:srgbClr val="002060"/>
                </a:solidFill>
                <a:latin typeface="Symbol" pitchFamily="18" charset="2"/>
                <a:cs typeface="Arial" pitchFamily="34" charset="0"/>
              </a:rPr>
              <a:t>p</a:t>
            </a:r>
            <a:r>
              <a:rPr lang="fr-FR" sz="2000" b="1" dirty="0" smtClean="0">
                <a:solidFill>
                  <a:srgbClr val="002060"/>
                </a:solidFill>
                <a:latin typeface="Arial" pitchFamily="34" charset="0"/>
                <a:cs typeface="Arial" pitchFamily="34" charset="0"/>
              </a:rPr>
              <a:t>) = 615 – 345</a:t>
            </a:r>
            <a:endParaRPr lang="fr-FR" sz="2000" dirty="0" smtClean="0">
              <a:solidFill>
                <a:srgbClr val="002060"/>
              </a:solidFill>
              <a:latin typeface="Arial" pitchFamily="34" charset="0"/>
              <a:cs typeface="Arial" pitchFamily="34" charset="0"/>
            </a:endParaRPr>
          </a:p>
        </p:txBody>
      </p:sp>
      <p:sp>
        <p:nvSpPr>
          <p:cNvPr id="19" name="Rectangle 18"/>
          <p:cNvSpPr/>
          <p:nvPr/>
        </p:nvSpPr>
        <p:spPr>
          <a:xfrm>
            <a:off x="251520" y="5748589"/>
            <a:ext cx="8712968" cy="707886"/>
          </a:xfrm>
          <a:prstGeom prst="rect">
            <a:avLst/>
          </a:prstGeom>
        </p:spPr>
        <p:txBody>
          <a:bodyPr wrap="square">
            <a:spAutoFit/>
          </a:bodyPr>
          <a:lstStyle/>
          <a:p>
            <a:pPr lvl="0" algn="just" fontAlgn="base">
              <a:spcBef>
                <a:spcPct val="0"/>
              </a:spcBef>
            </a:pPr>
            <a:r>
              <a:rPr lang="fr-FR" sz="2000" b="1"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Une </a:t>
            </a:r>
            <a:r>
              <a:rPr lang="fr-FR" sz="2000" b="1" u="sng" dirty="0" smtClean="0">
                <a:solidFill>
                  <a:srgbClr val="FF0000"/>
                </a:solidFill>
                <a:latin typeface="Arial" pitchFamily="34" charset="0"/>
                <a:cs typeface="Arial" pitchFamily="34" charset="0"/>
              </a:rPr>
              <a:t>liaison </a:t>
            </a:r>
            <a:r>
              <a:rPr lang="fr-FR" sz="2000" b="1" u="sng" dirty="0" smtClean="0">
                <a:solidFill>
                  <a:srgbClr val="FF0000"/>
                </a:solidFill>
                <a:latin typeface="Symbol" pitchFamily="18" charset="2"/>
                <a:cs typeface="Arial" pitchFamily="34" charset="0"/>
              </a:rPr>
              <a:t>p</a:t>
            </a:r>
            <a:r>
              <a:rPr lang="fr-FR" sz="2000" b="1" u="sng" dirty="0" smtClean="0">
                <a:solidFill>
                  <a:srgbClr val="FF0000"/>
                </a:solidFill>
                <a:latin typeface="Arial" pitchFamily="34" charset="0"/>
                <a:cs typeface="Arial" pitchFamily="34" charset="0"/>
              </a:rPr>
              <a:t> est </a:t>
            </a:r>
            <a:r>
              <a:rPr lang="fr-FR" sz="2000" b="1" u="sng" smtClean="0">
                <a:solidFill>
                  <a:srgbClr val="FF0000"/>
                </a:solidFill>
                <a:latin typeface="Arial" pitchFamily="34" charset="0"/>
                <a:cs typeface="Arial" pitchFamily="34" charset="0"/>
              </a:rPr>
              <a:t>plus fragile </a:t>
            </a:r>
            <a:r>
              <a:rPr lang="fr-FR" sz="2000" b="1" u="sng" dirty="0" smtClean="0">
                <a:solidFill>
                  <a:srgbClr val="FF0000"/>
                </a:solidFill>
                <a:latin typeface="Arial" pitchFamily="34" charset="0"/>
                <a:cs typeface="Arial" pitchFamily="34" charset="0"/>
              </a:rPr>
              <a:t>qu’une liaison </a:t>
            </a:r>
            <a:r>
              <a:rPr lang="fr-FR" sz="2000" b="1" u="sng" dirty="0" smtClean="0">
                <a:solidFill>
                  <a:srgbClr val="FF000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car il y a </a:t>
            </a:r>
            <a:r>
              <a:rPr lang="fr-FR" sz="2000" b="1" dirty="0" smtClean="0">
                <a:solidFill>
                  <a:srgbClr val="002060"/>
                </a:solidFill>
                <a:latin typeface="Arial" pitchFamily="34" charset="0"/>
                <a:cs typeface="Arial" pitchFamily="34" charset="0"/>
              </a:rPr>
              <a:t>moins de </a:t>
            </a:r>
            <a:r>
              <a:rPr lang="fr-FR" sz="2000" b="1" dirty="0" err="1" smtClean="0">
                <a:solidFill>
                  <a:srgbClr val="002060"/>
                </a:solidFill>
                <a:latin typeface="Arial" pitchFamily="34" charset="0"/>
                <a:cs typeface="Arial" pitchFamily="34" charset="0"/>
              </a:rPr>
              <a:t>re-couvrement</a:t>
            </a:r>
            <a:r>
              <a:rPr lang="fr-FR" sz="2000" b="1"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entre les OA.</a:t>
            </a:r>
            <a:endParaRPr lang="fr-FR" sz="2800" dirty="0" smtClean="0">
              <a:solidFill>
                <a:srgbClr val="002060"/>
              </a:solidFill>
              <a:latin typeface="Arial" pitchFamily="34" charset="0"/>
              <a:cs typeface="Arial" pitchFamily="34" charset="0"/>
            </a:endParaRPr>
          </a:p>
        </p:txBody>
      </p:sp>
      <p:sp>
        <p:nvSpPr>
          <p:cNvPr id="18" name="Rectangle 17"/>
          <p:cNvSpPr/>
          <p:nvPr/>
        </p:nvSpPr>
        <p:spPr>
          <a:xfrm>
            <a:off x="539552" y="159884"/>
            <a:ext cx="1080120"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2s – 2s</a:t>
            </a:r>
            <a:endParaRPr lang="fr-FR" dirty="0"/>
          </a:p>
        </p:txBody>
      </p:sp>
      <p:sp>
        <p:nvSpPr>
          <p:cNvPr id="20" name="Rectangle 19"/>
          <p:cNvSpPr/>
          <p:nvPr/>
        </p:nvSpPr>
        <p:spPr>
          <a:xfrm>
            <a:off x="1835696" y="1555976"/>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x</a:t>
            </a:r>
            <a:r>
              <a:rPr lang="fr-FR" sz="2000" b="1" dirty="0" smtClean="0">
                <a:solidFill>
                  <a:prstClr val="black"/>
                </a:solidFill>
              </a:rPr>
              <a:t> – </a:t>
            </a:r>
            <a:r>
              <a:rPr lang="fr-FR" sz="2000" b="1" dirty="0">
                <a:solidFill>
                  <a:prstClr val="black"/>
                </a:solidFill>
              </a:rPr>
              <a:t>2p</a:t>
            </a:r>
            <a:r>
              <a:rPr lang="fr-FR" sz="2000" b="1" baseline="-25000" dirty="0">
                <a:solidFill>
                  <a:prstClr val="black"/>
                </a:solidFill>
              </a:rPr>
              <a:t>x</a:t>
            </a:r>
            <a:endParaRPr lang="fr-FR" dirty="0"/>
          </a:p>
        </p:txBody>
      </p:sp>
      <p:sp>
        <p:nvSpPr>
          <p:cNvPr id="21" name="Rectangle 20"/>
          <p:cNvSpPr/>
          <p:nvPr/>
        </p:nvSpPr>
        <p:spPr>
          <a:xfrm>
            <a:off x="3203848" y="159884"/>
            <a:ext cx="1080120"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2s – 2p</a:t>
            </a:r>
            <a:r>
              <a:rPr lang="fr-FR" sz="2000" b="1" baseline="-25000" dirty="0" smtClean="0">
                <a:solidFill>
                  <a:prstClr val="black"/>
                </a:solidFill>
              </a:rPr>
              <a:t>x</a:t>
            </a:r>
            <a:endParaRPr lang="fr-FR" dirty="0"/>
          </a:p>
        </p:txBody>
      </p:sp>
      <p:pic>
        <p:nvPicPr>
          <p:cNvPr id="22" name="Picture 1"/>
          <p:cNvPicPr>
            <a:picLocks noChangeAspect="1" noChangeArrowheads="1"/>
          </p:cNvPicPr>
          <p:nvPr/>
        </p:nvPicPr>
        <p:blipFill>
          <a:blip r:embed="rId2" cstate="print"/>
          <a:srcRect l="7087" t="54599" r="67398" b="26921"/>
          <a:stretch>
            <a:fillRect/>
          </a:stretch>
        </p:blipFill>
        <p:spPr bwMode="auto">
          <a:xfrm>
            <a:off x="251520" y="591932"/>
            <a:ext cx="1869438" cy="761623"/>
          </a:xfrm>
          <a:prstGeom prst="rect">
            <a:avLst/>
          </a:prstGeom>
          <a:noFill/>
          <a:ln w="9525">
            <a:noFill/>
            <a:miter lim="800000"/>
            <a:headEnd/>
            <a:tailEnd/>
          </a:ln>
        </p:spPr>
      </p:pic>
      <p:pic>
        <p:nvPicPr>
          <p:cNvPr id="23" name="Picture 1"/>
          <p:cNvPicPr>
            <a:picLocks noChangeAspect="1" noChangeArrowheads="1"/>
          </p:cNvPicPr>
          <p:nvPr/>
        </p:nvPicPr>
        <p:blipFill>
          <a:blip r:embed="rId2" cstate="print"/>
          <a:srcRect l="39162" t="54599" r="25400" b="26921"/>
          <a:stretch>
            <a:fillRect/>
          </a:stretch>
        </p:blipFill>
        <p:spPr bwMode="auto">
          <a:xfrm>
            <a:off x="2483768" y="591932"/>
            <a:ext cx="2596442" cy="761623"/>
          </a:xfrm>
          <a:prstGeom prst="rect">
            <a:avLst/>
          </a:prstGeom>
          <a:noFill/>
          <a:ln w="9525">
            <a:noFill/>
            <a:miter lim="800000"/>
            <a:headEnd/>
            <a:tailEnd/>
          </a:ln>
        </p:spPr>
      </p:pic>
      <p:pic>
        <p:nvPicPr>
          <p:cNvPr id="24" name="Picture 2"/>
          <p:cNvPicPr>
            <a:picLocks noChangeAspect="1" noChangeArrowheads="1"/>
          </p:cNvPicPr>
          <p:nvPr/>
        </p:nvPicPr>
        <p:blipFill>
          <a:blip r:embed="rId3" cstate="print"/>
          <a:srcRect l="11100" t="55439" r="40000" b="26921"/>
          <a:stretch>
            <a:fillRect/>
          </a:stretch>
        </p:blipFill>
        <p:spPr bwMode="auto">
          <a:xfrm>
            <a:off x="683568" y="1981100"/>
            <a:ext cx="3582847" cy="727004"/>
          </a:xfrm>
          <a:prstGeom prst="rect">
            <a:avLst/>
          </a:prstGeom>
          <a:noFill/>
          <a:ln w="9525">
            <a:noFill/>
            <a:miter lim="800000"/>
            <a:headEnd/>
            <a:tailEnd/>
          </a:ln>
        </p:spPr>
      </p:pic>
      <p:pic>
        <p:nvPicPr>
          <p:cNvPr id="25" name="Picture 4"/>
          <p:cNvPicPr>
            <a:picLocks noChangeAspect="1" noChangeArrowheads="1"/>
          </p:cNvPicPr>
          <p:nvPr/>
        </p:nvPicPr>
        <p:blipFill>
          <a:blip r:embed="rId4" cstate="print"/>
          <a:srcRect l="51974" t="30240" r="37159" b="18521"/>
          <a:stretch>
            <a:fillRect/>
          </a:stretch>
        </p:blipFill>
        <p:spPr bwMode="auto">
          <a:xfrm>
            <a:off x="6147792" y="538458"/>
            <a:ext cx="796242" cy="2111773"/>
          </a:xfrm>
          <a:prstGeom prst="rect">
            <a:avLst/>
          </a:prstGeom>
          <a:noFill/>
          <a:ln w="9525">
            <a:noFill/>
            <a:miter lim="800000"/>
            <a:headEnd/>
            <a:tailEnd/>
          </a:ln>
        </p:spPr>
      </p:pic>
      <p:pic>
        <p:nvPicPr>
          <p:cNvPr id="26" name="Picture 4"/>
          <p:cNvPicPr>
            <a:picLocks noChangeAspect="1" noChangeArrowheads="1"/>
          </p:cNvPicPr>
          <p:nvPr/>
        </p:nvPicPr>
        <p:blipFill>
          <a:blip r:embed="rId4" cstate="print"/>
          <a:srcRect l="66148" t="42319" r="13535" b="14002"/>
          <a:stretch>
            <a:fillRect/>
          </a:stretch>
        </p:blipFill>
        <p:spPr bwMode="auto">
          <a:xfrm>
            <a:off x="7155904" y="754482"/>
            <a:ext cx="1488627" cy="1800200"/>
          </a:xfrm>
          <a:prstGeom prst="rect">
            <a:avLst/>
          </a:prstGeom>
          <a:noFill/>
          <a:ln w="9525">
            <a:noFill/>
            <a:miter lim="800000"/>
            <a:headEnd/>
            <a:tailEnd/>
          </a:ln>
        </p:spPr>
      </p:pic>
      <p:sp>
        <p:nvSpPr>
          <p:cNvPr id="27" name="Rectangle 26"/>
          <p:cNvSpPr/>
          <p:nvPr/>
        </p:nvSpPr>
        <p:spPr>
          <a:xfrm>
            <a:off x="7515944" y="178418"/>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z</a:t>
            </a:r>
            <a:r>
              <a:rPr lang="fr-FR" sz="2000" b="1" dirty="0" smtClean="0">
                <a:solidFill>
                  <a:prstClr val="black"/>
                </a:solidFill>
              </a:rPr>
              <a:t> – 2p</a:t>
            </a:r>
            <a:r>
              <a:rPr lang="fr-FR" sz="2000" b="1" baseline="-25000" dirty="0" smtClean="0">
                <a:solidFill>
                  <a:prstClr val="black"/>
                </a:solidFill>
              </a:rPr>
              <a:t>z</a:t>
            </a:r>
            <a:endParaRPr lang="fr-FR" dirty="0"/>
          </a:p>
        </p:txBody>
      </p:sp>
      <p:sp>
        <p:nvSpPr>
          <p:cNvPr id="28" name="Rectangle 27"/>
          <p:cNvSpPr/>
          <p:nvPr/>
        </p:nvSpPr>
        <p:spPr>
          <a:xfrm>
            <a:off x="5931768" y="122538"/>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y</a:t>
            </a:r>
            <a:r>
              <a:rPr lang="fr-FR" sz="2000" b="1" dirty="0" smtClean="0">
                <a:solidFill>
                  <a:prstClr val="black"/>
                </a:solidFill>
              </a:rPr>
              <a:t> – 2p</a:t>
            </a:r>
            <a:r>
              <a:rPr lang="fr-FR" sz="2000" b="1" baseline="-25000" dirty="0" smtClean="0">
                <a:solidFill>
                  <a:prstClr val="black"/>
                </a:solidFill>
              </a:rPr>
              <a:t>y</a:t>
            </a:r>
            <a:endParaRPr lang="fr-FR" dirty="0"/>
          </a:p>
        </p:txBody>
      </p:sp>
      <p:sp>
        <p:nvSpPr>
          <p:cNvPr id="29" name="Rectangle 28"/>
          <p:cNvSpPr/>
          <p:nvPr/>
        </p:nvSpPr>
        <p:spPr>
          <a:xfrm>
            <a:off x="716619" y="2717444"/>
            <a:ext cx="3960440" cy="461665"/>
          </a:xfrm>
          <a:prstGeom prst="rect">
            <a:avLst/>
          </a:prstGeom>
          <a:solidFill>
            <a:schemeClr val="accent3">
              <a:lumMod val="60000"/>
              <a:lumOff val="40000"/>
            </a:schemeClr>
          </a:solidFill>
          <a:ln w="57150">
            <a:solidFill>
              <a:srgbClr val="00B050"/>
            </a:solidFill>
          </a:ln>
        </p:spPr>
        <p:txBody>
          <a:bodyPr wrap="square">
            <a:spAutoFit/>
          </a:bodyPr>
          <a:lstStyle/>
          <a:p>
            <a:pPr algn="ctr"/>
            <a:r>
              <a:rPr lang="fr-FR" sz="2400" b="1" dirty="0" smtClean="0">
                <a:solidFill>
                  <a:prstClr val="black"/>
                </a:solidFill>
              </a:rPr>
              <a:t>Recouvrements AXIAUX</a:t>
            </a:r>
            <a:endParaRPr lang="fr-FR" sz="2000" dirty="0"/>
          </a:p>
        </p:txBody>
      </p:sp>
      <p:sp>
        <p:nvSpPr>
          <p:cNvPr id="30" name="Rectangle à coins arrondis 29"/>
          <p:cNvSpPr/>
          <p:nvPr/>
        </p:nvSpPr>
        <p:spPr>
          <a:xfrm>
            <a:off x="107504" y="59936"/>
            <a:ext cx="5112568" cy="2664296"/>
          </a:xfrm>
          <a:prstGeom prst="roundRect">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à coins arrondis 30"/>
          <p:cNvSpPr/>
          <p:nvPr/>
        </p:nvSpPr>
        <p:spPr>
          <a:xfrm>
            <a:off x="5643736" y="44624"/>
            <a:ext cx="3204864" cy="2664296"/>
          </a:xfrm>
          <a:prstGeom prst="roundRect">
            <a:avLst/>
          </a:prstGeom>
          <a:noFill/>
          <a:ln w="571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5431904" y="2703809"/>
            <a:ext cx="3635896" cy="461665"/>
          </a:xfrm>
          <a:prstGeom prst="rect">
            <a:avLst/>
          </a:prstGeom>
          <a:solidFill>
            <a:schemeClr val="accent4">
              <a:lumMod val="60000"/>
              <a:lumOff val="40000"/>
            </a:schemeClr>
          </a:solidFill>
          <a:ln w="57150">
            <a:solidFill>
              <a:srgbClr val="7030A0"/>
            </a:solidFill>
          </a:ln>
        </p:spPr>
        <p:txBody>
          <a:bodyPr wrap="square">
            <a:spAutoFit/>
          </a:bodyPr>
          <a:lstStyle/>
          <a:p>
            <a:pPr algn="ctr"/>
            <a:r>
              <a:rPr lang="fr-FR" sz="2400" b="1" dirty="0" smtClean="0">
                <a:solidFill>
                  <a:prstClr val="black"/>
                </a:solidFill>
              </a:rPr>
              <a:t>Recouvrements LATERAUX</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0-#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0-#ppt_w/2"/>
                                          </p:val>
                                        </p:tav>
                                        <p:tav tm="100000">
                                          <p:val>
                                            <p:strVal val="#ppt_x"/>
                                          </p:val>
                                        </p:tav>
                                      </p:tavLst>
                                    </p:anim>
                                    <p:anim calcmode="lin" valueType="num">
                                      <p:cBhvr additive="base">
                                        <p:cTn id="36" dur="500" fill="hold"/>
                                        <p:tgtEl>
                                          <p:spTgt spid="2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0-#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0-#ppt_w/2"/>
                                          </p:val>
                                        </p:tav>
                                        <p:tav tm="100000">
                                          <p:val>
                                            <p:strVal val="#ppt_x"/>
                                          </p:val>
                                        </p:tav>
                                      </p:tavLst>
                                    </p:anim>
                                    <p:anim calcmode="lin" valueType="num">
                                      <p:cBhvr additive="base">
                                        <p:cTn id="44" dur="500" fill="hold"/>
                                        <p:tgtEl>
                                          <p:spTgt spid="31"/>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0-#ppt_w/2"/>
                                          </p:val>
                                        </p:tav>
                                        <p:tav tm="100000">
                                          <p:val>
                                            <p:strVal val="#ppt_x"/>
                                          </p:val>
                                        </p:tav>
                                      </p:tavLst>
                                    </p:anim>
                                    <p:anim calcmode="lin" valueType="num">
                                      <p:cBhvr additive="base">
                                        <p:cTn id="48" dur="500" fill="hold"/>
                                        <p:tgtEl>
                                          <p:spTgt spid="25"/>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0-#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0-#ppt_w/2"/>
                                          </p:val>
                                        </p:tav>
                                        <p:tav tm="100000">
                                          <p:val>
                                            <p:strVal val="#ppt_x"/>
                                          </p:val>
                                        </p:tav>
                                      </p:tavLst>
                                    </p:anim>
                                    <p:anim calcmode="lin" valueType="num">
                                      <p:cBhvr additive="base">
                                        <p:cTn id="6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7" grpId="0" animBg="1"/>
      <p:bldP spid="28" grpId="0" animBg="1"/>
      <p:bldP spid="29" grpId="0" animBg="1"/>
      <p:bldP spid="30" grpId="0" animBg="1"/>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107504" y="1824104"/>
            <a:ext cx="8928992" cy="122413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400" b="0" i="0" u="none" strike="noStrike" cap="none" normalizeH="0" baseline="0" dirty="0" smtClean="0">
                <a:ln>
                  <a:noFill/>
                </a:ln>
                <a:solidFill>
                  <a:srgbClr val="FF0000"/>
                </a:solidFill>
                <a:effectLst/>
                <a:latin typeface="Arial" pitchFamily="34" charset="0"/>
                <a:cs typeface="Arial" pitchFamily="34" charset="0"/>
              </a:rPr>
              <a:t> </a:t>
            </a:r>
            <a:r>
              <a:rPr kumimoji="0" lang="fr-FR" sz="2400" b="1" i="1" u="sng" strike="noStrike" cap="none" normalizeH="0" baseline="0" dirty="0" smtClean="0">
                <a:ln>
                  <a:noFill/>
                </a:ln>
                <a:solidFill>
                  <a:schemeClr val="tx1"/>
                </a:solidFill>
                <a:effectLst/>
                <a:latin typeface="Calibri" pitchFamily="34" charset="0"/>
                <a:cs typeface="Arial" pitchFamily="34" charset="0"/>
              </a:rPr>
              <a:t>Comparaison de l’énergie de la liaison </a:t>
            </a:r>
            <a:r>
              <a:rPr kumimoji="0" lang="fr-FR" sz="2400" b="1" i="0" u="sng" strike="noStrike" cap="none" normalizeH="0" baseline="0" dirty="0" smtClean="0">
                <a:ln>
                  <a:noFill/>
                </a:ln>
                <a:solidFill>
                  <a:schemeClr val="tx1"/>
                </a:solidFill>
                <a:effectLst/>
                <a:latin typeface="Symbol" pitchFamily="18" charset="2"/>
                <a:cs typeface="Arial" pitchFamily="34" charset="0"/>
              </a:rPr>
              <a:t>s </a:t>
            </a:r>
            <a:r>
              <a:rPr kumimoji="0" lang="fr-FR" sz="2400" b="1" i="1" u="sng" strike="noStrike" cap="none" normalizeH="0" baseline="0" dirty="0" smtClean="0">
                <a:ln>
                  <a:noFill/>
                </a:ln>
                <a:solidFill>
                  <a:schemeClr val="tx1"/>
                </a:solidFill>
                <a:effectLst/>
                <a:latin typeface="Calibri" pitchFamily="34" charset="0"/>
                <a:cs typeface="Arial" pitchFamily="34" charset="0"/>
              </a:rPr>
              <a:t>et de la liaison </a:t>
            </a:r>
            <a:r>
              <a:rPr kumimoji="0" lang="fr-FR" sz="2400" b="1" i="0" u="sng" strike="noStrike" cap="none" normalizeH="0" baseline="0" dirty="0" smtClean="0">
                <a:ln>
                  <a:noFill/>
                </a:ln>
                <a:solidFill>
                  <a:schemeClr val="tx1"/>
                </a:solidFill>
                <a:effectLst/>
                <a:latin typeface="Symbol" pitchFamily="18" charset="2"/>
                <a:cs typeface="Arial" pitchFamily="34" charset="0"/>
              </a:rPr>
              <a:t>p </a:t>
            </a:r>
            <a:r>
              <a:rPr kumimoji="0" lang="fr-FR" sz="2400" b="1" i="0" u="sng" strike="noStrike" cap="none" normalizeH="0" baseline="0" dirty="0" smtClean="0">
                <a:ln>
                  <a:noFill/>
                </a:ln>
                <a:solidFill>
                  <a:schemeClr val="tx1"/>
                </a:solidFill>
                <a:effectLst/>
                <a:latin typeface="Arial" pitchFamily="34" charset="0"/>
                <a:cs typeface="Arial" pitchFamily="34" charset="0"/>
              </a:rPr>
              <a:t>:</a:t>
            </a:r>
            <a:r>
              <a:rPr kumimoji="0" lang="fr-FR" sz="2400" b="0" i="0" u="none" strike="noStrike" cap="none" normalizeH="0" baseline="0" dirty="0" smtClean="0">
                <a:ln>
                  <a:noFill/>
                </a:ln>
                <a:solidFill>
                  <a:srgbClr val="FF0000"/>
                </a:solidFill>
                <a:effectLst/>
                <a:latin typeface="Arial" pitchFamily="34" charset="0"/>
                <a:cs typeface="Arial" pitchFamily="34" charset="0"/>
              </a:rPr>
              <a:t> </a:t>
            </a:r>
            <a:r>
              <a:rPr kumimoji="0" lang="fr-FR" sz="2400" b="0" i="0" u="none" strike="noStrike" cap="none" normalizeH="0" baseline="0" dirty="0" smtClean="0">
                <a:ln>
                  <a:noFill/>
                </a:ln>
                <a:solidFill>
                  <a:schemeClr val="tx1"/>
                </a:solidFill>
                <a:effectLst/>
                <a:latin typeface="Calibri" pitchFamily="34" charset="0"/>
                <a:cs typeface="Arial" pitchFamily="34" charset="0"/>
              </a:rPr>
              <a:t> </a:t>
            </a:r>
            <a:endParaRPr kumimoji="0" lang="fr-FR" sz="2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600" b="1"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46" name="Rectangle 2"/>
          <p:cNvSpPr>
            <a:spLocks noChangeArrowheads="1"/>
          </p:cNvSpPr>
          <p:nvPr/>
        </p:nvSpPr>
        <p:spPr bwMode="auto">
          <a:xfrm>
            <a:off x="0" y="-27384"/>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a:t>
            </a:r>
            <a:r>
              <a:rPr kumimoji="0" lang="fr-FR" sz="14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L’énergie des liaisons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C–C</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et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C=C</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valent respectivement</a:t>
            </a:r>
            <a:r>
              <a:rPr kumimoji="0" lang="fr-FR" sz="14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D(C–C)</a:t>
            </a:r>
            <a:r>
              <a:rPr kumimoji="0" lang="fr-FR" sz="14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14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345 kJ.mol</a:t>
            </a:r>
            <a:r>
              <a:rPr kumimoji="0" lang="fr-FR" sz="14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14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1</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D(C=C) =</a:t>
            </a:r>
            <a:r>
              <a:rPr kumimoji="0" lang="fr-FR" sz="2000" b="1"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615 kJ.mol </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1</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En déduire </a:t>
            </a:r>
            <a:r>
              <a:rPr kumimoji="0" lang="fr-FR" sz="2000" b="1" i="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l’énergie de la liaison </a:t>
            </a:r>
            <a:r>
              <a:rPr kumimoji="0" lang="fr-FR" sz="2000" b="1" i="0" u="sng" strike="noStrike" cap="none" normalizeH="0" baseline="0" dirty="0" smtClean="0">
                <a:ln>
                  <a:noFill/>
                </a:ln>
                <a:solidFill>
                  <a:schemeClr val="tx1"/>
                </a:solidFill>
                <a:effectLst/>
                <a:latin typeface="Symbol" pitchFamily="18" charset="2"/>
                <a:ea typeface="Arial Unicode MS" pitchFamily="34" charset="-128"/>
                <a:cs typeface="Times New Roman" pitchFamily="18" charset="0"/>
                <a:sym typeface="Wingdings" pitchFamily="2" charset="2"/>
              </a:rPr>
              <a:t>p</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présente dans la liaison covalente double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C=C</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Conclure.</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13" name="Text Box 2"/>
          <p:cNvSpPr txBox="1">
            <a:spLocks noChangeArrowheads="1"/>
          </p:cNvSpPr>
          <p:nvPr/>
        </p:nvSpPr>
        <p:spPr bwMode="auto">
          <a:xfrm>
            <a:off x="0" y="969435"/>
            <a:ext cx="233975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1" i="0" u="none" strike="noStrike" cap="none" normalizeH="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D(C–C) = D(</a:t>
            </a:r>
            <a:r>
              <a:rPr kumimoji="0" lang="fr-FR" sz="2000" b="1" i="0" u="none" strike="noStrike" cap="none" normalizeH="0" baseline="0" dirty="0" smtClean="0">
                <a:ln>
                  <a:noFill/>
                </a:ln>
                <a:solidFill>
                  <a:srgbClr val="002060"/>
                </a:solidFill>
                <a:effectLst/>
                <a:latin typeface="Symbol" pitchFamily="18" charset="2"/>
                <a:cs typeface="Arial" pitchFamily="34" charset="0"/>
              </a:rPr>
              <a:t>s</a:t>
            </a:r>
            <a:r>
              <a:rPr kumimoji="0" lang="fr-FR" sz="2000" b="1" i="0" u="none" strike="noStrike" cap="none" normalizeH="0" baseline="0" dirty="0" smtClean="0">
                <a:ln>
                  <a:noFill/>
                </a:ln>
                <a:solidFill>
                  <a:srgbClr val="002060"/>
                </a:solidFill>
                <a:effectLst/>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4" name="Text Box 2"/>
          <p:cNvSpPr txBox="1">
            <a:spLocks noChangeArrowheads="1"/>
          </p:cNvSpPr>
          <p:nvPr/>
        </p:nvSpPr>
        <p:spPr bwMode="auto">
          <a:xfrm>
            <a:off x="3563888" y="1353099"/>
            <a:ext cx="4392488"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soit</a:t>
            </a:r>
            <a:r>
              <a:rPr kumimoji="0" lang="fr-FR" sz="2000" b="0" i="0" u="none" strike="noStrike" cap="none" normalizeH="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Arial" pitchFamily="34" charset="0"/>
                <a:cs typeface="Arial" pitchFamily="34" charset="0"/>
              </a:rPr>
              <a:t>D(</a:t>
            </a:r>
            <a:r>
              <a:rPr kumimoji="0" lang="fr-FR" sz="2000" b="1" i="0" u="sng" strike="noStrike" cap="none" normalizeH="0" baseline="0" dirty="0" smtClean="0">
                <a:ln>
                  <a:noFill/>
                </a:ln>
                <a:solidFill>
                  <a:srgbClr val="FF0000"/>
                </a:solidFill>
                <a:effectLst/>
                <a:latin typeface="Symbol" pitchFamily="18" charset="2"/>
                <a:cs typeface="Arial" pitchFamily="34" charset="0"/>
              </a:rPr>
              <a:t>p</a:t>
            </a:r>
            <a:r>
              <a:rPr kumimoji="0" lang="fr-FR" sz="2000" b="1" i="0" u="sng" strike="noStrike" cap="none" normalizeH="0" baseline="0" dirty="0" smtClean="0">
                <a:ln>
                  <a:noFill/>
                </a:ln>
                <a:solidFill>
                  <a:srgbClr val="FF0000"/>
                </a:solidFill>
                <a:effectLst/>
                <a:latin typeface="Arial" pitchFamily="34" charset="0"/>
                <a:cs typeface="Arial" pitchFamily="34" charset="0"/>
              </a:rPr>
              <a:t>) = 270 kJ.mol </a:t>
            </a:r>
            <a:r>
              <a:rPr kumimoji="0" lang="fr-FR" sz="2000" b="1" i="0" u="sng" strike="noStrike" cap="none" normalizeH="0" baseline="30000" dirty="0" smtClean="0">
                <a:ln>
                  <a:noFill/>
                </a:ln>
                <a:solidFill>
                  <a:srgbClr val="FF0000"/>
                </a:solidFill>
                <a:effectLst/>
                <a:latin typeface="Arial" pitchFamily="34" charset="0"/>
                <a:cs typeface="Arial" pitchFamily="34" charset="0"/>
              </a:rPr>
              <a:t>– 1</a:t>
            </a:r>
            <a:r>
              <a:rPr kumimoji="0" lang="fr-FR" sz="2000" b="1" i="0" u="sng" strike="noStrike" cap="none" normalizeH="0" baseline="0" dirty="0" smtClean="0">
                <a:ln>
                  <a:noFill/>
                </a:ln>
                <a:solidFill>
                  <a:srgbClr val="FF0000"/>
                </a:solidFill>
                <a:effectLst/>
                <a:latin typeface="Arial" pitchFamily="34" charset="0"/>
                <a:cs typeface="Arial" pitchFamily="34" charset="0"/>
              </a:rPr>
              <a:t>  &lt; D(</a:t>
            </a:r>
            <a:r>
              <a:rPr kumimoji="0" lang="fr-FR" sz="2000" b="1" i="0" u="sng" strike="noStrike" cap="none" normalizeH="0" baseline="0" dirty="0" smtClean="0">
                <a:ln>
                  <a:noFill/>
                </a:ln>
                <a:solidFill>
                  <a:srgbClr val="FF0000"/>
                </a:solidFill>
                <a:effectLst/>
                <a:latin typeface="Symbol" pitchFamily="18" charset="2"/>
                <a:cs typeface="Arial" pitchFamily="34" charset="0"/>
              </a:rPr>
              <a:t>s</a:t>
            </a:r>
            <a:r>
              <a:rPr kumimoji="0" lang="fr-FR" sz="2000" b="1" i="0" u="sng" strike="noStrike" cap="none" normalizeH="0" baseline="0" dirty="0" smtClean="0">
                <a:ln>
                  <a:noFill/>
                </a:ln>
                <a:solidFill>
                  <a:srgbClr val="FF0000"/>
                </a:solidFill>
                <a:effectLst/>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5" name="Text Box 2"/>
          <p:cNvSpPr txBox="1">
            <a:spLocks noChangeArrowheads="1"/>
          </p:cNvSpPr>
          <p:nvPr/>
        </p:nvSpPr>
        <p:spPr bwMode="auto">
          <a:xfrm>
            <a:off x="5436096" y="980452"/>
            <a:ext cx="352839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14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donc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b="1" dirty="0" smtClean="0">
                <a:solidFill>
                  <a:srgbClr val="002060"/>
                </a:solidFill>
                <a:latin typeface="Arial" pitchFamily="34" charset="0"/>
                <a:cs typeface="Arial" pitchFamily="34" charset="0"/>
              </a:rPr>
              <a:t>D(</a:t>
            </a:r>
            <a:r>
              <a:rPr lang="fr-FR" sz="2000" b="1" dirty="0" smtClean="0">
                <a:solidFill>
                  <a:srgbClr val="002060"/>
                </a:solidFill>
                <a:latin typeface="Symbol" pitchFamily="18" charset="2"/>
                <a:cs typeface="Arial" pitchFamily="34" charset="0"/>
              </a:rPr>
              <a:t>p</a:t>
            </a:r>
            <a:r>
              <a:rPr lang="fr-FR" sz="2000" b="1" dirty="0" smtClean="0">
                <a:solidFill>
                  <a:srgbClr val="002060"/>
                </a:solidFill>
                <a:latin typeface="Arial" pitchFamily="34" charset="0"/>
                <a:cs typeface="Arial" pitchFamily="34" charset="0"/>
              </a:rPr>
              <a:t>) = D(C=C) – D(</a:t>
            </a:r>
            <a:r>
              <a:rPr lang="fr-FR" sz="2000" b="1" dirty="0" smtClean="0">
                <a:solidFill>
                  <a:srgbClr val="00206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a:t>
            </a:r>
            <a:endParaRPr lang="fr-FR" sz="2000" dirty="0" smtClean="0">
              <a:solidFill>
                <a:srgbClr val="002060"/>
              </a:solidFill>
              <a:latin typeface="Arial" pitchFamily="34" charset="0"/>
              <a:cs typeface="Arial" pitchFamily="34" charset="0"/>
            </a:endParaRPr>
          </a:p>
        </p:txBody>
      </p:sp>
      <p:sp>
        <p:nvSpPr>
          <p:cNvPr id="16" name="Text Box 2"/>
          <p:cNvSpPr txBox="1">
            <a:spLocks noChangeArrowheads="1"/>
          </p:cNvSpPr>
          <p:nvPr/>
        </p:nvSpPr>
        <p:spPr bwMode="auto">
          <a:xfrm>
            <a:off x="2267744" y="981247"/>
            <a:ext cx="316835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14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et</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D(C=C) </a:t>
            </a:r>
            <a:r>
              <a:rPr lang="fr-FR" sz="2000" b="1" dirty="0" smtClean="0">
                <a:solidFill>
                  <a:srgbClr val="002060"/>
                </a:solidFill>
                <a:latin typeface="Arial" pitchFamily="34" charset="0"/>
                <a:cs typeface="Arial" pitchFamily="34" charset="0"/>
              </a:rPr>
              <a:t>= D(</a:t>
            </a:r>
            <a:r>
              <a:rPr lang="fr-FR" sz="2000" b="1" dirty="0" smtClean="0">
                <a:solidFill>
                  <a:srgbClr val="00206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 + D(</a:t>
            </a:r>
            <a:r>
              <a:rPr lang="fr-FR" sz="2000" b="1" dirty="0" smtClean="0">
                <a:solidFill>
                  <a:srgbClr val="002060"/>
                </a:solidFill>
                <a:latin typeface="Symbol" pitchFamily="18" charset="2"/>
                <a:cs typeface="Arial" pitchFamily="34" charset="0"/>
              </a:rPr>
              <a:t>p</a:t>
            </a:r>
            <a:r>
              <a:rPr lang="fr-FR" sz="2000" b="1" dirty="0" smtClean="0">
                <a:solidFill>
                  <a:srgbClr val="002060"/>
                </a:solidFill>
                <a:latin typeface="Arial" pitchFamily="34" charset="0"/>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7" name="Text Box 2"/>
          <p:cNvSpPr txBox="1">
            <a:spLocks noChangeArrowheads="1"/>
          </p:cNvSpPr>
          <p:nvPr/>
        </p:nvSpPr>
        <p:spPr bwMode="auto">
          <a:xfrm>
            <a:off x="467544" y="1353099"/>
            <a:ext cx="3528392" cy="374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1" i="1" u="sng" strike="noStrike" cap="none" normalizeH="0" baseline="0" dirty="0" smtClean="0">
                <a:ln>
                  <a:noFill/>
                </a:ln>
                <a:solidFill>
                  <a:srgbClr val="002060"/>
                </a:solidFill>
                <a:effectLst/>
                <a:latin typeface="Arial" pitchFamily="34" charset="0"/>
                <a:cs typeface="Arial" pitchFamily="34" charset="0"/>
                <a:sym typeface="Wingdings 3" pitchFamily="18" charset="2"/>
              </a:rPr>
              <a:t>AN</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pitchFamily="2" charset="2"/>
              </a:rPr>
              <a:t> </a:t>
            </a:r>
            <a:r>
              <a:rPr lang="fr-FR" sz="2000" b="1" dirty="0" smtClean="0">
                <a:solidFill>
                  <a:srgbClr val="002060"/>
                </a:solidFill>
                <a:latin typeface="Arial" pitchFamily="34" charset="0"/>
                <a:cs typeface="Arial" pitchFamily="34" charset="0"/>
              </a:rPr>
              <a:t>D(</a:t>
            </a:r>
            <a:r>
              <a:rPr lang="fr-FR" sz="2000" b="1" dirty="0" smtClean="0">
                <a:solidFill>
                  <a:srgbClr val="002060"/>
                </a:solidFill>
                <a:latin typeface="Symbol" pitchFamily="18" charset="2"/>
                <a:cs typeface="Arial" pitchFamily="34" charset="0"/>
              </a:rPr>
              <a:t>p</a:t>
            </a:r>
            <a:r>
              <a:rPr lang="fr-FR" sz="2000" b="1" dirty="0" smtClean="0">
                <a:solidFill>
                  <a:srgbClr val="002060"/>
                </a:solidFill>
                <a:latin typeface="Arial" pitchFamily="34" charset="0"/>
                <a:cs typeface="Arial" pitchFamily="34" charset="0"/>
              </a:rPr>
              <a:t>) = 615 – 345</a:t>
            </a:r>
            <a:endParaRPr lang="fr-FR" sz="2000" dirty="0" smtClean="0">
              <a:solidFill>
                <a:srgbClr val="002060"/>
              </a:solidFill>
              <a:latin typeface="Arial" pitchFamily="34" charset="0"/>
              <a:cs typeface="Arial" pitchFamily="34" charset="0"/>
            </a:endParaRPr>
          </a:p>
        </p:txBody>
      </p:sp>
      <p:sp>
        <p:nvSpPr>
          <p:cNvPr id="19" name="Rectangle 18"/>
          <p:cNvSpPr/>
          <p:nvPr/>
        </p:nvSpPr>
        <p:spPr>
          <a:xfrm>
            <a:off x="251520" y="2255357"/>
            <a:ext cx="8712968" cy="707886"/>
          </a:xfrm>
          <a:prstGeom prst="rect">
            <a:avLst/>
          </a:prstGeom>
        </p:spPr>
        <p:txBody>
          <a:bodyPr wrap="square">
            <a:spAutoFit/>
          </a:bodyPr>
          <a:lstStyle/>
          <a:p>
            <a:pPr lvl="0" algn="just" fontAlgn="base">
              <a:spcBef>
                <a:spcPct val="0"/>
              </a:spcBef>
            </a:pPr>
            <a:r>
              <a:rPr lang="fr-FR" sz="2000" b="1"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Une </a:t>
            </a:r>
            <a:r>
              <a:rPr lang="fr-FR" sz="2000" b="1" u="sng" dirty="0" smtClean="0">
                <a:solidFill>
                  <a:srgbClr val="FF0000"/>
                </a:solidFill>
                <a:latin typeface="Arial" pitchFamily="34" charset="0"/>
                <a:cs typeface="Arial" pitchFamily="34" charset="0"/>
              </a:rPr>
              <a:t>liaison </a:t>
            </a:r>
            <a:r>
              <a:rPr lang="fr-FR" sz="2000" b="1" u="sng" dirty="0" smtClean="0">
                <a:solidFill>
                  <a:srgbClr val="FF0000"/>
                </a:solidFill>
                <a:latin typeface="Symbol" pitchFamily="18" charset="2"/>
                <a:cs typeface="Arial" pitchFamily="34" charset="0"/>
              </a:rPr>
              <a:t>p</a:t>
            </a:r>
            <a:r>
              <a:rPr lang="fr-FR" sz="2000" b="1" u="sng" dirty="0" smtClean="0">
                <a:solidFill>
                  <a:srgbClr val="FF0000"/>
                </a:solidFill>
                <a:latin typeface="Arial" pitchFamily="34" charset="0"/>
                <a:cs typeface="Arial" pitchFamily="34" charset="0"/>
              </a:rPr>
              <a:t> est plus fragile qu’une liaison </a:t>
            </a:r>
            <a:r>
              <a:rPr lang="fr-FR" sz="2000" b="1" u="sng" dirty="0" smtClean="0">
                <a:solidFill>
                  <a:srgbClr val="FF0000"/>
                </a:solidFill>
                <a:latin typeface="Symbol" pitchFamily="18" charset="2"/>
                <a:cs typeface="Arial" pitchFamily="34" charset="0"/>
              </a:rPr>
              <a:t>s</a:t>
            </a:r>
            <a:r>
              <a:rPr lang="fr-FR" sz="2000" b="1"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car il y a </a:t>
            </a:r>
            <a:r>
              <a:rPr lang="fr-FR" sz="2000" b="1" dirty="0" smtClean="0">
                <a:solidFill>
                  <a:srgbClr val="002060"/>
                </a:solidFill>
                <a:latin typeface="Arial" pitchFamily="34" charset="0"/>
                <a:cs typeface="Arial" pitchFamily="34" charset="0"/>
              </a:rPr>
              <a:t>moins de </a:t>
            </a:r>
            <a:r>
              <a:rPr lang="fr-FR" sz="2000" b="1" dirty="0" err="1" smtClean="0">
                <a:solidFill>
                  <a:srgbClr val="002060"/>
                </a:solidFill>
                <a:latin typeface="Arial" pitchFamily="34" charset="0"/>
                <a:cs typeface="Arial" pitchFamily="34" charset="0"/>
              </a:rPr>
              <a:t>re-couvrement</a:t>
            </a:r>
            <a:r>
              <a:rPr lang="fr-FR" sz="2000" b="1"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entre les OA.</a:t>
            </a:r>
            <a:endParaRPr lang="fr-FR" sz="2800" dirty="0" smtClean="0">
              <a:solidFill>
                <a:srgbClr val="002060"/>
              </a:solidFill>
              <a:latin typeface="Arial" pitchFamily="34" charset="0"/>
              <a:cs typeface="Arial" pitchFamily="34" charset="0"/>
            </a:endParaRPr>
          </a:p>
        </p:txBody>
      </p:sp>
      <p:pic>
        <p:nvPicPr>
          <p:cNvPr id="33" name="Picture 1"/>
          <p:cNvPicPr>
            <a:picLocks noChangeAspect="1" noChangeArrowheads="1"/>
          </p:cNvPicPr>
          <p:nvPr/>
        </p:nvPicPr>
        <p:blipFill>
          <a:blip r:embed="rId2" cstate="print"/>
          <a:srcRect/>
          <a:stretch>
            <a:fillRect/>
          </a:stretch>
        </p:blipFill>
        <p:spPr bwMode="auto">
          <a:xfrm>
            <a:off x="1148667" y="3098480"/>
            <a:ext cx="541124" cy="620132"/>
          </a:xfrm>
          <a:prstGeom prst="rect">
            <a:avLst/>
          </a:prstGeom>
          <a:noFill/>
          <a:ln w="9525">
            <a:noFill/>
            <a:miter lim="800000"/>
            <a:headEnd/>
            <a:tailEnd/>
          </a:ln>
        </p:spPr>
      </p:pic>
      <p:sp>
        <p:nvSpPr>
          <p:cNvPr id="34" name="Rectangle 33"/>
          <p:cNvSpPr>
            <a:spLocks noChangeArrowheads="1"/>
          </p:cNvSpPr>
          <p:nvPr/>
        </p:nvSpPr>
        <p:spPr bwMode="auto">
          <a:xfrm>
            <a:off x="1798637" y="3090994"/>
            <a:ext cx="7345363" cy="707886"/>
          </a:xfrm>
          <a:prstGeom prst="rect">
            <a:avLst/>
          </a:prstGeom>
          <a:solidFill>
            <a:srgbClr val="FFC000"/>
          </a:solidFill>
          <a:ln w="9525">
            <a:noFill/>
            <a:miter lim="800000"/>
            <a:headEnd/>
            <a:tailEnd/>
          </a:ln>
        </p:spPr>
        <p:txBody>
          <a:bodyPr anchor="ctr">
            <a:spAutoFit/>
          </a:bodyPr>
          <a:lstStyle/>
          <a:p>
            <a:pPr lvl="0" fontAlgn="base">
              <a:spcBef>
                <a:spcPct val="0"/>
              </a:spcBef>
              <a:spcAft>
                <a:spcPts val="1000"/>
              </a:spcAft>
            </a:pPr>
            <a:r>
              <a:rPr lang="fr-FR" sz="2000" i="1" dirty="0" smtClean="0"/>
              <a:t>L’</a:t>
            </a:r>
            <a:r>
              <a:rPr lang="fr-FR" sz="2000" i="1" u="sng" dirty="0" smtClean="0"/>
              <a:t>impossibilité de rotation autour de l’axe Carbone-Carbone pour les alcènes</a:t>
            </a:r>
            <a:r>
              <a:rPr lang="fr-FR" sz="2000" i="1" dirty="0" smtClean="0"/>
              <a:t> se justifie par la présence d’une liaison </a:t>
            </a:r>
            <a:r>
              <a:rPr lang="fr-FR" sz="2000" i="1" dirty="0" smtClean="0">
                <a:latin typeface="Symbol" pitchFamily="18" charset="2"/>
              </a:rPr>
              <a:t>p</a:t>
            </a:r>
            <a:r>
              <a:rPr lang="fr-FR" sz="2000" i="1" dirty="0" smtClean="0"/>
              <a:t> …</a:t>
            </a:r>
            <a:endParaRPr lang="fr-FR" sz="1950" i="1" dirty="0" smtClean="0">
              <a:cs typeface="Arial" pitchFamily="34" charset="0"/>
            </a:endParaRPr>
          </a:p>
        </p:txBody>
      </p:sp>
      <p:sp>
        <p:nvSpPr>
          <p:cNvPr id="35" name="Rectangle 1"/>
          <p:cNvSpPr>
            <a:spLocks noChangeArrowheads="1"/>
          </p:cNvSpPr>
          <p:nvPr/>
        </p:nvSpPr>
        <p:spPr bwMode="auto">
          <a:xfrm>
            <a:off x="395536" y="4551387"/>
            <a:ext cx="8172400" cy="830997"/>
          </a:xfrm>
          <a:prstGeom prst="rect">
            <a:avLst/>
          </a:prstGeom>
          <a:solidFill>
            <a:schemeClr val="accent6">
              <a:lumMod val="60000"/>
              <a:lumOff val="40000"/>
            </a:schemeClr>
          </a:solidFill>
          <a:ln w="9525">
            <a:noFill/>
            <a:miter lim="800000"/>
            <a:headEnd/>
            <a:tailEnd/>
          </a:ln>
        </p:spPr>
        <p:txBody>
          <a:bodyPr wrap="square" anchor="ctr">
            <a:spAutoFit/>
          </a:bodyPr>
          <a:lstStyle/>
          <a:p>
            <a:pPr algn="ctr"/>
            <a:r>
              <a:rPr lang="fr-FR" sz="2400" dirty="0" smtClean="0"/>
              <a:t>Elle permet </a:t>
            </a:r>
            <a:r>
              <a:rPr lang="fr-FR" sz="2400" dirty="0"/>
              <a:t>de </a:t>
            </a:r>
            <a:r>
              <a:rPr lang="fr-FR" sz="2400" b="1" i="1" dirty="0"/>
              <a:t>visualiser la </a:t>
            </a:r>
            <a:r>
              <a:rPr lang="fr-FR" sz="2400" b="1" i="1" dirty="0">
                <a:solidFill>
                  <a:srgbClr val="006600"/>
                </a:solidFill>
              </a:rPr>
              <a:t>répartition des éléments chimiques et de leurs électrons de valence</a:t>
            </a:r>
            <a:r>
              <a:rPr lang="fr-FR" sz="2400" dirty="0"/>
              <a:t> dans un édifice </a:t>
            </a:r>
            <a:r>
              <a:rPr lang="fr-FR" sz="2400" dirty="0" err="1"/>
              <a:t>polyatomique</a:t>
            </a:r>
            <a:r>
              <a:rPr lang="fr-FR" sz="2400" dirty="0"/>
              <a:t>. </a:t>
            </a:r>
          </a:p>
        </p:txBody>
      </p:sp>
      <p:sp>
        <p:nvSpPr>
          <p:cNvPr id="36" name="Rectangle 4"/>
          <p:cNvSpPr>
            <a:spLocks noChangeArrowheads="1"/>
          </p:cNvSpPr>
          <p:nvPr/>
        </p:nvSpPr>
        <p:spPr bwMode="auto">
          <a:xfrm>
            <a:off x="827584" y="4076595"/>
            <a:ext cx="5484194" cy="830997"/>
          </a:xfrm>
          <a:prstGeom prst="rect">
            <a:avLst/>
          </a:prstGeom>
          <a:noFill/>
          <a:ln w="9525">
            <a:noFill/>
            <a:miter lim="800000"/>
            <a:headEnd/>
            <a:tailEnd/>
          </a:ln>
        </p:spPr>
        <p:txBody>
          <a:bodyPr wrap="none" anchor="ctr">
            <a:spAutoFit/>
          </a:bodyPr>
          <a:lstStyle/>
          <a:p>
            <a:pPr indent="449263"/>
            <a:r>
              <a:rPr lang="fr-FR" sz="2400" b="1" i="1" dirty="0">
                <a:latin typeface="Bookman Old Style" pitchFamily="18" charset="0"/>
                <a:ea typeface="Calibri" pitchFamily="34" charset="0"/>
                <a:cs typeface="Times New Roman" pitchFamily="18" charset="0"/>
              </a:rPr>
              <a:t>	</a:t>
            </a:r>
            <a:r>
              <a:rPr lang="fr-FR" sz="2400" b="1" i="1" u="sng" dirty="0">
                <a:latin typeface="Bookman Old Style" pitchFamily="18" charset="0"/>
                <a:ea typeface="Calibri" pitchFamily="34" charset="0"/>
                <a:cs typeface="Times New Roman" pitchFamily="18" charset="0"/>
              </a:rPr>
              <a:t>4) Représentation de Lewis</a:t>
            </a:r>
            <a:endParaRPr lang="fr-FR" sz="2400" dirty="0">
              <a:ea typeface="Calibri" pitchFamily="34" charset="0"/>
              <a:cs typeface="Times New Roman" pitchFamily="18" charset="0"/>
            </a:endParaRPr>
          </a:p>
          <a:p>
            <a:pPr indent="449263" eaLnBrk="0" hangingPunct="0"/>
            <a:endParaRPr lang="fr-FR" sz="2400" dirty="0">
              <a:ea typeface="Calibri" pitchFamily="34" charset="0"/>
              <a:cs typeface="Times New Roman" pitchFamily="18" charset="0"/>
            </a:endParaRPr>
          </a:p>
        </p:txBody>
      </p:sp>
      <p:pic>
        <p:nvPicPr>
          <p:cNvPr id="37" name="Picture 3"/>
          <p:cNvPicPr>
            <a:picLocks noChangeAspect="1" noChangeArrowheads="1"/>
          </p:cNvPicPr>
          <p:nvPr/>
        </p:nvPicPr>
        <p:blipFill>
          <a:blip r:embed="rId3" cstate="print"/>
          <a:srcRect b="77804"/>
          <a:stretch>
            <a:fillRect/>
          </a:stretch>
        </p:blipFill>
        <p:spPr bwMode="auto">
          <a:xfrm>
            <a:off x="35496" y="5489117"/>
            <a:ext cx="9120187" cy="126247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800" decel="100000"/>
                                        <p:tgtEl>
                                          <p:spTgt spid="34"/>
                                        </p:tgtEl>
                                      </p:cBhvr>
                                    </p:animEffect>
                                    <p:anim calcmode="lin" valueType="num">
                                      <p:cBhvr>
                                        <p:cTn id="8" dur="800" decel="100000" fill="hold"/>
                                        <p:tgtEl>
                                          <p:spTgt spid="34"/>
                                        </p:tgtEl>
                                        <p:attrNameLst>
                                          <p:attrName>style.rotation</p:attrName>
                                        </p:attrNameLst>
                                      </p:cBhvr>
                                      <p:tavLst>
                                        <p:tav tm="0">
                                          <p:val>
                                            <p:fltVal val="-90"/>
                                          </p:val>
                                        </p:tav>
                                        <p:tav tm="100000">
                                          <p:val>
                                            <p:fltVal val="0"/>
                                          </p:val>
                                        </p:tav>
                                      </p:tavLst>
                                    </p:anim>
                                    <p:anim calcmode="lin" valueType="num">
                                      <p:cBhvr>
                                        <p:cTn id="9" dur="800" decel="100000" fill="hold"/>
                                        <p:tgtEl>
                                          <p:spTgt spid="34"/>
                                        </p:tgtEl>
                                        <p:attrNameLst>
                                          <p:attrName>ppt_x</p:attrName>
                                        </p:attrNameLst>
                                      </p:cBhvr>
                                      <p:tavLst>
                                        <p:tav tm="0">
                                          <p:val>
                                            <p:strVal val="#ppt_x+0.4"/>
                                          </p:val>
                                        </p:tav>
                                        <p:tav tm="100000">
                                          <p:val>
                                            <p:strVal val="#ppt_x-0.05"/>
                                          </p:val>
                                        </p:tav>
                                      </p:tavLst>
                                    </p:anim>
                                    <p:anim calcmode="lin" valueType="num">
                                      <p:cBhvr>
                                        <p:cTn id="10" dur="800" decel="100000" fill="hold"/>
                                        <p:tgtEl>
                                          <p:spTgt spid="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800" decel="100000"/>
                                        <p:tgtEl>
                                          <p:spTgt spid="33"/>
                                        </p:tgtEl>
                                      </p:cBhvr>
                                    </p:animEffect>
                                    <p:anim calcmode="lin" valueType="num">
                                      <p:cBhvr>
                                        <p:cTn id="16" dur="800" decel="100000" fill="hold"/>
                                        <p:tgtEl>
                                          <p:spTgt spid="33"/>
                                        </p:tgtEl>
                                        <p:attrNameLst>
                                          <p:attrName>style.rotation</p:attrName>
                                        </p:attrNameLst>
                                      </p:cBhvr>
                                      <p:tavLst>
                                        <p:tav tm="0">
                                          <p:val>
                                            <p:fltVal val="-90"/>
                                          </p:val>
                                        </p:tav>
                                        <p:tav tm="100000">
                                          <p:val>
                                            <p:fltVal val="0"/>
                                          </p:val>
                                        </p:tav>
                                      </p:tavLst>
                                    </p:anim>
                                    <p:anim calcmode="lin" valueType="num">
                                      <p:cBhvr>
                                        <p:cTn id="17" dur="800" decel="100000" fill="hold"/>
                                        <p:tgtEl>
                                          <p:spTgt spid="33"/>
                                        </p:tgtEl>
                                        <p:attrNameLst>
                                          <p:attrName>ppt_x</p:attrName>
                                        </p:attrNameLst>
                                      </p:cBhvr>
                                      <p:tavLst>
                                        <p:tav tm="0">
                                          <p:val>
                                            <p:strVal val="#ppt_x+0.4"/>
                                          </p:val>
                                        </p:tav>
                                        <p:tav tm="100000">
                                          <p:val>
                                            <p:strVal val="#ppt_x-0.05"/>
                                          </p:val>
                                        </p:tav>
                                      </p:tavLst>
                                    </p:anim>
                                    <p:anim calcmode="lin" valueType="num">
                                      <p:cBhvr>
                                        <p:cTn id="18" dur="800" decel="100000" fill="hold"/>
                                        <p:tgtEl>
                                          <p:spTgt spid="3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dissolve">
                                      <p:cBhvr>
                                        <p:cTn id="30" dur="500"/>
                                        <p:tgtEl>
                                          <p:spTgt spid="35"/>
                                        </p:tgtEl>
                                      </p:cBhvr>
                                    </p:animEffect>
                                  </p:childTnLst>
                                </p:cTn>
                              </p:par>
                            </p:childTnLst>
                          </p:cTn>
                        </p:par>
                        <p:par>
                          <p:cTn id="31" fill="hold">
                            <p:stCondLst>
                              <p:cond delay="1000"/>
                            </p:stCondLst>
                            <p:childTnLst>
                              <p:par>
                                <p:cTn id="32" presetID="2" presetClass="entr" presetSubtype="4"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fill="hold"/>
                                        <p:tgtEl>
                                          <p:spTgt spid="37"/>
                                        </p:tgtEl>
                                        <p:attrNameLst>
                                          <p:attrName>ppt_x</p:attrName>
                                        </p:attrNameLst>
                                      </p:cBhvr>
                                      <p:tavLst>
                                        <p:tav tm="0">
                                          <p:val>
                                            <p:strVal val="#ppt_x"/>
                                          </p:val>
                                        </p:tav>
                                        <p:tav tm="100000">
                                          <p:val>
                                            <p:strVal val="#ppt_x"/>
                                          </p:val>
                                        </p:tav>
                                      </p:tavLst>
                                    </p:anim>
                                    <p:anim calcmode="lin" valueType="num">
                                      <p:cBhvr additive="base">
                                        <p:cTn id="3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0" y="-30708"/>
            <a:ext cx="5484194" cy="769441"/>
          </a:xfrm>
          <a:prstGeom prst="rect">
            <a:avLst/>
          </a:prstGeom>
          <a:noFill/>
          <a:ln w="9525">
            <a:noFill/>
            <a:miter lim="800000"/>
            <a:headEnd/>
            <a:tailEnd/>
          </a:ln>
        </p:spPr>
        <p:txBody>
          <a:bodyPr wrap="none" anchor="ctr">
            <a:spAutoFit/>
          </a:bodyPr>
          <a:lstStyle/>
          <a:p>
            <a:pPr indent="449263"/>
            <a:r>
              <a:rPr lang="fr-FR" sz="2000" b="1" i="1" dirty="0">
                <a:latin typeface="Bookman Old Style" pitchFamily="18" charset="0"/>
                <a:ea typeface="Calibri" pitchFamily="34" charset="0"/>
                <a:cs typeface="Times New Roman" pitchFamily="18" charset="0"/>
              </a:rPr>
              <a:t>	</a:t>
            </a:r>
            <a:r>
              <a:rPr lang="fr-FR" sz="2400" b="1" i="1" u="sng" dirty="0">
                <a:latin typeface="Bookman Old Style" pitchFamily="18" charset="0"/>
                <a:ea typeface="Calibri" pitchFamily="34" charset="0"/>
                <a:cs typeface="Times New Roman" pitchFamily="18" charset="0"/>
              </a:rPr>
              <a:t>4) Représentation de Lewis</a:t>
            </a:r>
            <a:endParaRPr lang="fr-FR" sz="2000" dirty="0">
              <a:ea typeface="Calibri" pitchFamily="34" charset="0"/>
              <a:cs typeface="Times New Roman" pitchFamily="18" charset="0"/>
            </a:endParaRPr>
          </a:p>
          <a:p>
            <a:pPr indent="449263" eaLnBrk="0" hangingPunct="0"/>
            <a:endParaRPr lang="fr-FR" sz="2000" dirty="0">
              <a:ea typeface="Calibri" pitchFamily="34" charset="0"/>
              <a:cs typeface="Times New Roman" pitchFamily="18" charset="0"/>
            </a:endParaRPr>
          </a:p>
        </p:txBody>
      </p:sp>
      <p:pic>
        <p:nvPicPr>
          <p:cNvPr id="10244" name="Picture 3"/>
          <p:cNvPicPr>
            <a:picLocks noChangeAspect="1" noChangeArrowheads="1"/>
          </p:cNvPicPr>
          <p:nvPr/>
        </p:nvPicPr>
        <p:blipFill>
          <a:blip r:embed="rId3" cstate="print"/>
          <a:srcRect/>
          <a:stretch>
            <a:fillRect/>
          </a:stretch>
        </p:blipFill>
        <p:spPr bwMode="auto">
          <a:xfrm>
            <a:off x="23813" y="1125538"/>
            <a:ext cx="9120187" cy="5688012"/>
          </a:xfrm>
          <a:prstGeom prst="rect">
            <a:avLst/>
          </a:prstGeom>
          <a:noFill/>
          <a:ln w="9525">
            <a:noFill/>
            <a:miter lim="800000"/>
            <a:headEnd/>
            <a:tailEnd/>
          </a:ln>
        </p:spPr>
      </p:pic>
      <p:sp>
        <p:nvSpPr>
          <p:cNvPr id="5" name="Rectangle 1"/>
          <p:cNvSpPr>
            <a:spLocks noChangeArrowheads="1"/>
          </p:cNvSpPr>
          <p:nvPr/>
        </p:nvSpPr>
        <p:spPr bwMode="auto">
          <a:xfrm>
            <a:off x="395536" y="404664"/>
            <a:ext cx="8172400" cy="707886"/>
          </a:xfrm>
          <a:prstGeom prst="rect">
            <a:avLst/>
          </a:prstGeom>
          <a:solidFill>
            <a:schemeClr val="accent6">
              <a:lumMod val="60000"/>
              <a:lumOff val="40000"/>
            </a:schemeClr>
          </a:solidFill>
          <a:ln w="9525">
            <a:noFill/>
            <a:miter lim="800000"/>
            <a:headEnd/>
            <a:tailEnd/>
          </a:ln>
        </p:spPr>
        <p:txBody>
          <a:bodyPr wrap="square" anchor="ctr">
            <a:spAutoFit/>
          </a:bodyPr>
          <a:lstStyle/>
          <a:p>
            <a:pPr algn="ctr"/>
            <a:r>
              <a:rPr lang="fr-FR" sz="2000" dirty="0" smtClean="0"/>
              <a:t>Elle permet </a:t>
            </a:r>
            <a:r>
              <a:rPr lang="fr-FR" sz="2000" dirty="0"/>
              <a:t>de </a:t>
            </a:r>
            <a:r>
              <a:rPr lang="fr-FR" sz="2000" b="1" i="1" dirty="0"/>
              <a:t>visualiser la </a:t>
            </a:r>
            <a:r>
              <a:rPr lang="fr-FR" sz="2000" b="1" i="1" dirty="0">
                <a:solidFill>
                  <a:srgbClr val="006600"/>
                </a:solidFill>
              </a:rPr>
              <a:t>répartition des éléments chimiques et de leurs électrons de valence</a:t>
            </a:r>
            <a:r>
              <a:rPr lang="fr-FR" sz="2000" dirty="0"/>
              <a:t> dans un édifice </a:t>
            </a:r>
            <a:r>
              <a:rPr lang="fr-FR" sz="2000" dirty="0" err="1"/>
              <a:t>polyatomique</a:t>
            </a:r>
            <a:r>
              <a:rPr lang="fr-FR"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5496" y="-27384"/>
            <a:ext cx="9036050" cy="1384995"/>
          </a:xfrm>
          <a:prstGeom prst="rect">
            <a:avLst/>
          </a:prstGeom>
          <a:noFill/>
          <a:ln w="9525">
            <a:noFill/>
            <a:miter lim="800000"/>
            <a:headEnd/>
            <a:tailEnd/>
          </a:ln>
          <a:effectLst/>
        </p:spPr>
        <p:txBody>
          <a:bodyPr anchor="ctr">
            <a:spAutoFit/>
          </a:bodyPr>
          <a:lstStyle/>
          <a:p>
            <a:pPr indent="449263" algn="just">
              <a:defRPr/>
            </a:pPr>
            <a:r>
              <a:rPr lang="fr-FR"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5) Limites de la règle de l’octet</a:t>
            </a:r>
            <a:endParaRPr lang="fr-FR" dirty="0">
              <a:latin typeface="Bookman Old Style" pitchFamily="18" charset="0"/>
              <a:cs typeface="Arial" pitchFamily="34" charset="0"/>
            </a:endParaRPr>
          </a:p>
          <a:p>
            <a:pPr indent="449263" algn="just" eaLnBrk="0" hangingPunct="0">
              <a:defRPr/>
            </a:pPr>
            <a:endParaRPr lang="fr-FR" sz="400" dirty="0">
              <a:latin typeface="Arial" pitchFamily="34" charset="0"/>
              <a:ea typeface="Calibri" pitchFamily="34" charset="0"/>
              <a:cs typeface="Arial" pitchFamily="34" charset="0"/>
            </a:endParaRPr>
          </a:p>
          <a:p>
            <a:pPr indent="449263" algn="just" eaLnBrk="0" hangingPunct="0">
              <a:defRPr/>
            </a:pPr>
            <a:r>
              <a:rPr lang="fr-FR" sz="2000" dirty="0" smtClean="0">
                <a:ea typeface="Calibri" pitchFamily="34" charset="0"/>
                <a:cs typeface="Arial" pitchFamily="34" charset="0"/>
              </a:rPr>
              <a:t>La règle </a:t>
            </a:r>
            <a:r>
              <a:rPr lang="fr-FR" sz="2000" dirty="0">
                <a:ea typeface="Calibri" pitchFamily="34" charset="0"/>
                <a:cs typeface="Arial" pitchFamily="34" charset="0"/>
              </a:rPr>
              <a:t>de l’octet ne </a:t>
            </a:r>
            <a:r>
              <a:rPr lang="fr-FR" sz="2000" dirty="0" smtClean="0">
                <a:ea typeface="Calibri" pitchFamily="34" charset="0"/>
                <a:cs typeface="Arial" pitchFamily="34" charset="0"/>
              </a:rPr>
              <a:t>s’applique </a:t>
            </a:r>
            <a:r>
              <a:rPr lang="fr-FR" sz="2000" dirty="0">
                <a:ea typeface="Calibri" pitchFamily="34" charset="0"/>
                <a:cs typeface="Arial" pitchFamily="34" charset="0"/>
              </a:rPr>
              <a:t>qu’aux éléments de la 2</a:t>
            </a:r>
            <a:r>
              <a:rPr lang="fr-FR" sz="2000" baseline="30000" dirty="0">
                <a:ea typeface="Calibri" pitchFamily="34" charset="0"/>
                <a:cs typeface="Arial" pitchFamily="34" charset="0"/>
              </a:rPr>
              <a:t>ème</a:t>
            </a:r>
            <a:r>
              <a:rPr lang="fr-FR" sz="2000" dirty="0">
                <a:ea typeface="Calibri" pitchFamily="34" charset="0"/>
                <a:cs typeface="Arial" pitchFamily="34" charset="0"/>
              </a:rPr>
              <a:t> et de la 3</a:t>
            </a:r>
            <a:r>
              <a:rPr lang="fr-FR" sz="2000" baseline="30000" dirty="0">
                <a:ea typeface="Calibri" pitchFamily="34" charset="0"/>
                <a:cs typeface="Arial" pitchFamily="34" charset="0"/>
              </a:rPr>
              <a:t>ème</a:t>
            </a:r>
            <a:r>
              <a:rPr lang="fr-FR" sz="2000" dirty="0">
                <a:ea typeface="Calibri" pitchFamily="34" charset="0"/>
                <a:cs typeface="Arial" pitchFamily="34" charset="0"/>
              </a:rPr>
              <a:t> période de la classification périodique. </a:t>
            </a:r>
            <a:r>
              <a:rPr lang="fr-FR" sz="2000" dirty="0" smtClean="0">
                <a:ea typeface="Calibri" pitchFamily="34" charset="0"/>
                <a:cs typeface="Arial" pitchFamily="34" charset="0"/>
              </a:rPr>
              <a:t>En réalité</a:t>
            </a:r>
            <a:r>
              <a:rPr lang="fr-FR" sz="2000" dirty="0">
                <a:ea typeface="Calibri" pitchFamily="34" charset="0"/>
                <a:cs typeface="Arial" pitchFamily="34" charset="0"/>
              </a:rPr>
              <a:t>, </a:t>
            </a:r>
            <a:r>
              <a:rPr lang="fr-FR" sz="2000" b="1" i="1" dirty="0">
                <a:ea typeface="Calibri" pitchFamily="34" charset="0"/>
                <a:cs typeface="Arial" pitchFamily="34" charset="0"/>
              </a:rPr>
              <a:t>elle s’applique très souvent aux éléments </a:t>
            </a:r>
            <a:r>
              <a:rPr lang="fr-FR" sz="2000" b="1" dirty="0">
                <a:solidFill>
                  <a:srgbClr val="FF0000"/>
                </a:solidFill>
                <a:ea typeface="Calibri" pitchFamily="34" charset="0"/>
                <a:cs typeface="Arial" pitchFamily="34" charset="0"/>
              </a:rPr>
              <a:t>C, N, O et F</a:t>
            </a:r>
            <a:r>
              <a:rPr lang="fr-FR" sz="2000" b="1" i="1" dirty="0">
                <a:solidFill>
                  <a:srgbClr val="FF0000"/>
                </a:solidFill>
                <a:ea typeface="Calibri" pitchFamily="34" charset="0"/>
                <a:cs typeface="Arial" pitchFamily="34" charset="0"/>
              </a:rPr>
              <a:t> </a:t>
            </a:r>
            <a:r>
              <a:rPr lang="fr-FR" sz="2000" b="1" i="1" dirty="0">
                <a:ea typeface="Calibri" pitchFamily="34" charset="0"/>
                <a:cs typeface="Arial" pitchFamily="34" charset="0"/>
              </a:rPr>
              <a:t>mais elle est moins systématique pour les autres éléments</a:t>
            </a:r>
            <a:r>
              <a:rPr lang="fr-FR" sz="2000" b="1" dirty="0">
                <a:ea typeface="Calibri" pitchFamily="34" charset="0"/>
                <a:cs typeface="Arial" pitchFamily="34" charset="0"/>
              </a:rPr>
              <a:t> …</a:t>
            </a:r>
            <a:endParaRPr lang="fr-FR" sz="2000" b="1" dirty="0">
              <a:cs typeface="Arial" pitchFamily="34" charset="0"/>
            </a:endParaRPr>
          </a:p>
        </p:txBody>
      </p:sp>
      <p:sp>
        <p:nvSpPr>
          <p:cNvPr id="11267" name="Rectangle 2"/>
          <p:cNvSpPr>
            <a:spLocks noChangeArrowheads="1"/>
          </p:cNvSpPr>
          <p:nvPr/>
        </p:nvSpPr>
        <p:spPr bwMode="auto">
          <a:xfrm>
            <a:off x="0" y="1412776"/>
            <a:ext cx="5161991"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a) Composés déficients en électrons :</a:t>
            </a:r>
            <a:endParaRPr lang="fr-FR" sz="2000" dirty="0">
              <a:latin typeface="Bookman Old Style" pitchFamily="18" charset="0"/>
              <a:ea typeface="Calibri" pitchFamily="34" charset="0"/>
              <a:cs typeface="Times New Roman" pitchFamily="18" charset="0"/>
            </a:endParaRPr>
          </a:p>
        </p:txBody>
      </p:sp>
      <p:sp>
        <p:nvSpPr>
          <p:cNvPr id="11268" name="Text Box 3"/>
          <p:cNvSpPr txBox="1">
            <a:spLocks noChangeArrowheads="1"/>
          </p:cNvSpPr>
          <p:nvPr/>
        </p:nvSpPr>
        <p:spPr bwMode="auto">
          <a:xfrm>
            <a:off x="107504" y="1772816"/>
            <a:ext cx="8928100" cy="2447925"/>
          </a:xfrm>
          <a:prstGeom prst="rect">
            <a:avLst/>
          </a:prstGeom>
          <a:solidFill>
            <a:srgbClr val="FFFFFF"/>
          </a:solidFill>
          <a:ln w="19050">
            <a:solidFill>
              <a:srgbClr val="000000"/>
            </a:solidFill>
            <a:miter lim="800000"/>
            <a:headEnd/>
            <a:tailEnd/>
          </a:ln>
        </p:spPr>
        <p:txBody>
          <a:bodyPr/>
          <a:lstStyle/>
          <a:p>
            <a:pPr algn="just">
              <a:spcAft>
                <a:spcPts val="1000"/>
              </a:spcAft>
            </a:pPr>
            <a:r>
              <a:rPr lang="en-US" sz="2000" dirty="0">
                <a:latin typeface="Times New Roman" pitchFamily="18" charset="0"/>
                <a:sym typeface="Wingdings" pitchFamily="2" charset="2"/>
              </a:rPr>
              <a:t></a:t>
            </a:r>
            <a:r>
              <a:rPr lang="fr-FR" sz="2000" dirty="0">
                <a:latin typeface="Calibri" pitchFamily="34" charset="0"/>
              </a:rPr>
              <a:t> </a:t>
            </a:r>
            <a:r>
              <a:rPr lang="fr-FR" sz="2000" i="1" u="sng" dirty="0">
                <a:latin typeface="Times New Roman" pitchFamily="18" charset="0"/>
              </a:rPr>
              <a:t>Exemple</a:t>
            </a:r>
            <a:r>
              <a:rPr lang="fr-FR" sz="2000" i="1" dirty="0">
                <a:latin typeface="Times New Roman" pitchFamily="18" charset="0"/>
              </a:rPr>
              <a:t> : </a:t>
            </a:r>
            <a:r>
              <a:rPr lang="fr-FR" sz="2000" dirty="0">
                <a:latin typeface="Calibri" pitchFamily="34" charset="0"/>
              </a:rPr>
              <a:t>l’hydrure de béryllium </a:t>
            </a:r>
            <a:r>
              <a:rPr lang="fr-FR" sz="2000" b="1" dirty="0">
                <a:latin typeface="Calibri" pitchFamily="34" charset="0"/>
              </a:rPr>
              <a:t>BeH</a:t>
            </a:r>
            <a:r>
              <a:rPr lang="fr-FR" sz="2000" b="1" baseline="-25000" dirty="0">
                <a:latin typeface="Calibri" pitchFamily="34" charset="0"/>
              </a:rPr>
              <a:t>2</a:t>
            </a:r>
            <a:r>
              <a:rPr lang="fr-FR" sz="2000" b="1" dirty="0">
                <a:latin typeface="Times New Roman" pitchFamily="18" charset="0"/>
              </a:rPr>
              <a:t> </a:t>
            </a:r>
            <a:r>
              <a:rPr lang="fr-FR" sz="2000" dirty="0">
                <a:latin typeface="Calibri" pitchFamily="34" charset="0"/>
              </a:rPr>
              <a:t>:</a:t>
            </a:r>
            <a:endParaRPr lang="fr-FR" sz="2000"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100" dirty="0">
              <a:latin typeface="Times New Roman" pitchFamily="18" charset="0"/>
              <a:sym typeface="Wingdings 2" pitchFamily="18" charset="2"/>
            </a:endParaRPr>
          </a:p>
          <a:p>
            <a:pPr algn="just">
              <a:spcAft>
                <a:spcPts val="1000"/>
              </a:spcAft>
            </a:pPr>
            <a:r>
              <a:rPr lang="fr-FR" sz="2000" dirty="0">
                <a:latin typeface="Times New Roman" pitchFamily="18" charset="0"/>
                <a:sym typeface="Wingdings 2" pitchFamily="18" charset="2"/>
              </a:rPr>
              <a:t></a:t>
            </a:r>
            <a:r>
              <a:rPr lang="fr-FR" sz="2000" dirty="0">
                <a:latin typeface="Calibri" pitchFamily="34" charset="0"/>
              </a:rPr>
              <a:t> </a:t>
            </a:r>
            <a:r>
              <a:rPr lang="fr-FR" sz="2000" b="1" u="sng" dirty="0">
                <a:latin typeface="Calibri" pitchFamily="34" charset="0"/>
              </a:rPr>
              <a:t>Conclusion</a:t>
            </a:r>
            <a:r>
              <a:rPr lang="fr-FR" sz="2000" dirty="0">
                <a:latin typeface="Times New Roman" pitchFamily="18" charset="0"/>
              </a:rPr>
              <a:t> </a:t>
            </a:r>
            <a:r>
              <a:rPr lang="fr-FR" sz="2000" dirty="0">
                <a:latin typeface="Calibri" pitchFamily="34" charset="0"/>
              </a:rPr>
              <a:t>: </a:t>
            </a: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endParaRPr lang="fr-FR" dirty="0"/>
          </a:p>
        </p:txBody>
      </p:sp>
      <p:sp>
        <p:nvSpPr>
          <p:cNvPr id="11269" name="Rectangle 4"/>
          <p:cNvSpPr>
            <a:spLocks noChangeArrowheads="1"/>
          </p:cNvSpPr>
          <p:nvPr/>
        </p:nvSpPr>
        <p:spPr bwMode="auto">
          <a:xfrm>
            <a:off x="4499992" y="1772816"/>
            <a:ext cx="2592288" cy="707886"/>
          </a:xfrm>
          <a:prstGeom prst="rect">
            <a:avLst/>
          </a:prstGeom>
          <a:noFill/>
          <a:ln w="9525">
            <a:noFill/>
            <a:miter lim="800000"/>
            <a:headEnd/>
            <a:tailEnd/>
          </a:ln>
        </p:spPr>
        <p:txBody>
          <a:bodyPr wrap="square">
            <a:spAutoFit/>
          </a:bodyPr>
          <a:lstStyle/>
          <a:p>
            <a:pPr algn="just">
              <a:defRPr/>
            </a:pPr>
            <a:r>
              <a:rPr lang="fr-FR" sz="2000" dirty="0">
                <a:solidFill>
                  <a:schemeClr val="tx2">
                    <a:lumMod val="50000"/>
                  </a:schemeClr>
                </a:solidFill>
                <a:latin typeface="Arial" pitchFamily="34" charset="0"/>
                <a:cs typeface="Arial" pitchFamily="34" charset="0"/>
              </a:rPr>
              <a:t>d = (2 + 2 </a:t>
            </a:r>
            <a:r>
              <a:rPr lang="fr-FR" sz="2000" dirty="0">
                <a:solidFill>
                  <a:schemeClr val="tx2">
                    <a:lumMod val="50000"/>
                  </a:schemeClr>
                </a:solidFill>
                <a:latin typeface="Arial" pitchFamily="34" charset="0"/>
                <a:cs typeface="Arial" pitchFamily="34" charset="0"/>
                <a:sym typeface="Symbol" pitchFamily="18" charset="2"/>
              </a:rPr>
              <a:t></a:t>
            </a:r>
            <a:r>
              <a:rPr lang="fr-FR" sz="2000" dirty="0">
                <a:solidFill>
                  <a:schemeClr val="tx2">
                    <a:lumMod val="50000"/>
                  </a:schemeClr>
                </a:solidFill>
                <a:latin typeface="Arial" pitchFamily="34" charset="0"/>
                <a:cs typeface="Arial" pitchFamily="34" charset="0"/>
              </a:rPr>
              <a:t> 1) / 2 </a:t>
            </a:r>
            <a:endParaRPr lang="fr-FR" sz="2000" dirty="0" smtClean="0">
              <a:solidFill>
                <a:schemeClr val="tx2">
                  <a:lumMod val="50000"/>
                </a:schemeClr>
              </a:solidFill>
              <a:latin typeface="Arial" pitchFamily="34" charset="0"/>
              <a:cs typeface="Arial" pitchFamily="34" charset="0"/>
            </a:endParaRPr>
          </a:p>
          <a:p>
            <a:pPr algn="just">
              <a:defRPr/>
            </a:pPr>
            <a:r>
              <a:rPr lang="fr-FR" sz="2000" dirty="0">
                <a:solidFill>
                  <a:schemeClr val="tx2">
                    <a:lumMod val="50000"/>
                  </a:schemeClr>
                </a:solidFill>
                <a:latin typeface="Arial" pitchFamily="34" charset="0"/>
                <a:cs typeface="Arial" pitchFamily="34" charset="0"/>
              </a:rPr>
              <a:t> </a:t>
            </a:r>
            <a:r>
              <a:rPr lang="fr-FR" sz="2000" dirty="0" smtClean="0">
                <a:solidFill>
                  <a:schemeClr val="tx2">
                    <a:lumMod val="50000"/>
                  </a:schemeClr>
                </a:solidFill>
                <a:latin typeface="Arial" pitchFamily="34" charset="0"/>
                <a:cs typeface="Arial" pitchFamily="34" charset="0"/>
              </a:rPr>
              <a:t>   = </a:t>
            </a:r>
            <a:r>
              <a:rPr lang="fr-FR" sz="2000" b="1" u="sng" dirty="0" smtClean="0">
                <a:solidFill>
                  <a:schemeClr val="tx2">
                    <a:lumMod val="50000"/>
                  </a:schemeClr>
                </a:solidFill>
                <a:latin typeface="Arial" pitchFamily="34" charset="0"/>
                <a:cs typeface="Arial" pitchFamily="34" charset="0"/>
              </a:rPr>
              <a:t>2 doublets</a:t>
            </a:r>
            <a:endParaRPr lang="fr-FR" sz="2000" b="1" u="sng" dirty="0">
              <a:solidFill>
                <a:schemeClr val="tx2">
                  <a:lumMod val="50000"/>
                </a:schemeClr>
              </a:solidFill>
              <a:latin typeface="Arial" pitchFamily="34" charset="0"/>
              <a:cs typeface="Arial" pitchFamily="34" charset="0"/>
            </a:endParaRPr>
          </a:p>
        </p:txBody>
      </p:sp>
      <p:sp>
        <p:nvSpPr>
          <p:cNvPr id="11270" name="Rectangle 5"/>
          <p:cNvSpPr>
            <a:spLocks noChangeArrowheads="1"/>
          </p:cNvSpPr>
          <p:nvPr/>
        </p:nvSpPr>
        <p:spPr bwMode="auto">
          <a:xfrm>
            <a:off x="7452866" y="1916832"/>
            <a:ext cx="1655638" cy="461665"/>
          </a:xfrm>
          <a:prstGeom prst="rect">
            <a:avLst/>
          </a:prstGeom>
          <a:noFill/>
          <a:ln w="9525">
            <a:noFill/>
            <a:miter lim="800000"/>
            <a:headEnd/>
            <a:tailEnd/>
          </a:ln>
        </p:spPr>
        <p:txBody>
          <a:bodyPr wrap="square">
            <a:spAutoFit/>
          </a:bodyPr>
          <a:lstStyle/>
          <a:p>
            <a:pPr algn="just">
              <a:spcAft>
                <a:spcPts val="500"/>
              </a:spcAft>
            </a:pPr>
            <a:r>
              <a:rPr lang="fr-FR" sz="2400" b="1" dirty="0"/>
              <a:t>H – Be – H </a:t>
            </a:r>
          </a:p>
        </p:txBody>
      </p:sp>
      <p:sp>
        <p:nvSpPr>
          <p:cNvPr id="11271" name="Rectangle 6"/>
          <p:cNvSpPr>
            <a:spLocks noChangeArrowheads="1"/>
          </p:cNvSpPr>
          <p:nvPr/>
        </p:nvSpPr>
        <p:spPr bwMode="auto">
          <a:xfrm>
            <a:off x="179512" y="2420888"/>
            <a:ext cx="8750176" cy="1079783"/>
          </a:xfrm>
          <a:prstGeom prst="rect">
            <a:avLst/>
          </a:prstGeom>
          <a:noFill/>
          <a:ln w="9525">
            <a:noFill/>
            <a:miter lim="800000"/>
            <a:headEnd/>
            <a:tailEnd/>
          </a:ln>
        </p:spPr>
        <p:txBody>
          <a:bodyPr wrap="square">
            <a:spAutoFit/>
          </a:bodyPr>
          <a:lstStyle/>
          <a:p>
            <a:pPr indent="173038" algn="just">
              <a:spcAft>
                <a:spcPts val="500"/>
              </a:spcAft>
              <a:defRPr/>
            </a:pPr>
            <a:r>
              <a:rPr lang="fr-FR" sz="2000" dirty="0">
                <a:solidFill>
                  <a:schemeClr val="tx2">
                    <a:lumMod val="50000"/>
                  </a:schemeClr>
                </a:solidFill>
                <a:latin typeface="Arial" pitchFamily="34" charset="0"/>
                <a:cs typeface="Arial" pitchFamily="34" charset="0"/>
                <a:sym typeface="Wingdings" pitchFamily="2" charset="2"/>
              </a:rPr>
              <a:t> </a:t>
            </a:r>
            <a:r>
              <a:rPr lang="fr-FR" sz="2000" dirty="0">
                <a:solidFill>
                  <a:schemeClr val="tx2">
                    <a:lumMod val="50000"/>
                  </a:schemeClr>
                </a:solidFill>
                <a:latin typeface="Arial" pitchFamily="34" charset="0"/>
                <a:cs typeface="Arial" pitchFamily="34" charset="0"/>
              </a:rPr>
              <a:t>Il manque 2 doublets d’électrons à Be pour qu’il vérifie la règle de l’octet. </a:t>
            </a:r>
          </a:p>
          <a:p>
            <a:pPr indent="173038" algn="just">
              <a:spcAft>
                <a:spcPts val="500"/>
              </a:spcAft>
              <a:defRPr/>
            </a:pPr>
            <a:r>
              <a:rPr lang="fr-FR" sz="2000" dirty="0">
                <a:solidFill>
                  <a:schemeClr val="tx2">
                    <a:lumMod val="50000"/>
                  </a:schemeClr>
                </a:solidFill>
                <a:latin typeface="Arial" pitchFamily="34" charset="0"/>
                <a:cs typeface="Arial" pitchFamily="34" charset="0"/>
                <a:sym typeface="Wingdings" pitchFamily="2" charset="2"/>
              </a:rPr>
              <a:t> </a:t>
            </a:r>
            <a:r>
              <a:rPr lang="fr-FR" sz="2000" dirty="0">
                <a:solidFill>
                  <a:schemeClr val="tx2">
                    <a:lumMod val="50000"/>
                  </a:schemeClr>
                </a:solidFill>
                <a:latin typeface="Arial" pitchFamily="34" charset="0"/>
                <a:cs typeface="Arial" pitchFamily="34" charset="0"/>
              </a:rPr>
              <a:t>Ce manque est représenté par deux </a:t>
            </a:r>
            <a:r>
              <a:rPr lang="fr-FR" sz="2000" b="1" u="sng" dirty="0">
                <a:solidFill>
                  <a:srgbClr val="005828"/>
                </a:solidFill>
                <a:latin typeface="Arial" pitchFamily="34" charset="0"/>
                <a:cs typeface="Arial" pitchFamily="34" charset="0"/>
              </a:rPr>
              <a:t>lacunes électroniques</a:t>
            </a:r>
            <a:r>
              <a:rPr lang="fr-FR" sz="2000" b="1" dirty="0">
                <a:solidFill>
                  <a:srgbClr val="005828"/>
                </a:solidFill>
                <a:latin typeface="Arial" pitchFamily="34" charset="0"/>
                <a:cs typeface="Arial" pitchFamily="34" charset="0"/>
              </a:rPr>
              <a:t> </a:t>
            </a:r>
            <a:r>
              <a:rPr lang="fr-FR" sz="2000" dirty="0" smtClean="0">
                <a:solidFill>
                  <a:schemeClr val="tx2">
                    <a:lumMod val="50000"/>
                  </a:schemeClr>
                </a:solidFill>
                <a:latin typeface="Arial" pitchFamily="34" charset="0"/>
                <a:cs typeface="Arial" pitchFamily="34" charset="0"/>
              </a:rPr>
              <a:t>(</a:t>
            </a:r>
            <a:r>
              <a:rPr lang="fr-FR" sz="2000" dirty="0">
                <a:latin typeface="Arial" pitchFamily="34" charset="0"/>
                <a:cs typeface="Arial" pitchFamily="34" charset="0"/>
              </a:rPr>
              <a:t> </a:t>
            </a:r>
            <a:r>
              <a:rPr lang="fr-FR" sz="2000" dirty="0" smtClean="0">
                <a:latin typeface="Arial" pitchFamily="34" charset="0"/>
                <a:cs typeface="Arial" pitchFamily="34" charset="0"/>
              </a:rPr>
              <a:t>    ) qui  </a:t>
            </a:r>
            <a:r>
              <a:rPr lang="fr-FR" sz="2000" dirty="0" smtClean="0">
                <a:solidFill>
                  <a:srgbClr val="002060"/>
                </a:solidFill>
                <a:latin typeface="Arial" pitchFamily="34" charset="0"/>
                <a:cs typeface="Arial" pitchFamily="34" charset="0"/>
              </a:rPr>
              <a:t>symbolisent chacune </a:t>
            </a:r>
            <a:r>
              <a:rPr lang="fr-FR" sz="2000" b="1" i="1" dirty="0" smtClean="0">
                <a:solidFill>
                  <a:srgbClr val="002060"/>
                </a:solidFill>
                <a:latin typeface="Arial" pitchFamily="34" charset="0"/>
                <a:cs typeface="Arial" pitchFamily="34" charset="0"/>
              </a:rPr>
              <a:t>1 doublet manquant pour respecter l’octet</a:t>
            </a:r>
            <a:r>
              <a:rPr lang="fr-FR" sz="2000" dirty="0" smtClean="0">
                <a:solidFill>
                  <a:srgbClr val="002060"/>
                </a:solidFill>
                <a:latin typeface="Arial" pitchFamily="34" charset="0"/>
                <a:cs typeface="Arial" pitchFamily="34" charset="0"/>
              </a:rPr>
              <a:t>.</a:t>
            </a:r>
            <a:endParaRPr lang="fr-FR" sz="2000" dirty="0">
              <a:solidFill>
                <a:srgbClr val="002060"/>
              </a:solidFill>
              <a:latin typeface="Arial" pitchFamily="34" charset="0"/>
              <a:cs typeface="Arial" pitchFamily="34" charset="0"/>
            </a:endParaRPr>
          </a:p>
        </p:txBody>
      </p:sp>
      <p:sp>
        <p:nvSpPr>
          <p:cNvPr id="8" name="Rectangle 7"/>
          <p:cNvSpPr/>
          <p:nvPr/>
        </p:nvSpPr>
        <p:spPr>
          <a:xfrm>
            <a:off x="8039066" y="2311597"/>
            <a:ext cx="288925" cy="71438"/>
          </a:xfrm>
          <a:prstGeom prst="rect">
            <a:avLst/>
          </a:prstGeom>
          <a:noFill/>
          <a:ln>
            <a:solidFill>
              <a:srgbClr val="005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Rectangle 8"/>
          <p:cNvSpPr/>
          <p:nvPr/>
        </p:nvSpPr>
        <p:spPr>
          <a:xfrm>
            <a:off x="8039959" y="1921948"/>
            <a:ext cx="288925" cy="71438"/>
          </a:xfrm>
          <a:prstGeom prst="rect">
            <a:avLst/>
          </a:prstGeom>
          <a:noFill/>
          <a:ln>
            <a:solidFill>
              <a:srgbClr val="005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Rectangle 9"/>
          <p:cNvSpPr/>
          <p:nvPr/>
        </p:nvSpPr>
        <p:spPr>
          <a:xfrm>
            <a:off x="7895943" y="2971244"/>
            <a:ext cx="287337" cy="71437"/>
          </a:xfrm>
          <a:prstGeom prst="rect">
            <a:avLst/>
          </a:prstGeom>
          <a:noFill/>
          <a:ln>
            <a:solidFill>
              <a:srgbClr val="005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rgbClr val="00B050"/>
              </a:solidFill>
            </a:endParaRPr>
          </a:p>
        </p:txBody>
      </p:sp>
      <p:sp>
        <p:nvSpPr>
          <p:cNvPr id="11275" name="Rectangle 10"/>
          <p:cNvSpPr>
            <a:spLocks noChangeArrowheads="1"/>
          </p:cNvSpPr>
          <p:nvPr/>
        </p:nvSpPr>
        <p:spPr bwMode="auto">
          <a:xfrm>
            <a:off x="1728963" y="3547308"/>
            <a:ext cx="7380312" cy="707886"/>
          </a:xfrm>
          <a:prstGeom prst="rect">
            <a:avLst/>
          </a:prstGeom>
          <a:noFill/>
          <a:ln w="9525">
            <a:noFill/>
            <a:miter lim="800000"/>
            <a:headEnd/>
            <a:tailEnd/>
          </a:ln>
        </p:spPr>
        <p:txBody>
          <a:bodyPr wrap="square">
            <a:spAutoFit/>
          </a:bodyPr>
          <a:lstStyle/>
          <a:p>
            <a:pPr algn="just">
              <a:spcAft>
                <a:spcPts val="500"/>
              </a:spcAft>
            </a:pPr>
            <a:r>
              <a:rPr lang="fr-FR" sz="2000" dirty="0">
                <a:solidFill>
                  <a:srgbClr val="FF0000"/>
                </a:solidFill>
                <a:latin typeface="Arial" pitchFamily="34" charset="0"/>
                <a:cs typeface="Arial" pitchFamily="34" charset="0"/>
              </a:rPr>
              <a:t>Les éléments des </a:t>
            </a:r>
            <a:r>
              <a:rPr lang="fr-FR" sz="2000" u="sng" dirty="0">
                <a:solidFill>
                  <a:srgbClr val="FF0000"/>
                </a:solidFill>
                <a:latin typeface="Arial" pitchFamily="34" charset="0"/>
                <a:cs typeface="Arial" pitchFamily="34" charset="0"/>
              </a:rPr>
              <a:t>trois premières colonnes</a:t>
            </a:r>
            <a:r>
              <a:rPr lang="fr-FR" sz="2000" dirty="0">
                <a:solidFill>
                  <a:srgbClr val="FF0000"/>
                </a:solidFill>
                <a:latin typeface="Arial" pitchFamily="34" charset="0"/>
                <a:cs typeface="Arial" pitchFamily="34" charset="0"/>
              </a:rPr>
              <a:t> (1-2-13) </a:t>
            </a:r>
            <a:r>
              <a:rPr lang="fr-FR" sz="2000" b="1" dirty="0">
                <a:solidFill>
                  <a:srgbClr val="FF0000"/>
                </a:solidFill>
                <a:latin typeface="Arial" pitchFamily="34" charset="0"/>
                <a:cs typeface="Arial" pitchFamily="34" charset="0"/>
              </a:rPr>
              <a:t>peuvent s’entourer de moins de 4 doublets d’électrons</a:t>
            </a:r>
            <a:r>
              <a:rPr lang="fr-FR" sz="2000" dirty="0">
                <a:solidFill>
                  <a:srgbClr val="FF0000"/>
                </a:solidFill>
                <a:latin typeface="Arial" pitchFamily="34" charset="0"/>
                <a:cs typeface="Arial" pitchFamily="34" charset="0"/>
              </a:rPr>
              <a:t>.</a:t>
            </a:r>
            <a:endParaRPr lang="fr-FR" sz="2000" b="1" dirty="0">
              <a:solidFill>
                <a:srgbClr val="FF0000"/>
              </a:solidFill>
              <a:latin typeface="Arial" pitchFamily="34" charset="0"/>
              <a:cs typeface="Arial" pitchFamily="34" charset="0"/>
            </a:endParaRPr>
          </a:p>
        </p:txBody>
      </p:sp>
      <p:sp>
        <p:nvSpPr>
          <p:cNvPr id="12" name="Rectangle 2"/>
          <p:cNvSpPr>
            <a:spLocks noChangeArrowheads="1"/>
          </p:cNvSpPr>
          <p:nvPr/>
        </p:nvSpPr>
        <p:spPr bwMode="auto">
          <a:xfrm>
            <a:off x="20422" y="4292118"/>
            <a:ext cx="3831498"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b) Composés </a:t>
            </a:r>
            <a:r>
              <a:rPr lang="fr-FR" sz="2000" b="1" i="1" u="sng" dirty="0" err="1">
                <a:latin typeface="Bookman Old Style" pitchFamily="18" charset="0"/>
                <a:ea typeface="Calibri" pitchFamily="34" charset="0"/>
                <a:cs typeface="Times New Roman" pitchFamily="18" charset="0"/>
              </a:rPr>
              <a:t>hypervalents</a:t>
            </a:r>
            <a:r>
              <a:rPr lang="fr-FR" sz="2000" b="1" i="1" u="sng" dirty="0">
                <a:latin typeface="Bookman Old Style" pitchFamily="18" charset="0"/>
                <a:ea typeface="Calibri" pitchFamily="34" charset="0"/>
                <a:cs typeface="Times New Roman" pitchFamily="18" charset="0"/>
              </a:rPr>
              <a:t> :</a:t>
            </a:r>
            <a:endParaRPr lang="fr-FR" sz="2000" dirty="0">
              <a:latin typeface="Bookman Old Style" pitchFamily="18" charset="0"/>
              <a:ea typeface="Calibri" pitchFamily="34" charset="0"/>
              <a:cs typeface="Times New Roman" pitchFamily="18" charset="0"/>
            </a:endParaRPr>
          </a:p>
        </p:txBody>
      </p:sp>
      <p:sp>
        <p:nvSpPr>
          <p:cNvPr id="13" name="Text Box 3"/>
          <p:cNvSpPr txBox="1">
            <a:spLocks noChangeArrowheads="1"/>
          </p:cNvSpPr>
          <p:nvPr/>
        </p:nvSpPr>
        <p:spPr bwMode="auto">
          <a:xfrm>
            <a:off x="108396" y="4691535"/>
            <a:ext cx="8928100" cy="2131740"/>
          </a:xfrm>
          <a:prstGeom prst="rect">
            <a:avLst/>
          </a:prstGeom>
          <a:solidFill>
            <a:srgbClr val="FFFFFF"/>
          </a:solidFill>
          <a:ln w="19050">
            <a:solidFill>
              <a:srgbClr val="000000"/>
            </a:solidFill>
            <a:miter lim="800000"/>
            <a:headEnd/>
            <a:tailEnd/>
          </a:ln>
        </p:spPr>
        <p:txBody>
          <a:bodyPr/>
          <a:lstStyle/>
          <a:p>
            <a:pPr algn="just">
              <a:spcAft>
                <a:spcPts val="1000"/>
              </a:spcAft>
            </a:pPr>
            <a:r>
              <a:rPr lang="en-US" sz="2000" dirty="0">
                <a:latin typeface="Times New Roman" pitchFamily="18" charset="0"/>
                <a:sym typeface="Wingdings" pitchFamily="2" charset="2"/>
              </a:rPr>
              <a:t></a:t>
            </a:r>
            <a:r>
              <a:rPr lang="fr-FR" sz="2000" dirty="0">
                <a:latin typeface="Calibri" pitchFamily="34" charset="0"/>
              </a:rPr>
              <a:t> </a:t>
            </a:r>
            <a:r>
              <a:rPr lang="fr-FR" sz="2000" i="1" u="sng" dirty="0">
                <a:latin typeface="Times New Roman" pitchFamily="18" charset="0"/>
              </a:rPr>
              <a:t>Exemple</a:t>
            </a:r>
            <a:r>
              <a:rPr lang="fr-FR" sz="2000" i="1" dirty="0">
                <a:latin typeface="Times New Roman" pitchFamily="18" charset="0"/>
              </a:rPr>
              <a:t> : </a:t>
            </a:r>
            <a:r>
              <a:rPr lang="fr-FR" sz="2000" dirty="0">
                <a:latin typeface="Calibri" pitchFamily="34" charset="0"/>
              </a:rPr>
              <a:t>le </a:t>
            </a:r>
            <a:r>
              <a:rPr lang="fr-FR" sz="2000" dirty="0" err="1">
                <a:latin typeface="Calibri" pitchFamily="34" charset="0"/>
              </a:rPr>
              <a:t>pentachlorure</a:t>
            </a:r>
            <a:r>
              <a:rPr lang="fr-FR" sz="2000" dirty="0">
                <a:latin typeface="Calibri" pitchFamily="34" charset="0"/>
              </a:rPr>
              <a:t> de phosphore  </a:t>
            </a:r>
            <a:r>
              <a:rPr lang="fr-FR" sz="2000" b="1" dirty="0">
                <a:latin typeface="Calibri" pitchFamily="34" charset="0"/>
              </a:rPr>
              <a:t>PCl</a:t>
            </a:r>
            <a:r>
              <a:rPr lang="fr-FR" sz="2000" b="1" baseline="-25000" dirty="0">
                <a:latin typeface="Calibri" pitchFamily="34" charset="0"/>
              </a:rPr>
              <a:t>5</a:t>
            </a:r>
            <a:r>
              <a:rPr lang="fr-FR" sz="2000" b="1" dirty="0">
                <a:latin typeface="Times New Roman" pitchFamily="18" charset="0"/>
              </a:rPr>
              <a:t> </a:t>
            </a:r>
            <a:r>
              <a:rPr lang="fr-FR" sz="2000" dirty="0">
                <a:latin typeface="Calibri" pitchFamily="34" charset="0"/>
              </a:rPr>
              <a:t>:</a:t>
            </a:r>
            <a:endParaRPr lang="fr-FR" sz="2000"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500" dirty="0">
              <a:latin typeface="Times New Roman" pitchFamily="18" charset="0"/>
            </a:endParaRPr>
          </a:p>
          <a:p>
            <a:pPr algn="just">
              <a:spcAft>
                <a:spcPts val="1000"/>
              </a:spcAft>
            </a:pPr>
            <a:endParaRPr lang="fr-FR" sz="100" dirty="0">
              <a:latin typeface="Times New Roman" pitchFamily="18" charset="0"/>
              <a:sym typeface="Wingdings 2" pitchFamily="18" charset="2"/>
            </a:endParaRPr>
          </a:p>
          <a:p>
            <a:pPr algn="just">
              <a:spcAft>
                <a:spcPts val="1000"/>
              </a:spcAft>
            </a:pPr>
            <a:r>
              <a:rPr lang="fr-FR" sz="2000" dirty="0">
                <a:latin typeface="Times New Roman" pitchFamily="18" charset="0"/>
                <a:sym typeface="Wingdings 2" pitchFamily="18" charset="2"/>
              </a:rPr>
              <a:t></a:t>
            </a:r>
            <a:r>
              <a:rPr lang="fr-FR" sz="2000" dirty="0">
                <a:latin typeface="Calibri" pitchFamily="34" charset="0"/>
              </a:rPr>
              <a:t> </a:t>
            </a:r>
            <a:r>
              <a:rPr lang="fr-FR" sz="2000" b="1" u="sng" dirty="0">
                <a:latin typeface="Calibri" pitchFamily="34" charset="0"/>
              </a:rPr>
              <a:t>Conclusion</a:t>
            </a:r>
            <a:r>
              <a:rPr lang="fr-FR" sz="2000" dirty="0">
                <a:latin typeface="Times New Roman" pitchFamily="18" charset="0"/>
              </a:rPr>
              <a:t> </a:t>
            </a:r>
            <a:r>
              <a:rPr lang="fr-FR" sz="2000" dirty="0">
                <a:latin typeface="Calibri" pitchFamily="34" charset="0"/>
              </a:rPr>
              <a:t>: </a:t>
            </a: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endParaRPr lang="fr-FR" dirty="0"/>
          </a:p>
        </p:txBody>
      </p:sp>
      <p:sp>
        <p:nvSpPr>
          <p:cNvPr id="14" name="Rectangle 4"/>
          <p:cNvSpPr>
            <a:spLocks noChangeArrowheads="1"/>
          </p:cNvSpPr>
          <p:nvPr/>
        </p:nvSpPr>
        <p:spPr bwMode="auto">
          <a:xfrm>
            <a:off x="2411760" y="5013176"/>
            <a:ext cx="4824387" cy="400110"/>
          </a:xfrm>
          <a:prstGeom prst="rect">
            <a:avLst/>
          </a:prstGeom>
          <a:noFill/>
          <a:ln w="9525">
            <a:noFill/>
            <a:miter lim="800000"/>
            <a:headEnd/>
            <a:tailEnd/>
          </a:ln>
        </p:spPr>
        <p:txBody>
          <a:bodyPr wrap="square">
            <a:spAutoFit/>
          </a:bodyPr>
          <a:lstStyle/>
          <a:p>
            <a:pPr algn="just">
              <a:spcAft>
                <a:spcPts val="500"/>
              </a:spcAft>
              <a:defRPr/>
            </a:pPr>
            <a:r>
              <a:rPr lang="fr-FR" sz="2000" dirty="0">
                <a:solidFill>
                  <a:schemeClr val="tx2">
                    <a:lumMod val="50000"/>
                  </a:schemeClr>
                </a:solidFill>
                <a:latin typeface="Arial" pitchFamily="34" charset="0"/>
                <a:cs typeface="Arial" pitchFamily="34" charset="0"/>
              </a:rPr>
              <a:t>d = (5 + 5 </a:t>
            </a:r>
            <a:r>
              <a:rPr lang="fr-FR" sz="2000" dirty="0">
                <a:solidFill>
                  <a:schemeClr val="tx2">
                    <a:lumMod val="50000"/>
                  </a:schemeClr>
                </a:solidFill>
                <a:latin typeface="Arial" pitchFamily="34" charset="0"/>
                <a:cs typeface="Arial" pitchFamily="34" charset="0"/>
                <a:sym typeface="Symbol" pitchFamily="18" charset="2"/>
              </a:rPr>
              <a:t></a:t>
            </a:r>
            <a:r>
              <a:rPr lang="fr-FR" sz="2000" dirty="0">
                <a:solidFill>
                  <a:schemeClr val="tx2">
                    <a:lumMod val="50000"/>
                  </a:schemeClr>
                </a:solidFill>
                <a:latin typeface="Arial" pitchFamily="34" charset="0"/>
                <a:cs typeface="Arial" pitchFamily="34" charset="0"/>
              </a:rPr>
              <a:t> 7) / 2 = </a:t>
            </a:r>
            <a:r>
              <a:rPr lang="fr-FR" sz="2000" b="1" u="sng" dirty="0">
                <a:solidFill>
                  <a:schemeClr val="tx2">
                    <a:lumMod val="50000"/>
                  </a:schemeClr>
                </a:solidFill>
                <a:latin typeface="Arial" pitchFamily="34" charset="0"/>
                <a:cs typeface="Arial" pitchFamily="34" charset="0"/>
              </a:rPr>
              <a:t>20 doublets</a:t>
            </a:r>
          </a:p>
        </p:txBody>
      </p:sp>
      <p:sp>
        <p:nvSpPr>
          <p:cNvPr id="15" name="Rectangle 5"/>
          <p:cNvSpPr>
            <a:spLocks noChangeArrowheads="1"/>
          </p:cNvSpPr>
          <p:nvPr/>
        </p:nvSpPr>
        <p:spPr bwMode="auto">
          <a:xfrm>
            <a:off x="179512" y="5445224"/>
            <a:ext cx="7227912" cy="400110"/>
          </a:xfrm>
          <a:prstGeom prst="rect">
            <a:avLst/>
          </a:prstGeom>
          <a:noFill/>
          <a:ln w="9525">
            <a:noFill/>
            <a:miter lim="800000"/>
            <a:headEnd/>
            <a:tailEnd/>
          </a:ln>
        </p:spPr>
        <p:txBody>
          <a:bodyPr wrap="square">
            <a:spAutoFit/>
          </a:bodyPr>
          <a:lstStyle/>
          <a:p>
            <a:pPr indent="542925" algn="just">
              <a:spcAft>
                <a:spcPts val="500"/>
              </a:spcAft>
              <a:defRPr/>
            </a:pPr>
            <a:r>
              <a:rPr lang="fr-FR" sz="2000" dirty="0">
                <a:solidFill>
                  <a:schemeClr val="tx2">
                    <a:lumMod val="50000"/>
                  </a:schemeClr>
                </a:solidFill>
                <a:latin typeface="Arial" pitchFamily="34" charset="0"/>
                <a:cs typeface="Arial" pitchFamily="34" charset="0"/>
              </a:rPr>
              <a:t>L’élément phosphore s’entoure de 5 doublets !  </a:t>
            </a:r>
          </a:p>
        </p:txBody>
      </p:sp>
      <p:sp>
        <p:nvSpPr>
          <p:cNvPr id="16" name="Rectangle 6"/>
          <p:cNvSpPr>
            <a:spLocks noChangeArrowheads="1"/>
          </p:cNvSpPr>
          <p:nvPr/>
        </p:nvSpPr>
        <p:spPr bwMode="auto">
          <a:xfrm>
            <a:off x="251521" y="5753848"/>
            <a:ext cx="6768752" cy="1015663"/>
          </a:xfrm>
          <a:prstGeom prst="rect">
            <a:avLst/>
          </a:prstGeom>
          <a:noFill/>
          <a:ln w="9525">
            <a:noFill/>
            <a:miter lim="800000"/>
            <a:headEnd/>
            <a:tailEnd/>
          </a:ln>
        </p:spPr>
        <p:txBody>
          <a:bodyPr wrap="square">
            <a:spAutoFit/>
          </a:bodyPr>
          <a:lstStyle/>
          <a:p>
            <a:pPr algn="just">
              <a:spcAft>
                <a:spcPts val="500"/>
              </a:spcAft>
            </a:pPr>
            <a:r>
              <a:rPr lang="fr-FR" dirty="0">
                <a:solidFill>
                  <a:srgbClr val="FF0000"/>
                </a:solidFill>
              </a:rPr>
              <a:t>                      </a:t>
            </a:r>
            <a:r>
              <a:rPr lang="fr-FR" dirty="0" smtClean="0">
                <a:solidFill>
                  <a:srgbClr val="FF0000"/>
                </a:solidFill>
              </a:rPr>
              <a:t>      </a:t>
            </a:r>
            <a:r>
              <a:rPr lang="fr-FR" sz="2000" dirty="0" smtClean="0">
                <a:solidFill>
                  <a:srgbClr val="FF0000"/>
                </a:solidFill>
                <a:latin typeface="Arial" pitchFamily="34" charset="0"/>
                <a:cs typeface="Arial" pitchFamily="34" charset="0"/>
              </a:rPr>
              <a:t>A </a:t>
            </a:r>
            <a:r>
              <a:rPr lang="fr-FR" sz="2000" dirty="0">
                <a:solidFill>
                  <a:srgbClr val="FF0000"/>
                </a:solidFill>
                <a:latin typeface="Arial" pitchFamily="34" charset="0"/>
                <a:cs typeface="Arial" pitchFamily="34" charset="0"/>
              </a:rPr>
              <a:t>partir de la </a:t>
            </a:r>
            <a:r>
              <a:rPr lang="fr-FR" sz="2000" u="sng" dirty="0">
                <a:solidFill>
                  <a:srgbClr val="FF0000"/>
                </a:solidFill>
                <a:latin typeface="Arial" pitchFamily="34" charset="0"/>
                <a:cs typeface="Arial" pitchFamily="34" charset="0"/>
              </a:rPr>
              <a:t>3</a:t>
            </a:r>
            <a:r>
              <a:rPr lang="fr-FR" sz="2000" u="sng" baseline="30000" dirty="0">
                <a:solidFill>
                  <a:srgbClr val="FF0000"/>
                </a:solidFill>
                <a:latin typeface="Arial" pitchFamily="34" charset="0"/>
                <a:cs typeface="Arial" pitchFamily="34" charset="0"/>
              </a:rPr>
              <a:t>ème</a:t>
            </a:r>
            <a:r>
              <a:rPr lang="fr-FR" sz="2000" u="sng" dirty="0">
                <a:solidFill>
                  <a:srgbClr val="FF0000"/>
                </a:solidFill>
                <a:latin typeface="Arial" pitchFamily="34" charset="0"/>
                <a:cs typeface="Arial" pitchFamily="34" charset="0"/>
              </a:rPr>
              <a:t> période</a:t>
            </a:r>
            <a:r>
              <a:rPr lang="fr-FR" sz="2000" dirty="0">
                <a:solidFill>
                  <a:srgbClr val="FF0000"/>
                </a:solidFill>
                <a:latin typeface="Arial" pitchFamily="34" charset="0"/>
                <a:cs typeface="Arial" pitchFamily="34" charset="0"/>
              </a:rPr>
              <a:t> , certains éléments peuvent s’entourer de </a:t>
            </a:r>
            <a:r>
              <a:rPr lang="fr-FR" sz="2000" b="1" dirty="0">
                <a:solidFill>
                  <a:srgbClr val="FF0000"/>
                </a:solidFill>
                <a:latin typeface="Arial" pitchFamily="34" charset="0"/>
                <a:cs typeface="Arial" pitchFamily="34" charset="0"/>
              </a:rPr>
              <a:t>plus de 4 doublets d’électrons</a:t>
            </a:r>
            <a:r>
              <a:rPr lang="fr-FR" sz="2000" dirty="0">
                <a:solidFill>
                  <a:srgbClr val="FF0000"/>
                </a:solidFill>
                <a:latin typeface="Arial" pitchFamily="34" charset="0"/>
                <a:cs typeface="Arial" pitchFamily="34" charset="0"/>
              </a:rPr>
              <a:t> : on dit qu’ils sont </a:t>
            </a:r>
            <a:r>
              <a:rPr lang="fr-FR" sz="2000" b="1" u="sng" dirty="0" err="1">
                <a:solidFill>
                  <a:srgbClr val="FF0000"/>
                </a:solidFill>
                <a:latin typeface="Arial" pitchFamily="34" charset="0"/>
                <a:cs typeface="Arial" pitchFamily="34" charset="0"/>
              </a:rPr>
              <a:t>hypervalents</a:t>
            </a:r>
            <a:r>
              <a:rPr lang="fr-FR" sz="2000" dirty="0">
                <a:solidFill>
                  <a:srgbClr val="FF0000"/>
                </a:solidFill>
                <a:latin typeface="Arial" pitchFamily="34" charset="0"/>
                <a:cs typeface="Arial" pitchFamily="34" charset="0"/>
              </a:rPr>
              <a:t>.</a:t>
            </a:r>
          </a:p>
        </p:txBody>
      </p:sp>
      <p:pic>
        <p:nvPicPr>
          <p:cNvPr id="17" name="Picture 1"/>
          <p:cNvPicPr>
            <a:picLocks noChangeAspect="1" noChangeArrowheads="1"/>
          </p:cNvPicPr>
          <p:nvPr/>
        </p:nvPicPr>
        <p:blipFill>
          <a:blip r:embed="rId2" cstate="print"/>
          <a:srcRect/>
          <a:stretch>
            <a:fillRect/>
          </a:stretch>
        </p:blipFill>
        <p:spPr bwMode="auto">
          <a:xfrm>
            <a:off x="7236296" y="4941888"/>
            <a:ext cx="1667992" cy="17340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dissolve">
                                      <p:cBhvr>
                                        <p:cTn id="11" dur="500"/>
                                        <p:tgtEl>
                                          <p:spTgt spid="11267"/>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1268"/>
                                        </p:tgtEl>
                                        <p:attrNameLst>
                                          <p:attrName>style.visibility</p:attrName>
                                        </p:attrNameLst>
                                      </p:cBhvr>
                                      <p:to>
                                        <p:strVal val="visible"/>
                                      </p:to>
                                    </p:set>
                                    <p:animEffect transition="in" filter="dissolve">
                                      <p:cBhvr>
                                        <p:cTn id="14" dur="500"/>
                                        <p:tgtEl>
                                          <p:spTgt spid="1126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1269"/>
                                        </p:tgtEl>
                                        <p:attrNameLst>
                                          <p:attrName>style.visibility</p:attrName>
                                        </p:attrNameLst>
                                      </p:cBhvr>
                                      <p:to>
                                        <p:strVal val="visible"/>
                                      </p:to>
                                    </p:set>
                                    <p:animEffect transition="in" filter="dissolve">
                                      <p:cBhvr>
                                        <p:cTn id="19" dur="500"/>
                                        <p:tgtEl>
                                          <p:spTgt spid="11269"/>
                                        </p:tgtEl>
                                      </p:cBhvr>
                                    </p:animEffect>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11270"/>
                                        </p:tgtEl>
                                        <p:attrNameLst>
                                          <p:attrName>style.visibility</p:attrName>
                                        </p:attrNameLst>
                                      </p:cBhvr>
                                      <p:to>
                                        <p:strVal val="visible"/>
                                      </p:to>
                                    </p:set>
                                    <p:animEffect transition="in" filter="fade">
                                      <p:cBhvr>
                                        <p:cTn id="24" dur="800" decel="100000"/>
                                        <p:tgtEl>
                                          <p:spTgt spid="11270"/>
                                        </p:tgtEl>
                                      </p:cBhvr>
                                    </p:animEffect>
                                    <p:anim calcmode="lin" valueType="num">
                                      <p:cBhvr>
                                        <p:cTn id="25" dur="800" decel="100000" fill="hold"/>
                                        <p:tgtEl>
                                          <p:spTgt spid="11270"/>
                                        </p:tgtEl>
                                        <p:attrNameLst>
                                          <p:attrName>style.rotation</p:attrName>
                                        </p:attrNameLst>
                                      </p:cBhvr>
                                      <p:tavLst>
                                        <p:tav tm="0">
                                          <p:val>
                                            <p:fltVal val="-90"/>
                                          </p:val>
                                        </p:tav>
                                        <p:tav tm="100000">
                                          <p:val>
                                            <p:fltVal val="0"/>
                                          </p:val>
                                        </p:tav>
                                      </p:tavLst>
                                    </p:anim>
                                    <p:anim calcmode="lin" valueType="num">
                                      <p:cBhvr>
                                        <p:cTn id="26" dur="800" decel="100000" fill="hold"/>
                                        <p:tgtEl>
                                          <p:spTgt spid="11270"/>
                                        </p:tgtEl>
                                        <p:attrNameLst>
                                          <p:attrName>ppt_x</p:attrName>
                                        </p:attrNameLst>
                                      </p:cBhvr>
                                      <p:tavLst>
                                        <p:tav tm="0">
                                          <p:val>
                                            <p:strVal val="#ppt_x+0.4"/>
                                          </p:val>
                                        </p:tav>
                                        <p:tav tm="100000">
                                          <p:val>
                                            <p:strVal val="#ppt_x-0.05"/>
                                          </p:val>
                                        </p:tav>
                                      </p:tavLst>
                                    </p:anim>
                                    <p:anim calcmode="lin" valueType="num">
                                      <p:cBhvr>
                                        <p:cTn id="27" dur="800" decel="100000" fill="hold"/>
                                        <p:tgtEl>
                                          <p:spTgt spid="11270"/>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1270"/>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1270"/>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271">
                                            <p:txEl>
                                              <p:pRg st="0" end="0"/>
                                            </p:txEl>
                                          </p:spTgt>
                                        </p:tgtEl>
                                        <p:attrNameLst>
                                          <p:attrName>style.visibility</p:attrName>
                                        </p:attrNameLst>
                                      </p:cBhvr>
                                      <p:to>
                                        <p:strVal val="visible"/>
                                      </p:to>
                                    </p:set>
                                    <p:animEffect transition="in" filter="wipe(left)">
                                      <p:cBhvr>
                                        <p:cTn id="34" dur="500"/>
                                        <p:tgtEl>
                                          <p:spTgt spid="11271">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1271">
                                            <p:txEl>
                                              <p:pRg st="1" end="1"/>
                                            </p:txEl>
                                          </p:spTgt>
                                        </p:tgtEl>
                                        <p:attrNameLst>
                                          <p:attrName>style.visibility</p:attrName>
                                        </p:attrNameLst>
                                      </p:cBhvr>
                                      <p:to>
                                        <p:strVal val="visible"/>
                                      </p:to>
                                    </p:set>
                                    <p:animEffect transition="in" filter="wipe(left)">
                                      <p:cBhvr>
                                        <p:cTn id="39" dur="500"/>
                                        <p:tgtEl>
                                          <p:spTgt spid="11271">
                                            <p:txEl>
                                              <p:pRg st="1" end="1"/>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par>
                          <p:cTn id="48" fill="hold">
                            <p:stCondLst>
                              <p:cond delay="1000"/>
                            </p:stCondLst>
                            <p:childTnLst>
                              <p:par>
                                <p:cTn id="49" presetID="2" presetClass="entr" presetSubtype="4"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11275"/>
                                        </p:tgtEl>
                                        <p:attrNameLst>
                                          <p:attrName>style.visibility</p:attrName>
                                        </p:attrNameLst>
                                      </p:cBhvr>
                                      <p:to>
                                        <p:strVal val="visible"/>
                                      </p:to>
                                    </p:set>
                                    <p:anim calcmode="lin" valueType="num">
                                      <p:cBhvr additive="base">
                                        <p:cTn id="57" dur="500" fill="hold"/>
                                        <p:tgtEl>
                                          <p:spTgt spid="11275"/>
                                        </p:tgtEl>
                                        <p:attrNameLst>
                                          <p:attrName>ppt_x</p:attrName>
                                        </p:attrNameLst>
                                      </p:cBhvr>
                                      <p:tavLst>
                                        <p:tav tm="0">
                                          <p:val>
                                            <p:strVal val="1+#ppt_w/2"/>
                                          </p:val>
                                        </p:tav>
                                        <p:tav tm="100000">
                                          <p:val>
                                            <p:strVal val="#ppt_x"/>
                                          </p:val>
                                        </p:tav>
                                      </p:tavLst>
                                    </p:anim>
                                    <p:anim calcmode="lin" valueType="num">
                                      <p:cBhvr additive="base">
                                        <p:cTn id="58" dur="500" fill="hold"/>
                                        <p:tgtEl>
                                          <p:spTgt spid="11275"/>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dissolve">
                                      <p:cBhvr>
                                        <p:cTn id="63" dur="500"/>
                                        <p:tgtEl>
                                          <p:spTgt spid="12"/>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dissolv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30" presetClass="entr" presetSubtype="0" fill="hold"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800" decel="100000"/>
                                        <p:tgtEl>
                                          <p:spTgt spid="17"/>
                                        </p:tgtEl>
                                      </p:cBhvr>
                                    </p:animEffect>
                                    <p:anim calcmode="lin" valueType="num">
                                      <p:cBhvr>
                                        <p:cTn id="77" dur="800" decel="100000" fill="hold"/>
                                        <p:tgtEl>
                                          <p:spTgt spid="17"/>
                                        </p:tgtEl>
                                        <p:attrNameLst>
                                          <p:attrName>style.rotation</p:attrName>
                                        </p:attrNameLst>
                                      </p:cBhvr>
                                      <p:tavLst>
                                        <p:tav tm="0">
                                          <p:val>
                                            <p:fltVal val="-90"/>
                                          </p:val>
                                        </p:tav>
                                        <p:tav tm="100000">
                                          <p:val>
                                            <p:fltVal val="0"/>
                                          </p:val>
                                        </p:tav>
                                      </p:tavLst>
                                    </p:anim>
                                    <p:anim calcmode="lin" valueType="num">
                                      <p:cBhvr>
                                        <p:cTn id="78" dur="800" decel="100000" fill="hold"/>
                                        <p:tgtEl>
                                          <p:spTgt spid="17"/>
                                        </p:tgtEl>
                                        <p:attrNameLst>
                                          <p:attrName>ppt_x</p:attrName>
                                        </p:attrNameLst>
                                      </p:cBhvr>
                                      <p:tavLst>
                                        <p:tav tm="0">
                                          <p:val>
                                            <p:strVal val="#ppt_x+0.4"/>
                                          </p:val>
                                        </p:tav>
                                        <p:tav tm="100000">
                                          <p:val>
                                            <p:strVal val="#ppt_x-0.05"/>
                                          </p:val>
                                        </p:tav>
                                      </p:tavLst>
                                    </p:anim>
                                    <p:anim calcmode="lin" valueType="num">
                                      <p:cBhvr>
                                        <p:cTn id="79" dur="800" decel="100000" fill="hold"/>
                                        <p:tgtEl>
                                          <p:spTgt spid="17"/>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wipe(left)">
                                      <p:cBhvr>
                                        <p:cTn id="86" dur="500"/>
                                        <p:tgtEl>
                                          <p:spTgt spid="15"/>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P spid="11267" grpId="0"/>
      <p:bldP spid="11268" grpId="0" animBg="1"/>
      <p:bldP spid="11269" grpId="0"/>
      <p:bldP spid="11270" grpId="0"/>
      <p:bldP spid="8" grpId="0" animBg="1"/>
      <p:bldP spid="9" grpId="0" animBg="1"/>
      <p:bldP spid="10" grpId="0" animBg="1"/>
      <p:bldP spid="11275" grpId="0"/>
      <p:bldP spid="12" grpId="0"/>
      <p:bldP spid="13" grpId="0" animBg="1"/>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7"/>
          <p:cNvSpPr>
            <a:spLocks noChangeArrowheads="1"/>
          </p:cNvSpPr>
          <p:nvPr/>
        </p:nvSpPr>
        <p:spPr bwMode="auto">
          <a:xfrm>
            <a:off x="-4286" y="2765742"/>
            <a:ext cx="2416046"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c) Les radicaux :</a:t>
            </a:r>
            <a:endParaRPr lang="fr-FR" sz="2000" dirty="0">
              <a:latin typeface="Bookman Old Style" pitchFamily="18" charset="0"/>
              <a:ea typeface="Calibri" pitchFamily="34" charset="0"/>
              <a:cs typeface="Times New Roman" pitchFamily="18" charset="0"/>
            </a:endParaRPr>
          </a:p>
        </p:txBody>
      </p:sp>
      <p:sp>
        <p:nvSpPr>
          <p:cNvPr id="12297" name="Text Box 3"/>
          <p:cNvSpPr txBox="1">
            <a:spLocks noChangeArrowheads="1"/>
          </p:cNvSpPr>
          <p:nvPr/>
        </p:nvSpPr>
        <p:spPr bwMode="auto">
          <a:xfrm>
            <a:off x="107950" y="3140422"/>
            <a:ext cx="8928100" cy="3600946"/>
          </a:xfrm>
          <a:prstGeom prst="rect">
            <a:avLst/>
          </a:prstGeom>
          <a:solidFill>
            <a:srgbClr val="FFFFFF"/>
          </a:solidFill>
          <a:ln w="19050">
            <a:solidFill>
              <a:srgbClr val="000000"/>
            </a:solidFill>
            <a:miter lim="800000"/>
            <a:headEnd/>
            <a:tailEnd/>
          </a:ln>
        </p:spPr>
        <p:txBody>
          <a:bodyPr/>
          <a:lstStyle/>
          <a:p>
            <a:pPr algn="just">
              <a:spcAft>
                <a:spcPts val="1000"/>
              </a:spcAft>
            </a:pPr>
            <a:r>
              <a:rPr lang="en-US" sz="2000" dirty="0">
                <a:latin typeface="Times New Roman" pitchFamily="18" charset="0"/>
                <a:sym typeface="Wingdings" pitchFamily="2" charset="2"/>
              </a:rPr>
              <a:t></a:t>
            </a:r>
            <a:r>
              <a:rPr lang="fr-FR" sz="2000" dirty="0">
                <a:latin typeface="Calibri" pitchFamily="34" charset="0"/>
              </a:rPr>
              <a:t> </a:t>
            </a:r>
            <a:r>
              <a:rPr lang="fr-FR" sz="2000" i="1" u="sng" dirty="0">
                <a:latin typeface="Times New Roman" pitchFamily="18" charset="0"/>
              </a:rPr>
              <a:t>Exemple</a:t>
            </a:r>
            <a:r>
              <a:rPr lang="fr-FR" sz="2000" i="1" dirty="0">
                <a:latin typeface="Times New Roman" pitchFamily="18" charset="0"/>
              </a:rPr>
              <a:t> : </a:t>
            </a:r>
            <a:r>
              <a:rPr lang="fr-FR" sz="2000" dirty="0">
                <a:latin typeface="Calibri" pitchFamily="34" charset="0"/>
              </a:rPr>
              <a:t>le monoxyde d’azote </a:t>
            </a:r>
            <a:r>
              <a:rPr lang="fr-FR" sz="2000" b="1" dirty="0">
                <a:latin typeface="Calibri" pitchFamily="34" charset="0"/>
              </a:rPr>
              <a:t>NO</a:t>
            </a:r>
            <a:r>
              <a:rPr lang="fr-FR" sz="2000" b="1" dirty="0">
                <a:latin typeface="Times New Roman" pitchFamily="18" charset="0"/>
              </a:rPr>
              <a:t> </a:t>
            </a:r>
            <a:r>
              <a:rPr lang="fr-FR" sz="2000" dirty="0">
                <a:latin typeface="Calibri" pitchFamily="34" charset="0"/>
              </a:rPr>
              <a:t>:</a:t>
            </a:r>
            <a:endParaRPr lang="fr-FR" sz="2000" dirty="0">
              <a:latin typeface="Times New Roman" pitchFamily="18" charset="0"/>
            </a:endParaRPr>
          </a:p>
          <a:p>
            <a:pPr algn="just">
              <a:spcAft>
                <a:spcPts val="1000"/>
              </a:spcAft>
            </a:pPr>
            <a:endParaRPr lang="fr-FR" sz="2000" dirty="0" smtClean="0">
              <a:latin typeface="Times New Roman" pitchFamily="18" charset="0"/>
              <a:sym typeface="Wingdings 2" pitchFamily="18" charset="2"/>
            </a:endParaRPr>
          </a:p>
          <a:p>
            <a:pPr algn="just">
              <a:spcAft>
                <a:spcPts val="1000"/>
              </a:spcAft>
            </a:pPr>
            <a:endParaRPr lang="fr-FR" sz="1100" dirty="0" smtClean="0">
              <a:latin typeface="Times New Roman" pitchFamily="18" charset="0"/>
              <a:sym typeface="Wingdings 2" pitchFamily="18" charset="2"/>
            </a:endParaRPr>
          </a:p>
          <a:p>
            <a:pPr algn="just">
              <a:spcAft>
                <a:spcPts val="1000"/>
              </a:spcAft>
            </a:pPr>
            <a:endParaRPr lang="fr-FR" sz="1100" dirty="0" smtClean="0">
              <a:latin typeface="Times New Roman" pitchFamily="18" charset="0"/>
              <a:sym typeface="Wingdings 2" pitchFamily="18" charset="2"/>
            </a:endParaRPr>
          </a:p>
          <a:p>
            <a:pPr algn="just">
              <a:spcAft>
                <a:spcPts val="1000"/>
              </a:spcAft>
            </a:pPr>
            <a:endParaRPr lang="fr-FR" sz="1100" dirty="0" smtClean="0">
              <a:latin typeface="Times New Roman" pitchFamily="18" charset="0"/>
              <a:sym typeface="Wingdings 2" pitchFamily="18" charset="2"/>
            </a:endParaRPr>
          </a:p>
          <a:p>
            <a:pPr algn="just">
              <a:spcAft>
                <a:spcPts val="1000"/>
              </a:spcAft>
            </a:pPr>
            <a:endParaRPr lang="fr-FR" sz="1100" dirty="0" smtClean="0">
              <a:latin typeface="Times New Roman" pitchFamily="18" charset="0"/>
              <a:sym typeface="Wingdings 2" pitchFamily="18" charset="2"/>
            </a:endParaRPr>
          </a:p>
          <a:p>
            <a:pPr algn="just">
              <a:spcAft>
                <a:spcPts val="1000"/>
              </a:spcAft>
            </a:pPr>
            <a:endParaRPr lang="fr-FR" sz="2000" dirty="0" smtClean="0">
              <a:latin typeface="Times New Roman" pitchFamily="18" charset="0"/>
              <a:sym typeface="Wingdings 2" pitchFamily="18" charset="2"/>
            </a:endParaRPr>
          </a:p>
          <a:p>
            <a:pPr algn="just">
              <a:spcAft>
                <a:spcPts val="1000"/>
              </a:spcAft>
            </a:pPr>
            <a:endParaRPr lang="fr-FR" dirty="0" smtClean="0">
              <a:latin typeface="Times New Roman" pitchFamily="18" charset="0"/>
              <a:sym typeface="Wingdings 2" pitchFamily="18" charset="2"/>
            </a:endParaRPr>
          </a:p>
          <a:p>
            <a:pPr algn="just">
              <a:spcAft>
                <a:spcPts val="1000"/>
              </a:spcAft>
            </a:pPr>
            <a:r>
              <a:rPr lang="fr-FR" sz="2000" dirty="0" smtClean="0">
                <a:latin typeface="Times New Roman" pitchFamily="18" charset="0"/>
                <a:sym typeface="Wingdings 2" pitchFamily="18" charset="2"/>
              </a:rPr>
              <a:t></a:t>
            </a:r>
            <a:r>
              <a:rPr lang="fr-FR" sz="2000" dirty="0" smtClean="0">
                <a:latin typeface="Calibri" pitchFamily="34" charset="0"/>
              </a:rPr>
              <a:t> </a:t>
            </a:r>
            <a:r>
              <a:rPr lang="fr-FR" sz="2000" b="1" u="sng" dirty="0">
                <a:latin typeface="Calibri" pitchFamily="34" charset="0"/>
              </a:rPr>
              <a:t>Conclusion</a:t>
            </a:r>
            <a:r>
              <a:rPr lang="fr-FR" sz="2000" dirty="0">
                <a:latin typeface="Times New Roman" pitchFamily="18" charset="0"/>
              </a:rPr>
              <a:t> </a:t>
            </a:r>
            <a:r>
              <a:rPr lang="fr-FR" sz="2000" dirty="0">
                <a:latin typeface="Calibri" pitchFamily="34" charset="0"/>
              </a:rPr>
              <a:t>: </a:t>
            </a:r>
          </a:p>
          <a:p>
            <a:pPr algn="just">
              <a:spcAft>
                <a:spcPts val="1000"/>
              </a:spcAft>
            </a:pPr>
            <a:endParaRPr lang="fr-FR" sz="2000" dirty="0">
              <a:latin typeface="Times New Roman" pitchFamily="18" charset="0"/>
            </a:endParaRPr>
          </a:p>
          <a:p>
            <a:pPr algn="just">
              <a:spcAft>
                <a:spcPts val="1000"/>
              </a:spcAft>
            </a:pPr>
            <a:endParaRPr lang="fr-FR" sz="2000" dirty="0">
              <a:latin typeface="Times New Roman" pitchFamily="18" charset="0"/>
            </a:endParaRPr>
          </a:p>
          <a:p>
            <a:endParaRPr lang="fr-FR" sz="2000" dirty="0"/>
          </a:p>
        </p:txBody>
      </p:sp>
      <p:sp>
        <p:nvSpPr>
          <p:cNvPr id="12298" name="Rectangle 9"/>
          <p:cNvSpPr>
            <a:spLocks noChangeArrowheads="1"/>
          </p:cNvSpPr>
          <p:nvPr/>
        </p:nvSpPr>
        <p:spPr bwMode="auto">
          <a:xfrm>
            <a:off x="4211960" y="3140968"/>
            <a:ext cx="6696075" cy="400110"/>
          </a:xfrm>
          <a:prstGeom prst="rect">
            <a:avLst/>
          </a:prstGeom>
          <a:noFill/>
          <a:ln w="9525">
            <a:noFill/>
            <a:miter lim="800000"/>
            <a:headEnd/>
            <a:tailEnd/>
          </a:ln>
        </p:spPr>
        <p:txBody>
          <a:bodyPr>
            <a:spAutoFit/>
          </a:bodyPr>
          <a:lstStyle/>
          <a:p>
            <a:pPr algn="just">
              <a:spcAft>
                <a:spcPts val="500"/>
              </a:spcAft>
            </a:pPr>
            <a:r>
              <a:rPr lang="fr-FR" sz="2000" dirty="0">
                <a:solidFill>
                  <a:srgbClr val="002060"/>
                </a:solidFill>
                <a:latin typeface="Arial" pitchFamily="34" charset="0"/>
                <a:cs typeface="Arial" pitchFamily="34" charset="0"/>
              </a:rPr>
              <a:t>d = (5 + 6) / 2 = </a:t>
            </a:r>
            <a:r>
              <a:rPr lang="fr-FR" sz="2000" b="1" u="sng" dirty="0">
                <a:solidFill>
                  <a:srgbClr val="002060"/>
                </a:solidFill>
                <a:latin typeface="Arial" pitchFamily="34" charset="0"/>
                <a:cs typeface="Arial" pitchFamily="34" charset="0"/>
              </a:rPr>
              <a:t>5,5 doublets</a:t>
            </a:r>
            <a:r>
              <a:rPr lang="fr-FR" sz="2000" b="1" dirty="0">
                <a:solidFill>
                  <a:srgbClr val="002060"/>
                </a:solidFill>
                <a:latin typeface="Arial" pitchFamily="34" charset="0"/>
                <a:cs typeface="Arial" pitchFamily="34" charset="0"/>
              </a:rPr>
              <a:t> </a:t>
            </a:r>
            <a:endParaRPr lang="fr-FR" sz="2000" b="1" dirty="0" smtClean="0">
              <a:solidFill>
                <a:srgbClr val="002060"/>
              </a:solidFill>
              <a:latin typeface="Arial" pitchFamily="34" charset="0"/>
              <a:cs typeface="Arial" pitchFamily="34" charset="0"/>
            </a:endParaRPr>
          </a:p>
        </p:txBody>
      </p:sp>
      <p:sp>
        <p:nvSpPr>
          <p:cNvPr id="12303" name="Rectangle 14"/>
          <p:cNvSpPr>
            <a:spLocks noChangeArrowheads="1"/>
          </p:cNvSpPr>
          <p:nvPr/>
        </p:nvSpPr>
        <p:spPr bwMode="auto">
          <a:xfrm>
            <a:off x="179512" y="6027194"/>
            <a:ext cx="8784976" cy="707886"/>
          </a:xfrm>
          <a:prstGeom prst="rect">
            <a:avLst/>
          </a:prstGeom>
          <a:noFill/>
          <a:ln w="9525">
            <a:noFill/>
            <a:miter lim="800000"/>
            <a:headEnd/>
            <a:tailEnd/>
          </a:ln>
        </p:spPr>
        <p:txBody>
          <a:bodyPr wrap="square">
            <a:spAutoFit/>
          </a:bodyPr>
          <a:lstStyle/>
          <a:p>
            <a:pPr algn="just">
              <a:spcAft>
                <a:spcPts val="500"/>
              </a:spcAft>
            </a:pPr>
            <a:r>
              <a:rPr lang="fr-FR" dirty="0">
                <a:solidFill>
                  <a:srgbClr val="FF0000"/>
                </a:solidFill>
              </a:rPr>
              <a:t>                      </a:t>
            </a:r>
            <a:r>
              <a:rPr lang="fr-FR" dirty="0" smtClean="0">
                <a:solidFill>
                  <a:srgbClr val="FF0000"/>
                </a:solidFill>
              </a:rPr>
              <a:t>        </a:t>
            </a:r>
            <a:r>
              <a:rPr lang="fr-FR" sz="2000" dirty="0" smtClean="0">
                <a:solidFill>
                  <a:srgbClr val="FF0000"/>
                </a:solidFill>
                <a:latin typeface="Arial" pitchFamily="34" charset="0"/>
                <a:cs typeface="Arial" pitchFamily="34" charset="0"/>
              </a:rPr>
              <a:t>Quand </a:t>
            </a:r>
            <a:r>
              <a:rPr lang="fr-FR" sz="2000" dirty="0">
                <a:solidFill>
                  <a:srgbClr val="FF0000"/>
                </a:solidFill>
                <a:latin typeface="Arial" pitchFamily="34" charset="0"/>
                <a:cs typeface="Arial" pitchFamily="34" charset="0"/>
              </a:rPr>
              <a:t>le nombre d’électrons de valence n’est </a:t>
            </a:r>
            <a:r>
              <a:rPr lang="fr-FR" sz="2000" dirty="0" smtClean="0">
                <a:solidFill>
                  <a:srgbClr val="FF0000"/>
                </a:solidFill>
                <a:latin typeface="Arial" pitchFamily="34" charset="0"/>
                <a:cs typeface="Arial" pitchFamily="34" charset="0"/>
              </a:rPr>
              <a:t>pas </a:t>
            </a:r>
            <a:r>
              <a:rPr lang="fr-FR" sz="2000" dirty="0">
                <a:solidFill>
                  <a:srgbClr val="FF0000"/>
                </a:solidFill>
                <a:latin typeface="Arial" pitchFamily="34" charset="0"/>
                <a:cs typeface="Arial" pitchFamily="34" charset="0"/>
              </a:rPr>
              <a:t>pair, la </a:t>
            </a:r>
            <a:r>
              <a:rPr lang="fr-FR" sz="2000" dirty="0" err="1" smtClean="0">
                <a:solidFill>
                  <a:srgbClr val="FF0000"/>
                </a:solidFill>
                <a:latin typeface="Arial" pitchFamily="34" charset="0"/>
                <a:cs typeface="Arial" pitchFamily="34" charset="0"/>
              </a:rPr>
              <a:t>re-présentation</a:t>
            </a:r>
            <a:r>
              <a:rPr lang="fr-FR" sz="2000" dirty="0" smtClean="0">
                <a:solidFill>
                  <a:srgbClr val="FF0000"/>
                </a:solidFill>
                <a:latin typeface="Arial" pitchFamily="34" charset="0"/>
                <a:cs typeface="Arial" pitchFamily="34" charset="0"/>
              </a:rPr>
              <a:t> </a:t>
            </a:r>
            <a:r>
              <a:rPr lang="fr-FR" sz="2000" dirty="0">
                <a:solidFill>
                  <a:srgbClr val="FF0000"/>
                </a:solidFill>
                <a:latin typeface="Arial" pitchFamily="34" charset="0"/>
                <a:cs typeface="Arial" pitchFamily="34" charset="0"/>
              </a:rPr>
              <a:t>de Lewis fait apparaître un </a:t>
            </a:r>
            <a:r>
              <a:rPr lang="fr-FR" sz="2000" b="1" u="sng" dirty="0">
                <a:solidFill>
                  <a:srgbClr val="FF0000"/>
                </a:solidFill>
                <a:latin typeface="Arial" pitchFamily="34" charset="0"/>
                <a:cs typeface="Arial" pitchFamily="34" charset="0"/>
              </a:rPr>
              <a:t>e </a:t>
            </a:r>
            <a:r>
              <a:rPr lang="fr-FR" sz="2000" b="1" u="sng" baseline="30000" dirty="0">
                <a:solidFill>
                  <a:srgbClr val="FF0000"/>
                </a:solidFill>
                <a:latin typeface="Arial" pitchFamily="34" charset="0"/>
                <a:cs typeface="Arial" pitchFamily="34" charset="0"/>
              </a:rPr>
              <a:t>–</a:t>
            </a:r>
            <a:r>
              <a:rPr lang="fr-FR" sz="2000" b="1" u="sng" dirty="0">
                <a:solidFill>
                  <a:srgbClr val="FF0000"/>
                </a:solidFill>
                <a:latin typeface="Arial" pitchFamily="34" charset="0"/>
                <a:cs typeface="Arial" pitchFamily="34" charset="0"/>
              </a:rPr>
              <a:t> célibataire</a:t>
            </a:r>
            <a:r>
              <a:rPr lang="fr-FR" sz="2000" dirty="0">
                <a:solidFill>
                  <a:srgbClr val="FF0000"/>
                </a:solidFill>
                <a:latin typeface="Arial" pitchFamily="34" charset="0"/>
                <a:cs typeface="Arial" pitchFamily="34" charset="0"/>
              </a:rPr>
              <a:t>.</a:t>
            </a:r>
          </a:p>
        </p:txBody>
      </p:sp>
      <p:sp>
        <p:nvSpPr>
          <p:cNvPr id="16" name="Rectangle 2"/>
          <p:cNvSpPr>
            <a:spLocks noChangeArrowheads="1"/>
          </p:cNvSpPr>
          <p:nvPr/>
        </p:nvSpPr>
        <p:spPr bwMode="auto">
          <a:xfrm>
            <a:off x="20422" y="44624"/>
            <a:ext cx="3831498"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b) Composés </a:t>
            </a:r>
            <a:r>
              <a:rPr lang="fr-FR" sz="2000" b="1" i="1" u="sng" dirty="0" err="1">
                <a:latin typeface="Bookman Old Style" pitchFamily="18" charset="0"/>
                <a:ea typeface="Calibri" pitchFamily="34" charset="0"/>
                <a:cs typeface="Times New Roman" pitchFamily="18" charset="0"/>
              </a:rPr>
              <a:t>hypervalents</a:t>
            </a:r>
            <a:r>
              <a:rPr lang="fr-FR" sz="2000" b="1" i="1" u="sng" dirty="0">
                <a:latin typeface="Bookman Old Style" pitchFamily="18" charset="0"/>
                <a:ea typeface="Calibri" pitchFamily="34" charset="0"/>
                <a:cs typeface="Times New Roman" pitchFamily="18" charset="0"/>
              </a:rPr>
              <a:t> :</a:t>
            </a:r>
            <a:endParaRPr lang="fr-FR" sz="2000" dirty="0">
              <a:latin typeface="Bookman Old Style" pitchFamily="18" charset="0"/>
              <a:ea typeface="Calibri" pitchFamily="34" charset="0"/>
              <a:cs typeface="Times New Roman" pitchFamily="18" charset="0"/>
            </a:endParaRPr>
          </a:p>
        </p:txBody>
      </p:sp>
      <p:sp>
        <p:nvSpPr>
          <p:cNvPr id="17" name="Text Box 3"/>
          <p:cNvSpPr txBox="1">
            <a:spLocks noChangeArrowheads="1"/>
          </p:cNvSpPr>
          <p:nvPr/>
        </p:nvSpPr>
        <p:spPr bwMode="auto">
          <a:xfrm>
            <a:off x="108396" y="444041"/>
            <a:ext cx="8928100" cy="2131740"/>
          </a:xfrm>
          <a:prstGeom prst="rect">
            <a:avLst/>
          </a:prstGeom>
          <a:solidFill>
            <a:srgbClr val="FFFFFF"/>
          </a:solidFill>
          <a:ln w="19050">
            <a:solidFill>
              <a:srgbClr val="000000"/>
            </a:solidFill>
            <a:miter lim="800000"/>
            <a:headEnd/>
            <a:tailEnd/>
          </a:ln>
        </p:spPr>
        <p:txBody>
          <a:bodyPr/>
          <a:lstStyle/>
          <a:p>
            <a:pPr algn="just">
              <a:spcAft>
                <a:spcPts val="1000"/>
              </a:spcAft>
            </a:pPr>
            <a:r>
              <a:rPr lang="en-US" sz="2000" dirty="0">
                <a:latin typeface="Times New Roman" pitchFamily="18" charset="0"/>
                <a:sym typeface="Wingdings" pitchFamily="2" charset="2"/>
              </a:rPr>
              <a:t></a:t>
            </a:r>
            <a:r>
              <a:rPr lang="fr-FR" sz="2000" dirty="0">
                <a:latin typeface="Calibri" pitchFamily="34" charset="0"/>
              </a:rPr>
              <a:t> </a:t>
            </a:r>
            <a:r>
              <a:rPr lang="fr-FR" sz="2000" i="1" u="sng" dirty="0">
                <a:latin typeface="Times New Roman" pitchFamily="18" charset="0"/>
              </a:rPr>
              <a:t>Exemple</a:t>
            </a:r>
            <a:r>
              <a:rPr lang="fr-FR" sz="2000" i="1" dirty="0">
                <a:latin typeface="Times New Roman" pitchFamily="18" charset="0"/>
              </a:rPr>
              <a:t> : </a:t>
            </a:r>
            <a:r>
              <a:rPr lang="fr-FR" sz="2000" dirty="0">
                <a:latin typeface="Calibri" pitchFamily="34" charset="0"/>
              </a:rPr>
              <a:t>le </a:t>
            </a:r>
            <a:r>
              <a:rPr lang="fr-FR" sz="2000" dirty="0" err="1">
                <a:latin typeface="Calibri" pitchFamily="34" charset="0"/>
              </a:rPr>
              <a:t>pentachlorure</a:t>
            </a:r>
            <a:r>
              <a:rPr lang="fr-FR" sz="2000" dirty="0">
                <a:latin typeface="Calibri" pitchFamily="34" charset="0"/>
              </a:rPr>
              <a:t> de phosphore  </a:t>
            </a:r>
            <a:r>
              <a:rPr lang="fr-FR" sz="2000" b="1" dirty="0">
                <a:latin typeface="Calibri" pitchFamily="34" charset="0"/>
              </a:rPr>
              <a:t>PCl</a:t>
            </a:r>
            <a:r>
              <a:rPr lang="fr-FR" sz="2000" b="1" baseline="-25000" dirty="0">
                <a:latin typeface="Calibri" pitchFamily="34" charset="0"/>
              </a:rPr>
              <a:t>5</a:t>
            </a:r>
            <a:r>
              <a:rPr lang="fr-FR" sz="2000" b="1" dirty="0">
                <a:latin typeface="Times New Roman" pitchFamily="18" charset="0"/>
              </a:rPr>
              <a:t> </a:t>
            </a:r>
            <a:r>
              <a:rPr lang="fr-FR" sz="2000" dirty="0">
                <a:latin typeface="Calibri" pitchFamily="34" charset="0"/>
              </a:rPr>
              <a:t>:</a:t>
            </a:r>
            <a:endParaRPr lang="fr-FR" sz="2000"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500" dirty="0">
              <a:latin typeface="Times New Roman" pitchFamily="18" charset="0"/>
            </a:endParaRPr>
          </a:p>
          <a:p>
            <a:pPr algn="just">
              <a:spcAft>
                <a:spcPts val="1000"/>
              </a:spcAft>
            </a:pPr>
            <a:endParaRPr lang="fr-FR" sz="100" dirty="0">
              <a:latin typeface="Times New Roman" pitchFamily="18" charset="0"/>
              <a:sym typeface="Wingdings 2" pitchFamily="18" charset="2"/>
            </a:endParaRPr>
          </a:p>
          <a:p>
            <a:pPr algn="just">
              <a:spcAft>
                <a:spcPts val="1000"/>
              </a:spcAft>
            </a:pPr>
            <a:r>
              <a:rPr lang="fr-FR" sz="2000" dirty="0">
                <a:latin typeface="Times New Roman" pitchFamily="18" charset="0"/>
                <a:sym typeface="Wingdings 2" pitchFamily="18" charset="2"/>
              </a:rPr>
              <a:t></a:t>
            </a:r>
            <a:r>
              <a:rPr lang="fr-FR" sz="2000" dirty="0">
                <a:latin typeface="Calibri" pitchFamily="34" charset="0"/>
              </a:rPr>
              <a:t> </a:t>
            </a:r>
            <a:r>
              <a:rPr lang="fr-FR" sz="2000" b="1" u="sng" dirty="0">
                <a:latin typeface="Calibri" pitchFamily="34" charset="0"/>
              </a:rPr>
              <a:t>Conclusion</a:t>
            </a:r>
            <a:r>
              <a:rPr lang="fr-FR" sz="2000" dirty="0">
                <a:latin typeface="Times New Roman" pitchFamily="18" charset="0"/>
              </a:rPr>
              <a:t> </a:t>
            </a:r>
            <a:r>
              <a:rPr lang="fr-FR" sz="2000" dirty="0">
                <a:latin typeface="Calibri" pitchFamily="34" charset="0"/>
              </a:rPr>
              <a:t>: </a:t>
            </a: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endParaRPr lang="fr-FR" dirty="0"/>
          </a:p>
        </p:txBody>
      </p:sp>
      <p:sp>
        <p:nvSpPr>
          <p:cNvPr id="18" name="Rectangle 4"/>
          <p:cNvSpPr>
            <a:spLocks noChangeArrowheads="1"/>
          </p:cNvSpPr>
          <p:nvPr/>
        </p:nvSpPr>
        <p:spPr bwMode="auto">
          <a:xfrm>
            <a:off x="2411760" y="765682"/>
            <a:ext cx="4824387" cy="400110"/>
          </a:xfrm>
          <a:prstGeom prst="rect">
            <a:avLst/>
          </a:prstGeom>
          <a:noFill/>
          <a:ln w="9525">
            <a:noFill/>
            <a:miter lim="800000"/>
            <a:headEnd/>
            <a:tailEnd/>
          </a:ln>
        </p:spPr>
        <p:txBody>
          <a:bodyPr wrap="square">
            <a:spAutoFit/>
          </a:bodyPr>
          <a:lstStyle/>
          <a:p>
            <a:pPr algn="just">
              <a:spcAft>
                <a:spcPts val="500"/>
              </a:spcAft>
              <a:defRPr/>
            </a:pPr>
            <a:r>
              <a:rPr lang="fr-FR" sz="2000" dirty="0">
                <a:solidFill>
                  <a:schemeClr val="tx2">
                    <a:lumMod val="50000"/>
                  </a:schemeClr>
                </a:solidFill>
                <a:latin typeface="Arial" pitchFamily="34" charset="0"/>
                <a:cs typeface="Arial" pitchFamily="34" charset="0"/>
              </a:rPr>
              <a:t>d = (5 + 5 </a:t>
            </a:r>
            <a:r>
              <a:rPr lang="fr-FR" sz="2000" dirty="0">
                <a:solidFill>
                  <a:schemeClr val="tx2">
                    <a:lumMod val="50000"/>
                  </a:schemeClr>
                </a:solidFill>
                <a:latin typeface="Arial" pitchFamily="34" charset="0"/>
                <a:cs typeface="Arial" pitchFamily="34" charset="0"/>
                <a:sym typeface="Symbol" pitchFamily="18" charset="2"/>
              </a:rPr>
              <a:t></a:t>
            </a:r>
            <a:r>
              <a:rPr lang="fr-FR" sz="2000" dirty="0">
                <a:solidFill>
                  <a:schemeClr val="tx2">
                    <a:lumMod val="50000"/>
                  </a:schemeClr>
                </a:solidFill>
                <a:latin typeface="Arial" pitchFamily="34" charset="0"/>
                <a:cs typeface="Arial" pitchFamily="34" charset="0"/>
              </a:rPr>
              <a:t> 7) / 2 = </a:t>
            </a:r>
            <a:r>
              <a:rPr lang="fr-FR" sz="2000" b="1" u="sng" dirty="0">
                <a:solidFill>
                  <a:schemeClr val="tx2">
                    <a:lumMod val="50000"/>
                  </a:schemeClr>
                </a:solidFill>
                <a:latin typeface="Arial" pitchFamily="34" charset="0"/>
                <a:cs typeface="Arial" pitchFamily="34" charset="0"/>
              </a:rPr>
              <a:t>20 doublets</a:t>
            </a:r>
          </a:p>
        </p:txBody>
      </p:sp>
      <p:sp>
        <p:nvSpPr>
          <p:cNvPr id="19" name="Rectangle 5"/>
          <p:cNvSpPr>
            <a:spLocks noChangeArrowheads="1"/>
          </p:cNvSpPr>
          <p:nvPr/>
        </p:nvSpPr>
        <p:spPr bwMode="auto">
          <a:xfrm>
            <a:off x="179512" y="1197730"/>
            <a:ext cx="7227912" cy="400110"/>
          </a:xfrm>
          <a:prstGeom prst="rect">
            <a:avLst/>
          </a:prstGeom>
          <a:noFill/>
          <a:ln w="9525">
            <a:noFill/>
            <a:miter lim="800000"/>
            <a:headEnd/>
            <a:tailEnd/>
          </a:ln>
        </p:spPr>
        <p:txBody>
          <a:bodyPr wrap="square">
            <a:spAutoFit/>
          </a:bodyPr>
          <a:lstStyle/>
          <a:p>
            <a:pPr indent="542925" algn="just">
              <a:spcAft>
                <a:spcPts val="500"/>
              </a:spcAft>
              <a:defRPr/>
            </a:pPr>
            <a:r>
              <a:rPr lang="fr-FR" sz="2000" dirty="0">
                <a:solidFill>
                  <a:schemeClr val="tx2">
                    <a:lumMod val="50000"/>
                  </a:schemeClr>
                </a:solidFill>
                <a:latin typeface="Arial" pitchFamily="34" charset="0"/>
                <a:cs typeface="Arial" pitchFamily="34" charset="0"/>
              </a:rPr>
              <a:t>L’élément phosphore s’entoure de 5 doublets !  </a:t>
            </a:r>
          </a:p>
        </p:txBody>
      </p:sp>
      <p:sp>
        <p:nvSpPr>
          <p:cNvPr id="20" name="Rectangle 6"/>
          <p:cNvSpPr>
            <a:spLocks noChangeArrowheads="1"/>
          </p:cNvSpPr>
          <p:nvPr/>
        </p:nvSpPr>
        <p:spPr bwMode="auto">
          <a:xfrm>
            <a:off x="251521" y="1506354"/>
            <a:ext cx="6768752" cy="1015663"/>
          </a:xfrm>
          <a:prstGeom prst="rect">
            <a:avLst/>
          </a:prstGeom>
          <a:noFill/>
          <a:ln w="9525">
            <a:noFill/>
            <a:miter lim="800000"/>
            <a:headEnd/>
            <a:tailEnd/>
          </a:ln>
        </p:spPr>
        <p:txBody>
          <a:bodyPr wrap="square">
            <a:spAutoFit/>
          </a:bodyPr>
          <a:lstStyle/>
          <a:p>
            <a:pPr algn="just">
              <a:spcAft>
                <a:spcPts val="500"/>
              </a:spcAft>
            </a:pPr>
            <a:r>
              <a:rPr lang="fr-FR" dirty="0">
                <a:solidFill>
                  <a:srgbClr val="FF0000"/>
                </a:solidFill>
              </a:rPr>
              <a:t>                      </a:t>
            </a:r>
            <a:r>
              <a:rPr lang="fr-FR" dirty="0" smtClean="0">
                <a:solidFill>
                  <a:srgbClr val="FF0000"/>
                </a:solidFill>
              </a:rPr>
              <a:t>      </a:t>
            </a:r>
            <a:r>
              <a:rPr lang="fr-FR" sz="2000" dirty="0" smtClean="0">
                <a:solidFill>
                  <a:srgbClr val="FF0000"/>
                </a:solidFill>
                <a:latin typeface="Arial" pitchFamily="34" charset="0"/>
                <a:cs typeface="Arial" pitchFamily="34" charset="0"/>
              </a:rPr>
              <a:t>A </a:t>
            </a:r>
            <a:r>
              <a:rPr lang="fr-FR" sz="2000" dirty="0">
                <a:solidFill>
                  <a:srgbClr val="FF0000"/>
                </a:solidFill>
                <a:latin typeface="Arial" pitchFamily="34" charset="0"/>
                <a:cs typeface="Arial" pitchFamily="34" charset="0"/>
              </a:rPr>
              <a:t>partir de la </a:t>
            </a:r>
            <a:r>
              <a:rPr lang="fr-FR" sz="2000" u="sng" dirty="0">
                <a:solidFill>
                  <a:srgbClr val="FF0000"/>
                </a:solidFill>
                <a:latin typeface="Arial" pitchFamily="34" charset="0"/>
                <a:cs typeface="Arial" pitchFamily="34" charset="0"/>
              </a:rPr>
              <a:t>3</a:t>
            </a:r>
            <a:r>
              <a:rPr lang="fr-FR" sz="2000" u="sng" baseline="30000" dirty="0">
                <a:solidFill>
                  <a:srgbClr val="FF0000"/>
                </a:solidFill>
                <a:latin typeface="Arial" pitchFamily="34" charset="0"/>
                <a:cs typeface="Arial" pitchFamily="34" charset="0"/>
              </a:rPr>
              <a:t>ème</a:t>
            </a:r>
            <a:r>
              <a:rPr lang="fr-FR" sz="2000" u="sng" dirty="0">
                <a:solidFill>
                  <a:srgbClr val="FF0000"/>
                </a:solidFill>
                <a:latin typeface="Arial" pitchFamily="34" charset="0"/>
                <a:cs typeface="Arial" pitchFamily="34" charset="0"/>
              </a:rPr>
              <a:t> période</a:t>
            </a:r>
            <a:r>
              <a:rPr lang="fr-FR" sz="2000" dirty="0">
                <a:solidFill>
                  <a:srgbClr val="FF0000"/>
                </a:solidFill>
                <a:latin typeface="Arial" pitchFamily="34" charset="0"/>
                <a:cs typeface="Arial" pitchFamily="34" charset="0"/>
              </a:rPr>
              <a:t> , certains éléments peuvent s’entourer de </a:t>
            </a:r>
            <a:r>
              <a:rPr lang="fr-FR" sz="2000" b="1" dirty="0">
                <a:solidFill>
                  <a:srgbClr val="FF0000"/>
                </a:solidFill>
                <a:latin typeface="Arial" pitchFamily="34" charset="0"/>
                <a:cs typeface="Arial" pitchFamily="34" charset="0"/>
              </a:rPr>
              <a:t>plus de 4 doublets d’électrons</a:t>
            </a:r>
            <a:r>
              <a:rPr lang="fr-FR" sz="2000" dirty="0">
                <a:solidFill>
                  <a:srgbClr val="FF0000"/>
                </a:solidFill>
                <a:latin typeface="Arial" pitchFamily="34" charset="0"/>
                <a:cs typeface="Arial" pitchFamily="34" charset="0"/>
              </a:rPr>
              <a:t> : on dit qu’ils sont </a:t>
            </a:r>
            <a:r>
              <a:rPr lang="fr-FR" sz="2000" b="1" u="sng" dirty="0" err="1">
                <a:solidFill>
                  <a:srgbClr val="FF0000"/>
                </a:solidFill>
                <a:latin typeface="Arial" pitchFamily="34" charset="0"/>
                <a:cs typeface="Arial" pitchFamily="34" charset="0"/>
              </a:rPr>
              <a:t>hypervalents</a:t>
            </a:r>
            <a:r>
              <a:rPr lang="fr-FR" sz="2000" dirty="0">
                <a:solidFill>
                  <a:srgbClr val="FF0000"/>
                </a:solidFill>
                <a:latin typeface="Arial" pitchFamily="34" charset="0"/>
                <a:cs typeface="Arial" pitchFamily="34" charset="0"/>
              </a:rPr>
              <a:t>.</a:t>
            </a:r>
          </a:p>
        </p:txBody>
      </p:sp>
      <p:pic>
        <p:nvPicPr>
          <p:cNvPr id="21" name="Picture 1"/>
          <p:cNvPicPr>
            <a:picLocks noChangeAspect="1" noChangeArrowheads="1"/>
          </p:cNvPicPr>
          <p:nvPr/>
        </p:nvPicPr>
        <p:blipFill>
          <a:blip r:embed="rId2" cstate="print"/>
          <a:srcRect/>
          <a:stretch>
            <a:fillRect/>
          </a:stretch>
        </p:blipFill>
        <p:spPr bwMode="auto">
          <a:xfrm>
            <a:off x="7236296" y="694394"/>
            <a:ext cx="1667992" cy="1734017"/>
          </a:xfrm>
          <a:prstGeom prst="rect">
            <a:avLst/>
          </a:prstGeom>
          <a:noFill/>
          <a:ln w="9525">
            <a:noFill/>
            <a:miter lim="800000"/>
            <a:headEnd/>
            <a:tailEnd/>
          </a:ln>
        </p:spPr>
      </p:pic>
      <p:sp>
        <p:nvSpPr>
          <p:cNvPr id="22" name="Rectangle 21"/>
          <p:cNvSpPr/>
          <p:nvPr/>
        </p:nvSpPr>
        <p:spPr>
          <a:xfrm>
            <a:off x="4139952" y="3501008"/>
            <a:ext cx="4827240" cy="400110"/>
          </a:xfrm>
          <a:prstGeom prst="rect">
            <a:avLst/>
          </a:prstGeom>
        </p:spPr>
        <p:txBody>
          <a:bodyPr wrap="square">
            <a:spAutoFit/>
          </a:bodyPr>
          <a:lstStyle/>
          <a:p>
            <a:pPr lvl="0" algn="just">
              <a:spcAft>
                <a:spcPts val="500"/>
              </a:spcAft>
            </a:pPr>
            <a:r>
              <a:rPr lang="fr-FR" sz="2000" dirty="0" smtClean="0">
                <a:solidFill>
                  <a:srgbClr val="002060"/>
                </a:solidFill>
                <a:latin typeface="Arial" pitchFamily="34" charset="0"/>
                <a:cs typeface="Arial" pitchFamily="34" charset="0"/>
              </a:rPr>
              <a:t>Soit d = </a:t>
            </a:r>
            <a:r>
              <a:rPr lang="fr-FR" sz="2000" b="1" u="sng" dirty="0" smtClean="0">
                <a:solidFill>
                  <a:srgbClr val="002060"/>
                </a:solidFill>
                <a:latin typeface="Arial" pitchFamily="34" charset="0"/>
                <a:cs typeface="Arial" pitchFamily="34" charset="0"/>
              </a:rPr>
              <a:t>5 doublets + 1 e</a:t>
            </a:r>
            <a:r>
              <a:rPr lang="fr-FR" sz="2000" b="1" u="sng" baseline="30000" dirty="0" smtClean="0">
                <a:solidFill>
                  <a:srgbClr val="002060"/>
                </a:solidFill>
                <a:latin typeface="Arial" pitchFamily="34" charset="0"/>
                <a:cs typeface="Arial" pitchFamily="34" charset="0"/>
              </a:rPr>
              <a:t> –</a:t>
            </a:r>
            <a:r>
              <a:rPr lang="fr-FR" sz="2000" b="1" u="sng" dirty="0" smtClean="0">
                <a:solidFill>
                  <a:srgbClr val="002060"/>
                </a:solidFill>
                <a:latin typeface="Arial" pitchFamily="34" charset="0"/>
                <a:cs typeface="Arial" pitchFamily="34" charset="0"/>
              </a:rPr>
              <a:t> célibataire</a:t>
            </a:r>
            <a:r>
              <a:rPr lang="fr-FR" sz="2000" dirty="0" smtClean="0">
                <a:solidFill>
                  <a:srgbClr val="002060"/>
                </a:solidFill>
                <a:latin typeface="Arial" pitchFamily="34" charset="0"/>
                <a:cs typeface="Arial" pitchFamily="34" charset="0"/>
              </a:rPr>
              <a:t>.</a:t>
            </a:r>
            <a:endParaRPr lang="fr-FR" sz="2000" dirty="0">
              <a:solidFill>
                <a:srgbClr val="002060"/>
              </a:solidFill>
              <a:latin typeface="Arial" pitchFamily="34" charset="0"/>
              <a:cs typeface="Arial" pitchFamily="34" charset="0"/>
            </a:endParaRPr>
          </a:p>
        </p:txBody>
      </p:sp>
      <p:sp>
        <p:nvSpPr>
          <p:cNvPr id="23" name="Rectangle 22"/>
          <p:cNvSpPr/>
          <p:nvPr/>
        </p:nvSpPr>
        <p:spPr>
          <a:xfrm>
            <a:off x="1187624" y="3933056"/>
            <a:ext cx="6552728" cy="707886"/>
          </a:xfrm>
          <a:prstGeom prst="rect">
            <a:avLst/>
          </a:prstGeom>
          <a:solidFill>
            <a:schemeClr val="accent6">
              <a:lumMod val="40000"/>
              <a:lumOff val="60000"/>
            </a:schemeClr>
          </a:solidFill>
        </p:spPr>
        <p:txBody>
          <a:bodyPr wrap="square">
            <a:spAutoFit/>
          </a:bodyPr>
          <a:lstStyle/>
          <a:p>
            <a:pPr algn="ctr"/>
            <a:r>
              <a:rPr lang="fr-FR" sz="2000" dirty="0" smtClean="0">
                <a:solidFill>
                  <a:srgbClr val="00B0F0"/>
                </a:solidFill>
                <a:latin typeface="Arial Black" pitchFamily="34" charset="0"/>
                <a:cs typeface="Arial" pitchFamily="34" charset="0"/>
              </a:rPr>
              <a:t>METHODE</a:t>
            </a:r>
            <a:r>
              <a:rPr lang="fr-FR" sz="2000" dirty="0" smtClean="0">
                <a:latin typeface="Arial Black" pitchFamily="34" charset="0"/>
                <a:cs typeface="Arial" pitchFamily="34" charset="0"/>
              </a:rPr>
              <a:t> </a:t>
            </a:r>
            <a:r>
              <a:rPr lang="fr-FR" sz="2000" dirty="0" smtClean="0">
                <a:solidFill>
                  <a:srgbClr val="00B0F0"/>
                </a:solidFill>
                <a:latin typeface="Arial Black" pitchFamily="34" charset="0"/>
                <a:cs typeface="Arial" pitchFamily="34" charset="0"/>
              </a:rPr>
              <a:t>:</a:t>
            </a:r>
            <a:r>
              <a:rPr lang="fr-FR" sz="2000" dirty="0" smtClean="0">
                <a:latin typeface="Arial Black" pitchFamily="34" charset="0"/>
                <a:cs typeface="Arial" pitchFamily="34" charset="0"/>
              </a:rPr>
              <a:t> arrondir au nombre de doublets supérieur puis </a:t>
            </a:r>
            <a:r>
              <a:rPr lang="fr-FR" sz="2000" dirty="0" smtClean="0">
                <a:solidFill>
                  <a:srgbClr val="006600"/>
                </a:solidFill>
                <a:latin typeface="Arial Black" pitchFamily="34" charset="0"/>
                <a:cs typeface="Arial" pitchFamily="34" charset="0"/>
              </a:rPr>
              <a:t>retirer un e </a:t>
            </a:r>
            <a:r>
              <a:rPr lang="fr-FR" sz="2000" baseline="30000" dirty="0" smtClean="0">
                <a:solidFill>
                  <a:srgbClr val="006600"/>
                </a:solidFill>
                <a:latin typeface="Arial Black" pitchFamily="34" charset="0"/>
                <a:cs typeface="Arial" pitchFamily="34" charset="0"/>
              </a:rPr>
              <a:t>–</a:t>
            </a:r>
            <a:r>
              <a:rPr lang="fr-FR" sz="2000" dirty="0" smtClean="0">
                <a:solidFill>
                  <a:srgbClr val="006600"/>
                </a:solidFill>
                <a:latin typeface="Arial Black" pitchFamily="34" charset="0"/>
                <a:cs typeface="Arial" pitchFamily="34" charset="0"/>
              </a:rPr>
              <a:t> d’un des DNL</a:t>
            </a:r>
            <a:endParaRPr lang="fr-FR" dirty="0">
              <a:latin typeface="Arial Black" pitchFamily="34" charset="0"/>
            </a:endParaRPr>
          </a:p>
        </p:txBody>
      </p:sp>
      <p:pic>
        <p:nvPicPr>
          <p:cNvPr id="76801" name="Picture 1"/>
          <p:cNvPicPr>
            <a:picLocks noChangeAspect="1" noChangeArrowheads="1"/>
          </p:cNvPicPr>
          <p:nvPr/>
        </p:nvPicPr>
        <p:blipFill>
          <a:blip r:embed="rId3" cstate="print"/>
          <a:srcRect/>
          <a:stretch>
            <a:fillRect/>
          </a:stretch>
        </p:blipFill>
        <p:spPr bwMode="auto">
          <a:xfrm>
            <a:off x="971600" y="4681076"/>
            <a:ext cx="1584176" cy="888586"/>
          </a:xfrm>
          <a:prstGeom prst="rect">
            <a:avLst/>
          </a:prstGeom>
          <a:noFill/>
          <a:ln w="9525">
            <a:noFill/>
            <a:miter lim="800000"/>
            <a:headEnd/>
            <a:tailEnd/>
          </a:ln>
        </p:spPr>
      </p:pic>
      <p:sp>
        <p:nvSpPr>
          <p:cNvPr id="24" name="Rectangle 14"/>
          <p:cNvSpPr>
            <a:spLocks noChangeArrowheads="1"/>
          </p:cNvSpPr>
          <p:nvPr/>
        </p:nvSpPr>
        <p:spPr bwMode="auto">
          <a:xfrm>
            <a:off x="179512" y="5589240"/>
            <a:ext cx="4248472" cy="400110"/>
          </a:xfrm>
          <a:prstGeom prst="rect">
            <a:avLst/>
          </a:prstGeom>
          <a:noFill/>
          <a:ln w="9525">
            <a:noFill/>
            <a:miter lim="800000"/>
            <a:headEnd/>
            <a:tailEnd/>
          </a:ln>
        </p:spPr>
        <p:txBody>
          <a:bodyPr wrap="square">
            <a:spAutoFit/>
          </a:bodyPr>
          <a:lstStyle/>
          <a:p>
            <a:pPr algn="just">
              <a:spcAft>
                <a:spcPts val="500"/>
              </a:spcAft>
            </a:pPr>
            <a:r>
              <a:rPr lang="fr-FR" sz="2000" dirty="0" smtClean="0">
                <a:solidFill>
                  <a:srgbClr val="002060"/>
                </a:solidFill>
                <a:latin typeface="Arial" pitchFamily="34" charset="0"/>
                <a:cs typeface="Arial" pitchFamily="34" charset="0"/>
              </a:rPr>
              <a:t>Structure de </a:t>
            </a:r>
            <a:r>
              <a:rPr lang="fr-FR" sz="2000" b="1" dirty="0" smtClean="0">
                <a:solidFill>
                  <a:srgbClr val="002060"/>
                </a:solidFill>
                <a:latin typeface="Arial" pitchFamily="34" charset="0"/>
                <a:cs typeface="Arial" pitchFamily="34" charset="0"/>
              </a:rPr>
              <a:t>NO</a:t>
            </a:r>
            <a:r>
              <a:rPr lang="fr-FR" sz="2000" b="1" baseline="30000" dirty="0" smtClean="0">
                <a:solidFill>
                  <a:srgbClr val="002060"/>
                </a:solidFill>
                <a:latin typeface="Arial" pitchFamily="34" charset="0"/>
                <a:cs typeface="Arial" pitchFamily="34" charset="0"/>
              </a:rPr>
              <a:t> –</a:t>
            </a:r>
            <a:r>
              <a:rPr lang="fr-FR" sz="2000" baseline="30000" dirty="0" smtClean="0">
                <a:solidFill>
                  <a:srgbClr val="002060"/>
                </a:solidFill>
                <a:latin typeface="Arial" pitchFamily="34" charset="0"/>
                <a:cs typeface="Arial" pitchFamily="34" charset="0"/>
              </a:rPr>
              <a:t> </a:t>
            </a:r>
            <a:r>
              <a:rPr lang="fr-FR" sz="2000" baseline="-25000"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avec </a:t>
            </a:r>
            <a:r>
              <a:rPr lang="fr-FR" sz="2000" b="1" u="sng" dirty="0" smtClean="0">
                <a:solidFill>
                  <a:srgbClr val="002060"/>
                </a:solidFill>
                <a:latin typeface="Arial" pitchFamily="34" charset="0"/>
                <a:cs typeface="Arial" pitchFamily="34" charset="0"/>
              </a:rPr>
              <a:t>6 doublets</a:t>
            </a:r>
            <a:endParaRPr lang="fr-FR" sz="2400" b="1" u="sng" dirty="0">
              <a:solidFill>
                <a:srgbClr val="002060"/>
              </a:solidFill>
              <a:latin typeface="Arial" pitchFamily="34" charset="0"/>
              <a:cs typeface="Arial" pitchFamily="34" charset="0"/>
            </a:endParaRPr>
          </a:p>
        </p:txBody>
      </p:sp>
      <p:cxnSp>
        <p:nvCxnSpPr>
          <p:cNvPr id="26" name="Connecteur droit avec flèche 25"/>
          <p:cNvCxnSpPr/>
          <p:nvPr/>
        </p:nvCxnSpPr>
        <p:spPr>
          <a:xfrm>
            <a:off x="2699792" y="5157192"/>
            <a:ext cx="2232248" cy="0"/>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809962" y="4841220"/>
            <a:ext cx="1872208" cy="646331"/>
          </a:xfrm>
          <a:prstGeom prst="rect">
            <a:avLst/>
          </a:prstGeom>
        </p:spPr>
        <p:txBody>
          <a:bodyPr wrap="square">
            <a:spAutoFit/>
          </a:bodyPr>
          <a:lstStyle/>
          <a:p>
            <a:r>
              <a:rPr lang="fr-FR" dirty="0" smtClean="0">
                <a:solidFill>
                  <a:srgbClr val="006600"/>
                </a:solidFill>
                <a:latin typeface="Arial Black" pitchFamily="34" charset="0"/>
                <a:cs typeface="Arial" pitchFamily="34" charset="0"/>
              </a:rPr>
              <a:t>retirer un e </a:t>
            </a:r>
            <a:r>
              <a:rPr lang="fr-FR" baseline="30000" dirty="0" smtClean="0">
                <a:solidFill>
                  <a:srgbClr val="006600"/>
                </a:solidFill>
                <a:latin typeface="Arial Black" pitchFamily="34" charset="0"/>
                <a:cs typeface="Arial" pitchFamily="34" charset="0"/>
              </a:rPr>
              <a:t>–</a:t>
            </a:r>
            <a:r>
              <a:rPr lang="fr-FR" dirty="0" smtClean="0">
                <a:solidFill>
                  <a:srgbClr val="006600"/>
                </a:solidFill>
                <a:latin typeface="Arial Black" pitchFamily="34" charset="0"/>
                <a:cs typeface="Arial" pitchFamily="34" charset="0"/>
              </a:rPr>
              <a:t> d’un des DNL</a:t>
            </a:r>
            <a:endParaRPr lang="fr-FR" dirty="0"/>
          </a:p>
        </p:txBody>
      </p:sp>
      <p:pic>
        <p:nvPicPr>
          <p:cNvPr id="76802" name="Picture 2"/>
          <p:cNvPicPr>
            <a:picLocks noChangeAspect="1" noChangeArrowheads="1"/>
          </p:cNvPicPr>
          <p:nvPr/>
        </p:nvPicPr>
        <p:blipFill>
          <a:blip r:embed="rId4" cstate="print"/>
          <a:srcRect r="8661" b="50539"/>
          <a:stretch>
            <a:fillRect/>
          </a:stretch>
        </p:blipFill>
        <p:spPr bwMode="auto">
          <a:xfrm>
            <a:off x="7093353" y="4653136"/>
            <a:ext cx="1893169" cy="936104"/>
          </a:xfrm>
          <a:prstGeom prst="rect">
            <a:avLst/>
          </a:prstGeom>
          <a:noFill/>
          <a:ln w="9525">
            <a:noFill/>
            <a:miter lim="800000"/>
            <a:headEnd/>
            <a:tailEnd/>
          </a:ln>
        </p:spPr>
      </p:pic>
      <p:pic>
        <p:nvPicPr>
          <p:cNvPr id="29" name="Picture 2"/>
          <p:cNvPicPr>
            <a:picLocks noChangeAspect="1" noChangeArrowheads="1"/>
          </p:cNvPicPr>
          <p:nvPr/>
        </p:nvPicPr>
        <p:blipFill>
          <a:blip r:embed="rId4" cstate="print"/>
          <a:srcRect l="10422" t="57070" r="20095"/>
          <a:stretch>
            <a:fillRect/>
          </a:stretch>
        </p:blipFill>
        <p:spPr bwMode="auto">
          <a:xfrm>
            <a:off x="5004048" y="4797152"/>
            <a:ext cx="1440160" cy="812502"/>
          </a:xfrm>
          <a:prstGeom prst="rect">
            <a:avLst/>
          </a:prstGeom>
          <a:noFill/>
          <a:ln w="9525">
            <a:noFill/>
            <a:miter lim="800000"/>
            <a:headEnd/>
            <a:tailEnd/>
          </a:ln>
        </p:spPr>
      </p:pic>
      <p:sp>
        <p:nvSpPr>
          <p:cNvPr id="30" name="Rectangle 14"/>
          <p:cNvSpPr>
            <a:spLocks noChangeArrowheads="1"/>
          </p:cNvSpPr>
          <p:nvPr/>
        </p:nvSpPr>
        <p:spPr bwMode="auto">
          <a:xfrm>
            <a:off x="6516216" y="5013176"/>
            <a:ext cx="576064" cy="400110"/>
          </a:xfrm>
          <a:prstGeom prst="rect">
            <a:avLst/>
          </a:prstGeom>
          <a:noFill/>
          <a:ln w="9525">
            <a:noFill/>
            <a:miter lim="800000"/>
            <a:headEnd/>
            <a:tailEnd/>
          </a:ln>
        </p:spPr>
        <p:txBody>
          <a:bodyPr wrap="square">
            <a:spAutoFit/>
          </a:bodyPr>
          <a:lstStyle/>
          <a:p>
            <a:pPr algn="just">
              <a:spcAft>
                <a:spcPts val="500"/>
              </a:spcAft>
            </a:pPr>
            <a:r>
              <a:rPr lang="fr-FR" sz="2000" dirty="0" smtClean="0">
                <a:solidFill>
                  <a:srgbClr val="002060"/>
                </a:solidFill>
                <a:latin typeface="Arial" pitchFamily="34" charset="0"/>
                <a:cs typeface="Arial" pitchFamily="34" charset="0"/>
              </a:rPr>
              <a:t>ou</a:t>
            </a:r>
            <a:endParaRPr lang="fr-FR" sz="2400" b="1" u="sng"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296"/>
                                        </p:tgtEl>
                                        <p:attrNameLst>
                                          <p:attrName>style.visibility</p:attrName>
                                        </p:attrNameLst>
                                      </p:cBhvr>
                                      <p:to>
                                        <p:strVal val="visible"/>
                                      </p:to>
                                    </p:set>
                                    <p:anim calcmode="lin" valueType="num">
                                      <p:cBhvr>
                                        <p:cTn id="7" dur="500" fill="hold"/>
                                        <p:tgtEl>
                                          <p:spTgt spid="12296"/>
                                        </p:tgtEl>
                                        <p:attrNameLst>
                                          <p:attrName>ppt_w</p:attrName>
                                        </p:attrNameLst>
                                      </p:cBhvr>
                                      <p:tavLst>
                                        <p:tav tm="0">
                                          <p:val>
                                            <p:fltVal val="0"/>
                                          </p:val>
                                        </p:tav>
                                        <p:tav tm="100000">
                                          <p:val>
                                            <p:strVal val="#ppt_w"/>
                                          </p:val>
                                        </p:tav>
                                      </p:tavLst>
                                    </p:anim>
                                    <p:anim calcmode="lin" valueType="num">
                                      <p:cBhvr>
                                        <p:cTn id="8" dur="500" fill="hold"/>
                                        <p:tgtEl>
                                          <p:spTgt spid="1229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2297"/>
                                        </p:tgtEl>
                                        <p:attrNameLst>
                                          <p:attrName>style.visibility</p:attrName>
                                        </p:attrNameLst>
                                      </p:cBhvr>
                                      <p:to>
                                        <p:strVal val="visible"/>
                                      </p:to>
                                    </p:set>
                                    <p:animEffect transition="in" filter="dissolve">
                                      <p:cBhvr>
                                        <p:cTn id="12" dur="500"/>
                                        <p:tgtEl>
                                          <p:spTgt spid="122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8"/>
                                        </p:tgtEl>
                                        <p:attrNameLst>
                                          <p:attrName>style.visibility</p:attrName>
                                        </p:attrNameLst>
                                      </p:cBhvr>
                                      <p:to>
                                        <p:strVal val="visible"/>
                                      </p:to>
                                    </p:set>
                                    <p:animEffect transition="in" filter="wipe(left)">
                                      <p:cBhvr>
                                        <p:cTn id="17" dur="500"/>
                                        <p:tgtEl>
                                          <p:spTgt spid="1229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80">
                                          <p:stCondLst>
                                            <p:cond delay="0"/>
                                          </p:stCondLst>
                                        </p:cTn>
                                        <p:tgtEl>
                                          <p:spTgt spid="23"/>
                                        </p:tgtEl>
                                      </p:cBhvr>
                                    </p:animEffect>
                                    <p:anim calcmode="lin" valueType="num">
                                      <p:cBhvr>
                                        <p:cTn id="2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3" dur="26">
                                          <p:stCondLst>
                                            <p:cond delay="650"/>
                                          </p:stCondLst>
                                        </p:cTn>
                                        <p:tgtEl>
                                          <p:spTgt spid="23"/>
                                        </p:tgtEl>
                                      </p:cBhvr>
                                      <p:to x="100000" y="60000"/>
                                    </p:animScale>
                                    <p:animScale>
                                      <p:cBhvr>
                                        <p:cTn id="34" dur="166" decel="50000">
                                          <p:stCondLst>
                                            <p:cond delay="676"/>
                                          </p:stCondLst>
                                        </p:cTn>
                                        <p:tgtEl>
                                          <p:spTgt spid="23"/>
                                        </p:tgtEl>
                                      </p:cBhvr>
                                      <p:to x="100000" y="100000"/>
                                    </p:animScale>
                                    <p:animScale>
                                      <p:cBhvr>
                                        <p:cTn id="35" dur="26">
                                          <p:stCondLst>
                                            <p:cond delay="1312"/>
                                          </p:stCondLst>
                                        </p:cTn>
                                        <p:tgtEl>
                                          <p:spTgt spid="23"/>
                                        </p:tgtEl>
                                      </p:cBhvr>
                                      <p:to x="100000" y="80000"/>
                                    </p:animScale>
                                    <p:animScale>
                                      <p:cBhvr>
                                        <p:cTn id="36" dur="166" decel="50000">
                                          <p:stCondLst>
                                            <p:cond delay="1338"/>
                                          </p:stCondLst>
                                        </p:cTn>
                                        <p:tgtEl>
                                          <p:spTgt spid="23"/>
                                        </p:tgtEl>
                                      </p:cBhvr>
                                      <p:to x="100000" y="100000"/>
                                    </p:animScale>
                                    <p:animScale>
                                      <p:cBhvr>
                                        <p:cTn id="37" dur="26">
                                          <p:stCondLst>
                                            <p:cond delay="1642"/>
                                          </p:stCondLst>
                                        </p:cTn>
                                        <p:tgtEl>
                                          <p:spTgt spid="23"/>
                                        </p:tgtEl>
                                      </p:cBhvr>
                                      <p:to x="100000" y="90000"/>
                                    </p:animScale>
                                    <p:animScale>
                                      <p:cBhvr>
                                        <p:cTn id="38" dur="166" decel="50000">
                                          <p:stCondLst>
                                            <p:cond delay="1668"/>
                                          </p:stCondLst>
                                        </p:cTn>
                                        <p:tgtEl>
                                          <p:spTgt spid="23"/>
                                        </p:tgtEl>
                                      </p:cBhvr>
                                      <p:to x="100000" y="100000"/>
                                    </p:animScale>
                                    <p:animScale>
                                      <p:cBhvr>
                                        <p:cTn id="39" dur="26">
                                          <p:stCondLst>
                                            <p:cond delay="1808"/>
                                          </p:stCondLst>
                                        </p:cTn>
                                        <p:tgtEl>
                                          <p:spTgt spid="23"/>
                                        </p:tgtEl>
                                      </p:cBhvr>
                                      <p:to x="100000" y="95000"/>
                                    </p:animScale>
                                    <p:animScale>
                                      <p:cBhvr>
                                        <p:cTn id="40" dur="166" decel="50000">
                                          <p:stCondLst>
                                            <p:cond delay="1834"/>
                                          </p:stCondLst>
                                        </p:cTn>
                                        <p:tgtEl>
                                          <p:spTgt spid="23"/>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76801"/>
                                        </p:tgtEl>
                                        <p:attrNameLst>
                                          <p:attrName>style.visibility</p:attrName>
                                        </p:attrNameLst>
                                      </p:cBhvr>
                                      <p:to>
                                        <p:strVal val="visible"/>
                                      </p:to>
                                    </p:set>
                                    <p:animEffect transition="in" filter="wipe(left)">
                                      <p:cBhvr>
                                        <p:cTn id="45" dur="500"/>
                                        <p:tgtEl>
                                          <p:spTgt spid="76801"/>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wipe(left)">
                                      <p:cBhvr>
                                        <p:cTn id="54" dur="500"/>
                                        <p:tgtEl>
                                          <p:spTgt spid="26"/>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1"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76802"/>
                                        </p:tgtEl>
                                        <p:attrNameLst>
                                          <p:attrName>style.visibility</p:attrName>
                                        </p:attrNameLst>
                                      </p:cBhvr>
                                      <p:to>
                                        <p:strVal val="visible"/>
                                      </p:to>
                                    </p:set>
                                    <p:animEffect transition="in" filter="wipe(left)">
                                      <p:cBhvr>
                                        <p:cTn id="72" dur="500"/>
                                        <p:tgtEl>
                                          <p:spTgt spid="7680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303"/>
                                        </p:tgtEl>
                                        <p:attrNameLst>
                                          <p:attrName>style.visibility</p:attrName>
                                        </p:attrNameLst>
                                      </p:cBhvr>
                                      <p:to>
                                        <p:strVal val="visible"/>
                                      </p:to>
                                    </p:set>
                                    <p:animEffect transition="in" filter="wipe(left)">
                                      <p:cBhvr>
                                        <p:cTn id="77" dur="5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297" grpId="0" animBg="1"/>
      <p:bldP spid="12298" grpId="0"/>
      <p:bldP spid="12303" grpId="0"/>
      <p:bldP spid="22" grpId="0"/>
      <p:bldP spid="23" grpId="0" animBg="1"/>
      <p:bldP spid="24" grpId="0"/>
      <p:bldP spid="28" grpId="0"/>
      <p:bldP spid="3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0" y="574545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Prises INDIVIDUELLEMENT</a:t>
            </a:r>
            <a:r>
              <a:rPr kumimoji="0" lang="fr-FR" sz="2000" b="0" i="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ces représentations de Lewis sont en désaccord avec les données stéréochimiques : pourquoi ?</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2" name="Rectangle 1"/>
          <p:cNvSpPr>
            <a:spLocks noChangeArrowheads="1"/>
          </p:cNvSpPr>
          <p:nvPr/>
        </p:nvSpPr>
        <p:spPr bwMode="auto">
          <a:xfrm>
            <a:off x="0" y="3477858"/>
            <a:ext cx="9144001" cy="707886"/>
          </a:xfrm>
          <a:prstGeom prst="rect">
            <a:avLst/>
          </a:prstGeom>
          <a:noFill/>
          <a:ln w="9525">
            <a:noFill/>
            <a:miter lim="800000"/>
            <a:headEnd/>
            <a:tailEnd/>
          </a:ln>
          <a:effectLst/>
        </p:spPr>
        <p:txBody>
          <a:bodyPr anchor="ctr">
            <a:spAutoFit/>
          </a:bodyPr>
          <a:lstStyle/>
          <a:p>
            <a:pPr algn="just" fontAlgn="auto">
              <a:spcBef>
                <a:spcPts val="0"/>
              </a:spcBef>
              <a:spcAft>
                <a:spcPts val="0"/>
              </a:spcAft>
              <a:defRPr/>
            </a:pPr>
            <a:r>
              <a:rPr lang="fr-FR" sz="2000" b="1" i="1" u="sng" dirty="0">
                <a:latin typeface="Bookman Old Style" pitchFamily="18" charset="0"/>
                <a:ea typeface="Calibri" pitchFamily="34" charset="0"/>
                <a:cs typeface="Times New Roman" pitchFamily="18" charset="0"/>
              </a:rPr>
              <a:t>II- Liaison covalente délocalisée</a:t>
            </a:r>
            <a:endParaRPr lang="fr-FR" sz="2000" b="1" i="1" dirty="0">
              <a:latin typeface="Bookman Old Style" pitchFamily="18" charset="0"/>
              <a:ea typeface="Calibri" pitchFamily="34" charset="0"/>
              <a:cs typeface="Times New Roman" pitchFamily="18" charset="0"/>
            </a:endParaRPr>
          </a:p>
          <a:p>
            <a:pPr indent="449263" algn="just" eaLnBrk="0" fontAlgn="auto" hangingPunct="0">
              <a:spcBef>
                <a:spcPts val="0"/>
              </a:spcBef>
              <a:spcAft>
                <a:spcPts val="0"/>
              </a:spcAft>
              <a:defRPr/>
            </a:pPr>
            <a:r>
              <a:rPr lang="fr-FR" sz="2000"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1) Formes mésomères et théorie de la mésomérie</a:t>
            </a:r>
            <a:endParaRPr lang="fr-FR" sz="2000" dirty="0">
              <a:latin typeface="Bookman Old Style" pitchFamily="18" charset="0"/>
              <a:cs typeface="Arial" pitchFamily="34" charset="0"/>
            </a:endParaRPr>
          </a:p>
        </p:txBody>
      </p:sp>
      <p:sp>
        <p:nvSpPr>
          <p:cNvPr id="13315" name="Text Box 1"/>
          <p:cNvSpPr txBox="1">
            <a:spLocks noChangeArrowheads="1"/>
          </p:cNvSpPr>
          <p:nvPr/>
        </p:nvSpPr>
        <p:spPr bwMode="auto">
          <a:xfrm>
            <a:off x="0" y="4149080"/>
            <a:ext cx="5710238" cy="1584176"/>
          </a:xfrm>
          <a:prstGeom prst="rect">
            <a:avLst/>
          </a:prstGeom>
          <a:solidFill>
            <a:srgbClr val="FFFFFF"/>
          </a:solidFill>
          <a:ln w="19050">
            <a:solidFill>
              <a:srgbClr val="000000"/>
            </a:solidFill>
            <a:miter lim="800000"/>
            <a:headEnd/>
            <a:tailEnd/>
          </a:ln>
        </p:spPr>
        <p:txBody>
          <a:bodyPr/>
          <a:lstStyle/>
          <a:p>
            <a:pPr algn="ctr">
              <a:spcAft>
                <a:spcPts val="1000"/>
              </a:spcAft>
            </a:pPr>
            <a:r>
              <a:rPr lang="fr-FR" sz="1600" b="1" u="sng" dirty="0">
                <a:latin typeface="Calibri" pitchFamily="34" charset="0"/>
              </a:rPr>
              <a:t>Représentations de Lewis de l’ion carbonate établies au I-4) :</a:t>
            </a:r>
            <a:r>
              <a:rPr lang="fr-FR" sz="1600" dirty="0">
                <a:latin typeface="Calibri" pitchFamily="34" charset="0"/>
              </a:rPr>
              <a:t> </a:t>
            </a:r>
            <a:endParaRPr lang="fr-FR" sz="1600" dirty="0"/>
          </a:p>
        </p:txBody>
      </p:sp>
      <p:sp>
        <p:nvSpPr>
          <p:cNvPr id="13316" name="Text Box 2"/>
          <p:cNvSpPr txBox="1">
            <a:spLocks noChangeArrowheads="1"/>
          </p:cNvSpPr>
          <p:nvPr/>
        </p:nvSpPr>
        <p:spPr bwMode="auto">
          <a:xfrm>
            <a:off x="5499586" y="4149080"/>
            <a:ext cx="3514240" cy="1584176"/>
          </a:xfrm>
          <a:prstGeom prst="rect">
            <a:avLst/>
          </a:prstGeom>
          <a:solidFill>
            <a:srgbClr val="FFFFFF"/>
          </a:solidFill>
          <a:ln w="19050">
            <a:solidFill>
              <a:srgbClr val="000000"/>
            </a:solidFill>
            <a:miter lim="800000"/>
            <a:headEnd/>
            <a:tailEnd/>
          </a:ln>
        </p:spPr>
        <p:txBody>
          <a:bodyPr/>
          <a:lstStyle/>
          <a:p>
            <a:pPr algn="ctr">
              <a:spcAft>
                <a:spcPts val="1000"/>
              </a:spcAft>
            </a:pPr>
            <a:r>
              <a:rPr lang="fr-FR" sz="1600" b="1" u="sng" dirty="0">
                <a:latin typeface="Calibri" pitchFamily="34" charset="0"/>
              </a:rPr>
              <a:t>Données stéréochimiques expérimentales concernant l’ion carbonate</a:t>
            </a:r>
            <a:r>
              <a:rPr lang="fr-FR" sz="1600" b="1" dirty="0">
                <a:latin typeface="Times New Roman" pitchFamily="18" charset="0"/>
              </a:rPr>
              <a:t> </a:t>
            </a:r>
            <a:r>
              <a:rPr lang="fr-FR" sz="1600" dirty="0">
                <a:latin typeface="Calibri" pitchFamily="34" charset="0"/>
              </a:rPr>
              <a:t>: </a:t>
            </a:r>
            <a:endParaRPr lang="fr-FR" sz="1600" dirty="0">
              <a:latin typeface="Times New Roman" pitchFamily="18" charset="0"/>
            </a:endParaRPr>
          </a:p>
          <a:p>
            <a:pPr algn="ctr">
              <a:spcAft>
                <a:spcPts val="1000"/>
              </a:spcAft>
            </a:pPr>
            <a:r>
              <a:rPr lang="fr-FR" dirty="0">
                <a:latin typeface="Calibri" pitchFamily="34" charset="0"/>
              </a:rPr>
              <a:t>Toutes les liaisons carbone-oxygène mesurent 129 pm</a:t>
            </a:r>
            <a:endParaRPr lang="fr-FR" dirty="0"/>
          </a:p>
        </p:txBody>
      </p:sp>
      <p:pic>
        <p:nvPicPr>
          <p:cNvPr id="13317" name="Picture 3"/>
          <p:cNvPicPr>
            <a:picLocks noChangeAspect="1" noChangeArrowheads="1"/>
          </p:cNvPicPr>
          <p:nvPr/>
        </p:nvPicPr>
        <p:blipFill>
          <a:blip r:embed="rId2" cstate="print"/>
          <a:srcRect/>
          <a:stretch>
            <a:fillRect/>
          </a:stretch>
        </p:blipFill>
        <p:spPr bwMode="auto">
          <a:xfrm>
            <a:off x="335944" y="4437112"/>
            <a:ext cx="4812319" cy="1223243"/>
          </a:xfrm>
          <a:prstGeom prst="rect">
            <a:avLst/>
          </a:prstGeom>
          <a:noFill/>
          <a:ln w="9525">
            <a:noFill/>
            <a:miter lim="800000"/>
            <a:headEnd/>
            <a:tailEnd/>
          </a:ln>
        </p:spPr>
      </p:pic>
      <p:sp>
        <p:nvSpPr>
          <p:cNvPr id="13319" name="Rectangle 5"/>
          <p:cNvSpPr>
            <a:spLocks noChangeArrowheads="1"/>
          </p:cNvSpPr>
          <p:nvPr/>
        </p:nvSpPr>
        <p:spPr bwMode="auto">
          <a:xfrm>
            <a:off x="0" y="6061978"/>
            <a:ext cx="9035480" cy="707886"/>
          </a:xfrm>
          <a:prstGeom prst="rect">
            <a:avLst/>
          </a:prstGeom>
          <a:noFill/>
          <a:ln w="9525">
            <a:noFill/>
            <a:miter lim="800000"/>
            <a:headEnd/>
            <a:tailEnd/>
          </a:ln>
        </p:spPr>
        <p:txBody>
          <a:bodyPr wrap="square">
            <a:spAutoFit/>
          </a:bodyPr>
          <a:lstStyle/>
          <a:p>
            <a:pPr algn="just">
              <a:spcAft>
                <a:spcPts val="500"/>
              </a:spcAft>
              <a:defRPr/>
            </a:pPr>
            <a:r>
              <a:rPr lang="fr-FR" sz="2000" dirty="0" smtClean="0">
                <a:solidFill>
                  <a:srgbClr val="FF0000"/>
                </a:solidFill>
                <a:latin typeface="Arial" pitchFamily="34" charset="0"/>
                <a:cs typeface="Arial" pitchFamily="34" charset="0"/>
              </a:rPr>
              <a:t>                                                                      </a:t>
            </a:r>
            <a:r>
              <a:rPr lang="fr-FR" sz="2000" dirty="0" smtClean="0">
                <a:solidFill>
                  <a:schemeClr val="tx2">
                    <a:lumMod val="50000"/>
                  </a:schemeClr>
                </a:solidFill>
                <a:latin typeface="Arial" pitchFamily="34" charset="0"/>
                <a:cs typeface="Arial" pitchFamily="34" charset="0"/>
              </a:rPr>
              <a:t>car </a:t>
            </a:r>
            <a:r>
              <a:rPr lang="fr-FR" sz="2000" b="1" u="sng" dirty="0">
                <a:solidFill>
                  <a:schemeClr val="tx2">
                    <a:lumMod val="50000"/>
                  </a:schemeClr>
                </a:solidFill>
                <a:latin typeface="Arial" pitchFamily="34" charset="0"/>
                <a:cs typeface="Arial" pitchFamily="34" charset="0"/>
              </a:rPr>
              <a:t>une des liaisons CO est </a:t>
            </a:r>
            <a:r>
              <a:rPr lang="fr-FR" sz="2000" b="1" u="sng" dirty="0" err="1" smtClean="0">
                <a:solidFill>
                  <a:srgbClr val="FF0000"/>
                </a:solidFill>
                <a:latin typeface="Arial" pitchFamily="34" charset="0"/>
                <a:cs typeface="Arial" pitchFamily="34" charset="0"/>
              </a:rPr>
              <a:t>dou-ble</a:t>
            </a:r>
            <a:r>
              <a:rPr lang="fr-FR" sz="2000" dirty="0">
                <a:solidFill>
                  <a:schemeClr val="tx2">
                    <a:lumMod val="50000"/>
                  </a:schemeClr>
                </a:solidFill>
                <a:latin typeface="Arial" pitchFamily="34" charset="0"/>
                <a:cs typeface="Arial" pitchFamily="34" charset="0"/>
              </a:rPr>
              <a:t>, donc </a:t>
            </a:r>
            <a:r>
              <a:rPr lang="fr-FR" sz="2000" b="1" u="sng" dirty="0">
                <a:solidFill>
                  <a:schemeClr val="tx2">
                    <a:lumMod val="50000"/>
                  </a:schemeClr>
                </a:solidFill>
                <a:latin typeface="Arial" pitchFamily="34" charset="0"/>
                <a:cs typeface="Arial" pitchFamily="34" charset="0"/>
              </a:rPr>
              <a:t>devrait être </a:t>
            </a:r>
            <a:r>
              <a:rPr lang="fr-FR" sz="2000" b="1" u="sng" dirty="0">
                <a:solidFill>
                  <a:srgbClr val="FF0000"/>
                </a:solidFill>
                <a:latin typeface="Arial" pitchFamily="34" charset="0"/>
                <a:cs typeface="Arial" pitchFamily="34" charset="0"/>
              </a:rPr>
              <a:t>plus courte</a:t>
            </a:r>
            <a:r>
              <a:rPr lang="fr-FR" sz="2000" dirty="0">
                <a:solidFill>
                  <a:schemeClr val="tx2">
                    <a:lumMod val="50000"/>
                  </a:schemeClr>
                </a:solidFill>
                <a:latin typeface="Arial" pitchFamily="34" charset="0"/>
                <a:cs typeface="Arial" pitchFamily="34" charset="0"/>
              </a:rPr>
              <a:t> que les deux autres qui sont simples.</a:t>
            </a:r>
          </a:p>
        </p:txBody>
      </p:sp>
      <p:sp>
        <p:nvSpPr>
          <p:cNvPr id="18" name="Rectangle 7"/>
          <p:cNvSpPr>
            <a:spLocks noChangeArrowheads="1"/>
          </p:cNvSpPr>
          <p:nvPr/>
        </p:nvSpPr>
        <p:spPr bwMode="auto">
          <a:xfrm>
            <a:off x="-4286" y="-27384"/>
            <a:ext cx="2416046"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c) Les radicaux :</a:t>
            </a:r>
            <a:endParaRPr lang="fr-FR" sz="2000" dirty="0">
              <a:latin typeface="Bookman Old Style" pitchFamily="18" charset="0"/>
              <a:ea typeface="Calibri" pitchFamily="34" charset="0"/>
              <a:cs typeface="Times New Roman" pitchFamily="18" charset="0"/>
            </a:endParaRPr>
          </a:p>
        </p:txBody>
      </p:sp>
      <p:sp>
        <p:nvSpPr>
          <p:cNvPr id="26" name="Text Box 3"/>
          <p:cNvSpPr txBox="1">
            <a:spLocks noChangeArrowheads="1"/>
          </p:cNvSpPr>
          <p:nvPr/>
        </p:nvSpPr>
        <p:spPr bwMode="auto">
          <a:xfrm>
            <a:off x="107504" y="404118"/>
            <a:ext cx="8928100" cy="2808858"/>
          </a:xfrm>
          <a:prstGeom prst="rect">
            <a:avLst/>
          </a:prstGeom>
          <a:solidFill>
            <a:srgbClr val="FFFFFF"/>
          </a:solidFill>
          <a:ln w="19050">
            <a:solidFill>
              <a:srgbClr val="000000"/>
            </a:solidFill>
            <a:miter lim="800000"/>
            <a:headEnd/>
            <a:tailEnd/>
          </a:ln>
        </p:spPr>
        <p:txBody>
          <a:bodyPr/>
          <a:lstStyle/>
          <a:p>
            <a:pPr algn="just">
              <a:spcAft>
                <a:spcPts val="1000"/>
              </a:spcAft>
            </a:pPr>
            <a:r>
              <a:rPr lang="en-US" sz="2000" dirty="0">
                <a:latin typeface="Times New Roman" pitchFamily="18" charset="0"/>
                <a:sym typeface="Wingdings" pitchFamily="2" charset="2"/>
              </a:rPr>
              <a:t></a:t>
            </a:r>
            <a:r>
              <a:rPr lang="fr-FR" sz="2000" dirty="0">
                <a:latin typeface="Calibri" pitchFamily="34" charset="0"/>
              </a:rPr>
              <a:t> </a:t>
            </a:r>
            <a:r>
              <a:rPr lang="fr-FR" sz="2000" i="1" u="sng" dirty="0">
                <a:latin typeface="Times New Roman" pitchFamily="18" charset="0"/>
              </a:rPr>
              <a:t>Exemple</a:t>
            </a:r>
            <a:r>
              <a:rPr lang="fr-FR" sz="2000" i="1" dirty="0">
                <a:latin typeface="Times New Roman" pitchFamily="18" charset="0"/>
              </a:rPr>
              <a:t> : </a:t>
            </a:r>
            <a:r>
              <a:rPr lang="fr-FR" sz="2000" dirty="0">
                <a:latin typeface="Calibri" pitchFamily="34" charset="0"/>
              </a:rPr>
              <a:t>le monoxyde d’azote </a:t>
            </a:r>
            <a:r>
              <a:rPr lang="fr-FR" sz="2000" b="1" dirty="0">
                <a:latin typeface="Calibri" pitchFamily="34" charset="0"/>
              </a:rPr>
              <a:t>NO</a:t>
            </a:r>
            <a:r>
              <a:rPr lang="fr-FR" sz="2000" b="1" dirty="0">
                <a:latin typeface="Times New Roman" pitchFamily="18" charset="0"/>
              </a:rPr>
              <a:t> </a:t>
            </a:r>
            <a:r>
              <a:rPr lang="fr-FR" sz="2000" dirty="0">
                <a:latin typeface="Calibri" pitchFamily="34" charset="0"/>
              </a:rPr>
              <a:t>:</a:t>
            </a:r>
            <a:endParaRPr lang="fr-FR" sz="2000" dirty="0">
              <a:latin typeface="Times New Roman" pitchFamily="18" charset="0"/>
            </a:endParaRPr>
          </a:p>
          <a:p>
            <a:pPr algn="just">
              <a:spcAft>
                <a:spcPts val="1000"/>
              </a:spcAft>
            </a:pPr>
            <a:endParaRPr lang="fr-FR" sz="1200" dirty="0" smtClean="0">
              <a:latin typeface="Times New Roman" pitchFamily="18" charset="0"/>
              <a:sym typeface="Wingdings 2" pitchFamily="18" charset="2"/>
            </a:endParaRPr>
          </a:p>
          <a:p>
            <a:pPr algn="just">
              <a:spcAft>
                <a:spcPts val="1000"/>
              </a:spcAft>
              <a:buFont typeface="Wingdings 2"/>
              <a:buChar char="E"/>
            </a:pPr>
            <a:endParaRPr lang="fr-FR" sz="700" dirty="0" smtClean="0">
              <a:latin typeface="Times New Roman" pitchFamily="18" charset="0"/>
              <a:sym typeface="Wingdings 2" pitchFamily="18" charset="2"/>
            </a:endParaRPr>
          </a:p>
          <a:p>
            <a:pPr algn="just">
              <a:spcAft>
                <a:spcPts val="1000"/>
              </a:spcAft>
              <a:buFont typeface="Wingdings 2"/>
              <a:buChar char="E"/>
            </a:pPr>
            <a:endParaRPr lang="fr-FR" sz="700" dirty="0" smtClean="0">
              <a:latin typeface="Times New Roman" pitchFamily="18" charset="0"/>
              <a:sym typeface="Wingdings 2" pitchFamily="18" charset="2"/>
            </a:endParaRPr>
          </a:p>
          <a:p>
            <a:pPr algn="just">
              <a:spcAft>
                <a:spcPts val="1000"/>
              </a:spcAft>
              <a:buFont typeface="Wingdings 2"/>
              <a:buChar char="E"/>
            </a:pPr>
            <a:endParaRPr lang="fr-FR" sz="2000" dirty="0" smtClean="0">
              <a:latin typeface="Times New Roman" pitchFamily="18" charset="0"/>
              <a:sym typeface="Wingdings 2" pitchFamily="18" charset="2"/>
            </a:endParaRPr>
          </a:p>
          <a:p>
            <a:pPr algn="just">
              <a:spcAft>
                <a:spcPts val="1000"/>
              </a:spcAft>
            </a:pPr>
            <a:endParaRPr lang="fr-FR" sz="2000" dirty="0" smtClean="0">
              <a:latin typeface="Times New Roman" pitchFamily="18" charset="0"/>
              <a:sym typeface="Wingdings 2" pitchFamily="18" charset="2"/>
            </a:endParaRPr>
          </a:p>
          <a:p>
            <a:pPr algn="just">
              <a:spcAft>
                <a:spcPts val="1000"/>
              </a:spcAft>
            </a:pPr>
            <a:r>
              <a:rPr lang="fr-FR" sz="2000" dirty="0" smtClean="0">
                <a:latin typeface="Times New Roman" pitchFamily="18" charset="0"/>
                <a:sym typeface="Wingdings 2" pitchFamily="18" charset="2"/>
              </a:rPr>
              <a:t></a:t>
            </a:r>
            <a:r>
              <a:rPr lang="fr-FR" sz="2000" dirty="0" smtClean="0">
                <a:latin typeface="Calibri" pitchFamily="34" charset="0"/>
              </a:rPr>
              <a:t> </a:t>
            </a:r>
            <a:r>
              <a:rPr lang="fr-FR" sz="2000" b="1" u="sng" dirty="0">
                <a:latin typeface="Calibri" pitchFamily="34" charset="0"/>
              </a:rPr>
              <a:t>Conclusion</a:t>
            </a:r>
            <a:r>
              <a:rPr lang="fr-FR" sz="2000" dirty="0">
                <a:latin typeface="Times New Roman" pitchFamily="18" charset="0"/>
              </a:rPr>
              <a:t> </a:t>
            </a:r>
            <a:r>
              <a:rPr lang="fr-FR" sz="2000" dirty="0">
                <a:latin typeface="Calibri" pitchFamily="34" charset="0"/>
              </a:rPr>
              <a:t>: </a:t>
            </a:r>
          </a:p>
          <a:p>
            <a:pPr algn="just">
              <a:spcAft>
                <a:spcPts val="1000"/>
              </a:spcAft>
            </a:pPr>
            <a:endParaRPr lang="fr-FR" sz="2000" dirty="0">
              <a:latin typeface="Times New Roman" pitchFamily="18" charset="0"/>
            </a:endParaRPr>
          </a:p>
          <a:p>
            <a:pPr algn="just">
              <a:spcAft>
                <a:spcPts val="1000"/>
              </a:spcAft>
            </a:pPr>
            <a:endParaRPr lang="fr-FR" sz="2000" dirty="0">
              <a:latin typeface="Times New Roman" pitchFamily="18" charset="0"/>
            </a:endParaRPr>
          </a:p>
          <a:p>
            <a:endParaRPr lang="fr-FR" sz="2000" dirty="0"/>
          </a:p>
        </p:txBody>
      </p:sp>
      <p:sp>
        <p:nvSpPr>
          <p:cNvPr id="27" name="Rectangle 9"/>
          <p:cNvSpPr>
            <a:spLocks noChangeArrowheads="1"/>
          </p:cNvSpPr>
          <p:nvPr/>
        </p:nvSpPr>
        <p:spPr bwMode="auto">
          <a:xfrm>
            <a:off x="4211514" y="404664"/>
            <a:ext cx="6696075" cy="400110"/>
          </a:xfrm>
          <a:prstGeom prst="rect">
            <a:avLst/>
          </a:prstGeom>
          <a:noFill/>
          <a:ln w="9525">
            <a:noFill/>
            <a:miter lim="800000"/>
            <a:headEnd/>
            <a:tailEnd/>
          </a:ln>
        </p:spPr>
        <p:txBody>
          <a:bodyPr>
            <a:spAutoFit/>
          </a:bodyPr>
          <a:lstStyle/>
          <a:p>
            <a:pPr algn="just">
              <a:spcAft>
                <a:spcPts val="500"/>
              </a:spcAft>
            </a:pPr>
            <a:r>
              <a:rPr lang="fr-FR" sz="2000" dirty="0">
                <a:solidFill>
                  <a:srgbClr val="002060"/>
                </a:solidFill>
                <a:latin typeface="Arial" pitchFamily="34" charset="0"/>
                <a:cs typeface="Arial" pitchFamily="34" charset="0"/>
              </a:rPr>
              <a:t>d = (5 + 6) / 2 = </a:t>
            </a:r>
            <a:r>
              <a:rPr lang="fr-FR" sz="2000" b="1" u="sng" dirty="0">
                <a:solidFill>
                  <a:srgbClr val="002060"/>
                </a:solidFill>
                <a:latin typeface="Arial" pitchFamily="34" charset="0"/>
                <a:cs typeface="Arial" pitchFamily="34" charset="0"/>
              </a:rPr>
              <a:t>5,5 doublets</a:t>
            </a:r>
            <a:r>
              <a:rPr lang="fr-FR" sz="2000" b="1" dirty="0">
                <a:solidFill>
                  <a:srgbClr val="002060"/>
                </a:solidFill>
                <a:latin typeface="Arial" pitchFamily="34" charset="0"/>
                <a:cs typeface="Arial" pitchFamily="34" charset="0"/>
              </a:rPr>
              <a:t> </a:t>
            </a:r>
            <a:endParaRPr lang="fr-FR" sz="2000" b="1" dirty="0" smtClean="0">
              <a:solidFill>
                <a:srgbClr val="002060"/>
              </a:solidFill>
              <a:latin typeface="Arial" pitchFamily="34" charset="0"/>
              <a:cs typeface="Arial" pitchFamily="34" charset="0"/>
            </a:endParaRPr>
          </a:p>
        </p:txBody>
      </p:sp>
      <p:sp>
        <p:nvSpPr>
          <p:cNvPr id="30" name="Rectangle 14"/>
          <p:cNvSpPr>
            <a:spLocks noChangeArrowheads="1"/>
          </p:cNvSpPr>
          <p:nvPr/>
        </p:nvSpPr>
        <p:spPr bwMode="auto">
          <a:xfrm>
            <a:off x="179066" y="2492896"/>
            <a:ext cx="8784976" cy="707886"/>
          </a:xfrm>
          <a:prstGeom prst="rect">
            <a:avLst/>
          </a:prstGeom>
          <a:noFill/>
          <a:ln w="9525">
            <a:noFill/>
            <a:miter lim="800000"/>
            <a:headEnd/>
            <a:tailEnd/>
          </a:ln>
        </p:spPr>
        <p:txBody>
          <a:bodyPr wrap="square">
            <a:spAutoFit/>
          </a:bodyPr>
          <a:lstStyle/>
          <a:p>
            <a:pPr algn="just">
              <a:spcAft>
                <a:spcPts val="500"/>
              </a:spcAft>
            </a:pPr>
            <a:r>
              <a:rPr lang="fr-FR" dirty="0">
                <a:solidFill>
                  <a:srgbClr val="FF0000"/>
                </a:solidFill>
              </a:rPr>
              <a:t>                      </a:t>
            </a:r>
            <a:r>
              <a:rPr lang="fr-FR" dirty="0" smtClean="0">
                <a:solidFill>
                  <a:srgbClr val="FF0000"/>
                </a:solidFill>
              </a:rPr>
              <a:t>        </a:t>
            </a:r>
            <a:r>
              <a:rPr lang="fr-FR" sz="2000" dirty="0" smtClean="0">
                <a:solidFill>
                  <a:srgbClr val="FF0000"/>
                </a:solidFill>
                <a:latin typeface="Arial" pitchFamily="34" charset="0"/>
                <a:cs typeface="Arial" pitchFamily="34" charset="0"/>
              </a:rPr>
              <a:t>Quand </a:t>
            </a:r>
            <a:r>
              <a:rPr lang="fr-FR" sz="2000" dirty="0">
                <a:solidFill>
                  <a:srgbClr val="FF0000"/>
                </a:solidFill>
                <a:latin typeface="Arial" pitchFamily="34" charset="0"/>
                <a:cs typeface="Arial" pitchFamily="34" charset="0"/>
              </a:rPr>
              <a:t>le nombre d’électrons de valence n’est </a:t>
            </a:r>
            <a:r>
              <a:rPr lang="fr-FR" sz="2000" dirty="0" smtClean="0">
                <a:solidFill>
                  <a:srgbClr val="FF0000"/>
                </a:solidFill>
                <a:latin typeface="Arial" pitchFamily="34" charset="0"/>
                <a:cs typeface="Arial" pitchFamily="34" charset="0"/>
              </a:rPr>
              <a:t>pas </a:t>
            </a:r>
            <a:r>
              <a:rPr lang="fr-FR" sz="2000" dirty="0">
                <a:solidFill>
                  <a:srgbClr val="FF0000"/>
                </a:solidFill>
                <a:latin typeface="Arial" pitchFamily="34" charset="0"/>
                <a:cs typeface="Arial" pitchFamily="34" charset="0"/>
              </a:rPr>
              <a:t>pair, la représentation de Lewis fait apparaître un </a:t>
            </a:r>
            <a:r>
              <a:rPr lang="fr-FR" sz="2000" b="1" u="sng" dirty="0">
                <a:solidFill>
                  <a:srgbClr val="FF0000"/>
                </a:solidFill>
                <a:latin typeface="Arial" pitchFamily="34" charset="0"/>
                <a:cs typeface="Arial" pitchFamily="34" charset="0"/>
              </a:rPr>
              <a:t>e </a:t>
            </a:r>
            <a:r>
              <a:rPr lang="fr-FR" sz="2000" b="1" u="sng" baseline="30000" dirty="0">
                <a:solidFill>
                  <a:srgbClr val="FF0000"/>
                </a:solidFill>
                <a:latin typeface="Arial" pitchFamily="34" charset="0"/>
                <a:cs typeface="Arial" pitchFamily="34" charset="0"/>
              </a:rPr>
              <a:t>–</a:t>
            </a:r>
            <a:r>
              <a:rPr lang="fr-FR" sz="2000" b="1" u="sng" dirty="0">
                <a:solidFill>
                  <a:srgbClr val="FF0000"/>
                </a:solidFill>
                <a:latin typeface="Arial" pitchFamily="34" charset="0"/>
                <a:cs typeface="Arial" pitchFamily="34" charset="0"/>
              </a:rPr>
              <a:t> célibataire</a:t>
            </a:r>
            <a:r>
              <a:rPr lang="fr-FR" sz="2000" dirty="0">
                <a:solidFill>
                  <a:srgbClr val="FF0000"/>
                </a:solidFill>
                <a:latin typeface="Arial" pitchFamily="34" charset="0"/>
                <a:cs typeface="Arial" pitchFamily="34" charset="0"/>
              </a:rPr>
              <a:t>.</a:t>
            </a:r>
          </a:p>
        </p:txBody>
      </p:sp>
      <p:sp>
        <p:nvSpPr>
          <p:cNvPr id="31" name="Rectangle 30"/>
          <p:cNvSpPr/>
          <p:nvPr/>
        </p:nvSpPr>
        <p:spPr>
          <a:xfrm>
            <a:off x="4499992" y="764704"/>
            <a:ext cx="4752974" cy="400110"/>
          </a:xfrm>
          <a:prstGeom prst="rect">
            <a:avLst/>
          </a:prstGeom>
        </p:spPr>
        <p:txBody>
          <a:bodyPr wrap="square">
            <a:spAutoFit/>
          </a:bodyPr>
          <a:lstStyle/>
          <a:p>
            <a:pPr lvl="0" algn="just">
              <a:spcAft>
                <a:spcPts val="500"/>
              </a:spcAft>
            </a:pPr>
            <a:r>
              <a:rPr lang="fr-FR" sz="2000" dirty="0" smtClean="0">
                <a:solidFill>
                  <a:srgbClr val="002060"/>
                </a:solidFill>
                <a:latin typeface="Arial" pitchFamily="34" charset="0"/>
                <a:cs typeface="Arial" pitchFamily="34" charset="0"/>
              </a:rPr>
              <a:t>Soit d = </a:t>
            </a:r>
            <a:r>
              <a:rPr lang="fr-FR" sz="2000" b="1" u="sng" dirty="0" smtClean="0">
                <a:solidFill>
                  <a:srgbClr val="002060"/>
                </a:solidFill>
                <a:latin typeface="Arial" pitchFamily="34" charset="0"/>
                <a:cs typeface="Arial" pitchFamily="34" charset="0"/>
              </a:rPr>
              <a:t>5 doublets + 1 e</a:t>
            </a:r>
            <a:r>
              <a:rPr lang="fr-FR" sz="2000" b="1" u="sng" baseline="30000" dirty="0" smtClean="0">
                <a:solidFill>
                  <a:srgbClr val="002060"/>
                </a:solidFill>
                <a:latin typeface="Arial" pitchFamily="34" charset="0"/>
                <a:cs typeface="Arial" pitchFamily="34" charset="0"/>
              </a:rPr>
              <a:t> –</a:t>
            </a:r>
            <a:r>
              <a:rPr lang="fr-FR" sz="2000" b="1" u="sng" dirty="0" smtClean="0">
                <a:solidFill>
                  <a:srgbClr val="002060"/>
                </a:solidFill>
                <a:latin typeface="Arial" pitchFamily="34" charset="0"/>
                <a:cs typeface="Arial" pitchFamily="34" charset="0"/>
              </a:rPr>
              <a:t> célibataire</a:t>
            </a:r>
            <a:r>
              <a:rPr lang="fr-FR" sz="2000" dirty="0" smtClean="0">
                <a:solidFill>
                  <a:srgbClr val="002060"/>
                </a:solidFill>
                <a:latin typeface="Arial" pitchFamily="34" charset="0"/>
                <a:cs typeface="Arial" pitchFamily="34" charset="0"/>
              </a:rPr>
              <a:t>.</a:t>
            </a:r>
            <a:endParaRPr lang="fr-FR" sz="2000" dirty="0">
              <a:solidFill>
                <a:srgbClr val="002060"/>
              </a:solidFill>
              <a:latin typeface="Arial" pitchFamily="34" charset="0"/>
              <a:cs typeface="Arial" pitchFamily="34" charset="0"/>
            </a:endParaRPr>
          </a:p>
        </p:txBody>
      </p:sp>
      <p:pic>
        <p:nvPicPr>
          <p:cNvPr id="19" name="Picture 1"/>
          <p:cNvPicPr>
            <a:picLocks noChangeAspect="1" noChangeArrowheads="1"/>
          </p:cNvPicPr>
          <p:nvPr/>
        </p:nvPicPr>
        <p:blipFill>
          <a:blip r:embed="rId3" cstate="print"/>
          <a:srcRect/>
          <a:stretch>
            <a:fillRect/>
          </a:stretch>
        </p:blipFill>
        <p:spPr bwMode="auto">
          <a:xfrm>
            <a:off x="971600" y="1112614"/>
            <a:ext cx="1584176" cy="888586"/>
          </a:xfrm>
          <a:prstGeom prst="rect">
            <a:avLst/>
          </a:prstGeom>
          <a:noFill/>
          <a:ln w="9525">
            <a:noFill/>
            <a:miter lim="800000"/>
            <a:headEnd/>
            <a:tailEnd/>
          </a:ln>
        </p:spPr>
      </p:pic>
      <p:sp>
        <p:nvSpPr>
          <p:cNvPr id="20" name="Rectangle 14"/>
          <p:cNvSpPr>
            <a:spLocks noChangeArrowheads="1"/>
          </p:cNvSpPr>
          <p:nvPr/>
        </p:nvSpPr>
        <p:spPr bwMode="auto">
          <a:xfrm>
            <a:off x="179512" y="2020778"/>
            <a:ext cx="4248472" cy="400110"/>
          </a:xfrm>
          <a:prstGeom prst="rect">
            <a:avLst/>
          </a:prstGeom>
          <a:noFill/>
          <a:ln w="9525">
            <a:noFill/>
            <a:miter lim="800000"/>
            <a:headEnd/>
            <a:tailEnd/>
          </a:ln>
        </p:spPr>
        <p:txBody>
          <a:bodyPr wrap="square">
            <a:spAutoFit/>
          </a:bodyPr>
          <a:lstStyle/>
          <a:p>
            <a:pPr algn="just">
              <a:spcAft>
                <a:spcPts val="500"/>
              </a:spcAft>
            </a:pPr>
            <a:r>
              <a:rPr lang="fr-FR" sz="2000" dirty="0" smtClean="0">
                <a:solidFill>
                  <a:srgbClr val="002060"/>
                </a:solidFill>
                <a:latin typeface="Arial" pitchFamily="34" charset="0"/>
                <a:cs typeface="Arial" pitchFamily="34" charset="0"/>
              </a:rPr>
              <a:t>Structure de </a:t>
            </a:r>
            <a:r>
              <a:rPr lang="fr-FR" sz="2000" b="1" dirty="0" smtClean="0">
                <a:solidFill>
                  <a:srgbClr val="002060"/>
                </a:solidFill>
                <a:latin typeface="Arial" pitchFamily="34" charset="0"/>
                <a:cs typeface="Arial" pitchFamily="34" charset="0"/>
              </a:rPr>
              <a:t>NO</a:t>
            </a:r>
            <a:r>
              <a:rPr lang="fr-FR" sz="2000" b="1" baseline="30000" dirty="0" smtClean="0">
                <a:solidFill>
                  <a:srgbClr val="002060"/>
                </a:solidFill>
                <a:latin typeface="Arial" pitchFamily="34" charset="0"/>
                <a:cs typeface="Arial" pitchFamily="34" charset="0"/>
              </a:rPr>
              <a:t> –</a:t>
            </a:r>
            <a:r>
              <a:rPr lang="fr-FR" sz="2000" baseline="30000" dirty="0" smtClean="0">
                <a:solidFill>
                  <a:srgbClr val="002060"/>
                </a:solidFill>
                <a:latin typeface="Arial" pitchFamily="34" charset="0"/>
                <a:cs typeface="Arial" pitchFamily="34" charset="0"/>
              </a:rPr>
              <a:t> </a:t>
            </a:r>
            <a:r>
              <a:rPr lang="fr-FR" sz="2000" baseline="-25000"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avec </a:t>
            </a:r>
            <a:r>
              <a:rPr lang="fr-FR" sz="2000" b="1" u="sng" dirty="0" smtClean="0">
                <a:solidFill>
                  <a:srgbClr val="002060"/>
                </a:solidFill>
                <a:latin typeface="Arial" pitchFamily="34" charset="0"/>
                <a:cs typeface="Arial" pitchFamily="34" charset="0"/>
              </a:rPr>
              <a:t>6 doublets</a:t>
            </a:r>
            <a:endParaRPr lang="fr-FR" sz="2400" b="1" u="sng" dirty="0">
              <a:solidFill>
                <a:srgbClr val="002060"/>
              </a:solidFill>
              <a:latin typeface="Arial" pitchFamily="34" charset="0"/>
              <a:cs typeface="Arial" pitchFamily="34" charset="0"/>
            </a:endParaRPr>
          </a:p>
        </p:txBody>
      </p:sp>
      <p:sp>
        <p:nvSpPr>
          <p:cNvPr id="21" name="Rectangle 20"/>
          <p:cNvSpPr/>
          <p:nvPr/>
        </p:nvSpPr>
        <p:spPr>
          <a:xfrm>
            <a:off x="2809962" y="1272758"/>
            <a:ext cx="1872208" cy="646331"/>
          </a:xfrm>
          <a:prstGeom prst="rect">
            <a:avLst/>
          </a:prstGeom>
        </p:spPr>
        <p:txBody>
          <a:bodyPr wrap="square">
            <a:spAutoFit/>
          </a:bodyPr>
          <a:lstStyle/>
          <a:p>
            <a:r>
              <a:rPr lang="fr-FR" dirty="0" smtClean="0">
                <a:solidFill>
                  <a:srgbClr val="006600"/>
                </a:solidFill>
                <a:latin typeface="Arial Black" pitchFamily="34" charset="0"/>
                <a:cs typeface="Arial" pitchFamily="34" charset="0"/>
              </a:rPr>
              <a:t>retirer un e </a:t>
            </a:r>
            <a:r>
              <a:rPr lang="fr-FR" baseline="30000" dirty="0" smtClean="0">
                <a:solidFill>
                  <a:srgbClr val="006600"/>
                </a:solidFill>
                <a:latin typeface="Arial Black" pitchFamily="34" charset="0"/>
                <a:cs typeface="Arial" pitchFamily="34" charset="0"/>
              </a:rPr>
              <a:t>–</a:t>
            </a:r>
            <a:r>
              <a:rPr lang="fr-FR" dirty="0" smtClean="0">
                <a:solidFill>
                  <a:srgbClr val="006600"/>
                </a:solidFill>
                <a:latin typeface="Arial Black" pitchFamily="34" charset="0"/>
                <a:cs typeface="Arial" pitchFamily="34" charset="0"/>
              </a:rPr>
              <a:t> d’un des DNL</a:t>
            </a:r>
            <a:endParaRPr lang="fr-FR" dirty="0"/>
          </a:p>
        </p:txBody>
      </p:sp>
      <p:pic>
        <p:nvPicPr>
          <p:cNvPr id="22" name="Picture 2"/>
          <p:cNvPicPr>
            <a:picLocks noChangeAspect="1" noChangeArrowheads="1"/>
          </p:cNvPicPr>
          <p:nvPr/>
        </p:nvPicPr>
        <p:blipFill>
          <a:blip r:embed="rId4" cstate="print"/>
          <a:srcRect r="8661" b="50539"/>
          <a:stretch>
            <a:fillRect/>
          </a:stretch>
        </p:blipFill>
        <p:spPr bwMode="auto">
          <a:xfrm>
            <a:off x="7093353" y="1084674"/>
            <a:ext cx="1893169" cy="936104"/>
          </a:xfrm>
          <a:prstGeom prst="rect">
            <a:avLst/>
          </a:prstGeom>
          <a:noFill/>
          <a:ln w="9525">
            <a:noFill/>
            <a:miter lim="800000"/>
            <a:headEnd/>
            <a:tailEnd/>
          </a:ln>
        </p:spPr>
      </p:pic>
      <p:pic>
        <p:nvPicPr>
          <p:cNvPr id="23" name="Picture 2"/>
          <p:cNvPicPr>
            <a:picLocks noChangeAspect="1" noChangeArrowheads="1"/>
          </p:cNvPicPr>
          <p:nvPr/>
        </p:nvPicPr>
        <p:blipFill>
          <a:blip r:embed="rId4" cstate="print"/>
          <a:srcRect l="10422" t="57070" r="20095"/>
          <a:stretch>
            <a:fillRect/>
          </a:stretch>
        </p:blipFill>
        <p:spPr bwMode="auto">
          <a:xfrm>
            <a:off x="5004048" y="1228690"/>
            <a:ext cx="1440160" cy="812502"/>
          </a:xfrm>
          <a:prstGeom prst="rect">
            <a:avLst/>
          </a:prstGeom>
          <a:noFill/>
          <a:ln w="9525">
            <a:noFill/>
            <a:miter lim="800000"/>
            <a:headEnd/>
            <a:tailEnd/>
          </a:ln>
        </p:spPr>
      </p:pic>
      <p:sp>
        <p:nvSpPr>
          <p:cNvPr id="24" name="Rectangle 14"/>
          <p:cNvSpPr>
            <a:spLocks noChangeArrowheads="1"/>
          </p:cNvSpPr>
          <p:nvPr/>
        </p:nvSpPr>
        <p:spPr bwMode="auto">
          <a:xfrm>
            <a:off x="6516216" y="1444714"/>
            <a:ext cx="576064" cy="400110"/>
          </a:xfrm>
          <a:prstGeom prst="rect">
            <a:avLst/>
          </a:prstGeom>
          <a:noFill/>
          <a:ln w="9525">
            <a:noFill/>
            <a:miter lim="800000"/>
            <a:headEnd/>
            <a:tailEnd/>
          </a:ln>
        </p:spPr>
        <p:txBody>
          <a:bodyPr wrap="square">
            <a:spAutoFit/>
          </a:bodyPr>
          <a:lstStyle/>
          <a:p>
            <a:pPr algn="just">
              <a:spcAft>
                <a:spcPts val="500"/>
              </a:spcAft>
            </a:pPr>
            <a:r>
              <a:rPr lang="fr-FR" sz="2000" dirty="0" smtClean="0">
                <a:solidFill>
                  <a:srgbClr val="002060"/>
                </a:solidFill>
                <a:latin typeface="Arial" pitchFamily="34" charset="0"/>
                <a:cs typeface="Arial" pitchFamily="34" charset="0"/>
              </a:rPr>
              <a:t>ou</a:t>
            </a:r>
            <a:endParaRPr lang="fr-FR" sz="2400" b="1" u="sng" dirty="0">
              <a:solidFill>
                <a:srgbClr val="002060"/>
              </a:solidFill>
              <a:latin typeface="Arial" pitchFamily="34" charset="0"/>
              <a:cs typeface="Arial" pitchFamily="34" charset="0"/>
            </a:endParaRPr>
          </a:p>
        </p:txBody>
      </p:sp>
      <p:cxnSp>
        <p:nvCxnSpPr>
          <p:cNvPr id="25" name="Connecteur droit avec flèche 24"/>
          <p:cNvCxnSpPr/>
          <p:nvPr/>
        </p:nvCxnSpPr>
        <p:spPr>
          <a:xfrm>
            <a:off x="2677758" y="1584732"/>
            <a:ext cx="2232248" cy="0"/>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315"/>
                                        </p:tgtEl>
                                        <p:attrNameLst>
                                          <p:attrName>style.visibility</p:attrName>
                                        </p:attrNameLst>
                                      </p:cBhvr>
                                      <p:to>
                                        <p:strVal val="visible"/>
                                      </p:to>
                                    </p:set>
                                    <p:animEffect transition="in" filter="dissolve">
                                      <p:cBhvr>
                                        <p:cTn id="11" dur="500"/>
                                        <p:tgtEl>
                                          <p:spTgt spid="13315"/>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3317"/>
                                        </p:tgtEl>
                                        <p:attrNameLst>
                                          <p:attrName>style.visibility</p:attrName>
                                        </p:attrNameLst>
                                      </p:cBhvr>
                                      <p:to>
                                        <p:strVal val="visible"/>
                                      </p:to>
                                    </p:set>
                                    <p:animEffect transition="in" filter="dissolve">
                                      <p:cBhvr>
                                        <p:cTn id="15" dur="500"/>
                                        <p:tgtEl>
                                          <p:spTgt spid="13317"/>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316"/>
                                        </p:tgtEl>
                                        <p:attrNameLst>
                                          <p:attrName>style.visibility</p:attrName>
                                        </p:attrNameLst>
                                      </p:cBhvr>
                                      <p:to>
                                        <p:strVal val="visible"/>
                                      </p:to>
                                    </p:set>
                                    <p:animEffect transition="in" filter="dissolve">
                                      <p:cBhvr>
                                        <p:cTn id="19" dur="500"/>
                                        <p:tgtEl>
                                          <p:spTgt spid="13316"/>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75777"/>
                                        </p:tgtEl>
                                        <p:attrNameLst>
                                          <p:attrName>style.visibility</p:attrName>
                                        </p:attrNameLst>
                                      </p:cBhvr>
                                      <p:to>
                                        <p:strVal val="visible"/>
                                      </p:to>
                                    </p:set>
                                    <p:anim calcmode="lin" valueType="num">
                                      <p:cBhvr additive="base">
                                        <p:cTn id="23" dur="500" fill="hold"/>
                                        <p:tgtEl>
                                          <p:spTgt spid="75777"/>
                                        </p:tgtEl>
                                        <p:attrNameLst>
                                          <p:attrName>ppt_x</p:attrName>
                                        </p:attrNameLst>
                                      </p:cBhvr>
                                      <p:tavLst>
                                        <p:tav tm="0">
                                          <p:val>
                                            <p:strVal val="0-#ppt_w/2"/>
                                          </p:val>
                                        </p:tav>
                                        <p:tav tm="100000">
                                          <p:val>
                                            <p:strVal val="#ppt_x"/>
                                          </p:val>
                                        </p:tav>
                                      </p:tavLst>
                                    </p:anim>
                                    <p:anim calcmode="lin" valueType="num">
                                      <p:cBhvr additive="base">
                                        <p:cTn id="24" dur="500" fill="hold"/>
                                        <p:tgtEl>
                                          <p:spTgt spid="7577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319"/>
                                        </p:tgtEl>
                                        <p:attrNameLst>
                                          <p:attrName>style.visibility</p:attrName>
                                        </p:attrNameLst>
                                      </p:cBhvr>
                                      <p:to>
                                        <p:strVal val="visible"/>
                                      </p:to>
                                    </p:set>
                                    <p:animEffect transition="in" filter="wipe(left)">
                                      <p:cBhvr>
                                        <p:cTn id="29"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p:bldP spid="2" grpId="0"/>
      <p:bldP spid="13315" grpId="0" animBg="1"/>
      <p:bldP spid="13316" grpId="0" animBg="1"/>
      <p:bldP spid="133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3224788"/>
            <a:ext cx="9144000" cy="707886"/>
          </a:xfrm>
          <a:prstGeom prst="rect">
            <a:avLst/>
          </a:prstGeom>
        </p:spPr>
        <p:txBody>
          <a:bodyPr wrap="square">
            <a:spAutoFit/>
          </a:bodyPr>
          <a:lstStyle/>
          <a:p>
            <a:r>
              <a:rPr lang="fr-FR" sz="2000" dirty="0" smtClean="0">
                <a:latin typeface="Times New Roman" pitchFamily="18" charset="0"/>
                <a:ea typeface="Arial Unicode MS" pitchFamily="34" charset="-128"/>
                <a:cs typeface="Times New Roman" pitchFamily="18" charset="0"/>
                <a:sym typeface="Wingdings" pitchFamily="2" charset="2"/>
              </a:rPr>
              <a:t></a:t>
            </a:r>
            <a:r>
              <a:rPr lang="fr-FR" sz="2000" dirty="0" smtClean="0">
                <a:latin typeface="Times New Roman" pitchFamily="18" charset="0"/>
                <a:ea typeface="Arial Unicode MS" pitchFamily="34" charset="-128"/>
                <a:cs typeface="Times New Roman" pitchFamily="18" charset="0"/>
              </a:rPr>
              <a:t>-</a:t>
            </a:r>
            <a:r>
              <a:rPr lang="fr-FR" sz="2000" dirty="0" smtClean="0">
                <a:latin typeface="Times New Roman" pitchFamily="18" charset="0"/>
                <a:ea typeface="Arial Unicode MS" pitchFamily="34" charset="-128"/>
                <a:cs typeface="Times New Roman" pitchFamily="18" charset="0"/>
                <a:sym typeface="Wingdings" pitchFamily="2" charset="2"/>
              </a:rPr>
              <a:t> </a:t>
            </a:r>
            <a:r>
              <a:rPr lang="fr-FR" sz="2000" b="1" u="sng" dirty="0" smtClean="0">
                <a:latin typeface="Times New Roman" pitchFamily="18" charset="0"/>
                <a:cs typeface="Times New Roman" pitchFamily="18" charset="0"/>
              </a:rPr>
              <a:t>d(C=O) = 120 pm ; d(C–O) = 143 pm</a:t>
            </a:r>
            <a:r>
              <a:rPr lang="fr-FR" sz="2000" i="1" u="sng" dirty="0" smtClean="0">
                <a:latin typeface="Times New Roman" pitchFamily="18" charset="0"/>
                <a:cs typeface="Times New Roman" pitchFamily="18" charset="0"/>
              </a:rPr>
              <a:t>. Comment interpréter la longueur de la liaison carbone/oxygène dans l’ion carbonate ?</a:t>
            </a:r>
            <a:endParaRPr lang="fr-FR" sz="2000" dirty="0">
              <a:latin typeface="Times New Roman" pitchFamily="18" charset="0"/>
              <a:cs typeface="Times New Roman" pitchFamily="18" charset="0"/>
            </a:endParaRPr>
          </a:p>
        </p:txBody>
      </p:sp>
      <p:sp>
        <p:nvSpPr>
          <p:cNvPr id="2" name="Rectangle 1"/>
          <p:cNvSpPr>
            <a:spLocks noChangeArrowheads="1"/>
          </p:cNvSpPr>
          <p:nvPr/>
        </p:nvSpPr>
        <p:spPr bwMode="auto">
          <a:xfrm>
            <a:off x="0" y="-77788"/>
            <a:ext cx="9144000" cy="847726"/>
          </a:xfrm>
          <a:prstGeom prst="rect">
            <a:avLst/>
          </a:prstGeom>
          <a:noFill/>
          <a:ln w="9525">
            <a:noFill/>
            <a:miter lim="800000"/>
            <a:headEnd/>
            <a:tailEnd/>
          </a:ln>
          <a:effectLst/>
        </p:spPr>
        <p:txBody>
          <a:bodyPr anchor="ctr">
            <a:spAutoFit/>
          </a:bodyPr>
          <a:lstStyle/>
          <a:p>
            <a:pPr algn="just" fontAlgn="auto">
              <a:spcBef>
                <a:spcPts val="0"/>
              </a:spcBef>
              <a:spcAft>
                <a:spcPts val="0"/>
              </a:spcAft>
              <a:defRPr/>
            </a:pPr>
            <a:r>
              <a:rPr lang="fr-FR" sz="2000" b="1" i="1" u="sng" dirty="0">
                <a:latin typeface="Bookman Old Style" pitchFamily="18" charset="0"/>
                <a:ea typeface="Calibri" pitchFamily="34" charset="0"/>
                <a:cs typeface="Times New Roman" pitchFamily="18" charset="0"/>
              </a:rPr>
              <a:t>II- Liaison covalente délocalisée</a:t>
            </a:r>
            <a:endParaRPr lang="fr-FR" sz="1100" dirty="0">
              <a:latin typeface="Arial" pitchFamily="34" charset="0"/>
              <a:cs typeface="Arial" pitchFamily="34" charset="0"/>
            </a:endParaRPr>
          </a:p>
          <a:p>
            <a:pPr indent="449263" algn="just" eaLnBrk="0" fontAlgn="auto" hangingPunct="0">
              <a:spcBef>
                <a:spcPts val="0"/>
              </a:spcBef>
              <a:spcAft>
                <a:spcPts val="0"/>
              </a:spcAft>
              <a:defRPr/>
            </a:pPr>
            <a:r>
              <a:rPr lang="fr-FR" sz="100" b="1" i="1" dirty="0">
                <a:latin typeface="Bookman Old Style" pitchFamily="18" charset="0"/>
                <a:ea typeface="Calibri" pitchFamily="34" charset="0"/>
                <a:cs typeface="Times New Roman" pitchFamily="18" charset="0"/>
              </a:rPr>
              <a:t>		</a:t>
            </a:r>
          </a:p>
          <a:p>
            <a:pPr indent="449263" algn="just" eaLnBrk="0" fontAlgn="auto" hangingPunct="0">
              <a:spcBef>
                <a:spcPts val="0"/>
              </a:spcBef>
              <a:spcAft>
                <a:spcPts val="0"/>
              </a:spcAft>
              <a:defRPr/>
            </a:pPr>
            <a:r>
              <a:rPr lang="fr-FR" b="1" i="1" dirty="0">
                <a:latin typeface="Bookman Old Style" pitchFamily="18" charset="0"/>
                <a:ea typeface="Calibri" pitchFamily="34" charset="0"/>
                <a:cs typeface="Times New Roman" pitchFamily="18" charset="0"/>
              </a:rPr>
              <a:t>	</a:t>
            </a:r>
            <a:r>
              <a:rPr lang="fr-FR" b="1" i="1" u="sng" dirty="0">
                <a:latin typeface="Bookman Old Style" pitchFamily="18" charset="0"/>
                <a:ea typeface="Calibri" pitchFamily="34" charset="0"/>
                <a:cs typeface="Times New Roman" pitchFamily="18" charset="0"/>
              </a:rPr>
              <a:t>1) Formes mésomères et théorie de la mésomérie</a:t>
            </a:r>
            <a:endParaRPr lang="fr-FR" sz="2800" dirty="0">
              <a:latin typeface="Arial" pitchFamily="34" charset="0"/>
              <a:cs typeface="Arial" pitchFamily="34" charset="0"/>
            </a:endParaRPr>
          </a:p>
        </p:txBody>
      </p:sp>
      <p:sp>
        <p:nvSpPr>
          <p:cNvPr id="13315" name="Text Box 1"/>
          <p:cNvSpPr txBox="1">
            <a:spLocks noChangeArrowheads="1"/>
          </p:cNvSpPr>
          <p:nvPr/>
        </p:nvSpPr>
        <p:spPr bwMode="auto">
          <a:xfrm>
            <a:off x="107950" y="655005"/>
            <a:ext cx="5638800" cy="1511300"/>
          </a:xfrm>
          <a:prstGeom prst="rect">
            <a:avLst/>
          </a:prstGeom>
          <a:solidFill>
            <a:srgbClr val="FFFFFF"/>
          </a:solidFill>
          <a:ln w="19050">
            <a:solidFill>
              <a:srgbClr val="000000"/>
            </a:solidFill>
            <a:miter lim="800000"/>
            <a:headEnd/>
            <a:tailEnd/>
          </a:ln>
        </p:spPr>
        <p:txBody>
          <a:bodyPr/>
          <a:lstStyle/>
          <a:p>
            <a:pPr algn="ctr">
              <a:spcAft>
                <a:spcPts val="1000"/>
              </a:spcAft>
            </a:pPr>
            <a:r>
              <a:rPr lang="fr-FR" sz="1600" b="1" u="sng">
                <a:latin typeface="Calibri" pitchFamily="34" charset="0"/>
              </a:rPr>
              <a:t>Représentations de Lewis de l’ion carbonate établies au I-4) :</a:t>
            </a:r>
            <a:r>
              <a:rPr lang="fr-FR" sz="1600">
                <a:latin typeface="Calibri" pitchFamily="34" charset="0"/>
              </a:rPr>
              <a:t> </a:t>
            </a:r>
            <a:endParaRPr lang="fr-FR" sz="1600"/>
          </a:p>
        </p:txBody>
      </p:sp>
      <p:sp>
        <p:nvSpPr>
          <p:cNvPr id="13316" name="Text Box 2"/>
          <p:cNvSpPr txBox="1">
            <a:spLocks noChangeArrowheads="1"/>
          </p:cNvSpPr>
          <p:nvPr/>
        </p:nvSpPr>
        <p:spPr bwMode="auto">
          <a:xfrm>
            <a:off x="5580063" y="655005"/>
            <a:ext cx="3470275" cy="1511300"/>
          </a:xfrm>
          <a:prstGeom prst="rect">
            <a:avLst/>
          </a:prstGeom>
          <a:solidFill>
            <a:srgbClr val="FFFFFF"/>
          </a:solidFill>
          <a:ln w="19050">
            <a:solidFill>
              <a:srgbClr val="000000"/>
            </a:solidFill>
            <a:miter lim="800000"/>
            <a:headEnd/>
            <a:tailEnd/>
          </a:ln>
        </p:spPr>
        <p:txBody>
          <a:bodyPr/>
          <a:lstStyle/>
          <a:p>
            <a:pPr algn="ctr">
              <a:spcAft>
                <a:spcPts val="1000"/>
              </a:spcAft>
            </a:pPr>
            <a:r>
              <a:rPr lang="fr-FR" sz="1600" b="1" u="sng">
                <a:latin typeface="Calibri" pitchFamily="34" charset="0"/>
              </a:rPr>
              <a:t>Données stéréochimiques expérimentales concernant l’ion carbonate</a:t>
            </a:r>
            <a:r>
              <a:rPr lang="fr-FR" sz="1600" b="1">
                <a:latin typeface="Times New Roman" pitchFamily="18" charset="0"/>
              </a:rPr>
              <a:t> </a:t>
            </a:r>
            <a:r>
              <a:rPr lang="fr-FR" sz="1600">
                <a:latin typeface="Calibri" pitchFamily="34" charset="0"/>
              </a:rPr>
              <a:t>: </a:t>
            </a:r>
            <a:endParaRPr lang="fr-FR" sz="1600">
              <a:latin typeface="Times New Roman" pitchFamily="18" charset="0"/>
            </a:endParaRPr>
          </a:p>
          <a:p>
            <a:pPr algn="ctr">
              <a:spcAft>
                <a:spcPts val="1000"/>
              </a:spcAft>
            </a:pPr>
            <a:r>
              <a:rPr lang="fr-FR">
                <a:latin typeface="Calibri" pitchFamily="34" charset="0"/>
              </a:rPr>
              <a:t>Toutes les liaisons carbone-oxygène mesurent 129 pm</a:t>
            </a:r>
            <a:endParaRPr lang="fr-FR"/>
          </a:p>
        </p:txBody>
      </p:sp>
      <p:pic>
        <p:nvPicPr>
          <p:cNvPr id="13317" name="Picture 3"/>
          <p:cNvPicPr>
            <a:picLocks noChangeAspect="1" noChangeArrowheads="1"/>
          </p:cNvPicPr>
          <p:nvPr/>
        </p:nvPicPr>
        <p:blipFill>
          <a:blip r:embed="rId2" cstate="print"/>
          <a:srcRect/>
          <a:stretch>
            <a:fillRect/>
          </a:stretch>
        </p:blipFill>
        <p:spPr bwMode="auto">
          <a:xfrm>
            <a:off x="601663" y="942343"/>
            <a:ext cx="4546600" cy="1155700"/>
          </a:xfrm>
          <a:prstGeom prst="rect">
            <a:avLst/>
          </a:prstGeom>
          <a:noFill/>
          <a:ln w="9525">
            <a:noFill/>
            <a:miter lim="800000"/>
            <a:headEnd/>
            <a:tailEnd/>
          </a:ln>
        </p:spPr>
      </p:pic>
      <p:sp>
        <p:nvSpPr>
          <p:cNvPr id="13322" name="Text Box 4"/>
          <p:cNvSpPr txBox="1">
            <a:spLocks noChangeArrowheads="1"/>
          </p:cNvSpPr>
          <p:nvPr/>
        </p:nvSpPr>
        <p:spPr bwMode="auto">
          <a:xfrm>
            <a:off x="123632" y="4709017"/>
            <a:ext cx="8928100" cy="1312272"/>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a:sym typeface="Wingdings 2" pitchFamily="18" charset="2"/>
              </a:rPr>
              <a:t></a:t>
            </a:r>
            <a:r>
              <a:rPr lang="fr-FR" sz="2000" dirty="0"/>
              <a:t> </a:t>
            </a:r>
            <a:r>
              <a:rPr lang="fr-FR" sz="2000" b="1" u="sng" dirty="0" smtClean="0"/>
              <a:t>Définition</a:t>
            </a:r>
            <a:r>
              <a:rPr lang="fr-FR" sz="2000" dirty="0"/>
              <a:t> </a:t>
            </a:r>
            <a:r>
              <a:rPr lang="fr-FR" sz="2000" dirty="0" smtClean="0"/>
              <a:t>:</a:t>
            </a:r>
            <a:endParaRPr lang="fr-FR" sz="2000" dirty="0"/>
          </a:p>
          <a:p>
            <a:pPr algn="just">
              <a:spcAft>
                <a:spcPts val="1000"/>
              </a:spcAft>
            </a:pPr>
            <a:endParaRPr lang="fr-FR" sz="2000" dirty="0">
              <a:latin typeface="Times New Roman" pitchFamily="18" charset="0"/>
            </a:endParaRPr>
          </a:p>
          <a:p>
            <a:pPr algn="just">
              <a:spcAft>
                <a:spcPts val="1000"/>
              </a:spcAft>
            </a:pPr>
            <a:endParaRPr lang="fr-FR" sz="2000" dirty="0">
              <a:latin typeface="Times New Roman" pitchFamily="18" charset="0"/>
            </a:endParaRPr>
          </a:p>
          <a:p>
            <a:pPr algn="just">
              <a:spcAft>
                <a:spcPts val="1000"/>
              </a:spcAft>
            </a:pPr>
            <a:endParaRPr lang="fr-FR" sz="1100" dirty="0">
              <a:latin typeface="Times New Roman" pitchFamily="18" charset="0"/>
            </a:endParaRPr>
          </a:p>
          <a:p>
            <a:endParaRPr lang="fr-FR" dirty="0"/>
          </a:p>
        </p:txBody>
      </p:sp>
      <p:sp>
        <p:nvSpPr>
          <p:cNvPr id="13" name="Rectangle 12"/>
          <p:cNvSpPr/>
          <p:nvPr/>
        </p:nvSpPr>
        <p:spPr>
          <a:xfrm>
            <a:off x="0" y="3540760"/>
            <a:ext cx="9144000" cy="1015663"/>
          </a:xfrm>
          <a:prstGeom prst="rect">
            <a:avLst/>
          </a:prstGeom>
        </p:spPr>
        <p:txBody>
          <a:bodyPr wrap="square">
            <a:spAutoFit/>
          </a:bodyPr>
          <a:lstStyle/>
          <a:p>
            <a:r>
              <a:rPr lang="fr-FR" sz="2000" dirty="0" smtClean="0">
                <a:solidFill>
                  <a:srgbClr val="1F497D">
                    <a:lumMod val="50000"/>
                  </a:srgbClr>
                </a:solidFill>
                <a:latin typeface="Arial" pitchFamily="34" charset="0"/>
                <a:cs typeface="Arial" pitchFamily="34" charset="0"/>
              </a:rPr>
              <a:t>                                                                       elle est </a:t>
            </a:r>
            <a:r>
              <a:rPr lang="fr-FR" sz="2000" b="1" i="1" u="sng" dirty="0" smtClean="0">
                <a:solidFill>
                  <a:srgbClr val="FF0000"/>
                </a:solidFill>
                <a:latin typeface="Arial" pitchFamily="34" charset="0"/>
                <a:cs typeface="Arial" pitchFamily="34" charset="0"/>
              </a:rPr>
              <a:t>intermédiaire entre une liaison simple </a:t>
            </a:r>
            <a:r>
              <a:rPr lang="fr-FR" sz="2000" b="1" u="sng" dirty="0" smtClean="0">
                <a:solidFill>
                  <a:srgbClr val="FF0000"/>
                </a:solidFill>
                <a:latin typeface="Arial" pitchFamily="34" charset="0"/>
                <a:cs typeface="Arial" pitchFamily="34" charset="0"/>
              </a:rPr>
              <a:t>CO</a:t>
            </a:r>
            <a:r>
              <a:rPr lang="fr-FR" sz="2000" b="1" i="1" u="sng" dirty="0" smtClean="0">
                <a:solidFill>
                  <a:srgbClr val="FF0000"/>
                </a:solidFill>
                <a:latin typeface="Arial" pitchFamily="34" charset="0"/>
                <a:cs typeface="Arial" pitchFamily="34" charset="0"/>
              </a:rPr>
              <a:t> et une liaison double </a:t>
            </a:r>
            <a:r>
              <a:rPr lang="fr-FR" sz="2000" b="1" u="sng" dirty="0" smtClean="0">
                <a:solidFill>
                  <a:srgbClr val="FF0000"/>
                </a:solidFill>
                <a:latin typeface="Arial" pitchFamily="34" charset="0"/>
                <a:cs typeface="Arial" pitchFamily="34" charset="0"/>
              </a:rPr>
              <a:t>CO</a:t>
            </a:r>
            <a:r>
              <a:rPr lang="fr-FR" sz="2000" dirty="0" smtClean="0">
                <a:solidFill>
                  <a:srgbClr val="1F497D">
                    <a:lumMod val="50000"/>
                  </a:srgbClr>
                </a:solidFill>
                <a:latin typeface="Arial" pitchFamily="34" charset="0"/>
                <a:cs typeface="Arial" pitchFamily="34" charset="0"/>
              </a:rPr>
              <a:t>, comme si on faisait une moyenne des trois représentations de Lewis.</a:t>
            </a:r>
            <a:endParaRPr lang="fr-FR" dirty="0"/>
          </a:p>
        </p:txBody>
      </p:sp>
      <p:sp>
        <p:nvSpPr>
          <p:cNvPr id="18" name="Rectangle 1"/>
          <p:cNvSpPr>
            <a:spLocks noChangeArrowheads="1"/>
          </p:cNvSpPr>
          <p:nvPr/>
        </p:nvSpPr>
        <p:spPr bwMode="auto">
          <a:xfrm>
            <a:off x="0" y="214466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1" i="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Prises INDIVIDUELLEMENT</a:t>
            </a:r>
            <a:r>
              <a:rPr kumimoji="0" lang="fr-FR" sz="2000" b="0" i="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ces représentations de Lewis sont en désaccord avec les données stéréochimiques : pourquoi ?</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19" name="Rectangle 5"/>
          <p:cNvSpPr>
            <a:spLocks noChangeArrowheads="1"/>
          </p:cNvSpPr>
          <p:nvPr/>
        </p:nvSpPr>
        <p:spPr bwMode="auto">
          <a:xfrm>
            <a:off x="-3461" y="2465751"/>
            <a:ext cx="9035480" cy="707886"/>
          </a:xfrm>
          <a:prstGeom prst="rect">
            <a:avLst/>
          </a:prstGeom>
          <a:noFill/>
          <a:ln w="9525">
            <a:noFill/>
            <a:miter lim="800000"/>
            <a:headEnd/>
            <a:tailEnd/>
          </a:ln>
        </p:spPr>
        <p:txBody>
          <a:bodyPr wrap="square">
            <a:spAutoFit/>
          </a:bodyPr>
          <a:lstStyle/>
          <a:p>
            <a:pPr algn="just">
              <a:spcAft>
                <a:spcPts val="500"/>
              </a:spcAft>
              <a:defRPr/>
            </a:pPr>
            <a:r>
              <a:rPr lang="fr-FR" sz="2000" dirty="0" smtClean="0">
                <a:solidFill>
                  <a:srgbClr val="FF0000"/>
                </a:solidFill>
                <a:latin typeface="Arial" pitchFamily="34" charset="0"/>
                <a:cs typeface="Arial" pitchFamily="34" charset="0"/>
              </a:rPr>
              <a:t>                                                                      </a:t>
            </a:r>
            <a:r>
              <a:rPr lang="fr-FR" sz="2000" dirty="0" smtClean="0">
                <a:solidFill>
                  <a:schemeClr val="tx2">
                    <a:lumMod val="50000"/>
                  </a:schemeClr>
                </a:solidFill>
                <a:latin typeface="Arial" pitchFamily="34" charset="0"/>
                <a:cs typeface="Arial" pitchFamily="34" charset="0"/>
              </a:rPr>
              <a:t>car </a:t>
            </a:r>
            <a:r>
              <a:rPr lang="fr-FR" sz="2000" b="1" u="sng" dirty="0">
                <a:solidFill>
                  <a:schemeClr val="tx2">
                    <a:lumMod val="50000"/>
                  </a:schemeClr>
                </a:solidFill>
                <a:latin typeface="Arial" pitchFamily="34" charset="0"/>
                <a:cs typeface="Arial" pitchFamily="34" charset="0"/>
              </a:rPr>
              <a:t>une des liaisons CO est </a:t>
            </a:r>
            <a:r>
              <a:rPr lang="fr-FR" sz="2000" b="1" u="sng" dirty="0" err="1" smtClean="0">
                <a:solidFill>
                  <a:srgbClr val="FF0000"/>
                </a:solidFill>
                <a:latin typeface="Arial" pitchFamily="34" charset="0"/>
                <a:cs typeface="Arial" pitchFamily="34" charset="0"/>
              </a:rPr>
              <a:t>dou-ble</a:t>
            </a:r>
            <a:r>
              <a:rPr lang="fr-FR" sz="2000" dirty="0">
                <a:solidFill>
                  <a:schemeClr val="tx2">
                    <a:lumMod val="50000"/>
                  </a:schemeClr>
                </a:solidFill>
                <a:latin typeface="Arial" pitchFamily="34" charset="0"/>
                <a:cs typeface="Arial" pitchFamily="34" charset="0"/>
              </a:rPr>
              <a:t>, donc </a:t>
            </a:r>
            <a:r>
              <a:rPr lang="fr-FR" sz="2000" b="1" u="sng" dirty="0">
                <a:solidFill>
                  <a:schemeClr val="tx2">
                    <a:lumMod val="50000"/>
                  </a:schemeClr>
                </a:solidFill>
                <a:latin typeface="Arial" pitchFamily="34" charset="0"/>
                <a:cs typeface="Arial" pitchFamily="34" charset="0"/>
              </a:rPr>
              <a:t>devrait être </a:t>
            </a:r>
            <a:r>
              <a:rPr lang="fr-FR" sz="2000" b="1" u="sng" dirty="0">
                <a:solidFill>
                  <a:srgbClr val="FF0000"/>
                </a:solidFill>
                <a:latin typeface="Arial" pitchFamily="34" charset="0"/>
                <a:cs typeface="Arial" pitchFamily="34" charset="0"/>
              </a:rPr>
              <a:t>plus courte</a:t>
            </a:r>
            <a:r>
              <a:rPr lang="fr-FR" sz="2000" dirty="0">
                <a:solidFill>
                  <a:schemeClr val="tx2">
                    <a:lumMod val="50000"/>
                  </a:schemeClr>
                </a:solidFill>
                <a:latin typeface="Arial" pitchFamily="34" charset="0"/>
                <a:cs typeface="Arial" pitchFamily="34" charset="0"/>
              </a:rPr>
              <a:t> que les deux autres qui sont simples.</a:t>
            </a:r>
          </a:p>
        </p:txBody>
      </p:sp>
      <p:sp>
        <p:nvSpPr>
          <p:cNvPr id="21" name="Rectangle 14"/>
          <p:cNvSpPr>
            <a:spLocks noChangeArrowheads="1"/>
          </p:cNvSpPr>
          <p:nvPr/>
        </p:nvSpPr>
        <p:spPr bwMode="auto">
          <a:xfrm>
            <a:off x="123632" y="4725144"/>
            <a:ext cx="8856663" cy="1323439"/>
          </a:xfrm>
          <a:prstGeom prst="rect">
            <a:avLst/>
          </a:prstGeom>
          <a:noFill/>
          <a:ln w="9525">
            <a:noFill/>
            <a:miter lim="800000"/>
            <a:headEnd/>
            <a:tailEnd/>
          </a:ln>
        </p:spPr>
        <p:txBody>
          <a:bodyPr>
            <a:spAutoFit/>
          </a:bodyPr>
          <a:lstStyle/>
          <a:p>
            <a:pPr algn="just">
              <a:spcAft>
                <a:spcPts val="500"/>
              </a:spcAft>
            </a:pPr>
            <a:r>
              <a:rPr lang="fr-FR" sz="2000" dirty="0">
                <a:solidFill>
                  <a:srgbClr val="FF0000"/>
                </a:solidFill>
                <a:latin typeface="Arial" pitchFamily="34" charset="0"/>
                <a:cs typeface="Arial" pitchFamily="34" charset="0"/>
              </a:rPr>
              <a:t>         </a:t>
            </a:r>
            <a:r>
              <a:rPr lang="fr-FR" sz="2000" dirty="0" smtClean="0">
                <a:solidFill>
                  <a:srgbClr val="FF000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On appelle </a:t>
            </a:r>
            <a:r>
              <a:rPr lang="fr-FR" sz="2000" b="1" u="sng" dirty="0" smtClean="0">
                <a:solidFill>
                  <a:srgbClr val="FF0000"/>
                </a:solidFill>
                <a:latin typeface="Arial" pitchFamily="34" charset="0"/>
                <a:cs typeface="Arial" pitchFamily="34" charset="0"/>
              </a:rPr>
              <a:t>FORMES MESOMERES</a:t>
            </a:r>
            <a:r>
              <a:rPr lang="fr-FR" sz="2000" dirty="0" smtClean="0">
                <a:solidFill>
                  <a:srgbClr val="002060"/>
                </a:solidFill>
                <a:latin typeface="Arial" pitchFamily="34" charset="0"/>
                <a:cs typeface="Arial" pitchFamily="34" charset="0"/>
              </a:rPr>
              <a:t> d’une molécule des </a:t>
            </a:r>
            <a:r>
              <a:rPr lang="fr-FR" sz="2000" dirty="0" err="1" smtClean="0">
                <a:solidFill>
                  <a:srgbClr val="002060"/>
                </a:solidFill>
                <a:latin typeface="Arial" pitchFamily="34" charset="0"/>
                <a:cs typeface="Arial" pitchFamily="34" charset="0"/>
              </a:rPr>
              <a:t>re-présentations</a:t>
            </a:r>
            <a:r>
              <a:rPr lang="fr-FR" sz="2000" dirty="0" smtClean="0">
                <a:solidFill>
                  <a:srgbClr val="002060"/>
                </a:solidFill>
                <a:latin typeface="Arial" pitchFamily="34" charset="0"/>
                <a:cs typeface="Arial" pitchFamily="34" charset="0"/>
              </a:rPr>
              <a:t> de Lewis ayant le </a:t>
            </a:r>
            <a:r>
              <a:rPr lang="fr-FR" sz="2000" b="1" i="1" dirty="0" smtClean="0">
                <a:solidFill>
                  <a:srgbClr val="002060"/>
                </a:solidFill>
                <a:latin typeface="Arial" pitchFamily="34" charset="0"/>
                <a:cs typeface="Arial" pitchFamily="34" charset="0"/>
              </a:rPr>
              <a:t>même enchaînement des atomes</a:t>
            </a:r>
            <a:r>
              <a:rPr lang="fr-FR" sz="2000" dirty="0" smtClean="0">
                <a:solidFill>
                  <a:srgbClr val="002060"/>
                </a:solidFill>
                <a:latin typeface="Arial" pitchFamily="34" charset="0"/>
                <a:cs typeface="Arial" pitchFamily="34" charset="0"/>
              </a:rPr>
              <a:t>, mais </a:t>
            </a:r>
            <a:r>
              <a:rPr lang="fr-FR" sz="2000" b="1" i="1" dirty="0" smtClean="0">
                <a:solidFill>
                  <a:srgbClr val="002060"/>
                </a:solidFill>
                <a:latin typeface="Arial" pitchFamily="34" charset="0"/>
                <a:cs typeface="Arial" pitchFamily="34" charset="0"/>
              </a:rPr>
              <a:t>différant par la répartition des liaisons multiples</a:t>
            </a:r>
            <a:r>
              <a:rPr lang="fr-FR" sz="2000" dirty="0" smtClean="0">
                <a:solidFill>
                  <a:srgbClr val="002060"/>
                </a:solidFill>
                <a:latin typeface="Arial" pitchFamily="34" charset="0"/>
                <a:cs typeface="Arial" pitchFamily="34" charset="0"/>
              </a:rPr>
              <a:t>, </a:t>
            </a:r>
            <a:r>
              <a:rPr lang="fr-FR" sz="2000" b="1" i="1" dirty="0" smtClean="0">
                <a:solidFill>
                  <a:srgbClr val="002060"/>
                </a:solidFill>
                <a:latin typeface="Arial" pitchFamily="34" charset="0"/>
                <a:cs typeface="Arial" pitchFamily="34" charset="0"/>
              </a:rPr>
              <a:t>des doublets non liants </a:t>
            </a:r>
            <a:r>
              <a:rPr lang="fr-FR" sz="2000" dirty="0" smtClean="0">
                <a:solidFill>
                  <a:srgbClr val="002060"/>
                </a:solidFill>
                <a:latin typeface="Arial" pitchFamily="34" charset="0"/>
                <a:cs typeface="Arial" pitchFamily="34" charset="0"/>
              </a:rPr>
              <a:t>et </a:t>
            </a:r>
            <a:r>
              <a:rPr lang="fr-FR" sz="2000" b="1" i="1" dirty="0" smtClean="0">
                <a:solidFill>
                  <a:srgbClr val="002060"/>
                </a:solidFill>
                <a:latin typeface="Arial" pitchFamily="34" charset="0"/>
                <a:cs typeface="Arial" pitchFamily="34" charset="0"/>
              </a:rPr>
              <a:t>des électrons célibataires</a:t>
            </a:r>
            <a:r>
              <a:rPr lang="fr-FR" sz="2000" dirty="0" smtClean="0">
                <a:solidFill>
                  <a:srgbClr val="002060"/>
                </a:solidFill>
                <a:latin typeface="Arial" pitchFamily="34" charset="0"/>
                <a:cs typeface="Arial" pitchFamily="34" charset="0"/>
              </a:rPr>
              <a:t>.</a:t>
            </a:r>
            <a:endParaRPr lang="fr-FR" sz="2000" dirty="0">
              <a:solidFill>
                <a:srgbClr val="002060"/>
              </a:solidFill>
              <a:latin typeface="Arial" pitchFamily="34" charset="0"/>
              <a:cs typeface="Arial" pitchFamily="34" charset="0"/>
            </a:endParaRPr>
          </a:p>
        </p:txBody>
      </p:sp>
      <p:sp>
        <p:nvSpPr>
          <p:cNvPr id="22" name="Text Box 1"/>
          <p:cNvSpPr txBox="1">
            <a:spLocks noChangeArrowheads="1"/>
          </p:cNvSpPr>
          <p:nvPr/>
        </p:nvSpPr>
        <p:spPr bwMode="auto">
          <a:xfrm>
            <a:off x="1202957" y="6104313"/>
            <a:ext cx="6624736" cy="648072"/>
          </a:xfrm>
          <a:prstGeom prst="rect">
            <a:avLst/>
          </a:prstGeom>
          <a:solidFill>
            <a:schemeClr val="accent5">
              <a:lumMod val="20000"/>
              <a:lumOff val="80000"/>
            </a:schemeClr>
          </a:solidFill>
          <a:ln w="57150" cmpd="thickThi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lang="fr-FR" dirty="0" smtClean="0">
                <a:latin typeface="Arial Black" pitchFamily="34" charset="0"/>
                <a:cs typeface="Arial" pitchFamily="34" charset="0"/>
              </a:rPr>
              <a:t>Meilleure description de l’édifice obtenue en faisant une MOYENNE des formes mésomères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322"/>
                                        </p:tgtEl>
                                        <p:attrNameLst>
                                          <p:attrName>style.visibility</p:attrName>
                                        </p:attrNameLst>
                                      </p:cBhvr>
                                      <p:to>
                                        <p:strVal val="visible"/>
                                      </p:to>
                                    </p:set>
                                    <p:animEffect transition="in" filter="dissolve">
                                      <p:cBhvr>
                                        <p:cTn id="18" dur="500"/>
                                        <p:tgtEl>
                                          <p:spTgt spid="13322"/>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80">
                                          <p:stCondLst>
                                            <p:cond delay="0"/>
                                          </p:stCondLst>
                                        </p:cTn>
                                        <p:tgtEl>
                                          <p:spTgt spid="22"/>
                                        </p:tgtEl>
                                      </p:cBhvr>
                                    </p:animEffect>
                                    <p:anim calcmode="lin" valueType="num">
                                      <p:cBhvr>
                                        <p:cTn id="2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3" dur="26">
                                          <p:stCondLst>
                                            <p:cond delay="650"/>
                                          </p:stCondLst>
                                        </p:cTn>
                                        <p:tgtEl>
                                          <p:spTgt spid="22"/>
                                        </p:tgtEl>
                                      </p:cBhvr>
                                      <p:to x="100000" y="60000"/>
                                    </p:animScale>
                                    <p:animScale>
                                      <p:cBhvr>
                                        <p:cTn id="34" dur="166" decel="50000">
                                          <p:stCondLst>
                                            <p:cond delay="676"/>
                                          </p:stCondLst>
                                        </p:cTn>
                                        <p:tgtEl>
                                          <p:spTgt spid="22"/>
                                        </p:tgtEl>
                                      </p:cBhvr>
                                      <p:to x="100000" y="100000"/>
                                    </p:animScale>
                                    <p:animScale>
                                      <p:cBhvr>
                                        <p:cTn id="35" dur="26">
                                          <p:stCondLst>
                                            <p:cond delay="1312"/>
                                          </p:stCondLst>
                                        </p:cTn>
                                        <p:tgtEl>
                                          <p:spTgt spid="22"/>
                                        </p:tgtEl>
                                      </p:cBhvr>
                                      <p:to x="100000" y="80000"/>
                                    </p:animScale>
                                    <p:animScale>
                                      <p:cBhvr>
                                        <p:cTn id="36" dur="166" decel="50000">
                                          <p:stCondLst>
                                            <p:cond delay="1338"/>
                                          </p:stCondLst>
                                        </p:cTn>
                                        <p:tgtEl>
                                          <p:spTgt spid="22"/>
                                        </p:tgtEl>
                                      </p:cBhvr>
                                      <p:to x="100000" y="100000"/>
                                    </p:animScale>
                                    <p:animScale>
                                      <p:cBhvr>
                                        <p:cTn id="37" dur="26">
                                          <p:stCondLst>
                                            <p:cond delay="1642"/>
                                          </p:stCondLst>
                                        </p:cTn>
                                        <p:tgtEl>
                                          <p:spTgt spid="22"/>
                                        </p:tgtEl>
                                      </p:cBhvr>
                                      <p:to x="100000" y="90000"/>
                                    </p:animScale>
                                    <p:animScale>
                                      <p:cBhvr>
                                        <p:cTn id="38" dur="166" decel="50000">
                                          <p:stCondLst>
                                            <p:cond delay="1668"/>
                                          </p:stCondLst>
                                        </p:cTn>
                                        <p:tgtEl>
                                          <p:spTgt spid="22"/>
                                        </p:tgtEl>
                                      </p:cBhvr>
                                      <p:to x="100000" y="100000"/>
                                    </p:animScale>
                                    <p:animScale>
                                      <p:cBhvr>
                                        <p:cTn id="39" dur="26">
                                          <p:stCondLst>
                                            <p:cond delay="1808"/>
                                          </p:stCondLst>
                                        </p:cTn>
                                        <p:tgtEl>
                                          <p:spTgt spid="22"/>
                                        </p:tgtEl>
                                      </p:cBhvr>
                                      <p:to x="100000" y="95000"/>
                                    </p:animScale>
                                    <p:animScale>
                                      <p:cBhvr>
                                        <p:cTn id="40"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3322" grpId="0" animBg="1"/>
      <p:bldP spid="13" grpId="0"/>
      <p:bldP spid="21"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ChangeAspect="1" noChangeArrowheads="1"/>
          </p:cNvPicPr>
          <p:nvPr/>
        </p:nvPicPr>
        <p:blipFill>
          <a:blip r:embed="rId2" cstate="print"/>
          <a:srcRect/>
          <a:stretch>
            <a:fillRect/>
          </a:stretch>
        </p:blipFill>
        <p:spPr bwMode="auto">
          <a:xfrm>
            <a:off x="250825" y="4105473"/>
            <a:ext cx="6110288" cy="1295400"/>
          </a:xfrm>
          <a:prstGeom prst="rect">
            <a:avLst/>
          </a:prstGeom>
          <a:noFill/>
          <a:ln w="9525">
            <a:noFill/>
            <a:miter lim="800000"/>
            <a:headEnd/>
            <a:tailEnd/>
          </a:ln>
        </p:spPr>
      </p:pic>
      <p:sp>
        <p:nvSpPr>
          <p:cNvPr id="14340" name="AutoShape 3"/>
          <p:cNvSpPr>
            <a:spLocks/>
          </p:cNvSpPr>
          <p:nvPr/>
        </p:nvSpPr>
        <p:spPr bwMode="auto">
          <a:xfrm>
            <a:off x="179388" y="4177829"/>
            <a:ext cx="144462" cy="1195387"/>
          </a:xfrm>
          <a:prstGeom prst="leftBracket">
            <a:avLst>
              <a:gd name="adj" fmla="val 13293"/>
            </a:avLst>
          </a:prstGeom>
          <a:noFill/>
          <a:ln w="19050">
            <a:solidFill>
              <a:srgbClr val="000000"/>
            </a:solidFill>
            <a:round/>
            <a:headEnd/>
            <a:tailEnd/>
          </a:ln>
        </p:spPr>
        <p:txBody>
          <a:bodyPr/>
          <a:lstStyle/>
          <a:p>
            <a:endParaRPr lang="fr-FR"/>
          </a:p>
        </p:txBody>
      </p:sp>
      <p:sp>
        <p:nvSpPr>
          <p:cNvPr id="14341" name="AutoShape 2"/>
          <p:cNvSpPr>
            <a:spLocks/>
          </p:cNvSpPr>
          <p:nvPr/>
        </p:nvSpPr>
        <p:spPr bwMode="auto">
          <a:xfrm flipH="1">
            <a:off x="6372225" y="4177829"/>
            <a:ext cx="144463" cy="1195387"/>
          </a:xfrm>
          <a:prstGeom prst="leftBracket">
            <a:avLst>
              <a:gd name="adj" fmla="val 16128"/>
            </a:avLst>
          </a:prstGeom>
          <a:noFill/>
          <a:ln w="19050">
            <a:solidFill>
              <a:srgbClr val="000000"/>
            </a:solidFill>
            <a:round/>
            <a:headEnd/>
            <a:tailEnd/>
          </a:ln>
        </p:spPr>
        <p:txBody>
          <a:bodyPr/>
          <a:lstStyle/>
          <a:p>
            <a:endParaRPr lang="fr-FR"/>
          </a:p>
        </p:txBody>
      </p:sp>
      <p:sp>
        <p:nvSpPr>
          <p:cNvPr id="14343" name="Rectangle 6"/>
          <p:cNvSpPr>
            <a:spLocks noChangeArrowheads="1"/>
          </p:cNvSpPr>
          <p:nvPr/>
        </p:nvSpPr>
        <p:spPr bwMode="auto">
          <a:xfrm>
            <a:off x="6613932" y="5291309"/>
            <a:ext cx="3888432" cy="400110"/>
          </a:xfrm>
          <a:prstGeom prst="rect">
            <a:avLst/>
          </a:prstGeom>
          <a:noFill/>
          <a:ln w="9525">
            <a:noFill/>
            <a:miter lim="800000"/>
            <a:headEnd/>
            <a:tailEnd/>
          </a:ln>
        </p:spPr>
        <p:txBody>
          <a:bodyPr wrap="square" anchor="ctr">
            <a:spAutoFit/>
          </a:bodyPr>
          <a:lstStyle/>
          <a:p>
            <a:pPr eaLnBrk="0" hangingPunct="0"/>
            <a:r>
              <a:rPr lang="fr-FR" sz="2000" b="1" u="sng" dirty="0"/>
              <a:t>Hybride de résonance</a:t>
            </a:r>
            <a:endParaRPr lang="fr-FR" sz="1400" b="1" dirty="0"/>
          </a:p>
        </p:txBody>
      </p:sp>
      <p:sp>
        <p:nvSpPr>
          <p:cNvPr id="13" name="Forme libre 12"/>
          <p:cNvSpPr/>
          <p:nvPr/>
        </p:nvSpPr>
        <p:spPr>
          <a:xfrm>
            <a:off x="971550" y="4176910"/>
            <a:ext cx="360363" cy="428625"/>
          </a:xfrm>
          <a:custGeom>
            <a:avLst/>
            <a:gdLst>
              <a:gd name="connsiteX0" fmla="*/ 0 w 360362"/>
              <a:gd name="connsiteY0" fmla="*/ 428625 h 428625"/>
              <a:gd name="connsiteX1" fmla="*/ 333375 w 360362"/>
              <a:gd name="connsiteY1" fmla="*/ 190500 h 428625"/>
              <a:gd name="connsiteX2" fmla="*/ 161925 w 360362"/>
              <a:gd name="connsiteY2" fmla="*/ 0 h 428625"/>
            </a:gdLst>
            <a:ahLst/>
            <a:cxnLst>
              <a:cxn ang="0">
                <a:pos x="connsiteX0" y="connsiteY0"/>
              </a:cxn>
              <a:cxn ang="0">
                <a:pos x="connsiteX1" y="connsiteY1"/>
              </a:cxn>
              <a:cxn ang="0">
                <a:pos x="connsiteX2" y="connsiteY2"/>
              </a:cxn>
            </a:cxnLst>
            <a:rect l="l" t="t" r="r" b="b"/>
            <a:pathLst>
              <a:path w="360362" h="428625">
                <a:moveTo>
                  <a:pt x="0" y="428625"/>
                </a:moveTo>
                <a:cubicBezTo>
                  <a:pt x="153194" y="345281"/>
                  <a:pt x="306388" y="261937"/>
                  <a:pt x="333375" y="190500"/>
                </a:cubicBezTo>
                <a:cubicBezTo>
                  <a:pt x="360362" y="119063"/>
                  <a:pt x="261143" y="59531"/>
                  <a:pt x="161925"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4" name="Forme libre 13"/>
          <p:cNvSpPr/>
          <p:nvPr/>
        </p:nvSpPr>
        <p:spPr>
          <a:xfrm rot="20958058" flipH="1">
            <a:off x="969963" y="4965898"/>
            <a:ext cx="388937" cy="36671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Lst>
            <a:ahLst/>
            <a:cxnLst>
              <a:cxn ang="0">
                <a:pos x="connsiteX0" y="connsiteY0"/>
              </a:cxn>
              <a:cxn ang="0">
                <a:pos x="connsiteX1" y="connsiteY1"/>
              </a:cxn>
              <a:cxn ang="0">
                <a:pos x="connsiteX2" y="connsiteY2"/>
              </a:cxn>
              <a:cxn ang="0">
                <a:pos x="connsiteX3" y="connsiteY3"/>
              </a:cxn>
            </a:cxnLst>
            <a:rect l="l" t="t" r="r" b="b"/>
            <a:pathLst>
              <a:path w="459720" h="366398">
                <a:moveTo>
                  <a:pt x="0" y="285327"/>
                </a:moveTo>
                <a:cubicBezTo>
                  <a:pt x="40803" y="272988"/>
                  <a:pt x="251420" y="366398"/>
                  <a:pt x="326757" y="350593"/>
                </a:cubicBezTo>
                <a:cubicBezTo>
                  <a:pt x="402094" y="334789"/>
                  <a:pt x="459721" y="248932"/>
                  <a:pt x="452024" y="190500"/>
                </a:cubicBezTo>
                <a:cubicBezTo>
                  <a:pt x="444327" y="132068"/>
                  <a:pt x="379792" y="59531"/>
                  <a:pt x="280574"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6" name="Forme libre 15"/>
          <p:cNvSpPr/>
          <p:nvPr/>
        </p:nvSpPr>
        <p:spPr>
          <a:xfrm rot="6225742" flipH="1">
            <a:off x="3707606" y="4673004"/>
            <a:ext cx="269875" cy="3825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9" name="Forme libre 18"/>
          <p:cNvSpPr/>
          <p:nvPr/>
        </p:nvSpPr>
        <p:spPr>
          <a:xfrm rot="7435994" flipH="1">
            <a:off x="2860675" y="4700786"/>
            <a:ext cx="344487" cy="32226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68751"/>
              <a:gd name="connsiteY0" fmla="*/ 218317 h 392918"/>
              <a:gd name="connsiteX1" fmla="*/ 382032 w 468751"/>
              <a:gd name="connsiteY1" fmla="*/ 377113 h 392918"/>
              <a:gd name="connsiteX2" fmla="*/ 452024 w 468751"/>
              <a:gd name="connsiteY2" fmla="*/ 123490 h 392918"/>
              <a:gd name="connsiteX3" fmla="*/ 281671 w 468751"/>
              <a:gd name="connsiteY3" fmla="*/ 0 h 392918"/>
              <a:gd name="connsiteX0" fmla="*/ 0 w 448453"/>
              <a:gd name="connsiteY0" fmla="*/ 218317 h 380740"/>
              <a:gd name="connsiteX1" fmla="*/ 382032 w 448453"/>
              <a:gd name="connsiteY1" fmla="*/ 377113 h 380740"/>
              <a:gd name="connsiteX2" fmla="*/ 398526 w 448453"/>
              <a:gd name="connsiteY2" fmla="*/ 240080 h 380740"/>
              <a:gd name="connsiteX3" fmla="*/ 281671 w 448453"/>
              <a:gd name="connsiteY3" fmla="*/ 0 h 380740"/>
              <a:gd name="connsiteX0" fmla="*/ 0 w 406664"/>
              <a:gd name="connsiteY0" fmla="*/ 218317 h 322998"/>
              <a:gd name="connsiteX1" fmla="*/ 232844 w 406664"/>
              <a:gd name="connsiteY1" fmla="*/ 319371 h 322998"/>
              <a:gd name="connsiteX2" fmla="*/ 398526 w 406664"/>
              <a:gd name="connsiteY2" fmla="*/ 240080 h 322998"/>
              <a:gd name="connsiteX3" fmla="*/ 281671 w 406664"/>
              <a:gd name="connsiteY3" fmla="*/ 0 h 322998"/>
            </a:gdLst>
            <a:ahLst/>
            <a:cxnLst>
              <a:cxn ang="0">
                <a:pos x="connsiteX0" y="connsiteY0"/>
              </a:cxn>
              <a:cxn ang="0">
                <a:pos x="connsiteX1" y="connsiteY1"/>
              </a:cxn>
              <a:cxn ang="0">
                <a:pos x="connsiteX2" y="connsiteY2"/>
              </a:cxn>
              <a:cxn ang="0">
                <a:pos x="connsiteX3" y="connsiteY3"/>
              </a:cxn>
            </a:cxnLst>
            <a:rect l="l" t="t" r="r" b="b"/>
            <a:pathLst>
              <a:path w="406664" h="322998">
                <a:moveTo>
                  <a:pt x="0" y="218317"/>
                </a:moveTo>
                <a:cubicBezTo>
                  <a:pt x="40803" y="205978"/>
                  <a:pt x="166423" y="315744"/>
                  <a:pt x="232844" y="319371"/>
                </a:cubicBezTo>
                <a:cubicBezTo>
                  <a:pt x="299265" y="322998"/>
                  <a:pt x="390388" y="293309"/>
                  <a:pt x="398526" y="240080"/>
                </a:cubicBezTo>
                <a:cubicBezTo>
                  <a:pt x="406664" y="186852"/>
                  <a:pt x="380889" y="59531"/>
                  <a:pt x="281671"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pic>
        <p:nvPicPr>
          <p:cNvPr id="14349" name="Picture 9"/>
          <p:cNvPicPr>
            <a:picLocks noChangeAspect="1" noChangeArrowheads="1"/>
          </p:cNvPicPr>
          <p:nvPr/>
        </p:nvPicPr>
        <p:blipFill>
          <a:blip r:embed="rId3" cstate="print"/>
          <a:srcRect/>
          <a:stretch>
            <a:fillRect/>
          </a:stretch>
        </p:blipFill>
        <p:spPr bwMode="auto">
          <a:xfrm>
            <a:off x="7019925" y="4032448"/>
            <a:ext cx="1811338" cy="1344612"/>
          </a:xfrm>
          <a:prstGeom prst="rect">
            <a:avLst/>
          </a:prstGeom>
          <a:noFill/>
          <a:ln w="9525">
            <a:noFill/>
            <a:miter lim="800000"/>
            <a:headEnd/>
            <a:tailEnd/>
          </a:ln>
        </p:spPr>
      </p:pic>
      <p:sp>
        <p:nvSpPr>
          <p:cNvPr id="14350" name="ZoneTexte 21"/>
          <p:cNvSpPr txBox="1">
            <a:spLocks noChangeArrowheads="1"/>
          </p:cNvSpPr>
          <p:nvPr/>
        </p:nvSpPr>
        <p:spPr bwMode="auto">
          <a:xfrm>
            <a:off x="8388350" y="4022600"/>
            <a:ext cx="312738" cy="369888"/>
          </a:xfrm>
          <a:prstGeom prst="rect">
            <a:avLst/>
          </a:prstGeom>
          <a:noFill/>
          <a:ln w="9525">
            <a:noFill/>
            <a:miter lim="800000"/>
            <a:headEnd/>
            <a:tailEnd/>
          </a:ln>
        </p:spPr>
        <p:txBody>
          <a:bodyPr wrap="none">
            <a:spAutoFit/>
          </a:bodyPr>
          <a:lstStyle/>
          <a:p>
            <a:r>
              <a:rPr lang="fr-FR" dirty="0"/>
              <a:t>2</a:t>
            </a:r>
          </a:p>
        </p:txBody>
      </p:sp>
      <p:sp>
        <p:nvSpPr>
          <p:cNvPr id="23" name="Forme libre 22"/>
          <p:cNvSpPr/>
          <p:nvPr/>
        </p:nvSpPr>
        <p:spPr>
          <a:xfrm>
            <a:off x="7769225" y="4402335"/>
            <a:ext cx="381000" cy="561975"/>
          </a:xfrm>
          <a:custGeom>
            <a:avLst/>
            <a:gdLst>
              <a:gd name="connsiteX0" fmla="*/ 0 w 381000"/>
              <a:gd name="connsiteY0" fmla="*/ 0 h 561975"/>
              <a:gd name="connsiteX1" fmla="*/ 76200 w 381000"/>
              <a:gd name="connsiteY1" fmla="*/ 352425 h 561975"/>
              <a:gd name="connsiteX2" fmla="*/ 381000 w 381000"/>
              <a:gd name="connsiteY2" fmla="*/ 561975 h 561975"/>
            </a:gdLst>
            <a:ahLst/>
            <a:cxnLst>
              <a:cxn ang="0">
                <a:pos x="connsiteX0" y="connsiteY0"/>
              </a:cxn>
              <a:cxn ang="0">
                <a:pos x="connsiteX1" y="connsiteY1"/>
              </a:cxn>
              <a:cxn ang="0">
                <a:pos x="connsiteX2" y="connsiteY2"/>
              </a:cxn>
            </a:cxnLst>
            <a:rect l="l" t="t" r="r" b="b"/>
            <a:pathLst>
              <a:path w="381000" h="561975">
                <a:moveTo>
                  <a:pt x="0" y="0"/>
                </a:moveTo>
                <a:cubicBezTo>
                  <a:pt x="6350" y="129381"/>
                  <a:pt x="12700" y="258762"/>
                  <a:pt x="76200" y="352425"/>
                </a:cubicBezTo>
                <a:cubicBezTo>
                  <a:pt x="139700" y="446088"/>
                  <a:pt x="381000" y="561975"/>
                  <a:pt x="381000" y="561975"/>
                </a:cubicBezTo>
              </a:path>
            </a:pathLst>
          </a:custGeom>
          <a:ln w="28575">
            <a:solidFill>
              <a:srgbClr val="005828"/>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4" name="Forme libre 23"/>
          <p:cNvSpPr/>
          <p:nvPr/>
        </p:nvSpPr>
        <p:spPr>
          <a:xfrm flipH="1">
            <a:off x="7327900" y="4351585"/>
            <a:ext cx="323850" cy="561975"/>
          </a:xfrm>
          <a:custGeom>
            <a:avLst/>
            <a:gdLst>
              <a:gd name="connsiteX0" fmla="*/ 0 w 381000"/>
              <a:gd name="connsiteY0" fmla="*/ 0 h 561975"/>
              <a:gd name="connsiteX1" fmla="*/ 76200 w 381000"/>
              <a:gd name="connsiteY1" fmla="*/ 352425 h 561975"/>
              <a:gd name="connsiteX2" fmla="*/ 381000 w 381000"/>
              <a:gd name="connsiteY2" fmla="*/ 561975 h 561975"/>
            </a:gdLst>
            <a:ahLst/>
            <a:cxnLst>
              <a:cxn ang="0">
                <a:pos x="connsiteX0" y="connsiteY0"/>
              </a:cxn>
              <a:cxn ang="0">
                <a:pos x="connsiteX1" y="connsiteY1"/>
              </a:cxn>
              <a:cxn ang="0">
                <a:pos x="connsiteX2" y="connsiteY2"/>
              </a:cxn>
            </a:cxnLst>
            <a:rect l="l" t="t" r="r" b="b"/>
            <a:pathLst>
              <a:path w="381000" h="561975">
                <a:moveTo>
                  <a:pt x="0" y="0"/>
                </a:moveTo>
                <a:cubicBezTo>
                  <a:pt x="6350" y="129381"/>
                  <a:pt x="12700" y="258762"/>
                  <a:pt x="76200" y="352425"/>
                </a:cubicBezTo>
                <a:cubicBezTo>
                  <a:pt x="139700" y="446088"/>
                  <a:pt x="381000" y="561975"/>
                  <a:pt x="381000" y="561975"/>
                </a:cubicBezTo>
              </a:path>
            </a:pathLst>
          </a:custGeom>
          <a:ln w="28575">
            <a:solidFill>
              <a:srgbClr val="005828"/>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5" name="Forme libre 24"/>
          <p:cNvSpPr/>
          <p:nvPr/>
        </p:nvSpPr>
        <p:spPr>
          <a:xfrm rot="14308037" flipH="1">
            <a:off x="7550944" y="4806584"/>
            <a:ext cx="325437" cy="561975"/>
          </a:xfrm>
          <a:custGeom>
            <a:avLst/>
            <a:gdLst>
              <a:gd name="connsiteX0" fmla="*/ 0 w 381000"/>
              <a:gd name="connsiteY0" fmla="*/ 0 h 561975"/>
              <a:gd name="connsiteX1" fmla="*/ 76200 w 381000"/>
              <a:gd name="connsiteY1" fmla="*/ 352425 h 561975"/>
              <a:gd name="connsiteX2" fmla="*/ 381000 w 381000"/>
              <a:gd name="connsiteY2" fmla="*/ 561975 h 561975"/>
            </a:gdLst>
            <a:ahLst/>
            <a:cxnLst>
              <a:cxn ang="0">
                <a:pos x="connsiteX0" y="connsiteY0"/>
              </a:cxn>
              <a:cxn ang="0">
                <a:pos x="connsiteX1" y="connsiteY1"/>
              </a:cxn>
              <a:cxn ang="0">
                <a:pos x="connsiteX2" y="connsiteY2"/>
              </a:cxn>
            </a:cxnLst>
            <a:rect l="l" t="t" r="r" b="b"/>
            <a:pathLst>
              <a:path w="381000" h="561975">
                <a:moveTo>
                  <a:pt x="0" y="0"/>
                </a:moveTo>
                <a:cubicBezTo>
                  <a:pt x="6350" y="129381"/>
                  <a:pt x="12700" y="258762"/>
                  <a:pt x="76200" y="352425"/>
                </a:cubicBezTo>
                <a:cubicBezTo>
                  <a:pt x="139700" y="446088"/>
                  <a:pt x="381000" y="561975"/>
                  <a:pt x="381000" y="561975"/>
                </a:cubicBezTo>
              </a:path>
            </a:pathLst>
          </a:custGeom>
          <a:ln w="28575">
            <a:solidFill>
              <a:srgbClr val="005828"/>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2" name="Rectangle 21"/>
          <p:cNvSpPr>
            <a:spLocks noChangeArrowheads="1"/>
          </p:cNvSpPr>
          <p:nvPr/>
        </p:nvSpPr>
        <p:spPr bwMode="auto">
          <a:xfrm>
            <a:off x="6578600" y="4524573"/>
            <a:ext cx="453970" cy="400110"/>
          </a:xfrm>
          <a:prstGeom prst="rect">
            <a:avLst/>
          </a:prstGeom>
          <a:noFill/>
          <a:ln w="9525">
            <a:noFill/>
            <a:miter lim="800000"/>
            <a:headEnd/>
            <a:tailEnd/>
          </a:ln>
        </p:spPr>
        <p:txBody>
          <a:bodyPr wrap="none">
            <a:spAutoFit/>
          </a:bodyPr>
          <a:lstStyle/>
          <a:p>
            <a:r>
              <a:rPr lang="fr-FR" sz="2000" u="sng" dirty="0"/>
              <a:t>ou</a:t>
            </a:r>
            <a:endParaRPr lang="fr-FR" sz="2000" dirty="0"/>
          </a:p>
        </p:txBody>
      </p:sp>
      <p:sp>
        <p:nvSpPr>
          <p:cNvPr id="29" name="Rectangle 28"/>
          <p:cNvSpPr/>
          <p:nvPr/>
        </p:nvSpPr>
        <p:spPr>
          <a:xfrm>
            <a:off x="179512" y="2276872"/>
            <a:ext cx="6408712" cy="461665"/>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400" b="1" dirty="0" smtClean="0">
                <a:solidFill>
                  <a:prstClr val="black"/>
                </a:solidFill>
              </a:rPr>
              <a:t>DOUBLE FLECHE entre les formes mésomères</a:t>
            </a:r>
            <a:endParaRPr lang="fr-FR" sz="2000" dirty="0"/>
          </a:p>
        </p:txBody>
      </p:sp>
      <p:sp>
        <p:nvSpPr>
          <p:cNvPr id="30" name="Rectangle 29"/>
          <p:cNvSpPr/>
          <p:nvPr/>
        </p:nvSpPr>
        <p:spPr>
          <a:xfrm>
            <a:off x="1403648" y="2852936"/>
            <a:ext cx="6408712" cy="461665"/>
          </a:xfrm>
          <a:prstGeom prst="rect">
            <a:avLst/>
          </a:prstGeom>
          <a:solidFill>
            <a:schemeClr val="accent2">
              <a:lumMod val="40000"/>
              <a:lumOff val="60000"/>
            </a:schemeClr>
          </a:solidFill>
          <a:ln w="28575">
            <a:solidFill>
              <a:schemeClr val="accent2">
                <a:lumMod val="50000"/>
              </a:schemeClr>
            </a:solidFill>
          </a:ln>
        </p:spPr>
        <p:txBody>
          <a:bodyPr wrap="square">
            <a:spAutoFit/>
          </a:bodyPr>
          <a:lstStyle/>
          <a:p>
            <a:pPr algn="ctr"/>
            <a:r>
              <a:rPr lang="fr-FR" sz="2400" b="1" dirty="0" smtClean="0">
                <a:solidFill>
                  <a:prstClr val="black"/>
                </a:solidFill>
              </a:rPr>
              <a:t>Déplacement de doublets d’une forme à l’autre</a:t>
            </a:r>
            <a:endParaRPr lang="fr-FR" sz="2000" dirty="0"/>
          </a:p>
        </p:txBody>
      </p:sp>
      <p:sp>
        <p:nvSpPr>
          <p:cNvPr id="31" name="Rectangle 30"/>
          <p:cNvSpPr/>
          <p:nvPr/>
        </p:nvSpPr>
        <p:spPr>
          <a:xfrm>
            <a:off x="3491880" y="3429000"/>
            <a:ext cx="5400600" cy="461665"/>
          </a:xfrm>
          <a:prstGeom prst="rect">
            <a:avLst/>
          </a:prstGeom>
          <a:solidFill>
            <a:schemeClr val="accent3">
              <a:lumMod val="60000"/>
              <a:lumOff val="40000"/>
            </a:schemeClr>
          </a:solidFill>
          <a:ln w="28575">
            <a:solidFill>
              <a:schemeClr val="accent3">
                <a:lumMod val="50000"/>
              </a:schemeClr>
            </a:solidFill>
          </a:ln>
        </p:spPr>
        <p:txBody>
          <a:bodyPr wrap="square">
            <a:spAutoFit/>
          </a:bodyPr>
          <a:lstStyle/>
          <a:p>
            <a:r>
              <a:rPr lang="fr-FR" sz="2400" b="1" dirty="0" smtClean="0">
                <a:solidFill>
                  <a:prstClr val="black"/>
                </a:solidFill>
              </a:rPr>
              <a:t>Ensemble des formes entre CROCHETS</a:t>
            </a:r>
            <a:endParaRPr lang="fr-FR" sz="2000" dirty="0"/>
          </a:p>
        </p:txBody>
      </p:sp>
      <p:sp>
        <p:nvSpPr>
          <p:cNvPr id="33" name="Text Box 2"/>
          <p:cNvSpPr txBox="1">
            <a:spLocks noChangeArrowheads="1"/>
          </p:cNvSpPr>
          <p:nvPr/>
        </p:nvSpPr>
        <p:spPr bwMode="auto">
          <a:xfrm>
            <a:off x="0" y="5733256"/>
            <a:ext cx="9144000" cy="764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u="sng" dirty="0" smtClean="0">
                <a:solidFill>
                  <a:srgbClr val="002060"/>
                </a:solidFill>
                <a:latin typeface="Arial" pitchFamily="34" charset="0"/>
                <a:cs typeface="Arial" pitchFamily="34" charset="0"/>
              </a:rPr>
              <a:t>Les trois liaisons C/O ont la même longueur</a:t>
            </a:r>
            <a:r>
              <a:rPr lang="fr-FR" sz="2000" dirty="0" smtClean="0">
                <a:solidFill>
                  <a:srgbClr val="002060"/>
                </a:solidFill>
                <a:latin typeface="Arial" pitchFamily="34" charset="0"/>
                <a:cs typeface="Arial" pitchFamily="34" charset="0"/>
              </a:rPr>
              <a:t>, intermédiaire entre simple et double (</a:t>
            </a:r>
            <a:r>
              <a:rPr kumimoji="0" lang="fr-FR" sz="2000" b="1" i="0" u="none" strike="noStrike" cap="none" normalizeH="0" baseline="0" dirty="0" smtClean="0">
                <a:ln>
                  <a:noFill/>
                </a:ln>
                <a:solidFill>
                  <a:srgbClr val="FF0000"/>
                </a:solidFill>
                <a:effectLst/>
                <a:latin typeface="Arial" pitchFamily="34" charset="0"/>
                <a:cs typeface="Arial" pitchFamily="34" charset="0"/>
              </a:rPr>
              <a:t>SIMPLE</a:t>
            </a:r>
            <a:r>
              <a:rPr kumimoji="0" lang="fr-FR" sz="2000" b="0" i="0" u="none" strike="noStrike" cap="none" normalizeH="0" baseline="0" dirty="0" smtClean="0">
                <a:ln>
                  <a:noFill/>
                </a:ln>
                <a:solidFill>
                  <a:srgbClr val="FF0000"/>
                </a:solidFill>
                <a:effectLst/>
                <a:latin typeface="Arial" pitchFamily="34" charset="0"/>
                <a:cs typeface="Arial" pitchFamily="34" charset="0"/>
              </a:rPr>
              <a:t> les deux-tiers du temps </a:t>
            </a:r>
            <a:r>
              <a:rPr kumimoji="0" lang="fr-FR" sz="2000" b="0" i="0" u="none" strike="noStrike" cap="none" normalizeH="0" baseline="0" dirty="0" smtClean="0">
                <a:ln>
                  <a:noFill/>
                </a:ln>
                <a:solidFill>
                  <a:srgbClr val="002060"/>
                </a:solidFill>
                <a:effectLst/>
                <a:latin typeface="Arial" pitchFamily="34" charset="0"/>
                <a:cs typeface="Arial" pitchFamily="34" charset="0"/>
              </a:rPr>
              <a:t>et</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1" i="0" u="none" strike="noStrike" cap="none" normalizeH="0" baseline="0" dirty="0" smtClean="0">
                <a:ln>
                  <a:noFill/>
                </a:ln>
                <a:solidFill>
                  <a:srgbClr val="FF0000"/>
                </a:solidFill>
                <a:effectLst/>
                <a:latin typeface="Arial" pitchFamily="34" charset="0"/>
                <a:cs typeface="Arial" pitchFamily="34" charset="0"/>
              </a:rPr>
              <a:t>DOUBLE</a:t>
            </a:r>
            <a:r>
              <a:rPr kumimoji="0" lang="fr-FR" sz="2000" b="0" i="0" u="none" strike="noStrike" cap="none" normalizeH="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FF0000"/>
                </a:solidFill>
                <a:effectLst/>
                <a:latin typeface="Arial" pitchFamily="34" charset="0"/>
                <a:cs typeface="Arial" pitchFamily="34" charset="0"/>
              </a:rPr>
              <a:t>le tiers du temps </a:t>
            </a:r>
            <a:r>
              <a:rPr kumimoji="0" lang="fr-FR" sz="2000" b="0" i="0" u="none" strike="noStrike" cap="none" normalizeH="0" baseline="0" dirty="0" smtClean="0">
                <a:ln>
                  <a:noFill/>
                </a:ln>
                <a:solidFill>
                  <a:srgbClr val="002060"/>
                </a:solidFill>
                <a:effectLst/>
                <a:latin typeface="Arial" pitchFamily="34" charset="0"/>
                <a:cs typeface="Arial" pitchFamily="34" charset="0"/>
              </a:rPr>
              <a:t>restant).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Text Box 4"/>
          <p:cNvSpPr txBox="1">
            <a:spLocks noChangeArrowheads="1"/>
          </p:cNvSpPr>
          <p:nvPr/>
        </p:nvSpPr>
        <p:spPr bwMode="auto">
          <a:xfrm>
            <a:off x="107504" y="116632"/>
            <a:ext cx="8928100" cy="1312272"/>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a:sym typeface="Wingdings 2" pitchFamily="18" charset="2"/>
              </a:rPr>
              <a:t></a:t>
            </a:r>
            <a:r>
              <a:rPr lang="fr-FR" sz="2000" dirty="0"/>
              <a:t> </a:t>
            </a:r>
            <a:r>
              <a:rPr lang="fr-FR" sz="2000" b="1" u="sng" dirty="0" smtClean="0"/>
              <a:t>Définition</a:t>
            </a:r>
            <a:r>
              <a:rPr lang="fr-FR" sz="2000" dirty="0"/>
              <a:t> </a:t>
            </a:r>
            <a:r>
              <a:rPr lang="fr-FR" sz="2000" dirty="0" smtClean="0"/>
              <a:t>:</a:t>
            </a:r>
            <a:endParaRPr lang="fr-FR" sz="2000" dirty="0"/>
          </a:p>
          <a:p>
            <a:pPr algn="just">
              <a:spcAft>
                <a:spcPts val="1000"/>
              </a:spcAft>
            </a:pPr>
            <a:endParaRPr lang="fr-FR" sz="2000" dirty="0">
              <a:latin typeface="Times New Roman" pitchFamily="18" charset="0"/>
            </a:endParaRPr>
          </a:p>
          <a:p>
            <a:pPr algn="just">
              <a:spcAft>
                <a:spcPts val="1000"/>
              </a:spcAft>
            </a:pPr>
            <a:endParaRPr lang="fr-FR" sz="2000" dirty="0">
              <a:latin typeface="Times New Roman" pitchFamily="18" charset="0"/>
            </a:endParaRPr>
          </a:p>
          <a:p>
            <a:pPr algn="just">
              <a:spcAft>
                <a:spcPts val="1000"/>
              </a:spcAft>
            </a:pPr>
            <a:endParaRPr lang="fr-FR" sz="1100" dirty="0">
              <a:latin typeface="Times New Roman" pitchFamily="18" charset="0"/>
            </a:endParaRPr>
          </a:p>
          <a:p>
            <a:endParaRPr lang="fr-FR" dirty="0"/>
          </a:p>
        </p:txBody>
      </p:sp>
      <p:sp>
        <p:nvSpPr>
          <p:cNvPr id="35" name="Rectangle 14"/>
          <p:cNvSpPr>
            <a:spLocks noChangeArrowheads="1"/>
          </p:cNvSpPr>
          <p:nvPr/>
        </p:nvSpPr>
        <p:spPr bwMode="auto">
          <a:xfrm>
            <a:off x="107504" y="132759"/>
            <a:ext cx="8856663" cy="1323439"/>
          </a:xfrm>
          <a:prstGeom prst="rect">
            <a:avLst/>
          </a:prstGeom>
          <a:noFill/>
          <a:ln w="9525">
            <a:noFill/>
            <a:miter lim="800000"/>
            <a:headEnd/>
            <a:tailEnd/>
          </a:ln>
        </p:spPr>
        <p:txBody>
          <a:bodyPr>
            <a:spAutoFit/>
          </a:bodyPr>
          <a:lstStyle/>
          <a:p>
            <a:pPr algn="just">
              <a:spcAft>
                <a:spcPts val="500"/>
              </a:spcAft>
            </a:pPr>
            <a:r>
              <a:rPr lang="fr-FR" sz="2000" dirty="0">
                <a:solidFill>
                  <a:srgbClr val="FF0000"/>
                </a:solidFill>
                <a:latin typeface="Arial" pitchFamily="34" charset="0"/>
                <a:cs typeface="Arial" pitchFamily="34" charset="0"/>
              </a:rPr>
              <a:t>         </a:t>
            </a:r>
            <a:r>
              <a:rPr lang="fr-FR" sz="2000" dirty="0" smtClean="0">
                <a:solidFill>
                  <a:srgbClr val="FF000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On appelle </a:t>
            </a:r>
            <a:r>
              <a:rPr lang="fr-FR" sz="2000" b="1" u="sng" dirty="0" smtClean="0">
                <a:solidFill>
                  <a:srgbClr val="FF0000"/>
                </a:solidFill>
                <a:latin typeface="Arial" pitchFamily="34" charset="0"/>
                <a:cs typeface="Arial" pitchFamily="34" charset="0"/>
              </a:rPr>
              <a:t>FORMES MESOMERES</a:t>
            </a:r>
            <a:r>
              <a:rPr lang="fr-FR" sz="2000" dirty="0" smtClean="0">
                <a:solidFill>
                  <a:srgbClr val="002060"/>
                </a:solidFill>
                <a:latin typeface="Arial" pitchFamily="34" charset="0"/>
                <a:cs typeface="Arial" pitchFamily="34" charset="0"/>
              </a:rPr>
              <a:t> d’une molécule des </a:t>
            </a:r>
            <a:r>
              <a:rPr lang="fr-FR" sz="2000" dirty="0" err="1" smtClean="0">
                <a:solidFill>
                  <a:srgbClr val="002060"/>
                </a:solidFill>
                <a:latin typeface="Arial" pitchFamily="34" charset="0"/>
                <a:cs typeface="Arial" pitchFamily="34" charset="0"/>
              </a:rPr>
              <a:t>re-présentations</a:t>
            </a:r>
            <a:r>
              <a:rPr lang="fr-FR" sz="2000" dirty="0" smtClean="0">
                <a:solidFill>
                  <a:srgbClr val="002060"/>
                </a:solidFill>
                <a:latin typeface="Arial" pitchFamily="34" charset="0"/>
                <a:cs typeface="Arial" pitchFamily="34" charset="0"/>
              </a:rPr>
              <a:t> de Lewis ayant le </a:t>
            </a:r>
            <a:r>
              <a:rPr lang="fr-FR" sz="2000" b="1" i="1" dirty="0" smtClean="0">
                <a:solidFill>
                  <a:srgbClr val="002060"/>
                </a:solidFill>
                <a:latin typeface="Arial" pitchFamily="34" charset="0"/>
                <a:cs typeface="Arial" pitchFamily="34" charset="0"/>
              </a:rPr>
              <a:t>même enchaînement des atomes</a:t>
            </a:r>
            <a:r>
              <a:rPr lang="fr-FR" sz="2000" dirty="0" smtClean="0">
                <a:solidFill>
                  <a:srgbClr val="002060"/>
                </a:solidFill>
                <a:latin typeface="Arial" pitchFamily="34" charset="0"/>
                <a:cs typeface="Arial" pitchFamily="34" charset="0"/>
              </a:rPr>
              <a:t>, mais </a:t>
            </a:r>
            <a:r>
              <a:rPr lang="fr-FR" sz="2000" b="1" i="1" dirty="0" smtClean="0">
                <a:solidFill>
                  <a:srgbClr val="002060"/>
                </a:solidFill>
                <a:latin typeface="Arial" pitchFamily="34" charset="0"/>
                <a:cs typeface="Arial" pitchFamily="34" charset="0"/>
              </a:rPr>
              <a:t>différant par la répartition des liaisons multiples</a:t>
            </a:r>
            <a:r>
              <a:rPr lang="fr-FR" sz="2000" dirty="0" smtClean="0">
                <a:solidFill>
                  <a:srgbClr val="002060"/>
                </a:solidFill>
                <a:latin typeface="Arial" pitchFamily="34" charset="0"/>
                <a:cs typeface="Arial" pitchFamily="34" charset="0"/>
              </a:rPr>
              <a:t>, </a:t>
            </a:r>
            <a:r>
              <a:rPr lang="fr-FR" sz="2000" b="1" i="1" dirty="0" smtClean="0">
                <a:solidFill>
                  <a:srgbClr val="002060"/>
                </a:solidFill>
                <a:latin typeface="Arial" pitchFamily="34" charset="0"/>
                <a:cs typeface="Arial" pitchFamily="34" charset="0"/>
              </a:rPr>
              <a:t>des doublets non liants </a:t>
            </a:r>
            <a:r>
              <a:rPr lang="fr-FR" sz="2000" dirty="0" smtClean="0">
                <a:solidFill>
                  <a:srgbClr val="002060"/>
                </a:solidFill>
                <a:latin typeface="Arial" pitchFamily="34" charset="0"/>
                <a:cs typeface="Arial" pitchFamily="34" charset="0"/>
              </a:rPr>
              <a:t>et </a:t>
            </a:r>
            <a:r>
              <a:rPr lang="fr-FR" sz="2000" b="1" i="1" dirty="0" smtClean="0">
                <a:solidFill>
                  <a:srgbClr val="002060"/>
                </a:solidFill>
                <a:latin typeface="Arial" pitchFamily="34" charset="0"/>
                <a:cs typeface="Arial" pitchFamily="34" charset="0"/>
              </a:rPr>
              <a:t>des électrons célibataires</a:t>
            </a:r>
            <a:r>
              <a:rPr lang="fr-FR" sz="2000" dirty="0" smtClean="0">
                <a:solidFill>
                  <a:srgbClr val="002060"/>
                </a:solidFill>
                <a:latin typeface="Arial" pitchFamily="34" charset="0"/>
                <a:cs typeface="Arial" pitchFamily="34" charset="0"/>
              </a:rPr>
              <a:t>.</a:t>
            </a:r>
            <a:endParaRPr lang="fr-FR" sz="2000" dirty="0">
              <a:solidFill>
                <a:srgbClr val="002060"/>
              </a:solidFill>
              <a:latin typeface="Arial" pitchFamily="34" charset="0"/>
              <a:cs typeface="Arial" pitchFamily="34" charset="0"/>
            </a:endParaRPr>
          </a:p>
        </p:txBody>
      </p:sp>
      <p:sp>
        <p:nvSpPr>
          <p:cNvPr id="36" name="Text Box 1"/>
          <p:cNvSpPr txBox="1">
            <a:spLocks noChangeArrowheads="1"/>
          </p:cNvSpPr>
          <p:nvPr/>
        </p:nvSpPr>
        <p:spPr bwMode="auto">
          <a:xfrm>
            <a:off x="1186829" y="1511928"/>
            <a:ext cx="6624736" cy="648072"/>
          </a:xfrm>
          <a:prstGeom prst="rect">
            <a:avLst/>
          </a:prstGeom>
          <a:solidFill>
            <a:schemeClr val="accent5">
              <a:lumMod val="20000"/>
              <a:lumOff val="80000"/>
            </a:schemeClr>
          </a:solidFill>
          <a:ln w="57150" cmpd="thickThi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lang="fr-FR" dirty="0" smtClean="0">
                <a:latin typeface="Arial Black" pitchFamily="34" charset="0"/>
                <a:cs typeface="Arial" pitchFamily="34" charset="0"/>
              </a:rPr>
              <a:t>Meilleure description de l’édifice obtenue en faisant une MOYENNE des formes mésomères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6"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80">
                                          <p:stCondLst>
                                            <p:cond delay="0"/>
                                          </p:stCondLst>
                                        </p:cTn>
                                        <p:tgtEl>
                                          <p:spTgt spid="29"/>
                                        </p:tgtEl>
                                      </p:cBhvr>
                                    </p:animEffect>
                                    <p:anim calcmode="lin" valueType="num">
                                      <p:cBhvr>
                                        <p:cTn id="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9"/>
                                        </p:tgtEl>
                                      </p:cBhvr>
                                      <p:to x="100000" y="60000"/>
                                    </p:animScale>
                                    <p:animScale>
                                      <p:cBhvr>
                                        <p:cTn id="14" dur="166" decel="50000">
                                          <p:stCondLst>
                                            <p:cond delay="676"/>
                                          </p:stCondLst>
                                        </p:cTn>
                                        <p:tgtEl>
                                          <p:spTgt spid="29"/>
                                        </p:tgtEl>
                                      </p:cBhvr>
                                      <p:to x="100000" y="100000"/>
                                    </p:animScale>
                                    <p:animScale>
                                      <p:cBhvr>
                                        <p:cTn id="15" dur="26">
                                          <p:stCondLst>
                                            <p:cond delay="1312"/>
                                          </p:stCondLst>
                                        </p:cTn>
                                        <p:tgtEl>
                                          <p:spTgt spid="29"/>
                                        </p:tgtEl>
                                      </p:cBhvr>
                                      <p:to x="100000" y="80000"/>
                                    </p:animScale>
                                    <p:animScale>
                                      <p:cBhvr>
                                        <p:cTn id="16" dur="166" decel="50000">
                                          <p:stCondLst>
                                            <p:cond delay="1338"/>
                                          </p:stCondLst>
                                        </p:cTn>
                                        <p:tgtEl>
                                          <p:spTgt spid="29"/>
                                        </p:tgtEl>
                                      </p:cBhvr>
                                      <p:to x="100000" y="100000"/>
                                    </p:animScale>
                                    <p:animScale>
                                      <p:cBhvr>
                                        <p:cTn id="17" dur="26">
                                          <p:stCondLst>
                                            <p:cond delay="1642"/>
                                          </p:stCondLst>
                                        </p:cTn>
                                        <p:tgtEl>
                                          <p:spTgt spid="29"/>
                                        </p:tgtEl>
                                      </p:cBhvr>
                                      <p:to x="100000" y="90000"/>
                                    </p:animScale>
                                    <p:animScale>
                                      <p:cBhvr>
                                        <p:cTn id="18" dur="166" decel="50000">
                                          <p:stCondLst>
                                            <p:cond delay="1668"/>
                                          </p:stCondLst>
                                        </p:cTn>
                                        <p:tgtEl>
                                          <p:spTgt spid="29"/>
                                        </p:tgtEl>
                                      </p:cBhvr>
                                      <p:to x="100000" y="100000"/>
                                    </p:animScale>
                                    <p:animScale>
                                      <p:cBhvr>
                                        <p:cTn id="19" dur="26">
                                          <p:stCondLst>
                                            <p:cond delay="1808"/>
                                          </p:stCondLst>
                                        </p:cTn>
                                        <p:tgtEl>
                                          <p:spTgt spid="29"/>
                                        </p:tgtEl>
                                      </p:cBhvr>
                                      <p:to x="100000" y="95000"/>
                                    </p:animScale>
                                    <p:animScale>
                                      <p:cBhvr>
                                        <p:cTn id="20" dur="166" decel="50000">
                                          <p:stCondLst>
                                            <p:cond delay="1834"/>
                                          </p:stCondLst>
                                        </p:cTn>
                                        <p:tgtEl>
                                          <p:spTgt spid="29"/>
                                        </p:tgtEl>
                                      </p:cBhvr>
                                      <p:to x="100000" y="100000"/>
                                    </p:animScale>
                                  </p:childTnLst>
                                </p:cTn>
                              </p:par>
                            </p:childTnLst>
                          </p:cTn>
                        </p:par>
                        <p:par>
                          <p:cTn id="21" fill="hold">
                            <p:stCondLst>
                              <p:cond delay="2500"/>
                            </p:stCondLst>
                            <p:childTnLst>
                              <p:par>
                                <p:cTn id="22" presetID="26"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80">
                                          <p:stCondLst>
                                            <p:cond delay="0"/>
                                          </p:stCondLst>
                                        </p:cTn>
                                        <p:tgtEl>
                                          <p:spTgt spid="30"/>
                                        </p:tgtEl>
                                      </p:cBhvr>
                                    </p:animEffect>
                                    <p:anim calcmode="lin" valueType="num">
                                      <p:cBhvr>
                                        <p:cTn id="25"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30" dur="26">
                                          <p:stCondLst>
                                            <p:cond delay="650"/>
                                          </p:stCondLst>
                                        </p:cTn>
                                        <p:tgtEl>
                                          <p:spTgt spid="30"/>
                                        </p:tgtEl>
                                      </p:cBhvr>
                                      <p:to x="100000" y="60000"/>
                                    </p:animScale>
                                    <p:animScale>
                                      <p:cBhvr>
                                        <p:cTn id="31" dur="166" decel="50000">
                                          <p:stCondLst>
                                            <p:cond delay="676"/>
                                          </p:stCondLst>
                                        </p:cTn>
                                        <p:tgtEl>
                                          <p:spTgt spid="30"/>
                                        </p:tgtEl>
                                      </p:cBhvr>
                                      <p:to x="100000" y="100000"/>
                                    </p:animScale>
                                    <p:animScale>
                                      <p:cBhvr>
                                        <p:cTn id="32" dur="26">
                                          <p:stCondLst>
                                            <p:cond delay="1312"/>
                                          </p:stCondLst>
                                        </p:cTn>
                                        <p:tgtEl>
                                          <p:spTgt spid="30"/>
                                        </p:tgtEl>
                                      </p:cBhvr>
                                      <p:to x="100000" y="80000"/>
                                    </p:animScale>
                                    <p:animScale>
                                      <p:cBhvr>
                                        <p:cTn id="33" dur="166" decel="50000">
                                          <p:stCondLst>
                                            <p:cond delay="1338"/>
                                          </p:stCondLst>
                                        </p:cTn>
                                        <p:tgtEl>
                                          <p:spTgt spid="30"/>
                                        </p:tgtEl>
                                      </p:cBhvr>
                                      <p:to x="100000" y="100000"/>
                                    </p:animScale>
                                    <p:animScale>
                                      <p:cBhvr>
                                        <p:cTn id="34" dur="26">
                                          <p:stCondLst>
                                            <p:cond delay="1642"/>
                                          </p:stCondLst>
                                        </p:cTn>
                                        <p:tgtEl>
                                          <p:spTgt spid="30"/>
                                        </p:tgtEl>
                                      </p:cBhvr>
                                      <p:to x="100000" y="90000"/>
                                    </p:animScale>
                                    <p:animScale>
                                      <p:cBhvr>
                                        <p:cTn id="35" dur="166" decel="50000">
                                          <p:stCondLst>
                                            <p:cond delay="1668"/>
                                          </p:stCondLst>
                                        </p:cTn>
                                        <p:tgtEl>
                                          <p:spTgt spid="30"/>
                                        </p:tgtEl>
                                      </p:cBhvr>
                                      <p:to x="100000" y="100000"/>
                                    </p:animScale>
                                    <p:animScale>
                                      <p:cBhvr>
                                        <p:cTn id="36" dur="26">
                                          <p:stCondLst>
                                            <p:cond delay="1808"/>
                                          </p:stCondLst>
                                        </p:cTn>
                                        <p:tgtEl>
                                          <p:spTgt spid="30"/>
                                        </p:tgtEl>
                                      </p:cBhvr>
                                      <p:to x="100000" y="95000"/>
                                    </p:animScale>
                                    <p:animScale>
                                      <p:cBhvr>
                                        <p:cTn id="37" dur="166" decel="50000">
                                          <p:stCondLst>
                                            <p:cond delay="1834"/>
                                          </p:stCondLst>
                                        </p:cTn>
                                        <p:tgtEl>
                                          <p:spTgt spid="30"/>
                                        </p:tgtEl>
                                      </p:cBhvr>
                                      <p:to x="100000" y="100000"/>
                                    </p:animScale>
                                  </p:childTnLst>
                                </p:cTn>
                              </p:par>
                            </p:childTnLst>
                          </p:cTn>
                        </p:par>
                        <p:par>
                          <p:cTn id="38" fill="hold">
                            <p:stCondLst>
                              <p:cond delay="4500"/>
                            </p:stCondLst>
                            <p:childTnLst>
                              <p:par>
                                <p:cTn id="39" presetID="26"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80">
                                          <p:stCondLst>
                                            <p:cond delay="0"/>
                                          </p:stCondLst>
                                        </p:cTn>
                                        <p:tgtEl>
                                          <p:spTgt spid="31"/>
                                        </p:tgtEl>
                                      </p:cBhvr>
                                    </p:animEffect>
                                    <p:anim calcmode="lin" valueType="num">
                                      <p:cBhvr>
                                        <p:cTn id="42"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47" dur="26">
                                          <p:stCondLst>
                                            <p:cond delay="650"/>
                                          </p:stCondLst>
                                        </p:cTn>
                                        <p:tgtEl>
                                          <p:spTgt spid="31"/>
                                        </p:tgtEl>
                                      </p:cBhvr>
                                      <p:to x="100000" y="60000"/>
                                    </p:animScale>
                                    <p:animScale>
                                      <p:cBhvr>
                                        <p:cTn id="48" dur="166" decel="50000">
                                          <p:stCondLst>
                                            <p:cond delay="676"/>
                                          </p:stCondLst>
                                        </p:cTn>
                                        <p:tgtEl>
                                          <p:spTgt spid="31"/>
                                        </p:tgtEl>
                                      </p:cBhvr>
                                      <p:to x="100000" y="100000"/>
                                    </p:animScale>
                                    <p:animScale>
                                      <p:cBhvr>
                                        <p:cTn id="49" dur="26">
                                          <p:stCondLst>
                                            <p:cond delay="1312"/>
                                          </p:stCondLst>
                                        </p:cTn>
                                        <p:tgtEl>
                                          <p:spTgt spid="31"/>
                                        </p:tgtEl>
                                      </p:cBhvr>
                                      <p:to x="100000" y="80000"/>
                                    </p:animScale>
                                    <p:animScale>
                                      <p:cBhvr>
                                        <p:cTn id="50" dur="166" decel="50000">
                                          <p:stCondLst>
                                            <p:cond delay="1338"/>
                                          </p:stCondLst>
                                        </p:cTn>
                                        <p:tgtEl>
                                          <p:spTgt spid="31"/>
                                        </p:tgtEl>
                                      </p:cBhvr>
                                      <p:to x="100000" y="100000"/>
                                    </p:animScale>
                                    <p:animScale>
                                      <p:cBhvr>
                                        <p:cTn id="51" dur="26">
                                          <p:stCondLst>
                                            <p:cond delay="1642"/>
                                          </p:stCondLst>
                                        </p:cTn>
                                        <p:tgtEl>
                                          <p:spTgt spid="31"/>
                                        </p:tgtEl>
                                      </p:cBhvr>
                                      <p:to x="100000" y="90000"/>
                                    </p:animScale>
                                    <p:animScale>
                                      <p:cBhvr>
                                        <p:cTn id="52" dur="166" decel="50000">
                                          <p:stCondLst>
                                            <p:cond delay="1668"/>
                                          </p:stCondLst>
                                        </p:cTn>
                                        <p:tgtEl>
                                          <p:spTgt spid="31"/>
                                        </p:tgtEl>
                                      </p:cBhvr>
                                      <p:to x="100000" y="100000"/>
                                    </p:animScale>
                                    <p:animScale>
                                      <p:cBhvr>
                                        <p:cTn id="53" dur="26">
                                          <p:stCondLst>
                                            <p:cond delay="1808"/>
                                          </p:stCondLst>
                                        </p:cTn>
                                        <p:tgtEl>
                                          <p:spTgt spid="31"/>
                                        </p:tgtEl>
                                      </p:cBhvr>
                                      <p:to x="100000" y="95000"/>
                                    </p:animScale>
                                    <p:animScale>
                                      <p:cBhvr>
                                        <p:cTn id="54" dur="166" decel="50000">
                                          <p:stCondLst>
                                            <p:cond delay="1834"/>
                                          </p:stCondLst>
                                        </p:cTn>
                                        <p:tgtEl>
                                          <p:spTgt spid="31"/>
                                        </p:tgtEl>
                                      </p:cBhvr>
                                      <p:to x="100000" y="100000"/>
                                    </p:animScale>
                                  </p:childTnLst>
                                </p:cTn>
                              </p:par>
                            </p:childTnLst>
                          </p:cTn>
                        </p:par>
                        <p:par>
                          <p:cTn id="55" fill="hold">
                            <p:stCondLst>
                              <p:cond delay="6500"/>
                            </p:stCondLst>
                            <p:childTnLst>
                              <p:par>
                                <p:cTn id="56" presetID="9" presetClass="entr" presetSubtype="0" fill="hold" nodeType="afterEffect">
                                  <p:stCondLst>
                                    <p:cond delay="0"/>
                                  </p:stCondLst>
                                  <p:childTnLst>
                                    <p:set>
                                      <p:cBhvr>
                                        <p:cTn id="57" dur="1" fill="hold">
                                          <p:stCondLst>
                                            <p:cond delay="0"/>
                                          </p:stCondLst>
                                        </p:cTn>
                                        <p:tgtEl>
                                          <p:spTgt spid="14339"/>
                                        </p:tgtEl>
                                        <p:attrNameLst>
                                          <p:attrName>style.visibility</p:attrName>
                                        </p:attrNameLst>
                                      </p:cBhvr>
                                      <p:to>
                                        <p:strVal val="visible"/>
                                      </p:to>
                                    </p:set>
                                    <p:animEffect transition="in" filter="dissolve">
                                      <p:cBhvr>
                                        <p:cTn id="58" dur="500"/>
                                        <p:tgtEl>
                                          <p:spTgt spid="14339"/>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4341"/>
                                        </p:tgtEl>
                                        <p:attrNameLst>
                                          <p:attrName>style.visibility</p:attrName>
                                        </p:attrNameLst>
                                      </p:cBhvr>
                                      <p:to>
                                        <p:strVal val="visible"/>
                                      </p:to>
                                    </p:set>
                                    <p:animEffect transition="in" filter="dissolve">
                                      <p:cBhvr>
                                        <p:cTn id="61" dur="500"/>
                                        <p:tgtEl>
                                          <p:spTgt spid="14341"/>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4340"/>
                                        </p:tgtEl>
                                        <p:attrNameLst>
                                          <p:attrName>style.visibility</p:attrName>
                                        </p:attrNameLst>
                                      </p:cBhvr>
                                      <p:to>
                                        <p:strVal val="visible"/>
                                      </p:to>
                                    </p:set>
                                    <p:animEffect transition="in" filter="dissolve">
                                      <p:cBhvr>
                                        <p:cTn id="64" dur="500"/>
                                        <p:tgtEl>
                                          <p:spTgt spid="1434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right)">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down)">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left)">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left)">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14343"/>
                                        </p:tgtEl>
                                        <p:attrNameLst>
                                          <p:attrName>style.visibility</p:attrName>
                                        </p:attrNameLst>
                                      </p:cBhvr>
                                      <p:to>
                                        <p:strVal val="visible"/>
                                      </p:to>
                                    </p:set>
                                    <p:animEffect transition="in" filter="dissolve">
                                      <p:cBhvr>
                                        <p:cTn id="89" dur="500"/>
                                        <p:tgtEl>
                                          <p:spTgt spid="14343"/>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dissolve">
                                      <p:cBhvr>
                                        <p:cTn id="92" dur="500"/>
                                        <p:tgtEl>
                                          <p:spTgt spid="22"/>
                                        </p:tgtEl>
                                      </p:cBhvr>
                                    </p:animEffect>
                                  </p:childTnLst>
                                </p:cTn>
                              </p:par>
                            </p:childTnLst>
                          </p:cTn>
                        </p:par>
                        <p:par>
                          <p:cTn id="93" fill="hold">
                            <p:stCondLst>
                              <p:cond delay="500"/>
                            </p:stCondLst>
                            <p:childTnLst>
                              <p:par>
                                <p:cTn id="94" presetID="9" presetClass="entr" presetSubtype="0" fill="hold" nodeType="afterEffect">
                                  <p:stCondLst>
                                    <p:cond delay="0"/>
                                  </p:stCondLst>
                                  <p:childTnLst>
                                    <p:set>
                                      <p:cBhvr>
                                        <p:cTn id="95" dur="1" fill="hold">
                                          <p:stCondLst>
                                            <p:cond delay="0"/>
                                          </p:stCondLst>
                                        </p:cTn>
                                        <p:tgtEl>
                                          <p:spTgt spid="14349"/>
                                        </p:tgtEl>
                                        <p:attrNameLst>
                                          <p:attrName>style.visibility</p:attrName>
                                        </p:attrNameLst>
                                      </p:cBhvr>
                                      <p:to>
                                        <p:strVal val="visible"/>
                                      </p:to>
                                    </p:set>
                                    <p:animEffect transition="in" filter="dissolve">
                                      <p:cBhvr>
                                        <p:cTn id="96" dur="500"/>
                                        <p:tgtEl>
                                          <p:spTgt spid="14349"/>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14350"/>
                                        </p:tgtEl>
                                        <p:attrNameLst>
                                          <p:attrName>style.visibility</p:attrName>
                                        </p:attrNameLst>
                                      </p:cBhvr>
                                      <p:to>
                                        <p:strVal val="visible"/>
                                      </p:to>
                                    </p:set>
                                    <p:animEffect transition="in" filter="dissolve">
                                      <p:cBhvr>
                                        <p:cTn id="99" dur="500"/>
                                        <p:tgtEl>
                                          <p:spTgt spid="14350"/>
                                        </p:tgtEl>
                                      </p:cBhvr>
                                    </p:animEffect>
                                  </p:childTnLst>
                                </p:cTn>
                              </p:par>
                            </p:childTnLst>
                          </p:cTn>
                        </p:par>
                        <p:par>
                          <p:cTn id="100" fill="hold">
                            <p:stCondLst>
                              <p:cond delay="1000"/>
                            </p:stCondLst>
                            <p:childTnLst>
                              <p:par>
                                <p:cTn id="101" presetID="9" presetClass="entr" presetSubtype="0" fill="hold"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dissolve">
                                      <p:cBhvr>
                                        <p:cTn id="103" dur="500"/>
                                        <p:tgtEl>
                                          <p:spTgt spid="23"/>
                                        </p:tgtEl>
                                      </p:cBhvr>
                                    </p:animEffect>
                                  </p:childTnLst>
                                </p:cTn>
                              </p:par>
                              <p:par>
                                <p:cTn id="104" presetID="9" presetClass="entr" presetSubtype="0" fill="hold" nodeType="with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dissolve">
                                      <p:cBhvr>
                                        <p:cTn id="106" dur="500"/>
                                        <p:tgtEl>
                                          <p:spTgt spid="24"/>
                                        </p:tgtEl>
                                      </p:cBhvr>
                                    </p:animEffect>
                                  </p:childTnLst>
                                </p:cTn>
                              </p:par>
                              <p:par>
                                <p:cTn id="107" presetID="9" presetClass="entr" presetSubtype="0" fill="hold" nodeType="with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dissolve">
                                      <p:cBhvr>
                                        <p:cTn id="109" dur="500"/>
                                        <p:tgtEl>
                                          <p:spTgt spid="2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33">
                                            <p:txEl>
                                              <p:pRg st="0" end="0"/>
                                            </p:txEl>
                                          </p:spTgt>
                                        </p:tgtEl>
                                        <p:attrNameLst>
                                          <p:attrName>style.visibility</p:attrName>
                                        </p:attrNameLst>
                                      </p:cBhvr>
                                      <p:to>
                                        <p:strVal val="visible"/>
                                      </p:to>
                                    </p:set>
                                    <p:animEffect transition="in" filter="wipe(left)">
                                      <p:cBhvr>
                                        <p:cTn id="114"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P spid="14343" grpId="0"/>
      <p:bldP spid="14350" grpId="0"/>
      <p:bldP spid="22" grpId="0"/>
      <p:bldP spid="29"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4990" y="260648"/>
            <a:ext cx="1871662" cy="5032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b="1" dirty="0">
                <a:solidFill>
                  <a:schemeClr val="tx1"/>
                </a:solidFill>
                <a:latin typeface="Arial Black" pitchFamily="34" charset="0"/>
              </a:rPr>
              <a:t>Gaz nobles</a:t>
            </a:r>
          </a:p>
        </p:txBody>
      </p:sp>
      <p:sp>
        <p:nvSpPr>
          <p:cNvPr id="5" name="Flèche droite 4"/>
          <p:cNvSpPr/>
          <p:nvPr/>
        </p:nvSpPr>
        <p:spPr>
          <a:xfrm>
            <a:off x="2339677" y="405110"/>
            <a:ext cx="719138" cy="215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6" name="Rectangle 5"/>
          <p:cNvSpPr/>
          <p:nvPr/>
        </p:nvSpPr>
        <p:spPr>
          <a:xfrm>
            <a:off x="3131840" y="260648"/>
            <a:ext cx="5328046" cy="5032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smtClean="0">
                <a:solidFill>
                  <a:srgbClr val="FFFF00"/>
                </a:solidFill>
                <a:latin typeface="Arial Black" pitchFamily="34" charset="0"/>
              </a:rPr>
              <a:t>STABLES</a:t>
            </a:r>
            <a:r>
              <a:rPr lang="fr-FR" sz="2400" b="1" dirty="0" smtClean="0">
                <a:solidFill>
                  <a:schemeClr val="tx1"/>
                </a:solidFill>
              </a:rPr>
              <a:t> sous leur forme ATOMIQUE</a:t>
            </a:r>
            <a:endParaRPr lang="fr-FR" sz="2400" b="1" dirty="0">
              <a:solidFill>
                <a:schemeClr val="tx1"/>
              </a:solidFill>
            </a:endParaRPr>
          </a:p>
        </p:txBody>
      </p:sp>
      <p:sp>
        <p:nvSpPr>
          <p:cNvPr id="7" name="ZoneTexte 9"/>
          <p:cNvSpPr txBox="1">
            <a:spLocks noChangeArrowheads="1"/>
          </p:cNvSpPr>
          <p:nvPr/>
        </p:nvSpPr>
        <p:spPr bwMode="auto">
          <a:xfrm>
            <a:off x="827584" y="764704"/>
            <a:ext cx="4009431" cy="1200329"/>
          </a:xfrm>
          <a:prstGeom prst="rect">
            <a:avLst/>
          </a:prstGeom>
          <a:noFill/>
          <a:ln w="9525">
            <a:noFill/>
            <a:miter lim="800000"/>
            <a:headEnd/>
            <a:tailEnd/>
          </a:ln>
        </p:spPr>
        <p:txBody>
          <a:bodyPr wrap="none">
            <a:spAutoFit/>
          </a:bodyPr>
          <a:lstStyle/>
          <a:p>
            <a:r>
              <a:rPr lang="fr-FR" sz="2400" dirty="0" smtClean="0">
                <a:latin typeface="Arial" pitchFamily="34" charset="0"/>
                <a:cs typeface="Arial" pitchFamily="34" charset="0"/>
              </a:rPr>
              <a:t>[He] = </a:t>
            </a:r>
            <a:r>
              <a:rPr lang="fr-FR" sz="2400" b="1" dirty="0" smtClean="0">
                <a:solidFill>
                  <a:srgbClr val="FF0000"/>
                </a:solidFill>
                <a:latin typeface="Arial" pitchFamily="34" charset="0"/>
                <a:cs typeface="Arial" pitchFamily="34" charset="0"/>
              </a:rPr>
              <a:t>1s</a:t>
            </a:r>
            <a:r>
              <a:rPr lang="fr-FR" sz="2400" b="1" baseline="30000" dirty="0" smtClean="0">
                <a:solidFill>
                  <a:srgbClr val="FF0000"/>
                </a:solidFill>
                <a:latin typeface="Arial" pitchFamily="34" charset="0"/>
                <a:cs typeface="Arial" pitchFamily="34" charset="0"/>
              </a:rPr>
              <a:t>2</a:t>
            </a:r>
            <a:endParaRPr lang="fr-FR" sz="2400" dirty="0" smtClean="0">
              <a:latin typeface="Arial" pitchFamily="34" charset="0"/>
              <a:cs typeface="Arial" pitchFamily="34" charset="0"/>
            </a:endParaRPr>
          </a:p>
          <a:p>
            <a:r>
              <a:rPr lang="fr-FR" sz="2400" dirty="0" smtClean="0">
                <a:latin typeface="Arial" pitchFamily="34" charset="0"/>
                <a:cs typeface="Arial" pitchFamily="34" charset="0"/>
              </a:rPr>
              <a:t>[Ne] = 1s</a:t>
            </a:r>
            <a:r>
              <a:rPr lang="fr-FR" sz="2400" baseline="30000" dirty="0" smtClean="0">
                <a:latin typeface="Arial" pitchFamily="34" charset="0"/>
                <a:cs typeface="Arial" pitchFamily="34" charset="0"/>
              </a:rPr>
              <a:t>2</a:t>
            </a:r>
            <a:r>
              <a:rPr lang="fr-FR" sz="2400" dirty="0" smtClean="0">
                <a:latin typeface="Arial" pitchFamily="34" charset="0"/>
                <a:cs typeface="Arial" pitchFamily="34" charset="0"/>
              </a:rPr>
              <a:t> </a:t>
            </a:r>
            <a:r>
              <a:rPr lang="fr-FR" sz="2400" b="1" dirty="0">
                <a:solidFill>
                  <a:srgbClr val="FF0000"/>
                </a:solidFill>
                <a:latin typeface="Arial" pitchFamily="34" charset="0"/>
                <a:cs typeface="Arial" pitchFamily="34" charset="0"/>
              </a:rPr>
              <a:t>2s</a:t>
            </a:r>
            <a:r>
              <a:rPr lang="fr-FR" sz="2400" b="1" baseline="30000" dirty="0">
                <a:solidFill>
                  <a:srgbClr val="FF0000"/>
                </a:solidFill>
                <a:latin typeface="Arial" pitchFamily="34" charset="0"/>
                <a:cs typeface="Arial" pitchFamily="34" charset="0"/>
              </a:rPr>
              <a:t>2</a:t>
            </a:r>
            <a:r>
              <a:rPr lang="fr-FR" sz="2400" b="1" dirty="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2p</a:t>
            </a:r>
            <a:r>
              <a:rPr lang="fr-FR" sz="2400" b="1" baseline="30000" dirty="0" smtClean="0">
                <a:solidFill>
                  <a:srgbClr val="FF0000"/>
                </a:solidFill>
                <a:latin typeface="Arial" pitchFamily="34" charset="0"/>
                <a:cs typeface="Arial" pitchFamily="34" charset="0"/>
              </a:rPr>
              <a:t>6</a:t>
            </a:r>
            <a:endParaRPr lang="fr-FR" sz="2400" dirty="0" smtClean="0">
              <a:latin typeface="Arial" pitchFamily="34" charset="0"/>
              <a:cs typeface="Arial" pitchFamily="34" charset="0"/>
            </a:endParaRPr>
          </a:p>
          <a:p>
            <a:r>
              <a:rPr lang="fr-FR" sz="2400" dirty="0" smtClean="0">
                <a:latin typeface="Arial" pitchFamily="34" charset="0"/>
                <a:cs typeface="Arial" pitchFamily="34" charset="0"/>
              </a:rPr>
              <a:t>[Ar] = </a:t>
            </a:r>
            <a:r>
              <a:rPr lang="fr-FR" sz="2400" dirty="0">
                <a:latin typeface="Arial" pitchFamily="34" charset="0"/>
                <a:cs typeface="Arial" pitchFamily="34" charset="0"/>
              </a:rPr>
              <a:t>1s</a:t>
            </a:r>
            <a:r>
              <a:rPr lang="fr-FR" sz="2400" baseline="30000" dirty="0">
                <a:latin typeface="Arial" pitchFamily="34" charset="0"/>
                <a:cs typeface="Arial" pitchFamily="34" charset="0"/>
              </a:rPr>
              <a:t>2</a:t>
            </a:r>
            <a:r>
              <a:rPr lang="fr-FR" sz="2400" dirty="0">
                <a:latin typeface="Arial" pitchFamily="34" charset="0"/>
                <a:cs typeface="Arial" pitchFamily="34" charset="0"/>
              </a:rPr>
              <a:t> 2s</a:t>
            </a:r>
            <a:r>
              <a:rPr lang="fr-FR" sz="2400" baseline="30000" dirty="0">
                <a:latin typeface="Arial" pitchFamily="34" charset="0"/>
                <a:cs typeface="Arial" pitchFamily="34" charset="0"/>
              </a:rPr>
              <a:t>2</a:t>
            </a:r>
            <a:r>
              <a:rPr lang="fr-FR" sz="2400" dirty="0">
                <a:latin typeface="Arial" pitchFamily="34" charset="0"/>
                <a:cs typeface="Arial" pitchFamily="34" charset="0"/>
              </a:rPr>
              <a:t> 2p</a:t>
            </a:r>
            <a:r>
              <a:rPr lang="fr-FR" sz="2400" baseline="30000" dirty="0">
                <a:latin typeface="Arial" pitchFamily="34" charset="0"/>
                <a:cs typeface="Arial" pitchFamily="34" charset="0"/>
              </a:rPr>
              <a:t>6</a:t>
            </a:r>
            <a:r>
              <a:rPr lang="fr-FR" sz="2400" dirty="0">
                <a:latin typeface="Arial" pitchFamily="34" charset="0"/>
                <a:cs typeface="Arial" pitchFamily="34" charset="0"/>
              </a:rPr>
              <a:t> </a:t>
            </a:r>
            <a:r>
              <a:rPr lang="fr-FR" sz="2400" b="1" dirty="0">
                <a:solidFill>
                  <a:srgbClr val="FF0000"/>
                </a:solidFill>
                <a:latin typeface="Arial" pitchFamily="34" charset="0"/>
                <a:cs typeface="Arial" pitchFamily="34" charset="0"/>
              </a:rPr>
              <a:t>3s</a:t>
            </a:r>
            <a:r>
              <a:rPr lang="fr-FR" sz="2400" b="1" baseline="30000" dirty="0">
                <a:solidFill>
                  <a:srgbClr val="FF0000"/>
                </a:solidFill>
                <a:latin typeface="Arial" pitchFamily="34" charset="0"/>
                <a:cs typeface="Arial" pitchFamily="34" charset="0"/>
              </a:rPr>
              <a:t>2</a:t>
            </a:r>
            <a:r>
              <a:rPr lang="fr-FR" sz="2400" b="1" dirty="0">
                <a:solidFill>
                  <a:srgbClr val="FF0000"/>
                </a:solidFill>
                <a:latin typeface="Arial" pitchFamily="34" charset="0"/>
                <a:cs typeface="Arial" pitchFamily="34" charset="0"/>
              </a:rPr>
              <a:t> 3p</a:t>
            </a:r>
            <a:r>
              <a:rPr lang="fr-FR" sz="2400" b="1" baseline="30000" dirty="0">
                <a:solidFill>
                  <a:srgbClr val="FF0000"/>
                </a:solidFill>
                <a:latin typeface="Arial" pitchFamily="34" charset="0"/>
                <a:cs typeface="Arial" pitchFamily="34" charset="0"/>
              </a:rPr>
              <a:t>6</a:t>
            </a:r>
            <a:r>
              <a:rPr lang="fr-FR" sz="2400" dirty="0">
                <a:latin typeface="Arial" pitchFamily="34" charset="0"/>
                <a:cs typeface="Arial" pitchFamily="34" charset="0"/>
              </a:rPr>
              <a:t> …</a:t>
            </a:r>
          </a:p>
        </p:txBody>
      </p:sp>
      <p:sp>
        <p:nvSpPr>
          <p:cNvPr id="8" name="Rectangle 7"/>
          <p:cNvSpPr/>
          <p:nvPr/>
        </p:nvSpPr>
        <p:spPr>
          <a:xfrm>
            <a:off x="323528" y="2060848"/>
            <a:ext cx="1871538" cy="10081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solidFill>
                  <a:schemeClr val="tx1"/>
                </a:solidFill>
                <a:latin typeface="Arial Black" pitchFamily="34" charset="0"/>
              </a:rPr>
              <a:t>Autres éléments chimiques</a:t>
            </a:r>
          </a:p>
        </p:txBody>
      </p:sp>
      <p:sp>
        <p:nvSpPr>
          <p:cNvPr id="9" name="Flèche droite 8"/>
          <p:cNvSpPr/>
          <p:nvPr/>
        </p:nvSpPr>
        <p:spPr>
          <a:xfrm rot="8573675">
            <a:off x="3781418" y="3315068"/>
            <a:ext cx="1369106" cy="2257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Rectangle 10"/>
          <p:cNvSpPr/>
          <p:nvPr/>
        </p:nvSpPr>
        <p:spPr>
          <a:xfrm>
            <a:off x="683568" y="4077072"/>
            <a:ext cx="4248472" cy="266429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smtClean="0">
                <a:solidFill>
                  <a:srgbClr val="FFFF00"/>
                </a:solidFill>
                <a:latin typeface="Arial Black" pitchFamily="34" charset="0"/>
              </a:rPr>
              <a:t>STABILISATION</a:t>
            </a:r>
            <a:r>
              <a:rPr lang="fr-FR" sz="2400" b="1" dirty="0" smtClean="0">
                <a:solidFill>
                  <a:schemeClr val="tx1"/>
                </a:solidFill>
              </a:rPr>
              <a:t> en perdant </a:t>
            </a:r>
            <a:r>
              <a:rPr lang="fr-FR" sz="2400" b="1" dirty="0">
                <a:solidFill>
                  <a:schemeClr val="tx1"/>
                </a:solidFill>
              </a:rPr>
              <a:t>ou </a:t>
            </a:r>
            <a:r>
              <a:rPr lang="fr-FR" sz="2400" b="1" dirty="0" smtClean="0">
                <a:solidFill>
                  <a:schemeClr val="tx1"/>
                </a:solidFill>
              </a:rPr>
              <a:t>en gagnant un ou plusieurs électrons pour </a:t>
            </a:r>
            <a:r>
              <a:rPr lang="fr-FR" sz="2400" b="1" u="sng" dirty="0">
                <a:solidFill>
                  <a:schemeClr val="tx1"/>
                </a:solidFill>
              </a:rPr>
              <a:t>devenir </a:t>
            </a:r>
            <a:r>
              <a:rPr lang="fr-FR" sz="2400" b="1" u="sng" dirty="0" err="1">
                <a:solidFill>
                  <a:schemeClr val="tx1"/>
                </a:solidFill>
              </a:rPr>
              <a:t>isoélectronique</a:t>
            </a:r>
            <a:r>
              <a:rPr lang="fr-FR" sz="2400" b="1" u="sng" dirty="0">
                <a:solidFill>
                  <a:schemeClr val="tx1"/>
                </a:solidFill>
              </a:rPr>
              <a:t> du gaz noble le plus proche</a:t>
            </a:r>
            <a:r>
              <a:rPr lang="fr-FR" sz="2400" b="1" dirty="0">
                <a:solidFill>
                  <a:schemeClr val="tx1"/>
                </a:solidFill>
              </a:rPr>
              <a:t> </a:t>
            </a:r>
            <a:r>
              <a:rPr lang="fr-FR" sz="2400" b="1" dirty="0" smtClean="0">
                <a:solidFill>
                  <a:schemeClr val="tx1"/>
                </a:solidFill>
              </a:rPr>
              <a:t>en devenant des</a:t>
            </a:r>
          </a:p>
          <a:p>
            <a:pPr algn="ctr" fontAlgn="auto">
              <a:spcBef>
                <a:spcPts val="0"/>
              </a:spcBef>
              <a:spcAft>
                <a:spcPts val="0"/>
              </a:spcAft>
              <a:defRPr/>
            </a:pPr>
            <a:r>
              <a:rPr lang="fr-FR" sz="2400" b="1" u="sng" dirty="0" smtClean="0">
                <a:solidFill>
                  <a:srgbClr val="006600"/>
                </a:solidFill>
                <a:latin typeface="Arial Black" pitchFamily="34" charset="0"/>
              </a:rPr>
              <a:t>IONS </a:t>
            </a:r>
            <a:r>
              <a:rPr lang="fr-FR" sz="2400" b="1" u="sng" dirty="0">
                <a:solidFill>
                  <a:srgbClr val="006600"/>
                </a:solidFill>
                <a:latin typeface="Arial Black" pitchFamily="34" charset="0"/>
              </a:rPr>
              <a:t>MONOATOMIQUES</a:t>
            </a:r>
            <a:endParaRPr lang="fr-FR" sz="2400" u="sng" dirty="0">
              <a:solidFill>
                <a:srgbClr val="006600"/>
              </a:solidFill>
              <a:latin typeface="Arial Black" pitchFamily="34" charset="0"/>
            </a:endParaRPr>
          </a:p>
        </p:txBody>
      </p:sp>
      <p:sp>
        <p:nvSpPr>
          <p:cNvPr id="12" name="Rectangle 11"/>
          <p:cNvSpPr/>
          <p:nvPr/>
        </p:nvSpPr>
        <p:spPr>
          <a:xfrm>
            <a:off x="5220073" y="4077072"/>
            <a:ext cx="3672408" cy="266429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smtClean="0">
                <a:solidFill>
                  <a:srgbClr val="FFFF00"/>
                </a:solidFill>
                <a:latin typeface="Arial Black" pitchFamily="34" charset="0"/>
              </a:rPr>
              <a:t>STABILISATION</a:t>
            </a:r>
            <a:r>
              <a:rPr lang="fr-FR" sz="2400" b="1" dirty="0" smtClean="0">
                <a:solidFill>
                  <a:schemeClr val="tx1"/>
                </a:solidFill>
              </a:rPr>
              <a:t> en s’associant avec d’autres atomes au sein de </a:t>
            </a:r>
            <a:r>
              <a:rPr lang="fr-FR" sz="2400" b="1" u="sng" dirty="0" smtClean="0">
                <a:solidFill>
                  <a:srgbClr val="006600"/>
                </a:solidFill>
                <a:latin typeface="Arial Black" pitchFamily="34" charset="0"/>
              </a:rPr>
              <a:t>MOLECULES</a:t>
            </a:r>
            <a:r>
              <a:rPr lang="fr-FR" sz="2400" dirty="0" smtClean="0">
                <a:solidFill>
                  <a:srgbClr val="006600"/>
                </a:solidFill>
                <a:latin typeface="Arial Black" pitchFamily="34" charset="0"/>
              </a:rPr>
              <a:t> </a:t>
            </a:r>
            <a:endParaRPr lang="fr-FR" sz="2000" b="1" u="sng" dirty="0">
              <a:solidFill>
                <a:srgbClr val="006600"/>
              </a:solidFill>
              <a:latin typeface="Arial Black" pitchFamily="34" charset="0"/>
            </a:endParaRPr>
          </a:p>
          <a:p>
            <a:pPr algn="ctr" fontAlgn="auto">
              <a:spcBef>
                <a:spcPts val="0"/>
              </a:spcBef>
              <a:spcAft>
                <a:spcPts val="0"/>
              </a:spcAft>
              <a:defRPr/>
            </a:pPr>
            <a:r>
              <a:rPr lang="fr-FR" sz="2400" b="1" dirty="0">
                <a:solidFill>
                  <a:schemeClr val="tx1"/>
                </a:solidFill>
              </a:rPr>
              <a:t>ou d’</a:t>
            </a:r>
            <a:r>
              <a:rPr lang="fr-FR" sz="2400" b="1" u="sng" dirty="0">
                <a:solidFill>
                  <a:srgbClr val="006600"/>
                </a:solidFill>
                <a:latin typeface="Arial Black" pitchFamily="34" charset="0"/>
              </a:rPr>
              <a:t>IONS POLYATOMIQUES</a:t>
            </a:r>
            <a:endParaRPr lang="fr-FR" sz="2000" b="1" u="sng" dirty="0">
              <a:solidFill>
                <a:srgbClr val="006600"/>
              </a:solidFill>
              <a:latin typeface="Arial Black" pitchFamily="34" charset="0"/>
            </a:endParaRPr>
          </a:p>
        </p:txBody>
      </p:sp>
      <p:sp>
        <p:nvSpPr>
          <p:cNvPr id="27" name="Flèche droite 26"/>
          <p:cNvSpPr/>
          <p:nvPr/>
        </p:nvSpPr>
        <p:spPr>
          <a:xfrm>
            <a:off x="2339752" y="2420888"/>
            <a:ext cx="753150" cy="215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28" name="Rectangle 27"/>
          <p:cNvSpPr/>
          <p:nvPr/>
        </p:nvSpPr>
        <p:spPr>
          <a:xfrm>
            <a:off x="3203848" y="2276872"/>
            <a:ext cx="5724127" cy="5032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400" b="1" dirty="0" smtClean="0">
                <a:solidFill>
                  <a:srgbClr val="FFFF00"/>
                </a:solidFill>
                <a:latin typeface="Arial Black" pitchFamily="34" charset="0"/>
              </a:rPr>
              <a:t>INSTABLES</a:t>
            </a:r>
            <a:r>
              <a:rPr lang="fr-FR" sz="2400" b="1" dirty="0" smtClean="0">
                <a:solidFill>
                  <a:schemeClr val="tx1"/>
                </a:solidFill>
              </a:rPr>
              <a:t> sous leur forme ATOMIQUE</a:t>
            </a:r>
            <a:endParaRPr lang="fr-FR" sz="2400" b="1" dirty="0">
              <a:solidFill>
                <a:schemeClr val="tx1"/>
              </a:solidFill>
            </a:endParaRPr>
          </a:p>
        </p:txBody>
      </p:sp>
      <p:sp>
        <p:nvSpPr>
          <p:cNvPr id="29" name="Flèche droite 28"/>
          <p:cNvSpPr/>
          <p:nvPr/>
        </p:nvSpPr>
        <p:spPr>
          <a:xfrm rot="2103740">
            <a:off x="5880771" y="3297713"/>
            <a:ext cx="1369106" cy="2257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0" name="ZoneTexte 9"/>
          <p:cNvSpPr txBox="1">
            <a:spLocks noChangeArrowheads="1"/>
          </p:cNvSpPr>
          <p:nvPr/>
        </p:nvSpPr>
        <p:spPr bwMode="auto">
          <a:xfrm>
            <a:off x="899592" y="3068960"/>
            <a:ext cx="2481770" cy="1200329"/>
          </a:xfrm>
          <a:prstGeom prst="rect">
            <a:avLst/>
          </a:prstGeom>
          <a:noFill/>
          <a:ln w="9525">
            <a:noFill/>
            <a:miter lim="800000"/>
            <a:headEnd/>
            <a:tailEnd/>
          </a:ln>
        </p:spPr>
        <p:txBody>
          <a:bodyPr wrap="none">
            <a:spAutoFit/>
          </a:bodyPr>
          <a:lstStyle/>
          <a:p>
            <a:r>
              <a:rPr lang="fr-FR" sz="2400" dirty="0" smtClean="0">
                <a:latin typeface="Arial" pitchFamily="34" charset="0"/>
                <a:cs typeface="Arial" pitchFamily="34" charset="0"/>
              </a:rPr>
              <a:t>[Li] = 1s</a:t>
            </a:r>
            <a:r>
              <a:rPr lang="fr-FR" sz="2400" baseline="30000" dirty="0" smtClean="0">
                <a:latin typeface="Arial" pitchFamily="34" charset="0"/>
                <a:cs typeface="Arial" pitchFamily="34" charset="0"/>
              </a:rPr>
              <a:t>2</a:t>
            </a:r>
            <a:r>
              <a:rPr lang="fr-FR" sz="2400" dirty="0" smtClean="0">
                <a:latin typeface="Arial" pitchFamily="34" charset="0"/>
                <a:cs typeface="Arial" pitchFamily="34" charset="0"/>
              </a:rPr>
              <a:t> </a:t>
            </a:r>
            <a:r>
              <a:rPr lang="fr-FR" sz="2400" b="1" dirty="0" smtClean="0">
                <a:solidFill>
                  <a:srgbClr val="FF0000"/>
                </a:solidFill>
                <a:latin typeface="Arial" pitchFamily="34" charset="0"/>
                <a:cs typeface="Arial" pitchFamily="34" charset="0"/>
              </a:rPr>
              <a:t>2s</a:t>
            </a:r>
            <a:r>
              <a:rPr lang="fr-FR" sz="2400" b="1" baseline="30000" dirty="0" smtClean="0">
                <a:solidFill>
                  <a:srgbClr val="FF0000"/>
                </a:solidFill>
                <a:latin typeface="Arial" pitchFamily="34" charset="0"/>
                <a:cs typeface="Arial" pitchFamily="34" charset="0"/>
              </a:rPr>
              <a:t>1</a:t>
            </a:r>
            <a:endParaRPr lang="fr-FR" sz="2400" dirty="0" smtClean="0">
              <a:latin typeface="Arial" pitchFamily="34" charset="0"/>
              <a:cs typeface="Arial" pitchFamily="34" charset="0"/>
            </a:endParaRPr>
          </a:p>
          <a:p>
            <a:r>
              <a:rPr lang="fr-FR" sz="2400" dirty="0" smtClean="0">
                <a:latin typeface="Arial" pitchFamily="34" charset="0"/>
                <a:cs typeface="Arial" pitchFamily="34" charset="0"/>
              </a:rPr>
              <a:t>[O] = 1s</a:t>
            </a:r>
            <a:r>
              <a:rPr lang="fr-FR" sz="2400" baseline="30000" dirty="0" smtClean="0">
                <a:latin typeface="Arial" pitchFamily="34" charset="0"/>
                <a:cs typeface="Arial" pitchFamily="34" charset="0"/>
              </a:rPr>
              <a:t>2</a:t>
            </a:r>
            <a:r>
              <a:rPr lang="fr-FR" sz="2400" dirty="0" smtClean="0">
                <a:latin typeface="Arial" pitchFamily="34" charset="0"/>
                <a:cs typeface="Arial" pitchFamily="34" charset="0"/>
              </a:rPr>
              <a:t> </a:t>
            </a:r>
            <a:r>
              <a:rPr lang="fr-FR" sz="2400" b="1" dirty="0">
                <a:solidFill>
                  <a:srgbClr val="FF0000"/>
                </a:solidFill>
                <a:latin typeface="Arial" pitchFamily="34" charset="0"/>
                <a:cs typeface="Arial" pitchFamily="34" charset="0"/>
              </a:rPr>
              <a:t>2s</a:t>
            </a:r>
            <a:r>
              <a:rPr lang="fr-FR" sz="2400" b="1" baseline="30000" dirty="0">
                <a:solidFill>
                  <a:srgbClr val="FF0000"/>
                </a:solidFill>
                <a:latin typeface="Arial" pitchFamily="34" charset="0"/>
                <a:cs typeface="Arial" pitchFamily="34" charset="0"/>
              </a:rPr>
              <a:t>2</a:t>
            </a:r>
            <a:r>
              <a:rPr lang="fr-FR" sz="2400" b="1" dirty="0">
                <a:solidFill>
                  <a:srgbClr val="FF0000"/>
                </a:solidFill>
                <a:latin typeface="Arial" pitchFamily="34" charset="0"/>
                <a:cs typeface="Arial" pitchFamily="34" charset="0"/>
              </a:rPr>
              <a:t> </a:t>
            </a:r>
            <a:r>
              <a:rPr lang="fr-FR" sz="2400" b="1" dirty="0" smtClean="0">
                <a:solidFill>
                  <a:srgbClr val="FF0000"/>
                </a:solidFill>
                <a:latin typeface="Arial" pitchFamily="34" charset="0"/>
                <a:cs typeface="Arial" pitchFamily="34" charset="0"/>
              </a:rPr>
              <a:t>2p</a:t>
            </a:r>
            <a:r>
              <a:rPr lang="fr-FR" sz="2400" b="1" baseline="30000" dirty="0" smtClean="0">
                <a:solidFill>
                  <a:srgbClr val="FF0000"/>
                </a:solidFill>
                <a:latin typeface="Arial" pitchFamily="34" charset="0"/>
                <a:cs typeface="Arial" pitchFamily="34" charset="0"/>
              </a:rPr>
              <a:t>4</a:t>
            </a:r>
            <a:endParaRPr lang="fr-FR" sz="2400" dirty="0" smtClean="0">
              <a:latin typeface="Arial" pitchFamily="34" charset="0"/>
              <a:cs typeface="Arial" pitchFamily="34" charset="0"/>
            </a:endParaRPr>
          </a:p>
          <a:p>
            <a:endParaRPr lang="fr-FR"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dissolve">
                                      <p:cBhvr>
                                        <p:cTn id="31" dur="500"/>
                                        <p:tgtEl>
                                          <p:spTgt spid="28"/>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dissolve">
                                      <p:cBhvr>
                                        <p:cTn id="35" dur="500"/>
                                        <p:tgtEl>
                                          <p:spTgt spid="30"/>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500"/>
                                        <p:tgtEl>
                                          <p:spTgt spid="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par>
                          <p:cTn id="43" fill="hold">
                            <p:stCondLst>
                              <p:cond delay="4500"/>
                            </p:stCondLst>
                            <p:childTnLst>
                              <p:par>
                                <p:cTn id="44" presetID="9"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dissolve">
                                      <p:cBhvr>
                                        <p:cTn id="46" dur="1000"/>
                                        <p:tgtEl>
                                          <p:spTgt spid="1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ssolve">
                                      <p:cBhvr>
                                        <p:cTn id="4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animBg="1"/>
      <p:bldP spid="9" grpId="0" animBg="1"/>
      <p:bldP spid="11" grpId="0" animBg="1"/>
      <p:bldP spid="12" grpId="0" animBg="1"/>
      <p:bldP spid="27" grpId="0" animBg="1"/>
      <p:bldP spid="28" grpId="0" animBg="1"/>
      <p:bldP spid="29"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2" cstate="print"/>
          <a:srcRect/>
          <a:stretch>
            <a:fillRect/>
          </a:stretch>
        </p:blipFill>
        <p:spPr bwMode="auto">
          <a:xfrm>
            <a:off x="899592" y="2564904"/>
            <a:ext cx="563562" cy="647700"/>
          </a:xfrm>
          <a:prstGeom prst="rect">
            <a:avLst/>
          </a:prstGeom>
          <a:noFill/>
          <a:ln w="9525">
            <a:noFill/>
            <a:miter lim="800000"/>
            <a:headEnd/>
            <a:tailEnd/>
          </a:ln>
        </p:spPr>
      </p:pic>
      <p:pic>
        <p:nvPicPr>
          <p:cNvPr id="14339" name="Picture 4"/>
          <p:cNvPicPr>
            <a:picLocks noChangeAspect="1" noChangeArrowheads="1"/>
          </p:cNvPicPr>
          <p:nvPr/>
        </p:nvPicPr>
        <p:blipFill>
          <a:blip r:embed="rId3" cstate="print"/>
          <a:srcRect/>
          <a:stretch>
            <a:fillRect/>
          </a:stretch>
        </p:blipFill>
        <p:spPr bwMode="auto">
          <a:xfrm>
            <a:off x="250825" y="127497"/>
            <a:ext cx="6110288" cy="1295400"/>
          </a:xfrm>
          <a:prstGeom prst="rect">
            <a:avLst/>
          </a:prstGeom>
          <a:noFill/>
          <a:ln w="9525">
            <a:noFill/>
            <a:miter lim="800000"/>
            <a:headEnd/>
            <a:tailEnd/>
          </a:ln>
        </p:spPr>
      </p:pic>
      <p:sp>
        <p:nvSpPr>
          <p:cNvPr id="14340" name="AutoShape 3"/>
          <p:cNvSpPr>
            <a:spLocks/>
          </p:cNvSpPr>
          <p:nvPr/>
        </p:nvSpPr>
        <p:spPr bwMode="auto">
          <a:xfrm>
            <a:off x="179388" y="156072"/>
            <a:ext cx="144462" cy="1195387"/>
          </a:xfrm>
          <a:prstGeom prst="leftBracket">
            <a:avLst>
              <a:gd name="adj" fmla="val 13293"/>
            </a:avLst>
          </a:prstGeom>
          <a:noFill/>
          <a:ln w="19050">
            <a:solidFill>
              <a:srgbClr val="000000"/>
            </a:solidFill>
            <a:round/>
            <a:headEnd/>
            <a:tailEnd/>
          </a:ln>
        </p:spPr>
        <p:txBody>
          <a:bodyPr/>
          <a:lstStyle/>
          <a:p>
            <a:endParaRPr lang="fr-FR"/>
          </a:p>
        </p:txBody>
      </p:sp>
      <p:sp>
        <p:nvSpPr>
          <p:cNvPr id="14341" name="AutoShape 2"/>
          <p:cNvSpPr>
            <a:spLocks/>
          </p:cNvSpPr>
          <p:nvPr/>
        </p:nvSpPr>
        <p:spPr bwMode="auto">
          <a:xfrm flipH="1">
            <a:off x="6372225" y="145381"/>
            <a:ext cx="144463" cy="1195387"/>
          </a:xfrm>
          <a:prstGeom prst="leftBracket">
            <a:avLst>
              <a:gd name="adj" fmla="val 16128"/>
            </a:avLst>
          </a:prstGeom>
          <a:noFill/>
          <a:ln w="19050">
            <a:solidFill>
              <a:srgbClr val="000000"/>
            </a:solidFill>
            <a:round/>
            <a:headEnd/>
            <a:tailEnd/>
          </a:ln>
        </p:spPr>
        <p:txBody>
          <a:bodyPr/>
          <a:lstStyle/>
          <a:p>
            <a:endParaRPr lang="fr-FR"/>
          </a:p>
        </p:txBody>
      </p:sp>
      <p:sp>
        <p:nvSpPr>
          <p:cNvPr id="14343" name="Rectangle 6"/>
          <p:cNvSpPr>
            <a:spLocks noChangeArrowheads="1"/>
          </p:cNvSpPr>
          <p:nvPr/>
        </p:nvSpPr>
        <p:spPr bwMode="auto">
          <a:xfrm>
            <a:off x="6613932" y="1313333"/>
            <a:ext cx="3888432" cy="400110"/>
          </a:xfrm>
          <a:prstGeom prst="rect">
            <a:avLst/>
          </a:prstGeom>
          <a:noFill/>
          <a:ln w="9525">
            <a:noFill/>
            <a:miter lim="800000"/>
            <a:headEnd/>
            <a:tailEnd/>
          </a:ln>
        </p:spPr>
        <p:txBody>
          <a:bodyPr wrap="square" anchor="ctr">
            <a:spAutoFit/>
          </a:bodyPr>
          <a:lstStyle/>
          <a:p>
            <a:pPr eaLnBrk="0" hangingPunct="0"/>
            <a:r>
              <a:rPr lang="fr-FR" sz="2000" b="1" u="sng" dirty="0"/>
              <a:t>Hybride de résonance</a:t>
            </a:r>
            <a:endParaRPr lang="fr-FR" sz="1400" b="1" dirty="0"/>
          </a:p>
        </p:txBody>
      </p:sp>
      <p:sp>
        <p:nvSpPr>
          <p:cNvPr id="2" name="Rectangle 7"/>
          <p:cNvSpPr>
            <a:spLocks noChangeArrowheads="1"/>
          </p:cNvSpPr>
          <p:nvPr/>
        </p:nvSpPr>
        <p:spPr bwMode="auto">
          <a:xfrm>
            <a:off x="1619250" y="2624634"/>
            <a:ext cx="7524750" cy="1308050"/>
          </a:xfrm>
          <a:prstGeom prst="rect">
            <a:avLst/>
          </a:prstGeom>
          <a:solidFill>
            <a:srgbClr val="FFC000"/>
          </a:solidFill>
          <a:ln w="9525">
            <a:noFill/>
            <a:miter lim="800000"/>
            <a:headEnd/>
            <a:tailEnd/>
          </a:ln>
          <a:effectLst/>
        </p:spPr>
        <p:txBody>
          <a:bodyPr anchor="ctr">
            <a:spAutoFit/>
          </a:bodyPr>
          <a:lstStyle/>
          <a:p>
            <a:pPr algn="just" eaLnBrk="0" hangingPunct="0">
              <a:defRPr/>
            </a:pPr>
            <a:r>
              <a:rPr lang="fr-FR" dirty="0">
                <a:latin typeface="Arial" pitchFamily="34" charset="0"/>
                <a:ea typeface="Calibri" pitchFamily="34" charset="0"/>
                <a:cs typeface="Arial" pitchFamily="34" charset="0"/>
                <a:sym typeface="Wingdings" pitchFamily="2" charset="2"/>
              </a:rPr>
              <a:t></a:t>
            </a:r>
            <a:r>
              <a:rPr lang="fr-FR" dirty="0">
                <a:latin typeface="Arial" pitchFamily="34" charset="0"/>
                <a:ea typeface="Calibri" pitchFamily="34" charset="0"/>
                <a:cs typeface="Arial" pitchFamily="34" charset="0"/>
              </a:rPr>
              <a:t> </a:t>
            </a:r>
            <a:r>
              <a:rPr lang="fr-FR" i="1" dirty="0">
                <a:latin typeface="Arial" pitchFamily="34" charset="0"/>
                <a:ea typeface="Calibri" pitchFamily="34" charset="0"/>
                <a:cs typeface="Arial" pitchFamily="34" charset="0"/>
                <a:sym typeface="Wingdings" pitchFamily="2" charset="2"/>
              </a:rPr>
              <a:t>L’existence de formes mésomères traduit l’aptitude des électrons à pouvoir se délocaliser d’un endroit à un autre de l’édifice </a:t>
            </a:r>
            <a:r>
              <a:rPr lang="fr-FR" i="1" dirty="0" err="1">
                <a:latin typeface="Arial" pitchFamily="34" charset="0"/>
                <a:ea typeface="Calibri" pitchFamily="34" charset="0"/>
                <a:cs typeface="Arial" pitchFamily="34" charset="0"/>
                <a:sym typeface="Wingdings" pitchFamily="2" charset="2"/>
              </a:rPr>
              <a:t>polyatomique</a:t>
            </a:r>
            <a:r>
              <a:rPr lang="fr-FR" i="1" dirty="0">
                <a:latin typeface="Arial" pitchFamily="34" charset="0"/>
                <a:ea typeface="Calibri" pitchFamily="34" charset="0"/>
                <a:cs typeface="Arial" pitchFamily="34" charset="0"/>
                <a:sym typeface="Wingdings" pitchFamily="2" charset="2"/>
              </a:rPr>
              <a:t> : c’est pourquoi on parle de « </a:t>
            </a:r>
            <a:r>
              <a:rPr lang="fr-FR" b="1" i="1" dirty="0">
                <a:latin typeface="Arial" pitchFamily="34" charset="0"/>
                <a:ea typeface="Calibri" pitchFamily="34" charset="0"/>
                <a:cs typeface="Arial" pitchFamily="34" charset="0"/>
                <a:sym typeface="Wingdings" pitchFamily="2" charset="2"/>
              </a:rPr>
              <a:t>liaisons covalentes </a:t>
            </a:r>
            <a:r>
              <a:rPr lang="fr-FR" b="1" i="1" u="sng" dirty="0">
                <a:latin typeface="Arial" pitchFamily="34" charset="0"/>
                <a:ea typeface="Calibri" pitchFamily="34" charset="0"/>
                <a:cs typeface="Arial" pitchFamily="34" charset="0"/>
                <a:sym typeface="Wingdings" pitchFamily="2" charset="2"/>
              </a:rPr>
              <a:t>délocalisées</a:t>
            </a:r>
            <a:r>
              <a:rPr lang="fr-FR" i="1" dirty="0">
                <a:latin typeface="Arial" pitchFamily="34" charset="0"/>
                <a:ea typeface="Calibri" pitchFamily="34" charset="0"/>
                <a:cs typeface="Arial" pitchFamily="34" charset="0"/>
                <a:sym typeface="Wingdings" pitchFamily="2" charset="2"/>
              </a:rPr>
              <a:t> ». </a:t>
            </a:r>
            <a:endParaRPr lang="fr-FR" dirty="0">
              <a:latin typeface="Arial" pitchFamily="34" charset="0"/>
              <a:cs typeface="Arial" pitchFamily="34" charset="0"/>
              <a:sym typeface="Wingdings" pitchFamily="2" charset="2"/>
            </a:endParaRPr>
          </a:p>
          <a:p>
            <a:pPr eaLnBrk="0" hangingPunct="0">
              <a:defRPr/>
            </a:pPr>
            <a:endParaRPr lang="fr-FR" sz="700" dirty="0">
              <a:latin typeface="Arial" pitchFamily="34" charset="0"/>
              <a:ea typeface="Calibri" pitchFamily="34" charset="0"/>
              <a:cs typeface="Arial" pitchFamily="34" charset="0"/>
              <a:sym typeface="Wingdings" pitchFamily="2" charset="2"/>
            </a:endParaRPr>
          </a:p>
          <a:p>
            <a:pPr eaLnBrk="0" hangingPunct="0">
              <a:defRPr/>
            </a:pPr>
            <a:r>
              <a:rPr lang="fr-FR" dirty="0">
                <a:latin typeface="Arial" pitchFamily="34" charset="0"/>
                <a:ea typeface="Calibri" pitchFamily="34" charset="0"/>
                <a:cs typeface="Arial" pitchFamily="34" charset="0"/>
                <a:sym typeface="Wingdings" pitchFamily="2" charset="2"/>
              </a:rPr>
              <a:t></a:t>
            </a:r>
            <a:r>
              <a:rPr lang="fr-FR" dirty="0">
                <a:latin typeface="Arial" pitchFamily="34" charset="0"/>
                <a:ea typeface="Calibri" pitchFamily="34" charset="0"/>
                <a:cs typeface="Arial" pitchFamily="34" charset="0"/>
              </a:rPr>
              <a:t> </a:t>
            </a:r>
            <a:r>
              <a:rPr lang="fr-FR" i="1" u="sng" dirty="0">
                <a:latin typeface="Arial" pitchFamily="34" charset="0"/>
                <a:ea typeface="Calibri" pitchFamily="34" charset="0"/>
                <a:cs typeface="Arial" pitchFamily="34" charset="0"/>
                <a:sym typeface="Wingdings" pitchFamily="2" charset="2"/>
              </a:rPr>
              <a:t>Plus un édifice présente de formes mésomères et plus il est stable</a:t>
            </a:r>
            <a:r>
              <a:rPr lang="fr-FR" i="1" dirty="0">
                <a:latin typeface="Arial" pitchFamily="34" charset="0"/>
                <a:ea typeface="Calibri" pitchFamily="34" charset="0"/>
                <a:cs typeface="Arial" pitchFamily="34" charset="0"/>
                <a:sym typeface="Wingdings" pitchFamily="2" charset="2"/>
              </a:rPr>
              <a:t> …</a:t>
            </a:r>
            <a:endParaRPr lang="fr-FR" sz="1100" dirty="0">
              <a:latin typeface="Times New Roman" pitchFamily="18" charset="0"/>
              <a:ea typeface="Calibri" pitchFamily="34" charset="0"/>
              <a:cs typeface="Arial" pitchFamily="34" charset="0"/>
              <a:sym typeface="Wingdings" pitchFamily="2" charset="2"/>
            </a:endParaRPr>
          </a:p>
        </p:txBody>
      </p:sp>
      <p:sp>
        <p:nvSpPr>
          <p:cNvPr id="13" name="Forme libre 12"/>
          <p:cNvSpPr/>
          <p:nvPr/>
        </p:nvSpPr>
        <p:spPr>
          <a:xfrm>
            <a:off x="971550" y="198934"/>
            <a:ext cx="360363" cy="428625"/>
          </a:xfrm>
          <a:custGeom>
            <a:avLst/>
            <a:gdLst>
              <a:gd name="connsiteX0" fmla="*/ 0 w 360362"/>
              <a:gd name="connsiteY0" fmla="*/ 428625 h 428625"/>
              <a:gd name="connsiteX1" fmla="*/ 333375 w 360362"/>
              <a:gd name="connsiteY1" fmla="*/ 190500 h 428625"/>
              <a:gd name="connsiteX2" fmla="*/ 161925 w 360362"/>
              <a:gd name="connsiteY2" fmla="*/ 0 h 428625"/>
            </a:gdLst>
            <a:ahLst/>
            <a:cxnLst>
              <a:cxn ang="0">
                <a:pos x="connsiteX0" y="connsiteY0"/>
              </a:cxn>
              <a:cxn ang="0">
                <a:pos x="connsiteX1" y="connsiteY1"/>
              </a:cxn>
              <a:cxn ang="0">
                <a:pos x="connsiteX2" y="connsiteY2"/>
              </a:cxn>
            </a:cxnLst>
            <a:rect l="l" t="t" r="r" b="b"/>
            <a:pathLst>
              <a:path w="360362" h="428625">
                <a:moveTo>
                  <a:pt x="0" y="428625"/>
                </a:moveTo>
                <a:cubicBezTo>
                  <a:pt x="153194" y="345281"/>
                  <a:pt x="306388" y="261937"/>
                  <a:pt x="333375" y="190500"/>
                </a:cubicBezTo>
                <a:cubicBezTo>
                  <a:pt x="360362" y="119063"/>
                  <a:pt x="261143" y="59531"/>
                  <a:pt x="161925"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4" name="Forme libre 13"/>
          <p:cNvSpPr/>
          <p:nvPr/>
        </p:nvSpPr>
        <p:spPr>
          <a:xfrm rot="20958058" flipH="1">
            <a:off x="969963" y="987922"/>
            <a:ext cx="388937" cy="36671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Lst>
            <a:ahLst/>
            <a:cxnLst>
              <a:cxn ang="0">
                <a:pos x="connsiteX0" y="connsiteY0"/>
              </a:cxn>
              <a:cxn ang="0">
                <a:pos x="connsiteX1" y="connsiteY1"/>
              </a:cxn>
              <a:cxn ang="0">
                <a:pos x="connsiteX2" y="connsiteY2"/>
              </a:cxn>
              <a:cxn ang="0">
                <a:pos x="connsiteX3" y="connsiteY3"/>
              </a:cxn>
            </a:cxnLst>
            <a:rect l="l" t="t" r="r" b="b"/>
            <a:pathLst>
              <a:path w="459720" h="366398">
                <a:moveTo>
                  <a:pt x="0" y="285327"/>
                </a:moveTo>
                <a:cubicBezTo>
                  <a:pt x="40803" y="272988"/>
                  <a:pt x="251420" y="366398"/>
                  <a:pt x="326757" y="350593"/>
                </a:cubicBezTo>
                <a:cubicBezTo>
                  <a:pt x="402094" y="334789"/>
                  <a:pt x="459721" y="248932"/>
                  <a:pt x="452024" y="190500"/>
                </a:cubicBezTo>
                <a:cubicBezTo>
                  <a:pt x="444327" y="132068"/>
                  <a:pt x="379792" y="59531"/>
                  <a:pt x="280574"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6" name="Forme libre 15"/>
          <p:cNvSpPr/>
          <p:nvPr/>
        </p:nvSpPr>
        <p:spPr>
          <a:xfrm rot="6225742" flipH="1">
            <a:off x="3707606" y="695028"/>
            <a:ext cx="269875" cy="3825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9" name="Forme libre 18"/>
          <p:cNvSpPr/>
          <p:nvPr/>
        </p:nvSpPr>
        <p:spPr>
          <a:xfrm rot="7435994" flipH="1">
            <a:off x="2860675" y="722810"/>
            <a:ext cx="344487" cy="32226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68751"/>
              <a:gd name="connsiteY0" fmla="*/ 218317 h 392918"/>
              <a:gd name="connsiteX1" fmla="*/ 382032 w 468751"/>
              <a:gd name="connsiteY1" fmla="*/ 377113 h 392918"/>
              <a:gd name="connsiteX2" fmla="*/ 452024 w 468751"/>
              <a:gd name="connsiteY2" fmla="*/ 123490 h 392918"/>
              <a:gd name="connsiteX3" fmla="*/ 281671 w 468751"/>
              <a:gd name="connsiteY3" fmla="*/ 0 h 392918"/>
              <a:gd name="connsiteX0" fmla="*/ 0 w 448453"/>
              <a:gd name="connsiteY0" fmla="*/ 218317 h 380740"/>
              <a:gd name="connsiteX1" fmla="*/ 382032 w 448453"/>
              <a:gd name="connsiteY1" fmla="*/ 377113 h 380740"/>
              <a:gd name="connsiteX2" fmla="*/ 398526 w 448453"/>
              <a:gd name="connsiteY2" fmla="*/ 240080 h 380740"/>
              <a:gd name="connsiteX3" fmla="*/ 281671 w 448453"/>
              <a:gd name="connsiteY3" fmla="*/ 0 h 380740"/>
              <a:gd name="connsiteX0" fmla="*/ 0 w 406664"/>
              <a:gd name="connsiteY0" fmla="*/ 218317 h 322998"/>
              <a:gd name="connsiteX1" fmla="*/ 232844 w 406664"/>
              <a:gd name="connsiteY1" fmla="*/ 319371 h 322998"/>
              <a:gd name="connsiteX2" fmla="*/ 398526 w 406664"/>
              <a:gd name="connsiteY2" fmla="*/ 240080 h 322998"/>
              <a:gd name="connsiteX3" fmla="*/ 281671 w 406664"/>
              <a:gd name="connsiteY3" fmla="*/ 0 h 322998"/>
            </a:gdLst>
            <a:ahLst/>
            <a:cxnLst>
              <a:cxn ang="0">
                <a:pos x="connsiteX0" y="connsiteY0"/>
              </a:cxn>
              <a:cxn ang="0">
                <a:pos x="connsiteX1" y="connsiteY1"/>
              </a:cxn>
              <a:cxn ang="0">
                <a:pos x="connsiteX2" y="connsiteY2"/>
              </a:cxn>
              <a:cxn ang="0">
                <a:pos x="connsiteX3" y="connsiteY3"/>
              </a:cxn>
            </a:cxnLst>
            <a:rect l="l" t="t" r="r" b="b"/>
            <a:pathLst>
              <a:path w="406664" h="322998">
                <a:moveTo>
                  <a:pt x="0" y="218317"/>
                </a:moveTo>
                <a:cubicBezTo>
                  <a:pt x="40803" y="205978"/>
                  <a:pt x="166423" y="315744"/>
                  <a:pt x="232844" y="319371"/>
                </a:cubicBezTo>
                <a:cubicBezTo>
                  <a:pt x="299265" y="322998"/>
                  <a:pt x="390388" y="293309"/>
                  <a:pt x="398526" y="240080"/>
                </a:cubicBezTo>
                <a:cubicBezTo>
                  <a:pt x="406664" y="186852"/>
                  <a:pt x="380889" y="59531"/>
                  <a:pt x="281671"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pic>
        <p:nvPicPr>
          <p:cNvPr id="14349" name="Picture 9"/>
          <p:cNvPicPr>
            <a:picLocks noChangeAspect="1" noChangeArrowheads="1"/>
          </p:cNvPicPr>
          <p:nvPr/>
        </p:nvPicPr>
        <p:blipFill>
          <a:blip r:embed="rId4" cstate="print"/>
          <a:srcRect/>
          <a:stretch>
            <a:fillRect/>
          </a:stretch>
        </p:blipFill>
        <p:spPr bwMode="auto">
          <a:xfrm>
            <a:off x="7019925" y="54472"/>
            <a:ext cx="1811338" cy="1344612"/>
          </a:xfrm>
          <a:prstGeom prst="rect">
            <a:avLst/>
          </a:prstGeom>
          <a:noFill/>
          <a:ln w="9525">
            <a:noFill/>
            <a:miter lim="800000"/>
            <a:headEnd/>
            <a:tailEnd/>
          </a:ln>
        </p:spPr>
      </p:pic>
      <p:sp>
        <p:nvSpPr>
          <p:cNvPr id="14350" name="ZoneTexte 21"/>
          <p:cNvSpPr txBox="1">
            <a:spLocks noChangeArrowheads="1"/>
          </p:cNvSpPr>
          <p:nvPr/>
        </p:nvSpPr>
        <p:spPr bwMode="auto">
          <a:xfrm>
            <a:off x="8388350" y="44624"/>
            <a:ext cx="312738" cy="369888"/>
          </a:xfrm>
          <a:prstGeom prst="rect">
            <a:avLst/>
          </a:prstGeom>
          <a:noFill/>
          <a:ln w="9525">
            <a:noFill/>
            <a:miter lim="800000"/>
            <a:headEnd/>
            <a:tailEnd/>
          </a:ln>
        </p:spPr>
        <p:txBody>
          <a:bodyPr wrap="none">
            <a:spAutoFit/>
          </a:bodyPr>
          <a:lstStyle/>
          <a:p>
            <a:r>
              <a:rPr lang="fr-FR" dirty="0"/>
              <a:t>2</a:t>
            </a:r>
          </a:p>
        </p:txBody>
      </p:sp>
      <p:sp>
        <p:nvSpPr>
          <p:cNvPr id="23" name="Forme libre 22"/>
          <p:cNvSpPr/>
          <p:nvPr/>
        </p:nvSpPr>
        <p:spPr>
          <a:xfrm>
            <a:off x="7769225" y="424359"/>
            <a:ext cx="381000" cy="561975"/>
          </a:xfrm>
          <a:custGeom>
            <a:avLst/>
            <a:gdLst>
              <a:gd name="connsiteX0" fmla="*/ 0 w 381000"/>
              <a:gd name="connsiteY0" fmla="*/ 0 h 561975"/>
              <a:gd name="connsiteX1" fmla="*/ 76200 w 381000"/>
              <a:gd name="connsiteY1" fmla="*/ 352425 h 561975"/>
              <a:gd name="connsiteX2" fmla="*/ 381000 w 381000"/>
              <a:gd name="connsiteY2" fmla="*/ 561975 h 561975"/>
            </a:gdLst>
            <a:ahLst/>
            <a:cxnLst>
              <a:cxn ang="0">
                <a:pos x="connsiteX0" y="connsiteY0"/>
              </a:cxn>
              <a:cxn ang="0">
                <a:pos x="connsiteX1" y="connsiteY1"/>
              </a:cxn>
              <a:cxn ang="0">
                <a:pos x="connsiteX2" y="connsiteY2"/>
              </a:cxn>
            </a:cxnLst>
            <a:rect l="l" t="t" r="r" b="b"/>
            <a:pathLst>
              <a:path w="381000" h="561975">
                <a:moveTo>
                  <a:pt x="0" y="0"/>
                </a:moveTo>
                <a:cubicBezTo>
                  <a:pt x="6350" y="129381"/>
                  <a:pt x="12700" y="258762"/>
                  <a:pt x="76200" y="352425"/>
                </a:cubicBezTo>
                <a:cubicBezTo>
                  <a:pt x="139700" y="446088"/>
                  <a:pt x="381000" y="561975"/>
                  <a:pt x="381000" y="561975"/>
                </a:cubicBezTo>
              </a:path>
            </a:pathLst>
          </a:custGeom>
          <a:ln w="28575">
            <a:solidFill>
              <a:srgbClr val="005828"/>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4" name="Forme libre 23"/>
          <p:cNvSpPr/>
          <p:nvPr/>
        </p:nvSpPr>
        <p:spPr>
          <a:xfrm flipH="1">
            <a:off x="7327900" y="405309"/>
            <a:ext cx="323850" cy="561975"/>
          </a:xfrm>
          <a:custGeom>
            <a:avLst/>
            <a:gdLst>
              <a:gd name="connsiteX0" fmla="*/ 0 w 381000"/>
              <a:gd name="connsiteY0" fmla="*/ 0 h 561975"/>
              <a:gd name="connsiteX1" fmla="*/ 76200 w 381000"/>
              <a:gd name="connsiteY1" fmla="*/ 352425 h 561975"/>
              <a:gd name="connsiteX2" fmla="*/ 381000 w 381000"/>
              <a:gd name="connsiteY2" fmla="*/ 561975 h 561975"/>
            </a:gdLst>
            <a:ahLst/>
            <a:cxnLst>
              <a:cxn ang="0">
                <a:pos x="connsiteX0" y="connsiteY0"/>
              </a:cxn>
              <a:cxn ang="0">
                <a:pos x="connsiteX1" y="connsiteY1"/>
              </a:cxn>
              <a:cxn ang="0">
                <a:pos x="connsiteX2" y="connsiteY2"/>
              </a:cxn>
            </a:cxnLst>
            <a:rect l="l" t="t" r="r" b="b"/>
            <a:pathLst>
              <a:path w="381000" h="561975">
                <a:moveTo>
                  <a:pt x="0" y="0"/>
                </a:moveTo>
                <a:cubicBezTo>
                  <a:pt x="6350" y="129381"/>
                  <a:pt x="12700" y="258762"/>
                  <a:pt x="76200" y="352425"/>
                </a:cubicBezTo>
                <a:cubicBezTo>
                  <a:pt x="139700" y="446088"/>
                  <a:pt x="381000" y="561975"/>
                  <a:pt x="381000" y="561975"/>
                </a:cubicBezTo>
              </a:path>
            </a:pathLst>
          </a:custGeom>
          <a:ln w="28575">
            <a:solidFill>
              <a:srgbClr val="005828"/>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5" name="Forme libre 24"/>
          <p:cNvSpPr/>
          <p:nvPr/>
        </p:nvSpPr>
        <p:spPr>
          <a:xfrm rot="14308037" flipH="1">
            <a:off x="7550944" y="783928"/>
            <a:ext cx="325437" cy="561975"/>
          </a:xfrm>
          <a:custGeom>
            <a:avLst/>
            <a:gdLst>
              <a:gd name="connsiteX0" fmla="*/ 0 w 381000"/>
              <a:gd name="connsiteY0" fmla="*/ 0 h 561975"/>
              <a:gd name="connsiteX1" fmla="*/ 76200 w 381000"/>
              <a:gd name="connsiteY1" fmla="*/ 352425 h 561975"/>
              <a:gd name="connsiteX2" fmla="*/ 381000 w 381000"/>
              <a:gd name="connsiteY2" fmla="*/ 561975 h 561975"/>
            </a:gdLst>
            <a:ahLst/>
            <a:cxnLst>
              <a:cxn ang="0">
                <a:pos x="connsiteX0" y="connsiteY0"/>
              </a:cxn>
              <a:cxn ang="0">
                <a:pos x="connsiteX1" y="connsiteY1"/>
              </a:cxn>
              <a:cxn ang="0">
                <a:pos x="connsiteX2" y="connsiteY2"/>
              </a:cxn>
            </a:cxnLst>
            <a:rect l="l" t="t" r="r" b="b"/>
            <a:pathLst>
              <a:path w="381000" h="561975">
                <a:moveTo>
                  <a:pt x="0" y="0"/>
                </a:moveTo>
                <a:cubicBezTo>
                  <a:pt x="6350" y="129381"/>
                  <a:pt x="12700" y="258762"/>
                  <a:pt x="76200" y="352425"/>
                </a:cubicBezTo>
                <a:cubicBezTo>
                  <a:pt x="139700" y="446088"/>
                  <a:pt x="381000" y="561975"/>
                  <a:pt x="381000" y="561975"/>
                </a:cubicBezTo>
              </a:path>
            </a:pathLst>
          </a:custGeom>
          <a:ln w="28575">
            <a:solidFill>
              <a:srgbClr val="005828"/>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2" name="Rectangle 21"/>
          <p:cNvSpPr>
            <a:spLocks noChangeArrowheads="1"/>
          </p:cNvSpPr>
          <p:nvPr/>
        </p:nvSpPr>
        <p:spPr bwMode="auto">
          <a:xfrm>
            <a:off x="6578600" y="546597"/>
            <a:ext cx="453970" cy="400110"/>
          </a:xfrm>
          <a:prstGeom prst="rect">
            <a:avLst/>
          </a:prstGeom>
          <a:noFill/>
          <a:ln w="9525">
            <a:noFill/>
            <a:miter lim="800000"/>
            <a:headEnd/>
            <a:tailEnd/>
          </a:ln>
        </p:spPr>
        <p:txBody>
          <a:bodyPr wrap="none">
            <a:spAutoFit/>
          </a:bodyPr>
          <a:lstStyle/>
          <a:p>
            <a:r>
              <a:rPr lang="fr-FR" sz="2000" u="sng" dirty="0"/>
              <a:t>ou</a:t>
            </a:r>
            <a:endParaRPr lang="fr-FR" sz="2000" dirty="0"/>
          </a:p>
        </p:txBody>
      </p:sp>
      <p:sp>
        <p:nvSpPr>
          <p:cNvPr id="32" name="Text Box 2"/>
          <p:cNvSpPr txBox="1">
            <a:spLocks noChangeArrowheads="1"/>
          </p:cNvSpPr>
          <p:nvPr/>
        </p:nvSpPr>
        <p:spPr bwMode="auto">
          <a:xfrm>
            <a:off x="0" y="1800200"/>
            <a:ext cx="9144000" cy="14127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fr-FR" sz="2000" dirty="0" smtClean="0">
                <a:solidFill>
                  <a:srgbClr val="002060"/>
                </a:solidFill>
                <a:latin typeface="Arial" pitchFamily="34" charset="0"/>
                <a:cs typeface="Arial" pitchFamily="34" charset="0"/>
                <a:sym typeface="Wingdings 3"/>
              </a:rPr>
              <a:t> </a:t>
            </a:r>
            <a:r>
              <a:rPr lang="fr-FR" sz="2000" dirty="0" smtClean="0">
                <a:solidFill>
                  <a:srgbClr val="002060"/>
                </a:solidFill>
                <a:latin typeface="Arial" pitchFamily="34" charset="0"/>
                <a:cs typeface="Arial" pitchFamily="34" charset="0"/>
              </a:rPr>
              <a:t> </a:t>
            </a:r>
            <a:r>
              <a:rPr lang="fr-FR" sz="2000" u="sng" dirty="0" smtClean="0">
                <a:solidFill>
                  <a:srgbClr val="002060"/>
                </a:solidFill>
                <a:latin typeface="Arial" pitchFamily="34" charset="0"/>
                <a:cs typeface="Arial" pitchFamily="34" charset="0"/>
              </a:rPr>
              <a:t>Les trois liaisons C/O ont la même longueur</a:t>
            </a:r>
            <a:r>
              <a:rPr lang="fr-FR" sz="2000" dirty="0" smtClean="0">
                <a:solidFill>
                  <a:srgbClr val="002060"/>
                </a:solidFill>
                <a:latin typeface="Arial" pitchFamily="34" charset="0"/>
                <a:cs typeface="Arial" pitchFamily="34" charset="0"/>
              </a:rPr>
              <a:t>, intermédiaire entre simple et double (</a:t>
            </a:r>
            <a:r>
              <a:rPr lang="fr-FR" sz="2000" b="1" dirty="0" smtClean="0">
                <a:solidFill>
                  <a:srgbClr val="FF0000"/>
                </a:solidFill>
                <a:latin typeface="Arial" pitchFamily="34" charset="0"/>
                <a:cs typeface="Arial" pitchFamily="34" charset="0"/>
              </a:rPr>
              <a:t>SIMPLE</a:t>
            </a:r>
            <a:r>
              <a:rPr lang="fr-FR" sz="2000" dirty="0" smtClean="0">
                <a:solidFill>
                  <a:srgbClr val="FF0000"/>
                </a:solidFill>
                <a:latin typeface="Arial" pitchFamily="34" charset="0"/>
                <a:cs typeface="Arial" pitchFamily="34" charset="0"/>
              </a:rPr>
              <a:t> les deux-tiers du temps </a:t>
            </a:r>
            <a:r>
              <a:rPr lang="fr-FR" sz="2000" dirty="0" smtClean="0">
                <a:solidFill>
                  <a:srgbClr val="002060"/>
                </a:solidFill>
                <a:latin typeface="Arial" pitchFamily="34" charset="0"/>
                <a:cs typeface="Arial" pitchFamily="34" charset="0"/>
              </a:rPr>
              <a:t>et</a:t>
            </a:r>
            <a:r>
              <a:rPr lang="fr-FR" sz="2000" dirty="0" smtClean="0">
                <a:solidFill>
                  <a:srgbClr val="FF0000"/>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rPr>
              <a:t>DOUBLE</a:t>
            </a:r>
            <a:r>
              <a:rPr lang="fr-FR" sz="2000" dirty="0" smtClean="0">
                <a:solidFill>
                  <a:srgbClr val="FF0000"/>
                </a:solidFill>
                <a:latin typeface="Arial" pitchFamily="34" charset="0"/>
                <a:cs typeface="Arial" pitchFamily="34" charset="0"/>
              </a:rPr>
              <a:t> le tiers du temps </a:t>
            </a:r>
            <a:r>
              <a:rPr lang="fr-FR" sz="2000" dirty="0" smtClean="0">
                <a:solidFill>
                  <a:srgbClr val="002060"/>
                </a:solidFill>
                <a:latin typeface="Arial" pitchFamily="34" charset="0"/>
                <a:cs typeface="Arial" pitchFamily="34" charset="0"/>
              </a:rPr>
              <a:t>restant).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9" name="Groupe 28"/>
          <p:cNvGrpSpPr/>
          <p:nvPr/>
        </p:nvGrpSpPr>
        <p:grpSpPr>
          <a:xfrm>
            <a:off x="255712" y="3822948"/>
            <a:ext cx="8708776" cy="1296144"/>
            <a:chOff x="255712" y="3822948"/>
            <a:chExt cx="8708776" cy="1296144"/>
          </a:xfrm>
        </p:grpSpPr>
        <p:pic>
          <p:nvPicPr>
            <p:cNvPr id="33" name="Image 32"/>
            <p:cNvPicPr/>
            <p:nvPr/>
          </p:nvPicPr>
          <p:blipFill>
            <a:blip r:embed="rId5" cstate="print"/>
            <a:srcRect l="72340" t="22257" r="13590" b="31700"/>
            <a:stretch>
              <a:fillRect/>
            </a:stretch>
          </p:blipFill>
          <p:spPr bwMode="auto">
            <a:xfrm>
              <a:off x="255712" y="3822948"/>
              <a:ext cx="792088" cy="1296144"/>
            </a:xfrm>
            <a:prstGeom prst="rect">
              <a:avLst/>
            </a:prstGeom>
            <a:noFill/>
            <a:ln w="9525">
              <a:noFill/>
              <a:miter lim="800000"/>
              <a:headEnd/>
              <a:tailEnd/>
            </a:ln>
          </p:spPr>
        </p:pic>
        <p:sp>
          <p:nvSpPr>
            <p:cNvPr id="34" name="Rectangle 33"/>
            <p:cNvSpPr/>
            <p:nvPr/>
          </p:nvSpPr>
          <p:spPr>
            <a:xfrm>
              <a:off x="1187624" y="4365104"/>
              <a:ext cx="7776864" cy="707886"/>
            </a:xfrm>
            <a:prstGeom prst="rect">
              <a:avLst/>
            </a:prstGeom>
            <a:solidFill>
              <a:srgbClr val="FFFF00"/>
            </a:solidFill>
          </p:spPr>
          <p:txBody>
            <a:bodyPr wrap="square">
              <a:spAutoFit/>
            </a:bodyPr>
            <a:lstStyle/>
            <a:p>
              <a:pPr algn="ctr"/>
              <a:r>
                <a:rPr lang="fr-FR" sz="2000" b="1" dirty="0" smtClean="0">
                  <a:latin typeface="Arial Black" pitchFamily="34" charset="0"/>
                </a:rPr>
                <a:t>Quels sont les enchaînements qui peuvent donner lieu à une délocalisation électronique ?</a:t>
              </a:r>
              <a:endParaRPr lang="fr-FR" sz="2000" dirty="0">
                <a:latin typeface="Arial Black" pitchFamily="34" charset="0"/>
              </a:endParaRPr>
            </a:p>
          </p:txBody>
        </p:sp>
      </p:grpSp>
      <p:sp>
        <p:nvSpPr>
          <p:cNvPr id="35" name="Rectangle 34"/>
          <p:cNvSpPr/>
          <p:nvPr/>
        </p:nvSpPr>
        <p:spPr>
          <a:xfrm>
            <a:off x="0" y="5301208"/>
            <a:ext cx="9144000" cy="400110"/>
          </a:xfrm>
          <a:prstGeom prst="rect">
            <a:avLst/>
          </a:prstGeom>
          <a:solidFill>
            <a:schemeClr val="accent5">
              <a:lumMod val="60000"/>
              <a:lumOff val="40000"/>
            </a:schemeClr>
          </a:solidFill>
        </p:spPr>
        <p:txBody>
          <a:bodyPr wrap="square">
            <a:spAutoFit/>
          </a:bodyPr>
          <a:lstStyle/>
          <a:p>
            <a:pPr>
              <a:defRPr/>
            </a:pPr>
            <a:r>
              <a:rPr lang="fr-FR" sz="2000" dirty="0">
                <a:latin typeface="Arial" charset="0"/>
                <a:cs typeface="Arial" charset="0"/>
                <a:sym typeface="Wingdings"/>
              </a:rPr>
              <a:t></a:t>
            </a:r>
            <a:r>
              <a:rPr lang="fr-FR" sz="2000" dirty="0">
                <a:latin typeface="Arial" charset="0"/>
                <a:cs typeface="Arial" charset="0"/>
              </a:rPr>
              <a:t> Liaison </a:t>
            </a:r>
            <a:r>
              <a:rPr lang="fr-FR" sz="2000" dirty="0" smtClean="0">
                <a:latin typeface="Arial" charset="0"/>
                <a:cs typeface="Arial" charset="0"/>
              </a:rPr>
              <a:t>multiple (</a:t>
            </a:r>
            <a:r>
              <a:rPr lang="fr-FR" sz="2000" b="1" dirty="0" smtClean="0">
                <a:solidFill>
                  <a:srgbClr val="FF0000"/>
                </a:solidFill>
                <a:latin typeface="Symbol" pitchFamily="18" charset="2"/>
                <a:cs typeface="Arial" charset="0"/>
              </a:rPr>
              <a:t>p</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simple (</a:t>
            </a:r>
            <a:r>
              <a:rPr lang="fr-FR" sz="2000" b="1" dirty="0" smtClean="0">
                <a:solidFill>
                  <a:srgbClr val="FF0000"/>
                </a:solidFill>
                <a:latin typeface="Symbol" pitchFamily="18" charset="2"/>
                <a:cs typeface="Arial" charset="0"/>
              </a:rPr>
              <a:t>s</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multiple (</a:t>
            </a:r>
            <a:r>
              <a:rPr lang="fr-FR" sz="2000" b="1" dirty="0" smtClean="0">
                <a:solidFill>
                  <a:srgbClr val="FF0000"/>
                </a:solidFill>
                <a:latin typeface="Symbol" pitchFamily="18" charset="2"/>
                <a:cs typeface="Arial" charset="0"/>
              </a:rPr>
              <a:t>p</a:t>
            </a:r>
            <a:r>
              <a:rPr lang="fr-FR" sz="2000" dirty="0" smtClean="0">
                <a:latin typeface="Arial" charset="0"/>
                <a:cs typeface="Arial" charset="0"/>
              </a:rPr>
              <a:t>)</a:t>
            </a:r>
            <a:endParaRPr lang="fr-FR" sz="2000" dirty="0">
              <a:latin typeface="Arial" charset="0"/>
              <a:cs typeface="Arial" charset="0"/>
            </a:endParaRPr>
          </a:p>
        </p:txBody>
      </p:sp>
      <p:pic>
        <p:nvPicPr>
          <p:cNvPr id="36" name="Picture 4"/>
          <p:cNvPicPr>
            <a:picLocks noChangeAspect="1" noChangeArrowheads="1"/>
          </p:cNvPicPr>
          <p:nvPr/>
        </p:nvPicPr>
        <p:blipFill>
          <a:blip r:embed="rId6" cstate="print"/>
          <a:srcRect/>
          <a:stretch>
            <a:fillRect/>
          </a:stretch>
        </p:blipFill>
        <p:spPr bwMode="auto">
          <a:xfrm>
            <a:off x="684213" y="6009233"/>
            <a:ext cx="3171825" cy="533400"/>
          </a:xfrm>
          <a:prstGeom prst="rect">
            <a:avLst/>
          </a:prstGeom>
          <a:noFill/>
          <a:ln w="9525">
            <a:noFill/>
            <a:miter lim="800000"/>
            <a:headEnd/>
            <a:tailEnd/>
          </a:ln>
        </p:spPr>
      </p:pic>
      <p:sp>
        <p:nvSpPr>
          <p:cNvPr id="37" name="Forme libre 36"/>
          <p:cNvSpPr/>
          <p:nvPr/>
        </p:nvSpPr>
        <p:spPr>
          <a:xfrm rot="4927779" flipH="1">
            <a:off x="1614488" y="5683796"/>
            <a:ext cx="446087" cy="7635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8" name="Forme libre 37"/>
          <p:cNvSpPr/>
          <p:nvPr/>
        </p:nvSpPr>
        <p:spPr>
          <a:xfrm rot="4210614" flipH="1">
            <a:off x="2897981" y="5848103"/>
            <a:ext cx="384175" cy="29051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 name="connsiteX0" fmla="*/ 0 w 218158"/>
              <a:gd name="connsiteY0" fmla="*/ 278613 h 278613"/>
              <a:gd name="connsiteX1" fmla="*/ 213710 w 218158"/>
              <a:gd name="connsiteY1" fmla="*/ 70915 h 278613"/>
              <a:gd name="connsiteX2" fmla="*/ 26685 w 218158"/>
              <a:gd name="connsiteY2" fmla="*/ 0 h 278613"/>
            </a:gdLst>
            <a:ahLst/>
            <a:cxnLst>
              <a:cxn ang="0">
                <a:pos x="connsiteX0" y="connsiteY0"/>
              </a:cxn>
              <a:cxn ang="0">
                <a:pos x="connsiteX1" y="connsiteY1"/>
              </a:cxn>
              <a:cxn ang="0">
                <a:pos x="connsiteX2" y="connsiteY2"/>
              </a:cxn>
            </a:cxnLst>
            <a:rect l="l" t="t" r="r" b="b"/>
            <a:pathLst>
              <a:path w="218158" h="278613">
                <a:moveTo>
                  <a:pt x="0" y="278613"/>
                </a:moveTo>
                <a:cubicBezTo>
                  <a:pt x="153194" y="195269"/>
                  <a:pt x="209263" y="117351"/>
                  <a:pt x="213710" y="70915"/>
                </a:cubicBezTo>
                <a:cubicBezTo>
                  <a:pt x="218158" y="24480"/>
                  <a:pt x="125903" y="59531"/>
                  <a:pt x="26685"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39" name="Connecteur droit avec flèche 38"/>
          <p:cNvCxnSpPr/>
          <p:nvPr/>
        </p:nvCxnSpPr>
        <p:spPr>
          <a:xfrm>
            <a:off x="4140200" y="6296571"/>
            <a:ext cx="6477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AutoShape 3"/>
          <p:cNvSpPr>
            <a:spLocks/>
          </p:cNvSpPr>
          <p:nvPr/>
        </p:nvSpPr>
        <p:spPr bwMode="auto">
          <a:xfrm>
            <a:off x="539750" y="5720308"/>
            <a:ext cx="144463" cy="936625"/>
          </a:xfrm>
          <a:prstGeom prst="leftBracket">
            <a:avLst>
              <a:gd name="adj" fmla="val 13267"/>
            </a:avLst>
          </a:prstGeom>
          <a:noFill/>
          <a:ln w="19050">
            <a:solidFill>
              <a:srgbClr val="000000"/>
            </a:solidFill>
            <a:round/>
            <a:headEnd/>
            <a:tailEnd/>
          </a:ln>
        </p:spPr>
        <p:txBody>
          <a:bodyPr/>
          <a:lstStyle/>
          <a:p>
            <a:endParaRPr lang="fr-FR"/>
          </a:p>
        </p:txBody>
      </p:sp>
      <p:sp>
        <p:nvSpPr>
          <p:cNvPr id="41" name="AutoShape 2"/>
          <p:cNvSpPr>
            <a:spLocks/>
          </p:cNvSpPr>
          <p:nvPr/>
        </p:nvSpPr>
        <p:spPr bwMode="auto">
          <a:xfrm flipH="1">
            <a:off x="8820150" y="5733256"/>
            <a:ext cx="144463" cy="935038"/>
          </a:xfrm>
          <a:prstGeom prst="leftBracket">
            <a:avLst>
              <a:gd name="adj" fmla="val 16061"/>
            </a:avLst>
          </a:prstGeom>
          <a:noFill/>
          <a:ln w="19050">
            <a:solidFill>
              <a:srgbClr val="000000"/>
            </a:solidFill>
            <a:round/>
            <a:headEnd/>
            <a:tailEnd/>
          </a:ln>
        </p:spPr>
        <p:txBody>
          <a:bodyPr/>
          <a:lstStyle/>
          <a:p>
            <a:endParaRPr lang="fr-FR"/>
          </a:p>
        </p:txBody>
      </p:sp>
      <p:pic>
        <p:nvPicPr>
          <p:cNvPr id="42" name="Picture 5"/>
          <p:cNvPicPr>
            <a:picLocks noChangeAspect="1" noChangeArrowheads="1"/>
          </p:cNvPicPr>
          <p:nvPr/>
        </p:nvPicPr>
        <p:blipFill>
          <a:blip r:embed="rId7" cstate="print"/>
          <a:srcRect/>
          <a:stretch>
            <a:fillRect/>
          </a:stretch>
        </p:blipFill>
        <p:spPr bwMode="auto">
          <a:xfrm>
            <a:off x="4859338" y="5720308"/>
            <a:ext cx="3810000" cy="790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800" decel="100000"/>
                                        <p:tgtEl>
                                          <p:spTgt spid="14338"/>
                                        </p:tgtEl>
                                      </p:cBhvr>
                                    </p:animEffect>
                                    <p:anim calcmode="lin" valueType="num">
                                      <p:cBhvr>
                                        <p:cTn id="8" dur="800" decel="100000" fill="hold"/>
                                        <p:tgtEl>
                                          <p:spTgt spid="14338"/>
                                        </p:tgtEl>
                                        <p:attrNameLst>
                                          <p:attrName>style.rotation</p:attrName>
                                        </p:attrNameLst>
                                      </p:cBhvr>
                                      <p:tavLst>
                                        <p:tav tm="0">
                                          <p:val>
                                            <p:fltVal val="-90"/>
                                          </p:val>
                                        </p:tav>
                                        <p:tav tm="100000">
                                          <p:val>
                                            <p:fltVal val="0"/>
                                          </p:val>
                                        </p:tav>
                                      </p:tavLst>
                                    </p:anim>
                                    <p:anim calcmode="lin" valueType="num">
                                      <p:cBhvr>
                                        <p:cTn id="9" dur="800" decel="100000" fill="hold"/>
                                        <p:tgtEl>
                                          <p:spTgt spid="14338"/>
                                        </p:tgtEl>
                                        <p:attrNameLst>
                                          <p:attrName>ppt_x</p:attrName>
                                        </p:attrNameLst>
                                      </p:cBhvr>
                                      <p:tavLst>
                                        <p:tav tm="0">
                                          <p:val>
                                            <p:strVal val="#ppt_x+0.4"/>
                                          </p:val>
                                        </p:tav>
                                        <p:tav tm="100000">
                                          <p:val>
                                            <p:strVal val="#ppt_x-0.05"/>
                                          </p:val>
                                        </p:tav>
                                      </p:tavLst>
                                    </p:anim>
                                    <p:anim calcmode="lin" valueType="num">
                                      <p:cBhvr>
                                        <p:cTn id="10" dur="800" decel="100000" fill="hold"/>
                                        <p:tgtEl>
                                          <p:spTgt spid="1433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33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338"/>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800" decel="100000"/>
                                        <p:tgtEl>
                                          <p:spTgt spid="2"/>
                                        </p:tgtEl>
                                      </p:cBhvr>
                                    </p:animEffect>
                                    <p:anim calcmode="lin" valueType="num">
                                      <p:cBhvr>
                                        <p:cTn id="16" dur="800" decel="100000" fill="hold"/>
                                        <p:tgtEl>
                                          <p:spTgt spid="2"/>
                                        </p:tgtEl>
                                        <p:attrNameLst>
                                          <p:attrName>style.rotation</p:attrName>
                                        </p:attrNameLst>
                                      </p:cBhvr>
                                      <p:tavLst>
                                        <p:tav tm="0">
                                          <p:val>
                                            <p:fltVal val="-90"/>
                                          </p:val>
                                        </p:tav>
                                        <p:tav tm="100000">
                                          <p:val>
                                            <p:fltVal val="0"/>
                                          </p:val>
                                        </p:tav>
                                      </p:tavLst>
                                    </p:anim>
                                    <p:anim calcmode="lin" valueType="num">
                                      <p:cBhvr>
                                        <p:cTn id="17" dur="800" decel="100000" fill="hold"/>
                                        <p:tgtEl>
                                          <p:spTgt spid="2"/>
                                        </p:tgtEl>
                                        <p:attrNameLst>
                                          <p:attrName>ppt_x</p:attrName>
                                        </p:attrNameLst>
                                      </p:cBhvr>
                                      <p:tavLst>
                                        <p:tav tm="0">
                                          <p:val>
                                            <p:strVal val="#ppt_x+0.4"/>
                                          </p:val>
                                        </p:tav>
                                        <p:tav tm="100000">
                                          <p:val>
                                            <p:strVal val="#ppt_x-0.05"/>
                                          </p:val>
                                        </p:tav>
                                      </p:tavLst>
                                    </p:anim>
                                    <p:anim calcmode="lin" valueType="num">
                                      <p:cBhvr>
                                        <p:cTn id="18" dur="800" decel="100000" fill="hold"/>
                                        <p:tgtEl>
                                          <p:spTgt spid="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80">
                                          <p:stCondLst>
                                            <p:cond delay="0"/>
                                          </p:stCondLst>
                                        </p:cTn>
                                        <p:tgtEl>
                                          <p:spTgt spid="29"/>
                                        </p:tgtEl>
                                      </p:cBhvr>
                                    </p:animEffect>
                                    <p:anim calcmode="lin" valueType="num">
                                      <p:cBhvr>
                                        <p:cTn id="26"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31" dur="26">
                                          <p:stCondLst>
                                            <p:cond delay="650"/>
                                          </p:stCondLst>
                                        </p:cTn>
                                        <p:tgtEl>
                                          <p:spTgt spid="29"/>
                                        </p:tgtEl>
                                      </p:cBhvr>
                                      <p:to x="100000" y="60000"/>
                                    </p:animScale>
                                    <p:animScale>
                                      <p:cBhvr>
                                        <p:cTn id="32" dur="166" decel="50000">
                                          <p:stCondLst>
                                            <p:cond delay="676"/>
                                          </p:stCondLst>
                                        </p:cTn>
                                        <p:tgtEl>
                                          <p:spTgt spid="29"/>
                                        </p:tgtEl>
                                      </p:cBhvr>
                                      <p:to x="100000" y="100000"/>
                                    </p:animScale>
                                    <p:animScale>
                                      <p:cBhvr>
                                        <p:cTn id="33" dur="26">
                                          <p:stCondLst>
                                            <p:cond delay="1312"/>
                                          </p:stCondLst>
                                        </p:cTn>
                                        <p:tgtEl>
                                          <p:spTgt spid="29"/>
                                        </p:tgtEl>
                                      </p:cBhvr>
                                      <p:to x="100000" y="80000"/>
                                    </p:animScale>
                                    <p:animScale>
                                      <p:cBhvr>
                                        <p:cTn id="34" dur="166" decel="50000">
                                          <p:stCondLst>
                                            <p:cond delay="1338"/>
                                          </p:stCondLst>
                                        </p:cTn>
                                        <p:tgtEl>
                                          <p:spTgt spid="29"/>
                                        </p:tgtEl>
                                      </p:cBhvr>
                                      <p:to x="100000" y="100000"/>
                                    </p:animScale>
                                    <p:animScale>
                                      <p:cBhvr>
                                        <p:cTn id="35" dur="26">
                                          <p:stCondLst>
                                            <p:cond delay="1642"/>
                                          </p:stCondLst>
                                        </p:cTn>
                                        <p:tgtEl>
                                          <p:spTgt spid="29"/>
                                        </p:tgtEl>
                                      </p:cBhvr>
                                      <p:to x="100000" y="90000"/>
                                    </p:animScale>
                                    <p:animScale>
                                      <p:cBhvr>
                                        <p:cTn id="36" dur="166" decel="50000">
                                          <p:stCondLst>
                                            <p:cond delay="1668"/>
                                          </p:stCondLst>
                                        </p:cTn>
                                        <p:tgtEl>
                                          <p:spTgt spid="29"/>
                                        </p:tgtEl>
                                      </p:cBhvr>
                                      <p:to x="100000" y="100000"/>
                                    </p:animScale>
                                    <p:animScale>
                                      <p:cBhvr>
                                        <p:cTn id="37" dur="26">
                                          <p:stCondLst>
                                            <p:cond delay="1808"/>
                                          </p:stCondLst>
                                        </p:cTn>
                                        <p:tgtEl>
                                          <p:spTgt spid="29"/>
                                        </p:tgtEl>
                                      </p:cBhvr>
                                      <p:to x="100000" y="95000"/>
                                    </p:animScale>
                                    <p:animScale>
                                      <p:cBhvr>
                                        <p:cTn id="38" dur="166" decel="50000">
                                          <p:stCondLst>
                                            <p:cond delay="1834"/>
                                          </p:stCondLst>
                                        </p:cTn>
                                        <p:tgtEl>
                                          <p:spTgt spid="2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1+#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left)">
                                      <p:cBhvr>
                                        <p:cTn id="49" dur="500"/>
                                        <p:tgtEl>
                                          <p:spTgt spid="40"/>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left)">
                                      <p:cBhvr>
                                        <p:cTn id="57" dur="500"/>
                                        <p:tgtEl>
                                          <p:spTgt spid="39"/>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childTnLst>
                          </p:cTn>
                        </p:par>
                        <p:par>
                          <p:cTn id="62" fill="hold">
                            <p:stCondLst>
                              <p:cond delay="2000"/>
                            </p:stCondLst>
                            <p:childTnLst>
                              <p:par>
                                <p:cTn id="63" presetID="22" presetClass="entr" presetSubtype="8"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left)">
                                      <p:cBhvr>
                                        <p:cTn id="65" dur="500"/>
                                        <p:tgtEl>
                                          <p:spTgt spid="37"/>
                                        </p:tgtEl>
                                      </p:cBhvr>
                                    </p:animEffect>
                                  </p:childTnLst>
                                </p:cTn>
                              </p:par>
                            </p:childTnLst>
                          </p:cTn>
                        </p:par>
                        <p:par>
                          <p:cTn id="66" fill="hold">
                            <p:stCondLst>
                              <p:cond delay="2500"/>
                            </p:stCondLst>
                            <p:childTnLst>
                              <p:par>
                                <p:cTn id="67" presetID="22" presetClass="entr" presetSubtype="8"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left)">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animBg="1"/>
      <p:bldP spid="40" grpId="0" animBg="1"/>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75406"/>
            <a:ext cx="9144000" cy="400110"/>
          </a:xfrm>
          <a:prstGeom prst="rect">
            <a:avLst/>
          </a:prstGeom>
          <a:solidFill>
            <a:schemeClr val="accent5">
              <a:lumMod val="60000"/>
              <a:lumOff val="40000"/>
            </a:schemeClr>
          </a:solidFill>
        </p:spPr>
        <p:txBody>
          <a:bodyPr wrap="square">
            <a:spAutoFit/>
          </a:bodyPr>
          <a:lstStyle/>
          <a:p>
            <a:pPr>
              <a:defRPr/>
            </a:pPr>
            <a:r>
              <a:rPr lang="fr-FR" sz="2000" dirty="0" smtClean="0">
                <a:latin typeface="Arial" charset="0"/>
                <a:cs typeface="Arial" charset="0"/>
                <a:sym typeface="Wingdings"/>
              </a:rPr>
              <a:t></a:t>
            </a:r>
            <a:r>
              <a:rPr lang="fr-FR" sz="2000" dirty="0" smtClean="0">
                <a:latin typeface="Arial" charset="0"/>
                <a:cs typeface="Arial" charset="0"/>
              </a:rPr>
              <a:t> Liaison multiple (</a:t>
            </a:r>
            <a:r>
              <a:rPr lang="fr-FR" sz="2000" b="1" dirty="0" smtClean="0">
                <a:solidFill>
                  <a:srgbClr val="FF0000"/>
                </a:solidFill>
                <a:latin typeface="Symbol" pitchFamily="18" charset="2"/>
                <a:cs typeface="Arial" charset="0"/>
              </a:rPr>
              <a:t>p</a:t>
            </a:r>
            <a:r>
              <a:rPr lang="fr-FR" sz="2000" dirty="0" smtClean="0">
                <a:latin typeface="Arial" charset="0"/>
                <a:cs typeface="Arial" charset="0"/>
              </a:rPr>
              <a:t>) – Liaison simple (</a:t>
            </a:r>
            <a:r>
              <a:rPr lang="fr-FR" sz="2000" b="1" dirty="0" smtClean="0">
                <a:solidFill>
                  <a:srgbClr val="FF0000"/>
                </a:solidFill>
                <a:latin typeface="Symbol" pitchFamily="18" charset="2"/>
                <a:cs typeface="Arial" charset="0"/>
              </a:rPr>
              <a:t>s</a:t>
            </a:r>
            <a:r>
              <a:rPr lang="fr-FR" sz="2000" dirty="0" smtClean="0">
                <a:latin typeface="Arial" charset="0"/>
                <a:cs typeface="Arial" charset="0"/>
              </a:rPr>
              <a:t>) – Liaison multiple (</a:t>
            </a:r>
            <a:r>
              <a:rPr lang="fr-FR" sz="2000" b="1" dirty="0" smtClean="0">
                <a:solidFill>
                  <a:srgbClr val="FF0000"/>
                </a:solidFill>
                <a:latin typeface="Symbol" pitchFamily="18" charset="2"/>
                <a:cs typeface="Arial" charset="0"/>
              </a:rPr>
              <a:t>p</a:t>
            </a:r>
            <a:r>
              <a:rPr lang="fr-FR" sz="2000" dirty="0" smtClean="0">
                <a:latin typeface="Arial" charset="0"/>
                <a:cs typeface="Arial" charset="0"/>
              </a:rPr>
              <a:t>)</a:t>
            </a:r>
            <a:endParaRPr lang="fr-FR" sz="2000" dirty="0">
              <a:latin typeface="Arial" charset="0"/>
              <a:cs typeface="Arial" charset="0"/>
            </a:endParaRPr>
          </a:p>
        </p:txBody>
      </p:sp>
      <p:pic>
        <p:nvPicPr>
          <p:cNvPr id="5" name="Picture 4"/>
          <p:cNvPicPr>
            <a:picLocks noChangeAspect="1" noChangeArrowheads="1"/>
          </p:cNvPicPr>
          <p:nvPr/>
        </p:nvPicPr>
        <p:blipFill>
          <a:blip r:embed="rId2" cstate="print"/>
          <a:srcRect/>
          <a:stretch>
            <a:fillRect/>
          </a:stretch>
        </p:blipFill>
        <p:spPr bwMode="auto">
          <a:xfrm>
            <a:off x="684213" y="1383432"/>
            <a:ext cx="3171825" cy="533400"/>
          </a:xfrm>
          <a:prstGeom prst="rect">
            <a:avLst/>
          </a:prstGeom>
          <a:noFill/>
          <a:ln w="9525">
            <a:noFill/>
            <a:miter lim="800000"/>
            <a:headEnd/>
            <a:tailEnd/>
          </a:ln>
        </p:spPr>
      </p:pic>
      <p:sp>
        <p:nvSpPr>
          <p:cNvPr id="6" name="Forme libre 5"/>
          <p:cNvSpPr/>
          <p:nvPr/>
        </p:nvSpPr>
        <p:spPr>
          <a:xfrm rot="4927779" flipH="1">
            <a:off x="1614488" y="1057994"/>
            <a:ext cx="446088" cy="7635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 name="Forme libre 6"/>
          <p:cNvSpPr/>
          <p:nvPr/>
        </p:nvSpPr>
        <p:spPr>
          <a:xfrm rot="4210614" flipH="1">
            <a:off x="2897981" y="1222301"/>
            <a:ext cx="384175" cy="29051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 name="connsiteX0" fmla="*/ 0 w 218158"/>
              <a:gd name="connsiteY0" fmla="*/ 278613 h 278613"/>
              <a:gd name="connsiteX1" fmla="*/ 213710 w 218158"/>
              <a:gd name="connsiteY1" fmla="*/ 70915 h 278613"/>
              <a:gd name="connsiteX2" fmla="*/ 26685 w 218158"/>
              <a:gd name="connsiteY2" fmla="*/ 0 h 278613"/>
            </a:gdLst>
            <a:ahLst/>
            <a:cxnLst>
              <a:cxn ang="0">
                <a:pos x="connsiteX0" y="connsiteY0"/>
              </a:cxn>
              <a:cxn ang="0">
                <a:pos x="connsiteX1" y="connsiteY1"/>
              </a:cxn>
              <a:cxn ang="0">
                <a:pos x="connsiteX2" y="connsiteY2"/>
              </a:cxn>
            </a:cxnLst>
            <a:rect l="l" t="t" r="r" b="b"/>
            <a:pathLst>
              <a:path w="218158" h="278613">
                <a:moveTo>
                  <a:pt x="0" y="278613"/>
                </a:moveTo>
                <a:cubicBezTo>
                  <a:pt x="153194" y="195269"/>
                  <a:pt x="209263" y="117351"/>
                  <a:pt x="213710" y="70915"/>
                </a:cubicBezTo>
                <a:cubicBezTo>
                  <a:pt x="218158" y="24480"/>
                  <a:pt x="125903" y="59531"/>
                  <a:pt x="26685"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8" name="Connecteur droit avec flèche 7"/>
          <p:cNvCxnSpPr/>
          <p:nvPr/>
        </p:nvCxnSpPr>
        <p:spPr>
          <a:xfrm>
            <a:off x="4140200" y="1670769"/>
            <a:ext cx="6477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AutoShape 3"/>
          <p:cNvSpPr>
            <a:spLocks/>
          </p:cNvSpPr>
          <p:nvPr/>
        </p:nvSpPr>
        <p:spPr bwMode="auto">
          <a:xfrm>
            <a:off x="684213" y="1107207"/>
            <a:ext cx="142875" cy="804862"/>
          </a:xfrm>
          <a:prstGeom prst="leftBracket">
            <a:avLst>
              <a:gd name="adj" fmla="val 13353"/>
            </a:avLst>
          </a:prstGeom>
          <a:noFill/>
          <a:ln w="19050">
            <a:solidFill>
              <a:srgbClr val="000000"/>
            </a:solidFill>
            <a:round/>
            <a:headEnd/>
            <a:tailEnd/>
          </a:ln>
        </p:spPr>
        <p:txBody>
          <a:bodyPr/>
          <a:lstStyle/>
          <a:p>
            <a:endParaRPr lang="fr-FR"/>
          </a:p>
        </p:txBody>
      </p:sp>
      <p:sp>
        <p:nvSpPr>
          <p:cNvPr id="10" name="AutoShape 2"/>
          <p:cNvSpPr>
            <a:spLocks/>
          </p:cNvSpPr>
          <p:nvPr/>
        </p:nvSpPr>
        <p:spPr bwMode="auto">
          <a:xfrm flipH="1">
            <a:off x="8748713" y="1107207"/>
            <a:ext cx="144462" cy="792162"/>
          </a:xfrm>
          <a:prstGeom prst="leftBracket">
            <a:avLst>
              <a:gd name="adj" fmla="val 16019"/>
            </a:avLst>
          </a:prstGeom>
          <a:noFill/>
          <a:ln w="19050">
            <a:solidFill>
              <a:srgbClr val="000000"/>
            </a:solidFill>
            <a:round/>
            <a:headEnd/>
            <a:tailEnd/>
          </a:ln>
        </p:spPr>
        <p:txBody>
          <a:bodyPr/>
          <a:lstStyle/>
          <a:p>
            <a:endParaRPr lang="fr-FR"/>
          </a:p>
        </p:txBody>
      </p:sp>
      <p:pic>
        <p:nvPicPr>
          <p:cNvPr id="11" name="Picture 5"/>
          <p:cNvPicPr>
            <a:picLocks noChangeAspect="1" noChangeArrowheads="1"/>
          </p:cNvPicPr>
          <p:nvPr/>
        </p:nvPicPr>
        <p:blipFill>
          <a:blip r:embed="rId3" cstate="print"/>
          <a:srcRect/>
          <a:stretch>
            <a:fillRect/>
          </a:stretch>
        </p:blipFill>
        <p:spPr bwMode="auto">
          <a:xfrm>
            <a:off x="4859338" y="1094507"/>
            <a:ext cx="3810000" cy="790575"/>
          </a:xfrm>
          <a:prstGeom prst="rect">
            <a:avLst/>
          </a:prstGeom>
          <a:noFill/>
          <a:ln w="9525">
            <a:noFill/>
            <a:miter lim="800000"/>
            <a:headEnd/>
            <a:tailEnd/>
          </a:ln>
        </p:spPr>
      </p:pic>
      <p:sp>
        <p:nvSpPr>
          <p:cNvPr id="12" name="Rectangle 11"/>
          <p:cNvSpPr/>
          <p:nvPr/>
        </p:nvSpPr>
        <p:spPr>
          <a:xfrm>
            <a:off x="0" y="3704208"/>
            <a:ext cx="9144000" cy="400110"/>
          </a:xfrm>
          <a:prstGeom prst="rect">
            <a:avLst/>
          </a:prstGeom>
          <a:solidFill>
            <a:schemeClr val="accent5">
              <a:lumMod val="60000"/>
              <a:lumOff val="40000"/>
            </a:schemeClr>
          </a:solidFill>
        </p:spPr>
        <p:txBody>
          <a:bodyPr wrap="square">
            <a:spAutoFit/>
          </a:bodyPr>
          <a:lstStyle/>
          <a:p>
            <a:pPr>
              <a:defRPr/>
            </a:pPr>
            <a:r>
              <a:rPr lang="fr-FR" sz="2000" dirty="0" smtClean="0">
                <a:latin typeface="Arial" charset="0"/>
                <a:cs typeface="Arial" charset="0"/>
                <a:sym typeface="Wingdings"/>
              </a:rPr>
              <a:t></a:t>
            </a:r>
            <a:r>
              <a:rPr lang="fr-FR" sz="2000" dirty="0" smtClean="0">
                <a:latin typeface="Arial" charset="0"/>
                <a:cs typeface="Arial" charset="0"/>
              </a:rPr>
              <a:t> </a:t>
            </a:r>
            <a:r>
              <a:rPr lang="fr-FR" sz="2000" dirty="0">
                <a:latin typeface="Arial" charset="0"/>
                <a:cs typeface="Arial" charset="0"/>
              </a:rPr>
              <a:t>Doublet non </a:t>
            </a:r>
            <a:r>
              <a:rPr lang="fr-FR" sz="2000" dirty="0" smtClean="0">
                <a:latin typeface="Arial" charset="0"/>
                <a:cs typeface="Arial" charset="0"/>
              </a:rPr>
              <a:t>liant (</a:t>
            </a:r>
            <a:r>
              <a:rPr lang="fr-FR" sz="2000" b="1" dirty="0" smtClean="0">
                <a:solidFill>
                  <a:srgbClr val="FF0000"/>
                </a:solidFill>
                <a:latin typeface="Arial" charset="0"/>
                <a:cs typeface="Arial" charset="0"/>
              </a:rPr>
              <a:t>n</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simple (</a:t>
            </a:r>
            <a:r>
              <a:rPr lang="fr-FR" sz="2000" b="1" dirty="0" smtClean="0">
                <a:solidFill>
                  <a:srgbClr val="FF0000"/>
                </a:solidFill>
                <a:latin typeface="Symbol" pitchFamily="18" charset="2"/>
                <a:cs typeface="Arial" charset="0"/>
              </a:rPr>
              <a:t>s</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multiple (</a:t>
            </a:r>
            <a:r>
              <a:rPr lang="fr-FR" sz="2000" b="1" dirty="0" smtClean="0">
                <a:solidFill>
                  <a:srgbClr val="FF0000"/>
                </a:solidFill>
                <a:latin typeface="Symbol" pitchFamily="18" charset="2"/>
                <a:cs typeface="Arial" charset="0"/>
              </a:rPr>
              <a:t>p</a:t>
            </a:r>
            <a:r>
              <a:rPr lang="fr-FR" sz="2000" dirty="0" smtClean="0">
                <a:latin typeface="Arial" charset="0"/>
                <a:cs typeface="Arial" charset="0"/>
              </a:rPr>
              <a:t>)</a:t>
            </a:r>
            <a:endParaRPr lang="fr-FR" sz="2000" dirty="0">
              <a:latin typeface="Arial" charset="0"/>
              <a:cs typeface="Arial" charset="0"/>
            </a:endParaRPr>
          </a:p>
        </p:txBody>
      </p:sp>
      <p:pic>
        <p:nvPicPr>
          <p:cNvPr id="13" name="Picture 6"/>
          <p:cNvPicPr>
            <a:picLocks noChangeAspect="1" noChangeArrowheads="1"/>
          </p:cNvPicPr>
          <p:nvPr/>
        </p:nvPicPr>
        <p:blipFill>
          <a:blip r:embed="rId4" cstate="print"/>
          <a:srcRect/>
          <a:stretch>
            <a:fillRect/>
          </a:stretch>
        </p:blipFill>
        <p:spPr bwMode="auto">
          <a:xfrm>
            <a:off x="1116013" y="4472558"/>
            <a:ext cx="2362200" cy="552450"/>
          </a:xfrm>
          <a:prstGeom prst="rect">
            <a:avLst/>
          </a:prstGeom>
          <a:noFill/>
          <a:ln w="9525">
            <a:noFill/>
            <a:miter lim="800000"/>
            <a:headEnd/>
            <a:tailEnd/>
          </a:ln>
        </p:spPr>
      </p:pic>
      <p:sp>
        <p:nvSpPr>
          <p:cNvPr id="14" name="Forme libre 13"/>
          <p:cNvSpPr/>
          <p:nvPr/>
        </p:nvSpPr>
        <p:spPr>
          <a:xfrm rot="6217665" flipH="1">
            <a:off x="1593850" y="4263008"/>
            <a:ext cx="531813" cy="41751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5" name="Forme libre 14"/>
          <p:cNvSpPr/>
          <p:nvPr/>
        </p:nvSpPr>
        <p:spPr>
          <a:xfrm rot="4210614" flipH="1">
            <a:off x="2624931" y="4376515"/>
            <a:ext cx="385763" cy="292100"/>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 name="connsiteX0" fmla="*/ 0 w 218158"/>
              <a:gd name="connsiteY0" fmla="*/ 278613 h 278613"/>
              <a:gd name="connsiteX1" fmla="*/ 213710 w 218158"/>
              <a:gd name="connsiteY1" fmla="*/ 70915 h 278613"/>
              <a:gd name="connsiteX2" fmla="*/ 26685 w 218158"/>
              <a:gd name="connsiteY2" fmla="*/ 0 h 278613"/>
            </a:gdLst>
            <a:ahLst/>
            <a:cxnLst>
              <a:cxn ang="0">
                <a:pos x="connsiteX0" y="connsiteY0"/>
              </a:cxn>
              <a:cxn ang="0">
                <a:pos x="connsiteX1" y="connsiteY1"/>
              </a:cxn>
              <a:cxn ang="0">
                <a:pos x="connsiteX2" y="connsiteY2"/>
              </a:cxn>
            </a:cxnLst>
            <a:rect l="l" t="t" r="r" b="b"/>
            <a:pathLst>
              <a:path w="218158" h="278613">
                <a:moveTo>
                  <a:pt x="0" y="278613"/>
                </a:moveTo>
                <a:cubicBezTo>
                  <a:pt x="153194" y="195269"/>
                  <a:pt x="209263" y="117351"/>
                  <a:pt x="213710" y="70915"/>
                </a:cubicBezTo>
                <a:cubicBezTo>
                  <a:pt x="218158" y="24480"/>
                  <a:pt x="125903" y="59531"/>
                  <a:pt x="26685"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16" name="Connecteur droit avec flèche 15"/>
          <p:cNvCxnSpPr/>
          <p:nvPr/>
        </p:nvCxnSpPr>
        <p:spPr>
          <a:xfrm>
            <a:off x="3779838" y="4761483"/>
            <a:ext cx="6477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AutoShape 3"/>
          <p:cNvSpPr>
            <a:spLocks/>
          </p:cNvSpPr>
          <p:nvPr/>
        </p:nvSpPr>
        <p:spPr bwMode="auto">
          <a:xfrm>
            <a:off x="719138" y="4143946"/>
            <a:ext cx="144462" cy="936625"/>
          </a:xfrm>
          <a:prstGeom prst="leftBracket">
            <a:avLst>
              <a:gd name="adj" fmla="val 13267"/>
            </a:avLst>
          </a:prstGeom>
          <a:noFill/>
          <a:ln w="19050">
            <a:solidFill>
              <a:srgbClr val="000000"/>
            </a:solidFill>
            <a:round/>
            <a:headEnd/>
            <a:tailEnd/>
          </a:ln>
        </p:spPr>
        <p:txBody>
          <a:bodyPr/>
          <a:lstStyle/>
          <a:p>
            <a:endParaRPr lang="fr-FR"/>
          </a:p>
        </p:txBody>
      </p:sp>
      <p:sp>
        <p:nvSpPr>
          <p:cNvPr id="18" name="AutoShape 2"/>
          <p:cNvSpPr>
            <a:spLocks/>
          </p:cNvSpPr>
          <p:nvPr/>
        </p:nvSpPr>
        <p:spPr bwMode="auto">
          <a:xfrm flipH="1">
            <a:off x="7524750" y="4136008"/>
            <a:ext cx="142875" cy="936625"/>
          </a:xfrm>
          <a:prstGeom prst="leftBracket">
            <a:avLst>
              <a:gd name="adj" fmla="val 16267"/>
            </a:avLst>
          </a:prstGeom>
          <a:noFill/>
          <a:ln w="19050">
            <a:solidFill>
              <a:srgbClr val="000000"/>
            </a:solidFill>
            <a:round/>
            <a:headEnd/>
            <a:tailEnd/>
          </a:ln>
        </p:spPr>
        <p:txBody>
          <a:bodyPr/>
          <a:lstStyle/>
          <a:p>
            <a:endParaRPr lang="fr-FR"/>
          </a:p>
        </p:txBody>
      </p:sp>
      <p:pic>
        <p:nvPicPr>
          <p:cNvPr id="19" name="Picture 7"/>
          <p:cNvPicPr>
            <a:picLocks noChangeAspect="1" noChangeArrowheads="1"/>
          </p:cNvPicPr>
          <p:nvPr/>
        </p:nvPicPr>
        <p:blipFill>
          <a:blip r:embed="rId5" cstate="print"/>
          <a:srcRect/>
          <a:stretch>
            <a:fillRect/>
          </a:stretch>
        </p:blipFill>
        <p:spPr bwMode="auto">
          <a:xfrm>
            <a:off x="4716463" y="4185221"/>
            <a:ext cx="2562225" cy="819150"/>
          </a:xfrm>
          <a:prstGeom prst="rect">
            <a:avLst/>
          </a:prstGeom>
          <a:noFill/>
          <a:ln w="9525">
            <a:noFill/>
            <a:miter lim="800000"/>
            <a:headEnd/>
            <a:tailEnd/>
          </a:ln>
        </p:spPr>
      </p:pic>
      <p:pic>
        <p:nvPicPr>
          <p:cNvPr id="23" name="Picture 4"/>
          <p:cNvPicPr>
            <a:picLocks noChangeAspect="1" noChangeArrowheads="1"/>
          </p:cNvPicPr>
          <p:nvPr/>
        </p:nvPicPr>
        <p:blipFill>
          <a:blip r:embed="rId6" cstate="print"/>
          <a:srcRect/>
          <a:stretch>
            <a:fillRect/>
          </a:stretch>
        </p:blipFill>
        <p:spPr bwMode="auto">
          <a:xfrm>
            <a:off x="1403350" y="5796111"/>
            <a:ext cx="2352675" cy="695325"/>
          </a:xfrm>
          <a:prstGeom prst="rect">
            <a:avLst/>
          </a:prstGeom>
          <a:noFill/>
          <a:ln w="9525">
            <a:noFill/>
            <a:miter lim="800000"/>
            <a:headEnd/>
            <a:tailEnd/>
          </a:ln>
        </p:spPr>
      </p:pic>
      <p:pic>
        <p:nvPicPr>
          <p:cNvPr id="24" name="Picture 7"/>
          <p:cNvPicPr>
            <a:picLocks noChangeAspect="1" noChangeArrowheads="1"/>
          </p:cNvPicPr>
          <p:nvPr/>
        </p:nvPicPr>
        <p:blipFill>
          <a:blip r:embed="rId7" cstate="print"/>
          <a:srcRect/>
          <a:stretch>
            <a:fillRect/>
          </a:stretch>
        </p:blipFill>
        <p:spPr bwMode="auto">
          <a:xfrm>
            <a:off x="4932363" y="5711974"/>
            <a:ext cx="2371725" cy="800100"/>
          </a:xfrm>
          <a:prstGeom prst="rect">
            <a:avLst/>
          </a:prstGeom>
          <a:noFill/>
          <a:ln w="9525">
            <a:noFill/>
            <a:miter lim="800000"/>
            <a:headEnd/>
            <a:tailEnd/>
          </a:ln>
        </p:spPr>
      </p:pic>
      <p:sp>
        <p:nvSpPr>
          <p:cNvPr id="28" name="Rectangle 27"/>
          <p:cNvSpPr/>
          <p:nvPr/>
        </p:nvSpPr>
        <p:spPr>
          <a:xfrm>
            <a:off x="0" y="5320322"/>
            <a:ext cx="9144000" cy="400110"/>
          </a:xfrm>
          <a:prstGeom prst="rect">
            <a:avLst/>
          </a:prstGeom>
          <a:solidFill>
            <a:schemeClr val="accent5">
              <a:lumMod val="60000"/>
              <a:lumOff val="40000"/>
            </a:schemeClr>
          </a:solidFill>
        </p:spPr>
        <p:txBody>
          <a:bodyPr wrap="square">
            <a:spAutoFit/>
          </a:bodyPr>
          <a:lstStyle/>
          <a:p>
            <a:pPr>
              <a:defRPr/>
            </a:pPr>
            <a:r>
              <a:rPr lang="fr-FR" sz="2000" dirty="0">
                <a:latin typeface="Arial" charset="0"/>
                <a:cs typeface="Arial" charset="0"/>
                <a:sym typeface="Wingdings"/>
              </a:rPr>
              <a:t></a:t>
            </a:r>
            <a:r>
              <a:rPr lang="fr-FR" sz="2000" dirty="0">
                <a:latin typeface="Arial" charset="0"/>
                <a:cs typeface="Arial" charset="0"/>
              </a:rPr>
              <a:t> Doublet non </a:t>
            </a:r>
            <a:r>
              <a:rPr lang="fr-FR" sz="2000" dirty="0" smtClean="0">
                <a:latin typeface="Arial" charset="0"/>
                <a:cs typeface="Arial" charset="0"/>
              </a:rPr>
              <a:t>liant (</a:t>
            </a:r>
            <a:r>
              <a:rPr lang="fr-FR" sz="2000" b="1" dirty="0" smtClean="0">
                <a:solidFill>
                  <a:srgbClr val="FF0000"/>
                </a:solidFill>
                <a:latin typeface="Arial" charset="0"/>
                <a:cs typeface="Arial" charset="0"/>
              </a:rPr>
              <a:t>n</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simple (</a:t>
            </a:r>
            <a:r>
              <a:rPr lang="fr-FR" sz="2000" b="1" dirty="0" smtClean="0">
                <a:solidFill>
                  <a:srgbClr val="FF0000"/>
                </a:solidFill>
                <a:latin typeface="Symbol" pitchFamily="18" charset="2"/>
                <a:cs typeface="Arial" charset="0"/>
              </a:rPr>
              <a:t>s</a:t>
            </a:r>
            <a:r>
              <a:rPr lang="fr-FR" sz="2000" dirty="0" smtClean="0">
                <a:latin typeface="Arial" charset="0"/>
                <a:cs typeface="Arial" charset="0"/>
              </a:rPr>
              <a:t>) </a:t>
            </a:r>
            <a:r>
              <a:rPr lang="fr-FR" sz="2000" dirty="0">
                <a:latin typeface="Arial" charset="0"/>
                <a:cs typeface="Arial" charset="0"/>
              </a:rPr>
              <a:t>– </a:t>
            </a:r>
            <a:r>
              <a:rPr lang="fr-FR" sz="2000" dirty="0" smtClean="0">
                <a:latin typeface="Arial" charset="0"/>
                <a:cs typeface="Arial" charset="0"/>
              </a:rPr>
              <a:t>Lacune (</a:t>
            </a:r>
            <a:r>
              <a:rPr lang="fr-FR" sz="2000" b="1" dirty="0" smtClean="0">
                <a:solidFill>
                  <a:srgbClr val="FF0000"/>
                </a:solidFill>
                <a:latin typeface="Arial" charset="0"/>
                <a:cs typeface="Arial" charset="0"/>
              </a:rPr>
              <a:t>v</a:t>
            </a:r>
            <a:r>
              <a:rPr lang="fr-FR" sz="2000" dirty="0" smtClean="0">
                <a:latin typeface="Arial" charset="0"/>
                <a:cs typeface="Arial" charset="0"/>
              </a:rPr>
              <a:t>)</a:t>
            </a:r>
            <a:endParaRPr lang="fr-FR" sz="2000" dirty="0">
              <a:latin typeface="Arial" charset="0"/>
              <a:cs typeface="Arial" charset="0"/>
            </a:endParaRPr>
          </a:p>
        </p:txBody>
      </p:sp>
      <p:cxnSp>
        <p:nvCxnSpPr>
          <p:cNvPr id="29" name="Connecteur droit avec flèche 28"/>
          <p:cNvCxnSpPr/>
          <p:nvPr/>
        </p:nvCxnSpPr>
        <p:spPr>
          <a:xfrm>
            <a:off x="4067175" y="6337449"/>
            <a:ext cx="6477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AutoShape 3"/>
          <p:cNvSpPr>
            <a:spLocks/>
          </p:cNvSpPr>
          <p:nvPr/>
        </p:nvSpPr>
        <p:spPr bwMode="auto">
          <a:xfrm>
            <a:off x="1006475" y="5854849"/>
            <a:ext cx="109538" cy="801687"/>
          </a:xfrm>
          <a:prstGeom prst="leftBracket">
            <a:avLst>
              <a:gd name="adj" fmla="val 13215"/>
            </a:avLst>
          </a:prstGeom>
          <a:noFill/>
          <a:ln w="19050">
            <a:solidFill>
              <a:srgbClr val="000000"/>
            </a:solidFill>
            <a:round/>
            <a:headEnd/>
            <a:tailEnd/>
          </a:ln>
        </p:spPr>
        <p:txBody>
          <a:bodyPr/>
          <a:lstStyle/>
          <a:p>
            <a:endParaRPr lang="fr-FR"/>
          </a:p>
        </p:txBody>
      </p:sp>
      <p:sp>
        <p:nvSpPr>
          <p:cNvPr id="31" name="AutoShape 2"/>
          <p:cNvSpPr>
            <a:spLocks/>
          </p:cNvSpPr>
          <p:nvPr/>
        </p:nvSpPr>
        <p:spPr bwMode="auto">
          <a:xfrm flipH="1">
            <a:off x="7812088" y="5927874"/>
            <a:ext cx="144462" cy="720725"/>
          </a:xfrm>
          <a:prstGeom prst="leftBracket">
            <a:avLst>
              <a:gd name="adj" fmla="val 16214"/>
            </a:avLst>
          </a:prstGeom>
          <a:noFill/>
          <a:ln w="19050">
            <a:solidFill>
              <a:srgbClr val="000000"/>
            </a:solidFill>
            <a:round/>
            <a:headEnd/>
            <a:tailEnd/>
          </a:ln>
        </p:spPr>
        <p:txBody>
          <a:bodyPr/>
          <a:lstStyle/>
          <a:p>
            <a:endParaRPr lang="fr-FR"/>
          </a:p>
        </p:txBody>
      </p:sp>
      <p:sp>
        <p:nvSpPr>
          <p:cNvPr id="33" name="Forme libre 32"/>
          <p:cNvSpPr/>
          <p:nvPr/>
        </p:nvSpPr>
        <p:spPr>
          <a:xfrm rot="6217665" flipH="1">
            <a:off x="1812925" y="5780133"/>
            <a:ext cx="531813" cy="41751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4" name="Rectangle 33"/>
          <p:cNvSpPr/>
          <p:nvPr/>
        </p:nvSpPr>
        <p:spPr>
          <a:xfrm>
            <a:off x="0" y="2217316"/>
            <a:ext cx="9144000" cy="400110"/>
          </a:xfrm>
          <a:prstGeom prst="rect">
            <a:avLst/>
          </a:prstGeom>
          <a:solidFill>
            <a:schemeClr val="accent5">
              <a:lumMod val="60000"/>
              <a:lumOff val="40000"/>
            </a:schemeClr>
          </a:solidFill>
        </p:spPr>
        <p:txBody>
          <a:bodyPr wrap="square">
            <a:spAutoFit/>
          </a:bodyPr>
          <a:lstStyle/>
          <a:p>
            <a:pPr>
              <a:defRPr/>
            </a:pPr>
            <a:r>
              <a:rPr lang="fr-FR" sz="2000" dirty="0" smtClean="0">
                <a:latin typeface="Arial" charset="0"/>
                <a:cs typeface="Arial" charset="0"/>
                <a:sym typeface="Wingdings"/>
              </a:rPr>
              <a:t> </a:t>
            </a:r>
            <a:r>
              <a:rPr lang="fr-FR" sz="2000" dirty="0" smtClean="0">
                <a:latin typeface="Arial" charset="0"/>
                <a:cs typeface="Arial" charset="0"/>
              </a:rPr>
              <a:t> </a:t>
            </a:r>
            <a:r>
              <a:rPr lang="fr-FR" sz="2000" dirty="0">
                <a:latin typeface="Arial" charset="0"/>
                <a:cs typeface="Arial" charset="0"/>
              </a:rPr>
              <a:t>Liaison </a:t>
            </a:r>
            <a:r>
              <a:rPr lang="fr-FR" sz="2000" dirty="0" smtClean="0">
                <a:latin typeface="Arial" charset="0"/>
                <a:cs typeface="Arial" charset="0"/>
              </a:rPr>
              <a:t>multiple (</a:t>
            </a:r>
            <a:r>
              <a:rPr lang="fr-FR" sz="2000" b="1" dirty="0" smtClean="0">
                <a:solidFill>
                  <a:srgbClr val="FF0000"/>
                </a:solidFill>
                <a:latin typeface="Symbol" pitchFamily="18" charset="2"/>
                <a:cs typeface="Arial" charset="0"/>
              </a:rPr>
              <a:t>p</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simple (</a:t>
            </a:r>
            <a:r>
              <a:rPr lang="fr-FR" sz="2000" b="1" dirty="0" smtClean="0">
                <a:solidFill>
                  <a:srgbClr val="FF0000"/>
                </a:solidFill>
                <a:latin typeface="Symbol" pitchFamily="18" charset="2"/>
                <a:cs typeface="Arial" charset="0"/>
              </a:rPr>
              <a:t>s</a:t>
            </a:r>
            <a:r>
              <a:rPr lang="fr-FR" sz="2000" dirty="0" smtClean="0">
                <a:latin typeface="Arial" charset="0"/>
                <a:cs typeface="Arial" charset="0"/>
              </a:rPr>
              <a:t>) </a:t>
            </a:r>
            <a:r>
              <a:rPr lang="fr-FR" sz="2000" dirty="0">
                <a:latin typeface="Arial" charset="0"/>
                <a:cs typeface="Arial" charset="0"/>
              </a:rPr>
              <a:t>– </a:t>
            </a:r>
            <a:r>
              <a:rPr lang="fr-FR" sz="2000" dirty="0" smtClean="0">
                <a:latin typeface="Arial" charset="0"/>
                <a:cs typeface="Arial" charset="0"/>
              </a:rPr>
              <a:t>Lacune (</a:t>
            </a:r>
            <a:r>
              <a:rPr lang="fr-FR" sz="2000" b="1" dirty="0" smtClean="0">
                <a:solidFill>
                  <a:srgbClr val="FF0000"/>
                </a:solidFill>
                <a:latin typeface="Arial" charset="0"/>
                <a:cs typeface="Arial" charset="0"/>
              </a:rPr>
              <a:t>v</a:t>
            </a:r>
            <a:r>
              <a:rPr lang="fr-FR" sz="2000" dirty="0" smtClean="0">
                <a:latin typeface="Arial" charset="0"/>
                <a:cs typeface="Arial" charset="0"/>
              </a:rPr>
              <a:t>)</a:t>
            </a:r>
            <a:endParaRPr lang="fr-FR" sz="2000" dirty="0">
              <a:latin typeface="Arial" charset="0"/>
              <a:cs typeface="Arial" charset="0"/>
            </a:endParaRPr>
          </a:p>
        </p:txBody>
      </p:sp>
      <p:pic>
        <p:nvPicPr>
          <p:cNvPr id="35" name="Picture 2"/>
          <p:cNvPicPr>
            <a:picLocks noChangeAspect="1" noChangeArrowheads="1"/>
          </p:cNvPicPr>
          <p:nvPr/>
        </p:nvPicPr>
        <p:blipFill>
          <a:blip r:embed="rId8" cstate="print"/>
          <a:srcRect/>
          <a:stretch>
            <a:fillRect/>
          </a:stretch>
        </p:blipFill>
        <p:spPr bwMode="auto">
          <a:xfrm>
            <a:off x="1258888" y="2685802"/>
            <a:ext cx="2447925" cy="666750"/>
          </a:xfrm>
          <a:prstGeom prst="rect">
            <a:avLst/>
          </a:prstGeom>
          <a:noFill/>
          <a:ln w="9525">
            <a:noFill/>
            <a:miter lim="800000"/>
            <a:headEnd/>
            <a:tailEnd/>
          </a:ln>
        </p:spPr>
      </p:pic>
      <p:pic>
        <p:nvPicPr>
          <p:cNvPr id="36" name="Picture 3"/>
          <p:cNvPicPr>
            <a:picLocks noChangeAspect="1" noChangeArrowheads="1"/>
          </p:cNvPicPr>
          <p:nvPr/>
        </p:nvPicPr>
        <p:blipFill>
          <a:blip r:embed="rId9" cstate="print"/>
          <a:srcRect/>
          <a:stretch>
            <a:fillRect/>
          </a:stretch>
        </p:blipFill>
        <p:spPr bwMode="auto">
          <a:xfrm>
            <a:off x="4643438" y="2638177"/>
            <a:ext cx="2838450" cy="695325"/>
          </a:xfrm>
          <a:prstGeom prst="rect">
            <a:avLst/>
          </a:prstGeom>
          <a:noFill/>
          <a:ln w="9525">
            <a:noFill/>
            <a:miter lim="800000"/>
            <a:headEnd/>
            <a:tailEnd/>
          </a:ln>
        </p:spPr>
      </p:pic>
      <p:cxnSp>
        <p:nvCxnSpPr>
          <p:cNvPr id="37" name="Connecteur droit avec flèche 36"/>
          <p:cNvCxnSpPr/>
          <p:nvPr/>
        </p:nvCxnSpPr>
        <p:spPr>
          <a:xfrm>
            <a:off x="3995738" y="3166814"/>
            <a:ext cx="6477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AutoShape 3"/>
          <p:cNvSpPr>
            <a:spLocks/>
          </p:cNvSpPr>
          <p:nvPr/>
        </p:nvSpPr>
        <p:spPr bwMode="auto">
          <a:xfrm>
            <a:off x="935038" y="2685802"/>
            <a:ext cx="107950" cy="755650"/>
          </a:xfrm>
          <a:prstGeom prst="leftBracket">
            <a:avLst>
              <a:gd name="adj" fmla="val 13384"/>
            </a:avLst>
          </a:prstGeom>
          <a:noFill/>
          <a:ln w="19050">
            <a:solidFill>
              <a:srgbClr val="000000"/>
            </a:solidFill>
            <a:round/>
            <a:headEnd/>
            <a:tailEnd/>
          </a:ln>
        </p:spPr>
        <p:txBody>
          <a:bodyPr/>
          <a:lstStyle/>
          <a:p>
            <a:endParaRPr lang="fr-FR"/>
          </a:p>
        </p:txBody>
      </p:sp>
      <p:sp>
        <p:nvSpPr>
          <p:cNvPr id="39" name="AutoShape 2"/>
          <p:cNvSpPr>
            <a:spLocks/>
          </p:cNvSpPr>
          <p:nvPr/>
        </p:nvSpPr>
        <p:spPr bwMode="auto">
          <a:xfrm flipH="1">
            <a:off x="7596188" y="2720727"/>
            <a:ext cx="144462" cy="720725"/>
          </a:xfrm>
          <a:prstGeom prst="leftBracket">
            <a:avLst>
              <a:gd name="adj" fmla="val 16214"/>
            </a:avLst>
          </a:prstGeom>
          <a:noFill/>
          <a:ln w="19050">
            <a:solidFill>
              <a:srgbClr val="000000"/>
            </a:solidFill>
            <a:round/>
            <a:headEnd/>
            <a:tailEnd/>
          </a:ln>
        </p:spPr>
        <p:txBody>
          <a:bodyPr/>
          <a:lstStyle/>
          <a:p>
            <a:endParaRPr lang="fr-FR"/>
          </a:p>
        </p:txBody>
      </p:sp>
      <p:sp>
        <p:nvSpPr>
          <p:cNvPr id="40" name="Forme libre 39"/>
          <p:cNvSpPr/>
          <p:nvPr/>
        </p:nvSpPr>
        <p:spPr>
          <a:xfrm rot="4927779" flipH="1">
            <a:off x="2093913" y="2563943"/>
            <a:ext cx="446087" cy="7635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left)">
                                      <p:cBhvr>
                                        <p:cTn id="20" dur="500"/>
                                        <p:tgtEl>
                                          <p:spTgt spid="37"/>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0-#ppt_w/2"/>
                                          </p:val>
                                        </p:tav>
                                        <p:tav tm="100000">
                                          <p:val>
                                            <p:strVal val="#ppt_x"/>
                                          </p:val>
                                        </p:tav>
                                      </p:tavLst>
                                    </p:anim>
                                    <p:anim calcmode="lin" valueType="num">
                                      <p:cBhvr additive="base">
                                        <p:cTn id="39" dur="5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1500"/>
                            </p:stCondLst>
                            <p:childTnLst>
                              <p:par>
                                <p:cTn id="49" presetID="22" presetClass="entr" presetSubtype="8"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300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0-#ppt_w/2"/>
                                          </p:val>
                                        </p:tav>
                                        <p:tav tm="100000">
                                          <p:val>
                                            <p:strVal val="#ppt_x"/>
                                          </p:val>
                                        </p:tav>
                                      </p:tavLst>
                                    </p:anim>
                                    <p:anim calcmode="lin" valueType="num">
                                      <p:cBhvr additive="base">
                                        <p:cTn id="74" dur="500" fill="hold"/>
                                        <p:tgtEl>
                                          <p:spTgt spid="28"/>
                                        </p:tgtEl>
                                        <p:attrNameLst>
                                          <p:attrName>ppt_y</p:attrName>
                                        </p:attrNameLst>
                                      </p:cBhvr>
                                      <p:tavLst>
                                        <p:tav tm="0">
                                          <p:val>
                                            <p:strVal val="#ppt_y"/>
                                          </p:val>
                                        </p:tav>
                                        <p:tav tm="100000">
                                          <p:val>
                                            <p:strVal val="#ppt_y"/>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1000"/>
                            </p:stCondLst>
                            <p:childTnLst>
                              <p:par>
                                <p:cTn id="80" presetID="22" presetClass="entr" presetSubtype="8"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500"/>
                                        <p:tgtEl>
                                          <p:spTgt spid="23"/>
                                        </p:tgtEl>
                                      </p:cBhvr>
                                    </p:animEffect>
                                  </p:childTnLst>
                                </p:cTn>
                              </p:par>
                            </p:childTnLst>
                          </p:cTn>
                        </p:par>
                        <p:par>
                          <p:cTn id="83" fill="hold">
                            <p:stCondLst>
                              <p:cond delay="1500"/>
                            </p:stCondLst>
                            <p:childTnLst>
                              <p:par>
                                <p:cTn id="84" presetID="22" presetClass="entr" presetSubtype="8" fill="hold"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wipe(left)">
                                      <p:cBhvr>
                                        <p:cTn id="86" dur="500"/>
                                        <p:tgtEl>
                                          <p:spTgt spid="29"/>
                                        </p:tgtEl>
                                      </p:cBhvr>
                                    </p:animEffect>
                                  </p:childTnLst>
                                </p:cTn>
                              </p:par>
                            </p:childTnLst>
                          </p:cTn>
                        </p:par>
                        <p:par>
                          <p:cTn id="87" fill="hold">
                            <p:stCondLst>
                              <p:cond delay="2000"/>
                            </p:stCondLst>
                            <p:childTnLst>
                              <p:par>
                                <p:cTn id="88" presetID="22" presetClass="entr" presetSubtype="8" fill="hold" grpId="0"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wipe(left)">
                                      <p:cBhvr>
                                        <p:cTn id="90" dur="500"/>
                                        <p:tgtEl>
                                          <p:spTgt spid="31"/>
                                        </p:tgtEl>
                                      </p:cBhvr>
                                    </p:animEffect>
                                  </p:childTnLst>
                                </p:cTn>
                              </p:par>
                            </p:childTnLst>
                          </p:cTn>
                        </p:par>
                        <p:par>
                          <p:cTn id="91" fill="hold">
                            <p:stCondLst>
                              <p:cond delay="2500"/>
                            </p:stCondLst>
                            <p:childTnLst>
                              <p:par>
                                <p:cTn id="92" presetID="22" presetClass="entr" presetSubtype="8" fill="hold" nodeType="after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wipe(left)">
                                      <p:cBhvr>
                                        <p:cTn id="94" dur="500"/>
                                        <p:tgtEl>
                                          <p:spTgt spid="33"/>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wipe(left)">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7" grpId="0" animBg="1"/>
      <p:bldP spid="18" grpId="0" animBg="1"/>
      <p:bldP spid="28" grpId="0" animBg="1"/>
      <p:bldP spid="30" grpId="0" animBg="1"/>
      <p:bldP spid="31" grpId="0" animBg="1"/>
      <p:bldP spid="34" grpId="0" animBg="1"/>
      <p:bldP spid="38"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1403350" y="2180781"/>
            <a:ext cx="2352675" cy="695325"/>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a:stretch>
            <a:fillRect/>
          </a:stretch>
        </p:blipFill>
        <p:spPr bwMode="auto">
          <a:xfrm>
            <a:off x="4932363" y="2096644"/>
            <a:ext cx="2371725" cy="800100"/>
          </a:xfrm>
          <a:prstGeom prst="rect">
            <a:avLst/>
          </a:prstGeom>
          <a:noFill/>
          <a:ln w="9525">
            <a:noFill/>
            <a:miter lim="800000"/>
            <a:headEnd/>
            <a:tailEnd/>
          </a:ln>
        </p:spPr>
      </p:pic>
      <p:sp>
        <p:nvSpPr>
          <p:cNvPr id="10" name="Rectangle 9"/>
          <p:cNvSpPr/>
          <p:nvPr/>
        </p:nvSpPr>
        <p:spPr>
          <a:xfrm>
            <a:off x="0" y="1704992"/>
            <a:ext cx="9144000" cy="400110"/>
          </a:xfrm>
          <a:prstGeom prst="rect">
            <a:avLst/>
          </a:prstGeom>
          <a:solidFill>
            <a:schemeClr val="accent5">
              <a:lumMod val="60000"/>
              <a:lumOff val="40000"/>
            </a:schemeClr>
          </a:solidFill>
        </p:spPr>
        <p:txBody>
          <a:bodyPr wrap="square">
            <a:spAutoFit/>
          </a:bodyPr>
          <a:lstStyle/>
          <a:p>
            <a:pPr>
              <a:defRPr/>
            </a:pPr>
            <a:r>
              <a:rPr lang="fr-FR" sz="2000" dirty="0">
                <a:latin typeface="Arial" charset="0"/>
                <a:cs typeface="Arial" charset="0"/>
                <a:sym typeface="Wingdings"/>
              </a:rPr>
              <a:t></a:t>
            </a:r>
            <a:r>
              <a:rPr lang="fr-FR" sz="2000" dirty="0">
                <a:latin typeface="Arial" charset="0"/>
                <a:cs typeface="Arial" charset="0"/>
              </a:rPr>
              <a:t> Doublet non </a:t>
            </a:r>
            <a:r>
              <a:rPr lang="fr-FR" sz="2000" dirty="0" smtClean="0">
                <a:latin typeface="Arial" charset="0"/>
                <a:cs typeface="Arial" charset="0"/>
              </a:rPr>
              <a:t>liant (</a:t>
            </a:r>
            <a:r>
              <a:rPr lang="fr-FR" sz="2000" b="1" dirty="0" smtClean="0">
                <a:solidFill>
                  <a:srgbClr val="FF0000"/>
                </a:solidFill>
                <a:latin typeface="Arial" charset="0"/>
                <a:cs typeface="Arial" charset="0"/>
              </a:rPr>
              <a:t>n</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simple (</a:t>
            </a:r>
            <a:r>
              <a:rPr lang="fr-FR" sz="2000" b="1" dirty="0" smtClean="0">
                <a:solidFill>
                  <a:srgbClr val="FF0000"/>
                </a:solidFill>
                <a:latin typeface="Symbol" pitchFamily="18" charset="2"/>
                <a:cs typeface="Arial" charset="0"/>
              </a:rPr>
              <a:t>s</a:t>
            </a:r>
            <a:r>
              <a:rPr lang="fr-FR" sz="2000" dirty="0" smtClean="0">
                <a:latin typeface="Arial" charset="0"/>
                <a:cs typeface="Arial" charset="0"/>
              </a:rPr>
              <a:t>) </a:t>
            </a:r>
            <a:r>
              <a:rPr lang="fr-FR" sz="2000" dirty="0">
                <a:latin typeface="Arial" charset="0"/>
                <a:cs typeface="Arial" charset="0"/>
              </a:rPr>
              <a:t>– </a:t>
            </a:r>
            <a:r>
              <a:rPr lang="fr-FR" sz="2000" dirty="0" smtClean="0">
                <a:latin typeface="Arial" charset="0"/>
                <a:cs typeface="Arial" charset="0"/>
              </a:rPr>
              <a:t>Lacune (</a:t>
            </a:r>
            <a:r>
              <a:rPr lang="fr-FR" sz="2000" b="1" dirty="0" smtClean="0">
                <a:solidFill>
                  <a:srgbClr val="FF0000"/>
                </a:solidFill>
                <a:latin typeface="Arial" charset="0"/>
                <a:cs typeface="Arial" charset="0"/>
              </a:rPr>
              <a:t>v</a:t>
            </a:r>
            <a:r>
              <a:rPr lang="fr-FR" sz="2000" dirty="0" smtClean="0">
                <a:latin typeface="Arial" charset="0"/>
                <a:cs typeface="Arial" charset="0"/>
              </a:rPr>
              <a:t>)</a:t>
            </a:r>
            <a:endParaRPr lang="fr-FR" sz="2000" dirty="0">
              <a:latin typeface="Arial" charset="0"/>
              <a:cs typeface="Arial" charset="0"/>
            </a:endParaRPr>
          </a:p>
        </p:txBody>
      </p:sp>
      <p:cxnSp>
        <p:nvCxnSpPr>
          <p:cNvPr id="11" name="Connecteur droit avec flèche 10"/>
          <p:cNvCxnSpPr/>
          <p:nvPr/>
        </p:nvCxnSpPr>
        <p:spPr>
          <a:xfrm>
            <a:off x="4067175" y="2722119"/>
            <a:ext cx="6477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AutoShape 3"/>
          <p:cNvSpPr>
            <a:spLocks/>
          </p:cNvSpPr>
          <p:nvPr/>
        </p:nvSpPr>
        <p:spPr bwMode="auto">
          <a:xfrm>
            <a:off x="1006475" y="2239519"/>
            <a:ext cx="109538" cy="801687"/>
          </a:xfrm>
          <a:prstGeom prst="leftBracket">
            <a:avLst>
              <a:gd name="adj" fmla="val 13215"/>
            </a:avLst>
          </a:prstGeom>
          <a:noFill/>
          <a:ln w="19050">
            <a:solidFill>
              <a:srgbClr val="000000"/>
            </a:solidFill>
            <a:round/>
            <a:headEnd/>
            <a:tailEnd/>
          </a:ln>
        </p:spPr>
        <p:txBody>
          <a:bodyPr/>
          <a:lstStyle/>
          <a:p>
            <a:endParaRPr lang="fr-FR"/>
          </a:p>
        </p:txBody>
      </p:sp>
      <p:sp>
        <p:nvSpPr>
          <p:cNvPr id="13" name="AutoShape 2"/>
          <p:cNvSpPr>
            <a:spLocks/>
          </p:cNvSpPr>
          <p:nvPr/>
        </p:nvSpPr>
        <p:spPr bwMode="auto">
          <a:xfrm flipH="1">
            <a:off x="7812088" y="2312544"/>
            <a:ext cx="144462" cy="720725"/>
          </a:xfrm>
          <a:prstGeom prst="leftBracket">
            <a:avLst>
              <a:gd name="adj" fmla="val 16214"/>
            </a:avLst>
          </a:prstGeom>
          <a:noFill/>
          <a:ln w="19050">
            <a:solidFill>
              <a:srgbClr val="000000"/>
            </a:solidFill>
            <a:round/>
            <a:headEnd/>
            <a:tailEnd/>
          </a:ln>
        </p:spPr>
        <p:txBody>
          <a:bodyPr/>
          <a:lstStyle/>
          <a:p>
            <a:endParaRPr lang="fr-FR"/>
          </a:p>
        </p:txBody>
      </p:sp>
      <p:sp>
        <p:nvSpPr>
          <p:cNvPr id="15" name="Forme libre 14"/>
          <p:cNvSpPr/>
          <p:nvPr/>
        </p:nvSpPr>
        <p:spPr>
          <a:xfrm rot="6217665" flipH="1">
            <a:off x="1812925" y="2185166"/>
            <a:ext cx="531813" cy="41751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6" name="Rectangle 1"/>
          <p:cNvSpPr>
            <a:spLocks noChangeArrowheads="1"/>
          </p:cNvSpPr>
          <p:nvPr/>
        </p:nvSpPr>
        <p:spPr bwMode="auto">
          <a:xfrm>
            <a:off x="0" y="3346337"/>
            <a:ext cx="9036050" cy="400110"/>
          </a:xfrm>
          <a:prstGeom prst="rect">
            <a:avLst/>
          </a:prstGeom>
          <a:noFill/>
          <a:ln w="9525">
            <a:noFill/>
            <a:miter lim="800000"/>
            <a:headEnd/>
            <a:tailEnd/>
          </a:ln>
        </p:spPr>
        <p:txBody>
          <a:bodyPr anchor="ctr">
            <a:spAutoFit/>
          </a:bodyPr>
          <a:lstStyle/>
          <a:p>
            <a:pPr indent="449263" algn="just"/>
            <a:r>
              <a:rPr lang="fr-FR"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2) Représentativité d’une forme mésomère</a:t>
            </a:r>
            <a:endParaRPr lang="fr-FR" sz="2000" dirty="0">
              <a:latin typeface="Bookman Old Style" pitchFamily="18" charset="0"/>
              <a:ea typeface="Calibri" pitchFamily="34" charset="0"/>
              <a:cs typeface="Times New Roman" pitchFamily="18" charset="0"/>
            </a:endParaRPr>
          </a:p>
        </p:txBody>
      </p:sp>
      <p:sp>
        <p:nvSpPr>
          <p:cNvPr id="17" name="Text Box 1"/>
          <p:cNvSpPr txBox="1">
            <a:spLocks noChangeArrowheads="1"/>
          </p:cNvSpPr>
          <p:nvPr/>
        </p:nvSpPr>
        <p:spPr bwMode="auto">
          <a:xfrm>
            <a:off x="107950" y="3767054"/>
            <a:ext cx="8928100" cy="2592388"/>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a:sym typeface="Wingdings 2" pitchFamily="18" charset="2"/>
              </a:rPr>
              <a:t>      </a:t>
            </a:r>
            <a:r>
              <a:rPr lang="fr-FR" sz="2000" dirty="0"/>
              <a:t> </a:t>
            </a:r>
            <a:r>
              <a:rPr lang="fr-FR" sz="2000" b="1" i="1" dirty="0"/>
              <a:t>Certaines formes mésomères sont plus proches de la réalité que d’autres</a:t>
            </a:r>
            <a:r>
              <a:rPr lang="fr-FR" sz="2000" dirty="0"/>
              <a:t>. Ce sont celles qui : </a:t>
            </a:r>
          </a:p>
          <a:p>
            <a:pPr algn="just">
              <a:spcAft>
                <a:spcPts val="1000"/>
              </a:spcAft>
            </a:pPr>
            <a:r>
              <a:rPr lang="fr-FR" dirty="0" smtClean="0">
                <a:latin typeface="Times New Roman" pitchFamily="18" charset="0"/>
                <a:sym typeface="Wingdings" pitchFamily="2" charset="2"/>
              </a:rPr>
              <a:t></a:t>
            </a:r>
            <a:endParaRPr lang="fr-FR" dirty="0" smtClean="0">
              <a:latin typeface="Times New Roman" pitchFamily="18" charset="0"/>
            </a:endParaRPr>
          </a:p>
          <a:p>
            <a:pPr algn="just">
              <a:spcAft>
                <a:spcPts val="1000"/>
              </a:spcAft>
            </a:pPr>
            <a:r>
              <a:rPr lang="fr-FR" dirty="0" smtClean="0">
                <a:latin typeface="Times New Roman" pitchFamily="18" charset="0"/>
                <a:sym typeface="Wingdings" pitchFamily="2" charset="2"/>
              </a:rPr>
              <a:t></a:t>
            </a:r>
            <a:endParaRPr lang="fr-FR" dirty="0" smtClean="0">
              <a:latin typeface="Times New Roman" pitchFamily="18" charset="0"/>
            </a:endParaRPr>
          </a:p>
          <a:p>
            <a:pPr algn="just">
              <a:spcAft>
                <a:spcPts val="1000"/>
              </a:spcAft>
            </a:pPr>
            <a:endParaRPr lang="fr-FR" dirty="0">
              <a:latin typeface="Times New Roman" pitchFamily="18" charset="0"/>
            </a:endParaRPr>
          </a:p>
          <a:p>
            <a:pPr algn="just">
              <a:spcAft>
                <a:spcPts val="1000"/>
              </a:spcAft>
            </a:pPr>
            <a:r>
              <a:rPr lang="fr-FR" dirty="0">
                <a:latin typeface="Times New Roman" pitchFamily="18" charset="0"/>
                <a:sym typeface="Wingdings" pitchFamily="2" charset="2"/>
              </a:rPr>
              <a:t></a:t>
            </a:r>
            <a:endParaRPr lang="fr-FR"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endParaRPr lang="fr-FR" dirty="0"/>
          </a:p>
        </p:txBody>
      </p:sp>
      <p:sp>
        <p:nvSpPr>
          <p:cNvPr id="18" name="Rectangle 14"/>
          <p:cNvSpPr>
            <a:spLocks noChangeArrowheads="1"/>
          </p:cNvSpPr>
          <p:nvPr/>
        </p:nvSpPr>
        <p:spPr bwMode="auto">
          <a:xfrm>
            <a:off x="119525" y="4463104"/>
            <a:ext cx="8856663" cy="400110"/>
          </a:xfrm>
          <a:prstGeom prst="rect">
            <a:avLst/>
          </a:prstGeom>
          <a:noFill/>
          <a:ln w="9525">
            <a:noFill/>
            <a:miter lim="800000"/>
            <a:headEnd/>
            <a:tailEnd/>
          </a:ln>
        </p:spPr>
        <p:txBody>
          <a:bodyPr>
            <a:spAutoFit/>
          </a:bodyPr>
          <a:lstStyle/>
          <a:p>
            <a:pPr algn="just">
              <a:spcAft>
                <a:spcPts val="500"/>
              </a:spcAft>
              <a:defRPr/>
            </a:pPr>
            <a:r>
              <a:rPr lang="fr-FR" dirty="0" smtClean="0">
                <a:solidFill>
                  <a:schemeClr val="tx2">
                    <a:lumMod val="50000"/>
                  </a:schemeClr>
                </a:solidFill>
                <a:latin typeface="Arial" charset="0"/>
                <a:cs typeface="Arial" charset="0"/>
              </a:rPr>
              <a:t>   </a:t>
            </a:r>
            <a:r>
              <a:rPr lang="fr-FR" sz="2000" dirty="0" smtClean="0">
                <a:solidFill>
                  <a:schemeClr val="tx2">
                    <a:lumMod val="50000"/>
                  </a:schemeClr>
                </a:solidFill>
                <a:latin typeface="Arial" charset="0"/>
                <a:cs typeface="Arial" charset="0"/>
              </a:rPr>
              <a:t>font </a:t>
            </a:r>
            <a:r>
              <a:rPr lang="fr-FR" sz="2000" dirty="0" smtClean="0">
                <a:solidFill>
                  <a:srgbClr val="FF0000"/>
                </a:solidFill>
                <a:latin typeface="Arial" charset="0"/>
                <a:cs typeface="Arial" charset="0"/>
              </a:rPr>
              <a:t>respecter la règle de l’octet </a:t>
            </a:r>
            <a:r>
              <a:rPr lang="fr-FR" sz="2000" dirty="0" smtClean="0">
                <a:solidFill>
                  <a:srgbClr val="002060"/>
                </a:solidFill>
                <a:latin typeface="Arial" charset="0"/>
                <a:cs typeface="Arial" charset="0"/>
              </a:rPr>
              <a:t>à un maximum d’atomes ;</a:t>
            </a:r>
            <a:endParaRPr lang="fr-FR" sz="2000" dirty="0">
              <a:solidFill>
                <a:srgbClr val="002060"/>
              </a:solidFill>
              <a:latin typeface="Arial" charset="0"/>
              <a:cs typeface="Arial" charset="0"/>
            </a:endParaRPr>
          </a:p>
        </p:txBody>
      </p:sp>
      <p:sp>
        <p:nvSpPr>
          <p:cNvPr id="19" name="Rectangle 14"/>
          <p:cNvSpPr>
            <a:spLocks noChangeArrowheads="1"/>
          </p:cNvSpPr>
          <p:nvPr/>
        </p:nvSpPr>
        <p:spPr bwMode="auto">
          <a:xfrm>
            <a:off x="107950" y="4860179"/>
            <a:ext cx="8856663" cy="707886"/>
          </a:xfrm>
          <a:prstGeom prst="rect">
            <a:avLst/>
          </a:prstGeom>
          <a:noFill/>
          <a:ln w="9525">
            <a:noFill/>
            <a:miter lim="800000"/>
            <a:headEnd/>
            <a:tailEnd/>
          </a:ln>
        </p:spPr>
        <p:txBody>
          <a:bodyPr>
            <a:spAutoFit/>
          </a:bodyPr>
          <a:lstStyle/>
          <a:p>
            <a:pPr algn="just">
              <a:spcAft>
                <a:spcPts val="500"/>
              </a:spcAft>
              <a:defRPr/>
            </a:pPr>
            <a:r>
              <a:rPr lang="fr-FR" dirty="0">
                <a:solidFill>
                  <a:srgbClr val="FF0000"/>
                </a:solidFill>
                <a:latin typeface="Arial" charset="0"/>
                <a:cs typeface="Arial" charset="0"/>
              </a:rPr>
              <a:t>   </a:t>
            </a:r>
            <a:r>
              <a:rPr lang="fr-FR" sz="2000" dirty="0">
                <a:solidFill>
                  <a:schemeClr val="tx2">
                    <a:lumMod val="50000"/>
                  </a:schemeClr>
                </a:solidFill>
                <a:latin typeface="Arial" charset="0"/>
                <a:cs typeface="Arial" charset="0"/>
              </a:rPr>
              <a:t>font</a:t>
            </a:r>
            <a:r>
              <a:rPr lang="fr-FR" sz="2000" dirty="0">
                <a:solidFill>
                  <a:srgbClr val="FF0000"/>
                </a:solidFill>
                <a:latin typeface="Arial" charset="0"/>
                <a:cs typeface="Arial" charset="0"/>
              </a:rPr>
              <a:t> apparaître le moins de charges formelles </a:t>
            </a:r>
            <a:r>
              <a:rPr lang="fr-FR" sz="2000" dirty="0">
                <a:solidFill>
                  <a:schemeClr val="tx2">
                    <a:lumMod val="50000"/>
                  </a:schemeClr>
                </a:solidFill>
                <a:latin typeface="Arial" charset="0"/>
                <a:cs typeface="Arial" charset="0"/>
              </a:rPr>
              <a:t>: l’</a:t>
            </a:r>
            <a:r>
              <a:rPr lang="fr-FR" sz="2000" dirty="0" err="1">
                <a:solidFill>
                  <a:schemeClr val="tx2">
                    <a:lumMod val="50000"/>
                  </a:schemeClr>
                </a:solidFill>
                <a:latin typeface="Arial" charset="0"/>
                <a:cs typeface="Arial" charset="0"/>
              </a:rPr>
              <a:t>hypervalence</a:t>
            </a:r>
            <a:r>
              <a:rPr lang="fr-FR" sz="2000" dirty="0">
                <a:solidFill>
                  <a:schemeClr val="tx2">
                    <a:lumMod val="50000"/>
                  </a:schemeClr>
                </a:solidFill>
                <a:latin typeface="Arial" charset="0"/>
                <a:cs typeface="Arial" charset="0"/>
              </a:rPr>
              <a:t> peut parfois y contribuer pour les éléments de la troisième période </a:t>
            </a:r>
            <a:r>
              <a:rPr lang="fr-FR" sz="2000" dirty="0" smtClean="0">
                <a:solidFill>
                  <a:schemeClr val="tx2">
                    <a:lumMod val="50000"/>
                  </a:schemeClr>
                </a:solidFill>
                <a:latin typeface="Arial" charset="0"/>
                <a:cs typeface="Arial" charset="0"/>
              </a:rPr>
              <a:t>et plus ;</a:t>
            </a:r>
            <a:endParaRPr lang="fr-FR" dirty="0">
              <a:solidFill>
                <a:schemeClr val="tx2">
                  <a:lumMod val="50000"/>
                </a:schemeClr>
              </a:solidFill>
              <a:latin typeface="Arial" charset="0"/>
              <a:cs typeface="Arial" charset="0"/>
            </a:endParaRPr>
          </a:p>
        </p:txBody>
      </p:sp>
      <p:sp>
        <p:nvSpPr>
          <p:cNvPr id="20" name="Rectangle 14"/>
          <p:cNvSpPr>
            <a:spLocks noChangeArrowheads="1"/>
          </p:cNvSpPr>
          <p:nvPr/>
        </p:nvSpPr>
        <p:spPr bwMode="auto">
          <a:xfrm>
            <a:off x="107950" y="5673442"/>
            <a:ext cx="8856663" cy="707886"/>
          </a:xfrm>
          <a:prstGeom prst="rect">
            <a:avLst/>
          </a:prstGeom>
          <a:noFill/>
          <a:ln w="9525">
            <a:noFill/>
            <a:miter lim="800000"/>
            <a:headEnd/>
            <a:tailEnd/>
          </a:ln>
        </p:spPr>
        <p:txBody>
          <a:bodyPr>
            <a:spAutoFit/>
          </a:bodyPr>
          <a:lstStyle/>
          <a:p>
            <a:pPr algn="just">
              <a:spcAft>
                <a:spcPts val="500"/>
              </a:spcAft>
              <a:defRPr/>
            </a:pPr>
            <a:r>
              <a:rPr lang="fr-FR" dirty="0">
                <a:solidFill>
                  <a:srgbClr val="FF0000"/>
                </a:solidFill>
                <a:latin typeface="Arial" charset="0"/>
                <a:cs typeface="Arial" charset="0"/>
              </a:rPr>
              <a:t>   </a:t>
            </a:r>
            <a:r>
              <a:rPr lang="fr-FR" sz="2000" dirty="0">
                <a:solidFill>
                  <a:schemeClr val="tx2">
                    <a:lumMod val="50000"/>
                  </a:schemeClr>
                </a:solidFill>
                <a:latin typeface="Arial" charset="0"/>
                <a:cs typeface="Arial" charset="0"/>
              </a:rPr>
              <a:t>attribuent </a:t>
            </a:r>
            <a:r>
              <a:rPr lang="fr-FR" sz="2000" dirty="0" smtClean="0">
                <a:solidFill>
                  <a:schemeClr val="tx2">
                    <a:lumMod val="50000"/>
                  </a:schemeClr>
                </a:solidFill>
                <a:latin typeface="Arial" charset="0"/>
                <a:cs typeface="Arial" charset="0"/>
              </a:rPr>
              <a:t>les </a:t>
            </a:r>
            <a:r>
              <a:rPr lang="fr-FR" sz="2000" dirty="0">
                <a:solidFill>
                  <a:srgbClr val="FF0000"/>
                </a:solidFill>
                <a:latin typeface="Arial" charset="0"/>
                <a:cs typeface="Arial" charset="0"/>
              </a:rPr>
              <a:t>charges formelles négatives aux atomes les plus </a:t>
            </a:r>
            <a:r>
              <a:rPr lang="fr-FR" sz="2000" dirty="0" err="1" smtClean="0">
                <a:solidFill>
                  <a:srgbClr val="FF0000"/>
                </a:solidFill>
                <a:latin typeface="Arial" charset="0"/>
                <a:cs typeface="Arial" charset="0"/>
              </a:rPr>
              <a:t>électronéga-tifs</a:t>
            </a:r>
            <a:r>
              <a:rPr lang="fr-FR" sz="2000" dirty="0" smtClean="0">
                <a:solidFill>
                  <a:srgbClr val="FF0000"/>
                </a:solidFill>
                <a:latin typeface="Arial" charset="0"/>
                <a:cs typeface="Arial" charset="0"/>
              </a:rPr>
              <a:t> </a:t>
            </a:r>
            <a:r>
              <a:rPr lang="fr-FR" sz="2000" dirty="0">
                <a:solidFill>
                  <a:schemeClr val="tx2">
                    <a:lumMod val="50000"/>
                  </a:schemeClr>
                </a:solidFill>
                <a:latin typeface="Arial" charset="0"/>
                <a:cs typeface="Arial" charset="0"/>
              </a:rPr>
              <a:t>et </a:t>
            </a:r>
            <a:r>
              <a:rPr lang="fr-FR" sz="2000" dirty="0" smtClean="0">
                <a:solidFill>
                  <a:schemeClr val="tx2">
                    <a:lumMod val="50000"/>
                  </a:schemeClr>
                </a:solidFill>
                <a:latin typeface="Arial" charset="0"/>
                <a:cs typeface="Arial" charset="0"/>
              </a:rPr>
              <a:t>les</a:t>
            </a:r>
            <a:r>
              <a:rPr lang="fr-FR" sz="2000" dirty="0" smtClean="0">
                <a:latin typeface="Arial" charset="0"/>
                <a:cs typeface="Arial" charset="0"/>
              </a:rPr>
              <a:t> </a:t>
            </a:r>
            <a:r>
              <a:rPr lang="fr-FR" sz="2000" dirty="0">
                <a:solidFill>
                  <a:srgbClr val="FF0000"/>
                </a:solidFill>
                <a:latin typeface="Arial" charset="0"/>
                <a:cs typeface="Arial" charset="0"/>
              </a:rPr>
              <a:t>charges formelles positives aux atomes les moins électronégatifs</a:t>
            </a:r>
            <a:r>
              <a:rPr lang="fr-FR" sz="2000" dirty="0">
                <a:latin typeface="Arial" charset="0"/>
                <a:cs typeface="Arial" charset="0"/>
              </a:rPr>
              <a:t>.</a:t>
            </a:r>
            <a:endParaRPr lang="fr-FR" dirty="0">
              <a:latin typeface="Arial" charset="0"/>
              <a:cs typeface="Arial" charset="0"/>
            </a:endParaRPr>
          </a:p>
        </p:txBody>
      </p:sp>
      <p:sp>
        <p:nvSpPr>
          <p:cNvPr id="22" name="Rectangle 21"/>
          <p:cNvSpPr/>
          <p:nvPr/>
        </p:nvSpPr>
        <p:spPr>
          <a:xfrm>
            <a:off x="0" y="116632"/>
            <a:ext cx="9144000" cy="400110"/>
          </a:xfrm>
          <a:prstGeom prst="rect">
            <a:avLst/>
          </a:prstGeom>
          <a:solidFill>
            <a:schemeClr val="accent5">
              <a:lumMod val="60000"/>
              <a:lumOff val="40000"/>
            </a:schemeClr>
          </a:solidFill>
        </p:spPr>
        <p:txBody>
          <a:bodyPr wrap="square">
            <a:spAutoFit/>
          </a:bodyPr>
          <a:lstStyle/>
          <a:p>
            <a:pPr>
              <a:defRPr/>
            </a:pPr>
            <a:r>
              <a:rPr lang="fr-FR" sz="2000" dirty="0" smtClean="0">
                <a:latin typeface="Arial" charset="0"/>
                <a:cs typeface="Arial" charset="0"/>
                <a:sym typeface="Wingdings"/>
              </a:rPr>
              <a:t></a:t>
            </a:r>
            <a:r>
              <a:rPr lang="fr-FR" sz="2000" dirty="0" smtClean="0">
                <a:latin typeface="Arial" charset="0"/>
                <a:cs typeface="Arial" charset="0"/>
              </a:rPr>
              <a:t> </a:t>
            </a:r>
            <a:r>
              <a:rPr lang="fr-FR" sz="2000" dirty="0">
                <a:latin typeface="Arial" charset="0"/>
                <a:cs typeface="Arial" charset="0"/>
              </a:rPr>
              <a:t>Doublet non </a:t>
            </a:r>
            <a:r>
              <a:rPr lang="fr-FR" sz="2000" dirty="0" smtClean="0">
                <a:latin typeface="Arial" charset="0"/>
                <a:cs typeface="Arial" charset="0"/>
              </a:rPr>
              <a:t>liant (</a:t>
            </a:r>
            <a:r>
              <a:rPr lang="fr-FR" sz="2000" b="1" dirty="0" smtClean="0">
                <a:solidFill>
                  <a:srgbClr val="FF0000"/>
                </a:solidFill>
                <a:latin typeface="Arial" charset="0"/>
                <a:cs typeface="Arial" charset="0"/>
              </a:rPr>
              <a:t>n</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simple (</a:t>
            </a:r>
            <a:r>
              <a:rPr lang="fr-FR" sz="2000" b="1" dirty="0" smtClean="0">
                <a:solidFill>
                  <a:srgbClr val="FF0000"/>
                </a:solidFill>
                <a:latin typeface="Symbol" pitchFamily="18" charset="2"/>
                <a:cs typeface="Arial" charset="0"/>
              </a:rPr>
              <a:t>s</a:t>
            </a:r>
            <a:r>
              <a:rPr lang="fr-FR" sz="2000" dirty="0" smtClean="0">
                <a:latin typeface="Arial" charset="0"/>
                <a:cs typeface="Arial" charset="0"/>
              </a:rPr>
              <a:t>) </a:t>
            </a:r>
            <a:r>
              <a:rPr lang="fr-FR" sz="2000" dirty="0">
                <a:latin typeface="Arial" charset="0"/>
                <a:cs typeface="Arial" charset="0"/>
              </a:rPr>
              <a:t>– Liaison </a:t>
            </a:r>
            <a:r>
              <a:rPr lang="fr-FR" sz="2000" dirty="0" smtClean="0">
                <a:latin typeface="Arial" charset="0"/>
                <a:cs typeface="Arial" charset="0"/>
              </a:rPr>
              <a:t>multiple (</a:t>
            </a:r>
            <a:r>
              <a:rPr lang="fr-FR" sz="2000" b="1" dirty="0" smtClean="0">
                <a:solidFill>
                  <a:srgbClr val="FF0000"/>
                </a:solidFill>
                <a:latin typeface="Symbol" pitchFamily="18" charset="2"/>
                <a:cs typeface="Arial" charset="0"/>
              </a:rPr>
              <a:t>p</a:t>
            </a:r>
            <a:r>
              <a:rPr lang="fr-FR" sz="2000" dirty="0" smtClean="0">
                <a:latin typeface="Arial" charset="0"/>
                <a:cs typeface="Arial" charset="0"/>
              </a:rPr>
              <a:t>)</a:t>
            </a:r>
            <a:endParaRPr lang="fr-FR" sz="2000" dirty="0">
              <a:latin typeface="Arial" charset="0"/>
              <a:cs typeface="Arial" charset="0"/>
            </a:endParaRPr>
          </a:p>
        </p:txBody>
      </p:sp>
      <p:pic>
        <p:nvPicPr>
          <p:cNvPr id="24" name="Picture 6"/>
          <p:cNvPicPr>
            <a:picLocks noChangeAspect="1" noChangeArrowheads="1"/>
          </p:cNvPicPr>
          <p:nvPr/>
        </p:nvPicPr>
        <p:blipFill>
          <a:blip r:embed="rId4" cstate="print"/>
          <a:srcRect/>
          <a:stretch>
            <a:fillRect/>
          </a:stretch>
        </p:blipFill>
        <p:spPr bwMode="auto">
          <a:xfrm>
            <a:off x="1116013" y="884982"/>
            <a:ext cx="2362200" cy="552450"/>
          </a:xfrm>
          <a:prstGeom prst="rect">
            <a:avLst/>
          </a:prstGeom>
          <a:noFill/>
          <a:ln w="9525">
            <a:noFill/>
            <a:miter lim="800000"/>
            <a:headEnd/>
            <a:tailEnd/>
          </a:ln>
        </p:spPr>
      </p:pic>
      <p:sp>
        <p:nvSpPr>
          <p:cNvPr id="25" name="Forme libre 24"/>
          <p:cNvSpPr/>
          <p:nvPr/>
        </p:nvSpPr>
        <p:spPr>
          <a:xfrm rot="6217665" flipH="1">
            <a:off x="1593850" y="675432"/>
            <a:ext cx="531813" cy="41751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337179"/>
              <a:gd name="connsiteY0" fmla="*/ 373503 h 373503"/>
              <a:gd name="connsiteX1" fmla="*/ 333375 w 337179"/>
              <a:gd name="connsiteY1" fmla="*/ 135378 h 373503"/>
              <a:gd name="connsiteX2" fmla="*/ 22822 w 337179"/>
              <a:gd name="connsiteY2" fmla="*/ 0 h 373503"/>
              <a:gd name="connsiteX0" fmla="*/ 49158 w 390726"/>
              <a:gd name="connsiteY0" fmla="*/ 325440 h 325440"/>
              <a:gd name="connsiteX1" fmla="*/ 382533 w 390726"/>
              <a:gd name="connsiteY1" fmla="*/ 87315 h 325440"/>
              <a:gd name="connsiteX2" fmla="*/ 0 w 390726"/>
              <a:gd name="connsiteY2" fmla="*/ 0 h 325440"/>
              <a:gd name="connsiteX0" fmla="*/ 49158 w 271061"/>
              <a:gd name="connsiteY0" fmla="*/ 325440 h 325440"/>
              <a:gd name="connsiteX1" fmla="*/ 262868 w 271061"/>
              <a:gd name="connsiteY1" fmla="*/ 117742 h 325440"/>
              <a:gd name="connsiteX2" fmla="*/ 0 w 271061"/>
              <a:gd name="connsiteY2" fmla="*/ 0 h 325440"/>
            </a:gdLst>
            <a:ahLst/>
            <a:cxnLst>
              <a:cxn ang="0">
                <a:pos x="connsiteX0" y="connsiteY0"/>
              </a:cxn>
              <a:cxn ang="0">
                <a:pos x="connsiteX1" y="connsiteY1"/>
              </a:cxn>
              <a:cxn ang="0">
                <a:pos x="connsiteX2" y="connsiteY2"/>
              </a:cxn>
            </a:cxnLst>
            <a:rect l="l" t="t" r="r" b="b"/>
            <a:pathLst>
              <a:path w="271061" h="325440">
                <a:moveTo>
                  <a:pt x="49158" y="325440"/>
                </a:moveTo>
                <a:cubicBezTo>
                  <a:pt x="202352" y="242096"/>
                  <a:pt x="271061" y="171982"/>
                  <a:pt x="262868" y="117742"/>
                </a:cubicBezTo>
                <a:cubicBezTo>
                  <a:pt x="254675" y="63502"/>
                  <a:pt x="99218" y="59531"/>
                  <a:pt x="0"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26" name="Connecteur droit avec flèche 25"/>
          <p:cNvCxnSpPr/>
          <p:nvPr/>
        </p:nvCxnSpPr>
        <p:spPr>
          <a:xfrm>
            <a:off x="3779838" y="1173907"/>
            <a:ext cx="647700"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AutoShape 3"/>
          <p:cNvSpPr>
            <a:spLocks/>
          </p:cNvSpPr>
          <p:nvPr/>
        </p:nvSpPr>
        <p:spPr bwMode="auto">
          <a:xfrm>
            <a:off x="719138" y="556370"/>
            <a:ext cx="144462" cy="936625"/>
          </a:xfrm>
          <a:prstGeom prst="leftBracket">
            <a:avLst>
              <a:gd name="adj" fmla="val 13267"/>
            </a:avLst>
          </a:prstGeom>
          <a:noFill/>
          <a:ln w="19050">
            <a:solidFill>
              <a:srgbClr val="000000"/>
            </a:solidFill>
            <a:round/>
            <a:headEnd/>
            <a:tailEnd/>
          </a:ln>
        </p:spPr>
        <p:txBody>
          <a:bodyPr/>
          <a:lstStyle/>
          <a:p>
            <a:endParaRPr lang="fr-FR"/>
          </a:p>
        </p:txBody>
      </p:sp>
      <p:sp>
        <p:nvSpPr>
          <p:cNvPr id="28" name="AutoShape 2"/>
          <p:cNvSpPr>
            <a:spLocks/>
          </p:cNvSpPr>
          <p:nvPr/>
        </p:nvSpPr>
        <p:spPr bwMode="auto">
          <a:xfrm flipH="1">
            <a:off x="7524750" y="548432"/>
            <a:ext cx="142875" cy="936625"/>
          </a:xfrm>
          <a:prstGeom prst="leftBracket">
            <a:avLst>
              <a:gd name="adj" fmla="val 16267"/>
            </a:avLst>
          </a:prstGeom>
          <a:noFill/>
          <a:ln w="19050">
            <a:solidFill>
              <a:srgbClr val="000000"/>
            </a:solidFill>
            <a:round/>
            <a:headEnd/>
            <a:tailEnd/>
          </a:ln>
        </p:spPr>
        <p:txBody>
          <a:bodyPr/>
          <a:lstStyle/>
          <a:p>
            <a:endParaRPr lang="fr-FR"/>
          </a:p>
        </p:txBody>
      </p:sp>
      <p:pic>
        <p:nvPicPr>
          <p:cNvPr id="29" name="Picture 7"/>
          <p:cNvPicPr>
            <a:picLocks noChangeAspect="1" noChangeArrowheads="1"/>
          </p:cNvPicPr>
          <p:nvPr/>
        </p:nvPicPr>
        <p:blipFill>
          <a:blip r:embed="rId5" cstate="print"/>
          <a:srcRect/>
          <a:stretch>
            <a:fillRect/>
          </a:stretch>
        </p:blipFill>
        <p:spPr bwMode="auto">
          <a:xfrm>
            <a:off x="4716463" y="597645"/>
            <a:ext cx="2562225" cy="819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19"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7384"/>
            <a:ext cx="9036050" cy="400110"/>
          </a:xfrm>
          <a:prstGeom prst="rect">
            <a:avLst/>
          </a:prstGeom>
          <a:noFill/>
          <a:ln w="9525">
            <a:noFill/>
            <a:miter lim="800000"/>
            <a:headEnd/>
            <a:tailEnd/>
          </a:ln>
        </p:spPr>
        <p:txBody>
          <a:bodyPr anchor="ctr">
            <a:spAutoFit/>
          </a:bodyPr>
          <a:lstStyle/>
          <a:p>
            <a:pPr indent="449263" algn="just"/>
            <a:r>
              <a:rPr lang="fr-FR"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2) Représentativité d’une forme mésomère</a:t>
            </a:r>
            <a:endParaRPr lang="fr-FR" sz="2000" dirty="0">
              <a:latin typeface="Bookman Old Style" pitchFamily="18" charset="0"/>
              <a:ea typeface="Calibri" pitchFamily="34" charset="0"/>
              <a:cs typeface="Times New Roman" pitchFamily="18" charset="0"/>
            </a:endParaRPr>
          </a:p>
        </p:txBody>
      </p:sp>
      <p:sp>
        <p:nvSpPr>
          <p:cNvPr id="3" name="Text Box 1"/>
          <p:cNvSpPr txBox="1">
            <a:spLocks noChangeArrowheads="1"/>
          </p:cNvSpPr>
          <p:nvPr/>
        </p:nvSpPr>
        <p:spPr bwMode="auto">
          <a:xfrm>
            <a:off x="107950" y="393333"/>
            <a:ext cx="8928100" cy="2592388"/>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a:sym typeface="Wingdings 2" pitchFamily="18" charset="2"/>
              </a:rPr>
              <a:t>      </a:t>
            </a:r>
            <a:r>
              <a:rPr lang="fr-FR" sz="2000" dirty="0"/>
              <a:t> </a:t>
            </a:r>
            <a:r>
              <a:rPr lang="fr-FR" sz="2000" b="1" i="1" dirty="0"/>
              <a:t>Certaines formes mésomères sont plus proches de la réalité que d’autres</a:t>
            </a:r>
            <a:r>
              <a:rPr lang="fr-FR" sz="2000" dirty="0"/>
              <a:t>. Ce sont celles qui : </a:t>
            </a:r>
          </a:p>
          <a:p>
            <a:pPr algn="just">
              <a:spcAft>
                <a:spcPts val="1000"/>
              </a:spcAft>
            </a:pPr>
            <a:r>
              <a:rPr lang="fr-FR" smtClean="0">
                <a:latin typeface="Times New Roman" pitchFamily="18" charset="0"/>
                <a:sym typeface="Wingdings" pitchFamily="2" charset="2"/>
              </a:rPr>
              <a:t></a:t>
            </a:r>
            <a:endParaRPr lang="fr-FR" smtClean="0">
              <a:latin typeface="Times New Roman" pitchFamily="18" charset="0"/>
            </a:endParaRPr>
          </a:p>
          <a:p>
            <a:pPr algn="just">
              <a:spcAft>
                <a:spcPts val="1000"/>
              </a:spcAft>
            </a:pPr>
            <a:r>
              <a:rPr lang="fr-FR" smtClean="0">
                <a:latin typeface="Times New Roman" pitchFamily="18" charset="0"/>
                <a:sym typeface="Wingdings" pitchFamily="2" charset="2"/>
              </a:rPr>
              <a:t></a:t>
            </a:r>
            <a:endParaRPr lang="fr-FR" smtClean="0">
              <a:latin typeface="Times New Roman" pitchFamily="18" charset="0"/>
            </a:endParaRPr>
          </a:p>
          <a:p>
            <a:pPr algn="just">
              <a:spcAft>
                <a:spcPts val="1000"/>
              </a:spcAft>
            </a:pPr>
            <a:endParaRPr lang="fr-FR" dirty="0">
              <a:latin typeface="Times New Roman" pitchFamily="18" charset="0"/>
            </a:endParaRPr>
          </a:p>
          <a:p>
            <a:pPr algn="just">
              <a:spcAft>
                <a:spcPts val="1000"/>
              </a:spcAft>
            </a:pPr>
            <a:r>
              <a:rPr lang="fr-FR" dirty="0">
                <a:latin typeface="Times New Roman" pitchFamily="18" charset="0"/>
                <a:sym typeface="Wingdings" pitchFamily="2" charset="2"/>
              </a:rPr>
              <a:t></a:t>
            </a:r>
            <a:endParaRPr lang="fr-FR" dirty="0">
              <a:latin typeface="Times New Roman" pitchFamily="18" charset="0"/>
            </a:endParaRPr>
          </a:p>
          <a:p>
            <a:pPr algn="just">
              <a:spcAft>
                <a:spcPts val="1000"/>
              </a:spcAft>
            </a:pPr>
            <a:endParaRPr lang="fr-FR" sz="1100" dirty="0">
              <a:latin typeface="Times New Roman" pitchFamily="18" charset="0"/>
            </a:endParaRPr>
          </a:p>
          <a:p>
            <a:pPr algn="just">
              <a:spcAft>
                <a:spcPts val="1000"/>
              </a:spcAft>
            </a:pPr>
            <a:endParaRPr lang="fr-FR" sz="1100" dirty="0">
              <a:latin typeface="Times New Roman" pitchFamily="18" charset="0"/>
            </a:endParaRPr>
          </a:p>
          <a:p>
            <a:endParaRPr lang="fr-FR" dirty="0"/>
          </a:p>
        </p:txBody>
      </p:sp>
      <p:sp>
        <p:nvSpPr>
          <p:cNvPr id="4" name="Rectangle 14"/>
          <p:cNvSpPr>
            <a:spLocks noChangeArrowheads="1"/>
          </p:cNvSpPr>
          <p:nvPr/>
        </p:nvSpPr>
        <p:spPr bwMode="auto">
          <a:xfrm>
            <a:off x="119525" y="1089383"/>
            <a:ext cx="8856663" cy="400110"/>
          </a:xfrm>
          <a:prstGeom prst="rect">
            <a:avLst/>
          </a:prstGeom>
          <a:noFill/>
          <a:ln w="9525">
            <a:noFill/>
            <a:miter lim="800000"/>
            <a:headEnd/>
            <a:tailEnd/>
          </a:ln>
        </p:spPr>
        <p:txBody>
          <a:bodyPr>
            <a:spAutoFit/>
          </a:bodyPr>
          <a:lstStyle/>
          <a:p>
            <a:pPr algn="just">
              <a:spcAft>
                <a:spcPts val="500"/>
              </a:spcAft>
              <a:defRPr/>
            </a:pPr>
            <a:r>
              <a:rPr lang="fr-FR" dirty="0" smtClean="0">
                <a:solidFill>
                  <a:schemeClr val="tx2">
                    <a:lumMod val="50000"/>
                  </a:schemeClr>
                </a:solidFill>
                <a:latin typeface="Arial" charset="0"/>
                <a:cs typeface="Arial" charset="0"/>
              </a:rPr>
              <a:t>   </a:t>
            </a:r>
            <a:r>
              <a:rPr lang="fr-FR" sz="2000" dirty="0" smtClean="0">
                <a:solidFill>
                  <a:schemeClr val="tx2">
                    <a:lumMod val="50000"/>
                  </a:schemeClr>
                </a:solidFill>
                <a:latin typeface="Arial" charset="0"/>
                <a:cs typeface="Arial" charset="0"/>
              </a:rPr>
              <a:t>font </a:t>
            </a:r>
            <a:r>
              <a:rPr lang="fr-FR" sz="2000" dirty="0" smtClean="0">
                <a:solidFill>
                  <a:srgbClr val="FF0000"/>
                </a:solidFill>
                <a:latin typeface="Arial" charset="0"/>
                <a:cs typeface="Arial" charset="0"/>
              </a:rPr>
              <a:t>respecter la règle de l’octet </a:t>
            </a:r>
            <a:r>
              <a:rPr lang="fr-FR" sz="2000" dirty="0" smtClean="0">
                <a:solidFill>
                  <a:srgbClr val="002060"/>
                </a:solidFill>
                <a:latin typeface="Arial" charset="0"/>
                <a:cs typeface="Arial" charset="0"/>
              </a:rPr>
              <a:t>à un maximum d’atomes ;</a:t>
            </a:r>
            <a:endParaRPr lang="fr-FR" sz="2000" dirty="0">
              <a:solidFill>
                <a:srgbClr val="002060"/>
              </a:solidFill>
              <a:latin typeface="Arial" charset="0"/>
              <a:cs typeface="Arial" charset="0"/>
            </a:endParaRPr>
          </a:p>
        </p:txBody>
      </p:sp>
      <p:sp>
        <p:nvSpPr>
          <p:cNvPr id="5" name="Rectangle 14"/>
          <p:cNvSpPr>
            <a:spLocks noChangeArrowheads="1"/>
          </p:cNvSpPr>
          <p:nvPr/>
        </p:nvSpPr>
        <p:spPr bwMode="auto">
          <a:xfrm>
            <a:off x="107950" y="1486458"/>
            <a:ext cx="8856663" cy="707886"/>
          </a:xfrm>
          <a:prstGeom prst="rect">
            <a:avLst/>
          </a:prstGeom>
          <a:noFill/>
          <a:ln w="9525">
            <a:noFill/>
            <a:miter lim="800000"/>
            <a:headEnd/>
            <a:tailEnd/>
          </a:ln>
        </p:spPr>
        <p:txBody>
          <a:bodyPr>
            <a:spAutoFit/>
          </a:bodyPr>
          <a:lstStyle/>
          <a:p>
            <a:pPr algn="just">
              <a:spcAft>
                <a:spcPts val="500"/>
              </a:spcAft>
              <a:defRPr/>
            </a:pPr>
            <a:r>
              <a:rPr lang="fr-FR" dirty="0">
                <a:solidFill>
                  <a:srgbClr val="FF0000"/>
                </a:solidFill>
                <a:latin typeface="Arial" charset="0"/>
                <a:cs typeface="Arial" charset="0"/>
              </a:rPr>
              <a:t>   </a:t>
            </a:r>
            <a:r>
              <a:rPr lang="fr-FR" sz="2000" dirty="0">
                <a:solidFill>
                  <a:schemeClr val="tx2">
                    <a:lumMod val="50000"/>
                  </a:schemeClr>
                </a:solidFill>
                <a:latin typeface="Arial" charset="0"/>
                <a:cs typeface="Arial" charset="0"/>
              </a:rPr>
              <a:t>font</a:t>
            </a:r>
            <a:r>
              <a:rPr lang="fr-FR" sz="2000" dirty="0">
                <a:solidFill>
                  <a:srgbClr val="FF0000"/>
                </a:solidFill>
                <a:latin typeface="Arial" charset="0"/>
                <a:cs typeface="Arial" charset="0"/>
              </a:rPr>
              <a:t> apparaître le moins de charges formelles </a:t>
            </a:r>
            <a:r>
              <a:rPr lang="fr-FR" sz="2000" dirty="0">
                <a:solidFill>
                  <a:schemeClr val="tx2">
                    <a:lumMod val="50000"/>
                  </a:schemeClr>
                </a:solidFill>
                <a:latin typeface="Arial" charset="0"/>
                <a:cs typeface="Arial" charset="0"/>
              </a:rPr>
              <a:t>: l’</a:t>
            </a:r>
            <a:r>
              <a:rPr lang="fr-FR" sz="2000" dirty="0" err="1">
                <a:solidFill>
                  <a:schemeClr val="tx2">
                    <a:lumMod val="50000"/>
                  </a:schemeClr>
                </a:solidFill>
                <a:latin typeface="Arial" charset="0"/>
                <a:cs typeface="Arial" charset="0"/>
              </a:rPr>
              <a:t>hypervalence</a:t>
            </a:r>
            <a:r>
              <a:rPr lang="fr-FR" sz="2000" dirty="0">
                <a:solidFill>
                  <a:schemeClr val="tx2">
                    <a:lumMod val="50000"/>
                  </a:schemeClr>
                </a:solidFill>
                <a:latin typeface="Arial" charset="0"/>
                <a:cs typeface="Arial" charset="0"/>
              </a:rPr>
              <a:t> peut parfois y contribuer pour les éléments de la troisième période </a:t>
            </a:r>
            <a:r>
              <a:rPr lang="fr-FR" sz="2000" dirty="0" smtClean="0">
                <a:solidFill>
                  <a:schemeClr val="tx2">
                    <a:lumMod val="50000"/>
                  </a:schemeClr>
                </a:solidFill>
                <a:latin typeface="Arial" charset="0"/>
                <a:cs typeface="Arial" charset="0"/>
              </a:rPr>
              <a:t>et plus ;</a:t>
            </a:r>
            <a:endParaRPr lang="fr-FR" dirty="0">
              <a:solidFill>
                <a:schemeClr val="tx2">
                  <a:lumMod val="50000"/>
                </a:schemeClr>
              </a:solidFill>
              <a:latin typeface="Arial" charset="0"/>
              <a:cs typeface="Arial" charset="0"/>
            </a:endParaRPr>
          </a:p>
        </p:txBody>
      </p:sp>
      <p:sp>
        <p:nvSpPr>
          <p:cNvPr id="6" name="Rectangle 14"/>
          <p:cNvSpPr>
            <a:spLocks noChangeArrowheads="1"/>
          </p:cNvSpPr>
          <p:nvPr/>
        </p:nvSpPr>
        <p:spPr bwMode="auto">
          <a:xfrm>
            <a:off x="107950" y="2299721"/>
            <a:ext cx="8856663" cy="707886"/>
          </a:xfrm>
          <a:prstGeom prst="rect">
            <a:avLst/>
          </a:prstGeom>
          <a:noFill/>
          <a:ln w="9525">
            <a:noFill/>
            <a:miter lim="800000"/>
            <a:headEnd/>
            <a:tailEnd/>
          </a:ln>
        </p:spPr>
        <p:txBody>
          <a:bodyPr>
            <a:spAutoFit/>
          </a:bodyPr>
          <a:lstStyle/>
          <a:p>
            <a:pPr algn="just">
              <a:spcAft>
                <a:spcPts val="500"/>
              </a:spcAft>
              <a:defRPr/>
            </a:pPr>
            <a:r>
              <a:rPr lang="fr-FR" dirty="0">
                <a:solidFill>
                  <a:srgbClr val="FF0000"/>
                </a:solidFill>
                <a:latin typeface="Arial" charset="0"/>
                <a:cs typeface="Arial" charset="0"/>
              </a:rPr>
              <a:t>   </a:t>
            </a:r>
            <a:r>
              <a:rPr lang="fr-FR" sz="2000" dirty="0">
                <a:solidFill>
                  <a:schemeClr val="tx2">
                    <a:lumMod val="50000"/>
                  </a:schemeClr>
                </a:solidFill>
                <a:latin typeface="Arial" charset="0"/>
                <a:cs typeface="Arial" charset="0"/>
              </a:rPr>
              <a:t>attribuent </a:t>
            </a:r>
            <a:r>
              <a:rPr lang="fr-FR" sz="2000" dirty="0" smtClean="0">
                <a:solidFill>
                  <a:schemeClr val="tx2">
                    <a:lumMod val="50000"/>
                  </a:schemeClr>
                </a:solidFill>
                <a:latin typeface="Arial" charset="0"/>
                <a:cs typeface="Arial" charset="0"/>
              </a:rPr>
              <a:t>les </a:t>
            </a:r>
            <a:r>
              <a:rPr lang="fr-FR" sz="2000" dirty="0">
                <a:solidFill>
                  <a:srgbClr val="FF0000"/>
                </a:solidFill>
                <a:latin typeface="Arial" charset="0"/>
                <a:cs typeface="Arial" charset="0"/>
              </a:rPr>
              <a:t>charges formelles négatives aux atomes les plus </a:t>
            </a:r>
            <a:r>
              <a:rPr lang="fr-FR" sz="2000" dirty="0" err="1" smtClean="0">
                <a:solidFill>
                  <a:srgbClr val="FF0000"/>
                </a:solidFill>
                <a:latin typeface="Arial" charset="0"/>
                <a:cs typeface="Arial" charset="0"/>
              </a:rPr>
              <a:t>électronéga-tifs</a:t>
            </a:r>
            <a:r>
              <a:rPr lang="fr-FR" sz="2000" dirty="0" smtClean="0">
                <a:solidFill>
                  <a:srgbClr val="FF0000"/>
                </a:solidFill>
                <a:latin typeface="Arial" charset="0"/>
                <a:cs typeface="Arial" charset="0"/>
              </a:rPr>
              <a:t> </a:t>
            </a:r>
            <a:r>
              <a:rPr lang="fr-FR" sz="2000" dirty="0">
                <a:solidFill>
                  <a:schemeClr val="tx2">
                    <a:lumMod val="50000"/>
                  </a:schemeClr>
                </a:solidFill>
                <a:latin typeface="Arial" charset="0"/>
                <a:cs typeface="Arial" charset="0"/>
              </a:rPr>
              <a:t>et </a:t>
            </a:r>
            <a:r>
              <a:rPr lang="fr-FR" sz="2000" dirty="0" smtClean="0">
                <a:solidFill>
                  <a:schemeClr val="tx2">
                    <a:lumMod val="50000"/>
                  </a:schemeClr>
                </a:solidFill>
                <a:latin typeface="Arial" charset="0"/>
                <a:cs typeface="Arial" charset="0"/>
              </a:rPr>
              <a:t>les</a:t>
            </a:r>
            <a:r>
              <a:rPr lang="fr-FR" sz="2000" dirty="0" smtClean="0">
                <a:latin typeface="Arial" charset="0"/>
                <a:cs typeface="Arial" charset="0"/>
              </a:rPr>
              <a:t> </a:t>
            </a:r>
            <a:r>
              <a:rPr lang="fr-FR" sz="2000" dirty="0">
                <a:solidFill>
                  <a:srgbClr val="FF0000"/>
                </a:solidFill>
                <a:latin typeface="Arial" charset="0"/>
                <a:cs typeface="Arial" charset="0"/>
              </a:rPr>
              <a:t>charges formelles positives aux atomes les moins électronégatifs</a:t>
            </a:r>
            <a:r>
              <a:rPr lang="fr-FR" sz="2000" dirty="0">
                <a:latin typeface="Arial" charset="0"/>
                <a:cs typeface="Arial" charset="0"/>
              </a:rPr>
              <a:t>.</a:t>
            </a:r>
            <a:endParaRPr lang="fr-FR" dirty="0">
              <a:latin typeface="Arial" charset="0"/>
              <a:cs typeface="Arial" charset="0"/>
            </a:endParaRPr>
          </a:p>
        </p:txBody>
      </p:sp>
      <p:pic>
        <p:nvPicPr>
          <p:cNvPr id="7" name="Image 6"/>
          <p:cNvPicPr/>
          <p:nvPr/>
        </p:nvPicPr>
        <p:blipFill>
          <a:blip r:embed="rId2" cstate="print"/>
          <a:srcRect r="39622"/>
          <a:stretch>
            <a:fillRect/>
          </a:stretch>
        </p:blipFill>
        <p:spPr bwMode="auto">
          <a:xfrm>
            <a:off x="395536" y="3356992"/>
            <a:ext cx="3928302" cy="1440160"/>
          </a:xfrm>
          <a:prstGeom prst="rect">
            <a:avLst/>
          </a:prstGeom>
          <a:noFill/>
          <a:ln w="9525">
            <a:noFill/>
            <a:miter lim="800000"/>
            <a:headEnd/>
            <a:tailEnd/>
          </a:ln>
        </p:spPr>
      </p:pic>
      <p:sp>
        <p:nvSpPr>
          <p:cNvPr id="8" name="Rectangle 2"/>
          <p:cNvSpPr>
            <a:spLocks noChangeArrowheads="1"/>
          </p:cNvSpPr>
          <p:nvPr/>
        </p:nvSpPr>
        <p:spPr bwMode="auto">
          <a:xfrm>
            <a:off x="-26422" y="3006645"/>
            <a:ext cx="2969083" cy="400110"/>
          </a:xfrm>
          <a:prstGeom prst="rect">
            <a:avLst/>
          </a:prstGeom>
          <a:noFill/>
          <a:ln w="9525">
            <a:noFill/>
            <a:miter lim="800000"/>
            <a:headEnd/>
            <a:tailEnd/>
          </a:ln>
        </p:spPr>
        <p:txBody>
          <a:bodyPr wrap="none" anchor="ctr">
            <a:spAutoFit/>
          </a:bodyPr>
          <a:lstStyle/>
          <a:p>
            <a:pPr algn="just" eaLnBrk="0" hangingPunct="0"/>
            <a:r>
              <a:rPr lang="en-US" sz="2000" dirty="0">
                <a:latin typeface="Times New Roman" pitchFamily="18" charset="0"/>
                <a:ea typeface="Calibri" pitchFamily="34" charset="0"/>
                <a:cs typeface="Times New Roman" pitchFamily="18" charset="0"/>
                <a:sym typeface="Wingdings" pitchFamily="2" charset="2"/>
              </a:rPr>
              <a:t></a:t>
            </a:r>
            <a:r>
              <a:rPr lang="en-US" sz="2000" dirty="0">
                <a:latin typeface="Times New Roman" pitchFamily="18" charset="0"/>
                <a:ea typeface="Calibri" pitchFamily="34" charset="0"/>
                <a:cs typeface="Times New Roman" pitchFamily="18" charset="0"/>
              </a:rPr>
              <a:t> </a:t>
            </a:r>
            <a:r>
              <a:rPr lang="fr-FR" sz="2000" i="1" u="sng" dirty="0">
                <a:latin typeface="Times New Roman" pitchFamily="18" charset="0"/>
                <a:ea typeface="Calibri" pitchFamily="34" charset="0"/>
                <a:cs typeface="Times New Roman" pitchFamily="18" charset="0"/>
                <a:sym typeface="Wingdings" pitchFamily="2" charset="2"/>
              </a:rPr>
              <a:t>Exemple 1</a:t>
            </a:r>
            <a:r>
              <a:rPr lang="fr-FR" sz="2000" i="1" dirty="0">
                <a:latin typeface="Times New Roman" pitchFamily="18" charset="0"/>
                <a:ea typeface="Calibri" pitchFamily="34" charset="0"/>
                <a:cs typeface="Times New Roman" pitchFamily="18" charset="0"/>
                <a:sym typeface="Wingdings" pitchFamily="2" charset="2"/>
              </a:rPr>
              <a:t> : le méthanal</a:t>
            </a:r>
            <a:endParaRPr lang="fr-FR" sz="2000" dirty="0">
              <a:latin typeface="Times New Roman" pitchFamily="18" charset="0"/>
              <a:ea typeface="Calibri" pitchFamily="34" charset="0"/>
              <a:cs typeface="Times New Roman" pitchFamily="18" charset="0"/>
              <a:sym typeface="Wingdings" pitchFamily="2" charset="2"/>
            </a:endParaRPr>
          </a:p>
        </p:txBody>
      </p:sp>
      <p:sp>
        <p:nvSpPr>
          <p:cNvPr id="9" name="AutoShape 4"/>
          <p:cNvSpPr>
            <a:spLocks/>
          </p:cNvSpPr>
          <p:nvPr/>
        </p:nvSpPr>
        <p:spPr bwMode="auto">
          <a:xfrm>
            <a:off x="251520" y="3356992"/>
            <a:ext cx="144462" cy="1441450"/>
          </a:xfrm>
          <a:prstGeom prst="leftBracket">
            <a:avLst>
              <a:gd name="adj" fmla="val 11364"/>
            </a:avLst>
          </a:prstGeom>
          <a:noFill/>
          <a:ln w="19050">
            <a:solidFill>
              <a:srgbClr val="000000"/>
            </a:solidFill>
            <a:round/>
            <a:headEnd/>
            <a:tailEnd/>
          </a:ln>
        </p:spPr>
        <p:txBody>
          <a:bodyPr/>
          <a:lstStyle/>
          <a:p>
            <a:endParaRPr lang="fr-FR"/>
          </a:p>
        </p:txBody>
      </p:sp>
      <p:sp>
        <p:nvSpPr>
          <p:cNvPr id="10" name="AutoShape 4"/>
          <p:cNvSpPr>
            <a:spLocks/>
          </p:cNvSpPr>
          <p:nvPr/>
        </p:nvSpPr>
        <p:spPr bwMode="auto">
          <a:xfrm flipH="1">
            <a:off x="4355976" y="3356992"/>
            <a:ext cx="142875" cy="1441450"/>
          </a:xfrm>
          <a:prstGeom prst="leftBracket">
            <a:avLst>
              <a:gd name="adj" fmla="val 11490"/>
            </a:avLst>
          </a:prstGeom>
          <a:noFill/>
          <a:ln w="19050">
            <a:solidFill>
              <a:srgbClr val="000000"/>
            </a:solidFill>
            <a:round/>
            <a:headEnd/>
            <a:tailEnd/>
          </a:ln>
        </p:spPr>
        <p:txBody>
          <a:bodyPr/>
          <a:lstStyle/>
          <a:p>
            <a:endParaRPr lang="fr-FR"/>
          </a:p>
        </p:txBody>
      </p:sp>
      <p:sp>
        <p:nvSpPr>
          <p:cNvPr id="11" name="Forme libre 10"/>
          <p:cNvSpPr/>
          <p:nvPr/>
        </p:nvSpPr>
        <p:spPr>
          <a:xfrm rot="7484702">
            <a:off x="739452" y="3533514"/>
            <a:ext cx="333375" cy="485775"/>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Lst>
            <a:ahLst/>
            <a:cxnLst>
              <a:cxn ang="0">
                <a:pos x="connsiteX0" y="connsiteY0"/>
              </a:cxn>
              <a:cxn ang="0">
                <a:pos x="connsiteX1" y="connsiteY1"/>
              </a:cxn>
              <a:cxn ang="0">
                <a:pos x="connsiteX2" y="connsiteY2"/>
              </a:cxn>
              <a:cxn ang="0">
                <a:pos x="connsiteX3" y="connsiteY3"/>
              </a:cxn>
            </a:cxnLst>
            <a:rect l="l" t="t" r="r" b="b"/>
            <a:pathLst>
              <a:path w="390541" h="317318">
                <a:moveTo>
                  <a:pt x="0" y="209241"/>
                </a:moveTo>
                <a:cubicBezTo>
                  <a:pt x="35796" y="209266"/>
                  <a:pt x="266798" y="317318"/>
                  <a:pt x="328669" y="312717"/>
                </a:cubicBezTo>
                <a:cubicBezTo>
                  <a:pt x="390540" y="308116"/>
                  <a:pt x="384668" y="233755"/>
                  <a:pt x="371224" y="181636"/>
                </a:cubicBezTo>
                <a:cubicBezTo>
                  <a:pt x="357780" y="129517"/>
                  <a:pt x="264412" y="57189"/>
                  <a:pt x="248005" y="0"/>
                </a:cubicBezTo>
              </a:path>
            </a:pathLst>
          </a:custGeom>
          <a:ln w="28575">
            <a:solidFill>
              <a:srgbClr val="005828"/>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3" name="Rectangle 5"/>
          <p:cNvSpPr>
            <a:spLocks noChangeArrowheads="1"/>
          </p:cNvSpPr>
          <p:nvPr/>
        </p:nvSpPr>
        <p:spPr bwMode="auto">
          <a:xfrm>
            <a:off x="5004048" y="3429000"/>
            <a:ext cx="3888681" cy="1323439"/>
          </a:xfrm>
          <a:prstGeom prst="rect">
            <a:avLst/>
          </a:prstGeom>
          <a:noFill/>
          <a:ln w="9525">
            <a:noFill/>
            <a:miter lim="800000"/>
            <a:headEnd/>
            <a:tailEnd/>
          </a:ln>
        </p:spPr>
        <p:txBody>
          <a:bodyPr wrap="square">
            <a:spAutoFit/>
          </a:bodyPr>
          <a:lstStyle/>
          <a:p>
            <a:pPr algn="just">
              <a:spcAft>
                <a:spcPts val="500"/>
              </a:spcAft>
              <a:defRPr/>
            </a:pPr>
            <a:r>
              <a:rPr lang="fr-FR" sz="2000" dirty="0">
                <a:solidFill>
                  <a:schemeClr val="tx2">
                    <a:lumMod val="50000"/>
                  </a:schemeClr>
                </a:solidFill>
                <a:latin typeface="Arial" charset="0"/>
                <a:cs typeface="Arial" charset="0"/>
              </a:rPr>
              <a:t>Seule la </a:t>
            </a:r>
            <a:r>
              <a:rPr lang="fr-FR" sz="2000" b="1" u="sng" dirty="0" smtClean="0">
                <a:solidFill>
                  <a:schemeClr val="tx2">
                    <a:lumMod val="50000"/>
                  </a:schemeClr>
                </a:solidFill>
                <a:latin typeface="Arial" charset="0"/>
                <a:cs typeface="Arial" charset="0"/>
              </a:rPr>
              <a:t>2</a:t>
            </a:r>
            <a:r>
              <a:rPr lang="fr-FR" sz="2000" b="1" u="sng" baseline="30000" dirty="0" smtClean="0">
                <a:solidFill>
                  <a:schemeClr val="tx2">
                    <a:lumMod val="50000"/>
                  </a:schemeClr>
                </a:solidFill>
                <a:latin typeface="Arial" charset="0"/>
                <a:cs typeface="Arial" charset="0"/>
              </a:rPr>
              <a:t>ème</a:t>
            </a:r>
            <a:r>
              <a:rPr lang="fr-FR" sz="2000" b="1" u="sng" dirty="0" smtClean="0">
                <a:solidFill>
                  <a:schemeClr val="tx2">
                    <a:lumMod val="50000"/>
                  </a:schemeClr>
                </a:solidFill>
                <a:latin typeface="Arial" charset="0"/>
                <a:cs typeface="Arial" charset="0"/>
              </a:rPr>
              <a:t> </a:t>
            </a:r>
            <a:r>
              <a:rPr lang="fr-FR" sz="2000" b="1" u="sng" dirty="0">
                <a:solidFill>
                  <a:schemeClr val="tx2">
                    <a:lumMod val="50000"/>
                  </a:schemeClr>
                </a:solidFill>
                <a:latin typeface="Arial" charset="0"/>
                <a:cs typeface="Arial" charset="0"/>
              </a:rPr>
              <a:t>forme</a:t>
            </a:r>
            <a:r>
              <a:rPr lang="fr-FR" sz="2000" dirty="0">
                <a:solidFill>
                  <a:schemeClr val="tx2">
                    <a:lumMod val="50000"/>
                  </a:schemeClr>
                </a:solidFill>
                <a:latin typeface="Arial" charset="0"/>
                <a:cs typeface="Arial" charset="0"/>
              </a:rPr>
              <a:t> respecte la règle de l’octet pour C </a:t>
            </a:r>
            <a:r>
              <a:rPr lang="fr-FR" sz="2000" b="1" u="sng" dirty="0">
                <a:solidFill>
                  <a:schemeClr val="tx2">
                    <a:lumMod val="50000"/>
                  </a:schemeClr>
                </a:solidFill>
                <a:latin typeface="Arial" charset="0"/>
                <a:cs typeface="Arial" charset="0"/>
              </a:rPr>
              <a:t>et</a:t>
            </a:r>
            <a:r>
              <a:rPr lang="fr-FR" sz="2000" dirty="0">
                <a:solidFill>
                  <a:schemeClr val="tx2">
                    <a:lumMod val="50000"/>
                  </a:schemeClr>
                </a:solidFill>
                <a:latin typeface="Arial" charset="0"/>
                <a:cs typeface="Arial" charset="0"/>
              </a:rPr>
              <a:t> O : il s’agit de la forme mésomère la plus </a:t>
            </a:r>
            <a:r>
              <a:rPr lang="fr-FR" sz="2000" smtClean="0">
                <a:solidFill>
                  <a:schemeClr val="tx2">
                    <a:lumMod val="50000"/>
                  </a:schemeClr>
                </a:solidFill>
                <a:latin typeface="Arial" charset="0"/>
                <a:cs typeface="Arial" charset="0"/>
              </a:rPr>
              <a:t>représentative du méthanal</a:t>
            </a:r>
            <a:r>
              <a:rPr lang="fr-FR" sz="2000" dirty="0">
                <a:solidFill>
                  <a:schemeClr val="tx2">
                    <a:lumMod val="50000"/>
                  </a:schemeClr>
                </a:solidFill>
                <a:latin typeface="Arial" charset="0"/>
                <a:cs typeface="Arial" charset="0"/>
              </a:rPr>
              <a:t>.</a:t>
            </a:r>
          </a:p>
        </p:txBody>
      </p:sp>
      <p:sp>
        <p:nvSpPr>
          <p:cNvPr id="14" name="Rectangle 2"/>
          <p:cNvSpPr>
            <a:spLocks noChangeArrowheads="1"/>
          </p:cNvSpPr>
          <p:nvPr/>
        </p:nvSpPr>
        <p:spPr bwMode="auto">
          <a:xfrm>
            <a:off x="-138465" y="4953292"/>
            <a:ext cx="2994731" cy="400110"/>
          </a:xfrm>
          <a:prstGeom prst="rect">
            <a:avLst/>
          </a:prstGeom>
          <a:noFill/>
          <a:ln w="9525">
            <a:noFill/>
            <a:miter lim="800000"/>
            <a:headEnd/>
            <a:tailEnd/>
          </a:ln>
        </p:spPr>
        <p:txBody>
          <a:bodyPr wrap="none" anchor="ctr">
            <a:spAutoFit/>
          </a:bodyPr>
          <a:lstStyle/>
          <a:p>
            <a:pPr algn="just" eaLnBrk="0" hangingPunct="0"/>
            <a:r>
              <a:rPr lang="en-US" sz="2000" dirty="0">
                <a:latin typeface="Times New Roman" pitchFamily="18" charset="0"/>
                <a:ea typeface="Calibri" pitchFamily="34" charset="0"/>
                <a:cs typeface="Times New Roman" pitchFamily="18" charset="0"/>
                <a:sym typeface="Wingdings" pitchFamily="2" charset="2"/>
              </a:rPr>
              <a:t></a:t>
            </a:r>
            <a:r>
              <a:rPr lang="en-US" sz="2000" dirty="0">
                <a:latin typeface="Times New Roman" pitchFamily="18" charset="0"/>
                <a:ea typeface="Calibri" pitchFamily="34" charset="0"/>
                <a:cs typeface="Times New Roman" pitchFamily="18" charset="0"/>
              </a:rPr>
              <a:t> </a:t>
            </a:r>
            <a:r>
              <a:rPr lang="fr-FR" sz="2000" i="1" u="sng" dirty="0">
                <a:latin typeface="Times New Roman" pitchFamily="18" charset="0"/>
                <a:ea typeface="Calibri" pitchFamily="34" charset="0"/>
                <a:cs typeface="Times New Roman" pitchFamily="18" charset="0"/>
                <a:sym typeface="Wingdings" pitchFamily="2" charset="2"/>
              </a:rPr>
              <a:t>Exemple 2</a:t>
            </a:r>
            <a:r>
              <a:rPr lang="fr-FR" sz="2000" i="1" dirty="0">
                <a:latin typeface="Times New Roman" pitchFamily="18" charset="0"/>
                <a:ea typeface="Calibri" pitchFamily="34" charset="0"/>
                <a:cs typeface="Times New Roman" pitchFamily="18" charset="0"/>
                <a:sym typeface="Wingdings" pitchFamily="2" charset="2"/>
              </a:rPr>
              <a:t> : l’ion sulfate</a:t>
            </a:r>
            <a:endParaRPr lang="fr-FR" sz="2000" dirty="0">
              <a:latin typeface="Times New Roman" pitchFamily="18" charset="0"/>
              <a:ea typeface="Calibri" pitchFamily="34" charset="0"/>
              <a:cs typeface="Times New Roman" pitchFamily="18" charset="0"/>
              <a:sym typeface="Wingdings" pitchFamily="2" charset="2"/>
            </a:endParaRPr>
          </a:p>
        </p:txBody>
      </p:sp>
      <p:pic>
        <p:nvPicPr>
          <p:cNvPr id="15" name="Picture 1"/>
          <p:cNvPicPr>
            <a:picLocks noChangeAspect="1" noChangeArrowheads="1"/>
          </p:cNvPicPr>
          <p:nvPr/>
        </p:nvPicPr>
        <p:blipFill>
          <a:blip r:embed="rId3" cstate="print"/>
          <a:srcRect b="66739"/>
          <a:stretch>
            <a:fillRect/>
          </a:stretch>
        </p:blipFill>
        <p:spPr bwMode="auto">
          <a:xfrm>
            <a:off x="0" y="5301208"/>
            <a:ext cx="9144000" cy="1484784"/>
          </a:xfrm>
          <a:prstGeom prst="rect">
            <a:avLst/>
          </a:prstGeom>
          <a:noFill/>
          <a:ln w="9525">
            <a:noFill/>
            <a:miter lim="800000"/>
            <a:headEnd/>
            <a:tailEnd/>
          </a:ln>
        </p:spPr>
      </p:pic>
      <p:sp>
        <p:nvSpPr>
          <p:cNvPr id="17" name="Forme libre 16"/>
          <p:cNvSpPr/>
          <p:nvPr/>
        </p:nvSpPr>
        <p:spPr>
          <a:xfrm rot="4278259" flipV="1">
            <a:off x="1236663" y="5700068"/>
            <a:ext cx="217487" cy="23336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0 w 401089"/>
              <a:gd name="connsiteY0" fmla="*/ 161228 h 269305"/>
              <a:gd name="connsiteX1" fmla="*/ 328669 w 401089"/>
              <a:gd name="connsiteY1" fmla="*/ 264704 h 269305"/>
              <a:gd name="connsiteX2" fmla="*/ 371224 w 401089"/>
              <a:gd name="connsiteY2" fmla="*/ 133623 h 269305"/>
              <a:gd name="connsiteX3" fmla="*/ 149476 w 401089"/>
              <a:gd name="connsiteY3" fmla="*/ 0 h 269305"/>
              <a:gd name="connsiteX0" fmla="*/ 0 w 353582"/>
              <a:gd name="connsiteY0" fmla="*/ 161228 h 291575"/>
              <a:gd name="connsiteX1" fmla="*/ 328669 w 353582"/>
              <a:gd name="connsiteY1" fmla="*/ 264704 h 291575"/>
              <a:gd name="connsiteX2" fmla="*/ 149476 w 353582"/>
              <a:gd name="connsiteY2" fmla="*/ 0 h 291575"/>
              <a:gd name="connsiteX0" fmla="*/ 0 w 255586"/>
              <a:gd name="connsiteY0" fmla="*/ 161228 h 212267"/>
              <a:gd name="connsiteX1" fmla="*/ 230673 w 255586"/>
              <a:gd name="connsiteY1" fmla="*/ 185396 h 212267"/>
              <a:gd name="connsiteX2" fmla="*/ 149476 w 255586"/>
              <a:gd name="connsiteY2" fmla="*/ 0 h 212267"/>
            </a:gdLst>
            <a:ahLst/>
            <a:cxnLst>
              <a:cxn ang="0">
                <a:pos x="connsiteX0" y="connsiteY0"/>
              </a:cxn>
              <a:cxn ang="0">
                <a:pos x="connsiteX1" y="connsiteY1"/>
              </a:cxn>
              <a:cxn ang="0">
                <a:pos x="connsiteX2" y="connsiteY2"/>
              </a:cxn>
            </a:cxnLst>
            <a:rect l="l" t="t" r="r" b="b"/>
            <a:pathLst>
              <a:path w="255586" h="212267">
                <a:moveTo>
                  <a:pt x="0" y="161228"/>
                </a:moveTo>
                <a:cubicBezTo>
                  <a:pt x="35796" y="161253"/>
                  <a:pt x="205760" y="212267"/>
                  <a:pt x="230673" y="185396"/>
                </a:cubicBezTo>
                <a:cubicBezTo>
                  <a:pt x="255586" y="158525"/>
                  <a:pt x="186808" y="55147"/>
                  <a:pt x="149476"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9" name="Forme libre 18"/>
          <p:cNvSpPr/>
          <p:nvPr/>
        </p:nvSpPr>
        <p:spPr>
          <a:xfrm rot="7484702" flipH="1" flipV="1">
            <a:off x="2728912" y="5601644"/>
            <a:ext cx="360363" cy="28416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Lst>
            <a:ahLst/>
            <a:cxnLst>
              <a:cxn ang="0">
                <a:pos x="connsiteX0" y="connsiteY0"/>
              </a:cxn>
              <a:cxn ang="0">
                <a:pos x="connsiteX1" y="connsiteY1"/>
              </a:cxn>
              <a:cxn ang="0">
                <a:pos x="connsiteX2" y="connsiteY2"/>
              </a:cxn>
            </a:cxnLst>
            <a:rect l="l" t="t" r="r" b="b"/>
            <a:pathLst>
              <a:path w="426636" h="317017">
                <a:moveTo>
                  <a:pt x="0" y="183035"/>
                </a:moveTo>
                <a:cubicBezTo>
                  <a:pt x="68473" y="204592"/>
                  <a:pt x="260364" y="317017"/>
                  <a:pt x="328669" y="286511"/>
                </a:cubicBezTo>
                <a:cubicBezTo>
                  <a:pt x="425903" y="206637"/>
                  <a:pt x="426636" y="65149"/>
                  <a:pt x="409831"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0" name="Forme libre 19"/>
          <p:cNvSpPr/>
          <p:nvPr/>
        </p:nvSpPr>
        <p:spPr>
          <a:xfrm rot="10966963" flipV="1">
            <a:off x="2925763" y="6087418"/>
            <a:ext cx="276225" cy="28416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1" name="Forme libre 20"/>
          <p:cNvSpPr/>
          <p:nvPr/>
        </p:nvSpPr>
        <p:spPr>
          <a:xfrm rot="10966963" flipH="1">
            <a:off x="5588000" y="5784206"/>
            <a:ext cx="279400"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2" name="Forme libre 21"/>
          <p:cNvSpPr/>
          <p:nvPr/>
        </p:nvSpPr>
        <p:spPr>
          <a:xfrm rot="10966963" flipV="1">
            <a:off x="4516438" y="6138218"/>
            <a:ext cx="276225"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3" name="Forme libre 22"/>
          <p:cNvSpPr/>
          <p:nvPr/>
        </p:nvSpPr>
        <p:spPr>
          <a:xfrm rot="18980640" flipH="1" flipV="1">
            <a:off x="4059238" y="6211243"/>
            <a:ext cx="341312"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4" name="Forme libre 23"/>
          <p:cNvSpPr/>
          <p:nvPr/>
        </p:nvSpPr>
        <p:spPr>
          <a:xfrm rot="16931618">
            <a:off x="6057900" y="6281093"/>
            <a:ext cx="330200" cy="374650"/>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5" name="Forme libre 24"/>
          <p:cNvSpPr/>
          <p:nvPr/>
        </p:nvSpPr>
        <p:spPr>
          <a:xfrm rot="4278259" flipV="1">
            <a:off x="7582174" y="5651065"/>
            <a:ext cx="217487" cy="23336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0 w 401089"/>
              <a:gd name="connsiteY0" fmla="*/ 161228 h 269305"/>
              <a:gd name="connsiteX1" fmla="*/ 328669 w 401089"/>
              <a:gd name="connsiteY1" fmla="*/ 264704 h 269305"/>
              <a:gd name="connsiteX2" fmla="*/ 371224 w 401089"/>
              <a:gd name="connsiteY2" fmla="*/ 133623 h 269305"/>
              <a:gd name="connsiteX3" fmla="*/ 149476 w 401089"/>
              <a:gd name="connsiteY3" fmla="*/ 0 h 269305"/>
              <a:gd name="connsiteX0" fmla="*/ 0 w 353582"/>
              <a:gd name="connsiteY0" fmla="*/ 161228 h 291575"/>
              <a:gd name="connsiteX1" fmla="*/ 328669 w 353582"/>
              <a:gd name="connsiteY1" fmla="*/ 264704 h 291575"/>
              <a:gd name="connsiteX2" fmla="*/ 149476 w 353582"/>
              <a:gd name="connsiteY2" fmla="*/ 0 h 291575"/>
              <a:gd name="connsiteX0" fmla="*/ 0 w 255586"/>
              <a:gd name="connsiteY0" fmla="*/ 161228 h 212267"/>
              <a:gd name="connsiteX1" fmla="*/ 230673 w 255586"/>
              <a:gd name="connsiteY1" fmla="*/ 185396 h 212267"/>
              <a:gd name="connsiteX2" fmla="*/ 149476 w 255586"/>
              <a:gd name="connsiteY2" fmla="*/ 0 h 212267"/>
            </a:gdLst>
            <a:ahLst/>
            <a:cxnLst>
              <a:cxn ang="0">
                <a:pos x="connsiteX0" y="connsiteY0"/>
              </a:cxn>
              <a:cxn ang="0">
                <a:pos x="connsiteX1" y="connsiteY1"/>
              </a:cxn>
              <a:cxn ang="0">
                <a:pos x="connsiteX2" y="connsiteY2"/>
              </a:cxn>
            </a:cxnLst>
            <a:rect l="l" t="t" r="r" b="b"/>
            <a:pathLst>
              <a:path w="255586" h="212267">
                <a:moveTo>
                  <a:pt x="0" y="161228"/>
                </a:moveTo>
                <a:cubicBezTo>
                  <a:pt x="35796" y="161253"/>
                  <a:pt x="205760" y="212267"/>
                  <a:pt x="230673" y="185396"/>
                </a:cubicBezTo>
                <a:cubicBezTo>
                  <a:pt x="255586" y="158525"/>
                  <a:pt x="186808" y="55147"/>
                  <a:pt x="149476"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17" presetClass="entr" presetSubtype="1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childTnLst>
                                </p:cTn>
                              </p:par>
                            </p:childTnLst>
                          </p:cTn>
                        </p:par>
                        <p:par>
                          <p:cTn id="37" fill="hold">
                            <p:stCondLst>
                              <p:cond delay="500"/>
                            </p:stCondLst>
                            <p:childTnLst>
                              <p:par>
                                <p:cTn id="38" presetID="17" presetClass="entr" presetSubtype="1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childTnLst>
                                </p:cTn>
                              </p:par>
                            </p:childTnLst>
                          </p:cTn>
                        </p:par>
                        <p:par>
                          <p:cTn id="42" fill="hold">
                            <p:stCondLst>
                              <p:cond delay="1000"/>
                            </p:stCondLst>
                            <p:childTnLst>
                              <p:par>
                                <p:cTn id="43" presetID="9" presetClass="entr" presetSubtype="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dissolve">
                                      <p:cBhvr>
                                        <p:cTn id="45" dur="500"/>
                                        <p:tgtEl>
                                          <p:spTgt spid="17"/>
                                        </p:tgtEl>
                                      </p:cBhvr>
                                    </p:animEffect>
                                  </p:childTnLst>
                                </p:cTn>
                              </p:par>
                            </p:childTnLst>
                          </p:cTn>
                        </p:par>
                        <p:par>
                          <p:cTn id="46" fill="hold">
                            <p:stCondLst>
                              <p:cond delay="1500"/>
                            </p:stCondLst>
                            <p:childTnLst>
                              <p:par>
                                <p:cTn id="47" presetID="9"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ssolve">
                                      <p:cBhvr>
                                        <p:cTn id="49" dur="500"/>
                                        <p:tgtEl>
                                          <p:spTgt spid="20"/>
                                        </p:tgtEl>
                                      </p:cBhvr>
                                    </p:animEffect>
                                  </p:childTnLst>
                                </p:cTn>
                              </p:par>
                            </p:childTnLst>
                          </p:cTn>
                        </p:par>
                        <p:par>
                          <p:cTn id="50" fill="hold">
                            <p:stCondLst>
                              <p:cond delay="2000"/>
                            </p:stCondLst>
                            <p:childTnLst>
                              <p:par>
                                <p:cTn id="51" presetID="9"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dissolve">
                                      <p:cBhvr>
                                        <p:cTn id="53" dur="500"/>
                                        <p:tgtEl>
                                          <p:spTgt spid="19"/>
                                        </p:tgtEl>
                                      </p:cBhvr>
                                    </p:animEffect>
                                  </p:childTnLst>
                                </p:cTn>
                              </p:par>
                            </p:childTnLst>
                          </p:cTn>
                        </p:par>
                        <p:par>
                          <p:cTn id="54" fill="hold">
                            <p:stCondLst>
                              <p:cond delay="2500"/>
                            </p:stCondLst>
                            <p:childTnLst>
                              <p:par>
                                <p:cTn id="55" presetID="9" presetClass="entr" presetSubtype="0"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dissolve">
                                      <p:cBhvr>
                                        <p:cTn id="57" dur="500"/>
                                        <p:tgtEl>
                                          <p:spTgt spid="23"/>
                                        </p:tgtEl>
                                      </p:cBhvr>
                                    </p:animEffect>
                                  </p:childTnLst>
                                </p:cTn>
                              </p:par>
                            </p:childTnLst>
                          </p:cTn>
                        </p:par>
                        <p:par>
                          <p:cTn id="58" fill="hold">
                            <p:stCondLst>
                              <p:cond delay="3000"/>
                            </p:stCondLst>
                            <p:childTnLst>
                              <p:par>
                                <p:cTn id="59" presetID="9" presetClass="entr" presetSubtype="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dissolve">
                                      <p:cBhvr>
                                        <p:cTn id="61" dur="500"/>
                                        <p:tgtEl>
                                          <p:spTgt spid="22"/>
                                        </p:tgtEl>
                                      </p:cBhvr>
                                    </p:animEffect>
                                  </p:childTnLst>
                                </p:cTn>
                              </p:par>
                            </p:childTnLst>
                          </p:cTn>
                        </p:par>
                        <p:par>
                          <p:cTn id="62" fill="hold">
                            <p:stCondLst>
                              <p:cond delay="3500"/>
                            </p:stCondLst>
                            <p:childTnLst>
                              <p:par>
                                <p:cTn id="63" presetID="9" presetClass="entr" presetSubtype="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dissolve">
                                      <p:cBhvr>
                                        <p:cTn id="65" dur="500"/>
                                        <p:tgtEl>
                                          <p:spTgt spid="21"/>
                                        </p:tgtEl>
                                      </p:cBhvr>
                                    </p:animEffect>
                                  </p:childTnLst>
                                </p:cTn>
                              </p:par>
                            </p:childTnLst>
                          </p:cTn>
                        </p:par>
                        <p:par>
                          <p:cTn id="66" fill="hold">
                            <p:stCondLst>
                              <p:cond delay="4000"/>
                            </p:stCondLst>
                            <p:childTnLst>
                              <p:par>
                                <p:cTn id="67" presetID="9" presetClass="entr" presetSubtype="0"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dissolve">
                                      <p:cBhvr>
                                        <p:cTn id="69" dur="500"/>
                                        <p:tgtEl>
                                          <p:spTgt spid="24"/>
                                        </p:tgtEl>
                                      </p:cBhvr>
                                    </p:animEffect>
                                  </p:childTnLst>
                                </p:cTn>
                              </p:par>
                            </p:childTnLst>
                          </p:cTn>
                        </p:par>
                        <p:par>
                          <p:cTn id="70" fill="hold">
                            <p:stCondLst>
                              <p:cond delay="4500"/>
                            </p:stCondLst>
                            <p:childTnLst>
                              <p:par>
                                <p:cTn id="71" presetID="9" presetClass="entr" presetSubtype="0"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dissolve">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1"/>
          <p:cNvPicPr>
            <a:picLocks noChangeAspect="1" noChangeArrowheads="1"/>
          </p:cNvPicPr>
          <p:nvPr/>
        </p:nvPicPr>
        <p:blipFill>
          <a:blip r:embed="rId3" cstate="print"/>
          <a:srcRect/>
          <a:stretch>
            <a:fillRect/>
          </a:stretch>
        </p:blipFill>
        <p:spPr bwMode="auto">
          <a:xfrm>
            <a:off x="0" y="-27384"/>
            <a:ext cx="9144000" cy="4464050"/>
          </a:xfrm>
          <a:prstGeom prst="rect">
            <a:avLst/>
          </a:prstGeom>
          <a:noFill/>
          <a:ln w="9525">
            <a:noFill/>
            <a:miter lim="800000"/>
            <a:headEnd/>
            <a:tailEnd/>
          </a:ln>
        </p:spPr>
      </p:pic>
      <p:sp>
        <p:nvSpPr>
          <p:cNvPr id="4" name="Forme libre 3"/>
          <p:cNvSpPr/>
          <p:nvPr/>
        </p:nvSpPr>
        <p:spPr>
          <a:xfrm rot="4278259" flipV="1">
            <a:off x="1236663" y="373865"/>
            <a:ext cx="217487" cy="23336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0 w 401089"/>
              <a:gd name="connsiteY0" fmla="*/ 161228 h 269305"/>
              <a:gd name="connsiteX1" fmla="*/ 328669 w 401089"/>
              <a:gd name="connsiteY1" fmla="*/ 264704 h 269305"/>
              <a:gd name="connsiteX2" fmla="*/ 371224 w 401089"/>
              <a:gd name="connsiteY2" fmla="*/ 133623 h 269305"/>
              <a:gd name="connsiteX3" fmla="*/ 149476 w 401089"/>
              <a:gd name="connsiteY3" fmla="*/ 0 h 269305"/>
              <a:gd name="connsiteX0" fmla="*/ 0 w 353582"/>
              <a:gd name="connsiteY0" fmla="*/ 161228 h 291575"/>
              <a:gd name="connsiteX1" fmla="*/ 328669 w 353582"/>
              <a:gd name="connsiteY1" fmla="*/ 264704 h 291575"/>
              <a:gd name="connsiteX2" fmla="*/ 149476 w 353582"/>
              <a:gd name="connsiteY2" fmla="*/ 0 h 291575"/>
              <a:gd name="connsiteX0" fmla="*/ 0 w 255586"/>
              <a:gd name="connsiteY0" fmla="*/ 161228 h 212267"/>
              <a:gd name="connsiteX1" fmla="*/ 230673 w 255586"/>
              <a:gd name="connsiteY1" fmla="*/ 185396 h 212267"/>
              <a:gd name="connsiteX2" fmla="*/ 149476 w 255586"/>
              <a:gd name="connsiteY2" fmla="*/ 0 h 212267"/>
            </a:gdLst>
            <a:ahLst/>
            <a:cxnLst>
              <a:cxn ang="0">
                <a:pos x="connsiteX0" y="connsiteY0"/>
              </a:cxn>
              <a:cxn ang="0">
                <a:pos x="connsiteX1" y="connsiteY1"/>
              </a:cxn>
              <a:cxn ang="0">
                <a:pos x="connsiteX2" y="connsiteY2"/>
              </a:cxn>
            </a:cxnLst>
            <a:rect l="l" t="t" r="r" b="b"/>
            <a:pathLst>
              <a:path w="255586" h="212267">
                <a:moveTo>
                  <a:pt x="0" y="161228"/>
                </a:moveTo>
                <a:cubicBezTo>
                  <a:pt x="35796" y="161253"/>
                  <a:pt x="205760" y="212267"/>
                  <a:pt x="230673" y="185396"/>
                </a:cubicBezTo>
                <a:cubicBezTo>
                  <a:pt x="255586" y="158525"/>
                  <a:pt x="186808" y="55147"/>
                  <a:pt x="149476"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5" name="Forme libre 4"/>
          <p:cNvSpPr/>
          <p:nvPr/>
        </p:nvSpPr>
        <p:spPr>
          <a:xfrm rot="4278259" flipV="1">
            <a:off x="7595394" y="358784"/>
            <a:ext cx="217488" cy="234950"/>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0 w 401089"/>
              <a:gd name="connsiteY0" fmla="*/ 161228 h 269305"/>
              <a:gd name="connsiteX1" fmla="*/ 328669 w 401089"/>
              <a:gd name="connsiteY1" fmla="*/ 264704 h 269305"/>
              <a:gd name="connsiteX2" fmla="*/ 371224 w 401089"/>
              <a:gd name="connsiteY2" fmla="*/ 133623 h 269305"/>
              <a:gd name="connsiteX3" fmla="*/ 149476 w 401089"/>
              <a:gd name="connsiteY3" fmla="*/ 0 h 269305"/>
              <a:gd name="connsiteX0" fmla="*/ 0 w 353582"/>
              <a:gd name="connsiteY0" fmla="*/ 161228 h 291575"/>
              <a:gd name="connsiteX1" fmla="*/ 328669 w 353582"/>
              <a:gd name="connsiteY1" fmla="*/ 264704 h 291575"/>
              <a:gd name="connsiteX2" fmla="*/ 149476 w 353582"/>
              <a:gd name="connsiteY2" fmla="*/ 0 h 291575"/>
              <a:gd name="connsiteX0" fmla="*/ 0 w 255586"/>
              <a:gd name="connsiteY0" fmla="*/ 161228 h 212267"/>
              <a:gd name="connsiteX1" fmla="*/ 230673 w 255586"/>
              <a:gd name="connsiteY1" fmla="*/ 185396 h 212267"/>
              <a:gd name="connsiteX2" fmla="*/ 149476 w 255586"/>
              <a:gd name="connsiteY2" fmla="*/ 0 h 212267"/>
            </a:gdLst>
            <a:ahLst/>
            <a:cxnLst>
              <a:cxn ang="0">
                <a:pos x="connsiteX0" y="connsiteY0"/>
              </a:cxn>
              <a:cxn ang="0">
                <a:pos x="connsiteX1" y="connsiteY1"/>
              </a:cxn>
              <a:cxn ang="0">
                <a:pos x="connsiteX2" y="connsiteY2"/>
              </a:cxn>
            </a:cxnLst>
            <a:rect l="l" t="t" r="r" b="b"/>
            <a:pathLst>
              <a:path w="255586" h="212267">
                <a:moveTo>
                  <a:pt x="0" y="161228"/>
                </a:moveTo>
                <a:cubicBezTo>
                  <a:pt x="35796" y="161253"/>
                  <a:pt x="205760" y="212267"/>
                  <a:pt x="230673" y="185396"/>
                </a:cubicBezTo>
                <a:cubicBezTo>
                  <a:pt x="255586" y="158525"/>
                  <a:pt x="186808" y="55147"/>
                  <a:pt x="149476"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6" name="Forme libre 5"/>
          <p:cNvSpPr/>
          <p:nvPr/>
        </p:nvSpPr>
        <p:spPr>
          <a:xfrm rot="4278259" flipV="1">
            <a:off x="3725069" y="1881196"/>
            <a:ext cx="219075" cy="23336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0 w 401089"/>
              <a:gd name="connsiteY0" fmla="*/ 161228 h 269305"/>
              <a:gd name="connsiteX1" fmla="*/ 328669 w 401089"/>
              <a:gd name="connsiteY1" fmla="*/ 264704 h 269305"/>
              <a:gd name="connsiteX2" fmla="*/ 371224 w 401089"/>
              <a:gd name="connsiteY2" fmla="*/ 133623 h 269305"/>
              <a:gd name="connsiteX3" fmla="*/ 149476 w 401089"/>
              <a:gd name="connsiteY3" fmla="*/ 0 h 269305"/>
              <a:gd name="connsiteX0" fmla="*/ 0 w 353582"/>
              <a:gd name="connsiteY0" fmla="*/ 161228 h 291575"/>
              <a:gd name="connsiteX1" fmla="*/ 328669 w 353582"/>
              <a:gd name="connsiteY1" fmla="*/ 264704 h 291575"/>
              <a:gd name="connsiteX2" fmla="*/ 149476 w 353582"/>
              <a:gd name="connsiteY2" fmla="*/ 0 h 291575"/>
              <a:gd name="connsiteX0" fmla="*/ 0 w 255586"/>
              <a:gd name="connsiteY0" fmla="*/ 161228 h 212267"/>
              <a:gd name="connsiteX1" fmla="*/ 230673 w 255586"/>
              <a:gd name="connsiteY1" fmla="*/ 185396 h 212267"/>
              <a:gd name="connsiteX2" fmla="*/ 149476 w 255586"/>
              <a:gd name="connsiteY2" fmla="*/ 0 h 212267"/>
            </a:gdLst>
            <a:ahLst/>
            <a:cxnLst>
              <a:cxn ang="0">
                <a:pos x="connsiteX0" y="connsiteY0"/>
              </a:cxn>
              <a:cxn ang="0">
                <a:pos x="connsiteX1" y="connsiteY1"/>
              </a:cxn>
              <a:cxn ang="0">
                <a:pos x="connsiteX2" y="connsiteY2"/>
              </a:cxn>
            </a:cxnLst>
            <a:rect l="l" t="t" r="r" b="b"/>
            <a:pathLst>
              <a:path w="255586" h="212267">
                <a:moveTo>
                  <a:pt x="0" y="161228"/>
                </a:moveTo>
                <a:cubicBezTo>
                  <a:pt x="35796" y="161253"/>
                  <a:pt x="205760" y="212267"/>
                  <a:pt x="230673" y="185396"/>
                </a:cubicBezTo>
                <a:cubicBezTo>
                  <a:pt x="255586" y="158525"/>
                  <a:pt x="186808" y="55147"/>
                  <a:pt x="149476"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 name="Forme libre 6"/>
          <p:cNvSpPr/>
          <p:nvPr/>
        </p:nvSpPr>
        <p:spPr>
          <a:xfrm rot="4278259" flipV="1">
            <a:off x="4392612" y="3320266"/>
            <a:ext cx="219075" cy="234950"/>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0 w 401089"/>
              <a:gd name="connsiteY0" fmla="*/ 161228 h 269305"/>
              <a:gd name="connsiteX1" fmla="*/ 328669 w 401089"/>
              <a:gd name="connsiteY1" fmla="*/ 264704 h 269305"/>
              <a:gd name="connsiteX2" fmla="*/ 371224 w 401089"/>
              <a:gd name="connsiteY2" fmla="*/ 133623 h 269305"/>
              <a:gd name="connsiteX3" fmla="*/ 149476 w 401089"/>
              <a:gd name="connsiteY3" fmla="*/ 0 h 269305"/>
              <a:gd name="connsiteX0" fmla="*/ 0 w 353582"/>
              <a:gd name="connsiteY0" fmla="*/ 161228 h 291575"/>
              <a:gd name="connsiteX1" fmla="*/ 328669 w 353582"/>
              <a:gd name="connsiteY1" fmla="*/ 264704 h 291575"/>
              <a:gd name="connsiteX2" fmla="*/ 149476 w 353582"/>
              <a:gd name="connsiteY2" fmla="*/ 0 h 291575"/>
              <a:gd name="connsiteX0" fmla="*/ 0 w 255586"/>
              <a:gd name="connsiteY0" fmla="*/ 161228 h 212267"/>
              <a:gd name="connsiteX1" fmla="*/ 230673 w 255586"/>
              <a:gd name="connsiteY1" fmla="*/ 185396 h 212267"/>
              <a:gd name="connsiteX2" fmla="*/ 149476 w 255586"/>
              <a:gd name="connsiteY2" fmla="*/ 0 h 212267"/>
            </a:gdLst>
            <a:ahLst/>
            <a:cxnLst>
              <a:cxn ang="0">
                <a:pos x="connsiteX0" y="connsiteY0"/>
              </a:cxn>
              <a:cxn ang="0">
                <a:pos x="connsiteX1" y="connsiteY1"/>
              </a:cxn>
              <a:cxn ang="0">
                <a:pos x="connsiteX2" y="connsiteY2"/>
              </a:cxn>
            </a:cxnLst>
            <a:rect l="l" t="t" r="r" b="b"/>
            <a:pathLst>
              <a:path w="255586" h="212267">
                <a:moveTo>
                  <a:pt x="0" y="161228"/>
                </a:moveTo>
                <a:cubicBezTo>
                  <a:pt x="35796" y="161253"/>
                  <a:pt x="205760" y="212267"/>
                  <a:pt x="230673" y="185396"/>
                </a:cubicBezTo>
                <a:cubicBezTo>
                  <a:pt x="255586" y="158525"/>
                  <a:pt x="186808" y="55147"/>
                  <a:pt x="149476"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8" name="Forme libre 7"/>
          <p:cNvSpPr/>
          <p:nvPr/>
        </p:nvSpPr>
        <p:spPr>
          <a:xfrm rot="7484702" flipH="1" flipV="1">
            <a:off x="2728912" y="275441"/>
            <a:ext cx="360363" cy="28416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Lst>
            <a:ahLst/>
            <a:cxnLst>
              <a:cxn ang="0">
                <a:pos x="connsiteX0" y="connsiteY0"/>
              </a:cxn>
              <a:cxn ang="0">
                <a:pos x="connsiteX1" y="connsiteY1"/>
              </a:cxn>
              <a:cxn ang="0">
                <a:pos x="connsiteX2" y="connsiteY2"/>
              </a:cxn>
            </a:cxnLst>
            <a:rect l="l" t="t" r="r" b="b"/>
            <a:pathLst>
              <a:path w="426636" h="317017">
                <a:moveTo>
                  <a:pt x="0" y="183035"/>
                </a:moveTo>
                <a:cubicBezTo>
                  <a:pt x="68473" y="204592"/>
                  <a:pt x="260364" y="317017"/>
                  <a:pt x="328669" y="286511"/>
                </a:cubicBezTo>
                <a:cubicBezTo>
                  <a:pt x="425903" y="206637"/>
                  <a:pt x="426636" y="65149"/>
                  <a:pt x="409831"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9" name="Forme libre 8"/>
          <p:cNvSpPr/>
          <p:nvPr/>
        </p:nvSpPr>
        <p:spPr>
          <a:xfrm rot="7484702" flipH="1" flipV="1">
            <a:off x="8427244" y="1800234"/>
            <a:ext cx="360363" cy="282575"/>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Lst>
            <a:ahLst/>
            <a:cxnLst>
              <a:cxn ang="0">
                <a:pos x="connsiteX0" y="connsiteY0"/>
              </a:cxn>
              <a:cxn ang="0">
                <a:pos x="connsiteX1" y="connsiteY1"/>
              </a:cxn>
              <a:cxn ang="0">
                <a:pos x="connsiteX2" y="connsiteY2"/>
              </a:cxn>
            </a:cxnLst>
            <a:rect l="l" t="t" r="r" b="b"/>
            <a:pathLst>
              <a:path w="426636" h="317017">
                <a:moveTo>
                  <a:pt x="0" y="183035"/>
                </a:moveTo>
                <a:cubicBezTo>
                  <a:pt x="68473" y="204592"/>
                  <a:pt x="260364" y="317017"/>
                  <a:pt x="328669" y="286511"/>
                </a:cubicBezTo>
                <a:cubicBezTo>
                  <a:pt x="425903" y="206637"/>
                  <a:pt x="426636" y="65149"/>
                  <a:pt x="409831"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0" name="Forme libre 9"/>
          <p:cNvSpPr/>
          <p:nvPr/>
        </p:nvSpPr>
        <p:spPr>
          <a:xfrm rot="10966963" flipV="1">
            <a:off x="2925763" y="761215"/>
            <a:ext cx="276225" cy="28416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1" name="Forme libre 10"/>
          <p:cNvSpPr/>
          <p:nvPr/>
        </p:nvSpPr>
        <p:spPr>
          <a:xfrm rot="10966963" flipV="1">
            <a:off x="2352675" y="2239178"/>
            <a:ext cx="276225"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2" name="Forme libre 11"/>
          <p:cNvSpPr/>
          <p:nvPr/>
        </p:nvSpPr>
        <p:spPr>
          <a:xfrm rot="10966963" flipV="1">
            <a:off x="2943225" y="3755240"/>
            <a:ext cx="274638"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3" name="Forme libre 12"/>
          <p:cNvSpPr/>
          <p:nvPr/>
        </p:nvSpPr>
        <p:spPr>
          <a:xfrm rot="10966963" flipV="1">
            <a:off x="8631238" y="2239178"/>
            <a:ext cx="276225"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4" name="Forme libre 13"/>
          <p:cNvSpPr/>
          <p:nvPr/>
        </p:nvSpPr>
        <p:spPr>
          <a:xfrm rot="10966963" flipH="1">
            <a:off x="258763" y="1935965"/>
            <a:ext cx="279400"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5" name="Forme libre 14"/>
          <p:cNvSpPr/>
          <p:nvPr/>
        </p:nvSpPr>
        <p:spPr>
          <a:xfrm rot="10966963" flipH="1">
            <a:off x="5588000" y="458003"/>
            <a:ext cx="279400"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6" name="Forme libre 15"/>
          <p:cNvSpPr/>
          <p:nvPr/>
        </p:nvSpPr>
        <p:spPr>
          <a:xfrm rot="10966963" flipH="1">
            <a:off x="5659438" y="3447265"/>
            <a:ext cx="279400" cy="320675"/>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7" name="Forme libre 16"/>
          <p:cNvSpPr/>
          <p:nvPr/>
        </p:nvSpPr>
        <p:spPr>
          <a:xfrm rot="10966963" flipH="1">
            <a:off x="3941763" y="3394878"/>
            <a:ext cx="277812"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9" name="Forme libre 18"/>
          <p:cNvSpPr/>
          <p:nvPr/>
        </p:nvSpPr>
        <p:spPr>
          <a:xfrm rot="10966963" flipH="1">
            <a:off x="4857750" y="1916915"/>
            <a:ext cx="279400"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0" name="Forme libre 19"/>
          <p:cNvSpPr/>
          <p:nvPr/>
        </p:nvSpPr>
        <p:spPr>
          <a:xfrm rot="10966963" flipV="1">
            <a:off x="4516438" y="812015"/>
            <a:ext cx="276225"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2" name="Forme libre 21"/>
          <p:cNvSpPr/>
          <p:nvPr/>
        </p:nvSpPr>
        <p:spPr>
          <a:xfrm rot="10966963" flipV="1">
            <a:off x="7099300" y="2296328"/>
            <a:ext cx="276225"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3" name="Forme libre 22"/>
          <p:cNvSpPr/>
          <p:nvPr/>
        </p:nvSpPr>
        <p:spPr>
          <a:xfrm rot="10966963" flipV="1">
            <a:off x="3868738" y="2305853"/>
            <a:ext cx="276225"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4" name="Forme libre 23"/>
          <p:cNvSpPr/>
          <p:nvPr/>
        </p:nvSpPr>
        <p:spPr>
          <a:xfrm rot="10966963" flipV="1">
            <a:off x="1401763" y="3788578"/>
            <a:ext cx="276225"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5" name="Forme libre 24"/>
          <p:cNvSpPr/>
          <p:nvPr/>
        </p:nvSpPr>
        <p:spPr>
          <a:xfrm rot="18980640" flipH="1" flipV="1">
            <a:off x="911225" y="3874303"/>
            <a:ext cx="342900" cy="320675"/>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6" name="Forme libre 25"/>
          <p:cNvSpPr/>
          <p:nvPr/>
        </p:nvSpPr>
        <p:spPr>
          <a:xfrm rot="18980640" flipH="1" flipV="1">
            <a:off x="4059238" y="885040"/>
            <a:ext cx="341312"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7" name="Forme libre 26"/>
          <p:cNvSpPr/>
          <p:nvPr/>
        </p:nvSpPr>
        <p:spPr>
          <a:xfrm rot="18980640" flipH="1" flipV="1">
            <a:off x="6616700" y="2396340"/>
            <a:ext cx="342900" cy="319088"/>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8" name="Forme libre 27"/>
          <p:cNvSpPr/>
          <p:nvPr/>
        </p:nvSpPr>
        <p:spPr>
          <a:xfrm rot="10966963" flipV="1">
            <a:off x="5443538" y="2258228"/>
            <a:ext cx="276225" cy="319087"/>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9" name="Forme libre 28"/>
          <p:cNvSpPr/>
          <p:nvPr/>
        </p:nvSpPr>
        <p:spPr>
          <a:xfrm rot="16931618">
            <a:off x="6057900" y="954890"/>
            <a:ext cx="330200" cy="374650"/>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0" name="Forme libre 29"/>
          <p:cNvSpPr/>
          <p:nvPr/>
        </p:nvSpPr>
        <p:spPr>
          <a:xfrm rot="16200000" flipV="1">
            <a:off x="1748632" y="2447933"/>
            <a:ext cx="495300" cy="322263"/>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 name="connsiteX0" fmla="*/ 0 w 336208"/>
              <a:gd name="connsiteY0" fmla="*/ 165679 h 317017"/>
              <a:gd name="connsiteX1" fmla="*/ 238241 w 336208"/>
              <a:gd name="connsiteY1" fmla="*/ 286511 h 317017"/>
              <a:gd name="connsiteX2" fmla="*/ 319403 w 336208"/>
              <a:gd name="connsiteY2" fmla="*/ 0 h 317017"/>
              <a:gd name="connsiteX0" fmla="*/ 0 w 335475"/>
              <a:gd name="connsiteY0" fmla="*/ 117224 h 268562"/>
              <a:gd name="connsiteX1" fmla="*/ 238241 w 335475"/>
              <a:gd name="connsiteY1" fmla="*/ 238056 h 268562"/>
              <a:gd name="connsiteX2" fmla="*/ 268959 w 335475"/>
              <a:gd name="connsiteY2" fmla="*/ 0 h 268562"/>
            </a:gdLst>
            <a:ahLst/>
            <a:cxnLst>
              <a:cxn ang="0">
                <a:pos x="connsiteX0" y="connsiteY0"/>
              </a:cxn>
              <a:cxn ang="0">
                <a:pos x="connsiteX1" y="connsiteY1"/>
              </a:cxn>
              <a:cxn ang="0">
                <a:pos x="connsiteX2" y="connsiteY2"/>
              </a:cxn>
            </a:cxnLst>
            <a:rect l="l" t="t" r="r" b="b"/>
            <a:pathLst>
              <a:path w="335475" h="268562">
                <a:moveTo>
                  <a:pt x="0" y="117224"/>
                </a:moveTo>
                <a:cubicBezTo>
                  <a:pt x="68473" y="138781"/>
                  <a:pt x="169936" y="268562"/>
                  <a:pt x="238241" y="238056"/>
                </a:cubicBezTo>
                <a:cubicBezTo>
                  <a:pt x="335475" y="158182"/>
                  <a:pt x="285764" y="65149"/>
                  <a:pt x="268959" y="0"/>
                </a:cubicBezTo>
              </a:path>
            </a:pathLst>
          </a:custGeom>
          <a:ln w="28575">
            <a:solidFill>
              <a:srgbClr val="0066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31" name="Forme libre 30"/>
          <p:cNvSpPr/>
          <p:nvPr/>
        </p:nvSpPr>
        <p:spPr>
          <a:xfrm rot="7484702" flipH="1" flipV="1">
            <a:off x="2738438" y="3239303"/>
            <a:ext cx="360362" cy="284162"/>
          </a:xfrm>
          <a:custGeom>
            <a:avLst/>
            <a:gdLst>
              <a:gd name="connsiteX0" fmla="*/ 0 w 360362"/>
              <a:gd name="connsiteY0" fmla="*/ 428625 h 428625"/>
              <a:gd name="connsiteX1" fmla="*/ 333375 w 360362"/>
              <a:gd name="connsiteY1" fmla="*/ 190500 h 428625"/>
              <a:gd name="connsiteX2" fmla="*/ 161925 w 360362"/>
              <a:gd name="connsiteY2" fmla="*/ 0 h 428625"/>
              <a:gd name="connsiteX0" fmla="*/ 0 w 199381"/>
              <a:gd name="connsiteY0" fmla="*/ 1046347 h 1046347"/>
              <a:gd name="connsiteX1" fmla="*/ 195391 w 199381"/>
              <a:gd name="connsiteY1" fmla="*/ 190500 h 1046347"/>
              <a:gd name="connsiteX2" fmla="*/ 23941 w 199381"/>
              <a:gd name="connsiteY2" fmla="*/ 0 h 1046347"/>
              <a:gd name="connsiteX0" fmla="*/ 0 w 498786"/>
              <a:gd name="connsiteY0" fmla="*/ 285327 h 285327"/>
              <a:gd name="connsiteX1" fmla="*/ 452024 w 498786"/>
              <a:gd name="connsiteY1" fmla="*/ 190500 h 285327"/>
              <a:gd name="connsiteX2" fmla="*/ 280574 w 498786"/>
              <a:gd name="connsiteY2" fmla="*/ 0 h 285327"/>
              <a:gd name="connsiteX0" fmla="*/ 0 w 468934"/>
              <a:gd name="connsiteY0" fmla="*/ 285327 h 459928"/>
              <a:gd name="connsiteX1" fmla="*/ 382032 w 468934"/>
              <a:gd name="connsiteY1" fmla="*/ 444123 h 459928"/>
              <a:gd name="connsiteX2" fmla="*/ 452024 w 468934"/>
              <a:gd name="connsiteY2" fmla="*/ 190500 h 459928"/>
              <a:gd name="connsiteX3" fmla="*/ 280574 w 468934"/>
              <a:gd name="connsiteY3" fmla="*/ 0 h 459928"/>
              <a:gd name="connsiteX0" fmla="*/ 0 w 459720"/>
              <a:gd name="connsiteY0" fmla="*/ 285327 h 366398"/>
              <a:gd name="connsiteX1" fmla="*/ 326757 w 459720"/>
              <a:gd name="connsiteY1" fmla="*/ 350593 h 366398"/>
              <a:gd name="connsiteX2" fmla="*/ 452024 w 459720"/>
              <a:gd name="connsiteY2" fmla="*/ 190500 h 366398"/>
              <a:gd name="connsiteX3" fmla="*/ 280574 w 459720"/>
              <a:gd name="connsiteY3" fmla="*/ 0 h 366398"/>
              <a:gd name="connsiteX0" fmla="*/ 0 w 453576"/>
              <a:gd name="connsiteY0" fmla="*/ 236082 h 317153"/>
              <a:gd name="connsiteX1" fmla="*/ 326757 w 453576"/>
              <a:gd name="connsiteY1" fmla="*/ 301348 h 317153"/>
              <a:gd name="connsiteX2" fmla="*/ 452024 w 453576"/>
              <a:gd name="connsiteY2" fmla="*/ 141255 h 317153"/>
              <a:gd name="connsiteX3" fmla="*/ 317448 w 453576"/>
              <a:gd name="connsiteY3" fmla="*/ 0 h 317153"/>
              <a:gd name="connsiteX0" fmla="*/ 0 w 416666"/>
              <a:gd name="connsiteY0" fmla="*/ 236082 h 316872"/>
              <a:gd name="connsiteX1" fmla="*/ 326757 w 416666"/>
              <a:gd name="connsiteY1" fmla="*/ 301348 h 316872"/>
              <a:gd name="connsiteX2" fmla="*/ 392502 w 416666"/>
              <a:gd name="connsiteY2" fmla="*/ 142938 h 316872"/>
              <a:gd name="connsiteX3" fmla="*/ 317448 w 416666"/>
              <a:gd name="connsiteY3" fmla="*/ 0 h 316872"/>
              <a:gd name="connsiteX0" fmla="*/ 0 w 394054"/>
              <a:gd name="connsiteY0" fmla="*/ 209241 h 290031"/>
              <a:gd name="connsiteX1" fmla="*/ 326757 w 394054"/>
              <a:gd name="connsiteY1" fmla="*/ 274507 h 290031"/>
              <a:gd name="connsiteX2" fmla="*/ 392502 w 394054"/>
              <a:gd name="connsiteY2" fmla="*/ 116097 h 290031"/>
              <a:gd name="connsiteX3" fmla="*/ 248005 w 394054"/>
              <a:gd name="connsiteY3" fmla="*/ 0 h 290031"/>
              <a:gd name="connsiteX0" fmla="*/ 0 w 368091"/>
              <a:gd name="connsiteY0" fmla="*/ 209241 h 309381"/>
              <a:gd name="connsiteX1" fmla="*/ 326757 w 368091"/>
              <a:gd name="connsiteY1" fmla="*/ 274507 h 309381"/>
              <a:gd name="connsiteX2" fmla="*/ 248005 w 368091"/>
              <a:gd name="connsiteY2" fmla="*/ 0 h 309381"/>
              <a:gd name="connsiteX0" fmla="*/ 0 w 412558"/>
              <a:gd name="connsiteY0" fmla="*/ 209241 h 216510"/>
              <a:gd name="connsiteX1" fmla="*/ 371224 w 412558"/>
              <a:gd name="connsiteY1" fmla="*/ 181636 h 216510"/>
              <a:gd name="connsiteX2" fmla="*/ 248005 w 412558"/>
              <a:gd name="connsiteY2" fmla="*/ 0 h 216510"/>
              <a:gd name="connsiteX0" fmla="*/ 0 w 390541"/>
              <a:gd name="connsiteY0" fmla="*/ 209241 h 317318"/>
              <a:gd name="connsiteX1" fmla="*/ 328669 w 390541"/>
              <a:gd name="connsiteY1" fmla="*/ 312717 h 317318"/>
              <a:gd name="connsiteX2" fmla="*/ 371224 w 390541"/>
              <a:gd name="connsiteY2" fmla="*/ 181636 h 317318"/>
              <a:gd name="connsiteX3" fmla="*/ 248005 w 390541"/>
              <a:gd name="connsiteY3" fmla="*/ 0 h 317318"/>
              <a:gd name="connsiteX0" fmla="*/ 44838 w 433721"/>
              <a:gd name="connsiteY0" fmla="*/ 209241 h 314031"/>
              <a:gd name="connsiteX1" fmla="*/ 54778 w 433721"/>
              <a:gd name="connsiteY1" fmla="*/ 189518 h 314031"/>
              <a:gd name="connsiteX2" fmla="*/ 373507 w 433721"/>
              <a:gd name="connsiteY2" fmla="*/ 312717 h 314031"/>
              <a:gd name="connsiteX3" fmla="*/ 416062 w 433721"/>
              <a:gd name="connsiteY3" fmla="*/ 181636 h 314031"/>
              <a:gd name="connsiteX4" fmla="*/ 292843 w 433721"/>
              <a:gd name="connsiteY4" fmla="*/ 0 h 314031"/>
              <a:gd name="connsiteX0" fmla="*/ 44838 w 413184"/>
              <a:gd name="connsiteY0" fmla="*/ 209241 h 344303"/>
              <a:gd name="connsiteX1" fmla="*/ 54778 w 413184"/>
              <a:gd name="connsiteY1" fmla="*/ 189518 h 344303"/>
              <a:gd name="connsiteX2" fmla="*/ 373507 w 413184"/>
              <a:gd name="connsiteY2" fmla="*/ 312717 h 344303"/>
              <a:gd name="connsiteX3" fmla="*/ 292843 w 413184"/>
              <a:gd name="connsiteY3" fmla="*/ 0 h 344303"/>
              <a:gd name="connsiteX0" fmla="*/ 44838 w 471473"/>
              <a:gd name="connsiteY0" fmla="*/ 183035 h 313730"/>
              <a:gd name="connsiteX1" fmla="*/ 54778 w 471473"/>
              <a:gd name="connsiteY1" fmla="*/ 163312 h 313730"/>
              <a:gd name="connsiteX2" fmla="*/ 373507 w 471473"/>
              <a:gd name="connsiteY2" fmla="*/ 286511 h 313730"/>
              <a:gd name="connsiteX3" fmla="*/ 454669 w 471473"/>
              <a:gd name="connsiteY3" fmla="*/ 0 h 313730"/>
              <a:gd name="connsiteX0" fmla="*/ 228350 w 654986"/>
              <a:gd name="connsiteY0" fmla="*/ 183035 h 496492"/>
              <a:gd name="connsiteX1" fmla="*/ 54778 w 654986"/>
              <a:gd name="connsiteY1" fmla="*/ 479246 h 496492"/>
              <a:gd name="connsiteX2" fmla="*/ 557019 w 654986"/>
              <a:gd name="connsiteY2" fmla="*/ 286511 h 496492"/>
              <a:gd name="connsiteX3" fmla="*/ 638181 w 654986"/>
              <a:gd name="connsiteY3" fmla="*/ 0 h 496492"/>
              <a:gd name="connsiteX0" fmla="*/ 0 w 426636"/>
              <a:gd name="connsiteY0" fmla="*/ 183035 h 317017"/>
              <a:gd name="connsiteX1" fmla="*/ 328669 w 426636"/>
              <a:gd name="connsiteY1" fmla="*/ 286511 h 317017"/>
              <a:gd name="connsiteX2" fmla="*/ 409831 w 426636"/>
              <a:gd name="connsiteY2" fmla="*/ 0 h 317017"/>
            </a:gdLst>
            <a:ahLst/>
            <a:cxnLst>
              <a:cxn ang="0">
                <a:pos x="connsiteX0" y="connsiteY0"/>
              </a:cxn>
              <a:cxn ang="0">
                <a:pos x="connsiteX1" y="connsiteY1"/>
              </a:cxn>
              <a:cxn ang="0">
                <a:pos x="connsiteX2" y="connsiteY2"/>
              </a:cxn>
            </a:cxnLst>
            <a:rect l="l" t="t" r="r" b="b"/>
            <a:pathLst>
              <a:path w="426636" h="317017">
                <a:moveTo>
                  <a:pt x="0" y="183035"/>
                </a:moveTo>
                <a:cubicBezTo>
                  <a:pt x="68473" y="204592"/>
                  <a:pt x="260364" y="317017"/>
                  <a:pt x="328669" y="286511"/>
                </a:cubicBezTo>
                <a:cubicBezTo>
                  <a:pt x="425903" y="206637"/>
                  <a:pt x="426636" y="65149"/>
                  <a:pt x="409831" y="0"/>
                </a:cubicBezTo>
              </a:path>
            </a:pathLst>
          </a:custGeom>
          <a:ln w="28575">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6420" name="Rectangle 5"/>
          <p:cNvSpPr>
            <a:spLocks noChangeArrowheads="1"/>
          </p:cNvSpPr>
          <p:nvPr/>
        </p:nvSpPr>
        <p:spPr bwMode="auto">
          <a:xfrm>
            <a:off x="0" y="4462854"/>
            <a:ext cx="8928100" cy="1646605"/>
          </a:xfrm>
          <a:prstGeom prst="rect">
            <a:avLst/>
          </a:prstGeom>
          <a:noFill/>
          <a:ln w="12700">
            <a:noFill/>
            <a:miter lim="800000"/>
            <a:headEnd/>
            <a:tailEnd/>
          </a:ln>
        </p:spPr>
        <p:txBody>
          <a:bodyPr wrap="square">
            <a:spAutoFit/>
          </a:bodyPr>
          <a:lstStyle/>
          <a:p>
            <a:pPr algn="just">
              <a:defRPr/>
            </a:pPr>
            <a:r>
              <a:rPr lang="fr-FR" sz="2000" dirty="0">
                <a:solidFill>
                  <a:schemeClr val="tx2">
                    <a:lumMod val="50000"/>
                  </a:schemeClr>
                </a:solidFill>
                <a:latin typeface="Arial" charset="0"/>
                <a:cs typeface="Arial" charset="0"/>
                <a:sym typeface="Wingdings" pitchFamily="2" charset="2"/>
              </a:rPr>
              <a:t> </a:t>
            </a:r>
            <a:r>
              <a:rPr lang="fr-FR" sz="2000" b="1" dirty="0">
                <a:solidFill>
                  <a:schemeClr val="tx2">
                    <a:lumMod val="50000"/>
                  </a:schemeClr>
                </a:solidFill>
                <a:latin typeface="Arial" charset="0"/>
                <a:cs typeface="Arial" charset="0"/>
              </a:rPr>
              <a:t>A</a:t>
            </a:r>
            <a:r>
              <a:rPr lang="fr-FR" sz="2000" dirty="0">
                <a:solidFill>
                  <a:schemeClr val="tx2">
                    <a:lumMod val="50000"/>
                  </a:schemeClr>
                </a:solidFill>
                <a:latin typeface="Arial" charset="0"/>
                <a:cs typeface="Arial" charset="0"/>
              </a:rPr>
              <a:t> : 6 charges formelles     ;     </a:t>
            </a:r>
            <a:r>
              <a:rPr lang="fr-FR" sz="2000" b="1" dirty="0">
                <a:solidFill>
                  <a:schemeClr val="tx2">
                    <a:lumMod val="50000"/>
                  </a:schemeClr>
                </a:solidFill>
                <a:latin typeface="Arial" charset="0"/>
                <a:cs typeface="Arial" charset="0"/>
              </a:rPr>
              <a:t>B</a:t>
            </a:r>
            <a:r>
              <a:rPr lang="fr-FR" sz="2000" dirty="0">
                <a:solidFill>
                  <a:schemeClr val="tx2">
                    <a:lumMod val="50000"/>
                  </a:schemeClr>
                </a:solidFill>
                <a:latin typeface="Arial" charset="0"/>
                <a:cs typeface="Arial" charset="0"/>
              </a:rPr>
              <a:t> : 4 charges formelles</a:t>
            </a:r>
          </a:p>
          <a:p>
            <a:pPr algn="just">
              <a:defRPr/>
            </a:pPr>
            <a:r>
              <a:rPr lang="fr-FR" sz="2000" b="1" dirty="0">
                <a:solidFill>
                  <a:schemeClr val="tx2">
                    <a:lumMod val="50000"/>
                  </a:schemeClr>
                </a:solidFill>
                <a:latin typeface="Arial" charset="0"/>
                <a:cs typeface="Arial" charset="0"/>
              </a:rPr>
              <a:t>C – D – E </a:t>
            </a:r>
            <a:r>
              <a:rPr lang="fr-FR" sz="2000" dirty="0">
                <a:solidFill>
                  <a:schemeClr val="tx2">
                    <a:lumMod val="50000"/>
                  </a:schemeClr>
                </a:solidFill>
                <a:latin typeface="Arial" charset="0"/>
                <a:cs typeface="Arial" charset="0"/>
              </a:rPr>
              <a:t>: 2 charges formelles </a:t>
            </a:r>
            <a:r>
              <a:rPr lang="fr-FR" sz="2000" dirty="0">
                <a:solidFill>
                  <a:schemeClr val="tx2">
                    <a:lumMod val="50000"/>
                  </a:schemeClr>
                </a:solidFill>
                <a:latin typeface="Arial" charset="0"/>
                <a:cs typeface="Arial" charset="0"/>
                <a:sym typeface="Wingdings" pitchFamily="2" charset="2"/>
              </a:rPr>
              <a:t> </a:t>
            </a:r>
            <a:r>
              <a:rPr lang="fr-FR" sz="2000" b="1" u="sng" dirty="0">
                <a:solidFill>
                  <a:schemeClr val="tx2">
                    <a:lumMod val="50000"/>
                  </a:schemeClr>
                </a:solidFill>
                <a:latin typeface="Arial" charset="0"/>
                <a:cs typeface="Arial" charset="0"/>
                <a:sym typeface="Wingdings" pitchFamily="2" charset="2"/>
              </a:rPr>
              <a:t>C, D et E ont plus de poids que A et B </a:t>
            </a:r>
            <a:r>
              <a:rPr lang="fr-FR" sz="2000" dirty="0">
                <a:solidFill>
                  <a:schemeClr val="tx2">
                    <a:lumMod val="50000"/>
                  </a:schemeClr>
                </a:solidFill>
                <a:latin typeface="Arial" charset="0"/>
                <a:cs typeface="Arial" charset="0"/>
                <a:sym typeface="Wingdings" pitchFamily="2" charset="2"/>
              </a:rPr>
              <a:t>;</a:t>
            </a:r>
          </a:p>
          <a:p>
            <a:pPr algn="just">
              <a:defRPr/>
            </a:pPr>
            <a:endParaRPr lang="fr-FR" sz="100" dirty="0">
              <a:solidFill>
                <a:schemeClr val="tx2">
                  <a:lumMod val="50000"/>
                </a:schemeClr>
              </a:solidFill>
              <a:latin typeface="Arial" charset="0"/>
              <a:cs typeface="Arial" charset="0"/>
              <a:sym typeface="Wingdings" pitchFamily="2" charset="2"/>
            </a:endParaRPr>
          </a:p>
          <a:p>
            <a:pPr algn="just">
              <a:buFont typeface="Wingdings" pitchFamily="2" charset="2"/>
              <a:buChar char="w"/>
              <a:defRPr/>
            </a:pPr>
            <a:r>
              <a:rPr lang="fr-FR" sz="2000" dirty="0">
                <a:solidFill>
                  <a:schemeClr val="tx2">
                    <a:lumMod val="50000"/>
                  </a:schemeClr>
                </a:solidFill>
                <a:latin typeface="Arial" charset="0"/>
                <a:cs typeface="Arial" charset="0"/>
                <a:sym typeface="Wingdings" pitchFamily="2" charset="2"/>
              </a:rPr>
              <a:t> L’oxygène est plus électronégatif que le soufre : s’il y a des charges, c’est l’oxygène qui doit porter une charge négative et le soufre une charge positive.</a:t>
            </a:r>
          </a:p>
          <a:p>
            <a:pPr algn="ctr">
              <a:defRPr/>
            </a:pPr>
            <a:r>
              <a:rPr lang="fr-FR" sz="2000" dirty="0">
                <a:solidFill>
                  <a:schemeClr val="tx2">
                    <a:lumMod val="50000"/>
                  </a:schemeClr>
                </a:solidFill>
                <a:latin typeface="Arial" charset="0"/>
                <a:cs typeface="Arial" charset="0"/>
                <a:sym typeface="Wingdings" pitchFamily="2" charset="2"/>
              </a:rPr>
              <a:t>  </a:t>
            </a:r>
            <a:r>
              <a:rPr lang="fr-FR" sz="2000" b="1" u="sng" dirty="0">
                <a:solidFill>
                  <a:schemeClr val="tx2">
                    <a:lumMod val="50000"/>
                  </a:schemeClr>
                </a:solidFill>
                <a:latin typeface="Arial" charset="0"/>
                <a:cs typeface="Arial" charset="0"/>
                <a:sym typeface="Wingdings" pitchFamily="2" charset="2"/>
              </a:rPr>
              <a:t>les formes les plus représentatives sont donc les </a:t>
            </a:r>
            <a:r>
              <a:rPr lang="fr-FR" sz="2000" b="1" u="sng" dirty="0">
                <a:solidFill>
                  <a:srgbClr val="FF0000"/>
                </a:solidFill>
                <a:latin typeface="Arial" charset="0"/>
                <a:cs typeface="Arial" charset="0"/>
                <a:sym typeface="Wingdings" pitchFamily="2" charset="2"/>
              </a:rPr>
              <a:t>formes C</a:t>
            </a:r>
            <a:r>
              <a:rPr lang="fr-FR" sz="2000" b="1" u="sng" dirty="0">
                <a:solidFill>
                  <a:schemeClr val="tx2">
                    <a:lumMod val="50000"/>
                  </a:schemeClr>
                </a:solidFill>
                <a:latin typeface="Arial" charset="0"/>
                <a:cs typeface="Arial" charset="0"/>
                <a:sym typeface="Wingdings" pitchFamily="2" charset="2"/>
              </a:rPr>
              <a:t>.</a:t>
            </a:r>
          </a:p>
        </p:txBody>
      </p:sp>
      <p:sp>
        <p:nvSpPr>
          <p:cNvPr id="39" name="Rectangle 38"/>
          <p:cNvSpPr/>
          <p:nvPr/>
        </p:nvSpPr>
        <p:spPr>
          <a:xfrm>
            <a:off x="611188" y="44624"/>
            <a:ext cx="1223962" cy="1368425"/>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2400" b="1" dirty="0"/>
              <a:t>A</a:t>
            </a:r>
          </a:p>
          <a:p>
            <a:pPr algn="ctr">
              <a:defRPr/>
            </a:pPr>
            <a:endParaRPr lang="fr-FR" dirty="0"/>
          </a:p>
          <a:p>
            <a:pPr algn="ctr">
              <a:defRPr/>
            </a:pPr>
            <a:endParaRPr lang="fr-FR" dirty="0"/>
          </a:p>
          <a:p>
            <a:pPr algn="ctr">
              <a:defRPr/>
            </a:pPr>
            <a:endParaRPr lang="fr-FR" dirty="0"/>
          </a:p>
          <a:p>
            <a:pPr algn="ctr">
              <a:defRPr/>
            </a:pPr>
            <a:endParaRPr lang="fr-FR" dirty="0"/>
          </a:p>
        </p:txBody>
      </p:sp>
      <p:sp>
        <p:nvSpPr>
          <p:cNvPr id="40" name="Rectangle 39"/>
          <p:cNvSpPr/>
          <p:nvPr/>
        </p:nvSpPr>
        <p:spPr>
          <a:xfrm>
            <a:off x="2195513" y="44624"/>
            <a:ext cx="5976937" cy="1368425"/>
          </a:xfrm>
          <a:prstGeom prst="rect">
            <a:avLst/>
          </a:prstGeom>
          <a:solidFill>
            <a:srgbClr val="FFC000">
              <a:alpha val="4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t>B</a:t>
            </a:r>
          </a:p>
          <a:p>
            <a:pPr algn="ctr">
              <a:defRPr/>
            </a:pPr>
            <a:endParaRPr lang="fr-FR" dirty="0"/>
          </a:p>
          <a:p>
            <a:pPr algn="ctr">
              <a:defRPr/>
            </a:pPr>
            <a:endParaRPr lang="fr-FR" dirty="0"/>
          </a:p>
          <a:p>
            <a:pPr algn="ctr">
              <a:defRPr/>
            </a:pPr>
            <a:endParaRPr lang="fr-FR" dirty="0"/>
          </a:p>
          <a:p>
            <a:pPr algn="ctr">
              <a:defRPr/>
            </a:pPr>
            <a:endParaRPr lang="fr-FR" dirty="0"/>
          </a:p>
        </p:txBody>
      </p:sp>
      <p:sp>
        <p:nvSpPr>
          <p:cNvPr id="41" name="Rectangle 40"/>
          <p:cNvSpPr/>
          <p:nvPr/>
        </p:nvSpPr>
        <p:spPr>
          <a:xfrm>
            <a:off x="107950" y="1557512"/>
            <a:ext cx="8928100" cy="1368425"/>
          </a:xfrm>
          <a:prstGeom prst="rect">
            <a:avLst/>
          </a:prstGeom>
          <a:solidFill>
            <a:srgbClr val="00B050">
              <a:alpha val="41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t>C</a:t>
            </a:r>
          </a:p>
          <a:p>
            <a:pPr algn="ctr">
              <a:defRPr/>
            </a:pPr>
            <a:endParaRPr lang="fr-FR" sz="2400" b="1" dirty="0"/>
          </a:p>
          <a:p>
            <a:pPr algn="ctr">
              <a:defRPr/>
            </a:pPr>
            <a:endParaRPr lang="fr-FR" sz="2400" b="1" dirty="0"/>
          </a:p>
          <a:p>
            <a:pPr algn="ctr">
              <a:defRPr/>
            </a:pPr>
            <a:endParaRPr lang="fr-FR" dirty="0"/>
          </a:p>
        </p:txBody>
      </p:sp>
      <p:sp>
        <p:nvSpPr>
          <p:cNvPr id="42" name="Rectangle 41"/>
          <p:cNvSpPr/>
          <p:nvPr/>
        </p:nvSpPr>
        <p:spPr>
          <a:xfrm>
            <a:off x="611188" y="2997374"/>
            <a:ext cx="6048375" cy="1368425"/>
          </a:xfrm>
          <a:prstGeom prst="rect">
            <a:avLst/>
          </a:prstGeom>
          <a:solidFill>
            <a:srgbClr val="FF0000">
              <a:alpha val="41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a:t>D</a:t>
            </a:r>
          </a:p>
          <a:p>
            <a:pPr algn="ctr">
              <a:defRPr/>
            </a:pPr>
            <a:endParaRPr lang="fr-FR" sz="2400" b="1" dirty="0"/>
          </a:p>
          <a:p>
            <a:pPr algn="ctr">
              <a:defRPr/>
            </a:pPr>
            <a:endParaRPr lang="fr-FR" sz="2400" b="1" dirty="0"/>
          </a:p>
          <a:p>
            <a:pPr algn="ctr">
              <a:defRPr/>
            </a:pPr>
            <a:endParaRPr lang="fr-FR" dirty="0"/>
          </a:p>
        </p:txBody>
      </p:sp>
      <p:sp>
        <p:nvSpPr>
          <p:cNvPr id="43" name="Rectangle 42"/>
          <p:cNvSpPr/>
          <p:nvPr/>
        </p:nvSpPr>
        <p:spPr>
          <a:xfrm>
            <a:off x="7092950" y="2997374"/>
            <a:ext cx="1223963" cy="1368425"/>
          </a:xfrm>
          <a:prstGeom prst="rect">
            <a:avLst/>
          </a:prstGeom>
          <a:solidFill>
            <a:srgbClr val="7030A0">
              <a:alpha val="41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2400" b="1" dirty="0"/>
              <a:t>E</a:t>
            </a:r>
          </a:p>
          <a:p>
            <a:pPr>
              <a:defRPr/>
            </a:pPr>
            <a:endParaRPr lang="fr-FR" b="1" dirty="0"/>
          </a:p>
          <a:p>
            <a:pPr>
              <a:defRPr/>
            </a:pPr>
            <a:endParaRPr lang="fr-FR" b="1" dirty="0"/>
          </a:p>
          <a:p>
            <a:pPr>
              <a:defRPr/>
            </a:pPr>
            <a:endParaRPr lang="fr-FR" b="1" dirty="0"/>
          </a:p>
          <a:p>
            <a:pPr>
              <a:defRPr/>
            </a:pPr>
            <a:endParaRPr lang="fr-FR" b="1" dirty="0"/>
          </a:p>
        </p:txBody>
      </p:sp>
      <p:sp>
        <p:nvSpPr>
          <p:cNvPr id="44" name="Rectangle 43"/>
          <p:cNvSpPr/>
          <p:nvPr/>
        </p:nvSpPr>
        <p:spPr>
          <a:xfrm>
            <a:off x="0" y="6093296"/>
            <a:ext cx="9144000" cy="707886"/>
          </a:xfrm>
          <a:prstGeom prst="rect">
            <a:avLst/>
          </a:prstGeom>
        </p:spPr>
        <p:txBody>
          <a:bodyPr wrap="square">
            <a:spAutoFit/>
          </a:bodyPr>
          <a:lstStyle/>
          <a:p>
            <a:r>
              <a:rPr lang="fr-FR" sz="2000" dirty="0" smtClean="0">
                <a:solidFill>
                  <a:srgbClr val="002060"/>
                </a:solidFill>
                <a:latin typeface="Arial" pitchFamily="34" charset="0"/>
                <a:cs typeface="Arial" pitchFamily="34" charset="0"/>
                <a:sym typeface="Wingdings"/>
              </a:rPr>
              <a:t></a:t>
            </a:r>
            <a:r>
              <a:rPr lang="fr-FR" sz="2000" dirty="0" smtClean="0">
                <a:solidFill>
                  <a:srgbClr val="002060"/>
                </a:solidFill>
                <a:latin typeface="Arial" pitchFamily="34" charset="0"/>
                <a:cs typeface="Arial" pitchFamily="34" charset="0"/>
              </a:rPr>
              <a:t> </a:t>
            </a:r>
            <a:r>
              <a:rPr lang="fr-FR" sz="2000" b="1" u="sng" dirty="0" smtClean="0">
                <a:solidFill>
                  <a:srgbClr val="002060"/>
                </a:solidFill>
                <a:latin typeface="Arial" pitchFamily="34" charset="0"/>
                <a:cs typeface="Arial" pitchFamily="34" charset="0"/>
              </a:rPr>
              <a:t>Les 4 liaisons S/O ont la même longueur</a:t>
            </a:r>
            <a:r>
              <a:rPr lang="fr-FR" sz="2000" dirty="0" smtClean="0">
                <a:solidFill>
                  <a:srgbClr val="002060"/>
                </a:solidFill>
                <a:latin typeface="Arial" pitchFamily="34" charset="0"/>
                <a:cs typeface="Arial" pitchFamily="34" charset="0"/>
              </a:rPr>
              <a:t>, intermédiaire entre simple et double (</a:t>
            </a:r>
            <a:r>
              <a:rPr lang="fr-FR" sz="2000" dirty="0" smtClean="0">
                <a:solidFill>
                  <a:srgbClr val="FF0000"/>
                </a:solidFill>
                <a:latin typeface="Arial" pitchFamily="34" charset="0"/>
                <a:cs typeface="Arial" pitchFamily="34" charset="0"/>
              </a:rPr>
              <a:t>moitié du temps double</a:t>
            </a:r>
            <a:r>
              <a:rPr lang="fr-FR" sz="2000" dirty="0" smtClean="0">
                <a:solidFill>
                  <a:srgbClr val="002060"/>
                </a:solidFill>
                <a:latin typeface="Arial" pitchFamily="34" charset="0"/>
                <a:cs typeface="Arial" pitchFamily="34" charset="0"/>
              </a:rPr>
              <a:t> et </a:t>
            </a:r>
            <a:r>
              <a:rPr lang="fr-FR" sz="2000" dirty="0" smtClean="0">
                <a:solidFill>
                  <a:srgbClr val="FF0000"/>
                </a:solidFill>
                <a:latin typeface="Arial" pitchFamily="34" charset="0"/>
                <a:cs typeface="Arial" pitchFamily="34" charset="0"/>
              </a:rPr>
              <a:t>moitié du temps simple</a:t>
            </a:r>
            <a:r>
              <a:rPr lang="fr-FR" sz="2000" dirty="0" smtClean="0">
                <a:solidFill>
                  <a:srgbClr val="002060"/>
                </a:solidFill>
                <a:latin typeface="Arial" pitchFamily="34" charset="0"/>
                <a:cs typeface="Arial" pitchFamily="34" charset="0"/>
              </a:rPr>
              <a:t>).</a:t>
            </a:r>
            <a:endParaRPr lang="fr-FR" sz="20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dissolv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dissolv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dissolv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420">
                                            <p:txEl>
                                              <p:pRg st="0" end="0"/>
                                            </p:txEl>
                                          </p:spTgt>
                                        </p:tgtEl>
                                        <p:attrNameLst>
                                          <p:attrName>style.visibility</p:attrName>
                                        </p:attrNameLst>
                                      </p:cBhvr>
                                      <p:to>
                                        <p:strVal val="visible"/>
                                      </p:to>
                                    </p:set>
                                    <p:animEffect transition="in" filter="wipe(left)">
                                      <p:cBhvr>
                                        <p:cTn id="32" dur="500"/>
                                        <p:tgtEl>
                                          <p:spTgt spid="164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6420">
                                            <p:txEl>
                                              <p:pRg st="1" end="1"/>
                                            </p:txEl>
                                          </p:spTgt>
                                        </p:tgtEl>
                                        <p:attrNameLst>
                                          <p:attrName>style.visibility</p:attrName>
                                        </p:attrNameLst>
                                      </p:cBhvr>
                                      <p:to>
                                        <p:strVal val="visible"/>
                                      </p:to>
                                    </p:set>
                                    <p:animEffect transition="in" filter="wipe(left)">
                                      <p:cBhvr>
                                        <p:cTn id="37" dur="500"/>
                                        <p:tgtEl>
                                          <p:spTgt spid="1642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420">
                                            <p:txEl>
                                              <p:pRg st="3" end="3"/>
                                            </p:txEl>
                                          </p:spTgt>
                                        </p:tgtEl>
                                        <p:attrNameLst>
                                          <p:attrName>style.visibility</p:attrName>
                                        </p:attrNameLst>
                                      </p:cBhvr>
                                      <p:to>
                                        <p:strVal val="visible"/>
                                      </p:to>
                                    </p:set>
                                    <p:animEffect transition="in" filter="wipe(left)">
                                      <p:cBhvr>
                                        <p:cTn id="42" dur="500"/>
                                        <p:tgtEl>
                                          <p:spTgt spid="1642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6420">
                                            <p:txEl>
                                              <p:pRg st="4" end="4"/>
                                            </p:txEl>
                                          </p:spTgt>
                                        </p:tgtEl>
                                        <p:attrNameLst>
                                          <p:attrName>style.visibility</p:attrName>
                                        </p:attrNameLst>
                                      </p:cBhvr>
                                      <p:to>
                                        <p:strVal val="visible"/>
                                      </p:to>
                                    </p:set>
                                    <p:animEffect transition="in" filter="wipe(left)">
                                      <p:cBhvr>
                                        <p:cTn id="47" dur="500"/>
                                        <p:tgtEl>
                                          <p:spTgt spid="1642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10552"/>
            <a:ext cx="8928100" cy="1646605"/>
          </a:xfrm>
          <a:prstGeom prst="rect">
            <a:avLst/>
          </a:prstGeom>
          <a:noFill/>
          <a:ln w="12700">
            <a:noFill/>
            <a:miter lim="800000"/>
            <a:headEnd/>
            <a:tailEnd/>
          </a:ln>
        </p:spPr>
        <p:txBody>
          <a:bodyPr wrap="square">
            <a:spAutoFit/>
          </a:bodyPr>
          <a:lstStyle/>
          <a:p>
            <a:pPr algn="just">
              <a:defRPr/>
            </a:pPr>
            <a:r>
              <a:rPr lang="fr-FR" sz="2000" dirty="0">
                <a:solidFill>
                  <a:schemeClr val="tx2">
                    <a:lumMod val="50000"/>
                  </a:schemeClr>
                </a:solidFill>
                <a:latin typeface="Arial" charset="0"/>
                <a:cs typeface="Arial" charset="0"/>
                <a:sym typeface="Wingdings" pitchFamily="2" charset="2"/>
              </a:rPr>
              <a:t> </a:t>
            </a:r>
            <a:r>
              <a:rPr lang="fr-FR" sz="2000" b="1" dirty="0">
                <a:solidFill>
                  <a:schemeClr val="tx2">
                    <a:lumMod val="50000"/>
                  </a:schemeClr>
                </a:solidFill>
                <a:latin typeface="Arial" charset="0"/>
                <a:cs typeface="Arial" charset="0"/>
              </a:rPr>
              <a:t>A</a:t>
            </a:r>
            <a:r>
              <a:rPr lang="fr-FR" sz="2000" dirty="0">
                <a:solidFill>
                  <a:schemeClr val="tx2">
                    <a:lumMod val="50000"/>
                  </a:schemeClr>
                </a:solidFill>
                <a:latin typeface="Arial" charset="0"/>
                <a:cs typeface="Arial" charset="0"/>
              </a:rPr>
              <a:t> : 6 charges formelles     ;     </a:t>
            </a:r>
            <a:r>
              <a:rPr lang="fr-FR" sz="2000" b="1" dirty="0">
                <a:solidFill>
                  <a:schemeClr val="tx2">
                    <a:lumMod val="50000"/>
                  </a:schemeClr>
                </a:solidFill>
                <a:latin typeface="Arial" charset="0"/>
                <a:cs typeface="Arial" charset="0"/>
              </a:rPr>
              <a:t>B</a:t>
            </a:r>
            <a:r>
              <a:rPr lang="fr-FR" sz="2000" dirty="0">
                <a:solidFill>
                  <a:schemeClr val="tx2">
                    <a:lumMod val="50000"/>
                  </a:schemeClr>
                </a:solidFill>
                <a:latin typeface="Arial" charset="0"/>
                <a:cs typeface="Arial" charset="0"/>
              </a:rPr>
              <a:t> : 4 charges formelles</a:t>
            </a:r>
          </a:p>
          <a:p>
            <a:pPr algn="just">
              <a:defRPr/>
            </a:pPr>
            <a:r>
              <a:rPr lang="fr-FR" sz="2000" b="1" dirty="0">
                <a:solidFill>
                  <a:schemeClr val="tx2">
                    <a:lumMod val="50000"/>
                  </a:schemeClr>
                </a:solidFill>
                <a:latin typeface="Arial" charset="0"/>
                <a:cs typeface="Arial" charset="0"/>
              </a:rPr>
              <a:t>C – D – E </a:t>
            </a:r>
            <a:r>
              <a:rPr lang="fr-FR" sz="2000" dirty="0">
                <a:solidFill>
                  <a:schemeClr val="tx2">
                    <a:lumMod val="50000"/>
                  </a:schemeClr>
                </a:solidFill>
                <a:latin typeface="Arial" charset="0"/>
                <a:cs typeface="Arial" charset="0"/>
              </a:rPr>
              <a:t>: 2 charges formelles </a:t>
            </a:r>
            <a:r>
              <a:rPr lang="fr-FR" sz="2000" dirty="0">
                <a:solidFill>
                  <a:schemeClr val="tx2">
                    <a:lumMod val="50000"/>
                  </a:schemeClr>
                </a:solidFill>
                <a:latin typeface="Arial" charset="0"/>
                <a:cs typeface="Arial" charset="0"/>
                <a:sym typeface="Wingdings" pitchFamily="2" charset="2"/>
              </a:rPr>
              <a:t> </a:t>
            </a:r>
            <a:r>
              <a:rPr lang="fr-FR" sz="2000" b="1" u="sng" dirty="0">
                <a:solidFill>
                  <a:schemeClr val="tx2">
                    <a:lumMod val="50000"/>
                  </a:schemeClr>
                </a:solidFill>
                <a:latin typeface="Arial" charset="0"/>
                <a:cs typeface="Arial" charset="0"/>
                <a:sym typeface="Wingdings" pitchFamily="2" charset="2"/>
              </a:rPr>
              <a:t>C, D et E ont plus de poids que A et B </a:t>
            </a:r>
            <a:r>
              <a:rPr lang="fr-FR" sz="2000" dirty="0">
                <a:solidFill>
                  <a:schemeClr val="tx2">
                    <a:lumMod val="50000"/>
                  </a:schemeClr>
                </a:solidFill>
                <a:latin typeface="Arial" charset="0"/>
                <a:cs typeface="Arial" charset="0"/>
                <a:sym typeface="Wingdings" pitchFamily="2" charset="2"/>
              </a:rPr>
              <a:t>;</a:t>
            </a:r>
          </a:p>
          <a:p>
            <a:pPr algn="just">
              <a:defRPr/>
            </a:pPr>
            <a:endParaRPr lang="fr-FR" sz="100" dirty="0">
              <a:solidFill>
                <a:schemeClr val="tx2">
                  <a:lumMod val="50000"/>
                </a:schemeClr>
              </a:solidFill>
              <a:latin typeface="Arial" charset="0"/>
              <a:cs typeface="Arial" charset="0"/>
              <a:sym typeface="Wingdings" pitchFamily="2" charset="2"/>
            </a:endParaRPr>
          </a:p>
          <a:p>
            <a:pPr algn="just">
              <a:buFont typeface="Wingdings" pitchFamily="2" charset="2"/>
              <a:buChar char="w"/>
              <a:defRPr/>
            </a:pPr>
            <a:r>
              <a:rPr lang="fr-FR" sz="2000" dirty="0">
                <a:solidFill>
                  <a:schemeClr val="tx2">
                    <a:lumMod val="50000"/>
                  </a:schemeClr>
                </a:solidFill>
                <a:latin typeface="Arial" charset="0"/>
                <a:cs typeface="Arial" charset="0"/>
                <a:sym typeface="Wingdings" pitchFamily="2" charset="2"/>
              </a:rPr>
              <a:t> L’oxygène est plus électronégatif que le soufre : s’il y a des charges, c’est l’oxygène qui doit porter une charge négative et le soufre une charge positive.</a:t>
            </a:r>
          </a:p>
          <a:p>
            <a:pPr algn="ctr">
              <a:defRPr/>
            </a:pPr>
            <a:r>
              <a:rPr lang="fr-FR" sz="2000" dirty="0">
                <a:solidFill>
                  <a:schemeClr val="tx2">
                    <a:lumMod val="50000"/>
                  </a:schemeClr>
                </a:solidFill>
                <a:latin typeface="Arial" charset="0"/>
                <a:cs typeface="Arial" charset="0"/>
                <a:sym typeface="Wingdings" pitchFamily="2" charset="2"/>
              </a:rPr>
              <a:t>  </a:t>
            </a:r>
            <a:r>
              <a:rPr lang="fr-FR" sz="2000" b="1" u="sng" dirty="0">
                <a:solidFill>
                  <a:schemeClr val="tx2">
                    <a:lumMod val="50000"/>
                  </a:schemeClr>
                </a:solidFill>
                <a:latin typeface="Arial" charset="0"/>
                <a:cs typeface="Arial" charset="0"/>
                <a:sym typeface="Wingdings" pitchFamily="2" charset="2"/>
              </a:rPr>
              <a:t>les formes les plus représentatives sont donc les </a:t>
            </a:r>
            <a:r>
              <a:rPr lang="fr-FR" sz="2000" b="1" u="sng" dirty="0">
                <a:solidFill>
                  <a:srgbClr val="FF0000"/>
                </a:solidFill>
                <a:latin typeface="Arial" charset="0"/>
                <a:cs typeface="Arial" charset="0"/>
                <a:sym typeface="Wingdings" pitchFamily="2" charset="2"/>
              </a:rPr>
              <a:t>formes C</a:t>
            </a:r>
            <a:r>
              <a:rPr lang="fr-FR" sz="2000" b="1" u="sng" dirty="0">
                <a:solidFill>
                  <a:schemeClr val="tx2">
                    <a:lumMod val="50000"/>
                  </a:schemeClr>
                </a:solidFill>
                <a:latin typeface="Arial" charset="0"/>
                <a:cs typeface="Arial" charset="0"/>
                <a:sym typeface="Wingdings" pitchFamily="2" charset="2"/>
              </a:rPr>
              <a:t>.</a:t>
            </a:r>
          </a:p>
        </p:txBody>
      </p:sp>
      <p:sp>
        <p:nvSpPr>
          <p:cNvPr id="3" name="Rectangle 2"/>
          <p:cNvSpPr/>
          <p:nvPr/>
        </p:nvSpPr>
        <p:spPr>
          <a:xfrm>
            <a:off x="0" y="1640994"/>
            <a:ext cx="9144000" cy="707886"/>
          </a:xfrm>
          <a:prstGeom prst="rect">
            <a:avLst/>
          </a:prstGeom>
        </p:spPr>
        <p:txBody>
          <a:bodyPr wrap="square">
            <a:spAutoFit/>
          </a:bodyPr>
          <a:lstStyle/>
          <a:p>
            <a:r>
              <a:rPr lang="fr-FR" sz="2000" dirty="0" smtClean="0">
                <a:solidFill>
                  <a:srgbClr val="002060"/>
                </a:solidFill>
                <a:latin typeface="Arial" pitchFamily="34" charset="0"/>
                <a:cs typeface="Arial" pitchFamily="34" charset="0"/>
                <a:sym typeface="Wingdings"/>
              </a:rPr>
              <a:t></a:t>
            </a:r>
            <a:r>
              <a:rPr lang="fr-FR" sz="2000" dirty="0" smtClean="0">
                <a:solidFill>
                  <a:srgbClr val="002060"/>
                </a:solidFill>
                <a:latin typeface="Arial" pitchFamily="34" charset="0"/>
                <a:cs typeface="Arial" pitchFamily="34" charset="0"/>
              </a:rPr>
              <a:t> </a:t>
            </a:r>
            <a:r>
              <a:rPr lang="fr-FR" sz="2000" b="1" u="sng" dirty="0" smtClean="0">
                <a:solidFill>
                  <a:srgbClr val="002060"/>
                </a:solidFill>
                <a:latin typeface="Arial" pitchFamily="34" charset="0"/>
                <a:cs typeface="Arial" pitchFamily="34" charset="0"/>
              </a:rPr>
              <a:t>Les 4 liaisons S/O ont la même longueur</a:t>
            </a:r>
            <a:r>
              <a:rPr lang="fr-FR" sz="2000" dirty="0" smtClean="0">
                <a:solidFill>
                  <a:srgbClr val="002060"/>
                </a:solidFill>
                <a:latin typeface="Arial" pitchFamily="34" charset="0"/>
                <a:cs typeface="Arial" pitchFamily="34" charset="0"/>
              </a:rPr>
              <a:t>, intermédiaire entre simple et double (</a:t>
            </a:r>
            <a:r>
              <a:rPr lang="fr-FR" sz="2000" dirty="0" smtClean="0">
                <a:solidFill>
                  <a:srgbClr val="FF0000"/>
                </a:solidFill>
                <a:latin typeface="Arial" pitchFamily="34" charset="0"/>
                <a:cs typeface="Arial" pitchFamily="34" charset="0"/>
              </a:rPr>
              <a:t>moitié du temps double</a:t>
            </a:r>
            <a:r>
              <a:rPr lang="fr-FR" sz="2000" dirty="0" smtClean="0">
                <a:solidFill>
                  <a:srgbClr val="002060"/>
                </a:solidFill>
                <a:latin typeface="Arial" pitchFamily="34" charset="0"/>
                <a:cs typeface="Arial" pitchFamily="34" charset="0"/>
              </a:rPr>
              <a:t> et </a:t>
            </a:r>
            <a:r>
              <a:rPr lang="fr-FR" sz="2000" dirty="0" smtClean="0">
                <a:solidFill>
                  <a:srgbClr val="FF0000"/>
                </a:solidFill>
                <a:latin typeface="Arial" pitchFamily="34" charset="0"/>
                <a:cs typeface="Arial" pitchFamily="34" charset="0"/>
              </a:rPr>
              <a:t>moitié du temps simple</a:t>
            </a:r>
            <a:r>
              <a:rPr lang="fr-FR" sz="2000" dirty="0" smtClean="0">
                <a:solidFill>
                  <a:srgbClr val="002060"/>
                </a:solidFill>
                <a:latin typeface="Arial" pitchFamily="34" charset="0"/>
                <a:cs typeface="Arial" pitchFamily="34" charset="0"/>
              </a:rPr>
              <a:t>).</a:t>
            </a:r>
            <a:endParaRPr lang="fr-FR" sz="2000" dirty="0">
              <a:solidFill>
                <a:srgbClr val="FF0000"/>
              </a:solidFill>
              <a:latin typeface="Arial" pitchFamily="34" charset="0"/>
              <a:cs typeface="Arial" pitchFamily="34" charset="0"/>
            </a:endParaRPr>
          </a:p>
        </p:txBody>
      </p:sp>
      <p:sp>
        <p:nvSpPr>
          <p:cNvPr id="4" name="Rectangle 3"/>
          <p:cNvSpPr>
            <a:spLocks noChangeArrowheads="1"/>
          </p:cNvSpPr>
          <p:nvPr/>
        </p:nvSpPr>
        <p:spPr bwMode="auto">
          <a:xfrm>
            <a:off x="0" y="2565211"/>
            <a:ext cx="9144000" cy="892552"/>
          </a:xfrm>
          <a:prstGeom prst="rect">
            <a:avLst/>
          </a:prstGeom>
          <a:noFill/>
          <a:ln w="9525">
            <a:noFill/>
            <a:miter lim="800000"/>
            <a:headEnd/>
            <a:tailEnd/>
          </a:ln>
          <a:effectLst/>
        </p:spPr>
        <p:txBody>
          <a:bodyPr anchor="ctr">
            <a:spAutoFit/>
          </a:bodyPr>
          <a:lstStyle/>
          <a:p>
            <a:pPr algn="just" fontAlgn="auto">
              <a:spcBef>
                <a:spcPts val="0"/>
              </a:spcBef>
              <a:spcAft>
                <a:spcPts val="0"/>
              </a:spcAft>
              <a:defRPr/>
            </a:pPr>
            <a:r>
              <a:rPr lang="fr-FR" sz="2000" b="1" i="1" u="sng" dirty="0">
                <a:latin typeface="Bookman Old Style" pitchFamily="18" charset="0"/>
                <a:ea typeface="Calibri" pitchFamily="34" charset="0"/>
                <a:cs typeface="Times New Roman" pitchFamily="18" charset="0"/>
              </a:rPr>
              <a:t>III- Géométrie des édifices </a:t>
            </a:r>
            <a:r>
              <a:rPr lang="fr-FR" sz="2000" b="1" i="1" u="sng" dirty="0" err="1">
                <a:latin typeface="Bookman Old Style" pitchFamily="18" charset="0"/>
                <a:ea typeface="Calibri" pitchFamily="34" charset="0"/>
                <a:cs typeface="Times New Roman" pitchFamily="18" charset="0"/>
              </a:rPr>
              <a:t>polyatomiques</a:t>
            </a:r>
            <a:r>
              <a:rPr lang="fr-FR" sz="2000" b="1" i="1" u="sng" dirty="0">
                <a:latin typeface="Bookman Old Style" pitchFamily="18" charset="0"/>
                <a:ea typeface="Calibri" pitchFamily="34" charset="0"/>
                <a:cs typeface="Times New Roman" pitchFamily="18" charset="0"/>
              </a:rPr>
              <a:t> et conséquences</a:t>
            </a:r>
            <a:endParaRPr lang="fr-FR" sz="2000" dirty="0"/>
          </a:p>
          <a:p>
            <a:pPr indent="449263" algn="just" eaLnBrk="0" fontAlgn="auto" hangingPunct="0">
              <a:spcBef>
                <a:spcPts val="0"/>
              </a:spcBef>
              <a:spcAft>
                <a:spcPts val="0"/>
              </a:spcAft>
              <a:defRPr/>
            </a:pPr>
            <a:r>
              <a:rPr lang="fr-FR" sz="1050" b="1" i="1" dirty="0">
                <a:latin typeface="Bookman Old Style" pitchFamily="18" charset="0"/>
                <a:ea typeface="Calibri" pitchFamily="34" charset="0"/>
                <a:cs typeface="Times New Roman" pitchFamily="18" charset="0"/>
              </a:rPr>
              <a:t>		</a:t>
            </a:r>
          </a:p>
          <a:p>
            <a:pPr indent="449263" algn="just" eaLnBrk="0" fontAlgn="auto" hangingPunct="0">
              <a:spcBef>
                <a:spcPts val="0"/>
              </a:spcBef>
              <a:spcAft>
                <a:spcPts val="0"/>
              </a:spcAft>
              <a:defRPr/>
            </a:pPr>
            <a:r>
              <a:rPr lang="fr-FR" sz="2000"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1) Méthode VSEPR ou théorie de Gillespie</a:t>
            </a:r>
            <a:endParaRPr lang="fr-FR" sz="2000" dirty="0"/>
          </a:p>
        </p:txBody>
      </p:sp>
      <p:sp>
        <p:nvSpPr>
          <p:cNvPr id="5" name="Rectangle 2"/>
          <p:cNvSpPr>
            <a:spLocks noChangeArrowheads="1"/>
          </p:cNvSpPr>
          <p:nvPr/>
        </p:nvSpPr>
        <p:spPr bwMode="auto">
          <a:xfrm>
            <a:off x="-73146" y="3486914"/>
            <a:ext cx="1633781"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a) Principe</a:t>
            </a:r>
            <a:endParaRPr lang="fr-FR" sz="2000" dirty="0">
              <a:latin typeface="Bookman Old Style" pitchFamily="18" charset="0"/>
              <a:ea typeface="Calibri" pitchFamily="34" charset="0"/>
              <a:cs typeface="Times New Roman" pitchFamily="18" charset="0"/>
            </a:endParaRPr>
          </a:p>
        </p:txBody>
      </p:sp>
      <p:sp>
        <p:nvSpPr>
          <p:cNvPr id="6" name="Rectangle 1"/>
          <p:cNvSpPr>
            <a:spLocks noChangeArrowheads="1"/>
          </p:cNvSpPr>
          <p:nvPr/>
        </p:nvSpPr>
        <p:spPr bwMode="auto">
          <a:xfrm>
            <a:off x="0" y="3861048"/>
            <a:ext cx="9144000" cy="707886"/>
          </a:xfrm>
          <a:prstGeom prst="rect">
            <a:avLst/>
          </a:prstGeom>
          <a:noFill/>
          <a:ln w="9525">
            <a:noFill/>
            <a:miter lim="800000"/>
            <a:headEnd/>
            <a:tailEnd/>
          </a:ln>
        </p:spPr>
        <p:txBody>
          <a:bodyPr anchor="ctr">
            <a:spAutoFit/>
          </a:bodyPr>
          <a:lstStyle/>
          <a:p>
            <a:pPr indent="449263" algn="just" eaLnBrk="0" hangingPunct="0"/>
            <a:r>
              <a:rPr lang="fr-FR" sz="2000" dirty="0"/>
              <a:t>Le canadien Gillespie propose en 1957 la méthode </a:t>
            </a:r>
            <a:r>
              <a:rPr lang="fr-FR" sz="2000" b="1" dirty="0"/>
              <a:t>VSEPR </a:t>
            </a:r>
            <a:r>
              <a:rPr lang="fr-FR" sz="2000" dirty="0"/>
              <a:t>pour introduire une </a:t>
            </a:r>
            <a:r>
              <a:rPr lang="fr-FR" sz="2000" b="1" i="1" dirty="0"/>
              <a:t>notion spatiale</a:t>
            </a:r>
            <a:r>
              <a:rPr lang="fr-FR" sz="2000" dirty="0"/>
              <a:t> aux représentations de Lewis. </a:t>
            </a:r>
          </a:p>
        </p:txBody>
      </p:sp>
      <p:sp>
        <p:nvSpPr>
          <p:cNvPr id="7" name="Rectangle 14"/>
          <p:cNvSpPr>
            <a:spLocks noChangeArrowheads="1"/>
          </p:cNvSpPr>
          <p:nvPr/>
        </p:nvSpPr>
        <p:spPr bwMode="auto">
          <a:xfrm>
            <a:off x="179388" y="4576763"/>
            <a:ext cx="8856662" cy="2010807"/>
          </a:xfrm>
          <a:prstGeom prst="rect">
            <a:avLst/>
          </a:prstGeom>
          <a:noFill/>
          <a:ln w="9525">
            <a:noFill/>
            <a:miter lim="800000"/>
            <a:headEnd/>
            <a:tailEnd/>
          </a:ln>
        </p:spPr>
        <p:txBody>
          <a:bodyPr>
            <a:spAutoFit/>
          </a:bodyPr>
          <a:lstStyle/>
          <a:p>
            <a:pPr algn="just">
              <a:spcAft>
                <a:spcPts val="1000"/>
              </a:spcAft>
            </a:pPr>
            <a:r>
              <a:rPr lang="fr-FR" sz="2400" dirty="0">
                <a:latin typeface="+mj-lt"/>
                <a:cs typeface="Arial" pitchFamily="34" charset="0"/>
              </a:rPr>
              <a:t>         </a:t>
            </a:r>
            <a:r>
              <a:rPr lang="fr-FR" sz="2400" dirty="0">
                <a:latin typeface="+mj-lt"/>
                <a:cs typeface="Arial" pitchFamily="34" charset="0"/>
                <a:sym typeface="Wingdings 2" pitchFamily="18" charset="2"/>
              </a:rPr>
              <a:t> </a:t>
            </a:r>
            <a:r>
              <a:rPr lang="fr-FR" sz="2400" dirty="0">
                <a:latin typeface="+mj-lt"/>
                <a:cs typeface="Arial" pitchFamily="34" charset="0"/>
              </a:rPr>
              <a:t> </a:t>
            </a:r>
            <a:r>
              <a:rPr lang="fr-FR" sz="2400" b="1" dirty="0">
                <a:solidFill>
                  <a:srgbClr val="FF0000"/>
                </a:solidFill>
                <a:latin typeface="+mj-lt"/>
                <a:cs typeface="Arial" pitchFamily="34" charset="0"/>
              </a:rPr>
              <a:t>VSEPR</a:t>
            </a:r>
            <a:r>
              <a:rPr lang="fr-FR" sz="2400" b="1" dirty="0">
                <a:latin typeface="+mj-lt"/>
                <a:cs typeface="Arial" pitchFamily="34" charset="0"/>
              </a:rPr>
              <a:t> = </a:t>
            </a:r>
            <a:r>
              <a:rPr lang="fr-FR" sz="2400" b="1" dirty="0">
                <a:solidFill>
                  <a:srgbClr val="FF0000"/>
                </a:solidFill>
                <a:latin typeface="+mj-lt"/>
                <a:cs typeface="Arial" pitchFamily="34" charset="0"/>
              </a:rPr>
              <a:t>V</a:t>
            </a:r>
            <a:r>
              <a:rPr lang="fr-FR" sz="2400" b="1" dirty="0">
                <a:latin typeface="+mj-lt"/>
                <a:cs typeface="Arial" pitchFamily="34" charset="0"/>
              </a:rPr>
              <a:t>alence </a:t>
            </a:r>
            <a:r>
              <a:rPr lang="fr-FR" sz="2400" b="1" dirty="0">
                <a:solidFill>
                  <a:srgbClr val="FF0000"/>
                </a:solidFill>
                <a:latin typeface="+mj-lt"/>
                <a:cs typeface="Arial" pitchFamily="34" charset="0"/>
              </a:rPr>
              <a:t>S</a:t>
            </a:r>
            <a:r>
              <a:rPr lang="fr-FR" sz="2400" b="1" dirty="0">
                <a:latin typeface="+mj-lt"/>
                <a:cs typeface="Arial" pitchFamily="34" charset="0"/>
              </a:rPr>
              <a:t>hell </a:t>
            </a:r>
            <a:r>
              <a:rPr lang="fr-FR" sz="2400" b="1" dirty="0">
                <a:solidFill>
                  <a:srgbClr val="FF0000"/>
                </a:solidFill>
                <a:latin typeface="+mj-lt"/>
                <a:cs typeface="Arial" pitchFamily="34" charset="0"/>
              </a:rPr>
              <a:t>E</a:t>
            </a:r>
            <a:r>
              <a:rPr lang="fr-FR" sz="2400" b="1" dirty="0">
                <a:latin typeface="+mj-lt"/>
                <a:cs typeface="Arial" pitchFamily="34" charset="0"/>
              </a:rPr>
              <a:t>lectron of </a:t>
            </a:r>
            <a:r>
              <a:rPr lang="fr-FR" sz="2400" b="1" dirty="0">
                <a:solidFill>
                  <a:srgbClr val="FF0000"/>
                </a:solidFill>
                <a:latin typeface="+mj-lt"/>
                <a:cs typeface="Arial" pitchFamily="34" charset="0"/>
              </a:rPr>
              <a:t>P</a:t>
            </a:r>
            <a:r>
              <a:rPr lang="fr-FR" sz="2400" b="1" dirty="0">
                <a:latin typeface="+mj-lt"/>
                <a:cs typeface="Arial" pitchFamily="34" charset="0"/>
              </a:rPr>
              <a:t>air </a:t>
            </a:r>
            <a:r>
              <a:rPr lang="fr-FR" sz="2400" b="1" dirty="0" err="1">
                <a:solidFill>
                  <a:srgbClr val="FF0000"/>
                </a:solidFill>
                <a:latin typeface="+mj-lt"/>
                <a:cs typeface="Arial" pitchFamily="34" charset="0"/>
              </a:rPr>
              <a:t>R</a:t>
            </a:r>
            <a:r>
              <a:rPr lang="fr-FR" sz="2400" b="1" dirty="0" err="1">
                <a:latin typeface="+mj-lt"/>
                <a:cs typeface="Arial" pitchFamily="34" charset="0"/>
              </a:rPr>
              <a:t>epulsion</a:t>
            </a:r>
            <a:endParaRPr lang="fr-FR" sz="2400" dirty="0">
              <a:latin typeface="+mj-lt"/>
              <a:cs typeface="Arial" pitchFamily="34" charset="0"/>
            </a:endParaRPr>
          </a:p>
          <a:p>
            <a:pPr algn="ctr">
              <a:spcAft>
                <a:spcPts val="1000"/>
              </a:spcAft>
            </a:pPr>
            <a:r>
              <a:rPr lang="fr-FR" sz="2400" u="sng" dirty="0" smtClean="0">
                <a:latin typeface="Arial Narrow" pitchFamily="34" charset="0"/>
                <a:cs typeface="Arial" pitchFamily="34" charset="0"/>
                <a:sym typeface="Wingdings" pitchFamily="2" charset="2"/>
              </a:rPr>
              <a:t>(en </a:t>
            </a:r>
            <a:r>
              <a:rPr lang="fr-FR" sz="2400" u="sng" dirty="0">
                <a:latin typeface="Arial Narrow" pitchFamily="34" charset="0"/>
                <a:cs typeface="Arial" pitchFamily="34" charset="0"/>
                <a:sym typeface="Wingdings" pitchFamily="2" charset="2"/>
              </a:rPr>
              <a:t>français</a:t>
            </a:r>
            <a:r>
              <a:rPr lang="fr-FR" sz="2400" dirty="0">
                <a:latin typeface="Arial Narrow" pitchFamily="34" charset="0"/>
                <a:cs typeface="Arial" pitchFamily="34" charset="0"/>
                <a:sym typeface="Wingdings" pitchFamily="2" charset="2"/>
              </a:rPr>
              <a:t> : </a:t>
            </a:r>
            <a:r>
              <a:rPr lang="fr-FR" sz="2400" dirty="0" smtClean="0">
                <a:latin typeface="Arial Narrow" pitchFamily="34" charset="0"/>
                <a:cs typeface="Arial" pitchFamily="34" charset="0"/>
                <a:sym typeface="Wingdings" pitchFamily="2" charset="2"/>
              </a:rPr>
              <a:t>Répulsion </a:t>
            </a:r>
            <a:r>
              <a:rPr lang="fr-FR" sz="2400" dirty="0">
                <a:latin typeface="Arial Narrow" pitchFamily="34" charset="0"/>
                <a:cs typeface="Arial" pitchFamily="34" charset="0"/>
                <a:sym typeface="Wingdings" pitchFamily="2" charset="2"/>
              </a:rPr>
              <a:t>des Paires Electroniques de la Couche </a:t>
            </a:r>
            <a:r>
              <a:rPr lang="fr-FR" sz="2400" dirty="0" smtClean="0">
                <a:latin typeface="Arial Narrow" pitchFamily="34" charset="0"/>
                <a:cs typeface="Arial" pitchFamily="34" charset="0"/>
                <a:sym typeface="Wingdings" pitchFamily="2" charset="2"/>
              </a:rPr>
              <a:t>de </a:t>
            </a:r>
            <a:r>
              <a:rPr lang="fr-FR" sz="2400" dirty="0">
                <a:latin typeface="Arial Narrow" pitchFamily="34" charset="0"/>
                <a:cs typeface="Arial" pitchFamily="34" charset="0"/>
                <a:sym typeface="Wingdings" pitchFamily="2" charset="2"/>
              </a:rPr>
              <a:t>Valence </a:t>
            </a:r>
            <a:r>
              <a:rPr lang="fr-FR" sz="2400" dirty="0" smtClean="0">
                <a:latin typeface="Arial Narrow" pitchFamily="34" charset="0"/>
                <a:cs typeface="Arial" pitchFamily="34" charset="0"/>
                <a:sym typeface="Wingdings" pitchFamily="2" charset="2"/>
              </a:rPr>
              <a:t>)</a:t>
            </a:r>
            <a:endParaRPr lang="fr-FR" sz="2400" dirty="0">
              <a:latin typeface="Arial Narrow" pitchFamily="34" charset="0"/>
              <a:cs typeface="Arial" pitchFamily="34" charset="0"/>
              <a:sym typeface="Wingdings" pitchFamily="2" charset="2"/>
            </a:endParaRPr>
          </a:p>
          <a:p>
            <a:pPr algn="just">
              <a:spcAft>
                <a:spcPts val="1000"/>
              </a:spcAft>
            </a:pPr>
            <a:r>
              <a:rPr lang="fr-FR" sz="2000" dirty="0">
                <a:solidFill>
                  <a:srgbClr val="002060"/>
                </a:solidFill>
                <a:latin typeface="Arial" pitchFamily="34" charset="0"/>
                <a:cs typeface="Arial" pitchFamily="34" charset="0"/>
                <a:sym typeface="Wingdings" pitchFamily="2" charset="2"/>
              </a:rPr>
              <a:t>         </a:t>
            </a:r>
            <a:r>
              <a:rPr lang="fr-FR" sz="2000" b="1" dirty="0">
                <a:solidFill>
                  <a:srgbClr val="002060"/>
                </a:solidFill>
                <a:latin typeface="Arial" pitchFamily="34" charset="0"/>
                <a:cs typeface="Arial" pitchFamily="34" charset="0"/>
                <a:sym typeface="Wingdings" pitchFamily="2" charset="2"/>
              </a:rPr>
              <a:t></a:t>
            </a:r>
            <a:r>
              <a:rPr lang="fr-FR" sz="2000" dirty="0">
                <a:solidFill>
                  <a:srgbClr val="002060"/>
                </a:solidFill>
                <a:latin typeface="Arial" pitchFamily="34" charset="0"/>
                <a:cs typeface="Arial" pitchFamily="34" charset="0"/>
                <a:sym typeface="Wingdings" pitchFamily="2" charset="2"/>
              </a:rPr>
              <a:t> La géométrie des édifices tend à </a:t>
            </a:r>
            <a:r>
              <a:rPr lang="fr-FR" sz="2000" dirty="0">
                <a:solidFill>
                  <a:srgbClr val="FF0000"/>
                </a:solidFill>
                <a:latin typeface="Arial" pitchFamily="34" charset="0"/>
                <a:cs typeface="Arial" pitchFamily="34" charset="0"/>
                <a:sym typeface="Wingdings" pitchFamily="2" charset="2"/>
              </a:rPr>
              <a:t>minimiser les répulsions électriques entre doublets</a:t>
            </a:r>
            <a:r>
              <a:rPr lang="fr-FR" sz="2000" dirty="0">
                <a:solidFill>
                  <a:srgbClr val="002060"/>
                </a:solidFill>
                <a:latin typeface="Arial" pitchFamily="34" charset="0"/>
                <a:cs typeface="Arial" pitchFamily="34" charset="0"/>
                <a:sym typeface="Wingdings" pitchFamily="2" charset="2"/>
              </a:rPr>
              <a:t>, ces derniers se positionnant le plus loin possible les uns des autres dans l’espace.</a:t>
            </a:r>
            <a:endParaRPr lang="fr-FR" sz="2000" dirty="0">
              <a:solidFill>
                <a:srgbClr val="002060"/>
              </a:solidFill>
              <a:latin typeface="Arial" pitchFamily="34" charset="0"/>
              <a:cs typeface="Arial" pitchFamily="34" charset="0"/>
            </a:endParaRPr>
          </a:p>
        </p:txBody>
      </p:sp>
      <p:sp>
        <p:nvSpPr>
          <p:cNvPr id="8" name="Text Box 1"/>
          <p:cNvSpPr txBox="1">
            <a:spLocks noChangeArrowheads="1"/>
          </p:cNvSpPr>
          <p:nvPr/>
        </p:nvSpPr>
        <p:spPr bwMode="auto">
          <a:xfrm>
            <a:off x="107950" y="4556388"/>
            <a:ext cx="8928100" cy="2040964"/>
          </a:xfrm>
          <a:prstGeom prst="rect">
            <a:avLst/>
          </a:prstGeom>
          <a:noFill/>
          <a:ln w="19050">
            <a:solidFill>
              <a:srgbClr val="000000"/>
            </a:solidFill>
            <a:miter lim="800000"/>
            <a:headEnd/>
            <a:tailEnd/>
          </a:ln>
        </p:spPr>
        <p:txBody>
          <a:bodyPr/>
          <a:lstStyle/>
          <a:p>
            <a:pPr algn="just">
              <a:spcAft>
                <a:spcPts val="1000"/>
              </a:spcAft>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500"/>
                                        <p:tgtEl>
                                          <p:spTgt spid="7">
                                            <p:txEl>
                                              <p:pRg st="0" end="0"/>
                                            </p:txEl>
                                          </p:spTgt>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4701602"/>
            <a:ext cx="9058275" cy="2085186"/>
          </a:xfrm>
          <a:prstGeom prst="rect">
            <a:avLst/>
          </a:prstGeom>
          <a:noFill/>
          <a:ln w="9525">
            <a:noFill/>
            <a:miter lim="800000"/>
            <a:headEnd/>
            <a:tailEnd/>
          </a:ln>
          <a:effectLst/>
        </p:spPr>
        <p:txBody>
          <a:bodyPr anchor="ctr">
            <a:spAutoFit/>
          </a:bodyPr>
          <a:lstStyle/>
          <a:p>
            <a:pPr indent="449263" eaLnBrk="0" hangingPunct="0">
              <a:spcAft>
                <a:spcPts val="300"/>
              </a:spcAft>
              <a:defRPr/>
            </a:pPr>
            <a:r>
              <a:rPr lang="fr-FR" sz="1950" dirty="0" smtClean="0">
                <a:ea typeface="Calibri" pitchFamily="34" charset="0"/>
              </a:rPr>
              <a:t>Les atomes sont dits de </a:t>
            </a:r>
            <a:r>
              <a:rPr lang="fr-FR" sz="1950" b="1" u="sng" dirty="0" smtClean="0">
                <a:latin typeface="Arial Black" pitchFamily="34" charset="0"/>
                <a:ea typeface="Calibri" pitchFamily="34" charset="0"/>
              </a:rPr>
              <a:t>géométrie de type</a:t>
            </a:r>
            <a:r>
              <a:rPr lang="fr-FR" sz="1950" dirty="0" smtClean="0">
                <a:ea typeface="Calibri" pitchFamily="34" charset="0"/>
              </a:rPr>
              <a:t> </a:t>
            </a:r>
            <a:r>
              <a:rPr lang="fr-FR" sz="1950" b="1" dirty="0" err="1" smtClean="0">
                <a:solidFill>
                  <a:srgbClr val="00B0F0"/>
                </a:solidFill>
                <a:latin typeface="Arial Black" pitchFamily="34" charset="0"/>
                <a:ea typeface="Calibri" pitchFamily="34" charset="0"/>
              </a:rPr>
              <a:t>A</a:t>
            </a:r>
            <a:r>
              <a:rPr lang="fr-FR" sz="1950" b="1" dirty="0" err="1" smtClean="0">
                <a:solidFill>
                  <a:srgbClr val="FF0000"/>
                </a:solidFill>
                <a:latin typeface="Arial Black" pitchFamily="34" charset="0"/>
                <a:ea typeface="Calibri" pitchFamily="34" charset="0"/>
              </a:rPr>
              <a:t>X</a:t>
            </a:r>
            <a:r>
              <a:rPr lang="fr-FR" sz="1950" b="1" baseline="-30000" dirty="0" err="1" smtClean="0">
                <a:latin typeface="Arial Black" pitchFamily="34" charset="0"/>
                <a:ea typeface="Calibri" pitchFamily="34" charset="0"/>
              </a:rPr>
              <a:t>p</a:t>
            </a:r>
            <a:r>
              <a:rPr lang="fr-FR" sz="1950" b="1" dirty="0" err="1" smtClean="0">
                <a:solidFill>
                  <a:srgbClr val="92D050"/>
                </a:solidFill>
                <a:latin typeface="Arial Black" pitchFamily="34" charset="0"/>
                <a:ea typeface="Calibri" pitchFamily="34" charset="0"/>
              </a:rPr>
              <a:t>E</a:t>
            </a:r>
            <a:r>
              <a:rPr lang="fr-FR" sz="1950" b="1" baseline="-30000" dirty="0" err="1" smtClean="0">
                <a:latin typeface="Arial Black" pitchFamily="34" charset="0"/>
                <a:ea typeface="Calibri" pitchFamily="34" charset="0"/>
              </a:rPr>
              <a:t>q</a:t>
            </a:r>
            <a:r>
              <a:rPr lang="fr-FR" sz="1950" dirty="0" smtClean="0">
                <a:ea typeface="Calibri" pitchFamily="34" charset="0"/>
              </a:rPr>
              <a:t> avec :</a:t>
            </a:r>
          </a:p>
          <a:p>
            <a:pPr eaLnBrk="0" hangingPunct="0">
              <a:spcAft>
                <a:spcPts val="300"/>
              </a:spcAft>
              <a:defRPr/>
            </a:pPr>
            <a:r>
              <a:rPr lang="fr-FR" sz="1950" dirty="0" smtClean="0">
                <a:ea typeface="Calibri" pitchFamily="34" charset="0"/>
              </a:rPr>
              <a:t>- </a:t>
            </a:r>
            <a:r>
              <a:rPr lang="fr-FR" sz="1950" b="1" dirty="0" smtClean="0">
                <a:solidFill>
                  <a:srgbClr val="00B0F0"/>
                </a:solidFill>
                <a:latin typeface="Arial Black" pitchFamily="34" charset="0"/>
                <a:ea typeface="Calibri" pitchFamily="34" charset="0"/>
              </a:rPr>
              <a:t>A</a:t>
            </a:r>
            <a:r>
              <a:rPr lang="fr-FR" sz="1950" dirty="0" smtClean="0">
                <a:ea typeface="Calibri" pitchFamily="34" charset="0"/>
              </a:rPr>
              <a:t> l’atome central autour duquel on souhaite déterminer la géométrie :</a:t>
            </a:r>
            <a:endParaRPr lang="fr-FR" sz="1950" dirty="0" smtClean="0"/>
          </a:p>
          <a:p>
            <a:pPr eaLnBrk="0" hangingPunct="0">
              <a:spcAft>
                <a:spcPts val="300"/>
              </a:spcAft>
              <a:defRPr/>
            </a:pPr>
            <a:r>
              <a:rPr lang="fr-FR" sz="1950" dirty="0" smtClean="0">
                <a:ea typeface="Calibri" pitchFamily="34" charset="0"/>
              </a:rPr>
              <a:t>- </a:t>
            </a:r>
            <a:r>
              <a:rPr lang="fr-FR" sz="1950" b="1" dirty="0" smtClean="0">
                <a:solidFill>
                  <a:srgbClr val="FF0000"/>
                </a:solidFill>
                <a:latin typeface="Arial Black" pitchFamily="34" charset="0"/>
                <a:ea typeface="Calibri" pitchFamily="34" charset="0"/>
              </a:rPr>
              <a:t>X</a:t>
            </a:r>
            <a:r>
              <a:rPr lang="fr-FR" sz="1950" dirty="0" smtClean="0">
                <a:ea typeface="Calibri" pitchFamily="34" charset="0"/>
              </a:rPr>
              <a:t> les atomes et/ou groupes d’atomes directement liés à </a:t>
            </a:r>
            <a:r>
              <a:rPr lang="fr-FR" sz="1950" b="1" dirty="0" smtClean="0">
                <a:solidFill>
                  <a:srgbClr val="00B0F0"/>
                </a:solidFill>
                <a:latin typeface="Arial Black" pitchFamily="34" charset="0"/>
                <a:ea typeface="Calibri" pitchFamily="34" charset="0"/>
              </a:rPr>
              <a:t>A</a:t>
            </a:r>
            <a:r>
              <a:rPr lang="fr-FR" sz="1950" dirty="0" smtClean="0">
                <a:ea typeface="Calibri" pitchFamily="34" charset="0"/>
              </a:rPr>
              <a:t> :</a:t>
            </a:r>
            <a:endParaRPr lang="fr-FR" sz="1950" dirty="0" smtClean="0"/>
          </a:p>
          <a:p>
            <a:pPr eaLnBrk="0" hangingPunct="0">
              <a:spcAft>
                <a:spcPts val="300"/>
              </a:spcAft>
              <a:buFontTx/>
              <a:buChar char="-"/>
              <a:defRPr/>
            </a:pPr>
            <a:r>
              <a:rPr lang="fr-FR" sz="1950" b="1" dirty="0" smtClean="0">
                <a:ea typeface="Calibri" pitchFamily="34" charset="0"/>
              </a:rPr>
              <a:t> </a:t>
            </a:r>
            <a:r>
              <a:rPr lang="fr-FR" sz="1950" b="1" dirty="0" smtClean="0">
                <a:latin typeface="Arial Black" pitchFamily="34" charset="0"/>
                <a:ea typeface="Calibri" pitchFamily="34" charset="0"/>
              </a:rPr>
              <a:t>p</a:t>
            </a:r>
            <a:r>
              <a:rPr lang="fr-FR" sz="1950" dirty="0" smtClean="0">
                <a:ea typeface="Calibri" pitchFamily="34" charset="0"/>
              </a:rPr>
              <a:t> le nombre d’atomes et/ou groupes d’atomes </a:t>
            </a:r>
            <a:r>
              <a:rPr lang="fr-FR" sz="1950" b="1" dirty="0" smtClean="0">
                <a:solidFill>
                  <a:srgbClr val="FF0000"/>
                </a:solidFill>
                <a:latin typeface="Arial Black" pitchFamily="34" charset="0"/>
                <a:ea typeface="Calibri" pitchFamily="34" charset="0"/>
              </a:rPr>
              <a:t>X</a:t>
            </a:r>
            <a:r>
              <a:rPr lang="fr-FR" sz="1950" b="1" dirty="0" smtClean="0">
                <a:ea typeface="Calibri" pitchFamily="34" charset="0"/>
              </a:rPr>
              <a:t> </a:t>
            </a:r>
            <a:r>
              <a:rPr lang="fr-FR" sz="1950" dirty="0" smtClean="0">
                <a:ea typeface="Calibri" pitchFamily="34" charset="0"/>
              </a:rPr>
              <a:t>;</a:t>
            </a:r>
          </a:p>
          <a:p>
            <a:pPr algn="just" eaLnBrk="0" hangingPunct="0">
              <a:spcAft>
                <a:spcPts val="300"/>
              </a:spcAft>
              <a:defRPr/>
            </a:pPr>
            <a:r>
              <a:rPr lang="fr-FR" sz="1950" dirty="0" smtClean="0">
                <a:ea typeface="Calibri" pitchFamily="34" charset="0"/>
              </a:rPr>
              <a:t>- </a:t>
            </a:r>
            <a:r>
              <a:rPr lang="fr-FR" sz="1950" b="1" dirty="0" smtClean="0">
                <a:solidFill>
                  <a:srgbClr val="92D050"/>
                </a:solidFill>
                <a:latin typeface="Arial Black" pitchFamily="34" charset="0"/>
                <a:ea typeface="Calibri" pitchFamily="34" charset="0"/>
              </a:rPr>
              <a:t>E</a:t>
            </a:r>
            <a:r>
              <a:rPr lang="fr-FR" sz="1950" dirty="0" smtClean="0">
                <a:ea typeface="Calibri" pitchFamily="34" charset="0"/>
              </a:rPr>
              <a:t> les doublets non liants et/ou d’électrons célibataires portés par l’atome </a:t>
            </a:r>
            <a:r>
              <a:rPr lang="fr-FR" sz="1950" b="1" dirty="0" smtClean="0">
                <a:solidFill>
                  <a:srgbClr val="00B0F0"/>
                </a:solidFill>
                <a:latin typeface="Arial Black" pitchFamily="34" charset="0"/>
                <a:ea typeface="Calibri" pitchFamily="34" charset="0"/>
              </a:rPr>
              <a:t>A</a:t>
            </a:r>
            <a:r>
              <a:rPr lang="fr-FR" sz="1950" dirty="0" smtClean="0">
                <a:ea typeface="Calibri" pitchFamily="34" charset="0"/>
              </a:rPr>
              <a:t> :</a:t>
            </a:r>
            <a:endParaRPr lang="fr-FR" sz="1950" dirty="0" smtClean="0"/>
          </a:p>
          <a:p>
            <a:pPr algn="just" eaLnBrk="0" hangingPunct="0">
              <a:spcAft>
                <a:spcPts val="300"/>
              </a:spcAft>
              <a:defRPr/>
            </a:pPr>
            <a:r>
              <a:rPr lang="fr-FR" sz="1950" dirty="0" smtClean="0">
                <a:ea typeface="Calibri" pitchFamily="34" charset="0"/>
              </a:rPr>
              <a:t>- </a:t>
            </a:r>
            <a:r>
              <a:rPr lang="fr-FR" sz="1950" b="1" dirty="0" smtClean="0">
                <a:latin typeface="Arial Black" pitchFamily="34" charset="0"/>
                <a:ea typeface="Calibri" pitchFamily="34" charset="0"/>
              </a:rPr>
              <a:t>q</a:t>
            </a:r>
            <a:r>
              <a:rPr lang="fr-FR" sz="1950" dirty="0" smtClean="0">
                <a:ea typeface="Calibri" pitchFamily="34" charset="0"/>
              </a:rPr>
              <a:t> le nombre de doublets non liants et/ou d’électrons célibataires portés par l’atome </a:t>
            </a:r>
            <a:r>
              <a:rPr lang="fr-FR" sz="1950" b="1" dirty="0" smtClean="0">
                <a:solidFill>
                  <a:srgbClr val="00B0F0"/>
                </a:solidFill>
                <a:latin typeface="Arial Black" pitchFamily="34" charset="0"/>
                <a:ea typeface="Calibri" pitchFamily="34" charset="0"/>
              </a:rPr>
              <a:t>A</a:t>
            </a:r>
            <a:r>
              <a:rPr lang="fr-FR" sz="1950" dirty="0" smtClean="0">
                <a:ea typeface="Calibri" pitchFamily="34" charset="0"/>
              </a:rPr>
              <a:t>.</a:t>
            </a:r>
            <a:endParaRPr lang="fr-FR" sz="1950" dirty="0"/>
          </a:p>
        </p:txBody>
      </p:sp>
      <p:sp>
        <p:nvSpPr>
          <p:cNvPr id="3" name="Rectangle 2"/>
          <p:cNvSpPr>
            <a:spLocks noChangeArrowheads="1"/>
          </p:cNvSpPr>
          <p:nvPr/>
        </p:nvSpPr>
        <p:spPr bwMode="auto">
          <a:xfrm>
            <a:off x="0" y="0"/>
            <a:ext cx="8604448" cy="892552"/>
          </a:xfrm>
          <a:prstGeom prst="rect">
            <a:avLst/>
          </a:prstGeom>
          <a:noFill/>
          <a:ln w="9525">
            <a:noFill/>
            <a:miter lim="800000"/>
            <a:headEnd/>
            <a:tailEnd/>
          </a:ln>
          <a:effectLst/>
        </p:spPr>
        <p:txBody>
          <a:bodyPr wrap="square" anchor="ctr">
            <a:spAutoFit/>
          </a:bodyPr>
          <a:lstStyle/>
          <a:p>
            <a:pPr algn="just" fontAlgn="auto">
              <a:spcBef>
                <a:spcPts val="0"/>
              </a:spcBef>
              <a:spcAft>
                <a:spcPts val="0"/>
              </a:spcAft>
              <a:defRPr/>
            </a:pPr>
            <a:r>
              <a:rPr lang="fr-FR" sz="2000" b="1" i="1" u="sng" dirty="0">
                <a:latin typeface="Bookman Old Style" pitchFamily="18" charset="0"/>
                <a:ea typeface="Calibri" pitchFamily="34" charset="0"/>
                <a:cs typeface="Times New Roman" pitchFamily="18" charset="0"/>
              </a:rPr>
              <a:t>III- Géométrie des édifices </a:t>
            </a:r>
            <a:r>
              <a:rPr lang="fr-FR" sz="2000" b="1" i="1" u="sng" dirty="0" err="1">
                <a:latin typeface="Bookman Old Style" pitchFamily="18" charset="0"/>
                <a:ea typeface="Calibri" pitchFamily="34" charset="0"/>
                <a:cs typeface="Times New Roman" pitchFamily="18" charset="0"/>
              </a:rPr>
              <a:t>polyatomiques</a:t>
            </a:r>
            <a:r>
              <a:rPr lang="fr-FR" sz="2000" b="1" i="1" u="sng" dirty="0">
                <a:latin typeface="Bookman Old Style" pitchFamily="18" charset="0"/>
                <a:ea typeface="Calibri" pitchFamily="34" charset="0"/>
                <a:cs typeface="Times New Roman" pitchFamily="18" charset="0"/>
              </a:rPr>
              <a:t> et conséquences</a:t>
            </a:r>
            <a:endParaRPr lang="fr-FR" sz="2000" dirty="0"/>
          </a:p>
          <a:p>
            <a:pPr indent="449263" algn="just" eaLnBrk="0" fontAlgn="auto" hangingPunct="0">
              <a:spcBef>
                <a:spcPts val="0"/>
              </a:spcBef>
              <a:spcAft>
                <a:spcPts val="0"/>
              </a:spcAft>
              <a:defRPr/>
            </a:pPr>
            <a:r>
              <a:rPr lang="fr-FR" sz="1000" b="1" i="1" dirty="0">
                <a:latin typeface="Bookman Old Style" pitchFamily="18" charset="0"/>
                <a:ea typeface="Calibri" pitchFamily="34" charset="0"/>
                <a:cs typeface="Times New Roman" pitchFamily="18" charset="0"/>
              </a:rPr>
              <a:t>		</a:t>
            </a:r>
          </a:p>
          <a:p>
            <a:pPr indent="449263" algn="just" eaLnBrk="0" fontAlgn="auto" hangingPunct="0">
              <a:spcBef>
                <a:spcPts val="0"/>
              </a:spcBef>
              <a:spcAft>
                <a:spcPts val="0"/>
              </a:spcAft>
              <a:defRPr/>
            </a:pPr>
            <a:r>
              <a:rPr lang="fr-FR" sz="2000" b="1" i="1" dirty="0">
                <a:latin typeface="Bookman Old Style" pitchFamily="18" charset="0"/>
                <a:ea typeface="Calibri" pitchFamily="34" charset="0"/>
                <a:cs typeface="Times New Roman" pitchFamily="18" charset="0"/>
              </a:rPr>
              <a:t>	</a:t>
            </a:r>
            <a:r>
              <a:rPr lang="fr-FR" sz="2000" b="1" i="1" dirty="0" smtClean="0">
                <a:latin typeface="Bookman Old Style" pitchFamily="18" charset="0"/>
                <a:ea typeface="Calibri" pitchFamily="34" charset="0"/>
                <a:cs typeface="Times New Roman" pitchFamily="18" charset="0"/>
              </a:rPr>
              <a:t>	</a:t>
            </a:r>
            <a:r>
              <a:rPr lang="fr-FR" sz="2000" b="1" i="1" u="sng" dirty="0" smtClean="0">
                <a:latin typeface="Bookman Old Style" pitchFamily="18" charset="0"/>
                <a:ea typeface="Calibri" pitchFamily="34" charset="0"/>
                <a:cs typeface="Times New Roman" pitchFamily="18" charset="0"/>
              </a:rPr>
              <a:t>1</a:t>
            </a:r>
            <a:r>
              <a:rPr lang="fr-FR" sz="2000" b="1" i="1" u="sng" dirty="0">
                <a:latin typeface="Bookman Old Style" pitchFamily="18" charset="0"/>
                <a:ea typeface="Calibri" pitchFamily="34" charset="0"/>
                <a:cs typeface="Times New Roman" pitchFamily="18" charset="0"/>
              </a:rPr>
              <a:t>) Méthode VSEPR ou théorie de Gillespie</a:t>
            </a:r>
            <a:endParaRPr lang="fr-FR" sz="2000" dirty="0"/>
          </a:p>
        </p:txBody>
      </p:sp>
      <p:sp>
        <p:nvSpPr>
          <p:cNvPr id="4" name="Rectangle 1"/>
          <p:cNvSpPr>
            <a:spLocks noChangeArrowheads="1"/>
          </p:cNvSpPr>
          <p:nvPr/>
        </p:nvSpPr>
        <p:spPr bwMode="auto">
          <a:xfrm>
            <a:off x="0" y="1124744"/>
            <a:ext cx="9144000" cy="707886"/>
          </a:xfrm>
          <a:prstGeom prst="rect">
            <a:avLst/>
          </a:prstGeom>
          <a:noFill/>
          <a:ln w="9525">
            <a:noFill/>
            <a:miter lim="800000"/>
            <a:headEnd/>
            <a:tailEnd/>
          </a:ln>
        </p:spPr>
        <p:txBody>
          <a:bodyPr anchor="ctr">
            <a:spAutoFit/>
          </a:bodyPr>
          <a:lstStyle/>
          <a:p>
            <a:pPr indent="449263" algn="just" eaLnBrk="0" hangingPunct="0"/>
            <a:r>
              <a:rPr lang="fr-FR" sz="2000" dirty="0"/>
              <a:t>Le canadien Gillespie propose en 1957 la méthode </a:t>
            </a:r>
            <a:r>
              <a:rPr lang="fr-FR" sz="2000" b="1" dirty="0"/>
              <a:t>VSEPR </a:t>
            </a:r>
            <a:r>
              <a:rPr lang="fr-FR" sz="2000" dirty="0"/>
              <a:t>pour introduire une </a:t>
            </a:r>
            <a:r>
              <a:rPr lang="fr-FR" sz="2000" b="1" i="1" dirty="0"/>
              <a:t>notion spatiale</a:t>
            </a:r>
            <a:r>
              <a:rPr lang="fr-FR" sz="2000" dirty="0"/>
              <a:t> aux représentations de Lewis. </a:t>
            </a:r>
          </a:p>
        </p:txBody>
      </p:sp>
      <p:sp>
        <p:nvSpPr>
          <p:cNvPr id="5" name="Text Box 1"/>
          <p:cNvSpPr txBox="1">
            <a:spLocks noChangeArrowheads="1"/>
          </p:cNvSpPr>
          <p:nvPr/>
        </p:nvSpPr>
        <p:spPr bwMode="auto">
          <a:xfrm>
            <a:off x="107950" y="1844675"/>
            <a:ext cx="8928100" cy="2232397"/>
          </a:xfrm>
          <a:prstGeom prst="rect">
            <a:avLst/>
          </a:prstGeom>
          <a:solidFill>
            <a:srgbClr val="FFFFFF"/>
          </a:solidFill>
          <a:ln w="19050">
            <a:solidFill>
              <a:srgbClr val="000000"/>
            </a:solidFill>
            <a:miter lim="800000"/>
            <a:headEnd/>
            <a:tailEnd/>
          </a:ln>
        </p:spPr>
        <p:txBody>
          <a:bodyPr/>
          <a:lstStyle/>
          <a:p>
            <a:pPr algn="just">
              <a:spcAft>
                <a:spcPts val="1000"/>
              </a:spcAft>
            </a:pPr>
            <a:endParaRPr lang="fr-FR"/>
          </a:p>
        </p:txBody>
      </p:sp>
      <p:sp>
        <p:nvSpPr>
          <p:cNvPr id="6" name="Rectangle 6"/>
          <p:cNvSpPr>
            <a:spLocks noChangeArrowheads="1"/>
          </p:cNvSpPr>
          <p:nvPr/>
        </p:nvSpPr>
        <p:spPr bwMode="auto">
          <a:xfrm>
            <a:off x="-9272" y="4278903"/>
            <a:ext cx="3429144"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b) Géométries courantes</a:t>
            </a:r>
            <a:endParaRPr lang="fr-FR" sz="2000" dirty="0">
              <a:latin typeface="Bookman Old Style" pitchFamily="18" charset="0"/>
              <a:ea typeface="Calibri" pitchFamily="34" charset="0"/>
              <a:cs typeface="Times New Roman" pitchFamily="18" charset="0"/>
            </a:endParaRPr>
          </a:p>
        </p:txBody>
      </p:sp>
      <p:sp>
        <p:nvSpPr>
          <p:cNvPr id="7" name="Oval 2"/>
          <p:cNvSpPr>
            <a:spLocks noChangeArrowheads="1"/>
          </p:cNvSpPr>
          <p:nvPr/>
        </p:nvSpPr>
        <p:spPr bwMode="auto">
          <a:xfrm>
            <a:off x="8100392" y="6165304"/>
            <a:ext cx="647700" cy="198437"/>
          </a:xfrm>
          <a:prstGeom prst="ellipse">
            <a:avLst/>
          </a:prstGeom>
          <a:solidFill>
            <a:srgbClr val="92D050"/>
          </a:solidFill>
          <a:ln w="9525">
            <a:solidFill>
              <a:srgbClr val="000000"/>
            </a:solidFill>
            <a:round/>
            <a:headEnd/>
            <a:tailEnd/>
          </a:ln>
        </p:spPr>
        <p:txBody>
          <a:bodyPr/>
          <a:lstStyle/>
          <a:p>
            <a:endParaRPr lang="fr-FR"/>
          </a:p>
        </p:txBody>
      </p:sp>
      <p:sp>
        <p:nvSpPr>
          <p:cNvPr id="8" name="Oval 9"/>
          <p:cNvSpPr>
            <a:spLocks noChangeArrowheads="1"/>
          </p:cNvSpPr>
          <p:nvPr/>
        </p:nvSpPr>
        <p:spPr bwMode="auto">
          <a:xfrm>
            <a:off x="7428061" y="5130364"/>
            <a:ext cx="215900" cy="215900"/>
          </a:xfrm>
          <a:prstGeom prst="ellipse">
            <a:avLst/>
          </a:prstGeom>
          <a:solidFill>
            <a:srgbClr val="00B0F0"/>
          </a:solidFill>
          <a:ln w="19050">
            <a:solidFill>
              <a:srgbClr val="000000"/>
            </a:solidFill>
            <a:round/>
            <a:headEnd/>
            <a:tailEnd/>
          </a:ln>
        </p:spPr>
        <p:txBody>
          <a:bodyPr/>
          <a:lstStyle/>
          <a:p>
            <a:endParaRPr lang="fr-FR"/>
          </a:p>
        </p:txBody>
      </p:sp>
      <p:sp>
        <p:nvSpPr>
          <p:cNvPr id="9" name="Oval 10"/>
          <p:cNvSpPr>
            <a:spLocks noChangeArrowheads="1"/>
          </p:cNvSpPr>
          <p:nvPr/>
        </p:nvSpPr>
        <p:spPr bwMode="auto">
          <a:xfrm>
            <a:off x="6300788" y="5524326"/>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10" name="Rectangle 14"/>
          <p:cNvSpPr>
            <a:spLocks noChangeArrowheads="1"/>
          </p:cNvSpPr>
          <p:nvPr/>
        </p:nvSpPr>
        <p:spPr bwMode="auto">
          <a:xfrm>
            <a:off x="179388" y="1911350"/>
            <a:ext cx="8856662" cy="2010807"/>
          </a:xfrm>
          <a:prstGeom prst="rect">
            <a:avLst/>
          </a:prstGeom>
          <a:noFill/>
          <a:ln w="9525">
            <a:noFill/>
            <a:miter lim="800000"/>
            <a:headEnd/>
            <a:tailEnd/>
          </a:ln>
        </p:spPr>
        <p:txBody>
          <a:bodyPr>
            <a:spAutoFit/>
          </a:bodyPr>
          <a:lstStyle/>
          <a:p>
            <a:pPr algn="just">
              <a:spcAft>
                <a:spcPts val="1000"/>
              </a:spcAft>
            </a:pPr>
            <a:r>
              <a:rPr lang="fr-FR" sz="2000" dirty="0" smtClean="0">
                <a:cs typeface="Arial" pitchFamily="34" charset="0"/>
                <a:sym typeface="Wingdings 2" pitchFamily="18" charset="2"/>
              </a:rPr>
              <a:t> </a:t>
            </a:r>
            <a:r>
              <a:rPr lang="fr-FR" sz="2400" dirty="0" smtClean="0">
                <a:cs typeface="Arial" pitchFamily="34" charset="0"/>
                <a:sym typeface="Wingdings 2" pitchFamily="18" charset="2"/>
              </a:rPr>
              <a:t></a:t>
            </a:r>
            <a:r>
              <a:rPr lang="fr-FR" sz="2400" dirty="0" smtClean="0">
                <a:cs typeface="Arial" pitchFamily="34" charset="0"/>
              </a:rPr>
              <a:t> </a:t>
            </a:r>
            <a:r>
              <a:rPr lang="fr-FR" sz="2400" b="1" dirty="0" smtClean="0">
                <a:solidFill>
                  <a:srgbClr val="FF0000"/>
                </a:solidFill>
                <a:cs typeface="Arial" pitchFamily="34" charset="0"/>
              </a:rPr>
              <a:t>VSEPR</a:t>
            </a:r>
            <a:r>
              <a:rPr lang="fr-FR" sz="2400" b="1" dirty="0" smtClean="0">
                <a:cs typeface="Arial" pitchFamily="34" charset="0"/>
              </a:rPr>
              <a:t> = </a:t>
            </a:r>
            <a:r>
              <a:rPr lang="fr-FR" sz="2400" b="1" dirty="0" smtClean="0">
                <a:solidFill>
                  <a:srgbClr val="FF0000"/>
                </a:solidFill>
                <a:cs typeface="Arial" pitchFamily="34" charset="0"/>
              </a:rPr>
              <a:t>V</a:t>
            </a:r>
            <a:r>
              <a:rPr lang="fr-FR" sz="2400" b="1" dirty="0" smtClean="0">
                <a:cs typeface="Arial" pitchFamily="34" charset="0"/>
              </a:rPr>
              <a:t>alence </a:t>
            </a:r>
            <a:r>
              <a:rPr lang="fr-FR" sz="2400" b="1" dirty="0" smtClean="0">
                <a:solidFill>
                  <a:srgbClr val="FF0000"/>
                </a:solidFill>
                <a:cs typeface="Arial" pitchFamily="34" charset="0"/>
              </a:rPr>
              <a:t>S</a:t>
            </a:r>
            <a:r>
              <a:rPr lang="fr-FR" sz="2400" b="1" dirty="0" smtClean="0">
                <a:cs typeface="Arial" pitchFamily="34" charset="0"/>
              </a:rPr>
              <a:t>hell </a:t>
            </a:r>
            <a:r>
              <a:rPr lang="fr-FR" sz="2400" b="1" dirty="0" smtClean="0">
                <a:solidFill>
                  <a:srgbClr val="FF0000"/>
                </a:solidFill>
                <a:cs typeface="Arial" pitchFamily="34" charset="0"/>
              </a:rPr>
              <a:t>E</a:t>
            </a:r>
            <a:r>
              <a:rPr lang="fr-FR" sz="2400" b="1" dirty="0" smtClean="0">
                <a:cs typeface="Arial" pitchFamily="34" charset="0"/>
              </a:rPr>
              <a:t>lectron of </a:t>
            </a:r>
            <a:r>
              <a:rPr lang="fr-FR" sz="2400" b="1" dirty="0" smtClean="0">
                <a:solidFill>
                  <a:srgbClr val="FF0000"/>
                </a:solidFill>
                <a:cs typeface="Arial" pitchFamily="34" charset="0"/>
              </a:rPr>
              <a:t>P</a:t>
            </a:r>
            <a:r>
              <a:rPr lang="fr-FR" sz="2400" b="1" dirty="0" smtClean="0">
                <a:cs typeface="Arial" pitchFamily="34" charset="0"/>
              </a:rPr>
              <a:t>air </a:t>
            </a:r>
            <a:r>
              <a:rPr lang="fr-FR" sz="2400" b="1" dirty="0" err="1" smtClean="0">
                <a:solidFill>
                  <a:srgbClr val="FF0000"/>
                </a:solidFill>
                <a:cs typeface="Arial" pitchFamily="34" charset="0"/>
              </a:rPr>
              <a:t>R</a:t>
            </a:r>
            <a:r>
              <a:rPr lang="fr-FR" sz="2400" b="1" dirty="0" err="1" smtClean="0">
                <a:cs typeface="Arial" pitchFamily="34" charset="0"/>
              </a:rPr>
              <a:t>epulsion</a:t>
            </a:r>
            <a:endParaRPr lang="fr-FR" sz="2400" dirty="0" smtClean="0">
              <a:cs typeface="Arial" pitchFamily="34" charset="0"/>
            </a:endParaRPr>
          </a:p>
          <a:p>
            <a:pPr algn="ctr">
              <a:spcAft>
                <a:spcPts val="1000"/>
              </a:spcAft>
            </a:pPr>
            <a:r>
              <a:rPr lang="fr-FR" sz="2400" u="sng" dirty="0" smtClean="0">
                <a:latin typeface="Arial Narrow" pitchFamily="34" charset="0"/>
                <a:cs typeface="Arial" pitchFamily="34" charset="0"/>
                <a:sym typeface="Wingdings" pitchFamily="2" charset="2"/>
              </a:rPr>
              <a:t>(en français</a:t>
            </a:r>
            <a:r>
              <a:rPr lang="fr-FR" sz="2400" dirty="0" smtClean="0">
                <a:latin typeface="Arial Narrow" pitchFamily="34" charset="0"/>
                <a:cs typeface="Arial" pitchFamily="34" charset="0"/>
                <a:sym typeface="Wingdings" pitchFamily="2" charset="2"/>
              </a:rPr>
              <a:t> : Répulsion des Paires Electroniques de la Couche de Valence )</a:t>
            </a:r>
          </a:p>
          <a:p>
            <a:pPr algn="just">
              <a:spcAft>
                <a:spcPts val="1000"/>
              </a:spcAft>
            </a:pPr>
            <a:r>
              <a:rPr lang="fr-FR" sz="2000" dirty="0" smtClean="0">
                <a:solidFill>
                  <a:srgbClr val="002060"/>
                </a:solidFill>
                <a:latin typeface="Arial" pitchFamily="34" charset="0"/>
                <a:cs typeface="Arial" pitchFamily="34" charset="0"/>
                <a:sym typeface="Wingdings" pitchFamily="2" charset="2"/>
              </a:rPr>
              <a:t>         </a:t>
            </a:r>
            <a:r>
              <a:rPr lang="fr-FR" sz="2000" b="1" dirty="0" smtClean="0">
                <a:solidFill>
                  <a:srgbClr val="002060"/>
                </a:solidFill>
                <a:latin typeface="Arial" pitchFamily="34" charset="0"/>
                <a:cs typeface="Arial" pitchFamily="34" charset="0"/>
                <a:sym typeface="Wingdings" pitchFamily="2" charset="2"/>
              </a:rPr>
              <a:t></a:t>
            </a:r>
            <a:r>
              <a:rPr lang="fr-FR" sz="2000" dirty="0" smtClean="0">
                <a:solidFill>
                  <a:srgbClr val="002060"/>
                </a:solidFill>
                <a:latin typeface="Arial" pitchFamily="34" charset="0"/>
                <a:cs typeface="Arial" pitchFamily="34" charset="0"/>
                <a:sym typeface="Wingdings" pitchFamily="2" charset="2"/>
              </a:rPr>
              <a:t> La géométrie des édifices tend à </a:t>
            </a:r>
            <a:r>
              <a:rPr lang="fr-FR" sz="2000" dirty="0" smtClean="0">
                <a:solidFill>
                  <a:srgbClr val="FF0000"/>
                </a:solidFill>
                <a:latin typeface="Arial" pitchFamily="34" charset="0"/>
                <a:cs typeface="Arial" pitchFamily="34" charset="0"/>
                <a:sym typeface="Wingdings" pitchFamily="2" charset="2"/>
              </a:rPr>
              <a:t>minimiser les répulsions électriques entre doublets</a:t>
            </a:r>
            <a:r>
              <a:rPr lang="fr-FR" sz="2000" dirty="0" smtClean="0">
                <a:solidFill>
                  <a:srgbClr val="002060"/>
                </a:solidFill>
                <a:latin typeface="Arial" pitchFamily="34" charset="0"/>
                <a:cs typeface="Arial" pitchFamily="34" charset="0"/>
                <a:sym typeface="Wingdings" pitchFamily="2" charset="2"/>
              </a:rPr>
              <a:t>, ces derniers se positionnant le plus loin possible les uns des autres dans l’espace.</a:t>
            </a:r>
            <a:endParaRPr lang="fr-FR" sz="2000" dirty="0">
              <a:solidFill>
                <a:srgbClr val="002060"/>
              </a:solidFill>
              <a:latin typeface="Arial" pitchFamily="34" charset="0"/>
              <a:cs typeface="Arial" pitchFamily="34" charset="0"/>
            </a:endParaRPr>
          </a:p>
        </p:txBody>
      </p:sp>
      <p:sp>
        <p:nvSpPr>
          <p:cNvPr id="11" name="Rectangle 2"/>
          <p:cNvSpPr>
            <a:spLocks noChangeArrowheads="1"/>
          </p:cNvSpPr>
          <p:nvPr/>
        </p:nvSpPr>
        <p:spPr bwMode="auto">
          <a:xfrm>
            <a:off x="0" y="836613"/>
            <a:ext cx="1487488" cy="369887"/>
          </a:xfrm>
          <a:prstGeom prst="rect">
            <a:avLst/>
          </a:prstGeom>
          <a:noFill/>
          <a:ln w="9525">
            <a:noFill/>
            <a:miter lim="800000"/>
            <a:headEnd/>
            <a:tailEnd/>
          </a:ln>
        </p:spPr>
        <p:txBody>
          <a:bodyPr wrap="none" anchor="ctr">
            <a:spAutoFit/>
          </a:bodyPr>
          <a:lstStyle/>
          <a:p>
            <a:pPr algn="just"/>
            <a:r>
              <a:rPr lang="fr-FR" b="1" i="1" u="sng" dirty="0">
                <a:latin typeface="Bookman Old Style" pitchFamily="18" charset="0"/>
                <a:ea typeface="Calibri" pitchFamily="34" charset="0"/>
                <a:cs typeface="Times New Roman" pitchFamily="18" charset="0"/>
              </a:rPr>
              <a:t>a) Principe</a:t>
            </a:r>
            <a:endParaRPr lang="fr-FR" dirty="0">
              <a:latin typeface="Bookman Old Style"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additive="base">
                                        <p:cTn id="1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 calcmode="lin" valueType="num">
                                      <p:cBhvr additive="base">
                                        <p:cTn id="2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additive="base">
                                        <p:cTn id="3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1"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1"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ppt_x"/>
                                          </p:val>
                                        </p:tav>
                                        <p:tav tm="100000">
                                          <p:val>
                                            <p:strVal val="#ppt_x"/>
                                          </p:val>
                                        </p:tav>
                                      </p:tavLst>
                                    </p:anim>
                                    <p:anim calcmode="lin" valueType="num">
                                      <p:cBhvr additive="base">
                                        <p:cTn id="53"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e 32"/>
          <p:cNvGrpSpPr/>
          <p:nvPr/>
        </p:nvGrpSpPr>
        <p:grpSpPr>
          <a:xfrm>
            <a:off x="0" y="3064768"/>
            <a:ext cx="9144000" cy="3793232"/>
            <a:chOff x="0" y="3064768"/>
            <a:chExt cx="9144000" cy="3793232"/>
          </a:xfrm>
        </p:grpSpPr>
        <p:grpSp>
          <p:nvGrpSpPr>
            <p:cNvPr id="23" name="Groupe 22"/>
            <p:cNvGrpSpPr/>
            <p:nvPr/>
          </p:nvGrpSpPr>
          <p:grpSpPr>
            <a:xfrm>
              <a:off x="0" y="3064768"/>
              <a:ext cx="9144000" cy="3793232"/>
              <a:chOff x="0" y="3064768"/>
              <a:chExt cx="9144000" cy="3793232"/>
            </a:xfrm>
          </p:grpSpPr>
          <p:pic>
            <p:nvPicPr>
              <p:cNvPr id="65537" name="Picture 1"/>
              <p:cNvPicPr>
                <a:picLocks noChangeAspect="1" noChangeArrowheads="1"/>
              </p:cNvPicPr>
              <p:nvPr/>
            </p:nvPicPr>
            <p:blipFill>
              <a:blip r:embed="rId2" cstate="print"/>
              <a:srcRect/>
              <a:stretch>
                <a:fillRect/>
              </a:stretch>
            </p:blipFill>
            <p:spPr bwMode="auto">
              <a:xfrm>
                <a:off x="0" y="3064768"/>
                <a:ext cx="9144000" cy="3793232"/>
              </a:xfrm>
              <a:prstGeom prst="rect">
                <a:avLst/>
              </a:prstGeom>
              <a:noFill/>
              <a:ln w="9525">
                <a:noFill/>
                <a:miter lim="800000"/>
                <a:headEnd/>
                <a:tailEnd/>
              </a:ln>
            </p:spPr>
          </p:pic>
          <p:sp>
            <p:nvSpPr>
              <p:cNvPr id="19" name="Oval 9"/>
              <p:cNvSpPr>
                <a:spLocks noChangeArrowheads="1"/>
              </p:cNvSpPr>
              <p:nvPr/>
            </p:nvSpPr>
            <p:spPr bwMode="auto">
              <a:xfrm>
                <a:off x="3069357" y="4048497"/>
                <a:ext cx="215900" cy="215900"/>
              </a:xfrm>
              <a:prstGeom prst="ellipse">
                <a:avLst/>
              </a:prstGeom>
              <a:solidFill>
                <a:srgbClr val="00B0F0"/>
              </a:solidFill>
              <a:ln w="19050">
                <a:solidFill>
                  <a:srgbClr val="000000"/>
                </a:solidFill>
                <a:round/>
                <a:headEnd/>
                <a:tailEnd/>
              </a:ln>
            </p:spPr>
            <p:txBody>
              <a:bodyPr/>
              <a:lstStyle/>
              <a:p>
                <a:endParaRPr lang="fr-FR"/>
              </a:p>
            </p:txBody>
          </p:sp>
          <p:sp>
            <p:nvSpPr>
              <p:cNvPr id="20" name="Oval 9"/>
              <p:cNvSpPr>
                <a:spLocks noChangeArrowheads="1"/>
              </p:cNvSpPr>
              <p:nvPr/>
            </p:nvSpPr>
            <p:spPr bwMode="auto">
              <a:xfrm>
                <a:off x="3088407" y="5191100"/>
                <a:ext cx="215900" cy="215900"/>
              </a:xfrm>
              <a:prstGeom prst="ellipse">
                <a:avLst/>
              </a:prstGeom>
              <a:solidFill>
                <a:srgbClr val="00B0F0"/>
              </a:solidFill>
              <a:ln w="19050">
                <a:solidFill>
                  <a:srgbClr val="000000"/>
                </a:solidFill>
                <a:round/>
                <a:headEnd/>
                <a:tailEnd/>
              </a:ln>
            </p:spPr>
            <p:txBody>
              <a:bodyPr/>
              <a:lstStyle/>
              <a:p>
                <a:endParaRPr lang="fr-FR"/>
              </a:p>
            </p:txBody>
          </p:sp>
          <p:grpSp>
            <p:nvGrpSpPr>
              <p:cNvPr id="22" name="Groupe 21"/>
              <p:cNvGrpSpPr/>
              <p:nvPr/>
            </p:nvGrpSpPr>
            <p:grpSpPr>
              <a:xfrm>
                <a:off x="3078882" y="5831456"/>
                <a:ext cx="215900" cy="616423"/>
                <a:chOff x="3097932" y="5821931"/>
                <a:chExt cx="215900" cy="616423"/>
              </a:xfrm>
            </p:grpSpPr>
            <p:sp>
              <p:nvSpPr>
                <p:cNvPr id="18" name="Oval 2"/>
                <p:cNvSpPr>
                  <a:spLocks noChangeArrowheads="1"/>
                </p:cNvSpPr>
                <p:nvPr/>
              </p:nvSpPr>
              <p:spPr bwMode="auto">
                <a:xfrm rot="16200000">
                  <a:off x="2955407" y="5974554"/>
                  <a:ext cx="503684" cy="198437"/>
                </a:xfrm>
                <a:prstGeom prst="ellipse">
                  <a:avLst/>
                </a:prstGeom>
                <a:solidFill>
                  <a:srgbClr val="92D050"/>
                </a:solidFill>
                <a:ln w="9525">
                  <a:solidFill>
                    <a:srgbClr val="000000"/>
                  </a:solidFill>
                  <a:round/>
                  <a:headEnd/>
                  <a:tailEnd/>
                </a:ln>
              </p:spPr>
              <p:txBody>
                <a:bodyPr/>
                <a:lstStyle/>
                <a:p>
                  <a:endParaRPr lang="fr-FR"/>
                </a:p>
              </p:txBody>
            </p:sp>
            <p:sp>
              <p:nvSpPr>
                <p:cNvPr id="21" name="Oval 9"/>
                <p:cNvSpPr>
                  <a:spLocks noChangeArrowheads="1"/>
                </p:cNvSpPr>
                <p:nvPr/>
              </p:nvSpPr>
              <p:spPr bwMode="auto">
                <a:xfrm>
                  <a:off x="3097932" y="6222454"/>
                  <a:ext cx="215900" cy="215900"/>
                </a:xfrm>
                <a:prstGeom prst="ellipse">
                  <a:avLst/>
                </a:prstGeom>
                <a:solidFill>
                  <a:srgbClr val="00B0F0"/>
                </a:solidFill>
                <a:ln w="19050">
                  <a:solidFill>
                    <a:srgbClr val="000000"/>
                  </a:solidFill>
                  <a:round/>
                  <a:headEnd/>
                  <a:tailEnd/>
                </a:ln>
              </p:spPr>
              <p:txBody>
                <a:bodyPr/>
                <a:lstStyle/>
                <a:p>
                  <a:endParaRPr lang="fr-FR"/>
                </a:p>
              </p:txBody>
            </p:sp>
          </p:grpSp>
        </p:grpSp>
        <p:sp>
          <p:nvSpPr>
            <p:cNvPr id="9" name="Oval 10"/>
            <p:cNvSpPr>
              <a:spLocks noChangeArrowheads="1"/>
            </p:cNvSpPr>
            <p:nvPr/>
          </p:nvSpPr>
          <p:spPr bwMode="auto">
            <a:xfrm>
              <a:off x="2699792" y="4115172"/>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24" name="Rectangle 23"/>
            <p:cNvSpPr/>
            <p:nvPr/>
          </p:nvSpPr>
          <p:spPr>
            <a:xfrm>
              <a:off x="1331640" y="3933056"/>
              <a:ext cx="115212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00B0F0"/>
                  </a:solidFill>
                  <a:latin typeface="Cambria" pitchFamily="18" charset="0"/>
                  <a:ea typeface="Cambria" pitchFamily="18" charset="0"/>
                </a:rPr>
                <a:t>A</a:t>
              </a:r>
              <a:r>
                <a:rPr lang="fr-FR" sz="2800" b="1" dirty="0" smtClean="0">
                  <a:solidFill>
                    <a:srgbClr val="FF0000"/>
                  </a:solidFill>
                  <a:latin typeface="Cambria" pitchFamily="18" charset="0"/>
                  <a:ea typeface="Cambria" pitchFamily="18" charset="0"/>
                </a:rPr>
                <a:t>X</a:t>
              </a:r>
              <a:r>
                <a:rPr lang="fr-FR" sz="2800" b="1" baseline="-25000" dirty="0" smtClean="0">
                  <a:solidFill>
                    <a:schemeClr val="tx1"/>
                  </a:solidFill>
                  <a:latin typeface="Cambria" pitchFamily="18" charset="0"/>
                  <a:ea typeface="Cambria" pitchFamily="18" charset="0"/>
                </a:rPr>
                <a:t>2</a:t>
              </a:r>
              <a:r>
                <a:rPr lang="fr-FR" sz="2800" b="1" dirty="0" smtClean="0">
                  <a:solidFill>
                    <a:srgbClr val="92D050"/>
                  </a:solidFill>
                  <a:latin typeface="Cambria" pitchFamily="18" charset="0"/>
                  <a:ea typeface="Cambria" pitchFamily="18" charset="0"/>
                </a:rPr>
                <a:t>E</a:t>
              </a:r>
              <a:r>
                <a:rPr lang="fr-FR" sz="2800" b="1" baseline="-25000" dirty="0" smtClean="0">
                  <a:solidFill>
                    <a:schemeClr val="tx1"/>
                  </a:solidFill>
                  <a:latin typeface="Cambria" pitchFamily="18" charset="0"/>
                  <a:ea typeface="Cambria" pitchFamily="18" charset="0"/>
                </a:rPr>
                <a:t>0</a:t>
              </a:r>
              <a:endParaRPr lang="fr-FR" sz="2800" b="1" baseline="-25000" dirty="0">
                <a:solidFill>
                  <a:schemeClr val="tx1"/>
                </a:solidFill>
                <a:latin typeface="Cambria" pitchFamily="18" charset="0"/>
                <a:ea typeface="Cambria" pitchFamily="18" charset="0"/>
              </a:endParaRPr>
            </a:p>
          </p:txBody>
        </p:sp>
        <p:sp>
          <p:nvSpPr>
            <p:cNvPr id="25" name="Rectangle 24"/>
            <p:cNvSpPr/>
            <p:nvPr/>
          </p:nvSpPr>
          <p:spPr>
            <a:xfrm>
              <a:off x="1331640" y="5013176"/>
              <a:ext cx="115212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00B0F0"/>
                  </a:solidFill>
                  <a:latin typeface="Cambria" pitchFamily="18" charset="0"/>
                  <a:ea typeface="Cambria" pitchFamily="18" charset="0"/>
                </a:rPr>
                <a:t>A</a:t>
              </a:r>
              <a:r>
                <a:rPr lang="fr-FR" sz="2800" b="1" dirty="0" smtClean="0">
                  <a:solidFill>
                    <a:srgbClr val="FF0000"/>
                  </a:solidFill>
                  <a:latin typeface="Cambria" pitchFamily="18" charset="0"/>
                  <a:ea typeface="Cambria" pitchFamily="18" charset="0"/>
                </a:rPr>
                <a:t>X</a:t>
              </a:r>
              <a:r>
                <a:rPr lang="fr-FR" sz="2800" b="1" baseline="-25000" dirty="0" smtClean="0">
                  <a:solidFill>
                    <a:schemeClr val="tx1"/>
                  </a:solidFill>
                  <a:latin typeface="Cambria" pitchFamily="18" charset="0"/>
                  <a:ea typeface="Cambria" pitchFamily="18" charset="0"/>
                </a:rPr>
                <a:t>3</a:t>
              </a:r>
              <a:r>
                <a:rPr lang="fr-FR" sz="2800" b="1" dirty="0" smtClean="0">
                  <a:solidFill>
                    <a:srgbClr val="92D050"/>
                  </a:solidFill>
                  <a:latin typeface="Cambria" pitchFamily="18" charset="0"/>
                  <a:ea typeface="Cambria" pitchFamily="18" charset="0"/>
                </a:rPr>
                <a:t>E</a:t>
              </a:r>
              <a:r>
                <a:rPr lang="fr-FR" sz="2800" b="1" baseline="-25000" dirty="0" smtClean="0">
                  <a:solidFill>
                    <a:schemeClr val="tx1"/>
                  </a:solidFill>
                  <a:latin typeface="Cambria" pitchFamily="18" charset="0"/>
                  <a:ea typeface="Cambria" pitchFamily="18" charset="0"/>
                </a:rPr>
                <a:t>0</a:t>
              </a:r>
              <a:endParaRPr lang="fr-FR" sz="2800" b="1" baseline="-25000" dirty="0">
                <a:solidFill>
                  <a:schemeClr val="tx1"/>
                </a:solidFill>
                <a:latin typeface="Cambria" pitchFamily="18" charset="0"/>
                <a:ea typeface="Cambria" pitchFamily="18" charset="0"/>
              </a:endParaRPr>
            </a:p>
          </p:txBody>
        </p:sp>
        <p:sp>
          <p:nvSpPr>
            <p:cNvPr id="26" name="Rectangle 25"/>
            <p:cNvSpPr/>
            <p:nvPr/>
          </p:nvSpPr>
          <p:spPr>
            <a:xfrm>
              <a:off x="1331640" y="6021288"/>
              <a:ext cx="115212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00B0F0"/>
                  </a:solidFill>
                  <a:latin typeface="Cambria" pitchFamily="18" charset="0"/>
                  <a:ea typeface="Cambria" pitchFamily="18" charset="0"/>
                </a:rPr>
                <a:t>A</a:t>
              </a:r>
              <a:r>
                <a:rPr lang="fr-FR" sz="2800" b="1" dirty="0" smtClean="0">
                  <a:solidFill>
                    <a:srgbClr val="FF0000"/>
                  </a:solidFill>
                  <a:latin typeface="Cambria" pitchFamily="18" charset="0"/>
                  <a:ea typeface="Cambria" pitchFamily="18" charset="0"/>
                </a:rPr>
                <a:t>X</a:t>
              </a:r>
              <a:r>
                <a:rPr lang="fr-FR" sz="2800" b="1" baseline="-25000" dirty="0" smtClean="0">
                  <a:solidFill>
                    <a:schemeClr val="tx1"/>
                  </a:solidFill>
                  <a:latin typeface="Cambria" pitchFamily="18" charset="0"/>
                  <a:ea typeface="Cambria" pitchFamily="18" charset="0"/>
                </a:rPr>
                <a:t>2</a:t>
              </a:r>
              <a:r>
                <a:rPr lang="fr-FR" sz="2800" b="1" dirty="0" smtClean="0">
                  <a:solidFill>
                    <a:srgbClr val="92D050"/>
                  </a:solidFill>
                  <a:latin typeface="Cambria" pitchFamily="18" charset="0"/>
                  <a:ea typeface="Cambria" pitchFamily="18" charset="0"/>
                </a:rPr>
                <a:t>E</a:t>
              </a:r>
              <a:r>
                <a:rPr lang="fr-FR" sz="2800" b="1" baseline="-25000" dirty="0" smtClean="0">
                  <a:solidFill>
                    <a:schemeClr val="tx1"/>
                  </a:solidFill>
                  <a:latin typeface="Cambria" pitchFamily="18" charset="0"/>
                  <a:ea typeface="Cambria" pitchFamily="18" charset="0"/>
                </a:rPr>
                <a:t>1</a:t>
              </a:r>
              <a:endParaRPr lang="fr-FR" sz="2800" b="1" baseline="-25000" dirty="0">
                <a:solidFill>
                  <a:schemeClr val="tx1"/>
                </a:solidFill>
                <a:latin typeface="Cambria" pitchFamily="18" charset="0"/>
                <a:ea typeface="Cambria" pitchFamily="18" charset="0"/>
              </a:endParaRPr>
            </a:p>
          </p:txBody>
        </p:sp>
        <p:sp>
          <p:nvSpPr>
            <p:cNvPr id="27" name="Oval 10"/>
            <p:cNvSpPr>
              <a:spLocks noChangeArrowheads="1"/>
            </p:cNvSpPr>
            <p:nvPr/>
          </p:nvSpPr>
          <p:spPr bwMode="auto">
            <a:xfrm>
              <a:off x="3576588" y="4123680"/>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29" name="Oval 10"/>
            <p:cNvSpPr>
              <a:spLocks noChangeArrowheads="1"/>
            </p:cNvSpPr>
            <p:nvPr/>
          </p:nvSpPr>
          <p:spPr bwMode="auto">
            <a:xfrm>
              <a:off x="2706142" y="5445224"/>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30" name="Oval 10"/>
            <p:cNvSpPr>
              <a:spLocks noChangeArrowheads="1"/>
            </p:cNvSpPr>
            <p:nvPr/>
          </p:nvSpPr>
          <p:spPr bwMode="auto">
            <a:xfrm>
              <a:off x="3532138" y="5451574"/>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31" name="Oval 10"/>
            <p:cNvSpPr>
              <a:spLocks noChangeArrowheads="1"/>
            </p:cNvSpPr>
            <p:nvPr/>
          </p:nvSpPr>
          <p:spPr bwMode="auto">
            <a:xfrm>
              <a:off x="2699792" y="6453336"/>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32" name="Oval 10"/>
            <p:cNvSpPr>
              <a:spLocks noChangeArrowheads="1"/>
            </p:cNvSpPr>
            <p:nvPr/>
          </p:nvSpPr>
          <p:spPr bwMode="auto">
            <a:xfrm>
              <a:off x="3557538" y="6459686"/>
              <a:ext cx="127000" cy="127000"/>
            </a:xfrm>
            <a:prstGeom prst="ellipse">
              <a:avLst/>
            </a:prstGeom>
            <a:solidFill>
              <a:srgbClr val="FF0000"/>
            </a:solidFill>
            <a:ln w="12700">
              <a:solidFill>
                <a:srgbClr val="000000"/>
              </a:solidFill>
              <a:round/>
              <a:headEnd/>
              <a:tailEnd/>
            </a:ln>
          </p:spPr>
          <p:txBody>
            <a:bodyPr/>
            <a:lstStyle/>
            <a:p>
              <a:endParaRPr lang="fr-FR"/>
            </a:p>
          </p:txBody>
        </p:sp>
      </p:grpSp>
      <p:sp>
        <p:nvSpPr>
          <p:cNvPr id="2" name="Rectangle 5"/>
          <p:cNvSpPr>
            <a:spLocks noChangeArrowheads="1"/>
          </p:cNvSpPr>
          <p:nvPr/>
        </p:nvSpPr>
        <p:spPr bwMode="auto">
          <a:xfrm>
            <a:off x="0" y="970618"/>
            <a:ext cx="9058275" cy="2085186"/>
          </a:xfrm>
          <a:prstGeom prst="rect">
            <a:avLst/>
          </a:prstGeom>
          <a:noFill/>
          <a:ln w="9525">
            <a:noFill/>
            <a:miter lim="800000"/>
            <a:headEnd/>
            <a:tailEnd/>
          </a:ln>
          <a:effectLst/>
        </p:spPr>
        <p:txBody>
          <a:bodyPr anchor="ctr">
            <a:spAutoFit/>
          </a:bodyPr>
          <a:lstStyle/>
          <a:p>
            <a:pPr indent="449263" eaLnBrk="0" hangingPunct="0">
              <a:spcAft>
                <a:spcPts val="300"/>
              </a:spcAft>
              <a:defRPr/>
            </a:pPr>
            <a:r>
              <a:rPr lang="fr-FR" sz="1950" dirty="0" smtClean="0">
                <a:ea typeface="Calibri" pitchFamily="34" charset="0"/>
              </a:rPr>
              <a:t>Les atomes sont dits de </a:t>
            </a:r>
            <a:r>
              <a:rPr lang="fr-FR" sz="1950" b="1" u="sng" dirty="0" smtClean="0">
                <a:latin typeface="Arial Black" pitchFamily="34" charset="0"/>
                <a:ea typeface="Calibri" pitchFamily="34" charset="0"/>
              </a:rPr>
              <a:t>géométrie de type</a:t>
            </a:r>
            <a:r>
              <a:rPr lang="fr-FR" sz="1950" dirty="0" smtClean="0">
                <a:ea typeface="Calibri" pitchFamily="34" charset="0"/>
              </a:rPr>
              <a:t> </a:t>
            </a:r>
            <a:r>
              <a:rPr lang="fr-FR" sz="1950" b="1" dirty="0" err="1" smtClean="0">
                <a:solidFill>
                  <a:srgbClr val="00B0F0"/>
                </a:solidFill>
                <a:latin typeface="Arial Black" pitchFamily="34" charset="0"/>
                <a:ea typeface="Calibri" pitchFamily="34" charset="0"/>
              </a:rPr>
              <a:t>A</a:t>
            </a:r>
            <a:r>
              <a:rPr lang="fr-FR" sz="1950" b="1" dirty="0" err="1" smtClean="0">
                <a:solidFill>
                  <a:srgbClr val="FF0000"/>
                </a:solidFill>
                <a:latin typeface="Arial Black" pitchFamily="34" charset="0"/>
                <a:ea typeface="Calibri" pitchFamily="34" charset="0"/>
              </a:rPr>
              <a:t>X</a:t>
            </a:r>
            <a:r>
              <a:rPr lang="fr-FR" sz="1950" b="1" baseline="-30000" dirty="0" err="1" smtClean="0">
                <a:latin typeface="Arial Black" pitchFamily="34" charset="0"/>
                <a:ea typeface="Calibri" pitchFamily="34" charset="0"/>
              </a:rPr>
              <a:t>p</a:t>
            </a:r>
            <a:r>
              <a:rPr lang="fr-FR" sz="1950" b="1" dirty="0" err="1" smtClean="0">
                <a:solidFill>
                  <a:srgbClr val="92D050"/>
                </a:solidFill>
                <a:latin typeface="Arial Black" pitchFamily="34" charset="0"/>
                <a:ea typeface="Calibri" pitchFamily="34" charset="0"/>
              </a:rPr>
              <a:t>E</a:t>
            </a:r>
            <a:r>
              <a:rPr lang="fr-FR" sz="1950" b="1" baseline="-30000" dirty="0" err="1" smtClean="0">
                <a:latin typeface="Arial Black" pitchFamily="34" charset="0"/>
                <a:ea typeface="Calibri" pitchFamily="34" charset="0"/>
              </a:rPr>
              <a:t>q</a:t>
            </a:r>
            <a:r>
              <a:rPr lang="fr-FR" sz="1950" dirty="0">
                <a:ea typeface="Calibri" pitchFamily="34" charset="0"/>
              </a:rPr>
              <a:t> avec :</a:t>
            </a:r>
          </a:p>
          <a:p>
            <a:pPr eaLnBrk="0" hangingPunct="0">
              <a:spcAft>
                <a:spcPts val="300"/>
              </a:spcAft>
              <a:defRPr/>
            </a:pPr>
            <a:r>
              <a:rPr lang="fr-FR" sz="1950" dirty="0">
                <a:ea typeface="Calibri" pitchFamily="34" charset="0"/>
              </a:rPr>
              <a:t>- </a:t>
            </a:r>
            <a:r>
              <a:rPr lang="fr-FR" sz="1950" b="1" dirty="0">
                <a:solidFill>
                  <a:srgbClr val="00B0F0"/>
                </a:solidFill>
                <a:latin typeface="Arial Black" pitchFamily="34" charset="0"/>
                <a:ea typeface="Calibri" pitchFamily="34" charset="0"/>
              </a:rPr>
              <a:t>A</a:t>
            </a:r>
            <a:r>
              <a:rPr lang="fr-FR" sz="1950" dirty="0">
                <a:ea typeface="Calibri" pitchFamily="34" charset="0"/>
              </a:rPr>
              <a:t> l’atome central autour duquel on souhaite déterminer la géométrie :</a:t>
            </a:r>
            <a:endParaRPr lang="fr-FR" sz="1950" dirty="0"/>
          </a:p>
          <a:p>
            <a:pPr eaLnBrk="0" hangingPunct="0">
              <a:spcAft>
                <a:spcPts val="300"/>
              </a:spcAft>
              <a:defRPr/>
            </a:pPr>
            <a:r>
              <a:rPr lang="fr-FR" sz="1950" dirty="0">
                <a:ea typeface="Calibri" pitchFamily="34" charset="0"/>
              </a:rPr>
              <a:t>- </a:t>
            </a:r>
            <a:r>
              <a:rPr lang="fr-FR" sz="1950" b="1" dirty="0">
                <a:solidFill>
                  <a:srgbClr val="FF0000"/>
                </a:solidFill>
                <a:latin typeface="Arial Black" pitchFamily="34" charset="0"/>
                <a:ea typeface="Calibri" pitchFamily="34" charset="0"/>
              </a:rPr>
              <a:t>X</a:t>
            </a:r>
            <a:r>
              <a:rPr lang="fr-FR" sz="1950" dirty="0">
                <a:ea typeface="Calibri" pitchFamily="34" charset="0"/>
              </a:rPr>
              <a:t> les atomes et/ou groupes d’atomes directement liés à </a:t>
            </a:r>
            <a:r>
              <a:rPr lang="fr-FR" sz="1950" b="1" dirty="0">
                <a:solidFill>
                  <a:srgbClr val="00B0F0"/>
                </a:solidFill>
                <a:latin typeface="Arial Black" pitchFamily="34" charset="0"/>
                <a:ea typeface="Calibri" pitchFamily="34" charset="0"/>
              </a:rPr>
              <a:t>A</a:t>
            </a:r>
            <a:r>
              <a:rPr lang="fr-FR" sz="1950" dirty="0">
                <a:ea typeface="Calibri" pitchFamily="34" charset="0"/>
              </a:rPr>
              <a:t> :</a:t>
            </a:r>
            <a:endParaRPr lang="fr-FR" sz="1950" dirty="0"/>
          </a:p>
          <a:p>
            <a:pPr eaLnBrk="0" hangingPunct="0">
              <a:spcAft>
                <a:spcPts val="300"/>
              </a:spcAft>
              <a:buFontTx/>
              <a:buChar char="-"/>
              <a:defRPr/>
            </a:pPr>
            <a:r>
              <a:rPr lang="fr-FR" sz="1950" b="1" dirty="0">
                <a:ea typeface="Calibri" pitchFamily="34" charset="0"/>
              </a:rPr>
              <a:t> </a:t>
            </a:r>
            <a:r>
              <a:rPr lang="fr-FR" sz="1950" b="1" dirty="0">
                <a:latin typeface="Arial Black" pitchFamily="34" charset="0"/>
                <a:ea typeface="Calibri" pitchFamily="34" charset="0"/>
              </a:rPr>
              <a:t>p</a:t>
            </a:r>
            <a:r>
              <a:rPr lang="fr-FR" sz="1950" dirty="0">
                <a:ea typeface="Calibri" pitchFamily="34" charset="0"/>
              </a:rPr>
              <a:t> le nombre d’atomes et/ou groupes d’atomes </a:t>
            </a:r>
            <a:r>
              <a:rPr lang="fr-FR" sz="1950" b="1" dirty="0">
                <a:solidFill>
                  <a:srgbClr val="FF0000"/>
                </a:solidFill>
                <a:latin typeface="Arial Black" pitchFamily="34" charset="0"/>
                <a:ea typeface="Calibri" pitchFamily="34" charset="0"/>
              </a:rPr>
              <a:t>X</a:t>
            </a:r>
            <a:r>
              <a:rPr lang="fr-FR" sz="1950" b="1" dirty="0">
                <a:ea typeface="Calibri" pitchFamily="34" charset="0"/>
              </a:rPr>
              <a:t> </a:t>
            </a:r>
            <a:r>
              <a:rPr lang="fr-FR" sz="1950" dirty="0">
                <a:ea typeface="Calibri" pitchFamily="34" charset="0"/>
              </a:rPr>
              <a:t>;</a:t>
            </a:r>
          </a:p>
          <a:p>
            <a:pPr algn="just" eaLnBrk="0" hangingPunct="0">
              <a:spcAft>
                <a:spcPts val="300"/>
              </a:spcAft>
              <a:defRPr/>
            </a:pPr>
            <a:r>
              <a:rPr lang="fr-FR" sz="1950" dirty="0">
                <a:ea typeface="Calibri" pitchFamily="34" charset="0"/>
              </a:rPr>
              <a:t>- </a:t>
            </a:r>
            <a:r>
              <a:rPr lang="fr-FR" sz="1950" b="1" dirty="0">
                <a:solidFill>
                  <a:srgbClr val="92D050"/>
                </a:solidFill>
                <a:latin typeface="Arial Black" pitchFamily="34" charset="0"/>
                <a:ea typeface="Calibri" pitchFamily="34" charset="0"/>
              </a:rPr>
              <a:t>E</a:t>
            </a:r>
            <a:r>
              <a:rPr lang="fr-FR" sz="1950" dirty="0">
                <a:ea typeface="Calibri" pitchFamily="34" charset="0"/>
              </a:rPr>
              <a:t> les doublets non liants et/ou d’électrons célibataires portés par l’atome </a:t>
            </a:r>
            <a:r>
              <a:rPr lang="fr-FR" sz="1950" b="1" dirty="0">
                <a:solidFill>
                  <a:srgbClr val="00B0F0"/>
                </a:solidFill>
                <a:latin typeface="Arial Black" pitchFamily="34" charset="0"/>
                <a:ea typeface="Calibri" pitchFamily="34" charset="0"/>
              </a:rPr>
              <a:t>A</a:t>
            </a:r>
            <a:r>
              <a:rPr lang="fr-FR" sz="1950" dirty="0">
                <a:ea typeface="Calibri" pitchFamily="34" charset="0"/>
              </a:rPr>
              <a:t> :</a:t>
            </a:r>
            <a:endParaRPr lang="fr-FR" sz="1950" dirty="0"/>
          </a:p>
          <a:p>
            <a:pPr algn="just" eaLnBrk="0" hangingPunct="0">
              <a:spcAft>
                <a:spcPts val="300"/>
              </a:spcAft>
              <a:defRPr/>
            </a:pPr>
            <a:r>
              <a:rPr lang="fr-FR" sz="1950" dirty="0">
                <a:ea typeface="Calibri" pitchFamily="34" charset="0"/>
              </a:rPr>
              <a:t>- </a:t>
            </a:r>
            <a:r>
              <a:rPr lang="fr-FR" sz="1950" b="1" dirty="0">
                <a:latin typeface="Arial Black" pitchFamily="34" charset="0"/>
                <a:ea typeface="Calibri" pitchFamily="34" charset="0"/>
              </a:rPr>
              <a:t>q</a:t>
            </a:r>
            <a:r>
              <a:rPr lang="fr-FR" sz="1950" dirty="0">
                <a:ea typeface="Calibri" pitchFamily="34" charset="0"/>
              </a:rPr>
              <a:t> le nombre de doublets non liants et/ou d’électrons célibataires portés par l’atome </a:t>
            </a:r>
            <a:r>
              <a:rPr lang="fr-FR" sz="1950" b="1" dirty="0">
                <a:solidFill>
                  <a:srgbClr val="00B0F0"/>
                </a:solidFill>
                <a:latin typeface="Arial Black" pitchFamily="34" charset="0"/>
                <a:ea typeface="Calibri" pitchFamily="34" charset="0"/>
              </a:rPr>
              <a:t>A</a:t>
            </a:r>
            <a:r>
              <a:rPr lang="fr-FR" sz="1950" dirty="0">
                <a:ea typeface="Calibri" pitchFamily="34" charset="0"/>
              </a:rPr>
              <a:t>.</a:t>
            </a:r>
            <a:endParaRPr lang="fr-FR" sz="1950" dirty="0"/>
          </a:p>
        </p:txBody>
      </p:sp>
      <p:sp>
        <p:nvSpPr>
          <p:cNvPr id="6" name="Rectangle 6"/>
          <p:cNvSpPr>
            <a:spLocks noChangeArrowheads="1"/>
          </p:cNvSpPr>
          <p:nvPr/>
        </p:nvSpPr>
        <p:spPr bwMode="auto">
          <a:xfrm>
            <a:off x="-9272" y="647072"/>
            <a:ext cx="3429144"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b) Géométries courantes</a:t>
            </a:r>
            <a:endParaRPr lang="fr-FR" sz="2000" dirty="0">
              <a:latin typeface="Bookman Old Style" pitchFamily="18" charset="0"/>
              <a:ea typeface="Calibri" pitchFamily="34" charset="0"/>
              <a:cs typeface="Times New Roman" pitchFamily="18" charset="0"/>
            </a:endParaRPr>
          </a:p>
        </p:txBody>
      </p:sp>
      <p:sp>
        <p:nvSpPr>
          <p:cNvPr id="7" name="Oval 2"/>
          <p:cNvSpPr>
            <a:spLocks noChangeArrowheads="1"/>
          </p:cNvSpPr>
          <p:nvPr/>
        </p:nvSpPr>
        <p:spPr bwMode="auto">
          <a:xfrm>
            <a:off x="8028756" y="2420888"/>
            <a:ext cx="647700" cy="198437"/>
          </a:xfrm>
          <a:prstGeom prst="ellipse">
            <a:avLst/>
          </a:prstGeom>
          <a:solidFill>
            <a:srgbClr val="92D050"/>
          </a:solidFill>
          <a:ln w="9525">
            <a:solidFill>
              <a:srgbClr val="000000"/>
            </a:solidFill>
            <a:round/>
            <a:headEnd/>
            <a:tailEnd/>
          </a:ln>
        </p:spPr>
        <p:txBody>
          <a:bodyPr/>
          <a:lstStyle/>
          <a:p>
            <a:endParaRPr lang="fr-FR" dirty="0">
              <a:solidFill>
                <a:srgbClr val="92D050"/>
              </a:solidFill>
            </a:endParaRPr>
          </a:p>
        </p:txBody>
      </p:sp>
      <p:sp>
        <p:nvSpPr>
          <p:cNvPr id="8" name="Oval 9"/>
          <p:cNvSpPr>
            <a:spLocks noChangeArrowheads="1"/>
          </p:cNvSpPr>
          <p:nvPr/>
        </p:nvSpPr>
        <p:spPr bwMode="auto">
          <a:xfrm>
            <a:off x="7391453" y="1408332"/>
            <a:ext cx="215900" cy="215900"/>
          </a:xfrm>
          <a:prstGeom prst="ellipse">
            <a:avLst/>
          </a:prstGeom>
          <a:solidFill>
            <a:srgbClr val="00B0F0"/>
          </a:solidFill>
          <a:ln w="19050">
            <a:solidFill>
              <a:srgbClr val="000000"/>
            </a:solidFill>
            <a:round/>
            <a:headEnd/>
            <a:tailEnd/>
          </a:ln>
        </p:spPr>
        <p:txBody>
          <a:bodyPr/>
          <a:lstStyle/>
          <a:p>
            <a:endParaRPr lang="fr-FR"/>
          </a:p>
        </p:txBody>
      </p:sp>
      <p:sp>
        <p:nvSpPr>
          <p:cNvPr id="13" name="ZoneTexte 12"/>
          <p:cNvSpPr txBox="1"/>
          <p:nvPr/>
        </p:nvSpPr>
        <p:spPr>
          <a:xfrm>
            <a:off x="4211960" y="3861048"/>
            <a:ext cx="2376263" cy="2846933"/>
          </a:xfrm>
          <a:prstGeom prst="rect">
            <a:avLst/>
          </a:prstGeom>
          <a:noFill/>
        </p:spPr>
        <p:txBody>
          <a:bodyPr wrap="square">
            <a:spAutoFit/>
          </a:bodyPr>
          <a:lstStyle/>
          <a:p>
            <a:pPr algn="ctr">
              <a:defRPr/>
            </a:pPr>
            <a:r>
              <a:rPr lang="fr-FR" sz="2000" b="1" u="sng" dirty="0">
                <a:solidFill>
                  <a:srgbClr val="7030A0"/>
                </a:solidFill>
                <a:latin typeface="Arial" charset="0"/>
                <a:cs typeface="Arial" charset="0"/>
              </a:rPr>
              <a:t>Linéaire</a:t>
            </a:r>
          </a:p>
          <a:p>
            <a:pPr algn="ctr">
              <a:defRPr/>
            </a:pPr>
            <a:r>
              <a:rPr lang="fr-FR" sz="2000" b="1" dirty="0">
                <a:solidFill>
                  <a:srgbClr val="FF0000"/>
                </a:solidFill>
                <a:latin typeface="Arial" charset="0"/>
                <a:cs typeface="Arial" charset="0"/>
              </a:rPr>
              <a:t>X</a:t>
            </a:r>
            <a:r>
              <a:rPr lang="fr-FR" sz="2000" b="1" dirty="0">
                <a:solidFill>
                  <a:srgbClr val="00B0F0"/>
                </a:solidFill>
                <a:latin typeface="Arial" charset="0"/>
                <a:cs typeface="Arial" charset="0"/>
              </a:rPr>
              <a:t>A</a:t>
            </a:r>
            <a:r>
              <a:rPr lang="fr-FR" sz="2000" b="1" dirty="0">
                <a:solidFill>
                  <a:srgbClr val="FF0000"/>
                </a:solidFill>
                <a:latin typeface="Arial" charset="0"/>
                <a:cs typeface="Arial" charset="0"/>
              </a:rPr>
              <a:t>X</a:t>
            </a:r>
            <a:r>
              <a:rPr lang="fr-FR" sz="2000" dirty="0">
                <a:solidFill>
                  <a:srgbClr val="005828"/>
                </a:solidFill>
                <a:latin typeface="Arial" charset="0"/>
                <a:cs typeface="Arial" charset="0"/>
              </a:rPr>
              <a:t> = </a:t>
            </a:r>
            <a:r>
              <a:rPr lang="fr-FR" sz="2000" b="1" dirty="0">
                <a:solidFill>
                  <a:srgbClr val="005828"/>
                </a:solidFill>
                <a:latin typeface="Arial" charset="0"/>
                <a:cs typeface="Arial" charset="0"/>
              </a:rPr>
              <a:t>180 °</a:t>
            </a:r>
          </a:p>
          <a:p>
            <a:pPr algn="ctr">
              <a:defRPr/>
            </a:pPr>
            <a:endParaRPr lang="fr-FR" sz="2400" dirty="0">
              <a:latin typeface="Arial" charset="0"/>
              <a:cs typeface="Arial" charset="0"/>
            </a:endParaRPr>
          </a:p>
          <a:p>
            <a:pPr algn="ctr">
              <a:defRPr/>
            </a:pPr>
            <a:endParaRPr lang="fr-FR" sz="300" dirty="0">
              <a:latin typeface="Arial" charset="0"/>
              <a:cs typeface="Arial" charset="0"/>
            </a:endParaRPr>
          </a:p>
          <a:p>
            <a:pPr algn="ctr">
              <a:defRPr/>
            </a:pPr>
            <a:r>
              <a:rPr lang="fr-FR" sz="2000" b="1" u="sng" dirty="0">
                <a:solidFill>
                  <a:srgbClr val="7030A0"/>
                </a:solidFill>
                <a:latin typeface="Arial" charset="0"/>
                <a:cs typeface="Arial" charset="0"/>
              </a:rPr>
              <a:t>Triangulaire</a:t>
            </a:r>
          </a:p>
          <a:p>
            <a:pPr algn="ctr">
              <a:defRPr/>
            </a:pPr>
            <a:r>
              <a:rPr lang="fr-FR" sz="2000" b="1" dirty="0">
                <a:solidFill>
                  <a:srgbClr val="FF0000"/>
                </a:solidFill>
                <a:latin typeface="Arial" charset="0"/>
                <a:cs typeface="Arial" charset="0"/>
              </a:rPr>
              <a:t>X</a:t>
            </a:r>
            <a:r>
              <a:rPr lang="fr-FR" sz="2000" b="1" dirty="0">
                <a:solidFill>
                  <a:srgbClr val="00B0F0"/>
                </a:solidFill>
                <a:latin typeface="Arial" charset="0"/>
                <a:cs typeface="Arial" charset="0"/>
              </a:rPr>
              <a:t>A</a:t>
            </a:r>
            <a:r>
              <a:rPr lang="fr-FR" sz="2000" b="1" dirty="0">
                <a:solidFill>
                  <a:srgbClr val="FF0000"/>
                </a:solidFill>
                <a:latin typeface="Arial" charset="0"/>
                <a:cs typeface="Arial" charset="0"/>
              </a:rPr>
              <a:t>X</a:t>
            </a:r>
            <a:r>
              <a:rPr lang="fr-FR" sz="2000" dirty="0">
                <a:solidFill>
                  <a:srgbClr val="005828"/>
                </a:solidFill>
                <a:latin typeface="Arial" charset="0"/>
                <a:cs typeface="Arial" charset="0"/>
              </a:rPr>
              <a:t> = </a:t>
            </a:r>
            <a:r>
              <a:rPr lang="fr-FR" sz="2000" b="1" dirty="0">
                <a:solidFill>
                  <a:srgbClr val="005828"/>
                </a:solidFill>
                <a:latin typeface="Arial" charset="0"/>
                <a:cs typeface="Arial" charset="0"/>
              </a:rPr>
              <a:t>120 °</a:t>
            </a:r>
          </a:p>
          <a:p>
            <a:pPr algn="ctr">
              <a:defRPr/>
            </a:pPr>
            <a:endParaRPr lang="fr-FR" sz="1200" dirty="0" smtClean="0">
              <a:latin typeface="Arial" charset="0"/>
              <a:cs typeface="Arial" charset="0"/>
            </a:endParaRPr>
          </a:p>
          <a:p>
            <a:pPr algn="ctr">
              <a:defRPr/>
            </a:pPr>
            <a:endParaRPr lang="fr-FR" dirty="0">
              <a:latin typeface="Arial" charset="0"/>
              <a:cs typeface="Arial" charset="0"/>
            </a:endParaRPr>
          </a:p>
          <a:p>
            <a:pPr algn="ctr">
              <a:defRPr/>
            </a:pPr>
            <a:r>
              <a:rPr lang="fr-FR" sz="2000" b="1" u="sng" dirty="0">
                <a:solidFill>
                  <a:srgbClr val="7030A0"/>
                </a:solidFill>
                <a:latin typeface="Arial" charset="0"/>
                <a:cs typeface="Arial" charset="0"/>
              </a:rPr>
              <a:t>Coudée</a:t>
            </a:r>
          </a:p>
          <a:p>
            <a:pPr algn="ctr">
              <a:defRPr/>
            </a:pPr>
            <a:r>
              <a:rPr lang="fr-FR" sz="2000" b="1" dirty="0">
                <a:solidFill>
                  <a:srgbClr val="FF0000"/>
                </a:solidFill>
                <a:latin typeface="Arial" charset="0"/>
                <a:cs typeface="Arial" charset="0"/>
              </a:rPr>
              <a:t>X</a:t>
            </a:r>
            <a:r>
              <a:rPr lang="fr-FR" sz="2000" b="1" dirty="0">
                <a:solidFill>
                  <a:srgbClr val="00B0F0"/>
                </a:solidFill>
                <a:latin typeface="Arial" charset="0"/>
                <a:cs typeface="Arial" charset="0"/>
              </a:rPr>
              <a:t>A</a:t>
            </a:r>
            <a:r>
              <a:rPr lang="fr-FR" sz="2000" b="1" dirty="0">
                <a:solidFill>
                  <a:srgbClr val="FF0000"/>
                </a:solidFill>
                <a:latin typeface="Arial" charset="0"/>
                <a:cs typeface="Arial" charset="0"/>
              </a:rPr>
              <a:t>X</a:t>
            </a:r>
            <a:r>
              <a:rPr lang="fr-FR" sz="2000" dirty="0">
                <a:solidFill>
                  <a:srgbClr val="005828"/>
                </a:solidFill>
                <a:latin typeface="Arial" charset="0"/>
                <a:cs typeface="Arial" charset="0"/>
              </a:rPr>
              <a:t> </a:t>
            </a:r>
            <a:r>
              <a:rPr lang="fr-FR" sz="2000" b="1" dirty="0">
                <a:solidFill>
                  <a:srgbClr val="005828"/>
                </a:solidFill>
                <a:latin typeface="Arial" charset="0"/>
                <a:cs typeface="Arial" charset="0"/>
              </a:rPr>
              <a:t>&lt; 120 </a:t>
            </a:r>
            <a:r>
              <a:rPr lang="fr-FR" sz="2000" b="1" dirty="0" smtClean="0">
                <a:solidFill>
                  <a:srgbClr val="005828"/>
                </a:solidFill>
                <a:latin typeface="Arial" charset="0"/>
                <a:cs typeface="Arial" charset="0"/>
              </a:rPr>
              <a:t>°</a:t>
            </a:r>
            <a:endParaRPr lang="fr-FR" sz="2400" dirty="0">
              <a:latin typeface="Arial" charset="0"/>
              <a:cs typeface="Arial" charset="0"/>
            </a:endParaRPr>
          </a:p>
        </p:txBody>
      </p:sp>
      <p:pic>
        <p:nvPicPr>
          <p:cNvPr id="14" name="Picture 8"/>
          <p:cNvPicPr>
            <a:picLocks noChangeAspect="1" noChangeArrowheads="1"/>
          </p:cNvPicPr>
          <p:nvPr/>
        </p:nvPicPr>
        <p:blipFill>
          <a:blip r:embed="rId3" cstate="print"/>
          <a:srcRect/>
          <a:stretch>
            <a:fillRect/>
          </a:stretch>
        </p:blipFill>
        <p:spPr bwMode="auto">
          <a:xfrm>
            <a:off x="7740352" y="4797152"/>
            <a:ext cx="864096" cy="947355"/>
          </a:xfrm>
          <a:prstGeom prst="rect">
            <a:avLst/>
          </a:prstGeom>
          <a:noFill/>
          <a:ln w="9525">
            <a:noFill/>
            <a:miter lim="800000"/>
            <a:headEnd/>
            <a:tailEnd/>
          </a:ln>
        </p:spPr>
      </p:pic>
      <p:pic>
        <p:nvPicPr>
          <p:cNvPr id="15" name="Picture 12" descr="http://tube-a-essai.fr/wp-content/uploads/2019/10/Sch%C3%A9ma-Lewis-CO2.png"/>
          <p:cNvPicPr>
            <a:picLocks noChangeAspect="1" noChangeArrowheads="1"/>
          </p:cNvPicPr>
          <p:nvPr/>
        </p:nvPicPr>
        <p:blipFill>
          <a:blip r:embed="rId4" cstate="print"/>
          <a:srcRect/>
          <a:stretch>
            <a:fillRect/>
          </a:stretch>
        </p:blipFill>
        <p:spPr bwMode="auto">
          <a:xfrm>
            <a:off x="6873364" y="3789040"/>
            <a:ext cx="2019116" cy="792088"/>
          </a:xfrm>
          <a:prstGeom prst="rect">
            <a:avLst/>
          </a:prstGeom>
          <a:noFill/>
        </p:spPr>
      </p:pic>
      <p:pic>
        <p:nvPicPr>
          <p:cNvPr id="16" name="Picture 13"/>
          <p:cNvPicPr>
            <a:picLocks noChangeAspect="1" noChangeArrowheads="1"/>
          </p:cNvPicPr>
          <p:nvPr/>
        </p:nvPicPr>
        <p:blipFill>
          <a:blip r:embed="rId5" cstate="print"/>
          <a:srcRect/>
          <a:stretch>
            <a:fillRect/>
          </a:stretch>
        </p:blipFill>
        <p:spPr bwMode="auto">
          <a:xfrm>
            <a:off x="6876256" y="5805264"/>
            <a:ext cx="1872208" cy="897839"/>
          </a:xfrm>
          <a:prstGeom prst="rect">
            <a:avLst/>
          </a:prstGeom>
          <a:noFill/>
          <a:ln w="9525">
            <a:noFill/>
            <a:miter lim="800000"/>
            <a:headEnd/>
            <a:tailEnd/>
          </a:ln>
        </p:spPr>
      </p:pic>
      <p:sp>
        <p:nvSpPr>
          <p:cNvPr id="17" name="Rectangle 16"/>
          <p:cNvSpPr>
            <a:spLocks noChangeArrowheads="1"/>
          </p:cNvSpPr>
          <p:nvPr/>
        </p:nvSpPr>
        <p:spPr bwMode="auto">
          <a:xfrm>
            <a:off x="0" y="-27384"/>
            <a:ext cx="8604448" cy="707886"/>
          </a:xfrm>
          <a:prstGeom prst="rect">
            <a:avLst/>
          </a:prstGeom>
          <a:noFill/>
          <a:ln w="9525">
            <a:noFill/>
            <a:miter lim="800000"/>
            <a:headEnd/>
            <a:tailEnd/>
          </a:ln>
          <a:effectLst/>
        </p:spPr>
        <p:txBody>
          <a:bodyPr wrap="square" anchor="ctr">
            <a:spAutoFit/>
          </a:bodyPr>
          <a:lstStyle/>
          <a:p>
            <a:pPr algn="just" fontAlgn="auto">
              <a:spcBef>
                <a:spcPts val="0"/>
              </a:spcBef>
              <a:spcAft>
                <a:spcPts val="0"/>
              </a:spcAft>
              <a:defRPr/>
            </a:pPr>
            <a:r>
              <a:rPr lang="fr-FR" sz="2000" b="1" i="1" u="sng" dirty="0">
                <a:latin typeface="Bookman Old Style" pitchFamily="18" charset="0"/>
                <a:ea typeface="Calibri" pitchFamily="34" charset="0"/>
                <a:cs typeface="Times New Roman" pitchFamily="18" charset="0"/>
              </a:rPr>
              <a:t>III- Géométrie des édifices </a:t>
            </a:r>
            <a:r>
              <a:rPr lang="fr-FR" sz="2000" b="1" i="1" u="sng" dirty="0" err="1">
                <a:latin typeface="Bookman Old Style" pitchFamily="18" charset="0"/>
                <a:ea typeface="Calibri" pitchFamily="34" charset="0"/>
                <a:cs typeface="Times New Roman" pitchFamily="18" charset="0"/>
              </a:rPr>
              <a:t>polyatomiques</a:t>
            </a:r>
            <a:r>
              <a:rPr lang="fr-FR" sz="2000" b="1" i="1" u="sng" dirty="0">
                <a:latin typeface="Bookman Old Style" pitchFamily="18" charset="0"/>
                <a:ea typeface="Calibri" pitchFamily="34" charset="0"/>
                <a:cs typeface="Times New Roman" pitchFamily="18" charset="0"/>
              </a:rPr>
              <a:t> et conséquences</a:t>
            </a:r>
            <a:endParaRPr lang="fr-FR" sz="2000" dirty="0"/>
          </a:p>
          <a:p>
            <a:pPr indent="449263" algn="just" eaLnBrk="0" fontAlgn="auto" hangingPunct="0">
              <a:spcBef>
                <a:spcPts val="0"/>
              </a:spcBef>
              <a:spcAft>
                <a:spcPts val="0"/>
              </a:spcAft>
              <a:defRPr/>
            </a:pPr>
            <a:r>
              <a:rPr lang="fr-FR" sz="1000" b="1" i="1" dirty="0">
                <a:latin typeface="Bookman Old Style" pitchFamily="18" charset="0"/>
                <a:ea typeface="Calibri" pitchFamily="34" charset="0"/>
                <a:cs typeface="Times New Roman" pitchFamily="18" charset="0"/>
              </a:rPr>
              <a:t>		</a:t>
            </a:r>
            <a:r>
              <a:rPr lang="fr-FR" sz="2000" b="1" i="1" u="sng" dirty="0" smtClean="0">
                <a:latin typeface="Bookman Old Style" pitchFamily="18" charset="0"/>
                <a:ea typeface="Calibri" pitchFamily="34" charset="0"/>
                <a:cs typeface="Times New Roman" pitchFamily="18" charset="0"/>
              </a:rPr>
              <a:t>1</a:t>
            </a:r>
            <a:r>
              <a:rPr lang="fr-FR" sz="2000" b="1" i="1" u="sng" dirty="0">
                <a:latin typeface="Bookman Old Style" pitchFamily="18" charset="0"/>
                <a:ea typeface="Calibri" pitchFamily="34" charset="0"/>
                <a:cs typeface="Times New Roman" pitchFamily="18" charset="0"/>
              </a:rPr>
              <a:t>) Méthode VSEPR ou théorie de Gillespie</a:t>
            </a:r>
            <a:endParaRPr lang="fr-FR" sz="2000" dirty="0"/>
          </a:p>
        </p:txBody>
      </p:sp>
      <p:sp>
        <p:nvSpPr>
          <p:cNvPr id="28" name="Oval 10"/>
          <p:cNvSpPr>
            <a:spLocks noChangeArrowheads="1"/>
          </p:cNvSpPr>
          <p:nvPr/>
        </p:nvSpPr>
        <p:spPr bwMode="auto">
          <a:xfrm>
            <a:off x="3138190" y="4752702"/>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34" name="Oval 10"/>
          <p:cNvSpPr>
            <a:spLocks noChangeArrowheads="1"/>
          </p:cNvSpPr>
          <p:nvPr/>
        </p:nvSpPr>
        <p:spPr bwMode="auto">
          <a:xfrm>
            <a:off x="6283269" y="1805867"/>
            <a:ext cx="127000" cy="127000"/>
          </a:xfrm>
          <a:prstGeom prst="ellipse">
            <a:avLst/>
          </a:prstGeom>
          <a:solidFill>
            <a:srgbClr val="FF0000"/>
          </a:solidFill>
          <a:ln w="12700">
            <a:solidFill>
              <a:srgbClr val="000000"/>
            </a:solid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dissolv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dissolve">
                                      <p:cBhvr>
                                        <p:cTn id="23" dur="500"/>
                                        <p:tgtEl>
                                          <p:spTgt spid="1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dissolve">
                                      <p:cBhvr>
                                        <p:cTn id="28" dur="500"/>
                                        <p:tgtEl>
                                          <p:spTgt spid="1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animEffect transition="in" filter="dissolve">
                                      <p:cBhvr>
                                        <p:cTn id="39" dur="500"/>
                                        <p:tgtEl>
                                          <p:spTgt spid="1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3">
                                            <p:txEl>
                                              <p:pRg st="9" end="9"/>
                                            </p:txEl>
                                          </p:spTgt>
                                        </p:tgtEl>
                                        <p:attrNameLst>
                                          <p:attrName>style.visibility</p:attrName>
                                        </p:attrNameLst>
                                      </p:cBhvr>
                                      <p:to>
                                        <p:strVal val="visible"/>
                                      </p:to>
                                    </p:set>
                                    <p:animEffect transition="in" filter="dissolve">
                                      <p:cBhvr>
                                        <p:cTn id="44" dur="500"/>
                                        <p:tgtEl>
                                          <p:spTgt spid="1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p:cNvPicPr>
            <a:picLocks noChangeAspect="1" noChangeArrowheads="1"/>
          </p:cNvPicPr>
          <p:nvPr/>
        </p:nvPicPr>
        <p:blipFill>
          <a:blip r:embed="rId2" cstate="print"/>
          <a:srcRect/>
          <a:stretch>
            <a:fillRect/>
          </a:stretch>
        </p:blipFill>
        <p:spPr bwMode="auto">
          <a:xfrm>
            <a:off x="0" y="3789040"/>
            <a:ext cx="9144000" cy="3068960"/>
          </a:xfrm>
          <a:prstGeom prst="rect">
            <a:avLst/>
          </a:prstGeom>
          <a:noFill/>
          <a:ln w="9525">
            <a:noFill/>
            <a:miter lim="800000"/>
            <a:headEnd/>
            <a:tailEnd/>
          </a:ln>
        </p:spPr>
      </p:pic>
      <p:grpSp>
        <p:nvGrpSpPr>
          <p:cNvPr id="12" name="Groupe 11"/>
          <p:cNvGrpSpPr/>
          <p:nvPr/>
        </p:nvGrpSpPr>
        <p:grpSpPr>
          <a:xfrm>
            <a:off x="0" y="0"/>
            <a:ext cx="9144000" cy="3789040"/>
            <a:chOff x="0" y="3064768"/>
            <a:chExt cx="9144000" cy="3793232"/>
          </a:xfrm>
        </p:grpSpPr>
        <p:pic>
          <p:nvPicPr>
            <p:cNvPr id="13" name="Picture 1"/>
            <p:cNvPicPr>
              <a:picLocks noChangeAspect="1" noChangeArrowheads="1"/>
            </p:cNvPicPr>
            <p:nvPr/>
          </p:nvPicPr>
          <p:blipFill>
            <a:blip r:embed="rId3" cstate="print"/>
            <a:srcRect/>
            <a:stretch>
              <a:fillRect/>
            </a:stretch>
          </p:blipFill>
          <p:spPr bwMode="auto">
            <a:xfrm>
              <a:off x="0" y="3064768"/>
              <a:ext cx="9144000" cy="3793232"/>
            </a:xfrm>
            <a:prstGeom prst="rect">
              <a:avLst/>
            </a:prstGeom>
            <a:noFill/>
            <a:ln w="9525">
              <a:noFill/>
              <a:miter lim="800000"/>
              <a:headEnd/>
              <a:tailEnd/>
            </a:ln>
          </p:spPr>
        </p:pic>
        <p:sp>
          <p:nvSpPr>
            <p:cNvPr id="14" name="Oval 9"/>
            <p:cNvSpPr>
              <a:spLocks noChangeArrowheads="1"/>
            </p:cNvSpPr>
            <p:nvPr/>
          </p:nvSpPr>
          <p:spPr bwMode="auto">
            <a:xfrm>
              <a:off x="3069357" y="4048497"/>
              <a:ext cx="215900" cy="215900"/>
            </a:xfrm>
            <a:prstGeom prst="ellipse">
              <a:avLst/>
            </a:prstGeom>
            <a:solidFill>
              <a:srgbClr val="00B0F0"/>
            </a:solidFill>
            <a:ln w="19050">
              <a:solidFill>
                <a:srgbClr val="000000"/>
              </a:solidFill>
              <a:round/>
              <a:headEnd/>
              <a:tailEnd/>
            </a:ln>
          </p:spPr>
          <p:txBody>
            <a:bodyPr/>
            <a:lstStyle/>
            <a:p>
              <a:endParaRPr lang="fr-FR"/>
            </a:p>
          </p:txBody>
        </p:sp>
        <p:sp>
          <p:nvSpPr>
            <p:cNvPr id="15" name="Oval 9"/>
            <p:cNvSpPr>
              <a:spLocks noChangeArrowheads="1"/>
            </p:cNvSpPr>
            <p:nvPr/>
          </p:nvSpPr>
          <p:spPr bwMode="auto">
            <a:xfrm>
              <a:off x="3088407" y="5191100"/>
              <a:ext cx="215900" cy="215900"/>
            </a:xfrm>
            <a:prstGeom prst="ellipse">
              <a:avLst/>
            </a:prstGeom>
            <a:solidFill>
              <a:srgbClr val="00B0F0"/>
            </a:solidFill>
            <a:ln w="19050">
              <a:solidFill>
                <a:srgbClr val="000000"/>
              </a:solidFill>
              <a:round/>
              <a:headEnd/>
              <a:tailEnd/>
            </a:ln>
          </p:spPr>
          <p:txBody>
            <a:bodyPr/>
            <a:lstStyle/>
            <a:p>
              <a:endParaRPr lang="fr-FR"/>
            </a:p>
          </p:txBody>
        </p:sp>
        <p:grpSp>
          <p:nvGrpSpPr>
            <p:cNvPr id="16" name="Groupe 21"/>
            <p:cNvGrpSpPr/>
            <p:nvPr/>
          </p:nvGrpSpPr>
          <p:grpSpPr>
            <a:xfrm>
              <a:off x="3078882" y="5831456"/>
              <a:ext cx="215900" cy="616423"/>
              <a:chOff x="3097932" y="5821931"/>
              <a:chExt cx="215900" cy="616423"/>
            </a:xfrm>
          </p:grpSpPr>
          <p:sp>
            <p:nvSpPr>
              <p:cNvPr id="17" name="Oval 2"/>
              <p:cNvSpPr>
                <a:spLocks noChangeArrowheads="1"/>
              </p:cNvSpPr>
              <p:nvPr/>
            </p:nvSpPr>
            <p:spPr bwMode="auto">
              <a:xfrm rot="16200000">
                <a:off x="2955407" y="5974554"/>
                <a:ext cx="503684" cy="198437"/>
              </a:xfrm>
              <a:prstGeom prst="ellipse">
                <a:avLst/>
              </a:prstGeom>
              <a:solidFill>
                <a:srgbClr val="92D050"/>
              </a:solidFill>
              <a:ln w="9525">
                <a:solidFill>
                  <a:srgbClr val="000000"/>
                </a:solidFill>
                <a:round/>
                <a:headEnd/>
                <a:tailEnd/>
              </a:ln>
            </p:spPr>
            <p:txBody>
              <a:bodyPr/>
              <a:lstStyle/>
              <a:p>
                <a:endParaRPr lang="fr-FR"/>
              </a:p>
            </p:txBody>
          </p:sp>
          <p:sp>
            <p:nvSpPr>
              <p:cNvPr id="18" name="Oval 9"/>
              <p:cNvSpPr>
                <a:spLocks noChangeArrowheads="1"/>
              </p:cNvSpPr>
              <p:nvPr/>
            </p:nvSpPr>
            <p:spPr bwMode="auto">
              <a:xfrm>
                <a:off x="3097932" y="6222454"/>
                <a:ext cx="215900" cy="215900"/>
              </a:xfrm>
              <a:prstGeom prst="ellipse">
                <a:avLst/>
              </a:prstGeom>
              <a:solidFill>
                <a:srgbClr val="00B0F0"/>
              </a:solidFill>
              <a:ln w="19050">
                <a:solidFill>
                  <a:srgbClr val="000000"/>
                </a:solidFill>
                <a:round/>
                <a:headEnd/>
                <a:tailEnd/>
              </a:ln>
            </p:spPr>
            <p:txBody>
              <a:bodyPr/>
              <a:lstStyle/>
              <a:p>
                <a:endParaRPr lang="fr-FR"/>
              </a:p>
            </p:txBody>
          </p:sp>
        </p:grpSp>
      </p:grpSp>
      <p:sp>
        <p:nvSpPr>
          <p:cNvPr id="3" name="ZoneTexte 2"/>
          <p:cNvSpPr txBox="1"/>
          <p:nvPr/>
        </p:nvSpPr>
        <p:spPr>
          <a:xfrm>
            <a:off x="4139952" y="747235"/>
            <a:ext cx="2376263" cy="6047809"/>
          </a:xfrm>
          <a:prstGeom prst="rect">
            <a:avLst/>
          </a:prstGeom>
          <a:noFill/>
        </p:spPr>
        <p:txBody>
          <a:bodyPr wrap="square">
            <a:spAutoFit/>
          </a:bodyPr>
          <a:lstStyle/>
          <a:p>
            <a:pPr algn="ctr">
              <a:defRPr/>
            </a:pPr>
            <a:r>
              <a:rPr lang="fr-FR" sz="2000" b="1" u="sng" dirty="0">
                <a:solidFill>
                  <a:srgbClr val="7030A0"/>
                </a:solidFill>
                <a:latin typeface="Arial" charset="0"/>
                <a:cs typeface="Arial" charset="0"/>
              </a:rPr>
              <a:t>Linéaire</a:t>
            </a:r>
          </a:p>
          <a:p>
            <a:pPr algn="ctr">
              <a:defRPr/>
            </a:pPr>
            <a:r>
              <a:rPr lang="fr-FR" sz="2000" b="1" dirty="0">
                <a:solidFill>
                  <a:srgbClr val="FF0000"/>
                </a:solidFill>
                <a:latin typeface="Arial" charset="0"/>
                <a:cs typeface="Arial" charset="0"/>
              </a:rPr>
              <a:t>X</a:t>
            </a:r>
            <a:r>
              <a:rPr lang="fr-FR" sz="2000" b="1" dirty="0">
                <a:solidFill>
                  <a:srgbClr val="00B0F0"/>
                </a:solidFill>
                <a:latin typeface="Arial" charset="0"/>
                <a:cs typeface="Arial" charset="0"/>
              </a:rPr>
              <a:t>A</a:t>
            </a:r>
            <a:r>
              <a:rPr lang="fr-FR" sz="2000" b="1" dirty="0">
                <a:solidFill>
                  <a:srgbClr val="FF0000"/>
                </a:solidFill>
                <a:latin typeface="Arial" charset="0"/>
                <a:cs typeface="Arial" charset="0"/>
              </a:rPr>
              <a:t>X</a:t>
            </a:r>
            <a:r>
              <a:rPr lang="fr-FR" sz="2000" dirty="0">
                <a:solidFill>
                  <a:srgbClr val="005828"/>
                </a:solidFill>
                <a:latin typeface="Arial" charset="0"/>
                <a:cs typeface="Arial" charset="0"/>
              </a:rPr>
              <a:t> = </a:t>
            </a:r>
            <a:r>
              <a:rPr lang="fr-FR" sz="2000" b="1" dirty="0">
                <a:solidFill>
                  <a:srgbClr val="005828"/>
                </a:solidFill>
                <a:latin typeface="Arial" charset="0"/>
                <a:cs typeface="Arial" charset="0"/>
              </a:rPr>
              <a:t>180 °</a:t>
            </a:r>
          </a:p>
          <a:p>
            <a:pPr algn="ctr">
              <a:defRPr/>
            </a:pPr>
            <a:endParaRPr lang="fr-FR" sz="2800" dirty="0">
              <a:latin typeface="Arial" charset="0"/>
              <a:cs typeface="Arial" charset="0"/>
            </a:endParaRPr>
          </a:p>
          <a:p>
            <a:pPr algn="ctr">
              <a:defRPr/>
            </a:pPr>
            <a:endParaRPr lang="fr-FR" sz="300" dirty="0">
              <a:latin typeface="Arial" charset="0"/>
              <a:cs typeface="Arial" charset="0"/>
            </a:endParaRPr>
          </a:p>
          <a:p>
            <a:pPr algn="ctr">
              <a:defRPr/>
            </a:pPr>
            <a:r>
              <a:rPr lang="fr-FR" sz="2000" b="1" u="sng" dirty="0">
                <a:solidFill>
                  <a:srgbClr val="7030A0"/>
                </a:solidFill>
                <a:latin typeface="Arial" charset="0"/>
                <a:cs typeface="Arial" charset="0"/>
              </a:rPr>
              <a:t>Triangulaire</a:t>
            </a:r>
          </a:p>
          <a:p>
            <a:pPr algn="ctr">
              <a:defRPr/>
            </a:pPr>
            <a:r>
              <a:rPr lang="fr-FR" sz="2000" b="1" dirty="0">
                <a:solidFill>
                  <a:srgbClr val="FF0000"/>
                </a:solidFill>
                <a:latin typeface="Arial" charset="0"/>
                <a:cs typeface="Arial" charset="0"/>
              </a:rPr>
              <a:t>X</a:t>
            </a:r>
            <a:r>
              <a:rPr lang="fr-FR" sz="2000" b="1" dirty="0">
                <a:solidFill>
                  <a:srgbClr val="00B0F0"/>
                </a:solidFill>
                <a:latin typeface="Arial" charset="0"/>
                <a:cs typeface="Arial" charset="0"/>
              </a:rPr>
              <a:t>A</a:t>
            </a:r>
            <a:r>
              <a:rPr lang="fr-FR" sz="2000" b="1" dirty="0">
                <a:solidFill>
                  <a:srgbClr val="FF0000"/>
                </a:solidFill>
                <a:latin typeface="Arial" charset="0"/>
                <a:cs typeface="Arial" charset="0"/>
              </a:rPr>
              <a:t>X</a:t>
            </a:r>
            <a:r>
              <a:rPr lang="fr-FR" sz="2000" dirty="0">
                <a:solidFill>
                  <a:srgbClr val="005828"/>
                </a:solidFill>
                <a:latin typeface="Arial" charset="0"/>
                <a:cs typeface="Arial" charset="0"/>
              </a:rPr>
              <a:t> = </a:t>
            </a:r>
            <a:r>
              <a:rPr lang="fr-FR" sz="2000" b="1" dirty="0">
                <a:solidFill>
                  <a:srgbClr val="005828"/>
                </a:solidFill>
                <a:latin typeface="Arial" charset="0"/>
                <a:cs typeface="Arial" charset="0"/>
              </a:rPr>
              <a:t>120 °</a:t>
            </a:r>
          </a:p>
          <a:p>
            <a:pPr algn="ctr">
              <a:defRPr/>
            </a:pPr>
            <a:endParaRPr lang="fr-FR" sz="3200" dirty="0">
              <a:latin typeface="Arial" charset="0"/>
              <a:cs typeface="Arial" charset="0"/>
            </a:endParaRPr>
          </a:p>
          <a:p>
            <a:pPr algn="ctr">
              <a:defRPr/>
            </a:pPr>
            <a:r>
              <a:rPr lang="fr-FR" sz="2000" b="1" u="sng" dirty="0">
                <a:solidFill>
                  <a:srgbClr val="7030A0"/>
                </a:solidFill>
                <a:latin typeface="Arial" charset="0"/>
                <a:cs typeface="Arial" charset="0"/>
              </a:rPr>
              <a:t>Coudée</a:t>
            </a:r>
          </a:p>
          <a:p>
            <a:pPr algn="ctr">
              <a:defRPr/>
            </a:pPr>
            <a:r>
              <a:rPr lang="fr-FR" sz="2000" b="1" dirty="0">
                <a:solidFill>
                  <a:srgbClr val="FF0000"/>
                </a:solidFill>
                <a:latin typeface="Arial" charset="0"/>
                <a:cs typeface="Arial" charset="0"/>
              </a:rPr>
              <a:t>X</a:t>
            </a:r>
            <a:r>
              <a:rPr lang="fr-FR" sz="2000" b="1" dirty="0">
                <a:solidFill>
                  <a:srgbClr val="00B0F0"/>
                </a:solidFill>
                <a:latin typeface="Arial" charset="0"/>
                <a:cs typeface="Arial" charset="0"/>
              </a:rPr>
              <a:t>A</a:t>
            </a:r>
            <a:r>
              <a:rPr lang="fr-FR" sz="2000" b="1" dirty="0">
                <a:solidFill>
                  <a:srgbClr val="FF0000"/>
                </a:solidFill>
                <a:latin typeface="Arial" charset="0"/>
                <a:cs typeface="Arial" charset="0"/>
              </a:rPr>
              <a:t>X</a:t>
            </a:r>
            <a:r>
              <a:rPr lang="fr-FR" sz="2000" dirty="0">
                <a:solidFill>
                  <a:srgbClr val="005828"/>
                </a:solidFill>
                <a:latin typeface="Arial" charset="0"/>
                <a:cs typeface="Arial" charset="0"/>
              </a:rPr>
              <a:t> </a:t>
            </a:r>
            <a:r>
              <a:rPr lang="fr-FR" sz="2000" b="1" dirty="0">
                <a:solidFill>
                  <a:srgbClr val="005828"/>
                </a:solidFill>
                <a:latin typeface="Arial" charset="0"/>
                <a:cs typeface="Arial" charset="0"/>
              </a:rPr>
              <a:t>&lt; 120 °</a:t>
            </a:r>
          </a:p>
          <a:p>
            <a:pPr algn="ctr">
              <a:defRPr/>
            </a:pPr>
            <a:endParaRPr lang="fr-FR" sz="2400" dirty="0">
              <a:latin typeface="Arial" charset="0"/>
              <a:cs typeface="Arial" charset="0"/>
            </a:endParaRPr>
          </a:p>
          <a:p>
            <a:pPr algn="ctr">
              <a:defRPr/>
            </a:pPr>
            <a:r>
              <a:rPr lang="fr-FR" sz="2000" b="1" u="sng" dirty="0">
                <a:solidFill>
                  <a:srgbClr val="7030A0"/>
                </a:solidFill>
                <a:latin typeface="Arial" charset="0"/>
                <a:cs typeface="Arial" charset="0"/>
              </a:rPr>
              <a:t>Tétraédrique</a:t>
            </a:r>
          </a:p>
          <a:p>
            <a:pPr algn="ctr">
              <a:defRPr/>
            </a:pPr>
            <a:r>
              <a:rPr lang="fr-FR" sz="2000" b="1" dirty="0">
                <a:solidFill>
                  <a:srgbClr val="FF0000"/>
                </a:solidFill>
                <a:latin typeface="Arial" charset="0"/>
                <a:cs typeface="Arial" charset="0"/>
              </a:rPr>
              <a:t>X</a:t>
            </a:r>
            <a:r>
              <a:rPr lang="fr-FR" sz="2000" b="1" dirty="0">
                <a:solidFill>
                  <a:srgbClr val="00B0F0"/>
                </a:solidFill>
                <a:latin typeface="Arial" charset="0"/>
                <a:cs typeface="Arial" charset="0"/>
              </a:rPr>
              <a:t>A</a:t>
            </a:r>
            <a:r>
              <a:rPr lang="fr-FR" sz="2000" b="1" dirty="0">
                <a:solidFill>
                  <a:srgbClr val="FF0000"/>
                </a:solidFill>
                <a:latin typeface="Arial" charset="0"/>
                <a:cs typeface="Arial" charset="0"/>
              </a:rPr>
              <a:t>X</a:t>
            </a:r>
            <a:r>
              <a:rPr lang="fr-FR" sz="2000" dirty="0">
                <a:solidFill>
                  <a:srgbClr val="005828"/>
                </a:solidFill>
                <a:latin typeface="Arial" charset="0"/>
                <a:cs typeface="Arial" charset="0"/>
              </a:rPr>
              <a:t> </a:t>
            </a:r>
            <a:r>
              <a:rPr lang="fr-FR" sz="2000" b="1" dirty="0">
                <a:solidFill>
                  <a:srgbClr val="005828"/>
                </a:solidFill>
                <a:latin typeface="Arial" charset="0"/>
                <a:cs typeface="Arial" charset="0"/>
              </a:rPr>
              <a:t>= 109,5 °</a:t>
            </a:r>
          </a:p>
          <a:p>
            <a:pPr algn="ctr">
              <a:defRPr/>
            </a:pPr>
            <a:endParaRPr lang="fr-FR" sz="2000" dirty="0">
              <a:latin typeface="Arial" charset="0"/>
              <a:cs typeface="Arial" charset="0"/>
            </a:endParaRPr>
          </a:p>
          <a:p>
            <a:pPr algn="ctr">
              <a:defRPr/>
            </a:pPr>
            <a:r>
              <a:rPr lang="fr-FR" sz="2000" b="1" u="sng" dirty="0">
                <a:solidFill>
                  <a:srgbClr val="7030A0"/>
                </a:solidFill>
                <a:latin typeface="Arial" charset="0"/>
                <a:cs typeface="Arial" charset="0"/>
              </a:rPr>
              <a:t>Pyramidale à base triangulaire</a:t>
            </a:r>
          </a:p>
          <a:p>
            <a:pPr algn="ctr">
              <a:defRPr/>
            </a:pPr>
            <a:r>
              <a:rPr lang="fr-FR" sz="2000" b="1" dirty="0">
                <a:solidFill>
                  <a:srgbClr val="FF0000"/>
                </a:solidFill>
                <a:latin typeface="Arial" charset="0"/>
                <a:cs typeface="Arial" charset="0"/>
              </a:rPr>
              <a:t>X</a:t>
            </a:r>
            <a:r>
              <a:rPr lang="fr-FR" sz="2000" b="1" dirty="0">
                <a:solidFill>
                  <a:srgbClr val="00B0F0"/>
                </a:solidFill>
                <a:latin typeface="Arial" charset="0"/>
                <a:cs typeface="Arial" charset="0"/>
              </a:rPr>
              <a:t>A</a:t>
            </a:r>
            <a:r>
              <a:rPr lang="fr-FR" sz="2000" b="1" dirty="0">
                <a:solidFill>
                  <a:srgbClr val="FF0000"/>
                </a:solidFill>
                <a:latin typeface="Arial" charset="0"/>
                <a:cs typeface="Arial" charset="0"/>
              </a:rPr>
              <a:t>X</a:t>
            </a:r>
            <a:r>
              <a:rPr lang="fr-FR" sz="2000" dirty="0">
                <a:solidFill>
                  <a:srgbClr val="005828"/>
                </a:solidFill>
                <a:latin typeface="Arial" charset="0"/>
                <a:cs typeface="Arial" charset="0"/>
              </a:rPr>
              <a:t> </a:t>
            </a:r>
            <a:r>
              <a:rPr lang="fr-FR" sz="2000" b="1" dirty="0">
                <a:solidFill>
                  <a:srgbClr val="005828"/>
                </a:solidFill>
                <a:latin typeface="Arial" charset="0"/>
                <a:cs typeface="Arial" charset="0"/>
              </a:rPr>
              <a:t>&lt; 109,5 °</a:t>
            </a:r>
          </a:p>
          <a:p>
            <a:pPr algn="ctr">
              <a:defRPr/>
            </a:pPr>
            <a:endParaRPr lang="fr-FR" sz="1200" dirty="0">
              <a:latin typeface="Arial" charset="0"/>
              <a:cs typeface="Arial" charset="0"/>
            </a:endParaRPr>
          </a:p>
          <a:p>
            <a:pPr algn="ctr">
              <a:defRPr/>
            </a:pPr>
            <a:r>
              <a:rPr lang="fr-FR" sz="2000" b="1" u="sng" dirty="0">
                <a:solidFill>
                  <a:srgbClr val="7030A0"/>
                </a:solidFill>
                <a:latin typeface="Arial" charset="0"/>
                <a:cs typeface="Arial" charset="0"/>
              </a:rPr>
              <a:t>Coudée</a:t>
            </a:r>
          </a:p>
          <a:p>
            <a:pPr algn="ctr">
              <a:defRPr/>
            </a:pPr>
            <a:r>
              <a:rPr lang="fr-FR" sz="2000" b="1" dirty="0">
                <a:solidFill>
                  <a:srgbClr val="FF0000"/>
                </a:solidFill>
                <a:latin typeface="Arial" charset="0"/>
                <a:cs typeface="Arial" charset="0"/>
              </a:rPr>
              <a:t>X</a:t>
            </a:r>
            <a:r>
              <a:rPr lang="fr-FR" sz="2000" b="1" dirty="0">
                <a:solidFill>
                  <a:srgbClr val="00B0F0"/>
                </a:solidFill>
                <a:latin typeface="Arial" charset="0"/>
                <a:cs typeface="Arial" charset="0"/>
              </a:rPr>
              <a:t>A</a:t>
            </a:r>
            <a:r>
              <a:rPr lang="fr-FR" sz="2000" b="1" dirty="0">
                <a:solidFill>
                  <a:srgbClr val="FF0000"/>
                </a:solidFill>
                <a:latin typeface="Arial" charset="0"/>
                <a:cs typeface="Arial" charset="0"/>
              </a:rPr>
              <a:t>X</a:t>
            </a:r>
            <a:r>
              <a:rPr lang="fr-FR" sz="2000" dirty="0">
                <a:solidFill>
                  <a:srgbClr val="005828"/>
                </a:solidFill>
                <a:latin typeface="Arial" charset="0"/>
                <a:cs typeface="Arial" charset="0"/>
              </a:rPr>
              <a:t> </a:t>
            </a:r>
            <a:r>
              <a:rPr lang="fr-FR" sz="2000" b="1" dirty="0">
                <a:solidFill>
                  <a:srgbClr val="005828"/>
                </a:solidFill>
                <a:latin typeface="Arial" charset="0"/>
                <a:cs typeface="Arial" charset="0"/>
              </a:rPr>
              <a:t>&lt; 109,5 °</a:t>
            </a:r>
          </a:p>
        </p:txBody>
      </p:sp>
      <p:pic>
        <p:nvPicPr>
          <p:cNvPr id="14339" name="Picture 3"/>
          <p:cNvPicPr>
            <a:picLocks noChangeAspect="1" noChangeArrowheads="1"/>
          </p:cNvPicPr>
          <p:nvPr/>
        </p:nvPicPr>
        <p:blipFill>
          <a:blip r:embed="rId4" cstate="print"/>
          <a:srcRect/>
          <a:stretch>
            <a:fillRect/>
          </a:stretch>
        </p:blipFill>
        <p:spPr bwMode="auto">
          <a:xfrm>
            <a:off x="7596336" y="3789040"/>
            <a:ext cx="936104" cy="977941"/>
          </a:xfrm>
          <a:prstGeom prst="rect">
            <a:avLst/>
          </a:prstGeom>
          <a:noFill/>
          <a:ln w="9525">
            <a:noFill/>
            <a:miter lim="800000"/>
            <a:headEnd/>
            <a:tailEnd/>
          </a:ln>
        </p:spPr>
      </p:pic>
      <p:pic>
        <p:nvPicPr>
          <p:cNvPr id="14345" name="Picture 9"/>
          <p:cNvPicPr>
            <a:picLocks noChangeAspect="1" noChangeArrowheads="1"/>
          </p:cNvPicPr>
          <p:nvPr/>
        </p:nvPicPr>
        <p:blipFill>
          <a:blip r:embed="rId5" cstate="print"/>
          <a:srcRect/>
          <a:stretch>
            <a:fillRect/>
          </a:stretch>
        </p:blipFill>
        <p:spPr bwMode="auto">
          <a:xfrm>
            <a:off x="7596336" y="5949280"/>
            <a:ext cx="1139517" cy="741239"/>
          </a:xfrm>
          <a:prstGeom prst="rect">
            <a:avLst/>
          </a:prstGeom>
          <a:noFill/>
          <a:ln w="9525">
            <a:noFill/>
            <a:miter lim="800000"/>
            <a:headEnd/>
            <a:tailEnd/>
          </a:ln>
        </p:spPr>
      </p:pic>
      <p:pic>
        <p:nvPicPr>
          <p:cNvPr id="14346" name="Picture 10"/>
          <p:cNvPicPr>
            <a:picLocks noChangeAspect="1" noChangeArrowheads="1"/>
          </p:cNvPicPr>
          <p:nvPr/>
        </p:nvPicPr>
        <p:blipFill>
          <a:blip r:embed="rId6" cstate="print"/>
          <a:srcRect/>
          <a:stretch>
            <a:fillRect/>
          </a:stretch>
        </p:blipFill>
        <p:spPr bwMode="auto">
          <a:xfrm>
            <a:off x="7596336" y="4869160"/>
            <a:ext cx="1358987" cy="864096"/>
          </a:xfrm>
          <a:prstGeom prst="rect">
            <a:avLst/>
          </a:prstGeom>
          <a:noFill/>
          <a:ln w="9525">
            <a:noFill/>
            <a:miter lim="800000"/>
            <a:headEnd/>
            <a:tailEnd/>
          </a:ln>
        </p:spPr>
      </p:pic>
      <p:pic>
        <p:nvPicPr>
          <p:cNvPr id="19" name="Picture 8"/>
          <p:cNvPicPr>
            <a:picLocks noChangeAspect="1" noChangeArrowheads="1"/>
          </p:cNvPicPr>
          <p:nvPr/>
        </p:nvPicPr>
        <p:blipFill>
          <a:blip r:embed="rId7" cstate="print"/>
          <a:srcRect/>
          <a:stretch>
            <a:fillRect/>
          </a:stretch>
        </p:blipFill>
        <p:spPr bwMode="auto">
          <a:xfrm>
            <a:off x="7740352" y="1700808"/>
            <a:ext cx="864096" cy="947355"/>
          </a:xfrm>
          <a:prstGeom prst="rect">
            <a:avLst/>
          </a:prstGeom>
          <a:noFill/>
          <a:ln w="9525">
            <a:noFill/>
            <a:miter lim="800000"/>
            <a:headEnd/>
            <a:tailEnd/>
          </a:ln>
        </p:spPr>
      </p:pic>
      <p:pic>
        <p:nvPicPr>
          <p:cNvPr id="20" name="Picture 12" descr="http://tube-a-essai.fr/wp-content/uploads/2019/10/Sch%C3%A9ma-Lewis-CO2.png"/>
          <p:cNvPicPr>
            <a:picLocks noChangeAspect="1" noChangeArrowheads="1"/>
          </p:cNvPicPr>
          <p:nvPr/>
        </p:nvPicPr>
        <p:blipFill>
          <a:blip r:embed="rId8" cstate="print"/>
          <a:srcRect/>
          <a:stretch>
            <a:fillRect/>
          </a:stretch>
        </p:blipFill>
        <p:spPr bwMode="auto">
          <a:xfrm>
            <a:off x="6873364" y="692696"/>
            <a:ext cx="2019116" cy="792088"/>
          </a:xfrm>
          <a:prstGeom prst="rect">
            <a:avLst/>
          </a:prstGeom>
          <a:noFill/>
        </p:spPr>
      </p:pic>
      <p:pic>
        <p:nvPicPr>
          <p:cNvPr id="21" name="Picture 13"/>
          <p:cNvPicPr>
            <a:picLocks noChangeAspect="1" noChangeArrowheads="1"/>
          </p:cNvPicPr>
          <p:nvPr/>
        </p:nvPicPr>
        <p:blipFill>
          <a:blip r:embed="rId9" cstate="print"/>
          <a:srcRect/>
          <a:stretch>
            <a:fillRect/>
          </a:stretch>
        </p:blipFill>
        <p:spPr bwMode="auto">
          <a:xfrm>
            <a:off x="6876256" y="2708920"/>
            <a:ext cx="1872208" cy="897839"/>
          </a:xfrm>
          <a:prstGeom prst="rect">
            <a:avLst/>
          </a:prstGeom>
          <a:noFill/>
          <a:ln w="9525">
            <a:noFill/>
            <a:miter lim="800000"/>
            <a:headEnd/>
            <a:tailEnd/>
          </a:ln>
        </p:spPr>
      </p:pic>
      <p:sp>
        <p:nvSpPr>
          <p:cNvPr id="23" name="Oval 9"/>
          <p:cNvSpPr>
            <a:spLocks noChangeArrowheads="1"/>
          </p:cNvSpPr>
          <p:nvPr/>
        </p:nvSpPr>
        <p:spPr bwMode="auto">
          <a:xfrm>
            <a:off x="3091646" y="4202928"/>
            <a:ext cx="215900" cy="215661"/>
          </a:xfrm>
          <a:prstGeom prst="ellipse">
            <a:avLst/>
          </a:prstGeom>
          <a:solidFill>
            <a:srgbClr val="00B0F0"/>
          </a:solidFill>
          <a:ln w="19050">
            <a:solidFill>
              <a:srgbClr val="000000"/>
            </a:solidFill>
            <a:round/>
            <a:headEnd/>
            <a:tailEnd/>
          </a:ln>
        </p:spPr>
        <p:txBody>
          <a:bodyPr/>
          <a:lstStyle/>
          <a:p>
            <a:endParaRPr lang="fr-FR"/>
          </a:p>
        </p:txBody>
      </p:sp>
      <p:sp>
        <p:nvSpPr>
          <p:cNvPr id="27" name="Oval 2"/>
          <p:cNvSpPr>
            <a:spLocks noChangeArrowheads="1"/>
          </p:cNvSpPr>
          <p:nvPr/>
        </p:nvSpPr>
        <p:spPr bwMode="auto">
          <a:xfrm rot="16200000">
            <a:off x="2979495" y="5957609"/>
            <a:ext cx="503128" cy="198437"/>
          </a:xfrm>
          <a:prstGeom prst="ellipse">
            <a:avLst/>
          </a:prstGeom>
          <a:solidFill>
            <a:srgbClr val="92D050"/>
          </a:solidFill>
          <a:ln w="9525">
            <a:solidFill>
              <a:srgbClr val="000000"/>
            </a:solidFill>
            <a:round/>
            <a:headEnd/>
            <a:tailEnd/>
          </a:ln>
        </p:spPr>
        <p:txBody>
          <a:bodyPr/>
          <a:lstStyle/>
          <a:p>
            <a:endParaRPr lang="fr-FR"/>
          </a:p>
        </p:txBody>
      </p:sp>
      <p:grpSp>
        <p:nvGrpSpPr>
          <p:cNvPr id="29" name="Groupe 28"/>
          <p:cNvGrpSpPr/>
          <p:nvPr/>
        </p:nvGrpSpPr>
        <p:grpSpPr>
          <a:xfrm>
            <a:off x="3120823" y="4809057"/>
            <a:ext cx="215900" cy="607864"/>
            <a:chOff x="3120823" y="4809057"/>
            <a:chExt cx="215900" cy="607864"/>
          </a:xfrm>
        </p:grpSpPr>
        <p:sp>
          <p:nvSpPr>
            <p:cNvPr id="26" name="Oval 2"/>
            <p:cNvSpPr>
              <a:spLocks noChangeArrowheads="1"/>
            </p:cNvSpPr>
            <p:nvPr/>
          </p:nvSpPr>
          <p:spPr bwMode="auto">
            <a:xfrm rot="16200000">
              <a:off x="2979495" y="4961402"/>
              <a:ext cx="503128" cy="198437"/>
            </a:xfrm>
            <a:prstGeom prst="ellipse">
              <a:avLst/>
            </a:prstGeom>
            <a:solidFill>
              <a:srgbClr val="92D050"/>
            </a:solidFill>
            <a:ln w="9525">
              <a:solidFill>
                <a:srgbClr val="000000"/>
              </a:solidFill>
              <a:round/>
              <a:headEnd/>
              <a:tailEnd/>
            </a:ln>
          </p:spPr>
          <p:txBody>
            <a:bodyPr/>
            <a:lstStyle/>
            <a:p>
              <a:endParaRPr lang="fr-FR"/>
            </a:p>
          </p:txBody>
        </p:sp>
        <p:sp>
          <p:nvSpPr>
            <p:cNvPr id="24" name="Oval 9"/>
            <p:cNvSpPr>
              <a:spLocks noChangeArrowheads="1"/>
            </p:cNvSpPr>
            <p:nvPr/>
          </p:nvSpPr>
          <p:spPr bwMode="auto">
            <a:xfrm>
              <a:off x="3120823" y="5201260"/>
              <a:ext cx="215900" cy="215661"/>
            </a:xfrm>
            <a:prstGeom prst="ellipse">
              <a:avLst/>
            </a:prstGeom>
            <a:solidFill>
              <a:srgbClr val="00B0F0"/>
            </a:solidFill>
            <a:ln w="19050">
              <a:solidFill>
                <a:srgbClr val="000000"/>
              </a:solidFill>
              <a:round/>
              <a:headEnd/>
              <a:tailEnd/>
            </a:ln>
          </p:spPr>
          <p:txBody>
            <a:bodyPr/>
            <a:lstStyle/>
            <a:p>
              <a:endParaRPr lang="fr-FR"/>
            </a:p>
          </p:txBody>
        </p:sp>
      </p:grpSp>
      <p:grpSp>
        <p:nvGrpSpPr>
          <p:cNvPr id="30" name="Groupe 29"/>
          <p:cNvGrpSpPr/>
          <p:nvPr/>
        </p:nvGrpSpPr>
        <p:grpSpPr>
          <a:xfrm>
            <a:off x="2988398" y="6186733"/>
            <a:ext cx="359342" cy="215661"/>
            <a:chOff x="2988398" y="6186733"/>
            <a:chExt cx="359342" cy="215661"/>
          </a:xfrm>
        </p:grpSpPr>
        <p:sp>
          <p:nvSpPr>
            <p:cNvPr id="28" name="Oval 2"/>
            <p:cNvSpPr>
              <a:spLocks noChangeArrowheads="1"/>
            </p:cNvSpPr>
            <p:nvPr/>
          </p:nvSpPr>
          <p:spPr bwMode="auto">
            <a:xfrm rot="20532348">
              <a:off x="2988398" y="6262441"/>
              <a:ext cx="285872" cy="126428"/>
            </a:xfrm>
            <a:prstGeom prst="ellipse">
              <a:avLst/>
            </a:prstGeom>
            <a:solidFill>
              <a:srgbClr val="92D050"/>
            </a:solidFill>
            <a:ln w="9525">
              <a:solidFill>
                <a:srgbClr val="000000"/>
              </a:solidFill>
              <a:round/>
              <a:headEnd/>
              <a:tailEnd/>
            </a:ln>
          </p:spPr>
          <p:txBody>
            <a:bodyPr/>
            <a:lstStyle/>
            <a:p>
              <a:endParaRPr lang="fr-FR"/>
            </a:p>
          </p:txBody>
        </p:sp>
        <p:sp>
          <p:nvSpPr>
            <p:cNvPr id="25" name="Oval 9"/>
            <p:cNvSpPr>
              <a:spLocks noChangeArrowheads="1"/>
            </p:cNvSpPr>
            <p:nvPr/>
          </p:nvSpPr>
          <p:spPr bwMode="auto">
            <a:xfrm>
              <a:off x="3131840" y="6186733"/>
              <a:ext cx="215900" cy="215661"/>
            </a:xfrm>
            <a:prstGeom prst="ellipse">
              <a:avLst/>
            </a:prstGeom>
            <a:solidFill>
              <a:srgbClr val="00B0F0"/>
            </a:solidFill>
            <a:ln w="19050">
              <a:solidFill>
                <a:srgbClr val="000000"/>
              </a:solidFill>
              <a:round/>
              <a:headEnd/>
              <a:tailEnd/>
            </a:ln>
          </p:spPr>
          <p:txBody>
            <a:bodyPr/>
            <a:lstStyle/>
            <a:p>
              <a:endParaRPr lang="fr-FR"/>
            </a:p>
          </p:txBody>
        </p:sp>
      </p:grpSp>
      <p:sp>
        <p:nvSpPr>
          <p:cNvPr id="31" name="Rectangle 30"/>
          <p:cNvSpPr/>
          <p:nvPr/>
        </p:nvSpPr>
        <p:spPr>
          <a:xfrm>
            <a:off x="1331640" y="836712"/>
            <a:ext cx="115212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00B0F0"/>
                </a:solidFill>
                <a:latin typeface="Cambria" pitchFamily="18" charset="0"/>
                <a:ea typeface="Cambria" pitchFamily="18" charset="0"/>
              </a:rPr>
              <a:t>A</a:t>
            </a:r>
            <a:r>
              <a:rPr lang="fr-FR" sz="2800" b="1" dirty="0" smtClean="0">
                <a:solidFill>
                  <a:srgbClr val="FF0000"/>
                </a:solidFill>
                <a:latin typeface="Cambria" pitchFamily="18" charset="0"/>
                <a:ea typeface="Cambria" pitchFamily="18" charset="0"/>
              </a:rPr>
              <a:t>X</a:t>
            </a:r>
            <a:r>
              <a:rPr lang="fr-FR" sz="2800" b="1" baseline="-25000" dirty="0" smtClean="0">
                <a:solidFill>
                  <a:schemeClr val="tx1"/>
                </a:solidFill>
                <a:latin typeface="Cambria" pitchFamily="18" charset="0"/>
                <a:ea typeface="Cambria" pitchFamily="18" charset="0"/>
              </a:rPr>
              <a:t>2</a:t>
            </a:r>
            <a:r>
              <a:rPr lang="fr-FR" sz="2800" b="1" dirty="0" smtClean="0">
                <a:solidFill>
                  <a:srgbClr val="92D050"/>
                </a:solidFill>
                <a:latin typeface="Cambria" pitchFamily="18" charset="0"/>
                <a:ea typeface="Cambria" pitchFamily="18" charset="0"/>
              </a:rPr>
              <a:t>E</a:t>
            </a:r>
            <a:r>
              <a:rPr lang="fr-FR" sz="2800" b="1" baseline="-25000" dirty="0" smtClean="0">
                <a:solidFill>
                  <a:schemeClr val="tx1"/>
                </a:solidFill>
                <a:latin typeface="Cambria" pitchFamily="18" charset="0"/>
                <a:ea typeface="Cambria" pitchFamily="18" charset="0"/>
              </a:rPr>
              <a:t>0</a:t>
            </a:r>
            <a:endParaRPr lang="fr-FR" sz="2800" b="1" baseline="-25000" dirty="0">
              <a:solidFill>
                <a:schemeClr val="tx1"/>
              </a:solidFill>
              <a:latin typeface="Cambria" pitchFamily="18" charset="0"/>
              <a:ea typeface="Cambria" pitchFamily="18" charset="0"/>
            </a:endParaRPr>
          </a:p>
        </p:txBody>
      </p:sp>
      <p:sp>
        <p:nvSpPr>
          <p:cNvPr id="32" name="Rectangle 31"/>
          <p:cNvSpPr/>
          <p:nvPr/>
        </p:nvSpPr>
        <p:spPr>
          <a:xfrm>
            <a:off x="1331640" y="1916832"/>
            <a:ext cx="115212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00B0F0"/>
                </a:solidFill>
                <a:latin typeface="Cambria" pitchFamily="18" charset="0"/>
                <a:ea typeface="Cambria" pitchFamily="18" charset="0"/>
              </a:rPr>
              <a:t>A</a:t>
            </a:r>
            <a:r>
              <a:rPr lang="fr-FR" sz="2800" b="1" dirty="0" smtClean="0">
                <a:solidFill>
                  <a:srgbClr val="FF0000"/>
                </a:solidFill>
                <a:latin typeface="Cambria" pitchFamily="18" charset="0"/>
                <a:ea typeface="Cambria" pitchFamily="18" charset="0"/>
              </a:rPr>
              <a:t>X</a:t>
            </a:r>
            <a:r>
              <a:rPr lang="fr-FR" sz="2800" b="1" baseline="-25000" dirty="0" smtClean="0">
                <a:solidFill>
                  <a:schemeClr val="tx1"/>
                </a:solidFill>
                <a:latin typeface="Cambria" pitchFamily="18" charset="0"/>
                <a:ea typeface="Cambria" pitchFamily="18" charset="0"/>
              </a:rPr>
              <a:t>3</a:t>
            </a:r>
            <a:r>
              <a:rPr lang="fr-FR" sz="2800" b="1" dirty="0" smtClean="0">
                <a:solidFill>
                  <a:srgbClr val="92D050"/>
                </a:solidFill>
                <a:latin typeface="Cambria" pitchFamily="18" charset="0"/>
                <a:ea typeface="Cambria" pitchFamily="18" charset="0"/>
              </a:rPr>
              <a:t>E</a:t>
            </a:r>
            <a:r>
              <a:rPr lang="fr-FR" sz="2800" b="1" baseline="-25000" dirty="0" smtClean="0">
                <a:solidFill>
                  <a:schemeClr val="tx1"/>
                </a:solidFill>
                <a:latin typeface="Cambria" pitchFamily="18" charset="0"/>
                <a:ea typeface="Cambria" pitchFamily="18" charset="0"/>
              </a:rPr>
              <a:t>0</a:t>
            </a:r>
            <a:endParaRPr lang="fr-FR" sz="2800" b="1" baseline="-25000" dirty="0">
              <a:solidFill>
                <a:schemeClr val="tx1"/>
              </a:solidFill>
              <a:latin typeface="Cambria" pitchFamily="18" charset="0"/>
              <a:ea typeface="Cambria" pitchFamily="18" charset="0"/>
            </a:endParaRPr>
          </a:p>
        </p:txBody>
      </p:sp>
      <p:sp>
        <p:nvSpPr>
          <p:cNvPr id="33" name="Rectangle 32"/>
          <p:cNvSpPr/>
          <p:nvPr/>
        </p:nvSpPr>
        <p:spPr>
          <a:xfrm>
            <a:off x="1331640" y="2924944"/>
            <a:ext cx="115212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00B0F0"/>
                </a:solidFill>
                <a:latin typeface="Cambria" pitchFamily="18" charset="0"/>
                <a:ea typeface="Cambria" pitchFamily="18" charset="0"/>
              </a:rPr>
              <a:t>A</a:t>
            </a:r>
            <a:r>
              <a:rPr lang="fr-FR" sz="2800" b="1" dirty="0" smtClean="0">
                <a:solidFill>
                  <a:srgbClr val="FF0000"/>
                </a:solidFill>
                <a:latin typeface="Cambria" pitchFamily="18" charset="0"/>
                <a:ea typeface="Cambria" pitchFamily="18" charset="0"/>
              </a:rPr>
              <a:t>X</a:t>
            </a:r>
            <a:r>
              <a:rPr lang="fr-FR" sz="2800" b="1" baseline="-25000" dirty="0" smtClean="0">
                <a:solidFill>
                  <a:schemeClr val="tx1"/>
                </a:solidFill>
                <a:latin typeface="Cambria" pitchFamily="18" charset="0"/>
                <a:ea typeface="Cambria" pitchFamily="18" charset="0"/>
              </a:rPr>
              <a:t>2</a:t>
            </a:r>
            <a:r>
              <a:rPr lang="fr-FR" sz="2800" b="1" dirty="0" smtClean="0">
                <a:solidFill>
                  <a:srgbClr val="92D050"/>
                </a:solidFill>
                <a:latin typeface="Cambria" pitchFamily="18" charset="0"/>
                <a:ea typeface="Cambria" pitchFamily="18" charset="0"/>
              </a:rPr>
              <a:t>E</a:t>
            </a:r>
            <a:r>
              <a:rPr lang="fr-FR" sz="2800" b="1" baseline="-25000" dirty="0" smtClean="0">
                <a:solidFill>
                  <a:schemeClr val="tx1"/>
                </a:solidFill>
                <a:latin typeface="Cambria" pitchFamily="18" charset="0"/>
                <a:ea typeface="Cambria" pitchFamily="18" charset="0"/>
              </a:rPr>
              <a:t>1</a:t>
            </a:r>
            <a:endParaRPr lang="fr-FR" sz="2800" b="1" baseline="-25000" dirty="0">
              <a:solidFill>
                <a:schemeClr val="tx1"/>
              </a:solidFill>
              <a:latin typeface="Cambria" pitchFamily="18" charset="0"/>
              <a:ea typeface="Cambria" pitchFamily="18" charset="0"/>
            </a:endParaRPr>
          </a:p>
        </p:txBody>
      </p:sp>
      <p:sp>
        <p:nvSpPr>
          <p:cNvPr id="34" name="Rectangle 33"/>
          <p:cNvSpPr/>
          <p:nvPr/>
        </p:nvSpPr>
        <p:spPr>
          <a:xfrm>
            <a:off x="1331640" y="4005064"/>
            <a:ext cx="115212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00B0F0"/>
                </a:solidFill>
                <a:latin typeface="Cambria" pitchFamily="18" charset="0"/>
                <a:ea typeface="Cambria" pitchFamily="18" charset="0"/>
              </a:rPr>
              <a:t>A</a:t>
            </a:r>
            <a:r>
              <a:rPr lang="fr-FR" sz="2800" b="1" dirty="0" smtClean="0">
                <a:solidFill>
                  <a:srgbClr val="FF0000"/>
                </a:solidFill>
                <a:latin typeface="Cambria" pitchFamily="18" charset="0"/>
                <a:ea typeface="Cambria" pitchFamily="18" charset="0"/>
              </a:rPr>
              <a:t>X</a:t>
            </a:r>
            <a:r>
              <a:rPr lang="fr-FR" sz="2800" b="1" baseline="-25000" dirty="0" smtClean="0">
                <a:solidFill>
                  <a:schemeClr val="tx1"/>
                </a:solidFill>
                <a:latin typeface="Cambria" pitchFamily="18" charset="0"/>
                <a:ea typeface="Cambria" pitchFamily="18" charset="0"/>
              </a:rPr>
              <a:t>4</a:t>
            </a:r>
            <a:r>
              <a:rPr lang="fr-FR" sz="2800" b="1" dirty="0" smtClean="0">
                <a:solidFill>
                  <a:srgbClr val="92D050"/>
                </a:solidFill>
                <a:latin typeface="Cambria" pitchFamily="18" charset="0"/>
                <a:ea typeface="Cambria" pitchFamily="18" charset="0"/>
              </a:rPr>
              <a:t>E</a:t>
            </a:r>
            <a:r>
              <a:rPr lang="fr-FR" sz="2800" b="1" baseline="-25000" dirty="0" smtClean="0">
                <a:solidFill>
                  <a:schemeClr val="tx1"/>
                </a:solidFill>
                <a:latin typeface="Cambria" pitchFamily="18" charset="0"/>
                <a:ea typeface="Cambria" pitchFamily="18" charset="0"/>
              </a:rPr>
              <a:t>0</a:t>
            </a:r>
            <a:endParaRPr lang="fr-FR" sz="2800" b="1" baseline="-25000" dirty="0">
              <a:solidFill>
                <a:schemeClr val="tx1"/>
              </a:solidFill>
              <a:latin typeface="Cambria" pitchFamily="18" charset="0"/>
              <a:ea typeface="Cambria" pitchFamily="18" charset="0"/>
            </a:endParaRPr>
          </a:p>
        </p:txBody>
      </p:sp>
      <p:sp>
        <p:nvSpPr>
          <p:cNvPr id="35" name="Rectangle 34"/>
          <p:cNvSpPr/>
          <p:nvPr/>
        </p:nvSpPr>
        <p:spPr>
          <a:xfrm>
            <a:off x="1331640" y="5013176"/>
            <a:ext cx="115212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00B0F0"/>
                </a:solidFill>
                <a:latin typeface="Cambria" pitchFamily="18" charset="0"/>
                <a:ea typeface="Cambria" pitchFamily="18" charset="0"/>
              </a:rPr>
              <a:t>A</a:t>
            </a:r>
            <a:r>
              <a:rPr lang="fr-FR" sz="2800" b="1" dirty="0" smtClean="0">
                <a:solidFill>
                  <a:srgbClr val="FF0000"/>
                </a:solidFill>
                <a:latin typeface="Cambria" pitchFamily="18" charset="0"/>
                <a:ea typeface="Cambria" pitchFamily="18" charset="0"/>
              </a:rPr>
              <a:t>X</a:t>
            </a:r>
            <a:r>
              <a:rPr lang="fr-FR" sz="2800" b="1" baseline="-25000" dirty="0" smtClean="0">
                <a:solidFill>
                  <a:schemeClr val="tx1"/>
                </a:solidFill>
                <a:latin typeface="Cambria" pitchFamily="18" charset="0"/>
                <a:ea typeface="Cambria" pitchFamily="18" charset="0"/>
              </a:rPr>
              <a:t>3</a:t>
            </a:r>
            <a:r>
              <a:rPr lang="fr-FR" sz="2800" b="1" dirty="0" smtClean="0">
                <a:solidFill>
                  <a:srgbClr val="92D050"/>
                </a:solidFill>
                <a:latin typeface="Cambria" pitchFamily="18" charset="0"/>
                <a:ea typeface="Cambria" pitchFamily="18" charset="0"/>
              </a:rPr>
              <a:t>E</a:t>
            </a:r>
            <a:r>
              <a:rPr lang="fr-FR" sz="2800" b="1" baseline="-25000" dirty="0" smtClean="0">
                <a:solidFill>
                  <a:schemeClr val="tx1"/>
                </a:solidFill>
                <a:latin typeface="Cambria" pitchFamily="18" charset="0"/>
                <a:ea typeface="Cambria" pitchFamily="18" charset="0"/>
              </a:rPr>
              <a:t>1</a:t>
            </a:r>
            <a:endParaRPr lang="fr-FR" sz="2800" b="1" baseline="-25000" dirty="0">
              <a:solidFill>
                <a:schemeClr val="tx1"/>
              </a:solidFill>
              <a:latin typeface="Cambria" pitchFamily="18" charset="0"/>
              <a:ea typeface="Cambria" pitchFamily="18" charset="0"/>
            </a:endParaRPr>
          </a:p>
        </p:txBody>
      </p:sp>
      <p:sp>
        <p:nvSpPr>
          <p:cNvPr id="36" name="Rectangle 35"/>
          <p:cNvSpPr/>
          <p:nvPr/>
        </p:nvSpPr>
        <p:spPr>
          <a:xfrm>
            <a:off x="1331640" y="6021288"/>
            <a:ext cx="115212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00B0F0"/>
                </a:solidFill>
                <a:latin typeface="Cambria" pitchFamily="18" charset="0"/>
                <a:ea typeface="Cambria" pitchFamily="18" charset="0"/>
              </a:rPr>
              <a:t>A</a:t>
            </a:r>
            <a:r>
              <a:rPr lang="fr-FR" sz="2800" b="1" dirty="0" smtClean="0">
                <a:solidFill>
                  <a:srgbClr val="FF0000"/>
                </a:solidFill>
                <a:latin typeface="Cambria" pitchFamily="18" charset="0"/>
                <a:ea typeface="Cambria" pitchFamily="18" charset="0"/>
              </a:rPr>
              <a:t>X</a:t>
            </a:r>
            <a:r>
              <a:rPr lang="fr-FR" sz="2800" b="1" baseline="-25000" dirty="0" smtClean="0">
                <a:solidFill>
                  <a:schemeClr val="tx1"/>
                </a:solidFill>
                <a:latin typeface="Cambria" pitchFamily="18" charset="0"/>
                <a:ea typeface="Cambria" pitchFamily="18" charset="0"/>
              </a:rPr>
              <a:t>2</a:t>
            </a:r>
            <a:r>
              <a:rPr lang="fr-FR" sz="2800" b="1" dirty="0" smtClean="0">
                <a:solidFill>
                  <a:srgbClr val="92D050"/>
                </a:solidFill>
                <a:latin typeface="Cambria" pitchFamily="18" charset="0"/>
                <a:ea typeface="Cambria" pitchFamily="18" charset="0"/>
              </a:rPr>
              <a:t>E</a:t>
            </a:r>
            <a:r>
              <a:rPr lang="fr-FR" sz="2800" b="1" baseline="-25000" dirty="0" smtClean="0">
                <a:solidFill>
                  <a:schemeClr val="tx1"/>
                </a:solidFill>
                <a:latin typeface="Cambria" pitchFamily="18" charset="0"/>
                <a:ea typeface="Cambria" pitchFamily="18" charset="0"/>
              </a:rPr>
              <a:t>2</a:t>
            </a:r>
            <a:endParaRPr lang="fr-FR" sz="2800" b="1" baseline="-25000" dirty="0">
              <a:solidFill>
                <a:schemeClr val="tx1"/>
              </a:solidFill>
              <a:latin typeface="Cambria" pitchFamily="18" charset="0"/>
              <a:ea typeface="Cambria" pitchFamily="18" charset="0"/>
            </a:endParaRPr>
          </a:p>
        </p:txBody>
      </p:sp>
      <p:sp>
        <p:nvSpPr>
          <p:cNvPr id="37" name="Oval 10"/>
          <p:cNvSpPr>
            <a:spLocks noChangeArrowheads="1"/>
          </p:cNvSpPr>
          <p:nvPr/>
        </p:nvSpPr>
        <p:spPr bwMode="auto">
          <a:xfrm>
            <a:off x="2699792" y="1052736"/>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38" name="Oval 10"/>
          <p:cNvSpPr>
            <a:spLocks noChangeArrowheads="1"/>
          </p:cNvSpPr>
          <p:nvPr/>
        </p:nvSpPr>
        <p:spPr bwMode="auto">
          <a:xfrm>
            <a:off x="3563888" y="1052736"/>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39" name="Oval 10"/>
          <p:cNvSpPr>
            <a:spLocks noChangeArrowheads="1"/>
          </p:cNvSpPr>
          <p:nvPr/>
        </p:nvSpPr>
        <p:spPr bwMode="auto">
          <a:xfrm>
            <a:off x="3131840" y="1693665"/>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40" name="Oval 10"/>
          <p:cNvSpPr>
            <a:spLocks noChangeArrowheads="1"/>
          </p:cNvSpPr>
          <p:nvPr/>
        </p:nvSpPr>
        <p:spPr bwMode="auto">
          <a:xfrm>
            <a:off x="2714078" y="2372690"/>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41" name="Oval 10"/>
          <p:cNvSpPr>
            <a:spLocks noChangeArrowheads="1"/>
          </p:cNvSpPr>
          <p:nvPr/>
        </p:nvSpPr>
        <p:spPr bwMode="auto">
          <a:xfrm>
            <a:off x="3530325" y="2391738"/>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42" name="Oval 10"/>
          <p:cNvSpPr>
            <a:spLocks noChangeArrowheads="1"/>
          </p:cNvSpPr>
          <p:nvPr/>
        </p:nvSpPr>
        <p:spPr bwMode="auto">
          <a:xfrm>
            <a:off x="2709316" y="3398047"/>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43" name="Oval 10"/>
          <p:cNvSpPr>
            <a:spLocks noChangeArrowheads="1"/>
          </p:cNvSpPr>
          <p:nvPr/>
        </p:nvSpPr>
        <p:spPr bwMode="auto">
          <a:xfrm>
            <a:off x="3540427" y="3404612"/>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44" name="Oval 10"/>
          <p:cNvSpPr>
            <a:spLocks noChangeArrowheads="1"/>
          </p:cNvSpPr>
          <p:nvPr/>
        </p:nvSpPr>
        <p:spPr bwMode="auto">
          <a:xfrm>
            <a:off x="2899149" y="4288334"/>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45" name="Oval 10"/>
          <p:cNvSpPr>
            <a:spLocks noChangeArrowheads="1"/>
          </p:cNvSpPr>
          <p:nvPr/>
        </p:nvSpPr>
        <p:spPr bwMode="auto">
          <a:xfrm>
            <a:off x="2913435" y="4504358"/>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46" name="Oval 10"/>
          <p:cNvSpPr>
            <a:spLocks noChangeArrowheads="1"/>
          </p:cNvSpPr>
          <p:nvPr/>
        </p:nvSpPr>
        <p:spPr bwMode="auto">
          <a:xfrm>
            <a:off x="3605292" y="4404127"/>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47" name="Oval 10"/>
          <p:cNvSpPr>
            <a:spLocks noChangeArrowheads="1"/>
          </p:cNvSpPr>
          <p:nvPr/>
        </p:nvSpPr>
        <p:spPr bwMode="auto">
          <a:xfrm>
            <a:off x="3124697" y="3779516"/>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48" name="Oval 10"/>
          <p:cNvSpPr>
            <a:spLocks noChangeArrowheads="1"/>
          </p:cNvSpPr>
          <p:nvPr/>
        </p:nvSpPr>
        <p:spPr bwMode="auto">
          <a:xfrm>
            <a:off x="3631134" y="5389883"/>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49" name="Oval 10"/>
          <p:cNvSpPr>
            <a:spLocks noChangeArrowheads="1"/>
          </p:cNvSpPr>
          <p:nvPr/>
        </p:nvSpPr>
        <p:spPr bwMode="auto">
          <a:xfrm>
            <a:off x="2915816" y="5272636"/>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50" name="Oval 10"/>
          <p:cNvSpPr>
            <a:spLocks noChangeArrowheads="1"/>
          </p:cNvSpPr>
          <p:nvPr/>
        </p:nvSpPr>
        <p:spPr bwMode="auto">
          <a:xfrm>
            <a:off x="2925340" y="5493193"/>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51" name="Oval 10"/>
          <p:cNvSpPr>
            <a:spLocks noChangeArrowheads="1"/>
          </p:cNvSpPr>
          <p:nvPr/>
        </p:nvSpPr>
        <p:spPr bwMode="auto">
          <a:xfrm>
            <a:off x="2925340" y="6496194"/>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52" name="Oval 10"/>
          <p:cNvSpPr>
            <a:spLocks noChangeArrowheads="1"/>
          </p:cNvSpPr>
          <p:nvPr/>
        </p:nvSpPr>
        <p:spPr bwMode="auto">
          <a:xfrm>
            <a:off x="3645420" y="6402757"/>
            <a:ext cx="127000" cy="127000"/>
          </a:xfrm>
          <a:prstGeom prst="ellipse">
            <a:avLst/>
          </a:prstGeom>
          <a:solidFill>
            <a:srgbClr val="FF0000"/>
          </a:solidFill>
          <a:ln w="12700">
            <a:solidFill>
              <a:srgbClr val="000000"/>
            </a:solidFill>
            <a:round/>
            <a:headEnd/>
            <a:tailEnd/>
          </a:ln>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dissolve">
                                      <p:cBhvr>
                                        <p:cTn id="7" dur="500"/>
                                        <p:tgtEl>
                                          <p:spTgt spid="3">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1" end="11"/>
                                            </p:txEl>
                                          </p:spTgt>
                                        </p:tgtEl>
                                        <p:attrNameLst>
                                          <p:attrName>style.visibility</p:attrName>
                                        </p:attrNameLst>
                                      </p:cBhvr>
                                      <p:to>
                                        <p:strVal val="visible"/>
                                      </p:to>
                                    </p:set>
                                    <p:animEffect transition="in" filter="dissolve">
                                      <p:cBhvr>
                                        <p:cTn id="12" dur="500"/>
                                        <p:tgtEl>
                                          <p:spTgt spid="3">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339"/>
                                        </p:tgtEl>
                                        <p:attrNameLst>
                                          <p:attrName>style.visibility</p:attrName>
                                        </p:attrNameLst>
                                      </p:cBhvr>
                                      <p:to>
                                        <p:strVal val="visible"/>
                                      </p:to>
                                    </p:set>
                                    <p:anim calcmode="lin" valueType="num">
                                      <p:cBhvr additive="base">
                                        <p:cTn id="17" dur="500" fill="hold"/>
                                        <p:tgtEl>
                                          <p:spTgt spid="14339"/>
                                        </p:tgtEl>
                                        <p:attrNameLst>
                                          <p:attrName>ppt_x</p:attrName>
                                        </p:attrNameLst>
                                      </p:cBhvr>
                                      <p:tavLst>
                                        <p:tav tm="0">
                                          <p:val>
                                            <p:strVal val="#ppt_x"/>
                                          </p:val>
                                        </p:tav>
                                        <p:tav tm="100000">
                                          <p:val>
                                            <p:strVal val="#ppt_x"/>
                                          </p:val>
                                        </p:tav>
                                      </p:tavLst>
                                    </p:anim>
                                    <p:anim calcmode="lin" valueType="num">
                                      <p:cBhvr additive="base">
                                        <p:cTn id="1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animEffect transition="in" filter="dissolve">
                                      <p:cBhvr>
                                        <p:cTn id="23" dur="500"/>
                                        <p:tgtEl>
                                          <p:spTgt spid="3">
                                            <p:txEl>
                                              <p:pRg st="13" end="1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14" end="14"/>
                                            </p:txEl>
                                          </p:spTgt>
                                        </p:tgtEl>
                                        <p:attrNameLst>
                                          <p:attrName>style.visibility</p:attrName>
                                        </p:attrNameLst>
                                      </p:cBhvr>
                                      <p:to>
                                        <p:strVal val="visible"/>
                                      </p:to>
                                    </p:set>
                                    <p:animEffect transition="in" filter="dissolve">
                                      <p:cBhvr>
                                        <p:cTn id="28" dur="500"/>
                                        <p:tgtEl>
                                          <p:spTgt spid="3">
                                            <p:txEl>
                                              <p:pRg st="14" end="1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346"/>
                                        </p:tgtEl>
                                        <p:attrNameLst>
                                          <p:attrName>style.visibility</p:attrName>
                                        </p:attrNameLst>
                                      </p:cBhvr>
                                      <p:to>
                                        <p:strVal val="visible"/>
                                      </p:to>
                                    </p:set>
                                    <p:anim calcmode="lin" valueType="num">
                                      <p:cBhvr additive="base">
                                        <p:cTn id="33" dur="500" fill="hold"/>
                                        <p:tgtEl>
                                          <p:spTgt spid="14346"/>
                                        </p:tgtEl>
                                        <p:attrNameLst>
                                          <p:attrName>ppt_x</p:attrName>
                                        </p:attrNameLst>
                                      </p:cBhvr>
                                      <p:tavLst>
                                        <p:tav tm="0">
                                          <p:val>
                                            <p:strVal val="#ppt_x"/>
                                          </p:val>
                                        </p:tav>
                                        <p:tav tm="100000">
                                          <p:val>
                                            <p:strVal val="#ppt_x"/>
                                          </p:val>
                                        </p:tav>
                                      </p:tavLst>
                                    </p:anim>
                                    <p:anim calcmode="lin" valueType="num">
                                      <p:cBhvr additive="base">
                                        <p:cTn id="34" dur="500" fill="hold"/>
                                        <p:tgtEl>
                                          <p:spTgt spid="143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animEffect transition="in" filter="dissolve">
                                      <p:cBhvr>
                                        <p:cTn id="39" dur="500"/>
                                        <p:tgtEl>
                                          <p:spTgt spid="3">
                                            <p:txEl>
                                              <p:pRg st="16" end="1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3">
                                            <p:txEl>
                                              <p:pRg st="17" end="17"/>
                                            </p:txEl>
                                          </p:spTgt>
                                        </p:tgtEl>
                                        <p:attrNameLst>
                                          <p:attrName>style.visibility</p:attrName>
                                        </p:attrNameLst>
                                      </p:cBhvr>
                                      <p:to>
                                        <p:strVal val="visible"/>
                                      </p:to>
                                    </p:set>
                                    <p:animEffect transition="in" filter="dissolve">
                                      <p:cBhvr>
                                        <p:cTn id="44" dur="500"/>
                                        <p:tgtEl>
                                          <p:spTgt spid="3">
                                            <p:txEl>
                                              <p:pRg st="17" end="1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345"/>
                                        </p:tgtEl>
                                        <p:attrNameLst>
                                          <p:attrName>style.visibility</p:attrName>
                                        </p:attrNameLst>
                                      </p:cBhvr>
                                      <p:to>
                                        <p:strVal val="visible"/>
                                      </p:to>
                                    </p:set>
                                    <p:anim calcmode="lin" valueType="num">
                                      <p:cBhvr additive="base">
                                        <p:cTn id="49" dur="500" fill="hold"/>
                                        <p:tgtEl>
                                          <p:spTgt spid="14345"/>
                                        </p:tgtEl>
                                        <p:attrNameLst>
                                          <p:attrName>ppt_x</p:attrName>
                                        </p:attrNameLst>
                                      </p:cBhvr>
                                      <p:tavLst>
                                        <p:tav tm="0">
                                          <p:val>
                                            <p:strVal val="#ppt_x"/>
                                          </p:val>
                                        </p:tav>
                                        <p:tav tm="100000">
                                          <p:val>
                                            <p:strVal val="#ppt_x"/>
                                          </p:val>
                                        </p:tav>
                                      </p:tavLst>
                                    </p:anim>
                                    <p:anim calcmode="lin" valueType="num">
                                      <p:cBhvr additive="base">
                                        <p:cTn id="50"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
          <p:cNvPicPr>
            <a:picLocks noChangeAspect="1" noChangeArrowheads="1"/>
          </p:cNvPicPr>
          <p:nvPr/>
        </p:nvPicPr>
        <p:blipFill>
          <a:blip r:embed="rId2" cstate="print"/>
          <a:srcRect/>
          <a:stretch>
            <a:fillRect/>
          </a:stretch>
        </p:blipFill>
        <p:spPr bwMode="auto">
          <a:xfrm>
            <a:off x="0" y="0"/>
            <a:ext cx="9144000" cy="3068960"/>
          </a:xfrm>
          <a:prstGeom prst="rect">
            <a:avLst/>
          </a:prstGeom>
          <a:noFill/>
          <a:ln w="9525">
            <a:noFill/>
            <a:miter lim="800000"/>
            <a:headEnd/>
            <a:tailEnd/>
          </a:ln>
        </p:spPr>
      </p:pic>
      <p:graphicFrame>
        <p:nvGraphicFramePr>
          <p:cNvPr id="16" name="Tableau 15"/>
          <p:cNvGraphicFramePr>
            <a:graphicFrameLocks noGrp="1"/>
          </p:cNvGraphicFramePr>
          <p:nvPr/>
        </p:nvGraphicFramePr>
        <p:xfrm>
          <a:off x="107950" y="4093448"/>
          <a:ext cx="8928991" cy="908680"/>
        </p:xfrm>
        <a:graphic>
          <a:graphicData uri="http://schemas.openxmlformats.org/drawingml/2006/table">
            <a:tbl>
              <a:tblPr/>
              <a:tblGrid>
                <a:gridCol w="1511722"/>
                <a:gridCol w="2376264"/>
                <a:gridCol w="2448272"/>
                <a:gridCol w="2592733"/>
              </a:tblGrid>
              <a:tr h="360040">
                <a:tc>
                  <a:txBody>
                    <a:bodyPr/>
                    <a:lstStyle/>
                    <a:p>
                      <a:pPr algn="ctr">
                        <a:spcAft>
                          <a:spcPts val="0"/>
                        </a:spcAft>
                      </a:pPr>
                      <a:endParaRPr lang="fr-FR" sz="1000" b="1" dirty="0" smtClean="0">
                        <a:latin typeface="Comic Sans MS"/>
                        <a:ea typeface="Calibri"/>
                        <a:cs typeface="Times New Roman"/>
                      </a:endParaRPr>
                    </a:p>
                    <a:p>
                      <a:pPr algn="ctr">
                        <a:spcAft>
                          <a:spcPts val="0"/>
                        </a:spcAft>
                      </a:pPr>
                      <a:r>
                        <a:rPr lang="fr-FR" sz="1800" b="1" dirty="0" smtClean="0">
                          <a:latin typeface="Comic Sans MS"/>
                          <a:ea typeface="Calibri"/>
                          <a:cs typeface="Times New Roman"/>
                        </a:rPr>
                        <a:t>Composé</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CH</a:t>
                      </a:r>
                      <a:r>
                        <a:rPr lang="fr-FR" sz="1800" b="1" baseline="-25000" dirty="0">
                          <a:latin typeface="Comic Sans MS"/>
                          <a:ea typeface="Calibri"/>
                          <a:cs typeface="Times New Roman"/>
                        </a:rPr>
                        <a:t>4</a:t>
                      </a:r>
                      <a:r>
                        <a:rPr lang="fr-FR" sz="1800" dirty="0">
                          <a:latin typeface="Comic Sans MS"/>
                          <a:ea typeface="Calibri"/>
                          <a:cs typeface="Times New Roman"/>
                        </a:rPr>
                        <a:t> </a:t>
                      </a:r>
                      <a:endParaRPr lang="fr-FR" sz="1800" dirty="0" smtClean="0">
                        <a:latin typeface="Comic Sans MS"/>
                        <a:ea typeface="Calibri"/>
                        <a:cs typeface="Times New Roman"/>
                      </a:endParaRPr>
                    </a:p>
                    <a:p>
                      <a:pPr algn="ctr">
                        <a:spcAft>
                          <a:spcPts val="0"/>
                        </a:spcAft>
                      </a:pPr>
                      <a:r>
                        <a:rPr lang="fr-FR" sz="1800" dirty="0" smtClean="0">
                          <a:latin typeface="Comic Sans MS"/>
                          <a:ea typeface="Calibri"/>
                          <a:cs typeface="Times New Roman"/>
                        </a:rPr>
                        <a:t>(</a:t>
                      </a:r>
                      <a:r>
                        <a:rPr lang="fr-FR" sz="1800" dirty="0">
                          <a:latin typeface="Comic Sans MS"/>
                          <a:ea typeface="Calibri"/>
                          <a:cs typeface="Times New Roman"/>
                        </a:rPr>
                        <a:t>0 doublet non liant)</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NH</a:t>
                      </a:r>
                      <a:r>
                        <a:rPr lang="fr-FR" sz="1800" b="1" baseline="-25000" dirty="0">
                          <a:latin typeface="Comic Sans MS"/>
                          <a:ea typeface="Calibri"/>
                          <a:cs typeface="Times New Roman"/>
                        </a:rPr>
                        <a:t>3</a:t>
                      </a:r>
                      <a:r>
                        <a:rPr lang="fr-FR" sz="1800" dirty="0">
                          <a:latin typeface="Comic Sans MS"/>
                          <a:ea typeface="Calibri"/>
                          <a:cs typeface="Times New Roman"/>
                        </a:rPr>
                        <a:t> </a:t>
                      </a:r>
                      <a:endParaRPr lang="fr-FR" sz="1800" dirty="0" smtClean="0">
                        <a:latin typeface="Comic Sans MS"/>
                        <a:ea typeface="Calibri"/>
                        <a:cs typeface="Times New Roman"/>
                      </a:endParaRPr>
                    </a:p>
                    <a:p>
                      <a:pPr algn="ctr">
                        <a:spcAft>
                          <a:spcPts val="0"/>
                        </a:spcAft>
                      </a:pPr>
                      <a:r>
                        <a:rPr lang="fr-FR" sz="1800" dirty="0" smtClean="0">
                          <a:latin typeface="Comic Sans MS"/>
                          <a:ea typeface="Calibri"/>
                          <a:cs typeface="Times New Roman"/>
                        </a:rPr>
                        <a:t>(</a:t>
                      </a:r>
                      <a:r>
                        <a:rPr lang="fr-FR" sz="1800" dirty="0">
                          <a:latin typeface="Comic Sans MS"/>
                          <a:ea typeface="Calibri"/>
                          <a:cs typeface="Times New Roman"/>
                        </a:rPr>
                        <a:t>1 doublet non liant)</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H</a:t>
                      </a:r>
                      <a:r>
                        <a:rPr lang="fr-FR" sz="1800" b="1" baseline="-25000" dirty="0">
                          <a:latin typeface="Comic Sans MS"/>
                          <a:ea typeface="Calibri"/>
                          <a:cs typeface="Times New Roman"/>
                        </a:rPr>
                        <a:t>2</a:t>
                      </a:r>
                      <a:r>
                        <a:rPr lang="fr-FR" sz="1800" b="1" dirty="0">
                          <a:latin typeface="Comic Sans MS"/>
                          <a:ea typeface="Calibri"/>
                          <a:cs typeface="Times New Roman"/>
                        </a:rPr>
                        <a:t>O</a:t>
                      </a:r>
                      <a:r>
                        <a:rPr lang="fr-FR" sz="1800" dirty="0">
                          <a:latin typeface="Comic Sans MS"/>
                          <a:ea typeface="Calibri"/>
                          <a:cs typeface="Times New Roman"/>
                        </a:rPr>
                        <a:t> </a:t>
                      </a:r>
                      <a:endParaRPr lang="fr-FR" sz="1800" dirty="0" smtClean="0">
                        <a:latin typeface="Comic Sans MS"/>
                        <a:ea typeface="Calibri"/>
                        <a:cs typeface="Times New Roman"/>
                      </a:endParaRPr>
                    </a:p>
                    <a:p>
                      <a:pPr algn="ctr">
                        <a:spcAft>
                          <a:spcPts val="0"/>
                        </a:spcAft>
                      </a:pPr>
                      <a:r>
                        <a:rPr lang="fr-FR" sz="1800" dirty="0" smtClean="0">
                          <a:latin typeface="Comic Sans MS"/>
                          <a:ea typeface="Calibri"/>
                          <a:cs typeface="Times New Roman"/>
                        </a:rPr>
                        <a:t>(</a:t>
                      </a:r>
                      <a:r>
                        <a:rPr lang="fr-FR" sz="1800" dirty="0">
                          <a:latin typeface="Comic Sans MS"/>
                          <a:ea typeface="Calibri"/>
                          <a:cs typeface="Times New Roman"/>
                        </a:rPr>
                        <a:t>2 doublets non liants)</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Aft>
                          <a:spcPts val="0"/>
                        </a:spcAft>
                      </a:pPr>
                      <a:r>
                        <a:rPr lang="fr-FR" sz="1800" b="1" i="1" dirty="0" smtClean="0">
                          <a:latin typeface="Georgia"/>
                          <a:ea typeface="Calibri"/>
                          <a:cs typeface="Times New Roman"/>
                        </a:rPr>
                        <a:t>Angle  XAX </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109,5 °</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107,3 °</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104,5 °</a:t>
                      </a:r>
                      <a:endParaRPr lang="fr-FR" sz="20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Rectangle 16"/>
          <p:cNvSpPr>
            <a:spLocks noChangeArrowheads="1"/>
          </p:cNvSpPr>
          <p:nvPr/>
        </p:nvSpPr>
        <p:spPr bwMode="auto">
          <a:xfrm>
            <a:off x="0" y="3316922"/>
            <a:ext cx="9036050" cy="400110"/>
          </a:xfrm>
          <a:prstGeom prst="rect">
            <a:avLst/>
          </a:prstGeom>
          <a:noFill/>
          <a:ln w="9525">
            <a:noFill/>
            <a:miter lim="800000"/>
            <a:headEnd/>
            <a:tailEnd/>
          </a:ln>
          <a:effectLst/>
        </p:spPr>
        <p:txBody>
          <a:bodyPr anchor="ctr">
            <a:spAutoFit/>
          </a:bodyPr>
          <a:lstStyle/>
          <a:p>
            <a:pPr indent="449263" algn="just">
              <a:defRPr/>
            </a:pPr>
            <a:r>
              <a:rPr lang="fr-FR"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2) Déformations </a:t>
            </a:r>
            <a:r>
              <a:rPr lang="fr-FR" sz="2000" b="1" i="1" u="sng" dirty="0" smtClean="0">
                <a:latin typeface="Bookman Old Style" pitchFamily="18" charset="0"/>
                <a:ea typeface="Calibri" pitchFamily="34" charset="0"/>
                <a:cs typeface="Times New Roman" pitchFamily="18" charset="0"/>
              </a:rPr>
              <a:t>angulaires</a:t>
            </a:r>
            <a:endParaRPr lang="fr-FR" sz="1100" dirty="0">
              <a:ea typeface="Calibri" pitchFamily="34" charset="0"/>
            </a:endParaRPr>
          </a:p>
        </p:txBody>
      </p:sp>
      <p:sp>
        <p:nvSpPr>
          <p:cNvPr id="18" name="Rectangle 48"/>
          <p:cNvSpPr>
            <a:spLocks noChangeArrowheads="1"/>
          </p:cNvSpPr>
          <p:nvPr/>
        </p:nvSpPr>
        <p:spPr bwMode="auto">
          <a:xfrm>
            <a:off x="0" y="3676962"/>
            <a:ext cx="5468164"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a) Influence des doublets non liants E :</a:t>
            </a:r>
            <a:endParaRPr lang="fr-FR" sz="2000" dirty="0">
              <a:latin typeface="Bookman Old Style" pitchFamily="18" charset="0"/>
              <a:ea typeface="Calibri" pitchFamily="34" charset="0"/>
              <a:cs typeface="Times New Roman" pitchFamily="18" charset="0"/>
            </a:endParaRPr>
          </a:p>
        </p:txBody>
      </p:sp>
      <p:sp>
        <p:nvSpPr>
          <p:cNvPr id="13" name="ZoneTexte 12"/>
          <p:cNvSpPr txBox="1"/>
          <p:nvPr/>
        </p:nvSpPr>
        <p:spPr>
          <a:xfrm>
            <a:off x="4139952" y="116632"/>
            <a:ext cx="2376263" cy="2739211"/>
          </a:xfrm>
          <a:prstGeom prst="rect">
            <a:avLst/>
          </a:prstGeom>
          <a:noFill/>
        </p:spPr>
        <p:txBody>
          <a:bodyPr wrap="square">
            <a:spAutoFit/>
          </a:bodyPr>
          <a:lstStyle/>
          <a:p>
            <a:pPr algn="ctr">
              <a:defRPr/>
            </a:pPr>
            <a:r>
              <a:rPr lang="fr-FR" sz="2000" b="1" u="sng" dirty="0" smtClean="0">
                <a:solidFill>
                  <a:srgbClr val="7030A0"/>
                </a:solidFill>
                <a:latin typeface="Arial" charset="0"/>
                <a:cs typeface="Arial" charset="0"/>
              </a:rPr>
              <a:t>Tétraédrique</a:t>
            </a:r>
          </a:p>
          <a:p>
            <a:pPr algn="ctr">
              <a:defRPr/>
            </a:pPr>
            <a:r>
              <a:rPr lang="fr-FR" sz="2000" b="1" dirty="0" smtClean="0">
                <a:solidFill>
                  <a:srgbClr val="FF0000"/>
                </a:solidFill>
                <a:latin typeface="Arial" charset="0"/>
                <a:cs typeface="Arial" charset="0"/>
              </a:rPr>
              <a:t>X</a:t>
            </a:r>
            <a:r>
              <a:rPr lang="fr-FR" sz="2000" b="1" dirty="0" smtClean="0">
                <a:solidFill>
                  <a:srgbClr val="00B0F0"/>
                </a:solidFill>
                <a:latin typeface="Arial" charset="0"/>
                <a:cs typeface="Arial" charset="0"/>
              </a:rPr>
              <a:t>A</a:t>
            </a:r>
            <a:r>
              <a:rPr lang="fr-FR" sz="2000" b="1" dirty="0" smtClean="0">
                <a:solidFill>
                  <a:srgbClr val="FF0000"/>
                </a:solidFill>
                <a:latin typeface="Arial" charset="0"/>
                <a:cs typeface="Arial" charset="0"/>
              </a:rPr>
              <a:t>X</a:t>
            </a:r>
            <a:r>
              <a:rPr lang="fr-FR" sz="2000" dirty="0" smtClean="0">
                <a:solidFill>
                  <a:srgbClr val="005828"/>
                </a:solidFill>
                <a:latin typeface="Arial" charset="0"/>
                <a:cs typeface="Arial" charset="0"/>
              </a:rPr>
              <a:t> </a:t>
            </a:r>
            <a:r>
              <a:rPr lang="fr-FR" sz="2000" b="1" dirty="0" smtClean="0">
                <a:solidFill>
                  <a:srgbClr val="005828"/>
                </a:solidFill>
                <a:latin typeface="Arial" charset="0"/>
                <a:cs typeface="Arial" charset="0"/>
              </a:rPr>
              <a:t>= 109,5 °</a:t>
            </a:r>
          </a:p>
          <a:p>
            <a:pPr algn="ctr">
              <a:defRPr/>
            </a:pPr>
            <a:endParaRPr lang="fr-FR" sz="2000" dirty="0" smtClean="0">
              <a:latin typeface="Arial" charset="0"/>
              <a:cs typeface="Arial" charset="0"/>
            </a:endParaRPr>
          </a:p>
          <a:p>
            <a:pPr algn="ctr">
              <a:defRPr/>
            </a:pPr>
            <a:r>
              <a:rPr lang="fr-FR" sz="2000" b="1" u="sng" dirty="0" smtClean="0">
                <a:solidFill>
                  <a:srgbClr val="7030A0"/>
                </a:solidFill>
                <a:latin typeface="Arial" charset="0"/>
                <a:cs typeface="Arial" charset="0"/>
              </a:rPr>
              <a:t>Pyramidale à base triangulaire</a:t>
            </a:r>
          </a:p>
          <a:p>
            <a:pPr algn="ctr">
              <a:defRPr/>
            </a:pPr>
            <a:r>
              <a:rPr lang="fr-FR" sz="2000" b="1" dirty="0" smtClean="0">
                <a:solidFill>
                  <a:srgbClr val="FF0000"/>
                </a:solidFill>
                <a:latin typeface="Arial" charset="0"/>
                <a:cs typeface="Arial" charset="0"/>
              </a:rPr>
              <a:t>X</a:t>
            </a:r>
            <a:r>
              <a:rPr lang="fr-FR" sz="2000" b="1" dirty="0" smtClean="0">
                <a:solidFill>
                  <a:srgbClr val="00B0F0"/>
                </a:solidFill>
                <a:latin typeface="Arial" charset="0"/>
                <a:cs typeface="Arial" charset="0"/>
              </a:rPr>
              <a:t>A</a:t>
            </a:r>
            <a:r>
              <a:rPr lang="fr-FR" sz="2000" b="1" dirty="0" smtClean="0">
                <a:solidFill>
                  <a:srgbClr val="FF0000"/>
                </a:solidFill>
                <a:latin typeface="Arial" charset="0"/>
                <a:cs typeface="Arial" charset="0"/>
              </a:rPr>
              <a:t>X</a:t>
            </a:r>
            <a:r>
              <a:rPr lang="fr-FR" sz="2000" dirty="0" smtClean="0">
                <a:solidFill>
                  <a:srgbClr val="005828"/>
                </a:solidFill>
                <a:latin typeface="Arial" charset="0"/>
                <a:cs typeface="Arial" charset="0"/>
              </a:rPr>
              <a:t> </a:t>
            </a:r>
            <a:r>
              <a:rPr lang="fr-FR" sz="2000" b="1" dirty="0" smtClean="0">
                <a:solidFill>
                  <a:srgbClr val="005828"/>
                </a:solidFill>
                <a:latin typeface="Arial" charset="0"/>
                <a:cs typeface="Arial" charset="0"/>
              </a:rPr>
              <a:t>&lt; 109,5 °</a:t>
            </a:r>
          </a:p>
          <a:p>
            <a:pPr algn="ctr">
              <a:defRPr/>
            </a:pPr>
            <a:endParaRPr lang="fr-FR" sz="1200" dirty="0" smtClean="0">
              <a:latin typeface="Arial" charset="0"/>
              <a:cs typeface="Arial" charset="0"/>
            </a:endParaRPr>
          </a:p>
          <a:p>
            <a:pPr algn="ctr">
              <a:defRPr/>
            </a:pPr>
            <a:r>
              <a:rPr lang="fr-FR" sz="2000" b="1" u="sng" dirty="0" smtClean="0">
                <a:solidFill>
                  <a:srgbClr val="7030A0"/>
                </a:solidFill>
                <a:latin typeface="Arial" charset="0"/>
                <a:cs typeface="Arial" charset="0"/>
              </a:rPr>
              <a:t>Coudée</a:t>
            </a:r>
          </a:p>
          <a:p>
            <a:pPr algn="ctr">
              <a:defRPr/>
            </a:pPr>
            <a:r>
              <a:rPr lang="fr-FR" sz="2000" b="1" dirty="0" smtClean="0">
                <a:solidFill>
                  <a:srgbClr val="FF0000"/>
                </a:solidFill>
                <a:latin typeface="Arial" charset="0"/>
                <a:cs typeface="Arial" charset="0"/>
              </a:rPr>
              <a:t>X</a:t>
            </a:r>
            <a:r>
              <a:rPr lang="fr-FR" sz="2000" b="1" dirty="0" smtClean="0">
                <a:solidFill>
                  <a:srgbClr val="00B0F0"/>
                </a:solidFill>
                <a:latin typeface="Arial" charset="0"/>
                <a:cs typeface="Arial" charset="0"/>
              </a:rPr>
              <a:t>A</a:t>
            </a:r>
            <a:r>
              <a:rPr lang="fr-FR" sz="2000" b="1" dirty="0" smtClean="0">
                <a:solidFill>
                  <a:srgbClr val="FF0000"/>
                </a:solidFill>
                <a:latin typeface="Arial" charset="0"/>
                <a:cs typeface="Arial" charset="0"/>
              </a:rPr>
              <a:t>X</a:t>
            </a:r>
            <a:r>
              <a:rPr lang="fr-FR" sz="2000" dirty="0" smtClean="0">
                <a:solidFill>
                  <a:srgbClr val="005828"/>
                </a:solidFill>
                <a:latin typeface="Arial" charset="0"/>
                <a:cs typeface="Arial" charset="0"/>
              </a:rPr>
              <a:t> </a:t>
            </a:r>
            <a:r>
              <a:rPr lang="fr-FR" sz="2000" b="1" dirty="0" smtClean="0">
                <a:solidFill>
                  <a:srgbClr val="005828"/>
                </a:solidFill>
                <a:latin typeface="Arial" charset="0"/>
                <a:cs typeface="Arial" charset="0"/>
              </a:rPr>
              <a:t>&lt; 109,5 °</a:t>
            </a:r>
            <a:endParaRPr lang="fr-FR" sz="2000" b="1" dirty="0">
              <a:solidFill>
                <a:srgbClr val="005828"/>
              </a:solidFill>
              <a:latin typeface="Arial" charset="0"/>
              <a:cs typeface="Arial" charset="0"/>
            </a:endParaRPr>
          </a:p>
        </p:txBody>
      </p:sp>
      <p:pic>
        <p:nvPicPr>
          <p:cNvPr id="14" name="Picture 3"/>
          <p:cNvPicPr>
            <a:picLocks noChangeAspect="1" noChangeArrowheads="1"/>
          </p:cNvPicPr>
          <p:nvPr/>
        </p:nvPicPr>
        <p:blipFill>
          <a:blip r:embed="rId3" cstate="print"/>
          <a:srcRect/>
          <a:stretch>
            <a:fillRect/>
          </a:stretch>
        </p:blipFill>
        <p:spPr bwMode="auto">
          <a:xfrm>
            <a:off x="7668344" y="10716"/>
            <a:ext cx="936104" cy="977941"/>
          </a:xfrm>
          <a:prstGeom prst="rect">
            <a:avLst/>
          </a:prstGeom>
          <a:noFill/>
          <a:ln w="9525">
            <a:noFill/>
            <a:miter lim="800000"/>
            <a:headEnd/>
            <a:tailEnd/>
          </a:ln>
        </p:spPr>
      </p:pic>
      <p:pic>
        <p:nvPicPr>
          <p:cNvPr id="15" name="Picture 9"/>
          <p:cNvPicPr>
            <a:picLocks noChangeAspect="1" noChangeArrowheads="1"/>
          </p:cNvPicPr>
          <p:nvPr/>
        </p:nvPicPr>
        <p:blipFill>
          <a:blip r:embed="rId4" cstate="print"/>
          <a:srcRect/>
          <a:stretch>
            <a:fillRect/>
          </a:stretch>
        </p:blipFill>
        <p:spPr bwMode="auto">
          <a:xfrm>
            <a:off x="7625928" y="2158256"/>
            <a:ext cx="1139517" cy="741239"/>
          </a:xfrm>
          <a:prstGeom prst="rect">
            <a:avLst/>
          </a:prstGeom>
          <a:noFill/>
          <a:ln w="9525">
            <a:noFill/>
            <a:miter lim="800000"/>
            <a:headEnd/>
            <a:tailEnd/>
          </a:ln>
        </p:spPr>
      </p:pic>
      <p:pic>
        <p:nvPicPr>
          <p:cNvPr id="22" name="Picture 10"/>
          <p:cNvPicPr>
            <a:picLocks noChangeAspect="1" noChangeArrowheads="1"/>
          </p:cNvPicPr>
          <p:nvPr/>
        </p:nvPicPr>
        <p:blipFill>
          <a:blip r:embed="rId5" cstate="print"/>
          <a:srcRect/>
          <a:stretch>
            <a:fillRect/>
          </a:stretch>
        </p:blipFill>
        <p:spPr bwMode="auto">
          <a:xfrm>
            <a:off x="7549568" y="1073364"/>
            <a:ext cx="1406438" cy="894267"/>
          </a:xfrm>
          <a:prstGeom prst="rect">
            <a:avLst/>
          </a:prstGeom>
          <a:noFill/>
          <a:ln w="9525">
            <a:noFill/>
            <a:miter lim="800000"/>
            <a:headEnd/>
            <a:tailEnd/>
          </a:ln>
        </p:spPr>
      </p:pic>
      <p:sp>
        <p:nvSpPr>
          <p:cNvPr id="24" name="Oval 9"/>
          <p:cNvSpPr>
            <a:spLocks noChangeArrowheads="1"/>
          </p:cNvSpPr>
          <p:nvPr/>
        </p:nvSpPr>
        <p:spPr bwMode="auto">
          <a:xfrm>
            <a:off x="3091646" y="419970"/>
            <a:ext cx="215900" cy="215661"/>
          </a:xfrm>
          <a:prstGeom prst="ellipse">
            <a:avLst/>
          </a:prstGeom>
          <a:solidFill>
            <a:srgbClr val="00B0F0"/>
          </a:solidFill>
          <a:ln w="19050">
            <a:solidFill>
              <a:srgbClr val="000000"/>
            </a:solidFill>
            <a:round/>
            <a:headEnd/>
            <a:tailEnd/>
          </a:ln>
        </p:spPr>
        <p:txBody>
          <a:bodyPr/>
          <a:lstStyle/>
          <a:p>
            <a:endParaRPr lang="fr-FR"/>
          </a:p>
        </p:txBody>
      </p:sp>
      <p:sp>
        <p:nvSpPr>
          <p:cNvPr id="25" name="Oval 2"/>
          <p:cNvSpPr>
            <a:spLocks noChangeArrowheads="1"/>
          </p:cNvSpPr>
          <p:nvPr/>
        </p:nvSpPr>
        <p:spPr bwMode="auto">
          <a:xfrm rot="16200000">
            <a:off x="2979495" y="2174651"/>
            <a:ext cx="503128" cy="198437"/>
          </a:xfrm>
          <a:prstGeom prst="ellipse">
            <a:avLst/>
          </a:prstGeom>
          <a:solidFill>
            <a:srgbClr val="92D050"/>
          </a:solidFill>
          <a:ln w="9525">
            <a:solidFill>
              <a:srgbClr val="000000"/>
            </a:solidFill>
            <a:round/>
            <a:headEnd/>
            <a:tailEnd/>
          </a:ln>
        </p:spPr>
        <p:txBody>
          <a:bodyPr/>
          <a:lstStyle/>
          <a:p>
            <a:endParaRPr lang="fr-FR"/>
          </a:p>
        </p:txBody>
      </p:sp>
      <p:grpSp>
        <p:nvGrpSpPr>
          <p:cNvPr id="26" name="Groupe 25"/>
          <p:cNvGrpSpPr/>
          <p:nvPr/>
        </p:nvGrpSpPr>
        <p:grpSpPr>
          <a:xfrm>
            <a:off x="3120823" y="1026099"/>
            <a:ext cx="215900" cy="607864"/>
            <a:chOff x="3120823" y="4809057"/>
            <a:chExt cx="215900" cy="607864"/>
          </a:xfrm>
        </p:grpSpPr>
        <p:sp>
          <p:nvSpPr>
            <p:cNvPr id="27" name="Oval 2"/>
            <p:cNvSpPr>
              <a:spLocks noChangeArrowheads="1"/>
            </p:cNvSpPr>
            <p:nvPr/>
          </p:nvSpPr>
          <p:spPr bwMode="auto">
            <a:xfrm rot="16200000">
              <a:off x="2979495" y="4961402"/>
              <a:ext cx="503128" cy="198437"/>
            </a:xfrm>
            <a:prstGeom prst="ellipse">
              <a:avLst/>
            </a:prstGeom>
            <a:solidFill>
              <a:srgbClr val="92D050"/>
            </a:solidFill>
            <a:ln w="9525">
              <a:solidFill>
                <a:srgbClr val="000000"/>
              </a:solidFill>
              <a:round/>
              <a:headEnd/>
              <a:tailEnd/>
            </a:ln>
          </p:spPr>
          <p:txBody>
            <a:bodyPr/>
            <a:lstStyle/>
            <a:p>
              <a:endParaRPr lang="fr-FR"/>
            </a:p>
          </p:txBody>
        </p:sp>
        <p:sp>
          <p:nvSpPr>
            <p:cNvPr id="28" name="Oval 9"/>
            <p:cNvSpPr>
              <a:spLocks noChangeArrowheads="1"/>
            </p:cNvSpPr>
            <p:nvPr/>
          </p:nvSpPr>
          <p:spPr bwMode="auto">
            <a:xfrm>
              <a:off x="3120823" y="5201260"/>
              <a:ext cx="215900" cy="215661"/>
            </a:xfrm>
            <a:prstGeom prst="ellipse">
              <a:avLst/>
            </a:prstGeom>
            <a:solidFill>
              <a:srgbClr val="00B0F0"/>
            </a:solidFill>
            <a:ln w="19050">
              <a:solidFill>
                <a:srgbClr val="000000"/>
              </a:solidFill>
              <a:round/>
              <a:headEnd/>
              <a:tailEnd/>
            </a:ln>
          </p:spPr>
          <p:txBody>
            <a:bodyPr/>
            <a:lstStyle/>
            <a:p>
              <a:endParaRPr lang="fr-FR"/>
            </a:p>
          </p:txBody>
        </p:sp>
      </p:grpSp>
      <p:grpSp>
        <p:nvGrpSpPr>
          <p:cNvPr id="29" name="Groupe 28"/>
          <p:cNvGrpSpPr/>
          <p:nvPr/>
        </p:nvGrpSpPr>
        <p:grpSpPr>
          <a:xfrm>
            <a:off x="2988398" y="2403775"/>
            <a:ext cx="359342" cy="215661"/>
            <a:chOff x="2988398" y="6186733"/>
            <a:chExt cx="359342" cy="215661"/>
          </a:xfrm>
        </p:grpSpPr>
        <p:sp>
          <p:nvSpPr>
            <p:cNvPr id="30" name="Oval 2"/>
            <p:cNvSpPr>
              <a:spLocks noChangeArrowheads="1"/>
            </p:cNvSpPr>
            <p:nvPr/>
          </p:nvSpPr>
          <p:spPr bwMode="auto">
            <a:xfrm rot="20532348">
              <a:off x="2988398" y="6262441"/>
              <a:ext cx="285872" cy="126428"/>
            </a:xfrm>
            <a:prstGeom prst="ellipse">
              <a:avLst/>
            </a:prstGeom>
            <a:solidFill>
              <a:srgbClr val="92D050"/>
            </a:solidFill>
            <a:ln w="9525">
              <a:solidFill>
                <a:srgbClr val="000000"/>
              </a:solidFill>
              <a:round/>
              <a:headEnd/>
              <a:tailEnd/>
            </a:ln>
          </p:spPr>
          <p:txBody>
            <a:bodyPr/>
            <a:lstStyle/>
            <a:p>
              <a:endParaRPr lang="fr-FR"/>
            </a:p>
          </p:txBody>
        </p:sp>
        <p:sp>
          <p:nvSpPr>
            <p:cNvPr id="31" name="Oval 9"/>
            <p:cNvSpPr>
              <a:spLocks noChangeArrowheads="1"/>
            </p:cNvSpPr>
            <p:nvPr/>
          </p:nvSpPr>
          <p:spPr bwMode="auto">
            <a:xfrm>
              <a:off x="3131840" y="6186733"/>
              <a:ext cx="215900" cy="215661"/>
            </a:xfrm>
            <a:prstGeom prst="ellipse">
              <a:avLst/>
            </a:prstGeom>
            <a:solidFill>
              <a:srgbClr val="00B0F0"/>
            </a:solidFill>
            <a:ln w="19050">
              <a:solidFill>
                <a:srgbClr val="000000"/>
              </a:solidFill>
              <a:round/>
              <a:headEnd/>
              <a:tailEnd/>
            </a:ln>
          </p:spPr>
          <p:txBody>
            <a:bodyPr/>
            <a:lstStyle/>
            <a:p>
              <a:endParaRPr lang="fr-FR"/>
            </a:p>
          </p:txBody>
        </p:sp>
      </p:grpSp>
      <p:sp>
        <p:nvSpPr>
          <p:cNvPr id="32" name="Rectangle 31"/>
          <p:cNvSpPr/>
          <p:nvPr/>
        </p:nvSpPr>
        <p:spPr>
          <a:xfrm>
            <a:off x="1331640" y="222106"/>
            <a:ext cx="115212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00B0F0"/>
                </a:solidFill>
                <a:latin typeface="Cambria" pitchFamily="18" charset="0"/>
                <a:ea typeface="Cambria" pitchFamily="18" charset="0"/>
              </a:rPr>
              <a:t>A</a:t>
            </a:r>
            <a:r>
              <a:rPr lang="fr-FR" sz="2800" b="1" dirty="0" smtClean="0">
                <a:solidFill>
                  <a:srgbClr val="FF0000"/>
                </a:solidFill>
                <a:latin typeface="Cambria" pitchFamily="18" charset="0"/>
                <a:ea typeface="Cambria" pitchFamily="18" charset="0"/>
              </a:rPr>
              <a:t>X</a:t>
            </a:r>
            <a:r>
              <a:rPr lang="fr-FR" sz="2800" b="1" baseline="-25000" dirty="0" smtClean="0">
                <a:solidFill>
                  <a:schemeClr val="tx1"/>
                </a:solidFill>
                <a:latin typeface="Cambria" pitchFamily="18" charset="0"/>
                <a:ea typeface="Cambria" pitchFamily="18" charset="0"/>
              </a:rPr>
              <a:t>4</a:t>
            </a:r>
            <a:r>
              <a:rPr lang="fr-FR" sz="2800" b="1" dirty="0" smtClean="0">
                <a:solidFill>
                  <a:srgbClr val="92D050"/>
                </a:solidFill>
                <a:latin typeface="Cambria" pitchFamily="18" charset="0"/>
                <a:ea typeface="Cambria" pitchFamily="18" charset="0"/>
              </a:rPr>
              <a:t>E</a:t>
            </a:r>
            <a:r>
              <a:rPr lang="fr-FR" sz="2800" b="1" baseline="-25000" dirty="0" smtClean="0">
                <a:solidFill>
                  <a:schemeClr val="tx1"/>
                </a:solidFill>
                <a:latin typeface="Cambria" pitchFamily="18" charset="0"/>
                <a:ea typeface="Cambria" pitchFamily="18" charset="0"/>
              </a:rPr>
              <a:t>0</a:t>
            </a:r>
            <a:endParaRPr lang="fr-FR" sz="2800" b="1" baseline="-25000" dirty="0">
              <a:solidFill>
                <a:schemeClr val="tx1"/>
              </a:solidFill>
              <a:latin typeface="Cambria" pitchFamily="18" charset="0"/>
              <a:ea typeface="Cambria" pitchFamily="18" charset="0"/>
            </a:endParaRPr>
          </a:p>
        </p:txBody>
      </p:sp>
      <p:sp>
        <p:nvSpPr>
          <p:cNvPr id="33" name="Rectangle 32"/>
          <p:cNvSpPr/>
          <p:nvPr/>
        </p:nvSpPr>
        <p:spPr>
          <a:xfrm>
            <a:off x="1331640" y="1230218"/>
            <a:ext cx="115212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00B0F0"/>
                </a:solidFill>
                <a:latin typeface="Cambria" pitchFamily="18" charset="0"/>
                <a:ea typeface="Cambria" pitchFamily="18" charset="0"/>
              </a:rPr>
              <a:t>A</a:t>
            </a:r>
            <a:r>
              <a:rPr lang="fr-FR" sz="2800" b="1" dirty="0" smtClean="0">
                <a:solidFill>
                  <a:srgbClr val="FF0000"/>
                </a:solidFill>
                <a:latin typeface="Cambria" pitchFamily="18" charset="0"/>
                <a:ea typeface="Cambria" pitchFamily="18" charset="0"/>
              </a:rPr>
              <a:t>X</a:t>
            </a:r>
            <a:r>
              <a:rPr lang="fr-FR" sz="2800" b="1" baseline="-25000" dirty="0" smtClean="0">
                <a:solidFill>
                  <a:schemeClr val="tx1"/>
                </a:solidFill>
                <a:latin typeface="Cambria" pitchFamily="18" charset="0"/>
                <a:ea typeface="Cambria" pitchFamily="18" charset="0"/>
              </a:rPr>
              <a:t>3</a:t>
            </a:r>
            <a:r>
              <a:rPr lang="fr-FR" sz="2800" b="1" dirty="0" smtClean="0">
                <a:solidFill>
                  <a:srgbClr val="92D050"/>
                </a:solidFill>
                <a:latin typeface="Cambria" pitchFamily="18" charset="0"/>
                <a:ea typeface="Cambria" pitchFamily="18" charset="0"/>
              </a:rPr>
              <a:t>E</a:t>
            </a:r>
            <a:r>
              <a:rPr lang="fr-FR" sz="2800" b="1" baseline="-25000" dirty="0" smtClean="0">
                <a:solidFill>
                  <a:schemeClr val="tx1"/>
                </a:solidFill>
                <a:latin typeface="Cambria" pitchFamily="18" charset="0"/>
                <a:ea typeface="Cambria" pitchFamily="18" charset="0"/>
              </a:rPr>
              <a:t>1</a:t>
            </a:r>
            <a:endParaRPr lang="fr-FR" sz="2800" b="1" baseline="-25000" dirty="0">
              <a:solidFill>
                <a:schemeClr val="tx1"/>
              </a:solidFill>
              <a:latin typeface="Cambria" pitchFamily="18" charset="0"/>
              <a:ea typeface="Cambria" pitchFamily="18" charset="0"/>
            </a:endParaRPr>
          </a:p>
        </p:txBody>
      </p:sp>
      <p:sp>
        <p:nvSpPr>
          <p:cNvPr id="34" name="Rectangle 33"/>
          <p:cNvSpPr/>
          <p:nvPr/>
        </p:nvSpPr>
        <p:spPr>
          <a:xfrm>
            <a:off x="1331640" y="2238330"/>
            <a:ext cx="1152128"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00B0F0"/>
                </a:solidFill>
                <a:latin typeface="Cambria" pitchFamily="18" charset="0"/>
                <a:ea typeface="Cambria" pitchFamily="18" charset="0"/>
              </a:rPr>
              <a:t>A</a:t>
            </a:r>
            <a:r>
              <a:rPr lang="fr-FR" sz="2800" b="1" dirty="0" smtClean="0">
                <a:solidFill>
                  <a:srgbClr val="FF0000"/>
                </a:solidFill>
                <a:latin typeface="Cambria" pitchFamily="18" charset="0"/>
                <a:ea typeface="Cambria" pitchFamily="18" charset="0"/>
              </a:rPr>
              <a:t>X</a:t>
            </a:r>
            <a:r>
              <a:rPr lang="fr-FR" sz="2800" b="1" baseline="-25000" dirty="0" smtClean="0">
                <a:solidFill>
                  <a:schemeClr val="tx1"/>
                </a:solidFill>
                <a:latin typeface="Cambria" pitchFamily="18" charset="0"/>
                <a:ea typeface="Cambria" pitchFamily="18" charset="0"/>
              </a:rPr>
              <a:t>2</a:t>
            </a:r>
            <a:r>
              <a:rPr lang="fr-FR" sz="2800" b="1" dirty="0" smtClean="0">
                <a:solidFill>
                  <a:srgbClr val="92D050"/>
                </a:solidFill>
                <a:latin typeface="Cambria" pitchFamily="18" charset="0"/>
                <a:ea typeface="Cambria" pitchFamily="18" charset="0"/>
              </a:rPr>
              <a:t>E</a:t>
            </a:r>
            <a:r>
              <a:rPr lang="fr-FR" sz="2800" b="1" baseline="-25000" dirty="0" smtClean="0">
                <a:solidFill>
                  <a:schemeClr val="tx1"/>
                </a:solidFill>
                <a:latin typeface="Cambria" pitchFamily="18" charset="0"/>
                <a:ea typeface="Cambria" pitchFamily="18" charset="0"/>
              </a:rPr>
              <a:t>2</a:t>
            </a:r>
            <a:endParaRPr lang="fr-FR" sz="2800" b="1" baseline="-25000" dirty="0">
              <a:solidFill>
                <a:schemeClr val="tx1"/>
              </a:solidFill>
              <a:latin typeface="Cambria" pitchFamily="18" charset="0"/>
              <a:ea typeface="Cambria" pitchFamily="18" charset="0"/>
            </a:endParaRPr>
          </a:p>
        </p:txBody>
      </p:sp>
      <p:sp>
        <p:nvSpPr>
          <p:cNvPr id="35" name="Oval 10"/>
          <p:cNvSpPr>
            <a:spLocks noChangeArrowheads="1"/>
          </p:cNvSpPr>
          <p:nvPr/>
        </p:nvSpPr>
        <p:spPr bwMode="auto">
          <a:xfrm>
            <a:off x="2899149" y="505376"/>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36" name="Oval 10"/>
          <p:cNvSpPr>
            <a:spLocks noChangeArrowheads="1"/>
          </p:cNvSpPr>
          <p:nvPr/>
        </p:nvSpPr>
        <p:spPr bwMode="auto">
          <a:xfrm>
            <a:off x="2913435" y="721400"/>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37" name="Oval 10"/>
          <p:cNvSpPr>
            <a:spLocks noChangeArrowheads="1"/>
          </p:cNvSpPr>
          <p:nvPr/>
        </p:nvSpPr>
        <p:spPr bwMode="auto">
          <a:xfrm>
            <a:off x="3605292" y="621169"/>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38" name="Oval 10"/>
          <p:cNvSpPr>
            <a:spLocks noChangeArrowheads="1"/>
          </p:cNvSpPr>
          <p:nvPr/>
        </p:nvSpPr>
        <p:spPr bwMode="auto">
          <a:xfrm>
            <a:off x="3124697" y="-3442"/>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39" name="Oval 10"/>
          <p:cNvSpPr>
            <a:spLocks noChangeArrowheads="1"/>
          </p:cNvSpPr>
          <p:nvPr/>
        </p:nvSpPr>
        <p:spPr bwMode="auto">
          <a:xfrm>
            <a:off x="3631134" y="1606925"/>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40" name="Oval 10"/>
          <p:cNvSpPr>
            <a:spLocks noChangeArrowheads="1"/>
          </p:cNvSpPr>
          <p:nvPr/>
        </p:nvSpPr>
        <p:spPr bwMode="auto">
          <a:xfrm>
            <a:off x="2915816" y="1489678"/>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41" name="Oval 10"/>
          <p:cNvSpPr>
            <a:spLocks noChangeArrowheads="1"/>
          </p:cNvSpPr>
          <p:nvPr/>
        </p:nvSpPr>
        <p:spPr bwMode="auto">
          <a:xfrm>
            <a:off x="2925340" y="1710235"/>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42" name="Oval 10"/>
          <p:cNvSpPr>
            <a:spLocks noChangeArrowheads="1"/>
          </p:cNvSpPr>
          <p:nvPr/>
        </p:nvSpPr>
        <p:spPr bwMode="auto">
          <a:xfrm>
            <a:off x="2925340" y="2713236"/>
            <a:ext cx="127000" cy="127000"/>
          </a:xfrm>
          <a:prstGeom prst="ellipse">
            <a:avLst/>
          </a:prstGeom>
          <a:solidFill>
            <a:srgbClr val="FF0000"/>
          </a:solidFill>
          <a:ln w="12700">
            <a:solidFill>
              <a:srgbClr val="000000"/>
            </a:solidFill>
            <a:round/>
            <a:headEnd/>
            <a:tailEnd/>
          </a:ln>
        </p:spPr>
        <p:txBody>
          <a:bodyPr/>
          <a:lstStyle/>
          <a:p>
            <a:endParaRPr lang="fr-FR"/>
          </a:p>
        </p:txBody>
      </p:sp>
      <p:sp>
        <p:nvSpPr>
          <p:cNvPr id="43" name="Oval 10"/>
          <p:cNvSpPr>
            <a:spLocks noChangeArrowheads="1"/>
          </p:cNvSpPr>
          <p:nvPr/>
        </p:nvSpPr>
        <p:spPr bwMode="auto">
          <a:xfrm>
            <a:off x="3645420" y="2619799"/>
            <a:ext cx="127000" cy="127000"/>
          </a:xfrm>
          <a:prstGeom prst="ellipse">
            <a:avLst/>
          </a:prstGeom>
          <a:solidFill>
            <a:srgbClr val="FF0000"/>
          </a:solidFill>
          <a:ln w="12700">
            <a:solidFill>
              <a:srgbClr val="000000"/>
            </a:solidFill>
            <a:round/>
            <a:headEnd/>
            <a:tailEnd/>
          </a:ln>
        </p:spPr>
        <p:txBody>
          <a:bodyPr/>
          <a:lstStyle/>
          <a:p>
            <a:endParaRPr lang="fr-FR"/>
          </a:p>
        </p:txBody>
      </p:sp>
      <p:pic>
        <p:nvPicPr>
          <p:cNvPr id="63489" name="Picture 1"/>
          <p:cNvPicPr>
            <a:picLocks noChangeAspect="1" noChangeArrowheads="1"/>
          </p:cNvPicPr>
          <p:nvPr/>
        </p:nvPicPr>
        <p:blipFill>
          <a:blip r:embed="rId6" cstate="print"/>
          <a:srcRect/>
          <a:stretch>
            <a:fillRect/>
          </a:stretch>
        </p:blipFill>
        <p:spPr bwMode="auto">
          <a:xfrm>
            <a:off x="1979712" y="5085184"/>
            <a:ext cx="1638300" cy="1562100"/>
          </a:xfrm>
          <a:prstGeom prst="rect">
            <a:avLst/>
          </a:prstGeom>
          <a:noFill/>
          <a:ln w="9525">
            <a:noFill/>
            <a:miter lim="800000"/>
            <a:headEnd/>
            <a:tailEnd/>
          </a:ln>
        </p:spPr>
      </p:pic>
      <p:pic>
        <p:nvPicPr>
          <p:cNvPr id="63490" name="Picture 2"/>
          <p:cNvPicPr>
            <a:picLocks noChangeAspect="1" noChangeArrowheads="1"/>
          </p:cNvPicPr>
          <p:nvPr/>
        </p:nvPicPr>
        <p:blipFill>
          <a:blip r:embed="rId7" cstate="print"/>
          <a:srcRect/>
          <a:stretch>
            <a:fillRect/>
          </a:stretch>
        </p:blipFill>
        <p:spPr bwMode="auto">
          <a:xfrm>
            <a:off x="4283968" y="5157192"/>
            <a:ext cx="1704975" cy="1457325"/>
          </a:xfrm>
          <a:prstGeom prst="rect">
            <a:avLst/>
          </a:prstGeom>
          <a:noFill/>
          <a:ln w="9525">
            <a:noFill/>
            <a:miter lim="800000"/>
            <a:headEnd/>
            <a:tailEnd/>
          </a:ln>
        </p:spPr>
      </p:pic>
      <p:pic>
        <p:nvPicPr>
          <p:cNvPr id="63491" name="Picture 3"/>
          <p:cNvPicPr>
            <a:picLocks noChangeAspect="1" noChangeArrowheads="1"/>
          </p:cNvPicPr>
          <p:nvPr/>
        </p:nvPicPr>
        <p:blipFill>
          <a:blip r:embed="rId8" cstate="print"/>
          <a:srcRect/>
          <a:stretch>
            <a:fillRect/>
          </a:stretch>
        </p:blipFill>
        <p:spPr bwMode="auto">
          <a:xfrm>
            <a:off x="6948264" y="5157192"/>
            <a:ext cx="1685925" cy="1466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63489"/>
                                        </p:tgtEl>
                                        <p:attrNameLst>
                                          <p:attrName>style.visibility</p:attrName>
                                        </p:attrNameLst>
                                      </p:cBhvr>
                                      <p:to>
                                        <p:strVal val="visible"/>
                                      </p:to>
                                    </p:set>
                                    <p:anim calcmode="lin" valueType="num">
                                      <p:cBhvr additive="base">
                                        <p:cTn id="17" dur="500" fill="hold"/>
                                        <p:tgtEl>
                                          <p:spTgt spid="63489"/>
                                        </p:tgtEl>
                                        <p:attrNameLst>
                                          <p:attrName>ppt_x</p:attrName>
                                        </p:attrNameLst>
                                      </p:cBhvr>
                                      <p:tavLst>
                                        <p:tav tm="0">
                                          <p:val>
                                            <p:strVal val="0-#ppt_w/2"/>
                                          </p:val>
                                        </p:tav>
                                        <p:tav tm="100000">
                                          <p:val>
                                            <p:strVal val="#ppt_x"/>
                                          </p:val>
                                        </p:tav>
                                      </p:tavLst>
                                    </p:anim>
                                    <p:anim calcmode="lin" valueType="num">
                                      <p:cBhvr additive="base">
                                        <p:cTn id="18" dur="500" fill="hold"/>
                                        <p:tgtEl>
                                          <p:spTgt spid="6348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63490"/>
                                        </p:tgtEl>
                                        <p:attrNameLst>
                                          <p:attrName>style.visibility</p:attrName>
                                        </p:attrNameLst>
                                      </p:cBhvr>
                                      <p:to>
                                        <p:strVal val="visible"/>
                                      </p:to>
                                    </p:set>
                                    <p:anim calcmode="lin" valueType="num">
                                      <p:cBhvr additive="base">
                                        <p:cTn id="21" dur="500" fill="hold"/>
                                        <p:tgtEl>
                                          <p:spTgt spid="63490"/>
                                        </p:tgtEl>
                                        <p:attrNameLst>
                                          <p:attrName>ppt_x</p:attrName>
                                        </p:attrNameLst>
                                      </p:cBhvr>
                                      <p:tavLst>
                                        <p:tav tm="0">
                                          <p:val>
                                            <p:strVal val="0-#ppt_w/2"/>
                                          </p:val>
                                        </p:tav>
                                        <p:tav tm="100000">
                                          <p:val>
                                            <p:strVal val="#ppt_x"/>
                                          </p:val>
                                        </p:tav>
                                      </p:tavLst>
                                    </p:anim>
                                    <p:anim calcmode="lin" valueType="num">
                                      <p:cBhvr additive="base">
                                        <p:cTn id="22" dur="500" fill="hold"/>
                                        <p:tgtEl>
                                          <p:spTgt spid="6349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63491"/>
                                        </p:tgtEl>
                                        <p:attrNameLst>
                                          <p:attrName>style.visibility</p:attrName>
                                        </p:attrNameLst>
                                      </p:cBhvr>
                                      <p:to>
                                        <p:strVal val="visible"/>
                                      </p:to>
                                    </p:set>
                                    <p:anim calcmode="lin" valueType="num">
                                      <p:cBhvr additive="base">
                                        <p:cTn id="25" dur="500" fill="hold"/>
                                        <p:tgtEl>
                                          <p:spTgt spid="63491"/>
                                        </p:tgtEl>
                                        <p:attrNameLst>
                                          <p:attrName>ppt_x</p:attrName>
                                        </p:attrNameLst>
                                      </p:cBhvr>
                                      <p:tavLst>
                                        <p:tav tm="0">
                                          <p:val>
                                            <p:strVal val="0-#ppt_w/2"/>
                                          </p:val>
                                        </p:tav>
                                        <p:tav tm="100000">
                                          <p:val>
                                            <p:strVal val="#ppt_x"/>
                                          </p:val>
                                        </p:tav>
                                      </p:tavLst>
                                    </p:anim>
                                    <p:anim calcmode="lin" valueType="num">
                                      <p:cBhvr additive="base">
                                        <p:cTn id="26" dur="500" fill="hold"/>
                                        <p:tgtEl>
                                          <p:spTgt spid="634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5"/>
          <p:cNvSpPr>
            <a:spLocks noChangeArrowheads="1"/>
          </p:cNvSpPr>
          <p:nvPr/>
        </p:nvSpPr>
        <p:spPr bwMode="auto">
          <a:xfrm>
            <a:off x="0" y="2204864"/>
            <a:ext cx="9144000" cy="400110"/>
          </a:xfrm>
          <a:prstGeom prst="rect">
            <a:avLst/>
          </a:prstGeom>
          <a:noFill/>
          <a:ln w="9525">
            <a:noFill/>
            <a:miter lim="800000"/>
            <a:headEnd/>
            <a:tailEnd/>
          </a:ln>
        </p:spPr>
        <p:txBody>
          <a:bodyPr anchor="ctr">
            <a:spAutoFit/>
          </a:bodyPr>
          <a:lstStyle/>
          <a:p>
            <a:pPr indent="449263" algn="just">
              <a:defRPr/>
            </a:pPr>
            <a:r>
              <a:rPr lang="fr-FR" sz="2000" dirty="0">
                <a:ea typeface="Calibri" pitchFamily="34" charset="0"/>
                <a:cs typeface="Times New Roman" pitchFamily="18" charset="0"/>
              </a:rPr>
              <a:t>O</a:t>
            </a:r>
            <a:r>
              <a:rPr lang="fr-FR" sz="2000" dirty="0" smtClean="0">
                <a:ea typeface="Calibri" pitchFamily="34" charset="0"/>
                <a:cs typeface="Times New Roman" pitchFamily="18" charset="0"/>
              </a:rPr>
              <a:t>n rencontre </a:t>
            </a:r>
            <a:r>
              <a:rPr lang="fr-FR" sz="2000" b="1" u="sng" dirty="0" smtClean="0">
                <a:ea typeface="Calibri" pitchFamily="34" charset="0"/>
                <a:cs typeface="Times New Roman" pitchFamily="18" charset="0"/>
              </a:rPr>
              <a:t>3 types de liaisons covalentes</a:t>
            </a:r>
            <a:r>
              <a:rPr lang="fr-FR" sz="2000" b="1" dirty="0" smtClean="0">
                <a:ea typeface="Calibri" pitchFamily="34" charset="0"/>
                <a:cs typeface="Times New Roman" pitchFamily="18" charset="0"/>
              </a:rPr>
              <a:t> </a:t>
            </a:r>
            <a:r>
              <a:rPr lang="fr-FR" sz="2000" dirty="0" smtClean="0">
                <a:ea typeface="Calibri" pitchFamily="34" charset="0"/>
                <a:cs typeface="Times New Roman" pitchFamily="18" charset="0"/>
              </a:rPr>
              <a:t>dans les édifices </a:t>
            </a:r>
            <a:r>
              <a:rPr lang="fr-FR" sz="2000" dirty="0" err="1" smtClean="0">
                <a:ea typeface="Calibri" pitchFamily="34" charset="0"/>
                <a:cs typeface="Times New Roman" pitchFamily="18" charset="0"/>
              </a:rPr>
              <a:t>polyatomiques</a:t>
            </a:r>
            <a:r>
              <a:rPr lang="fr-FR" sz="2000" dirty="0" smtClean="0">
                <a:ea typeface="Calibri" pitchFamily="34" charset="0"/>
                <a:cs typeface="Times New Roman" pitchFamily="18" charset="0"/>
              </a:rPr>
              <a:t> :</a:t>
            </a:r>
            <a:endParaRPr lang="fr-FR" sz="2000" dirty="0"/>
          </a:p>
        </p:txBody>
      </p:sp>
      <p:sp>
        <p:nvSpPr>
          <p:cNvPr id="14" name="Rectangle 1"/>
          <p:cNvSpPr>
            <a:spLocks noChangeArrowheads="1"/>
          </p:cNvSpPr>
          <p:nvPr/>
        </p:nvSpPr>
        <p:spPr bwMode="auto">
          <a:xfrm>
            <a:off x="0" y="-60403"/>
            <a:ext cx="6232525" cy="784830"/>
          </a:xfrm>
          <a:prstGeom prst="rect">
            <a:avLst/>
          </a:prstGeom>
          <a:noFill/>
          <a:ln w="9525">
            <a:noFill/>
            <a:miter lim="800000"/>
            <a:headEnd/>
            <a:tailEnd/>
          </a:ln>
          <a:effectLst/>
        </p:spPr>
        <p:txBody>
          <a:bodyPr anchor="ctr">
            <a:spAutoFit/>
          </a:bodyPr>
          <a:lstStyle/>
          <a:p>
            <a:pPr algn="just" fontAlgn="auto">
              <a:spcBef>
                <a:spcPts val="0"/>
              </a:spcBef>
              <a:spcAft>
                <a:spcPts val="0"/>
              </a:spcAft>
              <a:defRPr/>
            </a:pPr>
            <a:r>
              <a:rPr lang="fr-FR" sz="2400" b="1" i="1" u="sng" dirty="0">
                <a:latin typeface="Bookman Old Style" pitchFamily="18" charset="0"/>
                <a:ea typeface="Calibri" pitchFamily="34" charset="0"/>
                <a:cs typeface="Times New Roman" pitchFamily="18" charset="0"/>
              </a:rPr>
              <a:t>I- Liaison covalente localisée</a:t>
            </a:r>
            <a:endParaRPr lang="fr-FR" sz="2400" dirty="0">
              <a:latin typeface="Arial" pitchFamily="34" charset="0"/>
              <a:cs typeface="Arial" pitchFamily="34" charset="0"/>
            </a:endParaRPr>
          </a:p>
          <a:p>
            <a:pPr indent="449263" algn="just" eaLnBrk="0" fontAlgn="auto" hangingPunct="0">
              <a:spcBef>
                <a:spcPts val="0"/>
              </a:spcBef>
              <a:spcAft>
                <a:spcPts val="0"/>
              </a:spcAft>
              <a:defRPr/>
            </a:pPr>
            <a:r>
              <a:rPr lang="fr-FR" sz="100" b="1" i="1" dirty="0">
                <a:latin typeface="Bookman Old Style" pitchFamily="18" charset="0"/>
                <a:ea typeface="Calibri" pitchFamily="34" charset="0"/>
                <a:cs typeface="Times New Roman" pitchFamily="18" charset="0"/>
              </a:rPr>
              <a:t>		</a:t>
            </a:r>
          </a:p>
          <a:p>
            <a:pPr indent="449263" algn="just" eaLnBrk="0" fontAlgn="auto" hangingPunct="0">
              <a:spcBef>
                <a:spcPts val="0"/>
              </a:spcBef>
              <a:spcAft>
                <a:spcPts val="0"/>
              </a:spcAft>
              <a:defRPr/>
            </a:pPr>
            <a:r>
              <a:rPr lang="fr-FR" sz="2000"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1) Théorie de Lewis</a:t>
            </a:r>
            <a:endParaRPr lang="fr-FR" sz="3200" dirty="0">
              <a:latin typeface="Arial" pitchFamily="34" charset="0"/>
              <a:cs typeface="Arial" pitchFamily="34" charset="0"/>
            </a:endParaRPr>
          </a:p>
        </p:txBody>
      </p:sp>
      <p:sp>
        <p:nvSpPr>
          <p:cNvPr id="15" name="Text Box 3"/>
          <p:cNvSpPr txBox="1">
            <a:spLocks noChangeArrowheads="1"/>
          </p:cNvSpPr>
          <p:nvPr/>
        </p:nvSpPr>
        <p:spPr bwMode="auto">
          <a:xfrm>
            <a:off x="71438" y="822548"/>
            <a:ext cx="8964612" cy="1323627"/>
          </a:xfrm>
          <a:prstGeom prst="rect">
            <a:avLst/>
          </a:prstGeom>
          <a:solidFill>
            <a:srgbClr val="FFFFFF"/>
          </a:solidFill>
          <a:ln w="19050">
            <a:solidFill>
              <a:srgbClr val="000000"/>
            </a:solidFill>
            <a:miter lim="800000"/>
            <a:headEnd/>
            <a:tailEnd/>
          </a:ln>
        </p:spPr>
        <p:txBody>
          <a:bodyPr/>
          <a:lstStyle/>
          <a:p>
            <a:pPr indent="449263" algn="just"/>
            <a:r>
              <a:rPr lang="fr-FR" sz="2000" dirty="0">
                <a:sym typeface="Wingdings 2" pitchFamily="18" charset="2"/>
              </a:rPr>
              <a:t></a:t>
            </a:r>
            <a:r>
              <a:rPr lang="fr-FR" sz="2000" dirty="0"/>
              <a:t> La stabilité particulière des molécules et des ions </a:t>
            </a:r>
            <a:r>
              <a:rPr lang="fr-FR" sz="2000" dirty="0" err="1"/>
              <a:t>polyatomiques</a:t>
            </a:r>
            <a:r>
              <a:rPr lang="fr-FR" sz="2000" dirty="0"/>
              <a:t> a pour origine la formation de liaisons covalentes entre les atomes, une </a:t>
            </a:r>
            <a:r>
              <a:rPr lang="fr-FR" sz="2000" b="1" i="1" u="sng" dirty="0">
                <a:sym typeface="Wingdings 2" pitchFamily="18" charset="2"/>
              </a:rPr>
              <a:t>liaison </a:t>
            </a:r>
            <a:r>
              <a:rPr lang="fr-FR" sz="2000" b="1" i="1" u="sng" dirty="0" smtClean="0">
                <a:sym typeface="Wingdings 2" pitchFamily="18" charset="2"/>
              </a:rPr>
              <a:t>COVALENTE</a:t>
            </a:r>
            <a:r>
              <a:rPr lang="fr-FR" sz="2000" dirty="0" smtClean="0">
                <a:sym typeface="Wingdings 2" pitchFamily="18" charset="2"/>
              </a:rPr>
              <a:t> correspondant </a:t>
            </a:r>
            <a:r>
              <a:rPr lang="fr-FR" sz="2000" dirty="0">
                <a:sym typeface="Wingdings 2" pitchFamily="18" charset="2"/>
              </a:rPr>
              <a:t>à </a:t>
            </a:r>
          </a:p>
          <a:p>
            <a:pPr indent="449263" eaLnBrk="0" hangingPunct="0"/>
            <a:endParaRPr lang="fr-FR" sz="1100" dirty="0">
              <a:latin typeface="Calibri" pitchFamily="34" charset="0"/>
              <a:ea typeface="Calibri" pitchFamily="34" charset="0"/>
              <a:cs typeface="Times New Roman" pitchFamily="18" charset="0"/>
              <a:sym typeface="Wingdings 2" pitchFamily="18" charset="2"/>
            </a:endParaRPr>
          </a:p>
        </p:txBody>
      </p:sp>
      <p:sp>
        <p:nvSpPr>
          <p:cNvPr id="17" name="ZoneTexte 10"/>
          <p:cNvSpPr txBox="1">
            <a:spLocks noChangeArrowheads="1"/>
          </p:cNvSpPr>
          <p:nvPr/>
        </p:nvSpPr>
        <p:spPr bwMode="auto">
          <a:xfrm>
            <a:off x="214313" y="1426096"/>
            <a:ext cx="8678167" cy="707886"/>
          </a:xfrm>
          <a:prstGeom prst="rect">
            <a:avLst/>
          </a:prstGeom>
          <a:noFill/>
          <a:ln w="9525">
            <a:noFill/>
            <a:miter lim="800000"/>
            <a:headEnd/>
            <a:tailEnd/>
          </a:ln>
        </p:spPr>
        <p:txBody>
          <a:bodyPr wrap="square">
            <a:spAutoFit/>
          </a:bodyPr>
          <a:lstStyle/>
          <a:p>
            <a:pPr algn="just"/>
            <a:r>
              <a:rPr lang="fr-FR" dirty="0"/>
              <a:t>                 </a:t>
            </a:r>
            <a:r>
              <a:rPr lang="fr-FR" dirty="0" smtClean="0"/>
              <a:t>               </a:t>
            </a:r>
            <a:r>
              <a:rPr lang="fr-FR" sz="2000" b="1" dirty="0" smtClean="0">
                <a:solidFill>
                  <a:srgbClr val="FF0000"/>
                </a:solidFill>
                <a:latin typeface="Arial" pitchFamily="34" charset="0"/>
                <a:cs typeface="Arial" pitchFamily="34" charset="0"/>
              </a:rPr>
              <a:t>la </a:t>
            </a:r>
            <a:r>
              <a:rPr lang="fr-FR" sz="2000" b="1" dirty="0">
                <a:solidFill>
                  <a:srgbClr val="FF0000"/>
                </a:solidFill>
                <a:latin typeface="Arial" pitchFamily="34" charset="0"/>
                <a:cs typeface="Arial" pitchFamily="34" charset="0"/>
              </a:rPr>
              <a:t>mise en commun de tout ou partie des électrons de valence de deux atomes (théorie de Lewis – 1916)</a:t>
            </a:r>
          </a:p>
        </p:txBody>
      </p:sp>
      <p:graphicFrame>
        <p:nvGraphicFramePr>
          <p:cNvPr id="18" name="Tableau 17"/>
          <p:cNvGraphicFramePr>
            <a:graphicFrameLocks noGrp="1"/>
          </p:cNvGraphicFramePr>
          <p:nvPr/>
        </p:nvGraphicFramePr>
        <p:xfrm>
          <a:off x="107504" y="2660062"/>
          <a:ext cx="8964488" cy="1371600"/>
        </p:xfrm>
        <a:graphic>
          <a:graphicData uri="http://schemas.openxmlformats.org/drawingml/2006/table">
            <a:tbl>
              <a:tblPr/>
              <a:tblGrid>
                <a:gridCol w="2808312"/>
                <a:gridCol w="2016224"/>
                <a:gridCol w="4139952"/>
              </a:tblGrid>
              <a:tr h="140780">
                <a:tc>
                  <a:txBody>
                    <a:bodyPr/>
                    <a:lstStyle/>
                    <a:p>
                      <a:pPr algn="ctr">
                        <a:spcAft>
                          <a:spcPts val="0"/>
                        </a:spcAft>
                      </a:pPr>
                      <a:r>
                        <a:rPr lang="fr-FR" sz="1800" b="1" dirty="0">
                          <a:latin typeface="Comic Sans MS"/>
                          <a:ea typeface="Arial Unicode MS"/>
                          <a:cs typeface="Calibri"/>
                        </a:rPr>
                        <a:t>Nombre d’électrons de valence partagés</a:t>
                      </a: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Arial Unicode MS"/>
                          <a:cs typeface="Calibri"/>
                        </a:rPr>
                        <a:t>Type de liaison covalente</a:t>
                      </a: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900" b="1" dirty="0" smtClean="0">
                        <a:latin typeface="Comic Sans MS"/>
                        <a:ea typeface="Arial Unicode MS"/>
                        <a:cs typeface="Calibri"/>
                      </a:endParaRPr>
                    </a:p>
                    <a:p>
                      <a:pPr algn="ctr">
                        <a:spcAft>
                          <a:spcPts val="0"/>
                        </a:spcAft>
                      </a:pPr>
                      <a:r>
                        <a:rPr lang="fr-FR" sz="1800" b="1" dirty="0" smtClean="0">
                          <a:latin typeface="Comic Sans MS"/>
                          <a:ea typeface="Arial Unicode MS"/>
                          <a:cs typeface="Calibri"/>
                        </a:rPr>
                        <a:t>Symbolisation</a:t>
                      </a: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91">
                <a:tc>
                  <a:txBody>
                    <a:bodyPr/>
                    <a:lstStyle/>
                    <a:p>
                      <a:pPr algn="ctr">
                        <a:spcAft>
                          <a:spcPts val="0"/>
                        </a:spcAft>
                      </a:pPr>
                      <a:r>
                        <a:rPr lang="fr-FR" sz="1800" b="1">
                          <a:latin typeface="Comic Sans MS"/>
                          <a:ea typeface="Arial Unicode MS"/>
                          <a:cs typeface="Calibri"/>
                        </a:rPr>
                        <a:t>2</a:t>
                      </a:r>
                      <a:endParaRPr lang="fr-FR" sz="180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91">
                <a:tc>
                  <a:txBody>
                    <a:bodyPr/>
                    <a:lstStyle/>
                    <a:p>
                      <a:pPr algn="ctr">
                        <a:spcAft>
                          <a:spcPts val="0"/>
                        </a:spcAft>
                      </a:pPr>
                      <a:r>
                        <a:rPr lang="fr-FR" sz="1800" b="1">
                          <a:latin typeface="Comic Sans MS"/>
                          <a:ea typeface="Arial Unicode MS"/>
                          <a:cs typeface="Calibri"/>
                        </a:rPr>
                        <a:t>4</a:t>
                      </a:r>
                      <a:endParaRPr lang="fr-FR" sz="180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891">
                <a:tc>
                  <a:txBody>
                    <a:bodyPr/>
                    <a:lstStyle/>
                    <a:p>
                      <a:pPr algn="ctr">
                        <a:spcAft>
                          <a:spcPts val="0"/>
                        </a:spcAft>
                      </a:pPr>
                      <a:r>
                        <a:rPr lang="fr-FR" sz="1800" b="1" dirty="0">
                          <a:latin typeface="Comic Sans MS"/>
                          <a:ea typeface="Arial Unicode MS"/>
                          <a:cs typeface="Calibri"/>
                        </a:rPr>
                        <a:t>6</a:t>
                      </a: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fr-FR" sz="1800" dirty="0">
                        <a:latin typeface="Times New Roman"/>
                        <a:ea typeface="Arial Unicode MS"/>
                        <a:cs typeface="Times New Roman"/>
                      </a:endParaRPr>
                    </a:p>
                  </a:txBody>
                  <a:tcPr marL="60334" marR="60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33" name="Text Box 1"/>
          <p:cNvSpPr txBox="1">
            <a:spLocks noChangeArrowheads="1"/>
          </p:cNvSpPr>
          <p:nvPr/>
        </p:nvSpPr>
        <p:spPr bwMode="auto">
          <a:xfrm>
            <a:off x="2915816" y="3140968"/>
            <a:ext cx="622818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Liaison simple             </a:t>
            </a:r>
            <a:r>
              <a:rPr kumimoji="0" lang="fr-FR" sz="2000" b="1" i="0" u="none" strike="noStrike" cap="none" normalizeH="0" baseline="0" dirty="0" smtClean="0">
                <a:ln>
                  <a:noFill/>
                </a:ln>
                <a:solidFill>
                  <a:srgbClr val="FF0000"/>
                </a:solidFill>
                <a:effectLst/>
                <a:latin typeface="Arial" pitchFamily="34" charset="0"/>
                <a:cs typeface="Arial" pitchFamily="34" charset="0"/>
              </a:rPr>
              <a:t>1 doublet liant </a:t>
            </a:r>
            <a:r>
              <a:rPr kumimoji="0" lang="fr-FR" sz="2000" b="0" i="0" u="none" strike="noStrike" cap="none" normalizeH="0" baseline="0" dirty="0" smtClean="0">
                <a:ln>
                  <a:noFill/>
                </a:ln>
                <a:solidFill>
                  <a:srgbClr val="002060"/>
                </a:solidFill>
                <a:effectLst/>
                <a:latin typeface="Arial" pitchFamily="34" charset="0"/>
                <a:cs typeface="Arial" pitchFamily="34" charset="0"/>
              </a:rPr>
              <a:t>(DL)    A </a:t>
            </a:r>
            <a:r>
              <a:rPr kumimoji="0" lang="fr-FR" sz="2000" b="1" i="0" u="none" strike="noStrike" cap="none" normalizeH="0" baseline="0" dirty="0" smtClean="0">
                <a:ln>
                  <a:noFill/>
                </a:ln>
                <a:solidFill>
                  <a:srgbClr val="FF0000"/>
                </a:solidFill>
                <a:effectLst/>
                <a:latin typeface="Arial" pitchFamily="34" charset="0"/>
                <a:cs typeface="Arial" pitchFamily="34" charset="0"/>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B </a:t>
            </a:r>
          </a:p>
        </p:txBody>
      </p:sp>
      <p:sp>
        <p:nvSpPr>
          <p:cNvPr id="22" name="Text Box 1"/>
          <p:cNvSpPr txBox="1">
            <a:spLocks noChangeArrowheads="1"/>
          </p:cNvSpPr>
          <p:nvPr/>
        </p:nvSpPr>
        <p:spPr bwMode="auto">
          <a:xfrm>
            <a:off x="2915816" y="3429000"/>
            <a:ext cx="622818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Liaison double             </a:t>
            </a:r>
            <a:r>
              <a:rPr kumimoji="0" lang="fr-FR" sz="2000" b="1" i="0" u="none" strike="noStrike" cap="none" normalizeH="0" baseline="0" dirty="0" smtClean="0">
                <a:ln>
                  <a:noFill/>
                </a:ln>
                <a:solidFill>
                  <a:srgbClr val="FF0000"/>
                </a:solidFill>
                <a:effectLst/>
                <a:latin typeface="Arial" pitchFamily="34" charset="0"/>
                <a:cs typeface="Arial" pitchFamily="34" charset="0"/>
              </a:rPr>
              <a:t>2 doublets liants</a:t>
            </a:r>
            <a:r>
              <a:rPr kumimoji="0" lang="fr-FR" sz="2000" b="1" i="0" u="none" strike="noStrike" cap="none" normalizeH="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 </a:t>
            </a:r>
            <a:r>
              <a:rPr kumimoji="0" lang="fr-FR" sz="2000" b="1" i="0" u="none" strike="noStrike" cap="none" normalizeH="0" baseline="0" dirty="0" smtClean="0">
                <a:ln>
                  <a:noFill/>
                </a:ln>
                <a:solidFill>
                  <a:srgbClr val="FF0000"/>
                </a:solidFill>
                <a:effectLst/>
                <a:latin typeface="Arial" pitchFamily="34" charset="0"/>
                <a:cs typeface="Arial" pitchFamily="34" charset="0"/>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B </a:t>
            </a:r>
          </a:p>
        </p:txBody>
      </p:sp>
      <p:grpSp>
        <p:nvGrpSpPr>
          <p:cNvPr id="2" name="Groupe 19"/>
          <p:cNvGrpSpPr/>
          <p:nvPr/>
        </p:nvGrpSpPr>
        <p:grpSpPr>
          <a:xfrm>
            <a:off x="2915816" y="3717032"/>
            <a:ext cx="6228184" cy="360040"/>
            <a:chOff x="2915816" y="6453336"/>
            <a:chExt cx="6228184" cy="360040"/>
          </a:xfrm>
        </p:grpSpPr>
        <p:sp>
          <p:nvSpPr>
            <p:cNvPr id="23" name="Text Box 1"/>
            <p:cNvSpPr txBox="1">
              <a:spLocks noChangeArrowheads="1"/>
            </p:cNvSpPr>
            <p:nvPr/>
          </p:nvSpPr>
          <p:spPr bwMode="auto">
            <a:xfrm>
              <a:off x="2915816" y="6453336"/>
              <a:ext cx="6228184"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Liaison triple             </a:t>
              </a:r>
              <a:r>
                <a:rPr kumimoji="0" lang="fr-FR" sz="2000" b="1" i="0" u="none" strike="noStrike" cap="none" normalizeH="0" baseline="0" dirty="0" smtClean="0">
                  <a:ln>
                    <a:noFill/>
                  </a:ln>
                  <a:solidFill>
                    <a:srgbClr val="FF0000"/>
                  </a:solidFill>
                  <a:effectLst/>
                  <a:latin typeface="Arial" pitchFamily="34" charset="0"/>
                  <a:cs typeface="Arial" pitchFamily="34" charset="0"/>
                </a:rPr>
                <a:t>3 doublets liants</a:t>
              </a:r>
              <a:r>
                <a:rPr kumimoji="0" lang="fr-FR" sz="2000" b="1" i="0" u="none" strike="noStrike" cap="none" normalizeH="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 </a:t>
              </a:r>
              <a:r>
                <a:rPr kumimoji="0" lang="fr-FR" sz="2000" b="1" i="0" u="none" strike="noStrike" cap="none" normalizeH="0" baseline="0" dirty="0" smtClean="0">
                  <a:ln>
                    <a:noFill/>
                  </a:ln>
                  <a:solidFill>
                    <a:srgbClr val="FF0000"/>
                  </a:solidFill>
                  <a:effectLst/>
                  <a:latin typeface="Arial" pitchFamily="34" charset="0"/>
                  <a:cs typeface="Arial" pitchFamily="34" charset="0"/>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B </a:t>
              </a:r>
            </a:p>
          </p:txBody>
        </p:sp>
        <p:cxnSp>
          <p:nvCxnSpPr>
            <p:cNvPr id="25" name="Connecteur droit 24"/>
            <p:cNvCxnSpPr/>
            <p:nvPr/>
          </p:nvCxnSpPr>
          <p:spPr>
            <a:xfrm>
              <a:off x="7884368" y="6561727"/>
              <a:ext cx="1440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1" name="Picture 1"/>
          <p:cNvPicPr>
            <a:picLocks noChangeAspect="1" noChangeArrowheads="1"/>
          </p:cNvPicPr>
          <p:nvPr/>
        </p:nvPicPr>
        <p:blipFill>
          <a:blip r:embed="rId2" cstate="print"/>
          <a:srcRect/>
          <a:stretch>
            <a:fillRect/>
          </a:stretch>
        </p:blipFill>
        <p:spPr bwMode="auto">
          <a:xfrm>
            <a:off x="971600" y="4265231"/>
            <a:ext cx="576262" cy="660400"/>
          </a:xfrm>
          <a:prstGeom prst="rect">
            <a:avLst/>
          </a:prstGeom>
          <a:noFill/>
          <a:ln w="9525">
            <a:noFill/>
            <a:miter lim="800000"/>
            <a:headEnd/>
            <a:tailEnd/>
          </a:ln>
        </p:spPr>
      </p:pic>
      <p:sp>
        <p:nvSpPr>
          <p:cNvPr id="24" name="Rectangle 23"/>
          <p:cNvSpPr>
            <a:spLocks noChangeArrowheads="1"/>
          </p:cNvSpPr>
          <p:nvPr/>
        </p:nvSpPr>
        <p:spPr bwMode="auto">
          <a:xfrm>
            <a:off x="1690737" y="4147924"/>
            <a:ext cx="7345363" cy="1015663"/>
          </a:xfrm>
          <a:prstGeom prst="rect">
            <a:avLst/>
          </a:prstGeom>
          <a:solidFill>
            <a:srgbClr val="FFC000"/>
          </a:solidFill>
          <a:ln w="9525">
            <a:noFill/>
            <a:miter lim="800000"/>
            <a:headEnd/>
            <a:tailEnd/>
          </a:ln>
        </p:spPr>
        <p:txBody>
          <a:bodyPr anchor="ctr">
            <a:spAutoFit/>
          </a:bodyPr>
          <a:lstStyle/>
          <a:p>
            <a:pPr algn="just"/>
            <a:r>
              <a:rPr lang="fr-FR" sz="2000" i="1" dirty="0">
                <a:ea typeface="Calibri" pitchFamily="34" charset="0"/>
                <a:cs typeface="Times New Roman" pitchFamily="18" charset="0"/>
              </a:rPr>
              <a:t>Une fois les électrons de valence mis en commun, ils appartiennent indifféremment aux deux atomes et restent localisés entre ces deux atomes, d’où le terme « liaison covalente </a:t>
            </a:r>
            <a:r>
              <a:rPr lang="fr-FR" sz="2000" b="1" i="1" u="sng" dirty="0">
                <a:ea typeface="Calibri" pitchFamily="34" charset="0"/>
                <a:cs typeface="Times New Roman" pitchFamily="18" charset="0"/>
              </a:rPr>
              <a:t>localisée</a:t>
            </a:r>
            <a:r>
              <a:rPr lang="fr-FR" sz="2000" i="1" dirty="0">
                <a:ea typeface="Calibri" pitchFamily="34" charset="0"/>
                <a:cs typeface="Times New Roman" pitchFamily="18" charset="0"/>
              </a:rPr>
              <a:t> ».  </a:t>
            </a:r>
            <a:endParaRPr lang="fr-FR" sz="2000" dirty="0">
              <a:ea typeface="Calibri" pitchFamily="34" charset="0"/>
              <a:cs typeface="Times New Roman" pitchFamily="18" charset="0"/>
            </a:endParaRPr>
          </a:p>
        </p:txBody>
      </p:sp>
      <p:sp>
        <p:nvSpPr>
          <p:cNvPr id="26" name="Rectangle 1"/>
          <p:cNvSpPr>
            <a:spLocks noChangeArrowheads="1"/>
          </p:cNvSpPr>
          <p:nvPr/>
        </p:nvSpPr>
        <p:spPr bwMode="auto">
          <a:xfrm>
            <a:off x="0" y="5417929"/>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Les atomes ne mettent pas forcément en commun tous leurs électrons de valence pour se lier entre eux. Les électrons de valence qui ne sont pas mis en commun se regroupent par deux (si possible) en restant autour de l’atome auquel ils appartiennent : ils forment alors des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Doublets</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______________________ .</a:t>
            </a:r>
            <a:endParaRPr kumimoji="0" lang="fr-F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1"/>
          <p:cNvSpPr txBox="1">
            <a:spLocks noChangeArrowheads="1"/>
          </p:cNvSpPr>
          <p:nvPr/>
        </p:nvSpPr>
        <p:spPr bwMode="auto">
          <a:xfrm>
            <a:off x="4898132" y="6343228"/>
            <a:ext cx="2304256"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FF0000"/>
                </a:solidFill>
                <a:effectLst/>
                <a:latin typeface="Arial" pitchFamily="34" charset="0"/>
                <a:cs typeface="Arial" pitchFamily="34" charset="0"/>
              </a:rPr>
              <a:t>Non Liants</a:t>
            </a:r>
            <a:r>
              <a:rPr kumimoji="0" lang="fr-FR" sz="2000" b="1" i="0" u="none" strike="noStrike" cap="none" normalizeH="0" dirty="0" smtClean="0">
                <a:ln>
                  <a:noFill/>
                </a:ln>
                <a:solidFill>
                  <a:srgbClr val="FF0000"/>
                </a:solidFill>
                <a:effectLst/>
                <a:latin typeface="Arial" pitchFamily="34" charset="0"/>
                <a:cs typeface="Arial" pitchFamily="34" charset="0"/>
              </a:rPr>
              <a:t> (DNL)</a:t>
            </a:r>
            <a:endParaRPr kumimoji="0" lang="fr-FR" sz="20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433"/>
                                        </p:tgtEl>
                                        <p:attrNameLst>
                                          <p:attrName>style.visibility</p:attrName>
                                        </p:attrNameLst>
                                      </p:cBhvr>
                                      <p:to>
                                        <p:strVal val="visible"/>
                                      </p:to>
                                    </p:set>
                                    <p:animEffect transition="in" filter="wipe(left)">
                                      <p:cBhvr>
                                        <p:cTn id="27" dur="500"/>
                                        <p:tgtEl>
                                          <p:spTgt spid="184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par>
                                <p:cTn id="38" presetID="3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800" decel="100000"/>
                                        <p:tgtEl>
                                          <p:spTgt spid="24"/>
                                        </p:tgtEl>
                                      </p:cBhvr>
                                    </p:animEffect>
                                    <p:anim calcmode="lin" valueType="num">
                                      <p:cBhvr>
                                        <p:cTn id="41" dur="800" decel="100000" fill="hold"/>
                                        <p:tgtEl>
                                          <p:spTgt spid="24"/>
                                        </p:tgtEl>
                                        <p:attrNameLst>
                                          <p:attrName>style.rotation</p:attrName>
                                        </p:attrNameLst>
                                      </p:cBhvr>
                                      <p:tavLst>
                                        <p:tav tm="0">
                                          <p:val>
                                            <p:fltVal val="-90"/>
                                          </p:val>
                                        </p:tav>
                                        <p:tav tm="100000">
                                          <p:val>
                                            <p:fltVal val="0"/>
                                          </p:val>
                                        </p:tav>
                                      </p:tavLst>
                                    </p:anim>
                                    <p:anim calcmode="lin" valueType="num">
                                      <p:cBhvr>
                                        <p:cTn id="42" dur="800" decel="100000" fill="hold"/>
                                        <p:tgtEl>
                                          <p:spTgt spid="24"/>
                                        </p:tgtEl>
                                        <p:attrNameLst>
                                          <p:attrName>ppt_x</p:attrName>
                                        </p:attrNameLst>
                                      </p:cBhvr>
                                      <p:tavLst>
                                        <p:tav tm="0">
                                          <p:val>
                                            <p:strVal val="#ppt_x+0.4"/>
                                          </p:val>
                                        </p:tav>
                                        <p:tav tm="100000">
                                          <p:val>
                                            <p:strVal val="#ppt_x-0.05"/>
                                          </p:val>
                                        </p:tav>
                                      </p:tavLst>
                                    </p:anim>
                                    <p:anim calcmode="lin" valueType="num">
                                      <p:cBhvr>
                                        <p:cTn id="43" dur="800" decel="100000" fill="hold"/>
                                        <p:tgtEl>
                                          <p:spTgt spid="24"/>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46" presetID="30"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800" decel="100000"/>
                                        <p:tgtEl>
                                          <p:spTgt spid="21"/>
                                        </p:tgtEl>
                                      </p:cBhvr>
                                    </p:animEffect>
                                    <p:anim calcmode="lin" valueType="num">
                                      <p:cBhvr>
                                        <p:cTn id="49" dur="800" decel="100000" fill="hold"/>
                                        <p:tgtEl>
                                          <p:spTgt spid="21"/>
                                        </p:tgtEl>
                                        <p:attrNameLst>
                                          <p:attrName>style.rotation</p:attrName>
                                        </p:attrNameLst>
                                      </p:cBhvr>
                                      <p:tavLst>
                                        <p:tav tm="0">
                                          <p:val>
                                            <p:fltVal val="-90"/>
                                          </p:val>
                                        </p:tav>
                                        <p:tav tm="100000">
                                          <p:val>
                                            <p:fltVal val="0"/>
                                          </p:val>
                                        </p:tav>
                                      </p:tavLst>
                                    </p:anim>
                                    <p:anim calcmode="lin" valueType="num">
                                      <p:cBhvr>
                                        <p:cTn id="50" dur="800" decel="100000" fill="hold"/>
                                        <p:tgtEl>
                                          <p:spTgt spid="21"/>
                                        </p:tgtEl>
                                        <p:attrNameLst>
                                          <p:attrName>ppt_x</p:attrName>
                                        </p:attrNameLst>
                                      </p:cBhvr>
                                      <p:tavLst>
                                        <p:tav tm="0">
                                          <p:val>
                                            <p:strVal val="#ppt_x+0.4"/>
                                          </p:val>
                                        </p:tav>
                                        <p:tav tm="100000">
                                          <p:val>
                                            <p:strVal val="#ppt_x-0.05"/>
                                          </p:val>
                                        </p:tav>
                                      </p:tavLst>
                                    </p:anim>
                                    <p:anim calcmode="lin" valueType="num">
                                      <p:cBhvr>
                                        <p:cTn id="51" dur="800" decel="100000" fill="hold"/>
                                        <p:tgtEl>
                                          <p:spTgt spid="21"/>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up)">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7" grpId="0"/>
      <p:bldP spid="18433" grpId="0"/>
      <p:bldP spid="22" grpId="0"/>
      <p:bldP spid="24" grpId="0" animBg="1"/>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0" y="0"/>
          <a:ext cx="8928991" cy="847720"/>
        </p:xfrm>
        <a:graphic>
          <a:graphicData uri="http://schemas.openxmlformats.org/drawingml/2006/table">
            <a:tbl>
              <a:tblPr/>
              <a:tblGrid>
                <a:gridCol w="1617540"/>
                <a:gridCol w="2436869"/>
                <a:gridCol w="2436869"/>
                <a:gridCol w="2437713"/>
              </a:tblGrid>
              <a:tr h="360040">
                <a:tc>
                  <a:txBody>
                    <a:bodyPr/>
                    <a:lstStyle/>
                    <a:p>
                      <a:pPr algn="ctr">
                        <a:spcAft>
                          <a:spcPts val="0"/>
                        </a:spcAft>
                      </a:pPr>
                      <a:r>
                        <a:rPr lang="fr-FR" sz="1600" b="1" dirty="0">
                          <a:latin typeface="Comic Sans MS"/>
                          <a:ea typeface="Calibri"/>
                          <a:cs typeface="Times New Roman"/>
                        </a:rPr>
                        <a:t>Composé</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dirty="0">
                          <a:latin typeface="Comic Sans MS"/>
                          <a:ea typeface="Calibri"/>
                          <a:cs typeface="Times New Roman"/>
                        </a:rPr>
                        <a:t>CH</a:t>
                      </a:r>
                      <a:r>
                        <a:rPr lang="fr-FR" sz="1600" b="1" baseline="-25000" dirty="0">
                          <a:latin typeface="Comic Sans MS"/>
                          <a:ea typeface="Calibri"/>
                          <a:cs typeface="Times New Roman"/>
                        </a:rPr>
                        <a:t>4</a:t>
                      </a:r>
                      <a:r>
                        <a:rPr lang="fr-FR" sz="1600" dirty="0">
                          <a:latin typeface="Comic Sans MS"/>
                          <a:ea typeface="Calibri"/>
                          <a:cs typeface="Times New Roman"/>
                        </a:rPr>
                        <a:t> </a:t>
                      </a:r>
                      <a:endParaRPr lang="fr-FR" sz="1600" dirty="0" smtClean="0">
                        <a:latin typeface="Comic Sans MS"/>
                        <a:ea typeface="Calibri"/>
                        <a:cs typeface="Times New Roman"/>
                      </a:endParaRPr>
                    </a:p>
                    <a:p>
                      <a:pPr algn="ctr">
                        <a:spcAft>
                          <a:spcPts val="0"/>
                        </a:spcAft>
                      </a:pPr>
                      <a:r>
                        <a:rPr lang="fr-FR" sz="1600" dirty="0" smtClean="0">
                          <a:latin typeface="Comic Sans MS"/>
                          <a:ea typeface="Calibri"/>
                          <a:cs typeface="Times New Roman"/>
                        </a:rPr>
                        <a:t>(</a:t>
                      </a:r>
                      <a:r>
                        <a:rPr lang="fr-FR" sz="1600" dirty="0">
                          <a:latin typeface="Comic Sans MS"/>
                          <a:ea typeface="Calibri"/>
                          <a:cs typeface="Times New Roman"/>
                        </a:rPr>
                        <a:t>0 doublet non liant)</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dirty="0">
                          <a:latin typeface="Comic Sans MS"/>
                          <a:ea typeface="Calibri"/>
                          <a:cs typeface="Times New Roman"/>
                        </a:rPr>
                        <a:t>NH</a:t>
                      </a:r>
                      <a:r>
                        <a:rPr lang="fr-FR" sz="1600" b="1" baseline="-25000" dirty="0">
                          <a:latin typeface="Comic Sans MS"/>
                          <a:ea typeface="Calibri"/>
                          <a:cs typeface="Times New Roman"/>
                        </a:rPr>
                        <a:t>3</a:t>
                      </a:r>
                      <a:r>
                        <a:rPr lang="fr-FR" sz="1600" dirty="0">
                          <a:latin typeface="Comic Sans MS"/>
                          <a:ea typeface="Calibri"/>
                          <a:cs typeface="Times New Roman"/>
                        </a:rPr>
                        <a:t> </a:t>
                      </a:r>
                      <a:endParaRPr lang="fr-FR" sz="1600" dirty="0" smtClean="0">
                        <a:latin typeface="Comic Sans MS"/>
                        <a:ea typeface="Calibri"/>
                        <a:cs typeface="Times New Roman"/>
                      </a:endParaRPr>
                    </a:p>
                    <a:p>
                      <a:pPr algn="ctr">
                        <a:spcAft>
                          <a:spcPts val="0"/>
                        </a:spcAft>
                      </a:pPr>
                      <a:r>
                        <a:rPr lang="fr-FR" sz="1600" dirty="0" smtClean="0">
                          <a:latin typeface="Comic Sans MS"/>
                          <a:ea typeface="Calibri"/>
                          <a:cs typeface="Times New Roman"/>
                        </a:rPr>
                        <a:t>(</a:t>
                      </a:r>
                      <a:r>
                        <a:rPr lang="fr-FR" sz="1600" dirty="0">
                          <a:latin typeface="Comic Sans MS"/>
                          <a:ea typeface="Calibri"/>
                          <a:cs typeface="Times New Roman"/>
                        </a:rPr>
                        <a:t>1 doublet non liant)</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dirty="0">
                          <a:latin typeface="Comic Sans MS"/>
                          <a:ea typeface="Calibri"/>
                          <a:cs typeface="Times New Roman"/>
                        </a:rPr>
                        <a:t>H</a:t>
                      </a:r>
                      <a:r>
                        <a:rPr lang="fr-FR" sz="1600" b="1" baseline="-25000" dirty="0">
                          <a:latin typeface="Comic Sans MS"/>
                          <a:ea typeface="Calibri"/>
                          <a:cs typeface="Times New Roman"/>
                        </a:rPr>
                        <a:t>2</a:t>
                      </a:r>
                      <a:r>
                        <a:rPr lang="fr-FR" sz="1600" b="1" dirty="0">
                          <a:latin typeface="Comic Sans MS"/>
                          <a:ea typeface="Calibri"/>
                          <a:cs typeface="Times New Roman"/>
                        </a:rPr>
                        <a:t>O</a:t>
                      </a:r>
                      <a:r>
                        <a:rPr lang="fr-FR" sz="1600" dirty="0">
                          <a:latin typeface="Comic Sans MS"/>
                          <a:ea typeface="Calibri"/>
                          <a:cs typeface="Times New Roman"/>
                        </a:rPr>
                        <a:t> </a:t>
                      </a:r>
                      <a:endParaRPr lang="fr-FR" sz="1600" dirty="0" smtClean="0">
                        <a:latin typeface="Comic Sans MS"/>
                        <a:ea typeface="Calibri"/>
                        <a:cs typeface="Times New Roman"/>
                      </a:endParaRPr>
                    </a:p>
                    <a:p>
                      <a:pPr algn="ctr">
                        <a:spcAft>
                          <a:spcPts val="0"/>
                        </a:spcAft>
                      </a:pPr>
                      <a:r>
                        <a:rPr lang="fr-FR" sz="1600" dirty="0" smtClean="0">
                          <a:latin typeface="Comic Sans MS"/>
                          <a:ea typeface="Calibri"/>
                          <a:cs typeface="Times New Roman"/>
                        </a:rPr>
                        <a:t>(</a:t>
                      </a:r>
                      <a:r>
                        <a:rPr lang="fr-FR" sz="1600" dirty="0">
                          <a:latin typeface="Comic Sans MS"/>
                          <a:ea typeface="Calibri"/>
                          <a:cs typeface="Times New Roman"/>
                        </a:rPr>
                        <a:t>2 doublets non liants)</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Aft>
                          <a:spcPts val="0"/>
                        </a:spcAft>
                      </a:pPr>
                      <a:r>
                        <a:rPr lang="fr-FR" sz="1600" b="1" i="1" dirty="0" smtClean="0">
                          <a:latin typeface="Georgia"/>
                          <a:ea typeface="Calibri"/>
                          <a:cs typeface="Times New Roman"/>
                        </a:rPr>
                        <a:t>Angle  XAX </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dirty="0">
                          <a:latin typeface="Comic Sans MS"/>
                          <a:ea typeface="Calibri"/>
                          <a:cs typeface="Times New Roman"/>
                        </a:rPr>
                        <a:t>109,5 °</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dirty="0">
                          <a:latin typeface="Comic Sans MS"/>
                          <a:ea typeface="Calibri"/>
                          <a:cs typeface="Times New Roman"/>
                        </a:rPr>
                        <a:t>107,3 °</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600" b="1" dirty="0">
                          <a:latin typeface="Comic Sans MS"/>
                          <a:ea typeface="Calibri"/>
                          <a:cs typeface="Times New Roman"/>
                        </a:rPr>
                        <a:t>104,5 °</a:t>
                      </a:r>
                      <a:endParaRPr lang="fr-FR" sz="1800" dirty="0">
                        <a:latin typeface="Calibri"/>
                        <a:ea typeface="Calibri"/>
                        <a:cs typeface="Times New Roman"/>
                      </a:endParaRPr>
                    </a:p>
                  </a:txBody>
                  <a:tcPr marL="62281" marR="62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502" name="Picture 54"/>
          <p:cNvPicPr>
            <a:picLocks noChangeAspect="1" noChangeArrowheads="1"/>
          </p:cNvPicPr>
          <p:nvPr/>
        </p:nvPicPr>
        <p:blipFill>
          <a:blip r:embed="rId2" cstate="print"/>
          <a:srcRect/>
          <a:stretch>
            <a:fillRect/>
          </a:stretch>
        </p:blipFill>
        <p:spPr bwMode="auto">
          <a:xfrm>
            <a:off x="179388" y="3357563"/>
            <a:ext cx="8640762" cy="3387725"/>
          </a:xfrm>
          <a:prstGeom prst="rect">
            <a:avLst/>
          </a:prstGeom>
          <a:noFill/>
          <a:ln w="9525">
            <a:noFill/>
            <a:miter lim="800000"/>
            <a:headEnd/>
            <a:tailEnd/>
          </a:ln>
        </p:spPr>
      </p:pic>
      <p:sp>
        <p:nvSpPr>
          <p:cNvPr id="20503" name="Rectangle 14"/>
          <p:cNvSpPr>
            <a:spLocks noChangeArrowheads="1"/>
          </p:cNvSpPr>
          <p:nvPr/>
        </p:nvSpPr>
        <p:spPr bwMode="auto">
          <a:xfrm>
            <a:off x="0" y="2636838"/>
            <a:ext cx="9036050" cy="707886"/>
          </a:xfrm>
          <a:prstGeom prst="rect">
            <a:avLst/>
          </a:prstGeom>
          <a:noFill/>
          <a:ln w="9525">
            <a:noFill/>
            <a:miter lim="800000"/>
            <a:headEnd/>
            <a:tailEnd/>
          </a:ln>
        </p:spPr>
        <p:txBody>
          <a:bodyPr>
            <a:spAutoFit/>
          </a:bodyPr>
          <a:lstStyle/>
          <a:p>
            <a:pPr algn="just">
              <a:spcAft>
                <a:spcPts val="500"/>
              </a:spcAft>
            </a:pPr>
            <a:r>
              <a:rPr lang="fr-FR" dirty="0">
                <a:solidFill>
                  <a:srgbClr val="FF0000"/>
                </a:solidFill>
              </a:rPr>
              <a:t>  </a:t>
            </a:r>
            <a:r>
              <a:rPr lang="fr-FR" b="1" i="1" u="sng" dirty="0" smtClean="0"/>
              <a:t>Conséquence</a:t>
            </a:r>
            <a:r>
              <a:rPr lang="fr-FR" i="1" dirty="0" smtClean="0"/>
              <a:t> </a:t>
            </a:r>
            <a:r>
              <a:rPr lang="fr-FR" dirty="0"/>
              <a:t>: </a:t>
            </a:r>
            <a:r>
              <a:rPr lang="fr-FR" sz="2000" dirty="0">
                <a:solidFill>
                  <a:srgbClr val="FF0000"/>
                </a:solidFill>
                <a:latin typeface="Arial" pitchFamily="34" charset="0"/>
                <a:cs typeface="Arial" pitchFamily="34" charset="0"/>
              </a:rPr>
              <a:t>la densité électronique d’un DNL est plus forte que celle d’un DL donc la </a:t>
            </a:r>
            <a:r>
              <a:rPr lang="fr-FR" sz="2000" b="1" u="sng" dirty="0">
                <a:solidFill>
                  <a:srgbClr val="FF0000"/>
                </a:solidFill>
                <a:latin typeface="Arial" pitchFamily="34" charset="0"/>
                <a:cs typeface="Arial" pitchFamily="34" charset="0"/>
              </a:rPr>
              <a:t>répulsion DNL / DNL &gt; répulsion DNL / DL &gt; répulsion DL / DL</a:t>
            </a:r>
            <a:r>
              <a:rPr lang="fr-FR" sz="2000" dirty="0">
                <a:latin typeface="Arial" pitchFamily="34" charset="0"/>
                <a:cs typeface="Arial" pitchFamily="34" charset="0"/>
              </a:rPr>
              <a:t>.</a:t>
            </a:r>
          </a:p>
        </p:txBody>
      </p:sp>
      <p:sp>
        <p:nvSpPr>
          <p:cNvPr id="20504" name="Rectangle 14"/>
          <p:cNvSpPr>
            <a:spLocks noChangeArrowheads="1"/>
          </p:cNvSpPr>
          <p:nvPr/>
        </p:nvSpPr>
        <p:spPr bwMode="auto">
          <a:xfrm>
            <a:off x="323850" y="5157788"/>
            <a:ext cx="3887788" cy="1631216"/>
          </a:xfrm>
          <a:prstGeom prst="rect">
            <a:avLst/>
          </a:prstGeom>
          <a:noFill/>
          <a:ln w="9525">
            <a:noFill/>
            <a:miter lim="800000"/>
            <a:headEnd/>
            <a:tailEnd/>
          </a:ln>
        </p:spPr>
        <p:txBody>
          <a:bodyPr>
            <a:spAutoFit/>
          </a:bodyPr>
          <a:lstStyle/>
          <a:p>
            <a:pPr algn="just">
              <a:spcAft>
                <a:spcPts val="500"/>
              </a:spcAft>
            </a:pPr>
            <a:r>
              <a:rPr lang="fr-FR" sz="2000" dirty="0">
                <a:latin typeface="Arial" pitchFamily="34" charset="0"/>
                <a:cs typeface="Arial" pitchFamily="34" charset="0"/>
              </a:rPr>
              <a:t>Les </a:t>
            </a:r>
            <a:r>
              <a:rPr lang="fr-FR" sz="2000" dirty="0" smtClean="0">
                <a:latin typeface="Arial" pitchFamily="34" charset="0"/>
                <a:cs typeface="Arial" pitchFamily="34" charset="0"/>
              </a:rPr>
              <a:t>fortes </a:t>
            </a:r>
            <a:r>
              <a:rPr lang="fr-FR" sz="2000" u="sng" dirty="0" smtClean="0">
                <a:solidFill>
                  <a:srgbClr val="00B050"/>
                </a:solidFill>
                <a:latin typeface="Arial" pitchFamily="34" charset="0"/>
                <a:cs typeface="Arial" pitchFamily="34" charset="0"/>
              </a:rPr>
              <a:t>répulsions </a:t>
            </a:r>
            <a:r>
              <a:rPr lang="fr-FR" sz="2000" u="sng" dirty="0">
                <a:solidFill>
                  <a:srgbClr val="00B050"/>
                </a:solidFill>
                <a:latin typeface="Arial" pitchFamily="34" charset="0"/>
                <a:cs typeface="Arial" pitchFamily="34" charset="0"/>
              </a:rPr>
              <a:t>DNL / DL</a:t>
            </a:r>
            <a:r>
              <a:rPr lang="fr-FR" sz="2000" dirty="0">
                <a:latin typeface="Arial" pitchFamily="34" charset="0"/>
                <a:cs typeface="Arial" pitchFamily="34" charset="0"/>
              </a:rPr>
              <a:t> provoquent un </a:t>
            </a:r>
            <a:r>
              <a:rPr lang="fr-FR" sz="2000" u="sng" dirty="0">
                <a:solidFill>
                  <a:srgbClr val="0070C0"/>
                </a:solidFill>
                <a:latin typeface="Arial" pitchFamily="34" charset="0"/>
                <a:cs typeface="Arial" pitchFamily="34" charset="0"/>
              </a:rPr>
              <a:t>rapprochement des DL</a:t>
            </a:r>
            <a:r>
              <a:rPr lang="fr-FR" sz="2000" dirty="0">
                <a:latin typeface="Arial" pitchFamily="34" charset="0"/>
                <a:cs typeface="Arial" pitchFamily="34" charset="0"/>
              </a:rPr>
              <a:t> dont la répulsion est plus faible ; d’où une diminution de l’angle HNH.</a:t>
            </a:r>
          </a:p>
        </p:txBody>
      </p:sp>
      <p:sp>
        <p:nvSpPr>
          <p:cNvPr id="20505" name="Rectangle 14"/>
          <p:cNvSpPr>
            <a:spLocks noChangeArrowheads="1"/>
          </p:cNvSpPr>
          <p:nvPr/>
        </p:nvSpPr>
        <p:spPr bwMode="auto">
          <a:xfrm>
            <a:off x="4643438" y="5084763"/>
            <a:ext cx="3889375" cy="1631216"/>
          </a:xfrm>
          <a:prstGeom prst="rect">
            <a:avLst/>
          </a:prstGeom>
          <a:noFill/>
          <a:ln w="9525">
            <a:noFill/>
            <a:miter lim="800000"/>
            <a:headEnd/>
            <a:tailEnd/>
          </a:ln>
        </p:spPr>
        <p:txBody>
          <a:bodyPr>
            <a:spAutoFit/>
          </a:bodyPr>
          <a:lstStyle/>
          <a:p>
            <a:pPr algn="just">
              <a:spcAft>
                <a:spcPts val="500"/>
              </a:spcAft>
            </a:pPr>
            <a:r>
              <a:rPr lang="fr-FR" sz="2000" dirty="0">
                <a:latin typeface="Arial" pitchFamily="34" charset="0"/>
                <a:cs typeface="Arial" pitchFamily="34" charset="0"/>
              </a:rPr>
              <a:t>L’effet est augmenté quand il y a plusieurs DNL car ces derniers </a:t>
            </a:r>
            <a:r>
              <a:rPr lang="fr-FR" sz="2000" b="1" u="sng" dirty="0">
                <a:solidFill>
                  <a:srgbClr val="FF0000"/>
                </a:solidFill>
                <a:latin typeface="Arial" pitchFamily="34" charset="0"/>
                <a:cs typeface="Arial" pitchFamily="34" charset="0"/>
              </a:rPr>
              <a:t>se repoussent encore plus fortement</a:t>
            </a:r>
            <a:r>
              <a:rPr lang="fr-FR" sz="2000" dirty="0">
                <a:latin typeface="Arial" pitchFamily="34" charset="0"/>
                <a:cs typeface="Arial" pitchFamily="34" charset="0"/>
              </a:rPr>
              <a:t>, obligeant les </a:t>
            </a:r>
            <a:r>
              <a:rPr lang="fr-FR" sz="2000" u="sng" dirty="0">
                <a:solidFill>
                  <a:srgbClr val="0070C0"/>
                </a:solidFill>
                <a:latin typeface="Arial" pitchFamily="34" charset="0"/>
                <a:cs typeface="Arial" pitchFamily="34" charset="0"/>
              </a:rPr>
              <a:t>DL à se rapprocher davantage</a:t>
            </a:r>
            <a:r>
              <a:rPr lang="fr-FR" sz="2000" dirty="0">
                <a:latin typeface="Arial" pitchFamily="34" charset="0"/>
                <a:cs typeface="Arial" pitchFamily="34" charset="0"/>
              </a:rPr>
              <a:t>.</a:t>
            </a:r>
          </a:p>
        </p:txBody>
      </p:sp>
      <p:pic>
        <p:nvPicPr>
          <p:cNvPr id="10" name="Picture 1"/>
          <p:cNvPicPr>
            <a:picLocks noChangeAspect="1" noChangeArrowheads="1"/>
          </p:cNvPicPr>
          <p:nvPr/>
        </p:nvPicPr>
        <p:blipFill>
          <a:blip r:embed="rId3" cstate="print"/>
          <a:srcRect/>
          <a:stretch>
            <a:fillRect/>
          </a:stretch>
        </p:blipFill>
        <p:spPr bwMode="auto">
          <a:xfrm>
            <a:off x="2051720" y="887512"/>
            <a:ext cx="1638300" cy="1562100"/>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4355976" y="908720"/>
            <a:ext cx="1704975" cy="1457325"/>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srcRect/>
          <a:stretch>
            <a:fillRect/>
          </a:stretch>
        </p:blipFill>
        <p:spPr bwMode="auto">
          <a:xfrm>
            <a:off x="7020272" y="908720"/>
            <a:ext cx="1685925" cy="1466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503"/>
                                        </p:tgtEl>
                                        <p:attrNameLst>
                                          <p:attrName>style.visibility</p:attrName>
                                        </p:attrNameLst>
                                      </p:cBhvr>
                                      <p:to>
                                        <p:strVal val="visible"/>
                                      </p:to>
                                    </p:set>
                                    <p:animEffect transition="in" filter="wipe(left)">
                                      <p:cBhvr>
                                        <p:cTn id="7" dur="500"/>
                                        <p:tgtEl>
                                          <p:spTgt spid="2050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02"/>
                                        </p:tgtEl>
                                        <p:attrNameLst>
                                          <p:attrName>style.visibility</p:attrName>
                                        </p:attrNameLst>
                                      </p:cBhvr>
                                      <p:to>
                                        <p:strVal val="visible"/>
                                      </p:to>
                                    </p:set>
                                    <p:animEffect transition="in" filter="dissolve">
                                      <p:cBhvr>
                                        <p:cTn id="12" dur="500"/>
                                        <p:tgtEl>
                                          <p:spTgt spid="2050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04"/>
                                        </p:tgtEl>
                                        <p:attrNameLst>
                                          <p:attrName>style.visibility</p:attrName>
                                        </p:attrNameLst>
                                      </p:cBhvr>
                                      <p:to>
                                        <p:strVal val="visible"/>
                                      </p:to>
                                    </p:set>
                                    <p:animEffect transition="in" filter="dissolve">
                                      <p:cBhvr>
                                        <p:cTn id="17" dur="500"/>
                                        <p:tgtEl>
                                          <p:spTgt spid="2050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505"/>
                                        </p:tgtEl>
                                        <p:attrNameLst>
                                          <p:attrName>style.visibility</p:attrName>
                                        </p:attrNameLst>
                                      </p:cBhvr>
                                      <p:to>
                                        <p:strVal val="visible"/>
                                      </p:to>
                                    </p:set>
                                    <p:animEffect transition="in" filter="dissolve">
                                      <p:cBhvr>
                                        <p:cTn id="22" dur="500"/>
                                        <p:tgtEl>
                                          <p:spTgt spid="20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3" grpId="0"/>
      <p:bldP spid="20504" grpId="0"/>
      <p:bldP spid="2050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2" name="Picture 54"/>
          <p:cNvPicPr>
            <a:picLocks noChangeAspect="1" noChangeArrowheads="1"/>
          </p:cNvPicPr>
          <p:nvPr/>
        </p:nvPicPr>
        <p:blipFill>
          <a:blip r:embed="rId2" cstate="print"/>
          <a:srcRect/>
          <a:stretch>
            <a:fillRect/>
          </a:stretch>
        </p:blipFill>
        <p:spPr bwMode="auto">
          <a:xfrm>
            <a:off x="179388" y="717639"/>
            <a:ext cx="8640762" cy="3287425"/>
          </a:xfrm>
          <a:prstGeom prst="rect">
            <a:avLst/>
          </a:prstGeom>
          <a:noFill/>
          <a:ln w="9525">
            <a:noFill/>
            <a:miter lim="800000"/>
            <a:headEnd/>
            <a:tailEnd/>
          </a:ln>
        </p:spPr>
      </p:pic>
      <p:sp>
        <p:nvSpPr>
          <p:cNvPr id="20504" name="Rectangle 14"/>
          <p:cNvSpPr>
            <a:spLocks noChangeArrowheads="1"/>
          </p:cNvSpPr>
          <p:nvPr/>
        </p:nvSpPr>
        <p:spPr bwMode="auto">
          <a:xfrm>
            <a:off x="323850" y="2364831"/>
            <a:ext cx="3887788" cy="1631216"/>
          </a:xfrm>
          <a:prstGeom prst="rect">
            <a:avLst/>
          </a:prstGeom>
          <a:noFill/>
          <a:ln w="9525">
            <a:noFill/>
            <a:miter lim="800000"/>
            <a:headEnd/>
            <a:tailEnd/>
          </a:ln>
        </p:spPr>
        <p:txBody>
          <a:bodyPr>
            <a:spAutoFit/>
          </a:bodyPr>
          <a:lstStyle/>
          <a:p>
            <a:pPr algn="just">
              <a:spcAft>
                <a:spcPts val="500"/>
              </a:spcAft>
            </a:pPr>
            <a:r>
              <a:rPr lang="fr-FR" sz="2000" dirty="0">
                <a:latin typeface="Arial" pitchFamily="34" charset="0"/>
                <a:cs typeface="Arial" pitchFamily="34" charset="0"/>
              </a:rPr>
              <a:t>Les </a:t>
            </a:r>
            <a:r>
              <a:rPr lang="fr-FR" sz="2000" dirty="0" smtClean="0">
                <a:latin typeface="Arial" pitchFamily="34" charset="0"/>
                <a:cs typeface="Arial" pitchFamily="34" charset="0"/>
              </a:rPr>
              <a:t>fortes </a:t>
            </a:r>
            <a:r>
              <a:rPr lang="fr-FR" sz="2000" u="sng" dirty="0" smtClean="0">
                <a:solidFill>
                  <a:srgbClr val="00B050"/>
                </a:solidFill>
                <a:latin typeface="Arial" pitchFamily="34" charset="0"/>
                <a:cs typeface="Arial" pitchFamily="34" charset="0"/>
              </a:rPr>
              <a:t>répulsions </a:t>
            </a:r>
            <a:r>
              <a:rPr lang="fr-FR" sz="2000" u="sng" dirty="0">
                <a:solidFill>
                  <a:srgbClr val="00B050"/>
                </a:solidFill>
                <a:latin typeface="Arial" pitchFamily="34" charset="0"/>
                <a:cs typeface="Arial" pitchFamily="34" charset="0"/>
              </a:rPr>
              <a:t>DNL / DL</a:t>
            </a:r>
            <a:r>
              <a:rPr lang="fr-FR" sz="2000" dirty="0">
                <a:latin typeface="Arial" pitchFamily="34" charset="0"/>
                <a:cs typeface="Arial" pitchFamily="34" charset="0"/>
              </a:rPr>
              <a:t> provoquent un </a:t>
            </a:r>
            <a:r>
              <a:rPr lang="fr-FR" sz="2000" u="sng" dirty="0">
                <a:solidFill>
                  <a:srgbClr val="0070C0"/>
                </a:solidFill>
                <a:latin typeface="Arial" pitchFamily="34" charset="0"/>
                <a:cs typeface="Arial" pitchFamily="34" charset="0"/>
              </a:rPr>
              <a:t>rapprochement des DL</a:t>
            </a:r>
            <a:r>
              <a:rPr lang="fr-FR" sz="2000" dirty="0">
                <a:latin typeface="Arial" pitchFamily="34" charset="0"/>
                <a:cs typeface="Arial" pitchFamily="34" charset="0"/>
              </a:rPr>
              <a:t> dont la répulsion est plus faible ; d’où une diminution de l’angle HNH.</a:t>
            </a:r>
          </a:p>
        </p:txBody>
      </p:sp>
      <p:sp>
        <p:nvSpPr>
          <p:cNvPr id="20505" name="Rectangle 14"/>
          <p:cNvSpPr>
            <a:spLocks noChangeArrowheads="1"/>
          </p:cNvSpPr>
          <p:nvPr/>
        </p:nvSpPr>
        <p:spPr bwMode="auto">
          <a:xfrm>
            <a:off x="4643438" y="2280231"/>
            <a:ext cx="3889375" cy="1631216"/>
          </a:xfrm>
          <a:prstGeom prst="rect">
            <a:avLst/>
          </a:prstGeom>
          <a:noFill/>
          <a:ln w="9525">
            <a:noFill/>
            <a:miter lim="800000"/>
            <a:headEnd/>
            <a:tailEnd/>
          </a:ln>
        </p:spPr>
        <p:txBody>
          <a:bodyPr>
            <a:spAutoFit/>
          </a:bodyPr>
          <a:lstStyle/>
          <a:p>
            <a:pPr algn="just">
              <a:spcAft>
                <a:spcPts val="500"/>
              </a:spcAft>
            </a:pPr>
            <a:r>
              <a:rPr lang="fr-FR" sz="2000" dirty="0">
                <a:latin typeface="Arial" pitchFamily="34" charset="0"/>
                <a:cs typeface="Arial" pitchFamily="34" charset="0"/>
              </a:rPr>
              <a:t>L’effet est augmenté quand il y a plusieurs DNL car ces derniers </a:t>
            </a:r>
            <a:r>
              <a:rPr lang="fr-FR" sz="2000" b="1" u="sng" dirty="0">
                <a:solidFill>
                  <a:srgbClr val="FF0000"/>
                </a:solidFill>
                <a:latin typeface="Arial" pitchFamily="34" charset="0"/>
                <a:cs typeface="Arial" pitchFamily="34" charset="0"/>
              </a:rPr>
              <a:t>se repoussent encore plus fortement</a:t>
            </a:r>
            <a:r>
              <a:rPr lang="fr-FR" sz="2000" dirty="0">
                <a:latin typeface="Arial" pitchFamily="34" charset="0"/>
                <a:cs typeface="Arial" pitchFamily="34" charset="0"/>
              </a:rPr>
              <a:t>, obligeant les </a:t>
            </a:r>
            <a:r>
              <a:rPr lang="fr-FR" sz="2000" u="sng" dirty="0">
                <a:solidFill>
                  <a:srgbClr val="0070C0"/>
                </a:solidFill>
                <a:latin typeface="Arial" pitchFamily="34" charset="0"/>
                <a:cs typeface="Arial" pitchFamily="34" charset="0"/>
              </a:rPr>
              <a:t>DL à se rapprocher davantage</a:t>
            </a:r>
            <a:r>
              <a:rPr lang="fr-FR" sz="2000" dirty="0">
                <a:latin typeface="Arial" pitchFamily="34" charset="0"/>
                <a:cs typeface="Arial" pitchFamily="34" charset="0"/>
              </a:rPr>
              <a:t>.</a:t>
            </a:r>
          </a:p>
        </p:txBody>
      </p:sp>
      <p:sp>
        <p:nvSpPr>
          <p:cNvPr id="10" name="Rectangle 1"/>
          <p:cNvSpPr>
            <a:spLocks noChangeArrowheads="1"/>
          </p:cNvSpPr>
          <p:nvPr/>
        </p:nvSpPr>
        <p:spPr bwMode="auto">
          <a:xfrm>
            <a:off x="0" y="4149080"/>
            <a:ext cx="7626350" cy="369888"/>
          </a:xfrm>
          <a:prstGeom prst="rect">
            <a:avLst/>
          </a:prstGeom>
          <a:noFill/>
          <a:ln w="9525">
            <a:noFill/>
            <a:miter lim="800000"/>
            <a:headEnd/>
            <a:tailEnd/>
          </a:ln>
        </p:spPr>
        <p:txBody>
          <a:bodyPr wrap="none" anchor="ctr">
            <a:spAutoFit/>
          </a:bodyPr>
          <a:lstStyle/>
          <a:p>
            <a:pPr algn="just"/>
            <a:r>
              <a:rPr lang="fr-FR" b="1" i="1" u="sng" dirty="0">
                <a:latin typeface="Bookman Old Style" pitchFamily="18" charset="0"/>
                <a:ea typeface="Calibri" pitchFamily="34" charset="0"/>
                <a:cs typeface="Times New Roman" pitchFamily="18" charset="0"/>
              </a:rPr>
              <a:t>b) Influence de la différence d’électronégativité entre A et X :</a:t>
            </a:r>
            <a:endParaRPr lang="fr-FR" dirty="0">
              <a:latin typeface="Bookman Old Style" pitchFamily="18" charset="0"/>
              <a:ea typeface="Calibri" pitchFamily="34" charset="0"/>
              <a:cs typeface="Times New Roman" pitchFamily="18" charset="0"/>
            </a:endParaRPr>
          </a:p>
        </p:txBody>
      </p:sp>
      <p:graphicFrame>
        <p:nvGraphicFramePr>
          <p:cNvPr id="11" name="Tableau 10"/>
          <p:cNvGraphicFramePr>
            <a:graphicFrameLocks noGrp="1"/>
          </p:cNvGraphicFramePr>
          <p:nvPr/>
        </p:nvGraphicFramePr>
        <p:xfrm>
          <a:off x="395288" y="4553893"/>
          <a:ext cx="8424936" cy="747316"/>
        </p:xfrm>
        <a:graphic>
          <a:graphicData uri="http://schemas.openxmlformats.org/drawingml/2006/table">
            <a:tbl>
              <a:tblPr/>
              <a:tblGrid>
                <a:gridCol w="1296144"/>
                <a:gridCol w="3456384"/>
                <a:gridCol w="3672408"/>
              </a:tblGrid>
              <a:tr h="373658">
                <a:tc>
                  <a:txBody>
                    <a:bodyPr/>
                    <a:lstStyle/>
                    <a:p>
                      <a:pPr algn="ctr">
                        <a:spcAft>
                          <a:spcPts val="0"/>
                        </a:spcAft>
                      </a:pPr>
                      <a:r>
                        <a:rPr lang="fr-FR" sz="1800" b="1" dirty="0">
                          <a:latin typeface="Comic Sans MS"/>
                          <a:ea typeface="Calibri"/>
                          <a:cs typeface="Times New Roman"/>
                        </a:rPr>
                        <a:t>Composé</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NH</a:t>
                      </a:r>
                      <a:r>
                        <a:rPr lang="fr-FR" sz="1800" b="1" baseline="-25000" dirty="0">
                          <a:latin typeface="Comic Sans MS"/>
                          <a:ea typeface="Calibri"/>
                          <a:cs typeface="Times New Roman"/>
                        </a:rPr>
                        <a:t>3</a:t>
                      </a:r>
                      <a:r>
                        <a:rPr lang="fr-FR" sz="1800" dirty="0">
                          <a:latin typeface="Comic Sans MS"/>
                          <a:ea typeface="Calibri"/>
                          <a:cs typeface="Times New Roman"/>
                        </a:rPr>
                        <a:t> (</a:t>
                      </a:r>
                      <a:r>
                        <a:rPr lang="fr-FR" sz="1800" dirty="0" err="1">
                          <a:latin typeface="Symbol"/>
                          <a:ea typeface="Calibri"/>
                          <a:cs typeface="Times New Roman"/>
                        </a:rPr>
                        <a:t>c</a:t>
                      </a:r>
                      <a:r>
                        <a:rPr lang="fr-FR" sz="1800" baseline="-25000" dirty="0" err="1">
                          <a:latin typeface="Comic Sans MS"/>
                          <a:ea typeface="Calibri"/>
                          <a:cs typeface="Times New Roman"/>
                        </a:rPr>
                        <a:t>N</a:t>
                      </a:r>
                      <a:r>
                        <a:rPr lang="fr-FR" sz="1800" dirty="0">
                          <a:latin typeface="Comic Sans MS"/>
                          <a:ea typeface="Calibri"/>
                          <a:cs typeface="Times New Roman"/>
                        </a:rPr>
                        <a:t> = 3,04 ; </a:t>
                      </a:r>
                      <a:r>
                        <a:rPr lang="fr-FR" sz="1800" dirty="0" err="1">
                          <a:latin typeface="Symbol"/>
                          <a:ea typeface="Calibri"/>
                          <a:cs typeface="Times New Roman"/>
                        </a:rPr>
                        <a:t>c</a:t>
                      </a:r>
                      <a:r>
                        <a:rPr lang="fr-FR" sz="1800" baseline="-25000" dirty="0" err="1">
                          <a:latin typeface="Comic Sans MS"/>
                          <a:ea typeface="Calibri"/>
                          <a:cs typeface="Times New Roman"/>
                        </a:rPr>
                        <a:t>H</a:t>
                      </a:r>
                      <a:r>
                        <a:rPr lang="fr-FR" sz="1800" dirty="0">
                          <a:latin typeface="Comic Sans MS"/>
                          <a:ea typeface="Calibri"/>
                          <a:cs typeface="Times New Roman"/>
                        </a:rPr>
                        <a:t> = 2,20)</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NF</a:t>
                      </a:r>
                      <a:r>
                        <a:rPr lang="fr-FR" sz="1800" b="1" baseline="-25000" dirty="0">
                          <a:latin typeface="Comic Sans MS"/>
                          <a:ea typeface="Calibri"/>
                          <a:cs typeface="Times New Roman"/>
                        </a:rPr>
                        <a:t>3 </a:t>
                      </a:r>
                      <a:r>
                        <a:rPr lang="fr-FR" sz="1800" dirty="0">
                          <a:latin typeface="Comic Sans MS"/>
                          <a:ea typeface="Calibri"/>
                          <a:cs typeface="Times New Roman"/>
                        </a:rPr>
                        <a:t>(</a:t>
                      </a:r>
                      <a:r>
                        <a:rPr lang="fr-FR" sz="1800" dirty="0" err="1">
                          <a:latin typeface="Symbol"/>
                          <a:ea typeface="Calibri"/>
                          <a:cs typeface="Times New Roman"/>
                        </a:rPr>
                        <a:t>c</a:t>
                      </a:r>
                      <a:r>
                        <a:rPr lang="fr-FR" sz="1800" baseline="-25000" dirty="0" err="1">
                          <a:latin typeface="Comic Sans MS"/>
                          <a:ea typeface="Calibri"/>
                          <a:cs typeface="Times New Roman"/>
                        </a:rPr>
                        <a:t>N</a:t>
                      </a:r>
                      <a:r>
                        <a:rPr lang="fr-FR" sz="1800" dirty="0">
                          <a:latin typeface="Comic Sans MS"/>
                          <a:ea typeface="Calibri"/>
                          <a:cs typeface="Times New Roman"/>
                        </a:rPr>
                        <a:t> = 3,04 ; </a:t>
                      </a:r>
                      <a:r>
                        <a:rPr lang="fr-FR" sz="1800" dirty="0" err="1">
                          <a:latin typeface="Symbol"/>
                          <a:ea typeface="Calibri"/>
                          <a:cs typeface="Times New Roman"/>
                        </a:rPr>
                        <a:t>c</a:t>
                      </a:r>
                      <a:r>
                        <a:rPr lang="fr-FR" sz="1800" baseline="-25000" dirty="0" err="1">
                          <a:latin typeface="Comic Sans MS"/>
                          <a:ea typeface="Calibri"/>
                          <a:cs typeface="Times New Roman"/>
                        </a:rPr>
                        <a:t>F</a:t>
                      </a:r>
                      <a:r>
                        <a:rPr lang="fr-FR" sz="1800" dirty="0">
                          <a:latin typeface="Comic Sans MS"/>
                          <a:ea typeface="Calibri"/>
                          <a:cs typeface="Times New Roman"/>
                        </a:rPr>
                        <a:t> = 3,98)</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658">
                <a:tc>
                  <a:txBody>
                    <a:bodyPr/>
                    <a:lstStyle/>
                    <a:p>
                      <a:pPr algn="ctr">
                        <a:spcAft>
                          <a:spcPts val="0"/>
                        </a:spcAft>
                      </a:pPr>
                      <a:r>
                        <a:rPr lang="fr-FR" sz="1800" b="1" i="1">
                          <a:latin typeface="Georgia"/>
                          <a:ea typeface="Calibri"/>
                          <a:cs typeface="Times New Roman"/>
                        </a:rPr>
                        <a:t>Angle </a:t>
                      </a:r>
                      <a:endParaRPr lang="fr-F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107,3 °</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102,1 °</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2" name="Picture 1"/>
          <p:cNvPicPr>
            <a:picLocks noChangeAspect="1" noChangeArrowheads="1"/>
          </p:cNvPicPr>
          <p:nvPr/>
        </p:nvPicPr>
        <p:blipFill>
          <a:blip r:embed="rId3" cstate="print"/>
          <a:srcRect/>
          <a:stretch>
            <a:fillRect/>
          </a:stretch>
        </p:blipFill>
        <p:spPr bwMode="auto">
          <a:xfrm>
            <a:off x="323850" y="5849615"/>
            <a:ext cx="8418513" cy="1027113"/>
          </a:xfrm>
          <a:prstGeom prst="rect">
            <a:avLst/>
          </a:prstGeom>
          <a:noFill/>
          <a:ln w="12700">
            <a:noFill/>
            <a:miter lim="800000"/>
            <a:headEnd/>
            <a:tailEnd/>
          </a:ln>
        </p:spPr>
      </p:pic>
      <p:sp>
        <p:nvSpPr>
          <p:cNvPr id="13" name="Rectangle 4"/>
          <p:cNvSpPr>
            <a:spLocks noChangeArrowheads="1"/>
          </p:cNvSpPr>
          <p:nvPr/>
        </p:nvSpPr>
        <p:spPr bwMode="auto">
          <a:xfrm>
            <a:off x="0" y="5301208"/>
            <a:ext cx="9144000" cy="707886"/>
          </a:xfrm>
          <a:prstGeom prst="rect">
            <a:avLst/>
          </a:prstGeom>
          <a:noFill/>
          <a:ln w="9525">
            <a:noFill/>
            <a:miter lim="800000"/>
            <a:headEnd/>
            <a:tailEnd/>
          </a:ln>
        </p:spPr>
        <p:txBody>
          <a:bodyPr anchor="ctr">
            <a:spAutoFit/>
          </a:bodyPr>
          <a:lstStyle/>
          <a:p>
            <a:pPr indent="449263" algn="just" eaLnBrk="0" hangingPunct="0"/>
            <a:r>
              <a:rPr lang="fr-FR" sz="2000" b="1" i="1" u="sng" dirty="0"/>
              <a:t>Rappel</a:t>
            </a:r>
            <a:r>
              <a:rPr lang="fr-FR" sz="2000" i="1" u="sng" dirty="0"/>
              <a:t> </a:t>
            </a:r>
            <a:r>
              <a:rPr lang="fr-FR" sz="2000" dirty="0"/>
              <a:t>: La différence d’électronégativité entre </a:t>
            </a:r>
            <a:r>
              <a:rPr lang="fr-FR" sz="2000" b="1" dirty="0"/>
              <a:t>A</a:t>
            </a:r>
            <a:r>
              <a:rPr lang="fr-FR" sz="2000" dirty="0"/>
              <a:t> et </a:t>
            </a:r>
            <a:r>
              <a:rPr lang="fr-FR" sz="2000" b="1" dirty="0"/>
              <a:t>X</a:t>
            </a:r>
            <a:r>
              <a:rPr lang="fr-FR" sz="2000" dirty="0"/>
              <a:t> influe sur la forme du doublet liant, c’est à dire sur la répartition des électrons dans le doublet liant </a:t>
            </a:r>
            <a:r>
              <a:rPr lang="fr-FR" sz="2000" dirty="0" smtClean="0"/>
              <a:t>:</a:t>
            </a:r>
            <a:endParaRPr lang="fr-FR" dirty="0"/>
          </a:p>
        </p:txBody>
      </p:sp>
      <p:sp>
        <p:nvSpPr>
          <p:cNvPr id="17" name="Rectangle 14"/>
          <p:cNvSpPr>
            <a:spLocks noChangeArrowheads="1"/>
          </p:cNvSpPr>
          <p:nvPr/>
        </p:nvSpPr>
        <p:spPr bwMode="auto">
          <a:xfrm>
            <a:off x="0" y="-27384"/>
            <a:ext cx="9036050" cy="707886"/>
          </a:xfrm>
          <a:prstGeom prst="rect">
            <a:avLst/>
          </a:prstGeom>
          <a:noFill/>
          <a:ln w="9525">
            <a:noFill/>
            <a:miter lim="800000"/>
            <a:headEnd/>
            <a:tailEnd/>
          </a:ln>
        </p:spPr>
        <p:txBody>
          <a:bodyPr>
            <a:spAutoFit/>
          </a:bodyPr>
          <a:lstStyle/>
          <a:p>
            <a:pPr algn="just">
              <a:spcAft>
                <a:spcPts val="500"/>
              </a:spcAft>
            </a:pPr>
            <a:r>
              <a:rPr lang="fr-FR" dirty="0">
                <a:solidFill>
                  <a:srgbClr val="FF0000"/>
                </a:solidFill>
              </a:rPr>
              <a:t>  </a:t>
            </a:r>
            <a:r>
              <a:rPr lang="fr-FR" b="1" i="1" u="sng" dirty="0" smtClean="0"/>
              <a:t>Conséquence</a:t>
            </a:r>
            <a:r>
              <a:rPr lang="fr-FR" i="1" dirty="0" smtClean="0"/>
              <a:t> </a:t>
            </a:r>
            <a:r>
              <a:rPr lang="fr-FR" dirty="0"/>
              <a:t>: </a:t>
            </a:r>
            <a:r>
              <a:rPr lang="fr-FR" sz="2000" dirty="0">
                <a:solidFill>
                  <a:srgbClr val="FF0000"/>
                </a:solidFill>
                <a:latin typeface="Arial" pitchFamily="34" charset="0"/>
                <a:cs typeface="Arial" pitchFamily="34" charset="0"/>
              </a:rPr>
              <a:t>la densité électronique d’un DNL est plus forte que celle d’un DL donc la </a:t>
            </a:r>
            <a:r>
              <a:rPr lang="fr-FR" sz="2000" b="1" u="sng" dirty="0">
                <a:solidFill>
                  <a:srgbClr val="FF0000"/>
                </a:solidFill>
                <a:latin typeface="Arial" pitchFamily="34" charset="0"/>
                <a:cs typeface="Arial" pitchFamily="34" charset="0"/>
              </a:rPr>
              <a:t>répulsion DNL / DNL &gt; répulsion DNL / DL &gt; répulsion DL / DL</a:t>
            </a:r>
            <a:r>
              <a:rPr lang="fr-FR" sz="2000" dirty="0">
                <a:latin typeface="Arial" pitchFamily="34" charset="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0" y="0"/>
            <a:ext cx="7626350" cy="369888"/>
          </a:xfrm>
          <a:prstGeom prst="rect">
            <a:avLst/>
          </a:prstGeom>
          <a:noFill/>
          <a:ln w="9525">
            <a:noFill/>
            <a:miter lim="800000"/>
            <a:headEnd/>
            <a:tailEnd/>
          </a:ln>
        </p:spPr>
        <p:txBody>
          <a:bodyPr wrap="none" anchor="ctr">
            <a:spAutoFit/>
          </a:bodyPr>
          <a:lstStyle/>
          <a:p>
            <a:pPr algn="just"/>
            <a:r>
              <a:rPr lang="fr-FR" b="1" i="1" u="sng">
                <a:latin typeface="Bookman Old Style" pitchFamily="18" charset="0"/>
                <a:ea typeface="Calibri" pitchFamily="34" charset="0"/>
                <a:cs typeface="Times New Roman" pitchFamily="18" charset="0"/>
              </a:rPr>
              <a:t>b) Influence de la différence d’électronégativité entre A et X :</a:t>
            </a:r>
            <a:endParaRPr lang="fr-FR">
              <a:latin typeface="Bookman Old Style" pitchFamily="18" charset="0"/>
              <a:ea typeface="Calibri" pitchFamily="34" charset="0"/>
              <a:cs typeface="Times New Roman" pitchFamily="18" charset="0"/>
            </a:endParaRPr>
          </a:p>
        </p:txBody>
      </p:sp>
      <p:graphicFrame>
        <p:nvGraphicFramePr>
          <p:cNvPr id="3" name="Tableau 2"/>
          <p:cNvGraphicFramePr>
            <a:graphicFrameLocks noGrp="1"/>
          </p:cNvGraphicFramePr>
          <p:nvPr/>
        </p:nvGraphicFramePr>
        <p:xfrm>
          <a:off x="395288" y="404813"/>
          <a:ext cx="8424936" cy="791940"/>
        </p:xfrm>
        <a:graphic>
          <a:graphicData uri="http://schemas.openxmlformats.org/drawingml/2006/table">
            <a:tbl>
              <a:tblPr/>
              <a:tblGrid>
                <a:gridCol w="1296144"/>
                <a:gridCol w="3456384"/>
                <a:gridCol w="3672408"/>
              </a:tblGrid>
              <a:tr h="395970">
                <a:tc>
                  <a:txBody>
                    <a:bodyPr/>
                    <a:lstStyle/>
                    <a:p>
                      <a:pPr algn="ctr">
                        <a:spcAft>
                          <a:spcPts val="0"/>
                        </a:spcAft>
                      </a:pPr>
                      <a:r>
                        <a:rPr lang="fr-FR" sz="1800" b="1" dirty="0">
                          <a:latin typeface="Comic Sans MS"/>
                          <a:ea typeface="Calibri"/>
                          <a:cs typeface="Times New Roman"/>
                        </a:rPr>
                        <a:t>Composé</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NH</a:t>
                      </a:r>
                      <a:r>
                        <a:rPr lang="fr-FR" sz="1800" b="1" baseline="-25000" dirty="0">
                          <a:latin typeface="Comic Sans MS"/>
                          <a:ea typeface="Calibri"/>
                          <a:cs typeface="Times New Roman"/>
                        </a:rPr>
                        <a:t>3</a:t>
                      </a:r>
                      <a:r>
                        <a:rPr lang="fr-FR" sz="1800" dirty="0">
                          <a:latin typeface="Comic Sans MS"/>
                          <a:ea typeface="Calibri"/>
                          <a:cs typeface="Times New Roman"/>
                        </a:rPr>
                        <a:t> (</a:t>
                      </a:r>
                      <a:r>
                        <a:rPr lang="fr-FR" sz="1800" dirty="0" err="1">
                          <a:latin typeface="Symbol"/>
                          <a:ea typeface="Calibri"/>
                          <a:cs typeface="Times New Roman"/>
                        </a:rPr>
                        <a:t>c</a:t>
                      </a:r>
                      <a:r>
                        <a:rPr lang="fr-FR" sz="1800" baseline="-25000" dirty="0" err="1">
                          <a:latin typeface="Comic Sans MS"/>
                          <a:ea typeface="Calibri"/>
                          <a:cs typeface="Times New Roman"/>
                        </a:rPr>
                        <a:t>N</a:t>
                      </a:r>
                      <a:r>
                        <a:rPr lang="fr-FR" sz="1800" dirty="0">
                          <a:latin typeface="Comic Sans MS"/>
                          <a:ea typeface="Calibri"/>
                          <a:cs typeface="Times New Roman"/>
                        </a:rPr>
                        <a:t> = 3,04 ; </a:t>
                      </a:r>
                      <a:r>
                        <a:rPr lang="fr-FR" sz="1800" dirty="0" err="1">
                          <a:latin typeface="Symbol"/>
                          <a:ea typeface="Calibri"/>
                          <a:cs typeface="Times New Roman"/>
                        </a:rPr>
                        <a:t>c</a:t>
                      </a:r>
                      <a:r>
                        <a:rPr lang="fr-FR" sz="1800" baseline="-25000" dirty="0" err="1">
                          <a:latin typeface="Comic Sans MS"/>
                          <a:ea typeface="Calibri"/>
                          <a:cs typeface="Times New Roman"/>
                        </a:rPr>
                        <a:t>H</a:t>
                      </a:r>
                      <a:r>
                        <a:rPr lang="fr-FR" sz="1800" dirty="0">
                          <a:latin typeface="Comic Sans MS"/>
                          <a:ea typeface="Calibri"/>
                          <a:cs typeface="Times New Roman"/>
                        </a:rPr>
                        <a:t> = 2,20)</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NF</a:t>
                      </a:r>
                      <a:r>
                        <a:rPr lang="fr-FR" sz="1800" b="1" baseline="-25000" dirty="0">
                          <a:latin typeface="Comic Sans MS"/>
                          <a:ea typeface="Calibri"/>
                          <a:cs typeface="Times New Roman"/>
                        </a:rPr>
                        <a:t>3 </a:t>
                      </a:r>
                      <a:r>
                        <a:rPr lang="fr-FR" sz="1800" dirty="0">
                          <a:latin typeface="Comic Sans MS"/>
                          <a:ea typeface="Calibri"/>
                          <a:cs typeface="Times New Roman"/>
                        </a:rPr>
                        <a:t>(</a:t>
                      </a:r>
                      <a:r>
                        <a:rPr lang="fr-FR" sz="1800" dirty="0" err="1">
                          <a:latin typeface="Symbol"/>
                          <a:ea typeface="Calibri"/>
                          <a:cs typeface="Times New Roman"/>
                        </a:rPr>
                        <a:t>c</a:t>
                      </a:r>
                      <a:r>
                        <a:rPr lang="fr-FR" sz="1800" baseline="-25000" dirty="0" err="1">
                          <a:latin typeface="Comic Sans MS"/>
                          <a:ea typeface="Calibri"/>
                          <a:cs typeface="Times New Roman"/>
                        </a:rPr>
                        <a:t>N</a:t>
                      </a:r>
                      <a:r>
                        <a:rPr lang="fr-FR" sz="1800" dirty="0">
                          <a:latin typeface="Comic Sans MS"/>
                          <a:ea typeface="Calibri"/>
                          <a:cs typeface="Times New Roman"/>
                        </a:rPr>
                        <a:t> = 3,04 ; </a:t>
                      </a:r>
                      <a:r>
                        <a:rPr lang="fr-FR" sz="1800" dirty="0" err="1">
                          <a:latin typeface="Symbol"/>
                          <a:ea typeface="Calibri"/>
                          <a:cs typeface="Times New Roman"/>
                        </a:rPr>
                        <a:t>c</a:t>
                      </a:r>
                      <a:r>
                        <a:rPr lang="fr-FR" sz="1800" baseline="-25000" dirty="0" err="1">
                          <a:latin typeface="Comic Sans MS"/>
                          <a:ea typeface="Calibri"/>
                          <a:cs typeface="Times New Roman"/>
                        </a:rPr>
                        <a:t>F</a:t>
                      </a:r>
                      <a:r>
                        <a:rPr lang="fr-FR" sz="1800" dirty="0">
                          <a:latin typeface="Comic Sans MS"/>
                          <a:ea typeface="Calibri"/>
                          <a:cs typeface="Times New Roman"/>
                        </a:rPr>
                        <a:t> = 3,98)</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970">
                <a:tc>
                  <a:txBody>
                    <a:bodyPr/>
                    <a:lstStyle/>
                    <a:p>
                      <a:pPr algn="ctr">
                        <a:spcAft>
                          <a:spcPts val="0"/>
                        </a:spcAft>
                      </a:pPr>
                      <a:r>
                        <a:rPr lang="fr-FR" sz="1800" b="1" i="1">
                          <a:latin typeface="Georgia"/>
                          <a:ea typeface="Calibri"/>
                          <a:cs typeface="Times New Roman"/>
                        </a:rPr>
                        <a:t>Angle </a:t>
                      </a:r>
                      <a:endParaRPr lang="fr-FR"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107,3 °</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latin typeface="Comic Sans MS"/>
                          <a:ea typeface="Calibri"/>
                          <a:cs typeface="Times New Roman"/>
                        </a:rPr>
                        <a:t>102,1 °</a:t>
                      </a:r>
                      <a:endParaRPr lang="fr-FR"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1521" name="Picture 1"/>
          <p:cNvPicPr>
            <a:picLocks noChangeAspect="1" noChangeArrowheads="1"/>
          </p:cNvPicPr>
          <p:nvPr/>
        </p:nvPicPr>
        <p:blipFill>
          <a:blip r:embed="rId2" cstate="print"/>
          <a:srcRect/>
          <a:stretch>
            <a:fillRect/>
          </a:stretch>
        </p:blipFill>
        <p:spPr bwMode="auto">
          <a:xfrm>
            <a:off x="323850" y="2060575"/>
            <a:ext cx="8418513" cy="1027113"/>
          </a:xfrm>
          <a:prstGeom prst="rect">
            <a:avLst/>
          </a:prstGeom>
          <a:noFill/>
          <a:ln w="12700">
            <a:noFill/>
            <a:miter lim="800000"/>
            <a:headEnd/>
            <a:tailEnd/>
          </a:ln>
        </p:spPr>
      </p:pic>
      <p:sp>
        <p:nvSpPr>
          <p:cNvPr id="28690"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fr-FR"/>
          </a:p>
        </p:txBody>
      </p:sp>
      <p:sp>
        <p:nvSpPr>
          <p:cNvPr id="21523" name="Rectangle 4"/>
          <p:cNvSpPr>
            <a:spLocks noChangeArrowheads="1"/>
          </p:cNvSpPr>
          <p:nvPr/>
        </p:nvSpPr>
        <p:spPr bwMode="auto">
          <a:xfrm>
            <a:off x="0" y="1340768"/>
            <a:ext cx="9144000" cy="984885"/>
          </a:xfrm>
          <a:prstGeom prst="rect">
            <a:avLst/>
          </a:prstGeom>
          <a:noFill/>
          <a:ln w="9525">
            <a:noFill/>
            <a:miter lim="800000"/>
            <a:headEnd/>
            <a:tailEnd/>
          </a:ln>
        </p:spPr>
        <p:txBody>
          <a:bodyPr anchor="ctr">
            <a:spAutoFit/>
          </a:bodyPr>
          <a:lstStyle/>
          <a:p>
            <a:pPr indent="449263" algn="just" eaLnBrk="0" hangingPunct="0"/>
            <a:r>
              <a:rPr lang="fr-FR" sz="2000" i="1" u="sng" dirty="0"/>
              <a:t>Rappel </a:t>
            </a:r>
            <a:r>
              <a:rPr lang="fr-FR" sz="2000" dirty="0"/>
              <a:t>: La différence d’électronégativité entre </a:t>
            </a:r>
            <a:r>
              <a:rPr lang="fr-FR" sz="2000" b="1" dirty="0"/>
              <a:t>A</a:t>
            </a:r>
            <a:r>
              <a:rPr lang="fr-FR" sz="2000" dirty="0"/>
              <a:t> et </a:t>
            </a:r>
            <a:r>
              <a:rPr lang="fr-FR" sz="2000" b="1" dirty="0"/>
              <a:t>X</a:t>
            </a:r>
            <a:r>
              <a:rPr lang="fr-FR" sz="2000" dirty="0"/>
              <a:t> influe sur la forme du doublet liant, c’est à dire sur la répartition des électrons dans le doublet liant :</a:t>
            </a:r>
          </a:p>
          <a:p>
            <a:pPr indent="449263" algn="just" eaLnBrk="0" hangingPunct="0"/>
            <a:endParaRPr lang="fr-FR" dirty="0"/>
          </a:p>
        </p:txBody>
      </p:sp>
      <p:sp>
        <p:nvSpPr>
          <p:cNvPr id="28692" name="Rectangle 5"/>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indent="449263" eaLnBrk="0" hangingPunct="0"/>
            <a:endParaRPr lang="fr-FR"/>
          </a:p>
        </p:txBody>
      </p:sp>
      <p:pic>
        <p:nvPicPr>
          <p:cNvPr id="21525" name="Picture 6"/>
          <p:cNvPicPr>
            <a:picLocks noChangeAspect="1" noChangeArrowheads="1"/>
          </p:cNvPicPr>
          <p:nvPr/>
        </p:nvPicPr>
        <p:blipFill>
          <a:blip r:embed="rId3" cstate="print"/>
          <a:srcRect/>
          <a:stretch>
            <a:fillRect/>
          </a:stretch>
        </p:blipFill>
        <p:spPr bwMode="auto">
          <a:xfrm>
            <a:off x="250825" y="3213100"/>
            <a:ext cx="8605838" cy="3541713"/>
          </a:xfrm>
          <a:prstGeom prst="rect">
            <a:avLst/>
          </a:prstGeom>
          <a:noFill/>
          <a:ln w="9525">
            <a:noFill/>
            <a:miter lim="800000"/>
            <a:headEnd/>
            <a:tailEnd/>
          </a:ln>
        </p:spPr>
      </p:pic>
      <p:sp>
        <p:nvSpPr>
          <p:cNvPr id="10" name="Forme libre 9"/>
          <p:cNvSpPr/>
          <p:nvPr/>
        </p:nvSpPr>
        <p:spPr>
          <a:xfrm>
            <a:off x="1908175" y="4508500"/>
            <a:ext cx="647700" cy="288925"/>
          </a:xfrm>
          <a:custGeom>
            <a:avLst/>
            <a:gdLst>
              <a:gd name="connsiteX0" fmla="*/ 0 w 535021"/>
              <a:gd name="connsiteY0" fmla="*/ 19455 h 168612"/>
              <a:gd name="connsiteX1" fmla="*/ 252919 w 535021"/>
              <a:gd name="connsiteY1" fmla="*/ 165370 h 168612"/>
              <a:gd name="connsiteX2" fmla="*/ 535021 w 535021"/>
              <a:gd name="connsiteY2" fmla="*/ 0 h 168612"/>
            </a:gdLst>
            <a:ahLst/>
            <a:cxnLst>
              <a:cxn ang="0">
                <a:pos x="connsiteX0" y="connsiteY0"/>
              </a:cxn>
              <a:cxn ang="0">
                <a:pos x="connsiteX1" y="connsiteY1"/>
              </a:cxn>
              <a:cxn ang="0">
                <a:pos x="connsiteX2" y="connsiteY2"/>
              </a:cxn>
            </a:cxnLst>
            <a:rect l="l" t="t" r="r" b="b"/>
            <a:pathLst>
              <a:path w="535021" h="168612">
                <a:moveTo>
                  <a:pt x="0" y="19455"/>
                </a:moveTo>
                <a:cubicBezTo>
                  <a:pt x="81874" y="94033"/>
                  <a:pt x="163749" y="168612"/>
                  <a:pt x="252919" y="165370"/>
                </a:cubicBezTo>
                <a:cubicBezTo>
                  <a:pt x="342089" y="162128"/>
                  <a:pt x="438555" y="81064"/>
                  <a:pt x="535021" y="0"/>
                </a:cubicBezTo>
              </a:path>
            </a:pathLst>
          </a:custGeom>
          <a:ln w="381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1" name="Forme libre 10"/>
          <p:cNvSpPr/>
          <p:nvPr/>
        </p:nvSpPr>
        <p:spPr>
          <a:xfrm>
            <a:off x="6372225" y="4508500"/>
            <a:ext cx="503238" cy="288925"/>
          </a:xfrm>
          <a:custGeom>
            <a:avLst/>
            <a:gdLst>
              <a:gd name="connsiteX0" fmla="*/ 0 w 535021"/>
              <a:gd name="connsiteY0" fmla="*/ 19455 h 168612"/>
              <a:gd name="connsiteX1" fmla="*/ 252919 w 535021"/>
              <a:gd name="connsiteY1" fmla="*/ 165370 h 168612"/>
              <a:gd name="connsiteX2" fmla="*/ 535021 w 535021"/>
              <a:gd name="connsiteY2" fmla="*/ 0 h 168612"/>
            </a:gdLst>
            <a:ahLst/>
            <a:cxnLst>
              <a:cxn ang="0">
                <a:pos x="connsiteX0" y="connsiteY0"/>
              </a:cxn>
              <a:cxn ang="0">
                <a:pos x="connsiteX1" y="connsiteY1"/>
              </a:cxn>
              <a:cxn ang="0">
                <a:pos x="connsiteX2" y="connsiteY2"/>
              </a:cxn>
            </a:cxnLst>
            <a:rect l="l" t="t" r="r" b="b"/>
            <a:pathLst>
              <a:path w="535021" h="168612">
                <a:moveTo>
                  <a:pt x="0" y="19455"/>
                </a:moveTo>
                <a:cubicBezTo>
                  <a:pt x="81874" y="94033"/>
                  <a:pt x="163749" y="168612"/>
                  <a:pt x="252919" y="165370"/>
                </a:cubicBezTo>
                <a:cubicBezTo>
                  <a:pt x="342089" y="162128"/>
                  <a:pt x="438555" y="81064"/>
                  <a:pt x="535021" y="0"/>
                </a:cubicBezTo>
              </a:path>
            </a:pathLst>
          </a:custGeom>
          <a:ln w="381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1528" name="Rectangle 14"/>
          <p:cNvSpPr>
            <a:spLocks noChangeArrowheads="1"/>
          </p:cNvSpPr>
          <p:nvPr/>
        </p:nvSpPr>
        <p:spPr bwMode="auto">
          <a:xfrm>
            <a:off x="323850" y="5589588"/>
            <a:ext cx="3887788" cy="1015663"/>
          </a:xfrm>
          <a:prstGeom prst="rect">
            <a:avLst/>
          </a:prstGeom>
          <a:noFill/>
          <a:ln w="9525">
            <a:noFill/>
            <a:miter lim="800000"/>
            <a:headEnd/>
            <a:tailEnd/>
          </a:ln>
        </p:spPr>
        <p:txBody>
          <a:bodyPr>
            <a:spAutoFit/>
          </a:bodyPr>
          <a:lstStyle/>
          <a:p>
            <a:pPr algn="ctr">
              <a:spcAft>
                <a:spcPts val="500"/>
              </a:spcAft>
            </a:pPr>
            <a:r>
              <a:rPr lang="fr-FR" sz="2000" dirty="0">
                <a:latin typeface="Arial" pitchFamily="34" charset="0"/>
                <a:cs typeface="Arial" pitchFamily="34" charset="0"/>
              </a:rPr>
              <a:t>La </a:t>
            </a:r>
            <a:r>
              <a:rPr lang="fr-FR" sz="2000" b="1" dirty="0">
                <a:solidFill>
                  <a:srgbClr val="FF0000"/>
                </a:solidFill>
                <a:latin typeface="Arial" pitchFamily="34" charset="0"/>
                <a:cs typeface="Arial" pitchFamily="34" charset="0"/>
              </a:rPr>
              <a:t>forte densité électronique au voisinage de N</a:t>
            </a:r>
            <a:r>
              <a:rPr lang="fr-FR" sz="2000" dirty="0">
                <a:latin typeface="Arial" pitchFamily="34" charset="0"/>
                <a:cs typeface="Arial" pitchFamily="34" charset="0"/>
              </a:rPr>
              <a:t> </a:t>
            </a:r>
            <a:r>
              <a:rPr lang="fr-FR" sz="2000" b="1" u="sng" dirty="0">
                <a:latin typeface="Arial" pitchFamily="34" charset="0"/>
                <a:cs typeface="Arial" pitchFamily="34" charset="0"/>
              </a:rPr>
              <a:t>empêche</a:t>
            </a:r>
            <a:r>
              <a:rPr lang="fr-FR" sz="2000" dirty="0">
                <a:latin typeface="Arial" pitchFamily="34" charset="0"/>
                <a:cs typeface="Arial" pitchFamily="34" charset="0"/>
              </a:rPr>
              <a:t> un fort rapprochement des DL.</a:t>
            </a:r>
          </a:p>
        </p:txBody>
      </p:sp>
      <p:sp>
        <p:nvSpPr>
          <p:cNvPr id="21529" name="Rectangle 14"/>
          <p:cNvSpPr>
            <a:spLocks noChangeArrowheads="1"/>
          </p:cNvSpPr>
          <p:nvPr/>
        </p:nvSpPr>
        <p:spPr bwMode="auto">
          <a:xfrm>
            <a:off x="4716463" y="5589588"/>
            <a:ext cx="3887787" cy="1015663"/>
          </a:xfrm>
          <a:prstGeom prst="rect">
            <a:avLst/>
          </a:prstGeom>
          <a:noFill/>
          <a:ln w="9525">
            <a:noFill/>
            <a:miter lim="800000"/>
            <a:headEnd/>
            <a:tailEnd/>
          </a:ln>
        </p:spPr>
        <p:txBody>
          <a:bodyPr>
            <a:spAutoFit/>
          </a:bodyPr>
          <a:lstStyle/>
          <a:p>
            <a:pPr algn="ctr">
              <a:spcAft>
                <a:spcPts val="500"/>
              </a:spcAft>
            </a:pPr>
            <a:r>
              <a:rPr lang="fr-FR" sz="2000" dirty="0">
                <a:latin typeface="Arial" pitchFamily="34" charset="0"/>
                <a:cs typeface="Arial" pitchFamily="34" charset="0"/>
              </a:rPr>
              <a:t>La </a:t>
            </a:r>
            <a:r>
              <a:rPr lang="fr-FR" sz="2000" b="1" dirty="0">
                <a:solidFill>
                  <a:srgbClr val="FF0000"/>
                </a:solidFill>
                <a:latin typeface="Arial" pitchFamily="34" charset="0"/>
                <a:cs typeface="Arial" pitchFamily="34" charset="0"/>
              </a:rPr>
              <a:t>faible densité électronique au voisinage de N</a:t>
            </a:r>
            <a:r>
              <a:rPr lang="fr-FR" sz="2000" dirty="0">
                <a:latin typeface="Arial" pitchFamily="34" charset="0"/>
                <a:cs typeface="Arial" pitchFamily="34" charset="0"/>
              </a:rPr>
              <a:t> </a:t>
            </a:r>
            <a:r>
              <a:rPr lang="fr-FR" sz="2000" b="1" u="sng" dirty="0">
                <a:latin typeface="Arial" pitchFamily="34" charset="0"/>
                <a:cs typeface="Arial" pitchFamily="34" charset="0"/>
              </a:rPr>
              <a:t>permet</a:t>
            </a:r>
            <a:r>
              <a:rPr lang="fr-FR" sz="2000" dirty="0">
                <a:latin typeface="Arial" pitchFamily="34" charset="0"/>
                <a:cs typeface="Arial" pitchFamily="34" charset="0"/>
              </a:rPr>
              <a:t> un fort rapprochement des DL.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21528"/>
                                        </p:tgtEl>
                                        <p:attrNameLst>
                                          <p:attrName>style.visibility</p:attrName>
                                        </p:attrNameLst>
                                      </p:cBhvr>
                                      <p:to>
                                        <p:strVal val="visible"/>
                                      </p:to>
                                    </p:set>
                                    <p:animEffect transition="in" filter="dissolve">
                                      <p:cBhvr>
                                        <p:cTn id="24" dur="500"/>
                                        <p:tgtEl>
                                          <p:spTgt spid="2152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21529"/>
                                        </p:tgtEl>
                                        <p:attrNameLst>
                                          <p:attrName>style.visibility</p:attrName>
                                        </p:attrNameLst>
                                      </p:cBhvr>
                                      <p:to>
                                        <p:strVal val="visible"/>
                                      </p:to>
                                    </p:set>
                                    <p:animEffect transition="in" filter="dissolve">
                                      <p:cBhvr>
                                        <p:cTn id="34" dur="500"/>
                                        <p:tgtEl>
                                          <p:spTgt spid="2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23" grpId="0"/>
      <p:bldP spid="21528" grpId="0"/>
      <p:bldP spid="215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fr-FR"/>
          </a:p>
        </p:txBody>
      </p:sp>
      <p:sp>
        <p:nvSpPr>
          <p:cNvPr id="29699" name="Rectangle 5"/>
          <p:cNvSpPr>
            <a:spLocks noChangeArrowheads="1"/>
          </p:cNvSpPr>
          <p:nvPr/>
        </p:nvSpPr>
        <p:spPr bwMode="auto">
          <a:xfrm>
            <a:off x="0" y="914400"/>
            <a:ext cx="9144000" cy="0"/>
          </a:xfrm>
          <a:prstGeom prst="rect">
            <a:avLst/>
          </a:prstGeom>
          <a:noFill/>
          <a:ln w="9525">
            <a:noFill/>
            <a:miter lim="800000"/>
            <a:headEnd/>
            <a:tailEnd/>
          </a:ln>
        </p:spPr>
        <p:txBody>
          <a:bodyPr wrap="none" anchor="ctr">
            <a:spAutoFit/>
          </a:bodyPr>
          <a:lstStyle/>
          <a:p>
            <a:pPr indent="449263" eaLnBrk="0" hangingPunct="0"/>
            <a:endParaRPr lang="fr-FR"/>
          </a:p>
        </p:txBody>
      </p:sp>
      <p:pic>
        <p:nvPicPr>
          <p:cNvPr id="29700" name="Picture 6"/>
          <p:cNvPicPr>
            <a:picLocks noChangeAspect="1" noChangeArrowheads="1"/>
          </p:cNvPicPr>
          <p:nvPr/>
        </p:nvPicPr>
        <p:blipFill>
          <a:blip r:embed="rId2" cstate="print"/>
          <a:srcRect/>
          <a:stretch>
            <a:fillRect/>
          </a:stretch>
        </p:blipFill>
        <p:spPr bwMode="auto">
          <a:xfrm>
            <a:off x="250825" y="31750"/>
            <a:ext cx="8605838" cy="3541713"/>
          </a:xfrm>
          <a:prstGeom prst="rect">
            <a:avLst/>
          </a:prstGeom>
          <a:noFill/>
          <a:ln w="9525">
            <a:noFill/>
            <a:miter lim="800000"/>
            <a:headEnd/>
            <a:tailEnd/>
          </a:ln>
        </p:spPr>
      </p:pic>
      <p:sp>
        <p:nvSpPr>
          <p:cNvPr id="10" name="Forme libre 9"/>
          <p:cNvSpPr/>
          <p:nvPr/>
        </p:nvSpPr>
        <p:spPr>
          <a:xfrm>
            <a:off x="1908175" y="1327150"/>
            <a:ext cx="647700" cy="288925"/>
          </a:xfrm>
          <a:custGeom>
            <a:avLst/>
            <a:gdLst>
              <a:gd name="connsiteX0" fmla="*/ 0 w 535021"/>
              <a:gd name="connsiteY0" fmla="*/ 19455 h 168612"/>
              <a:gd name="connsiteX1" fmla="*/ 252919 w 535021"/>
              <a:gd name="connsiteY1" fmla="*/ 165370 h 168612"/>
              <a:gd name="connsiteX2" fmla="*/ 535021 w 535021"/>
              <a:gd name="connsiteY2" fmla="*/ 0 h 168612"/>
            </a:gdLst>
            <a:ahLst/>
            <a:cxnLst>
              <a:cxn ang="0">
                <a:pos x="connsiteX0" y="connsiteY0"/>
              </a:cxn>
              <a:cxn ang="0">
                <a:pos x="connsiteX1" y="connsiteY1"/>
              </a:cxn>
              <a:cxn ang="0">
                <a:pos x="connsiteX2" y="connsiteY2"/>
              </a:cxn>
            </a:cxnLst>
            <a:rect l="l" t="t" r="r" b="b"/>
            <a:pathLst>
              <a:path w="535021" h="168612">
                <a:moveTo>
                  <a:pt x="0" y="19455"/>
                </a:moveTo>
                <a:cubicBezTo>
                  <a:pt x="81874" y="94033"/>
                  <a:pt x="163749" y="168612"/>
                  <a:pt x="252919" y="165370"/>
                </a:cubicBezTo>
                <a:cubicBezTo>
                  <a:pt x="342089" y="162128"/>
                  <a:pt x="438555" y="81064"/>
                  <a:pt x="535021" y="0"/>
                </a:cubicBezTo>
              </a:path>
            </a:pathLst>
          </a:custGeom>
          <a:ln w="381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1" name="Forme libre 10"/>
          <p:cNvSpPr/>
          <p:nvPr/>
        </p:nvSpPr>
        <p:spPr>
          <a:xfrm>
            <a:off x="6372225" y="1327150"/>
            <a:ext cx="503238" cy="288925"/>
          </a:xfrm>
          <a:custGeom>
            <a:avLst/>
            <a:gdLst>
              <a:gd name="connsiteX0" fmla="*/ 0 w 535021"/>
              <a:gd name="connsiteY0" fmla="*/ 19455 h 168612"/>
              <a:gd name="connsiteX1" fmla="*/ 252919 w 535021"/>
              <a:gd name="connsiteY1" fmla="*/ 165370 h 168612"/>
              <a:gd name="connsiteX2" fmla="*/ 535021 w 535021"/>
              <a:gd name="connsiteY2" fmla="*/ 0 h 168612"/>
            </a:gdLst>
            <a:ahLst/>
            <a:cxnLst>
              <a:cxn ang="0">
                <a:pos x="connsiteX0" y="connsiteY0"/>
              </a:cxn>
              <a:cxn ang="0">
                <a:pos x="connsiteX1" y="connsiteY1"/>
              </a:cxn>
              <a:cxn ang="0">
                <a:pos x="connsiteX2" y="connsiteY2"/>
              </a:cxn>
            </a:cxnLst>
            <a:rect l="l" t="t" r="r" b="b"/>
            <a:pathLst>
              <a:path w="535021" h="168612">
                <a:moveTo>
                  <a:pt x="0" y="19455"/>
                </a:moveTo>
                <a:cubicBezTo>
                  <a:pt x="81874" y="94033"/>
                  <a:pt x="163749" y="168612"/>
                  <a:pt x="252919" y="165370"/>
                </a:cubicBezTo>
                <a:cubicBezTo>
                  <a:pt x="342089" y="162128"/>
                  <a:pt x="438555" y="81064"/>
                  <a:pt x="535021" y="0"/>
                </a:cubicBezTo>
              </a:path>
            </a:pathLst>
          </a:custGeom>
          <a:ln w="38100">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29703" name="Rectangle 14"/>
          <p:cNvSpPr>
            <a:spLocks noChangeArrowheads="1"/>
          </p:cNvSpPr>
          <p:nvPr/>
        </p:nvSpPr>
        <p:spPr bwMode="auto">
          <a:xfrm>
            <a:off x="323850" y="2408238"/>
            <a:ext cx="3887788" cy="1015663"/>
          </a:xfrm>
          <a:prstGeom prst="rect">
            <a:avLst/>
          </a:prstGeom>
          <a:noFill/>
          <a:ln w="9525">
            <a:noFill/>
            <a:miter lim="800000"/>
            <a:headEnd/>
            <a:tailEnd/>
          </a:ln>
        </p:spPr>
        <p:txBody>
          <a:bodyPr>
            <a:spAutoFit/>
          </a:bodyPr>
          <a:lstStyle/>
          <a:p>
            <a:pPr algn="ctr">
              <a:spcAft>
                <a:spcPts val="500"/>
              </a:spcAft>
            </a:pPr>
            <a:r>
              <a:rPr lang="fr-FR" sz="2000" dirty="0">
                <a:latin typeface="Arial" pitchFamily="34" charset="0"/>
                <a:cs typeface="Arial" pitchFamily="34" charset="0"/>
              </a:rPr>
              <a:t>La </a:t>
            </a:r>
            <a:r>
              <a:rPr lang="fr-FR" sz="2000" b="1" dirty="0">
                <a:solidFill>
                  <a:srgbClr val="FF0000"/>
                </a:solidFill>
                <a:latin typeface="Arial" pitchFamily="34" charset="0"/>
                <a:cs typeface="Arial" pitchFamily="34" charset="0"/>
              </a:rPr>
              <a:t>forte densité électronique au voisinage de N</a:t>
            </a:r>
            <a:r>
              <a:rPr lang="fr-FR" sz="2000" dirty="0">
                <a:latin typeface="Arial" pitchFamily="34" charset="0"/>
                <a:cs typeface="Arial" pitchFamily="34" charset="0"/>
              </a:rPr>
              <a:t> </a:t>
            </a:r>
            <a:r>
              <a:rPr lang="fr-FR" sz="2000" b="1" u="sng" dirty="0">
                <a:latin typeface="Arial" pitchFamily="34" charset="0"/>
                <a:cs typeface="Arial" pitchFamily="34" charset="0"/>
              </a:rPr>
              <a:t>empêche</a:t>
            </a:r>
            <a:r>
              <a:rPr lang="fr-FR" sz="2000" dirty="0">
                <a:latin typeface="Arial" pitchFamily="34" charset="0"/>
                <a:cs typeface="Arial" pitchFamily="34" charset="0"/>
              </a:rPr>
              <a:t> un fort rapprochement des DL.</a:t>
            </a:r>
          </a:p>
        </p:txBody>
      </p:sp>
      <p:sp>
        <p:nvSpPr>
          <p:cNvPr id="29704" name="Rectangle 14"/>
          <p:cNvSpPr>
            <a:spLocks noChangeArrowheads="1"/>
          </p:cNvSpPr>
          <p:nvPr/>
        </p:nvSpPr>
        <p:spPr bwMode="auto">
          <a:xfrm>
            <a:off x="4716463" y="2408238"/>
            <a:ext cx="3887787" cy="1015663"/>
          </a:xfrm>
          <a:prstGeom prst="rect">
            <a:avLst/>
          </a:prstGeom>
          <a:noFill/>
          <a:ln w="9525">
            <a:noFill/>
            <a:miter lim="800000"/>
            <a:headEnd/>
            <a:tailEnd/>
          </a:ln>
        </p:spPr>
        <p:txBody>
          <a:bodyPr>
            <a:spAutoFit/>
          </a:bodyPr>
          <a:lstStyle/>
          <a:p>
            <a:pPr algn="ctr">
              <a:spcAft>
                <a:spcPts val="500"/>
              </a:spcAft>
            </a:pPr>
            <a:r>
              <a:rPr lang="fr-FR" sz="2000" dirty="0">
                <a:latin typeface="Arial" pitchFamily="34" charset="0"/>
                <a:cs typeface="Arial" pitchFamily="34" charset="0"/>
              </a:rPr>
              <a:t>La </a:t>
            </a:r>
            <a:r>
              <a:rPr lang="fr-FR" sz="2000" b="1" dirty="0">
                <a:solidFill>
                  <a:srgbClr val="FF0000"/>
                </a:solidFill>
                <a:latin typeface="Arial" pitchFamily="34" charset="0"/>
                <a:cs typeface="Arial" pitchFamily="34" charset="0"/>
              </a:rPr>
              <a:t>faible densité électronique au voisinage de N</a:t>
            </a:r>
            <a:r>
              <a:rPr lang="fr-FR" sz="2000" dirty="0">
                <a:latin typeface="Arial" pitchFamily="34" charset="0"/>
                <a:cs typeface="Arial" pitchFamily="34" charset="0"/>
              </a:rPr>
              <a:t> </a:t>
            </a:r>
            <a:r>
              <a:rPr lang="fr-FR" sz="2000" b="1" u="sng" dirty="0">
                <a:latin typeface="Arial" pitchFamily="34" charset="0"/>
                <a:cs typeface="Arial" pitchFamily="34" charset="0"/>
              </a:rPr>
              <a:t>permet</a:t>
            </a:r>
            <a:r>
              <a:rPr lang="fr-FR" sz="2000" dirty="0">
                <a:latin typeface="Arial" pitchFamily="34" charset="0"/>
                <a:cs typeface="Arial" pitchFamily="34" charset="0"/>
              </a:rPr>
              <a:t> un fort rapprochement des DL.</a:t>
            </a:r>
          </a:p>
        </p:txBody>
      </p:sp>
      <p:sp>
        <p:nvSpPr>
          <p:cNvPr id="13" name="Text Box 3"/>
          <p:cNvSpPr txBox="1">
            <a:spLocks noChangeArrowheads="1"/>
          </p:cNvSpPr>
          <p:nvPr/>
        </p:nvSpPr>
        <p:spPr bwMode="auto">
          <a:xfrm>
            <a:off x="107950" y="4652963"/>
            <a:ext cx="8928100" cy="1871662"/>
          </a:xfrm>
          <a:prstGeom prst="rect">
            <a:avLst/>
          </a:prstGeom>
          <a:solidFill>
            <a:srgbClr val="FFFFFF"/>
          </a:solidFill>
          <a:ln w="19050">
            <a:noFill/>
            <a:miter lim="800000"/>
            <a:headEnd/>
            <a:tailEnd/>
          </a:ln>
        </p:spPr>
        <p:txBody>
          <a:bodyPr/>
          <a:lstStyle/>
          <a:p>
            <a:pPr indent="449263" algn="just" eaLnBrk="0" hangingPunct="0"/>
            <a:r>
              <a:rPr lang="fr-FR" sz="2000" dirty="0">
                <a:sym typeface="Wingdings 2" pitchFamily="18" charset="2"/>
              </a:rPr>
              <a:t></a:t>
            </a:r>
            <a:r>
              <a:rPr lang="fr-FR" sz="2000" dirty="0"/>
              <a:t> Lorsqu’une liaison covalente s’établit entre </a:t>
            </a:r>
            <a:r>
              <a:rPr lang="fr-FR" sz="2000" b="1" i="1" dirty="0">
                <a:sym typeface="Wingdings 2" pitchFamily="18" charset="2"/>
              </a:rPr>
              <a:t>deux </a:t>
            </a:r>
            <a:r>
              <a:rPr lang="fr-FR" sz="2000" b="1" i="1" dirty="0" smtClean="0">
                <a:sym typeface="Wingdings 2" pitchFamily="18" charset="2"/>
              </a:rPr>
              <a:t>atomes</a:t>
            </a:r>
            <a:r>
              <a:rPr lang="fr-FR" sz="2000" dirty="0" smtClean="0">
                <a:sym typeface="Wingdings 2" pitchFamily="18" charset="2"/>
              </a:rPr>
              <a:t>, </a:t>
            </a:r>
            <a:r>
              <a:rPr lang="fr-FR" sz="2000" dirty="0">
                <a:sym typeface="Wingdings 2" pitchFamily="18" charset="2"/>
              </a:rPr>
              <a:t>il apparaît sur l’atome le plus électronégatif une </a:t>
            </a:r>
            <a:r>
              <a:rPr lang="fr-FR" sz="2000" b="1" dirty="0" smtClean="0">
                <a:solidFill>
                  <a:srgbClr val="FF0000"/>
                </a:solidFill>
                <a:sym typeface="Wingdings 2" pitchFamily="18" charset="2"/>
              </a:rPr>
              <a:t>charge partielle négative – q</a:t>
            </a:r>
            <a:r>
              <a:rPr lang="fr-FR" sz="2000" dirty="0" smtClean="0">
                <a:sym typeface="Wingdings 2" pitchFamily="18" charset="2"/>
              </a:rPr>
              <a:t> et sur l’atome le moins électronégatif une </a:t>
            </a:r>
            <a:r>
              <a:rPr lang="fr-FR" sz="2000" b="1" dirty="0" smtClean="0">
                <a:solidFill>
                  <a:srgbClr val="FF0000"/>
                </a:solidFill>
                <a:sym typeface="Wingdings 2" pitchFamily="18" charset="2"/>
              </a:rPr>
              <a:t>charge partielle positive</a:t>
            </a:r>
            <a:r>
              <a:rPr lang="fr-FR" sz="2000" dirty="0" smtClean="0">
                <a:sym typeface="Wingdings 2" pitchFamily="18" charset="2"/>
              </a:rPr>
              <a:t> </a:t>
            </a:r>
            <a:r>
              <a:rPr lang="fr-FR" sz="2000" b="1" dirty="0" smtClean="0">
                <a:solidFill>
                  <a:srgbClr val="FF0000"/>
                </a:solidFill>
                <a:sym typeface="Wingdings 2" pitchFamily="18" charset="2"/>
              </a:rPr>
              <a:t>+ q</a:t>
            </a:r>
            <a:r>
              <a:rPr lang="fr-FR" sz="2000" dirty="0" smtClean="0">
                <a:sym typeface="Wingdings 2" pitchFamily="18" charset="2"/>
              </a:rPr>
              <a:t> </a:t>
            </a:r>
            <a:r>
              <a:rPr lang="fr-FR" sz="2000" dirty="0">
                <a:sym typeface="Wingdings 2" pitchFamily="18" charset="2"/>
              </a:rPr>
              <a:t>telles </a:t>
            </a:r>
            <a:r>
              <a:rPr lang="fr-FR" sz="2000" dirty="0" smtClean="0">
                <a:sym typeface="Wingdings 2" pitchFamily="18" charset="2"/>
              </a:rPr>
              <a:t>que :</a:t>
            </a:r>
          </a:p>
          <a:p>
            <a:pPr indent="449263" algn="just" eaLnBrk="0" hangingPunct="0"/>
            <a:r>
              <a:rPr lang="fr-FR" sz="2000" dirty="0" smtClean="0">
                <a:sym typeface="Wingdings 2" pitchFamily="18" charset="2"/>
              </a:rPr>
              <a:t> </a:t>
            </a:r>
            <a:endParaRPr lang="fr-FR" sz="2000" dirty="0">
              <a:sym typeface="Wingdings 2" pitchFamily="18" charset="2"/>
            </a:endParaRPr>
          </a:p>
          <a:p>
            <a:pPr indent="449263" eaLnBrk="0" hangingPunct="0"/>
            <a:endParaRPr lang="fr-FR" sz="1100" dirty="0">
              <a:latin typeface="Calibri" pitchFamily="34" charset="0"/>
              <a:sym typeface="Wingdings 2" pitchFamily="18" charset="2"/>
            </a:endParaRPr>
          </a:p>
        </p:txBody>
      </p:sp>
      <p:sp>
        <p:nvSpPr>
          <p:cNvPr id="14" name="Rectangle 13"/>
          <p:cNvSpPr>
            <a:spLocks noChangeArrowheads="1"/>
          </p:cNvSpPr>
          <p:nvPr/>
        </p:nvSpPr>
        <p:spPr bwMode="auto">
          <a:xfrm>
            <a:off x="395536" y="4277363"/>
            <a:ext cx="9036050" cy="561692"/>
          </a:xfrm>
          <a:prstGeom prst="rect">
            <a:avLst/>
          </a:prstGeom>
          <a:noFill/>
          <a:ln w="9525">
            <a:noFill/>
            <a:miter lim="800000"/>
            <a:headEnd/>
            <a:tailEnd/>
          </a:ln>
          <a:effectLst/>
        </p:spPr>
        <p:txBody>
          <a:bodyPr anchor="ctr">
            <a:spAutoFit/>
          </a:bodyPr>
          <a:lstStyle/>
          <a:p>
            <a:pPr indent="449263" algn="just">
              <a:defRPr/>
            </a:pPr>
            <a:r>
              <a:rPr lang="fr-FR" b="1" i="1" dirty="0">
                <a:latin typeface="Bookman Old Style" pitchFamily="18" charset="0"/>
                <a:ea typeface="Calibri" pitchFamily="34" charset="0"/>
                <a:cs typeface="Times New Roman" pitchFamily="18" charset="0"/>
              </a:rPr>
              <a:t>	</a:t>
            </a:r>
            <a:r>
              <a:rPr lang="fr-FR" sz="2000" b="1" i="1" u="sng" dirty="0" smtClean="0">
                <a:latin typeface="Bookman Old Style" pitchFamily="18" charset="0"/>
                <a:ea typeface="Calibri" pitchFamily="34" charset="0"/>
                <a:cs typeface="Times New Roman" pitchFamily="18" charset="0"/>
              </a:rPr>
              <a:t>1) De la liaison COVALENTE à la liaison IONIQUE</a:t>
            </a:r>
            <a:endParaRPr lang="fr-FR" dirty="0">
              <a:latin typeface="Bookman Old Style" pitchFamily="18" charset="0"/>
            </a:endParaRPr>
          </a:p>
          <a:p>
            <a:pPr indent="449263" algn="just" eaLnBrk="0" hangingPunct="0">
              <a:defRPr/>
            </a:pPr>
            <a:endParaRPr lang="fr-FR" sz="1050" dirty="0">
              <a:ea typeface="Calibri" pitchFamily="34" charset="0"/>
            </a:endParaRPr>
          </a:p>
        </p:txBody>
      </p:sp>
      <p:sp>
        <p:nvSpPr>
          <p:cNvPr id="18" name="ZoneTexte 11"/>
          <p:cNvSpPr txBox="1">
            <a:spLocks noChangeArrowheads="1"/>
          </p:cNvSpPr>
          <p:nvPr/>
        </p:nvSpPr>
        <p:spPr bwMode="auto">
          <a:xfrm>
            <a:off x="395536" y="5714092"/>
            <a:ext cx="1439818" cy="523220"/>
          </a:xfrm>
          <a:prstGeom prst="rect">
            <a:avLst/>
          </a:prstGeom>
          <a:solidFill>
            <a:schemeClr val="accent1">
              <a:lumMod val="60000"/>
              <a:lumOff val="40000"/>
            </a:schemeClr>
          </a:solidFill>
          <a:ln w="38100">
            <a:solidFill>
              <a:srgbClr val="FF0000"/>
            </a:solidFill>
            <a:miter lim="800000"/>
            <a:headEnd/>
            <a:tailEnd/>
          </a:ln>
        </p:spPr>
        <p:txBody>
          <a:bodyPr wrap="none">
            <a:spAutoFit/>
          </a:bodyPr>
          <a:lstStyle/>
          <a:p>
            <a:r>
              <a:rPr lang="fr-FR" sz="2800" b="1" dirty="0">
                <a:solidFill>
                  <a:srgbClr val="000000"/>
                </a:solidFill>
              </a:rPr>
              <a:t>q = </a:t>
            </a:r>
            <a:r>
              <a:rPr lang="fr-FR" sz="2800" b="1" dirty="0">
                <a:solidFill>
                  <a:srgbClr val="000000"/>
                </a:solidFill>
                <a:latin typeface="Symbol" pitchFamily="18" charset="2"/>
              </a:rPr>
              <a:t>d</a:t>
            </a:r>
            <a:r>
              <a:rPr lang="fr-FR" sz="2800" b="1" dirty="0">
                <a:solidFill>
                  <a:srgbClr val="000000"/>
                </a:solidFill>
              </a:rPr>
              <a:t> </a:t>
            </a:r>
            <a:r>
              <a:rPr lang="fr-FR" sz="2800" b="1" dirty="0">
                <a:solidFill>
                  <a:srgbClr val="000000"/>
                </a:solidFill>
                <a:sym typeface="Symbol" pitchFamily="18" charset="2"/>
              </a:rPr>
              <a:t></a:t>
            </a:r>
            <a:r>
              <a:rPr lang="fr-FR" sz="2800" b="1" dirty="0">
                <a:solidFill>
                  <a:srgbClr val="000000"/>
                </a:solidFill>
              </a:rPr>
              <a:t> </a:t>
            </a:r>
            <a:r>
              <a:rPr lang="fr-FR" sz="2800" b="1" dirty="0" smtClean="0">
                <a:solidFill>
                  <a:srgbClr val="000000"/>
                </a:solidFill>
              </a:rPr>
              <a:t>e</a:t>
            </a:r>
            <a:endParaRPr lang="fr-FR" sz="2800" b="1" dirty="0">
              <a:solidFill>
                <a:srgbClr val="000000"/>
              </a:solidFill>
            </a:endParaRPr>
          </a:p>
        </p:txBody>
      </p:sp>
      <p:sp>
        <p:nvSpPr>
          <p:cNvPr id="20" name="Rectangle 19"/>
          <p:cNvSpPr/>
          <p:nvPr/>
        </p:nvSpPr>
        <p:spPr>
          <a:xfrm>
            <a:off x="2088864" y="5805264"/>
            <a:ext cx="6726521" cy="400110"/>
          </a:xfrm>
          <a:prstGeom prst="rect">
            <a:avLst/>
          </a:prstGeom>
        </p:spPr>
        <p:txBody>
          <a:bodyPr wrap="none">
            <a:spAutoFit/>
          </a:bodyPr>
          <a:lstStyle/>
          <a:p>
            <a:pPr lvl="0"/>
            <a:r>
              <a:rPr lang="fr-FR" sz="2000" dirty="0" smtClean="0">
                <a:solidFill>
                  <a:srgbClr val="002060"/>
                </a:solidFill>
                <a:latin typeface="Arial" pitchFamily="34" charset="0"/>
                <a:cs typeface="Arial" pitchFamily="34" charset="0"/>
              </a:rPr>
              <a:t>avec : </a:t>
            </a:r>
            <a:r>
              <a:rPr lang="fr-FR" sz="2000" b="1" dirty="0" smtClean="0">
                <a:solidFill>
                  <a:srgbClr val="002060"/>
                </a:solidFill>
                <a:latin typeface="Arial" pitchFamily="34" charset="0"/>
                <a:cs typeface="Arial" pitchFamily="34" charset="0"/>
              </a:rPr>
              <a:t> </a:t>
            </a:r>
            <a:r>
              <a:rPr lang="fr-FR" sz="2000" b="1" dirty="0" smtClean="0">
                <a:solidFill>
                  <a:srgbClr val="002060"/>
                </a:solidFill>
                <a:latin typeface="Symbol" pitchFamily="18" charset="2"/>
                <a:cs typeface="Arial" pitchFamily="34" charset="0"/>
              </a:rPr>
              <a:t>d</a:t>
            </a:r>
            <a:r>
              <a:rPr lang="fr-FR" sz="2000" b="1" dirty="0" smtClean="0">
                <a:solidFill>
                  <a:srgbClr val="002060"/>
                </a:solidFill>
                <a:latin typeface="Arial" pitchFamily="34" charset="0"/>
                <a:cs typeface="Arial" pitchFamily="34" charset="0"/>
              </a:rPr>
              <a:t> </a:t>
            </a:r>
            <a:r>
              <a:rPr lang="fr-FR" sz="2000" b="1" u="sng" dirty="0" smtClean="0">
                <a:solidFill>
                  <a:srgbClr val="002060"/>
                </a:solidFill>
                <a:latin typeface="Arial" pitchFamily="34" charset="0"/>
                <a:cs typeface="Arial" pitchFamily="34" charset="0"/>
              </a:rPr>
              <a:t>le pourcentage d’</a:t>
            </a:r>
            <a:r>
              <a:rPr lang="fr-FR" sz="2000" b="1" u="sng" dirty="0" err="1" smtClean="0">
                <a:solidFill>
                  <a:srgbClr val="002060"/>
                </a:solidFill>
                <a:latin typeface="Arial" pitchFamily="34" charset="0"/>
                <a:cs typeface="Arial" pitchFamily="34" charset="0"/>
              </a:rPr>
              <a:t>ionicité</a:t>
            </a:r>
            <a:r>
              <a:rPr lang="fr-FR" sz="2000" dirty="0" smtClean="0">
                <a:solidFill>
                  <a:srgbClr val="002060"/>
                </a:solidFill>
                <a:latin typeface="Arial" pitchFamily="34" charset="0"/>
                <a:cs typeface="Arial" pitchFamily="34" charset="0"/>
              </a:rPr>
              <a:t> (compris entre 0 et 1)</a:t>
            </a:r>
            <a:endParaRPr lang="fr-FR" sz="2000" dirty="0">
              <a:solidFill>
                <a:srgbClr val="002060"/>
              </a:solidFill>
              <a:latin typeface="Arial" pitchFamily="34" charset="0"/>
              <a:cs typeface="Arial" pitchFamily="34" charset="0"/>
            </a:endParaRPr>
          </a:p>
        </p:txBody>
      </p:sp>
      <p:sp>
        <p:nvSpPr>
          <p:cNvPr id="21" name="Rectangle 20"/>
          <p:cNvSpPr/>
          <p:nvPr/>
        </p:nvSpPr>
        <p:spPr>
          <a:xfrm>
            <a:off x="2896138" y="6165304"/>
            <a:ext cx="4628190" cy="400110"/>
          </a:xfrm>
          <a:prstGeom prst="rect">
            <a:avLst/>
          </a:prstGeom>
        </p:spPr>
        <p:txBody>
          <a:bodyPr wrap="none">
            <a:spAutoFit/>
          </a:bodyPr>
          <a:lstStyle/>
          <a:p>
            <a:pPr lvl="0"/>
            <a:r>
              <a:rPr lang="fr-FR" sz="2000" b="1" dirty="0" smtClean="0">
                <a:solidFill>
                  <a:srgbClr val="002060"/>
                </a:solidFill>
                <a:latin typeface="Arial" pitchFamily="34" charset="0"/>
                <a:cs typeface="Arial" pitchFamily="34" charset="0"/>
              </a:rPr>
              <a:t>e </a:t>
            </a:r>
            <a:r>
              <a:rPr lang="fr-FR" sz="2000" b="1" u="sng" dirty="0" smtClean="0">
                <a:solidFill>
                  <a:srgbClr val="002060"/>
                </a:solidFill>
                <a:latin typeface="Arial" pitchFamily="34" charset="0"/>
                <a:cs typeface="Arial" pitchFamily="34" charset="0"/>
              </a:rPr>
              <a:t>la charge élémentaire</a:t>
            </a:r>
            <a:r>
              <a:rPr lang="fr-FR" sz="2000" dirty="0" smtClean="0">
                <a:solidFill>
                  <a:srgbClr val="002060"/>
                </a:solidFill>
                <a:latin typeface="Arial" pitchFamily="34" charset="0"/>
                <a:cs typeface="Arial" pitchFamily="34" charset="0"/>
              </a:rPr>
              <a:t> (1,6.10 </a:t>
            </a:r>
            <a:r>
              <a:rPr lang="fr-FR" sz="2000" baseline="30000" dirty="0" smtClean="0">
                <a:solidFill>
                  <a:srgbClr val="002060"/>
                </a:solidFill>
                <a:latin typeface="Arial" pitchFamily="34" charset="0"/>
                <a:cs typeface="Arial" pitchFamily="34" charset="0"/>
              </a:rPr>
              <a:t>– 19</a:t>
            </a:r>
            <a:r>
              <a:rPr lang="fr-FR" sz="2000" dirty="0" smtClean="0">
                <a:solidFill>
                  <a:srgbClr val="002060"/>
                </a:solidFill>
                <a:latin typeface="Arial" pitchFamily="34" charset="0"/>
                <a:cs typeface="Arial" pitchFamily="34" charset="0"/>
              </a:rPr>
              <a:t> C)</a:t>
            </a:r>
            <a:endParaRPr lang="fr-FR" sz="2000" dirty="0">
              <a:solidFill>
                <a:srgbClr val="002060"/>
              </a:solidFill>
              <a:latin typeface="Arial" pitchFamily="34" charset="0"/>
              <a:cs typeface="Arial" pitchFamily="34" charset="0"/>
            </a:endParaRPr>
          </a:p>
        </p:txBody>
      </p:sp>
      <p:sp>
        <p:nvSpPr>
          <p:cNvPr id="22" name="Rectangle 21"/>
          <p:cNvSpPr/>
          <p:nvPr/>
        </p:nvSpPr>
        <p:spPr>
          <a:xfrm>
            <a:off x="179512" y="5661248"/>
            <a:ext cx="8712968" cy="10081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a:spLocks noChangeArrowheads="1"/>
          </p:cNvSpPr>
          <p:nvPr/>
        </p:nvSpPr>
        <p:spPr bwMode="auto">
          <a:xfrm>
            <a:off x="0" y="3845659"/>
            <a:ext cx="9036050" cy="400110"/>
          </a:xfrm>
          <a:prstGeom prst="rect">
            <a:avLst/>
          </a:prstGeom>
          <a:noFill/>
          <a:ln w="9525">
            <a:noFill/>
            <a:miter lim="800000"/>
            <a:headEnd/>
            <a:tailEnd/>
          </a:ln>
          <a:effectLst/>
        </p:spPr>
        <p:txBody>
          <a:bodyPr anchor="ctr">
            <a:spAutoFit/>
          </a:bodyPr>
          <a:lstStyle/>
          <a:p>
            <a:pPr algn="just">
              <a:defRPr/>
            </a:pPr>
            <a:r>
              <a:rPr lang="fr-FR" sz="2000" b="1" i="1" u="sng" dirty="0" smtClean="0">
                <a:latin typeface="Bookman Old Style" pitchFamily="18" charset="0"/>
                <a:ea typeface="Calibri" pitchFamily="34" charset="0"/>
                <a:cs typeface="Times New Roman" pitchFamily="18" charset="0"/>
              </a:rPr>
              <a:t>IV – Répartition des électrons d’une liaison</a:t>
            </a:r>
            <a:endParaRPr lang="fr-FR" sz="1100" u="sng" dirty="0">
              <a:ea typeface="Calibri" pitchFamily="34" charset="0"/>
            </a:endParaRPr>
          </a:p>
        </p:txBody>
      </p:sp>
      <p:cxnSp>
        <p:nvCxnSpPr>
          <p:cNvPr id="17" name="Connecteur droit 16"/>
          <p:cNvCxnSpPr/>
          <p:nvPr/>
        </p:nvCxnSpPr>
        <p:spPr>
          <a:xfrm>
            <a:off x="590352" y="6190704"/>
            <a:ext cx="309240" cy="262632"/>
          </a:xfrm>
          <a:prstGeom prst="line">
            <a:avLst/>
          </a:prstGeom>
          <a:ln w="571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1331640" y="6165304"/>
            <a:ext cx="288032" cy="288032"/>
          </a:xfrm>
          <a:prstGeom prst="line">
            <a:avLst/>
          </a:prstGeom>
          <a:ln w="57150">
            <a:solidFill>
              <a:srgbClr val="0066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899592" y="6237312"/>
            <a:ext cx="407484" cy="461665"/>
          </a:xfrm>
          <a:prstGeom prst="rect">
            <a:avLst/>
          </a:prstGeom>
        </p:spPr>
        <p:txBody>
          <a:bodyPr wrap="none">
            <a:spAutoFit/>
          </a:bodyPr>
          <a:lstStyle/>
          <a:p>
            <a:r>
              <a:rPr lang="fr-FR" sz="2400" b="1" dirty="0" smtClean="0">
                <a:solidFill>
                  <a:srgbClr val="006600"/>
                </a:solidFill>
                <a:latin typeface="Arial" pitchFamily="34" charset="0"/>
                <a:cs typeface="Arial" pitchFamily="34" charset="0"/>
              </a:rPr>
              <a:t>C</a:t>
            </a:r>
            <a:endParaRPr lang="fr-FR" sz="2000" b="1"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2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1000"/>
                                        <p:tgtEl>
                                          <p:spTgt spid="20"/>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1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par>
                                <p:cTn id="37" presetID="22" presetClass="entr" presetSubtype="1"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8" grpId="0" animBg="1"/>
      <p:bldP spid="20" grpId="0"/>
      <p:bldP spid="21" grpId="0"/>
      <p:bldP spid="22" grpId="0" animBg="1"/>
      <p:bldP spid="23"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8"/>
          <p:cNvSpPr>
            <a:spLocks noChangeArrowheads="1"/>
          </p:cNvSpPr>
          <p:nvPr/>
        </p:nvSpPr>
        <p:spPr bwMode="auto">
          <a:xfrm>
            <a:off x="0" y="714375"/>
            <a:ext cx="9144000" cy="0"/>
          </a:xfrm>
          <a:prstGeom prst="rect">
            <a:avLst/>
          </a:prstGeom>
          <a:noFill/>
          <a:ln w="9525">
            <a:noFill/>
            <a:miter lim="800000"/>
            <a:headEnd/>
            <a:tailEnd/>
          </a:ln>
        </p:spPr>
        <p:txBody>
          <a:bodyPr wrap="none" anchor="ctr">
            <a:spAutoFit/>
          </a:bodyPr>
          <a:lstStyle/>
          <a:p>
            <a:pPr eaLnBrk="0" hangingPunct="0"/>
            <a:endParaRPr lang="fr-FR"/>
          </a:p>
        </p:txBody>
      </p:sp>
      <p:sp>
        <p:nvSpPr>
          <p:cNvPr id="20" name="Text Box 3"/>
          <p:cNvSpPr txBox="1">
            <a:spLocks noChangeArrowheads="1"/>
          </p:cNvSpPr>
          <p:nvPr/>
        </p:nvSpPr>
        <p:spPr bwMode="auto">
          <a:xfrm>
            <a:off x="107950" y="764531"/>
            <a:ext cx="8928100" cy="1871662"/>
          </a:xfrm>
          <a:prstGeom prst="rect">
            <a:avLst/>
          </a:prstGeom>
          <a:solidFill>
            <a:srgbClr val="FFFFFF"/>
          </a:solidFill>
          <a:ln w="19050">
            <a:noFill/>
            <a:miter lim="800000"/>
            <a:headEnd/>
            <a:tailEnd/>
          </a:ln>
        </p:spPr>
        <p:txBody>
          <a:bodyPr/>
          <a:lstStyle/>
          <a:p>
            <a:pPr indent="449263" algn="just" eaLnBrk="0" hangingPunct="0"/>
            <a:r>
              <a:rPr lang="fr-FR" sz="2000" dirty="0">
                <a:sym typeface="Wingdings 2" pitchFamily="18" charset="2"/>
              </a:rPr>
              <a:t></a:t>
            </a:r>
            <a:r>
              <a:rPr lang="fr-FR" sz="2000" dirty="0"/>
              <a:t> Lorsqu’une liaison covalente s’établit entre </a:t>
            </a:r>
            <a:r>
              <a:rPr lang="fr-FR" sz="2000" b="1" i="1" dirty="0">
                <a:sym typeface="Wingdings 2" pitchFamily="18" charset="2"/>
              </a:rPr>
              <a:t>deux </a:t>
            </a:r>
            <a:r>
              <a:rPr lang="fr-FR" sz="2000" b="1" i="1" dirty="0" smtClean="0">
                <a:sym typeface="Wingdings 2" pitchFamily="18" charset="2"/>
              </a:rPr>
              <a:t>atomes</a:t>
            </a:r>
            <a:r>
              <a:rPr lang="fr-FR" sz="2000" dirty="0" smtClean="0">
                <a:sym typeface="Wingdings 2" pitchFamily="18" charset="2"/>
              </a:rPr>
              <a:t>, </a:t>
            </a:r>
            <a:r>
              <a:rPr lang="fr-FR" sz="2000" dirty="0">
                <a:sym typeface="Wingdings 2" pitchFamily="18" charset="2"/>
              </a:rPr>
              <a:t>il apparaît sur l’atome le plus électronégatif une </a:t>
            </a:r>
            <a:r>
              <a:rPr lang="fr-FR" sz="2000" b="1" dirty="0">
                <a:solidFill>
                  <a:srgbClr val="FF0000"/>
                </a:solidFill>
                <a:sym typeface="Wingdings 2" pitchFamily="18" charset="2"/>
              </a:rPr>
              <a:t>charge partielle négative </a:t>
            </a:r>
            <a:r>
              <a:rPr lang="fr-FR" sz="2000" b="1" dirty="0" smtClean="0">
                <a:solidFill>
                  <a:srgbClr val="FF0000"/>
                </a:solidFill>
                <a:sym typeface="Wingdings 2" pitchFamily="18" charset="2"/>
              </a:rPr>
              <a:t>– q</a:t>
            </a:r>
            <a:r>
              <a:rPr lang="fr-FR" sz="2000" dirty="0" smtClean="0">
                <a:sym typeface="Wingdings 2" pitchFamily="18" charset="2"/>
              </a:rPr>
              <a:t> </a:t>
            </a:r>
            <a:r>
              <a:rPr lang="fr-FR" sz="2000" dirty="0">
                <a:sym typeface="Wingdings 2" pitchFamily="18" charset="2"/>
              </a:rPr>
              <a:t>et sur l’atome le moins électronégatif une </a:t>
            </a:r>
            <a:r>
              <a:rPr lang="fr-FR" sz="2000" b="1" dirty="0">
                <a:solidFill>
                  <a:srgbClr val="FF0000"/>
                </a:solidFill>
                <a:sym typeface="Wingdings 2" pitchFamily="18" charset="2"/>
              </a:rPr>
              <a:t>charge partielle positive</a:t>
            </a:r>
            <a:r>
              <a:rPr lang="fr-FR" sz="2000" dirty="0">
                <a:sym typeface="Wingdings 2" pitchFamily="18" charset="2"/>
              </a:rPr>
              <a:t> </a:t>
            </a:r>
            <a:r>
              <a:rPr lang="fr-FR" sz="2000" b="1" dirty="0" smtClean="0">
                <a:solidFill>
                  <a:srgbClr val="FF0000"/>
                </a:solidFill>
                <a:sym typeface="Wingdings 2" pitchFamily="18" charset="2"/>
              </a:rPr>
              <a:t>+ q</a:t>
            </a:r>
            <a:r>
              <a:rPr lang="fr-FR" sz="2000" dirty="0" smtClean="0">
                <a:sym typeface="Wingdings 2" pitchFamily="18" charset="2"/>
              </a:rPr>
              <a:t> </a:t>
            </a:r>
            <a:r>
              <a:rPr lang="fr-FR" sz="2000" dirty="0">
                <a:sym typeface="Wingdings 2" pitchFamily="18" charset="2"/>
              </a:rPr>
              <a:t>telles </a:t>
            </a:r>
            <a:r>
              <a:rPr lang="fr-FR" sz="2000" dirty="0" smtClean="0">
                <a:sym typeface="Wingdings 2" pitchFamily="18" charset="2"/>
              </a:rPr>
              <a:t>que :</a:t>
            </a:r>
          </a:p>
          <a:p>
            <a:pPr indent="449263" algn="just" eaLnBrk="0" hangingPunct="0"/>
            <a:r>
              <a:rPr lang="fr-FR" sz="2000" dirty="0" smtClean="0">
                <a:sym typeface="Wingdings 2" pitchFamily="18" charset="2"/>
              </a:rPr>
              <a:t> </a:t>
            </a:r>
            <a:endParaRPr lang="fr-FR" sz="2000" dirty="0">
              <a:sym typeface="Wingdings 2" pitchFamily="18" charset="2"/>
            </a:endParaRPr>
          </a:p>
          <a:p>
            <a:pPr indent="449263" eaLnBrk="0" hangingPunct="0"/>
            <a:endParaRPr lang="fr-FR" sz="1100" dirty="0">
              <a:latin typeface="Calibri" pitchFamily="34" charset="0"/>
              <a:sym typeface="Wingdings 2" pitchFamily="18" charset="2"/>
            </a:endParaRPr>
          </a:p>
        </p:txBody>
      </p:sp>
      <p:sp>
        <p:nvSpPr>
          <p:cNvPr id="22" name="ZoneTexte 11"/>
          <p:cNvSpPr txBox="1">
            <a:spLocks noChangeArrowheads="1"/>
          </p:cNvSpPr>
          <p:nvPr/>
        </p:nvSpPr>
        <p:spPr bwMode="auto">
          <a:xfrm>
            <a:off x="395536" y="1825660"/>
            <a:ext cx="1439818" cy="523220"/>
          </a:xfrm>
          <a:prstGeom prst="rect">
            <a:avLst/>
          </a:prstGeom>
          <a:solidFill>
            <a:schemeClr val="accent1">
              <a:lumMod val="60000"/>
              <a:lumOff val="40000"/>
            </a:schemeClr>
          </a:solidFill>
          <a:ln w="38100">
            <a:solidFill>
              <a:srgbClr val="FF0000"/>
            </a:solidFill>
            <a:miter lim="800000"/>
            <a:headEnd/>
            <a:tailEnd/>
          </a:ln>
        </p:spPr>
        <p:txBody>
          <a:bodyPr wrap="none">
            <a:spAutoFit/>
          </a:bodyPr>
          <a:lstStyle/>
          <a:p>
            <a:r>
              <a:rPr lang="fr-FR" sz="2800" b="1" dirty="0">
                <a:solidFill>
                  <a:srgbClr val="000000"/>
                </a:solidFill>
              </a:rPr>
              <a:t>q = </a:t>
            </a:r>
            <a:r>
              <a:rPr lang="fr-FR" sz="2800" b="1" dirty="0">
                <a:solidFill>
                  <a:srgbClr val="000000"/>
                </a:solidFill>
                <a:latin typeface="Symbol" pitchFamily="18" charset="2"/>
              </a:rPr>
              <a:t>d</a:t>
            </a:r>
            <a:r>
              <a:rPr lang="fr-FR" sz="2800" b="1" dirty="0">
                <a:solidFill>
                  <a:srgbClr val="000000"/>
                </a:solidFill>
              </a:rPr>
              <a:t> </a:t>
            </a:r>
            <a:r>
              <a:rPr lang="fr-FR" sz="2800" b="1" dirty="0">
                <a:solidFill>
                  <a:srgbClr val="000000"/>
                </a:solidFill>
                <a:sym typeface="Symbol" pitchFamily="18" charset="2"/>
              </a:rPr>
              <a:t></a:t>
            </a:r>
            <a:r>
              <a:rPr lang="fr-FR" sz="2800" b="1" dirty="0">
                <a:solidFill>
                  <a:srgbClr val="000000"/>
                </a:solidFill>
              </a:rPr>
              <a:t> </a:t>
            </a:r>
            <a:r>
              <a:rPr lang="fr-FR" sz="2800" b="1" dirty="0" smtClean="0">
                <a:solidFill>
                  <a:srgbClr val="000000"/>
                </a:solidFill>
              </a:rPr>
              <a:t>e</a:t>
            </a:r>
            <a:endParaRPr lang="fr-FR" sz="2800" b="1" dirty="0">
              <a:solidFill>
                <a:srgbClr val="000000"/>
              </a:solidFill>
            </a:endParaRPr>
          </a:p>
        </p:txBody>
      </p:sp>
      <p:sp>
        <p:nvSpPr>
          <p:cNvPr id="23" name="Rectangle 22"/>
          <p:cNvSpPr/>
          <p:nvPr/>
        </p:nvSpPr>
        <p:spPr>
          <a:xfrm>
            <a:off x="2088864" y="1916832"/>
            <a:ext cx="6726521" cy="400110"/>
          </a:xfrm>
          <a:prstGeom prst="rect">
            <a:avLst/>
          </a:prstGeom>
        </p:spPr>
        <p:txBody>
          <a:bodyPr wrap="none">
            <a:spAutoFit/>
          </a:bodyPr>
          <a:lstStyle/>
          <a:p>
            <a:pPr lvl="0"/>
            <a:r>
              <a:rPr lang="fr-FR" sz="2000" dirty="0" smtClean="0">
                <a:solidFill>
                  <a:srgbClr val="002060"/>
                </a:solidFill>
                <a:latin typeface="Arial" pitchFamily="34" charset="0"/>
                <a:cs typeface="Arial" pitchFamily="34" charset="0"/>
              </a:rPr>
              <a:t>avec : </a:t>
            </a:r>
            <a:r>
              <a:rPr lang="fr-FR" sz="2000" b="1" dirty="0" smtClean="0">
                <a:solidFill>
                  <a:srgbClr val="002060"/>
                </a:solidFill>
                <a:latin typeface="Arial" pitchFamily="34" charset="0"/>
                <a:cs typeface="Arial" pitchFamily="34" charset="0"/>
              </a:rPr>
              <a:t> </a:t>
            </a:r>
            <a:r>
              <a:rPr lang="fr-FR" sz="2000" b="1" dirty="0" smtClean="0">
                <a:solidFill>
                  <a:srgbClr val="002060"/>
                </a:solidFill>
                <a:latin typeface="Symbol" pitchFamily="18" charset="2"/>
                <a:cs typeface="Arial" pitchFamily="34" charset="0"/>
              </a:rPr>
              <a:t>d</a:t>
            </a:r>
            <a:r>
              <a:rPr lang="fr-FR" sz="2000" b="1" dirty="0" smtClean="0">
                <a:solidFill>
                  <a:srgbClr val="002060"/>
                </a:solidFill>
                <a:latin typeface="Arial" pitchFamily="34" charset="0"/>
                <a:cs typeface="Arial" pitchFamily="34" charset="0"/>
              </a:rPr>
              <a:t> </a:t>
            </a:r>
            <a:r>
              <a:rPr lang="fr-FR" sz="2000" b="1" u="sng" dirty="0" smtClean="0">
                <a:solidFill>
                  <a:srgbClr val="002060"/>
                </a:solidFill>
                <a:latin typeface="Arial" pitchFamily="34" charset="0"/>
                <a:cs typeface="Arial" pitchFamily="34" charset="0"/>
              </a:rPr>
              <a:t>le pourcentage d’</a:t>
            </a:r>
            <a:r>
              <a:rPr lang="fr-FR" sz="2000" b="1" u="sng" dirty="0" err="1" smtClean="0">
                <a:solidFill>
                  <a:srgbClr val="002060"/>
                </a:solidFill>
                <a:latin typeface="Arial" pitchFamily="34" charset="0"/>
                <a:cs typeface="Arial" pitchFamily="34" charset="0"/>
              </a:rPr>
              <a:t>ionicité</a:t>
            </a:r>
            <a:r>
              <a:rPr lang="fr-FR" sz="2000" dirty="0" smtClean="0">
                <a:solidFill>
                  <a:srgbClr val="002060"/>
                </a:solidFill>
                <a:latin typeface="Arial" pitchFamily="34" charset="0"/>
                <a:cs typeface="Arial" pitchFamily="34" charset="0"/>
              </a:rPr>
              <a:t> (compris entre 0 et 1)</a:t>
            </a:r>
            <a:endParaRPr lang="fr-FR" sz="2000" dirty="0">
              <a:solidFill>
                <a:srgbClr val="002060"/>
              </a:solidFill>
              <a:latin typeface="Arial" pitchFamily="34" charset="0"/>
              <a:cs typeface="Arial" pitchFamily="34" charset="0"/>
            </a:endParaRPr>
          </a:p>
        </p:txBody>
      </p:sp>
      <p:sp>
        <p:nvSpPr>
          <p:cNvPr id="24" name="Rectangle 23"/>
          <p:cNvSpPr/>
          <p:nvPr/>
        </p:nvSpPr>
        <p:spPr>
          <a:xfrm>
            <a:off x="2896138" y="2276872"/>
            <a:ext cx="4628190" cy="400110"/>
          </a:xfrm>
          <a:prstGeom prst="rect">
            <a:avLst/>
          </a:prstGeom>
        </p:spPr>
        <p:txBody>
          <a:bodyPr wrap="none">
            <a:spAutoFit/>
          </a:bodyPr>
          <a:lstStyle/>
          <a:p>
            <a:pPr lvl="0"/>
            <a:r>
              <a:rPr lang="fr-FR" sz="2000" b="1" dirty="0" smtClean="0">
                <a:solidFill>
                  <a:srgbClr val="002060"/>
                </a:solidFill>
                <a:latin typeface="Arial" pitchFamily="34" charset="0"/>
                <a:cs typeface="Arial" pitchFamily="34" charset="0"/>
              </a:rPr>
              <a:t>e </a:t>
            </a:r>
            <a:r>
              <a:rPr lang="fr-FR" sz="2000" b="1" u="sng" dirty="0" smtClean="0">
                <a:solidFill>
                  <a:srgbClr val="002060"/>
                </a:solidFill>
                <a:latin typeface="Arial" pitchFamily="34" charset="0"/>
                <a:cs typeface="Arial" pitchFamily="34" charset="0"/>
              </a:rPr>
              <a:t>la charge élémentaire</a:t>
            </a:r>
            <a:r>
              <a:rPr lang="fr-FR" sz="2000" dirty="0" smtClean="0">
                <a:solidFill>
                  <a:srgbClr val="002060"/>
                </a:solidFill>
                <a:latin typeface="Arial" pitchFamily="34" charset="0"/>
                <a:cs typeface="Arial" pitchFamily="34" charset="0"/>
              </a:rPr>
              <a:t> (1,6.10 </a:t>
            </a:r>
            <a:r>
              <a:rPr lang="fr-FR" sz="2000" baseline="30000" dirty="0" smtClean="0">
                <a:solidFill>
                  <a:srgbClr val="002060"/>
                </a:solidFill>
                <a:latin typeface="Arial" pitchFamily="34" charset="0"/>
                <a:cs typeface="Arial" pitchFamily="34" charset="0"/>
              </a:rPr>
              <a:t>– 19</a:t>
            </a:r>
            <a:r>
              <a:rPr lang="fr-FR" sz="2000" dirty="0" smtClean="0">
                <a:solidFill>
                  <a:srgbClr val="002060"/>
                </a:solidFill>
                <a:latin typeface="Arial" pitchFamily="34" charset="0"/>
                <a:cs typeface="Arial" pitchFamily="34" charset="0"/>
              </a:rPr>
              <a:t> C)</a:t>
            </a:r>
            <a:endParaRPr lang="fr-FR" sz="2000" dirty="0">
              <a:solidFill>
                <a:srgbClr val="002060"/>
              </a:solidFill>
              <a:latin typeface="Arial" pitchFamily="34" charset="0"/>
              <a:cs typeface="Arial" pitchFamily="34" charset="0"/>
            </a:endParaRPr>
          </a:p>
        </p:txBody>
      </p:sp>
      <p:sp>
        <p:nvSpPr>
          <p:cNvPr id="25" name="Rectangle 24"/>
          <p:cNvSpPr/>
          <p:nvPr/>
        </p:nvSpPr>
        <p:spPr>
          <a:xfrm>
            <a:off x="179512" y="1772816"/>
            <a:ext cx="8712968" cy="10081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52" name="Text Box 4"/>
          <p:cNvSpPr txBox="1">
            <a:spLocks noChangeArrowheads="1"/>
          </p:cNvSpPr>
          <p:nvPr/>
        </p:nvSpPr>
        <p:spPr bwMode="auto">
          <a:xfrm>
            <a:off x="4067944" y="3861048"/>
            <a:ext cx="4932040"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400" dirty="0" smtClean="0">
                <a:latin typeface="Arial Narrow" pitchFamily="34" charset="0"/>
                <a:ea typeface="Arial Unicode MS" pitchFamily="34" charset="-128"/>
                <a:cs typeface="Arial" pitchFamily="34" charset="0"/>
              </a:rPr>
              <a:t>L</a:t>
            </a:r>
            <a:r>
              <a:rPr kumimoji="0" lang="fr-FR" sz="2400" b="0" i="0" u="none" strike="noStrike" cap="none" normalizeH="0" baseline="0" dirty="0" smtClean="0">
                <a:ln>
                  <a:noFill/>
                </a:ln>
                <a:effectLst/>
                <a:latin typeface="Arial Narrow" pitchFamily="34" charset="0"/>
                <a:ea typeface="Arial Unicode MS" pitchFamily="34" charset="-128"/>
                <a:cs typeface="Arial" pitchFamily="34" charset="0"/>
              </a:rPr>
              <a:t>es électrons de la liaison se répartissent de manière </a:t>
            </a:r>
            <a:r>
              <a:rPr kumimoji="0" lang="fr-FR" sz="2400" b="1" i="1" u="none" strike="noStrike" cap="none" normalizeH="0" baseline="0" dirty="0" smtClean="0">
                <a:ln>
                  <a:noFill/>
                </a:ln>
                <a:effectLst/>
                <a:latin typeface="Arial Narrow" pitchFamily="34" charset="0"/>
                <a:ea typeface="Arial Unicode MS" pitchFamily="34" charset="-128"/>
                <a:cs typeface="Arial" pitchFamily="34" charset="0"/>
              </a:rPr>
              <a:t>symétrique</a:t>
            </a:r>
            <a:endParaRPr kumimoji="0" lang="fr-FR" sz="2400" b="1" i="1" u="none" strike="noStrike" cap="none" normalizeH="0" baseline="0" dirty="0" smtClean="0">
              <a:ln>
                <a:noFill/>
              </a:ln>
              <a:effectLst/>
              <a:latin typeface="Arial Narrow" pitchFamily="34" charset="0"/>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sym typeface="Wingdings 3" pitchFamily="18" charset="2"/>
              </a:rPr>
              <a:t>       </a:t>
            </a:r>
            <a:endParaRPr kumimoji="0" lang="fr-FR" sz="1400" b="0"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sym typeface="Wingdings 3" pitchFamily="18" charset="2"/>
            </a:endParaRPr>
          </a:p>
        </p:txBody>
      </p:sp>
      <p:sp>
        <p:nvSpPr>
          <p:cNvPr id="2055" name="Rectangle 7"/>
          <p:cNvSpPr>
            <a:spLocks noChangeArrowheads="1"/>
          </p:cNvSpPr>
          <p:nvPr/>
        </p:nvSpPr>
        <p:spPr bwMode="auto">
          <a:xfrm>
            <a:off x="0" y="2996952"/>
            <a:ext cx="9144000" cy="369332"/>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Zone où évoluent les électrons mis en commun lors de la création d’une liaison :</a:t>
            </a:r>
            <a:endParaRPr kumimoji="0" lang="fr-FR"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endParaRPr>
          </a:p>
        </p:txBody>
      </p:sp>
      <p:pic>
        <p:nvPicPr>
          <p:cNvPr id="2056" name="Picture 8"/>
          <p:cNvPicPr>
            <a:picLocks noChangeAspect="1" noChangeArrowheads="1"/>
          </p:cNvPicPr>
          <p:nvPr/>
        </p:nvPicPr>
        <p:blipFill>
          <a:blip r:embed="rId2" cstate="print"/>
          <a:srcRect l="7560" t="25200" r="73068" b="47920"/>
          <a:stretch>
            <a:fillRect/>
          </a:stretch>
        </p:blipFill>
        <p:spPr bwMode="auto">
          <a:xfrm>
            <a:off x="107504" y="3429000"/>
            <a:ext cx="1800201" cy="1405035"/>
          </a:xfrm>
          <a:prstGeom prst="rect">
            <a:avLst/>
          </a:prstGeom>
          <a:noFill/>
          <a:ln w="9525">
            <a:noFill/>
            <a:miter lim="800000"/>
            <a:headEnd/>
            <a:tailEnd/>
          </a:ln>
        </p:spPr>
      </p:pic>
      <p:pic>
        <p:nvPicPr>
          <p:cNvPr id="2057" name="Picture 9"/>
          <p:cNvPicPr>
            <a:picLocks noChangeAspect="1" noChangeArrowheads="1"/>
          </p:cNvPicPr>
          <p:nvPr/>
        </p:nvPicPr>
        <p:blipFill>
          <a:blip r:embed="rId3" cstate="print"/>
          <a:srcRect l="4252" t="40319" r="73540" b="23561"/>
          <a:stretch>
            <a:fillRect/>
          </a:stretch>
        </p:blipFill>
        <p:spPr bwMode="auto">
          <a:xfrm>
            <a:off x="107504" y="5057800"/>
            <a:ext cx="1967660" cy="1800200"/>
          </a:xfrm>
          <a:prstGeom prst="rect">
            <a:avLst/>
          </a:prstGeom>
          <a:noFill/>
          <a:ln w="9525">
            <a:noFill/>
            <a:miter lim="800000"/>
            <a:headEnd/>
            <a:tailEnd/>
          </a:ln>
        </p:spPr>
      </p:pic>
      <p:sp>
        <p:nvSpPr>
          <p:cNvPr id="2058" name="Text Box 10"/>
          <p:cNvSpPr txBox="1">
            <a:spLocks noChangeArrowheads="1"/>
          </p:cNvSpPr>
          <p:nvPr/>
        </p:nvSpPr>
        <p:spPr bwMode="auto">
          <a:xfrm>
            <a:off x="2123728" y="5589240"/>
            <a:ext cx="2592288" cy="432048"/>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fr-FR" sz="2000" b="1" i="0" strike="noStrike" cap="none" normalizeH="0" baseline="0" dirty="0" smtClean="0">
                <a:ln>
                  <a:noFill/>
                </a:ln>
                <a:solidFill>
                  <a:srgbClr val="FF0000"/>
                </a:solidFill>
                <a:effectLst/>
                <a:latin typeface="Arial" pitchFamily="34" charset="0"/>
                <a:cs typeface="Arial" pitchFamily="34" charset="0"/>
              </a:rPr>
              <a:t>0 &lt;</a:t>
            </a:r>
            <a:r>
              <a:rPr kumimoji="0" lang="fr-FR" sz="2000" b="1" i="0" strike="noStrike" cap="none" normalizeH="0" baseline="0" dirty="0" smtClean="0">
                <a:ln>
                  <a:noFill/>
                </a:ln>
                <a:solidFill>
                  <a:srgbClr val="FF0000"/>
                </a:solidFill>
                <a:effectLst/>
                <a:latin typeface="Symbol" pitchFamily="18" charset="2"/>
                <a:cs typeface="Arial" pitchFamily="34" charset="0"/>
              </a:rPr>
              <a:t> d</a:t>
            </a:r>
            <a:r>
              <a:rPr kumimoji="0" lang="fr-FR" sz="2000" b="1" i="0" strike="noStrike" cap="none" normalizeH="0" baseline="0" dirty="0" smtClean="0">
                <a:ln>
                  <a:noFill/>
                </a:ln>
                <a:solidFill>
                  <a:srgbClr val="FF0000"/>
                </a:solidFill>
                <a:effectLst/>
                <a:latin typeface="Arial" pitchFamily="34" charset="0"/>
                <a:cs typeface="Arial" pitchFamily="34" charset="0"/>
              </a:rPr>
              <a:t> &lt; 1 </a:t>
            </a:r>
            <a:r>
              <a:rPr kumimoji="0" lang="fr-FR" sz="2000" i="0" u="none" strike="noStrike" cap="none" normalizeH="0" baseline="0" dirty="0" smtClean="0">
                <a:ln>
                  <a:noFill/>
                </a:ln>
                <a:solidFill>
                  <a:srgbClr val="002060"/>
                </a:solidFill>
                <a:effectLst/>
                <a:latin typeface="Arial" pitchFamily="34" charset="0"/>
                <a:cs typeface="Arial" pitchFamily="34" charset="0"/>
                <a:sym typeface="Wingdings" pitchFamily="2" charset="2"/>
              </a:rPr>
              <a:t>et</a:t>
            </a:r>
            <a:r>
              <a:rPr kumimoji="0" lang="fr-FR" sz="2000" b="1" i="0" u="none" strike="noStrike" cap="none" normalizeH="0" baseline="0" dirty="0" smtClean="0">
                <a:ln>
                  <a:noFill/>
                </a:ln>
                <a:solidFill>
                  <a:srgbClr val="FF0000"/>
                </a:solidFill>
                <a:effectLst/>
                <a:latin typeface="Arial" pitchFamily="34" charset="0"/>
                <a:cs typeface="Arial" pitchFamily="34" charset="0"/>
              </a:rPr>
              <a:t> 0 &lt;</a:t>
            </a:r>
            <a:r>
              <a:rPr kumimoji="0" lang="fr-FR" sz="2000" b="1" i="0" u="none" strike="noStrike" cap="none" normalizeH="0" baseline="0" dirty="0" smtClean="0">
                <a:ln>
                  <a:noFill/>
                </a:ln>
                <a:solidFill>
                  <a:srgbClr val="FF0000"/>
                </a:solidFill>
                <a:effectLst/>
                <a:latin typeface="Symbol" pitchFamily="18" charset="2"/>
                <a:cs typeface="Arial" pitchFamily="34" charset="0"/>
              </a:rPr>
              <a:t> </a:t>
            </a:r>
            <a:r>
              <a:rPr kumimoji="0" lang="fr-FR" sz="2000" b="1" i="0" u="none" strike="noStrike" cap="none" normalizeH="0" baseline="0" dirty="0" smtClean="0">
                <a:ln>
                  <a:noFill/>
                </a:ln>
                <a:solidFill>
                  <a:srgbClr val="FF0000"/>
                </a:solidFill>
                <a:effectLst/>
                <a:latin typeface="Arial" pitchFamily="34" charset="0"/>
                <a:cs typeface="Arial" pitchFamily="34" charset="0"/>
              </a:rPr>
              <a:t>q &lt; e</a:t>
            </a:r>
            <a:endParaRPr lang="fr-FR" dirty="0" smtClean="0">
              <a:latin typeface="Arial" pitchFamily="34" charset="0"/>
              <a:cs typeface="Arial" pitchFamily="34" charset="0"/>
            </a:endParaRPr>
          </a:p>
        </p:txBody>
      </p:sp>
      <p:sp>
        <p:nvSpPr>
          <p:cNvPr id="32" name="Rectangle 31"/>
          <p:cNvSpPr>
            <a:spLocks noChangeArrowheads="1"/>
          </p:cNvSpPr>
          <p:nvPr/>
        </p:nvSpPr>
        <p:spPr bwMode="auto">
          <a:xfrm>
            <a:off x="395536" y="404320"/>
            <a:ext cx="9036050" cy="561692"/>
          </a:xfrm>
          <a:prstGeom prst="rect">
            <a:avLst/>
          </a:prstGeom>
          <a:noFill/>
          <a:ln w="9525">
            <a:noFill/>
            <a:miter lim="800000"/>
            <a:headEnd/>
            <a:tailEnd/>
          </a:ln>
          <a:effectLst/>
        </p:spPr>
        <p:txBody>
          <a:bodyPr anchor="ctr">
            <a:spAutoFit/>
          </a:bodyPr>
          <a:lstStyle/>
          <a:p>
            <a:pPr indent="449263" algn="just">
              <a:defRPr/>
            </a:pPr>
            <a:r>
              <a:rPr lang="fr-FR" b="1" i="1" dirty="0">
                <a:latin typeface="Bookman Old Style" pitchFamily="18" charset="0"/>
                <a:ea typeface="Calibri" pitchFamily="34" charset="0"/>
                <a:cs typeface="Times New Roman" pitchFamily="18" charset="0"/>
              </a:rPr>
              <a:t>	</a:t>
            </a:r>
            <a:r>
              <a:rPr lang="fr-FR" sz="2000" b="1" i="1" u="sng" dirty="0" smtClean="0">
                <a:latin typeface="Bookman Old Style" pitchFamily="18" charset="0"/>
                <a:ea typeface="Calibri" pitchFamily="34" charset="0"/>
                <a:cs typeface="Times New Roman" pitchFamily="18" charset="0"/>
              </a:rPr>
              <a:t>1) De la liaison COVALENTE à la liaison IONIQUE</a:t>
            </a:r>
            <a:endParaRPr lang="fr-FR" dirty="0">
              <a:latin typeface="Bookman Old Style" pitchFamily="18" charset="0"/>
            </a:endParaRPr>
          </a:p>
          <a:p>
            <a:pPr indent="449263" algn="just" eaLnBrk="0" hangingPunct="0">
              <a:defRPr/>
            </a:pPr>
            <a:endParaRPr lang="fr-FR" sz="1050" dirty="0">
              <a:ea typeface="Calibri" pitchFamily="34" charset="0"/>
            </a:endParaRPr>
          </a:p>
        </p:txBody>
      </p:sp>
      <p:sp>
        <p:nvSpPr>
          <p:cNvPr id="33" name="Rectangle 32"/>
          <p:cNvSpPr>
            <a:spLocks noChangeArrowheads="1"/>
          </p:cNvSpPr>
          <p:nvPr/>
        </p:nvSpPr>
        <p:spPr bwMode="auto">
          <a:xfrm>
            <a:off x="0" y="-27384"/>
            <a:ext cx="9036050" cy="400110"/>
          </a:xfrm>
          <a:prstGeom prst="rect">
            <a:avLst/>
          </a:prstGeom>
          <a:noFill/>
          <a:ln w="9525">
            <a:noFill/>
            <a:miter lim="800000"/>
            <a:headEnd/>
            <a:tailEnd/>
          </a:ln>
          <a:effectLst/>
        </p:spPr>
        <p:txBody>
          <a:bodyPr anchor="ctr">
            <a:spAutoFit/>
          </a:bodyPr>
          <a:lstStyle/>
          <a:p>
            <a:pPr algn="just">
              <a:defRPr/>
            </a:pPr>
            <a:r>
              <a:rPr lang="fr-FR" sz="2000" b="1" i="1" u="sng" dirty="0" smtClean="0">
                <a:latin typeface="Bookman Old Style" pitchFamily="18" charset="0"/>
                <a:ea typeface="Calibri" pitchFamily="34" charset="0"/>
                <a:cs typeface="Times New Roman" pitchFamily="18" charset="0"/>
              </a:rPr>
              <a:t>IV – Répartition des électrons d’une liaison</a:t>
            </a:r>
            <a:endParaRPr lang="fr-FR" sz="1100" u="sng" dirty="0">
              <a:ea typeface="Calibri" pitchFamily="34" charset="0"/>
            </a:endParaRPr>
          </a:p>
        </p:txBody>
      </p:sp>
      <p:sp>
        <p:nvSpPr>
          <p:cNvPr id="16" name="Rectangle 15"/>
          <p:cNvSpPr/>
          <p:nvPr/>
        </p:nvSpPr>
        <p:spPr>
          <a:xfrm>
            <a:off x="2123728" y="3429000"/>
            <a:ext cx="6876256" cy="461665"/>
          </a:xfrm>
          <a:prstGeom prst="rect">
            <a:avLst/>
          </a:prstGeom>
        </p:spPr>
        <p:txBody>
          <a:bodyPr wrap="square">
            <a:spAutoFit/>
          </a:bodyPr>
          <a:lstStyle/>
          <a:p>
            <a:r>
              <a:rPr lang="fr-FR" sz="2400" dirty="0" smtClean="0">
                <a:latin typeface="Arial Narrow" pitchFamily="34" charset="0"/>
                <a:ea typeface="Arial Unicode MS" pitchFamily="34" charset="-128"/>
                <a:cs typeface="Arial" pitchFamily="34" charset="0"/>
                <a:sym typeface="Wingdings"/>
              </a:rPr>
              <a:t> </a:t>
            </a:r>
            <a:r>
              <a:rPr lang="fr-FR" sz="2400" dirty="0" smtClean="0">
                <a:latin typeface="Arial Narrow" pitchFamily="34" charset="0"/>
                <a:ea typeface="Arial Unicode MS" pitchFamily="34" charset="-128"/>
                <a:cs typeface="Arial" pitchFamily="34" charset="0"/>
              </a:rPr>
              <a:t>Si les 2 atomes ont la </a:t>
            </a:r>
            <a:r>
              <a:rPr lang="fr-FR" sz="2400" b="1" i="1" u="sng" dirty="0" smtClean="0">
                <a:latin typeface="Arial Narrow" pitchFamily="34" charset="0"/>
                <a:ea typeface="Arial Unicode MS" pitchFamily="34" charset="-128"/>
                <a:cs typeface="Arial" pitchFamily="34" charset="0"/>
              </a:rPr>
              <a:t>MÊME électronégativité</a:t>
            </a:r>
            <a:r>
              <a:rPr lang="fr-FR" sz="2400" b="1" i="1" dirty="0" smtClean="0">
                <a:latin typeface="Arial Narrow" pitchFamily="34" charset="0"/>
                <a:ea typeface="Arial Unicode MS" pitchFamily="34" charset="-128"/>
                <a:cs typeface="Arial" pitchFamily="34" charset="0"/>
              </a:rPr>
              <a:t> </a:t>
            </a:r>
            <a:r>
              <a:rPr lang="fr-FR" sz="2400" dirty="0" smtClean="0">
                <a:latin typeface="Arial Narrow" pitchFamily="34" charset="0"/>
                <a:ea typeface="Arial Unicode MS" pitchFamily="34" charset="-128"/>
                <a:cs typeface="Arial" pitchFamily="34" charset="0"/>
              </a:rPr>
              <a:t>:</a:t>
            </a:r>
            <a:endParaRPr lang="fr-FR" sz="2000" dirty="0">
              <a:latin typeface="Arial Narrow" pitchFamily="34" charset="0"/>
            </a:endParaRPr>
          </a:p>
        </p:txBody>
      </p:sp>
      <p:sp>
        <p:nvSpPr>
          <p:cNvPr id="17" name="Rectangle 16"/>
          <p:cNvSpPr/>
          <p:nvPr/>
        </p:nvSpPr>
        <p:spPr>
          <a:xfrm>
            <a:off x="2098328" y="5068168"/>
            <a:ext cx="7020272" cy="461665"/>
          </a:xfrm>
          <a:prstGeom prst="rect">
            <a:avLst/>
          </a:prstGeom>
        </p:spPr>
        <p:txBody>
          <a:bodyPr wrap="square">
            <a:spAutoFit/>
          </a:bodyPr>
          <a:lstStyle/>
          <a:p>
            <a:r>
              <a:rPr lang="fr-FR" sz="2400" dirty="0" smtClean="0">
                <a:latin typeface="Arial Narrow" pitchFamily="34" charset="0"/>
                <a:ea typeface="Arial Unicode MS" pitchFamily="34" charset="-128"/>
                <a:cs typeface="Arial" pitchFamily="34" charset="0"/>
                <a:sym typeface="Wingdings"/>
              </a:rPr>
              <a:t> </a:t>
            </a:r>
            <a:r>
              <a:rPr lang="fr-FR" sz="2400" dirty="0" smtClean="0">
                <a:latin typeface="Arial Narrow" pitchFamily="34" charset="0"/>
                <a:ea typeface="Arial Unicode MS" pitchFamily="34" charset="-128"/>
                <a:cs typeface="Arial" pitchFamily="34" charset="0"/>
              </a:rPr>
              <a:t>Si les 2 atomes ont la </a:t>
            </a:r>
            <a:r>
              <a:rPr lang="fr-FR" sz="2400" b="1" i="1" u="sng" dirty="0" smtClean="0">
                <a:latin typeface="Arial Narrow" pitchFamily="34" charset="0"/>
                <a:ea typeface="Arial Unicode MS" pitchFamily="34" charset="-128"/>
                <a:cs typeface="Arial" pitchFamily="34" charset="0"/>
              </a:rPr>
              <a:t>une FAIBLE </a:t>
            </a:r>
            <a:r>
              <a:rPr lang="fr-FR" sz="2400" b="1" u="sng" dirty="0" smtClean="0">
                <a:latin typeface="Arial Narrow" pitchFamily="34" charset="0"/>
                <a:ea typeface="Arial Unicode MS" pitchFamily="34" charset="-128"/>
                <a:cs typeface="Arial" pitchFamily="34" charset="0"/>
                <a:sym typeface="Symbol"/>
              </a:rPr>
              <a:t></a:t>
            </a:r>
            <a:r>
              <a:rPr lang="fr-FR" sz="2400" b="1" i="1" u="sng" dirty="0" smtClean="0">
                <a:latin typeface="Arial Narrow" pitchFamily="34" charset="0"/>
                <a:ea typeface="Arial Unicode MS" pitchFamily="34" charset="-128"/>
                <a:cs typeface="Arial" pitchFamily="34" charset="0"/>
              </a:rPr>
              <a:t> d’électronégativité</a:t>
            </a:r>
            <a:r>
              <a:rPr lang="fr-FR" sz="2400" b="1" i="1" dirty="0" smtClean="0">
                <a:latin typeface="Arial Narrow" pitchFamily="34" charset="0"/>
                <a:ea typeface="Arial Unicode MS" pitchFamily="34" charset="-128"/>
                <a:cs typeface="Arial" pitchFamily="34" charset="0"/>
              </a:rPr>
              <a:t> </a:t>
            </a:r>
            <a:r>
              <a:rPr lang="fr-FR" sz="2400" dirty="0" smtClean="0">
                <a:latin typeface="Arial Narrow" pitchFamily="34" charset="0"/>
                <a:ea typeface="Arial Unicode MS" pitchFamily="34" charset="-128"/>
                <a:cs typeface="Arial" pitchFamily="34" charset="0"/>
              </a:rPr>
              <a:t>:</a:t>
            </a:r>
            <a:endParaRPr lang="fr-FR" sz="2400" dirty="0">
              <a:latin typeface="Arial Narrow" pitchFamily="34" charset="0"/>
            </a:endParaRPr>
          </a:p>
        </p:txBody>
      </p:sp>
      <p:cxnSp>
        <p:nvCxnSpPr>
          <p:cNvPr id="18" name="Connecteur droit 17"/>
          <p:cNvCxnSpPr/>
          <p:nvPr/>
        </p:nvCxnSpPr>
        <p:spPr>
          <a:xfrm>
            <a:off x="590352" y="2302272"/>
            <a:ext cx="309240" cy="262632"/>
          </a:xfrm>
          <a:prstGeom prst="line">
            <a:avLst/>
          </a:prstGeom>
          <a:ln w="5715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flipV="1">
            <a:off x="1331640" y="2276872"/>
            <a:ext cx="288032" cy="288032"/>
          </a:xfrm>
          <a:prstGeom prst="line">
            <a:avLst/>
          </a:prstGeom>
          <a:ln w="57150">
            <a:solidFill>
              <a:srgbClr val="006600"/>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99592" y="2348880"/>
            <a:ext cx="407484" cy="461665"/>
          </a:xfrm>
          <a:prstGeom prst="rect">
            <a:avLst/>
          </a:prstGeom>
        </p:spPr>
        <p:txBody>
          <a:bodyPr wrap="none">
            <a:spAutoFit/>
          </a:bodyPr>
          <a:lstStyle/>
          <a:p>
            <a:r>
              <a:rPr lang="fr-FR" sz="2400" b="1" dirty="0" smtClean="0">
                <a:solidFill>
                  <a:srgbClr val="006600"/>
                </a:solidFill>
                <a:latin typeface="Arial" pitchFamily="34" charset="0"/>
                <a:cs typeface="Arial" pitchFamily="34" charset="0"/>
              </a:rPr>
              <a:t>C</a:t>
            </a:r>
            <a:endParaRPr lang="fr-FR" sz="2000" b="1" dirty="0">
              <a:solidFill>
                <a:srgbClr val="006600"/>
              </a:solidFill>
            </a:endParaRPr>
          </a:p>
        </p:txBody>
      </p:sp>
      <p:sp>
        <p:nvSpPr>
          <p:cNvPr id="26" name="Text Box 4"/>
          <p:cNvSpPr txBox="1">
            <a:spLocks noChangeArrowheads="1"/>
          </p:cNvSpPr>
          <p:nvPr/>
        </p:nvSpPr>
        <p:spPr bwMode="auto">
          <a:xfrm>
            <a:off x="2123728" y="3928864"/>
            <a:ext cx="1872208" cy="432048"/>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strike="noStrike" cap="none" normalizeH="0" baseline="0" dirty="0" smtClean="0">
                <a:ln>
                  <a:noFill/>
                </a:ln>
                <a:solidFill>
                  <a:srgbClr val="FF0000"/>
                </a:solidFill>
                <a:effectLst/>
                <a:latin typeface="Symbol" pitchFamily="18" charset="2"/>
                <a:ea typeface="Arial Unicode MS" pitchFamily="34" charset="-128"/>
                <a:cs typeface="Arial" pitchFamily="34" charset="0"/>
              </a:rPr>
              <a:t>d</a:t>
            </a:r>
            <a:r>
              <a:rPr kumimoji="0" lang="fr-FR" sz="2000" b="1" i="0" strike="noStrike" cap="none" normalizeH="0" baseline="0" dirty="0" smtClean="0">
                <a:ln>
                  <a:noFill/>
                </a:ln>
                <a:solidFill>
                  <a:srgbClr val="FF0000"/>
                </a:solidFill>
                <a:effectLst/>
                <a:latin typeface="Arial" pitchFamily="34" charset="0"/>
                <a:ea typeface="Arial Unicode MS" pitchFamily="34" charset="-128"/>
                <a:cs typeface="Arial" pitchFamily="34" charset="0"/>
              </a:rPr>
              <a:t> = 0 </a:t>
            </a:r>
            <a:r>
              <a:rPr kumimoji="0" lang="fr-FR" sz="200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sym typeface="Wingdings" pitchFamily="2" charset="2"/>
              </a:rPr>
              <a:t>et</a:t>
            </a: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 q = 0</a:t>
            </a:r>
            <a:endParaRPr kumimoji="0" lang="fr-FR" sz="1400" b="0"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sym typeface="Wingdings 3" pitchFamily="18" charset="2"/>
            </a:endParaRPr>
          </a:p>
        </p:txBody>
      </p:sp>
      <p:sp>
        <p:nvSpPr>
          <p:cNvPr id="27" name="Rectangle 26"/>
          <p:cNvSpPr/>
          <p:nvPr/>
        </p:nvSpPr>
        <p:spPr>
          <a:xfrm>
            <a:off x="3457972" y="4653136"/>
            <a:ext cx="5076056" cy="400110"/>
          </a:xfrm>
          <a:prstGeom prst="rect">
            <a:avLst/>
          </a:prstGeom>
        </p:spPr>
        <p:txBody>
          <a:bodyPr wrap="square">
            <a:spAutoFit/>
          </a:bodyPr>
          <a:lstStyle/>
          <a:p>
            <a:pPr lvl="0" eaLnBrk="0" fontAlgn="base" hangingPunct="0">
              <a:spcBef>
                <a:spcPct val="0"/>
              </a:spcBef>
              <a:spcAft>
                <a:spcPct val="0"/>
              </a:spcAft>
            </a:pPr>
            <a:r>
              <a:rPr lang="fr-FR" sz="2000" dirty="0" smtClean="0">
                <a:solidFill>
                  <a:srgbClr val="002060"/>
                </a:solidFill>
                <a:latin typeface="Arial" pitchFamily="34" charset="0"/>
                <a:ea typeface="Arial Unicode MS" pitchFamily="34" charset="-128"/>
                <a:cs typeface="Arial" pitchFamily="34" charset="0"/>
                <a:sym typeface="Wingdings 3" pitchFamily="18" charset="2"/>
              </a:rPr>
              <a:t></a:t>
            </a:r>
            <a:r>
              <a:rPr lang="fr-FR" sz="2000" dirty="0" smtClean="0">
                <a:solidFill>
                  <a:srgbClr val="002060"/>
                </a:solidFill>
                <a:latin typeface="Arial" pitchFamily="34" charset="0"/>
                <a:ea typeface="Arial Unicode MS" pitchFamily="34" charset="-128"/>
                <a:cs typeface="Arial" pitchFamily="34" charset="0"/>
              </a:rPr>
              <a:t> Liaison </a:t>
            </a:r>
            <a:r>
              <a:rPr lang="fr-FR" sz="2000" b="1" u="sng" dirty="0" smtClean="0">
                <a:solidFill>
                  <a:srgbClr val="FF0000"/>
                </a:solidFill>
                <a:latin typeface="Arial" pitchFamily="34" charset="0"/>
                <a:ea typeface="Arial Unicode MS" pitchFamily="34" charset="-128"/>
                <a:cs typeface="Arial" pitchFamily="34" charset="0"/>
                <a:sym typeface="Wingdings 3" pitchFamily="18" charset="2"/>
              </a:rPr>
              <a:t>purement COVALENTE</a:t>
            </a:r>
            <a:r>
              <a:rPr lang="fr-FR" sz="2000" dirty="0" smtClean="0">
                <a:solidFill>
                  <a:srgbClr val="002060"/>
                </a:solidFill>
                <a:latin typeface="Arial" pitchFamily="34" charset="0"/>
                <a:ea typeface="Arial Unicode MS" pitchFamily="34" charset="-128"/>
                <a:cs typeface="Arial" pitchFamily="34" charset="0"/>
                <a:sym typeface="Wingdings 3" pitchFamily="18" charset="2"/>
              </a:rPr>
              <a:t>.</a:t>
            </a:r>
            <a:endParaRPr lang="fr-FR" sz="1400" dirty="0" smtClean="0">
              <a:solidFill>
                <a:srgbClr val="FF0000"/>
              </a:solidFill>
              <a:latin typeface="Arial" pitchFamily="34" charset="0"/>
              <a:ea typeface="Arial Unicode MS" pitchFamily="34" charset="-128"/>
              <a:cs typeface="Arial" pitchFamily="34" charset="0"/>
              <a:sym typeface="Wingdings 3" pitchFamily="18" charset="2"/>
            </a:endParaRPr>
          </a:p>
        </p:txBody>
      </p:sp>
      <p:sp>
        <p:nvSpPr>
          <p:cNvPr id="28" name="Text Box 10"/>
          <p:cNvSpPr txBox="1">
            <a:spLocks noChangeArrowheads="1"/>
          </p:cNvSpPr>
          <p:nvPr/>
        </p:nvSpPr>
        <p:spPr bwMode="auto">
          <a:xfrm>
            <a:off x="4752528" y="5589240"/>
            <a:ext cx="5220072"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lang="fr-FR" sz="2000" dirty="0" smtClean="0">
                <a:latin typeface="Arial" pitchFamily="34" charset="0"/>
                <a:cs typeface="Arial" pitchFamily="34" charset="0"/>
              </a:rPr>
              <a:t>L</a:t>
            </a:r>
            <a:r>
              <a:rPr kumimoji="0" lang="fr-FR" sz="2000" b="0" i="0" u="none" strike="noStrike" cap="none" normalizeH="0" baseline="0" dirty="0" smtClean="0">
                <a:ln>
                  <a:noFill/>
                </a:ln>
                <a:effectLst/>
                <a:latin typeface="Arial" pitchFamily="34" charset="0"/>
                <a:cs typeface="Arial" pitchFamily="34" charset="0"/>
              </a:rPr>
              <a:t>es électrons de la liaison se répartis-</a:t>
            </a:r>
          </a:p>
          <a:p>
            <a:pPr marL="0" marR="0" lvl="0" indent="0" algn="l" defTabSz="914400" rtl="0" eaLnBrk="1" fontAlgn="base" latinLnBrk="0" hangingPunct="1">
              <a:lnSpc>
                <a:spcPct val="100000"/>
              </a:lnSpc>
              <a:spcBef>
                <a:spcPct val="0"/>
              </a:spcBef>
              <a:buClrTx/>
              <a:buSzTx/>
              <a:buFontTx/>
              <a:buNone/>
              <a:tabLst/>
            </a:pPr>
            <a:r>
              <a:rPr kumimoji="0" lang="fr-FR" sz="2000" b="0" i="0" u="none" strike="noStrike" cap="none" normalizeH="0" baseline="0" dirty="0" smtClean="0">
                <a:ln>
                  <a:noFill/>
                </a:ln>
                <a:effectLst/>
                <a:latin typeface="Arial" pitchFamily="34" charset="0"/>
                <a:cs typeface="Arial" pitchFamily="34" charset="0"/>
              </a:rPr>
              <a:t>sent de manière </a:t>
            </a:r>
            <a:r>
              <a:rPr kumimoji="0" lang="fr-FR" sz="2000" b="1" i="1" u="none" strike="noStrike" cap="none" normalizeH="0" baseline="0" dirty="0" smtClean="0">
                <a:ln>
                  <a:noFill/>
                </a:ln>
                <a:effectLst/>
                <a:latin typeface="Arial" pitchFamily="34" charset="0"/>
                <a:cs typeface="Arial" pitchFamily="34" charset="0"/>
              </a:rPr>
              <a:t>dissymétrique</a:t>
            </a:r>
            <a:r>
              <a:rPr kumimoji="0" lang="fr-FR" sz="2000" b="0" i="0" u="none" strike="noStrike" cap="none" normalizeH="0" baseline="0" dirty="0" smtClean="0">
                <a:ln>
                  <a:noFill/>
                </a:ln>
                <a:effectLst/>
                <a:latin typeface="Arial" pitchFamily="34" charset="0"/>
                <a:cs typeface="Arial" pitchFamily="34" charset="0"/>
              </a:rPr>
              <a:t>.</a:t>
            </a:r>
            <a:endParaRPr lang="fr-FR" dirty="0" smtClean="0">
              <a:latin typeface="Arial" pitchFamily="34" charset="0"/>
              <a:cs typeface="Arial" pitchFamily="34" charset="0"/>
            </a:endParaRPr>
          </a:p>
        </p:txBody>
      </p:sp>
      <p:sp>
        <p:nvSpPr>
          <p:cNvPr id="29" name="Text Box 10"/>
          <p:cNvSpPr txBox="1">
            <a:spLocks noChangeArrowheads="1"/>
          </p:cNvSpPr>
          <p:nvPr/>
        </p:nvSpPr>
        <p:spPr bwMode="auto">
          <a:xfrm>
            <a:off x="3500264" y="6318932"/>
            <a:ext cx="5796136" cy="481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lang="fr-FR" sz="2000" dirty="0" smtClean="0">
                <a:solidFill>
                  <a:srgbClr val="002060"/>
                </a:solidFill>
                <a:latin typeface="Arial" pitchFamily="34" charset="0"/>
                <a:ea typeface="Arial Unicode MS" pitchFamily="34" charset="-128"/>
                <a:cs typeface="Arial" pitchFamily="34" charset="0"/>
                <a:sym typeface="Wingdings 3" pitchFamily="18" charset="2"/>
              </a:rPr>
              <a:t> </a:t>
            </a:r>
            <a:r>
              <a:rPr lang="fr-FR" sz="2000" dirty="0" smtClean="0">
                <a:solidFill>
                  <a:srgbClr val="002060"/>
                </a:solidFill>
                <a:latin typeface="Arial" pitchFamily="34" charset="0"/>
                <a:cs typeface="Arial" pitchFamily="34" charset="0"/>
              </a:rPr>
              <a:t>Liaison </a:t>
            </a:r>
            <a:r>
              <a:rPr lang="fr-FR" sz="2000" b="1" u="sng" dirty="0" smtClean="0">
                <a:solidFill>
                  <a:srgbClr val="FF0000"/>
                </a:solidFill>
                <a:latin typeface="Arial" pitchFamily="34" charset="0"/>
                <a:cs typeface="Arial" pitchFamily="34" charset="0"/>
              </a:rPr>
              <a:t>COVALENTE</a:t>
            </a:r>
            <a:r>
              <a:rPr lang="fr-FR" sz="2000" u="sng" dirty="0" smtClean="0">
                <a:solidFill>
                  <a:srgbClr val="FF0000"/>
                </a:solidFill>
                <a:latin typeface="Arial" pitchFamily="34" charset="0"/>
                <a:cs typeface="Arial" pitchFamily="34" charset="0"/>
              </a:rPr>
              <a:t> </a:t>
            </a:r>
            <a:r>
              <a:rPr lang="fr-FR" sz="2000" b="1" u="sng" dirty="0" smtClean="0">
                <a:solidFill>
                  <a:srgbClr val="FF0000"/>
                </a:solidFill>
                <a:latin typeface="Arial" pitchFamily="34" charset="0"/>
                <a:cs typeface="Arial" pitchFamily="34" charset="0"/>
              </a:rPr>
              <a:t>à caractère IONIQUE</a:t>
            </a:r>
            <a:r>
              <a:rPr lang="fr-FR" sz="2000" dirty="0" smtClean="0">
                <a:solidFill>
                  <a:srgbClr val="002060"/>
                </a:solidFill>
                <a:latin typeface="Arial" pitchFamily="34" charset="0"/>
                <a:ea typeface="Arial Unicode MS" pitchFamily="34" charset="-128"/>
                <a:cs typeface="Arial" pitchFamily="34" charset="0"/>
                <a:sym typeface="Wingdings 3" pitchFamily="18" charset="2"/>
              </a:rPr>
              <a:t>.</a:t>
            </a:r>
            <a:endParaRPr lang="fr-FR" dirty="0" smtClean="0">
              <a:latin typeface="Arial" pitchFamily="34" charset="0"/>
              <a:cs typeface="Arial" pitchFamily="34" charset="0"/>
            </a:endParaRPr>
          </a:p>
        </p:txBody>
      </p:sp>
      <p:cxnSp>
        <p:nvCxnSpPr>
          <p:cNvPr id="31" name="Connecteur droit 30"/>
          <p:cNvCxnSpPr/>
          <p:nvPr/>
        </p:nvCxnSpPr>
        <p:spPr>
          <a:xfrm>
            <a:off x="0" y="503521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500" fill="hold"/>
                                        <p:tgtEl>
                                          <p:spTgt spid="2055"/>
                                        </p:tgtEl>
                                        <p:attrNameLst>
                                          <p:attrName>ppt_w</p:attrName>
                                        </p:attrNameLst>
                                      </p:cBhvr>
                                      <p:tavLst>
                                        <p:tav tm="0">
                                          <p:val>
                                            <p:fltVal val="0"/>
                                          </p:val>
                                        </p:tav>
                                        <p:tav tm="100000">
                                          <p:val>
                                            <p:strVal val="#ppt_w"/>
                                          </p:val>
                                        </p:tav>
                                      </p:tavLst>
                                    </p:anim>
                                    <p:anim calcmode="lin" valueType="num">
                                      <p:cBhvr>
                                        <p:cTn id="8" dur="500" fill="hold"/>
                                        <p:tgtEl>
                                          <p:spTgt spid="205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056"/>
                                        </p:tgtEl>
                                        <p:attrNameLst>
                                          <p:attrName>style.visibility</p:attrName>
                                        </p:attrNameLst>
                                      </p:cBhvr>
                                      <p:to>
                                        <p:strVal val="visible"/>
                                      </p:to>
                                    </p:set>
                                    <p:anim calcmode="lin" valueType="num">
                                      <p:cBhvr additive="base">
                                        <p:cTn id="12" dur="500" fill="hold"/>
                                        <p:tgtEl>
                                          <p:spTgt spid="2056"/>
                                        </p:tgtEl>
                                        <p:attrNameLst>
                                          <p:attrName>ppt_x</p:attrName>
                                        </p:attrNameLst>
                                      </p:cBhvr>
                                      <p:tavLst>
                                        <p:tav tm="0">
                                          <p:val>
                                            <p:strVal val="0-#ppt_w/2"/>
                                          </p:val>
                                        </p:tav>
                                        <p:tav tm="100000">
                                          <p:val>
                                            <p:strVal val="#ppt_x"/>
                                          </p:val>
                                        </p:tav>
                                      </p:tavLst>
                                    </p:anim>
                                    <p:anim calcmode="lin" valueType="num">
                                      <p:cBhvr additive="base">
                                        <p:cTn id="13" dur="500" fill="hold"/>
                                        <p:tgtEl>
                                          <p:spTgt spid="205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052"/>
                                        </p:tgtEl>
                                        <p:attrNameLst>
                                          <p:attrName>style.visibility</p:attrName>
                                        </p:attrNameLst>
                                      </p:cBhvr>
                                      <p:to>
                                        <p:strVal val="visible"/>
                                      </p:to>
                                    </p:set>
                                    <p:anim calcmode="lin" valueType="num">
                                      <p:cBhvr additive="base">
                                        <p:cTn id="20" dur="500" fill="hold"/>
                                        <p:tgtEl>
                                          <p:spTgt spid="2052"/>
                                        </p:tgtEl>
                                        <p:attrNameLst>
                                          <p:attrName>ppt_x</p:attrName>
                                        </p:attrNameLst>
                                      </p:cBhvr>
                                      <p:tavLst>
                                        <p:tav tm="0">
                                          <p:val>
                                            <p:strVal val="0-#ppt_w/2"/>
                                          </p:val>
                                        </p:tav>
                                        <p:tav tm="100000">
                                          <p:val>
                                            <p:strVal val="#ppt_x"/>
                                          </p:val>
                                        </p:tav>
                                      </p:tavLst>
                                    </p:anim>
                                    <p:anim calcmode="lin" valueType="num">
                                      <p:cBhvr additive="base">
                                        <p:cTn id="21"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par>
                          <p:cTn id="36" fill="hold">
                            <p:stCondLst>
                              <p:cond delay="500"/>
                            </p:stCondLst>
                            <p:childTnLst>
                              <p:par>
                                <p:cTn id="37" presetID="2" presetClass="entr" presetSubtype="8" fill="hold" nodeType="afterEffect">
                                  <p:stCondLst>
                                    <p:cond delay="0"/>
                                  </p:stCondLst>
                                  <p:childTnLst>
                                    <p:set>
                                      <p:cBhvr>
                                        <p:cTn id="38" dur="1" fill="hold">
                                          <p:stCondLst>
                                            <p:cond delay="0"/>
                                          </p:stCondLst>
                                        </p:cTn>
                                        <p:tgtEl>
                                          <p:spTgt spid="2057"/>
                                        </p:tgtEl>
                                        <p:attrNameLst>
                                          <p:attrName>style.visibility</p:attrName>
                                        </p:attrNameLst>
                                      </p:cBhvr>
                                      <p:to>
                                        <p:strVal val="visible"/>
                                      </p:to>
                                    </p:set>
                                    <p:anim calcmode="lin" valueType="num">
                                      <p:cBhvr additive="base">
                                        <p:cTn id="39" dur="500" fill="hold"/>
                                        <p:tgtEl>
                                          <p:spTgt spid="2057"/>
                                        </p:tgtEl>
                                        <p:attrNameLst>
                                          <p:attrName>ppt_x</p:attrName>
                                        </p:attrNameLst>
                                      </p:cBhvr>
                                      <p:tavLst>
                                        <p:tav tm="0">
                                          <p:val>
                                            <p:strVal val="0-#ppt_w/2"/>
                                          </p:val>
                                        </p:tav>
                                        <p:tav tm="100000">
                                          <p:val>
                                            <p:strVal val="#ppt_x"/>
                                          </p:val>
                                        </p:tav>
                                      </p:tavLst>
                                    </p:anim>
                                    <p:anim calcmode="lin" valueType="num">
                                      <p:cBhvr additive="base">
                                        <p:cTn id="40" dur="500" fill="hold"/>
                                        <p:tgtEl>
                                          <p:spTgt spid="205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0-#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058"/>
                                        </p:tgtEl>
                                        <p:attrNameLst>
                                          <p:attrName>style.visibility</p:attrName>
                                        </p:attrNameLst>
                                      </p:cBhvr>
                                      <p:to>
                                        <p:strVal val="visible"/>
                                      </p:to>
                                    </p:set>
                                    <p:animEffect transition="in" filter="wipe(left)">
                                      <p:cBhvr>
                                        <p:cTn id="53" dur="500"/>
                                        <p:tgtEl>
                                          <p:spTgt spid="2058"/>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5" grpId="0" animBg="1"/>
      <p:bldP spid="2058" grpId="0" animBg="1"/>
      <p:bldP spid="16" grpId="0"/>
      <p:bldP spid="17" grpId="0"/>
      <p:bldP spid="26" grpId="0" animBg="1"/>
      <p:bldP spid="27" grpId="0"/>
      <p:bldP spid="28" grpId="0"/>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8"/>
          <p:cNvSpPr>
            <a:spLocks noChangeArrowheads="1"/>
          </p:cNvSpPr>
          <p:nvPr/>
        </p:nvSpPr>
        <p:spPr bwMode="auto">
          <a:xfrm>
            <a:off x="0" y="714375"/>
            <a:ext cx="9144000" cy="0"/>
          </a:xfrm>
          <a:prstGeom prst="rect">
            <a:avLst/>
          </a:prstGeom>
          <a:noFill/>
          <a:ln w="9525">
            <a:noFill/>
            <a:miter lim="800000"/>
            <a:headEnd/>
            <a:tailEnd/>
          </a:ln>
        </p:spPr>
        <p:txBody>
          <a:bodyPr wrap="none" anchor="ctr">
            <a:spAutoFit/>
          </a:bodyPr>
          <a:lstStyle/>
          <a:p>
            <a:pPr eaLnBrk="0" hangingPunct="0"/>
            <a:endParaRPr lang="fr-F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55" name="Rectangle 7"/>
          <p:cNvSpPr>
            <a:spLocks noChangeArrowheads="1"/>
          </p:cNvSpPr>
          <p:nvPr/>
        </p:nvSpPr>
        <p:spPr bwMode="auto">
          <a:xfrm>
            <a:off x="0" y="188640"/>
            <a:ext cx="9144000" cy="369332"/>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a:t>
            </a:r>
            <a:r>
              <a:rPr kumimoji="0" lang="fr-FR"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rPr>
              <a:t>Zone où évoluent les électrons mis en commun lors de la création d’une liaison covalente :</a:t>
            </a:r>
            <a:endParaRPr kumimoji="0" lang="fr-FR"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sym typeface="Wingdings 3" pitchFamily="18" charset="2"/>
            </a:endParaRPr>
          </a:p>
        </p:txBody>
      </p:sp>
      <p:pic>
        <p:nvPicPr>
          <p:cNvPr id="54274" name="Picture 2"/>
          <p:cNvPicPr>
            <a:picLocks noChangeAspect="1" noChangeArrowheads="1"/>
          </p:cNvPicPr>
          <p:nvPr/>
        </p:nvPicPr>
        <p:blipFill>
          <a:blip r:embed="rId2" cstate="print"/>
          <a:srcRect l="4252" t="38639" r="72595" b="25241"/>
          <a:stretch>
            <a:fillRect/>
          </a:stretch>
        </p:blipFill>
        <p:spPr bwMode="auto">
          <a:xfrm>
            <a:off x="107504" y="4869160"/>
            <a:ext cx="2016224" cy="1769339"/>
          </a:xfrm>
          <a:prstGeom prst="rect">
            <a:avLst/>
          </a:prstGeom>
          <a:noFill/>
          <a:ln w="9525">
            <a:noFill/>
            <a:miter lim="800000"/>
            <a:headEnd/>
            <a:tailEnd/>
          </a:ln>
        </p:spPr>
      </p:pic>
      <p:sp>
        <p:nvSpPr>
          <p:cNvPr id="54275" name="Text Box 3"/>
          <p:cNvSpPr txBox="1">
            <a:spLocks noChangeArrowheads="1"/>
          </p:cNvSpPr>
          <p:nvPr/>
        </p:nvSpPr>
        <p:spPr bwMode="auto">
          <a:xfrm>
            <a:off x="2267744" y="5263108"/>
            <a:ext cx="6876256" cy="1323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lang="fr-FR" sz="2400" dirty="0" smtClean="0">
                <a:latin typeface="Arial Narrow" pitchFamily="34" charset="0"/>
                <a:cs typeface="Arial" pitchFamily="34" charset="0"/>
              </a:rPr>
              <a:t>                           L</a:t>
            </a:r>
            <a:r>
              <a:rPr kumimoji="0" lang="fr-FR" sz="2400" b="0" i="0" u="none" strike="noStrike" cap="none" normalizeH="0" baseline="0" dirty="0" smtClean="0">
                <a:ln>
                  <a:noFill/>
                </a:ln>
                <a:effectLst/>
                <a:latin typeface="Arial Narrow" pitchFamily="34" charset="0"/>
                <a:cs typeface="Arial" pitchFamily="34" charset="0"/>
              </a:rPr>
              <a:t>’atome le ………….. électronégatif cède complètement un ou plusieurs électron(s) à l’atome le …….. électronégatif. </a:t>
            </a:r>
            <a:r>
              <a:rPr kumimoji="0" lang="fr-FR" sz="2400" b="1" i="0" u="sng" strike="noStrike" cap="none" normalizeH="0" baseline="0" dirty="0" smtClean="0">
                <a:ln>
                  <a:noFill/>
                </a:ln>
                <a:effectLst/>
                <a:latin typeface="Arial Narrow" pitchFamily="34" charset="0"/>
                <a:cs typeface="Arial" pitchFamily="34" charset="0"/>
              </a:rPr>
              <a:t>Chacun devient un ion</a:t>
            </a:r>
            <a:r>
              <a:rPr kumimoji="0" lang="fr-FR" sz="2400" b="1" i="0" strike="noStrike" cap="none" normalizeH="0" baseline="0" dirty="0" smtClean="0">
                <a:ln>
                  <a:noFill/>
                </a:ln>
                <a:effectLst/>
                <a:latin typeface="Arial Narrow" pitchFamily="34" charset="0"/>
                <a:cs typeface="Arial" pitchFamily="34" charset="0"/>
              </a:rPr>
              <a:t> </a:t>
            </a:r>
            <a:r>
              <a:rPr kumimoji="0" lang="fr-FR" sz="2400" b="0" i="0" u="none" strike="noStrike" cap="none" normalizeH="0" baseline="0" dirty="0" smtClean="0">
                <a:ln>
                  <a:noFill/>
                </a:ln>
                <a:effectLst/>
                <a:latin typeface="Arial Narrow" pitchFamily="34" charset="0"/>
                <a:cs typeface="Arial" pitchFamily="34" charset="0"/>
              </a:rPr>
              <a:t>(ici, …….. et ……..).</a:t>
            </a:r>
          </a:p>
        </p:txBody>
      </p:sp>
      <p:grpSp>
        <p:nvGrpSpPr>
          <p:cNvPr id="15" name="Groupe 14"/>
          <p:cNvGrpSpPr/>
          <p:nvPr/>
        </p:nvGrpSpPr>
        <p:grpSpPr>
          <a:xfrm>
            <a:off x="297820" y="5208608"/>
            <a:ext cx="1321852" cy="596656"/>
            <a:chOff x="441836" y="4560536"/>
            <a:chExt cx="1321852" cy="596656"/>
          </a:xfrm>
        </p:grpSpPr>
        <p:sp>
          <p:nvSpPr>
            <p:cNvPr id="11" name="Flèche courbée vers le bas 10"/>
            <p:cNvSpPr/>
            <p:nvPr/>
          </p:nvSpPr>
          <p:spPr>
            <a:xfrm>
              <a:off x="755576" y="4797152"/>
              <a:ext cx="1008112" cy="360040"/>
            </a:xfrm>
            <a:prstGeom prst="curvedDownArrow">
              <a:avLst>
                <a:gd name="adj1" fmla="val 44304"/>
                <a:gd name="adj2" fmla="val 110760"/>
                <a:gd name="adj3" fmla="val 25000"/>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Rectangle 11"/>
            <p:cNvSpPr/>
            <p:nvPr/>
          </p:nvSpPr>
          <p:spPr>
            <a:xfrm>
              <a:off x="441836" y="4560536"/>
              <a:ext cx="540533" cy="400110"/>
            </a:xfrm>
            <a:prstGeom prst="rect">
              <a:avLst/>
            </a:prstGeom>
          </p:spPr>
          <p:txBody>
            <a:bodyPr wrap="none">
              <a:spAutoFit/>
            </a:bodyPr>
            <a:lstStyle/>
            <a:p>
              <a:r>
                <a:rPr lang="fr-FR" sz="2000" dirty="0" smtClean="0">
                  <a:solidFill>
                    <a:srgbClr val="006600"/>
                  </a:solidFill>
                  <a:latin typeface="Arial" pitchFamily="34" charset="0"/>
                  <a:cs typeface="Arial" pitchFamily="34" charset="0"/>
                </a:rPr>
                <a:t>e –</a:t>
              </a:r>
              <a:endParaRPr lang="fr-FR" dirty="0">
                <a:solidFill>
                  <a:srgbClr val="006600"/>
                </a:solidFill>
              </a:endParaRPr>
            </a:p>
          </p:txBody>
        </p:sp>
      </p:grpSp>
      <p:sp>
        <p:nvSpPr>
          <p:cNvPr id="13" name="Rectangle 12"/>
          <p:cNvSpPr/>
          <p:nvPr/>
        </p:nvSpPr>
        <p:spPr>
          <a:xfrm>
            <a:off x="309395" y="5459357"/>
            <a:ext cx="394660" cy="523220"/>
          </a:xfrm>
          <a:prstGeom prst="rect">
            <a:avLst/>
          </a:prstGeom>
        </p:spPr>
        <p:txBody>
          <a:bodyPr wrap="none">
            <a:spAutoFit/>
          </a:bodyPr>
          <a:lstStyle/>
          <a:p>
            <a:r>
              <a:rPr lang="fr-FR" sz="2800" b="1" dirty="0" smtClean="0">
                <a:solidFill>
                  <a:srgbClr val="FF0000"/>
                </a:solidFill>
                <a:latin typeface="Arial" pitchFamily="34" charset="0"/>
                <a:cs typeface="Arial" pitchFamily="34" charset="0"/>
              </a:rPr>
              <a:t>+</a:t>
            </a:r>
            <a:endParaRPr lang="fr-FR" sz="2400" b="1" dirty="0">
              <a:solidFill>
                <a:srgbClr val="FF0000"/>
              </a:solidFill>
            </a:endParaRPr>
          </a:p>
        </p:txBody>
      </p:sp>
      <p:sp>
        <p:nvSpPr>
          <p:cNvPr id="14" name="Rectangle 13"/>
          <p:cNvSpPr/>
          <p:nvPr/>
        </p:nvSpPr>
        <p:spPr>
          <a:xfrm>
            <a:off x="1763688" y="5445224"/>
            <a:ext cx="385042" cy="523220"/>
          </a:xfrm>
          <a:prstGeom prst="rect">
            <a:avLst/>
          </a:prstGeom>
        </p:spPr>
        <p:txBody>
          <a:bodyPr wrap="none">
            <a:spAutoFit/>
          </a:bodyPr>
          <a:lstStyle/>
          <a:p>
            <a:r>
              <a:rPr lang="fr-FR" sz="2800" b="1" dirty="0" smtClean="0">
                <a:solidFill>
                  <a:srgbClr val="FF0000"/>
                </a:solidFill>
                <a:latin typeface="Arial" pitchFamily="34" charset="0"/>
                <a:cs typeface="Arial" pitchFamily="34" charset="0"/>
              </a:rPr>
              <a:t>–</a:t>
            </a:r>
            <a:endParaRPr lang="fr-FR" sz="2400" b="1" dirty="0">
              <a:solidFill>
                <a:srgbClr val="FF0000"/>
              </a:solidFill>
            </a:endParaRPr>
          </a:p>
        </p:txBody>
      </p:sp>
      <p:sp>
        <p:nvSpPr>
          <p:cNvPr id="20" name="Rectangle 19"/>
          <p:cNvSpPr/>
          <p:nvPr/>
        </p:nvSpPr>
        <p:spPr>
          <a:xfrm>
            <a:off x="2123728" y="4797152"/>
            <a:ext cx="7344816" cy="461665"/>
          </a:xfrm>
          <a:prstGeom prst="rect">
            <a:avLst/>
          </a:prstGeom>
        </p:spPr>
        <p:txBody>
          <a:bodyPr wrap="square">
            <a:spAutoFit/>
          </a:bodyPr>
          <a:lstStyle/>
          <a:p>
            <a:r>
              <a:rPr lang="fr-FR" sz="2400" dirty="0" smtClean="0">
                <a:latin typeface="Arial Narrow" pitchFamily="34" charset="0"/>
                <a:ea typeface="Arial Unicode MS" pitchFamily="34" charset="-128"/>
                <a:cs typeface="Arial" pitchFamily="34" charset="0"/>
                <a:sym typeface="Wingdings"/>
              </a:rPr>
              <a:t> </a:t>
            </a:r>
            <a:r>
              <a:rPr lang="fr-FR" sz="2400" dirty="0" smtClean="0">
                <a:latin typeface="Arial Narrow" pitchFamily="34" charset="0"/>
                <a:ea typeface="Arial Unicode MS" pitchFamily="34" charset="-128"/>
                <a:cs typeface="Arial" pitchFamily="34" charset="0"/>
              </a:rPr>
              <a:t>Si les 2 atomes ont la </a:t>
            </a:r>
            <a:r>
              <a:rPr lang="fr-FR" sz="2400" b="1" i="1" u="sng" dirty="0" smtClean="0">
                <a:latin typeface="Arial Narrow" pitchFamily="34" charset="0"/>
                <a:ea typeface="Arial Unicode MS" pitchFamily="34" charset="-128"/>
                <a:cs typeface="Arial" pitchFamily="34" charset="0"/>
              </a:rPr>
              <a:t>une GRANDE </a:t>
            </a:r>
            <a:r>
              <a:rPr lang="fr-FR" sz="2400" b="1" u="sng" dirty="0" smtClean="0">
                <a:latin typeface="Arial Narrow" pitchFamily="34" charset="0"/>
                <a:ea typeface="Arial Unicode MS" pitchFamily="34" charset="-128"/>
                <a:cs typeface="Arial" pitchFamily="34" charset="0"/>
                <a:sym typeface="Symbol"/>
              </a:rPr>
              <a:t></a:t>
            </a:r>
            <a:r>
              <a:rPr lang="fr-FR" sz="2400" b="1" i="1" u="sng" dirty="0" smtClean="0">
                <a:latin typeface="Arial Narrow" pitchFamily="34" charset="0"/>
                <a:ea typeface="Arial Unicode MS" pitchFamily="34" charset="-128"/>
                <a:cs typeface="Arial" pitchFamily="34" charset="0"/>
              </a:rPr>
              <a:t> d’électronégativité</a:t>
            </a:r>
            <a:r>
              <a:rPr lang="fr-FR" sz="2400" b="1" i="1" dirty="0" smtClean="0">
                <a:latin typeface="Arial Narrow" pitchFamily="34" charset="0"/>
                <a:ea typeface="Arial Unicode MS" pitchFamily="34" charset="-128"/>
                <a:cs typeface="Arial" pitchFamily="34" charset="0"/>
              </a:rPr>
              <a:t> </a:t>
            </a:r>
            <a:r>
              <a:rPr lang="fr-FR" sz="2400" dirty="0" smtClean="0">
                <a:latin typeface="Arial Narrow" pitchFamily="34" charset="0"/>
                <a:ea typeface="Arial Unicode MS" pitchFamily="34" charset="-128"/>
                <a:cs typeface="Arial" pitchFamily="34" charset="0"/>
              </a:rPr>
              <a:t>:</a:t>
            </a:r>
            <a:endParaRPr lang="fr-FR" sz="2400" dirty="0">
              <a:latin typeface="Arial Narrow" pitchFamily="34" charset="0"/>
            </a:endParaRPr>
          </a:p>
        </p:txBody>
      </p:sp>
      <p:sp>
        <p:nvSpPr>
          <p:cNvPr id="31" name="Text Box 4"/>
          <p:cNvSpPr txBox="1">
            <a:spLocks noChangeArrowheads="1"/>
          </p:cNvSpPr>
          <p:nvPr/>
        </p:nvSpPr>
        <p:spPr bwMode="auto">
          <a:xfrm>
            <a:off x="4067944" y="1340768"/>
            <a:ext cx="4932040"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400" dirty="0" smtClean="0">
                <a:latin typeface="Arial Narrow" pitchFamily="34" charset="0"/>
                <a:ea typeface="Arial Unicode MS" pitchFamily="34" charset="-128"/>
                <a:cs typeface="Arial" pitchFamily="34" charset="0"/>
              </a:rPr>
              <a:t>L</a:t>
            </a:r>
            <a:r>
              <a:rPr kumimoji="0" lang="fr-FR" sz="2400" b="0" i="0" u="none" strike="noStrike" cap="none" normalizeH="0" baseline="0" dirty="0" smtClean="0">
                <a:ln>
                  <a:noFill/>
                </a:ln>
                <a:effectLst/>
                <a:latin typeface="Arial Narrow" pitchFamily="34" charset="0"/>
                <a:ea typeface="Arial Unicode MS" pitchFamily="34" charset="-128"/>
                <a:cs typeface="Arial" pitchFamily="34" charset="0"/>
              </a:rPr>
              <a:t>es électrons de la liaison se répartissent de manière </a:t>
            </a:r>
            <a:r>
              <a:rPr kumimoji="0" lang="fr-FR" sz="2400" b="1" i="1" u="none" strike="noStrike" cap="none" normalizeH="0" baseline="0" dirty="0" smtClean="0">
                <a:ln>
                  <a:noFill/>
                </a:ln>
                <a:effectLst/>
                <a:latin typeface="Arial Narrow" pitchFamily="34" charset="0"/>
                <a:ea typeface="Arial Unicode MS" pitchFamily="34" charset="-128"/>
                <a:cs typeface="Arial" pitchFamily="34" charset="0"/>
              </a:rPr>
              <a:t>symétrique</a:t>
            </a:r>
            <a:endParaRPr kumimoji="0" lang="fr-FR" sz="2400" b="1" i="1" u="none" strike="noStrike" cap="none" normalizeH="0" baseline="0" dirty="0" smtClean="0">
              <a:ln>
                <a:noFill/>
              </a:ln>
              <a:effectLst/>
              <a:latin typeface="Arial Narrow" pitchFamily="34" charset="0"/>
              <a:cs typeface="Arial" pitchFamily="34" charset="0"/>
              <a:sym typeface="Wingdings"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sym typeface="Wingdings 3" pitchFamily="18" charset="2"/>
              </a:rPr>
              <a:t>       </a:t>
            </a:r>
            <a:endParaRPr kumimoji="0" lang="fr-FR" sz="1400" b="0"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sym typeface="Wingdings 3" pitchFamily="18" charset="2"/>
            </a:endParaRPr>
          </a:p>
        </p:txBody>
      </p:sp>
      <p:pic>
        <p:nvPicPr>
          <p:cNvPr id="32" name="Picture 8"/>
          <p:cNvPicPr>
            <a:picLocks noChangeAspect="1" noChangeArrowheads="1"/>
          </p:cNvPicPr>
          <p:nvPr/>
        </p:nvPicPr>
        <p:blipFill>
          <a:blip r:embed="rId3" cstate="print"/>
          <a:srcRect l="7560" t="25200" r="73068" b="47920"/>
          <a:stretch>
            <a:fillRect/>
          </a:stretch>
        </p:blipFill>
        <p:spPr bwMode="auto">
          <a:xfrm>
            <a:off x="107504" y="908720"/>
            <a:ext cx="1800201" cy="1405035"/>
          </a:xfrm>
          <a:prstGeom prst="rect">
            <a:avLst/>
          </a:prstGeom>
          <a:noFill/>
          <a:ln w="9525">
            <a:noFill/>
            <a:miter lim="800000"/>
            <a:headEnd/>
            <a:tailEnd/>
          </a:ln>
        </p:spPr>
      </p:pic>
      <p:pic>
        <p:nvPicPr>
          <p:cNvPr id="33" name="Picture 9"/>
          <p:cNvPicPr>
            <a:picLocks noChangeAspect="1" noChangeArrowheads="1"/>
          </p:cNvPicPr>
          <p:nvPr/>
        </p:nvPicPr>
        <p:blipFill>
          <a:blip r:embed="rId4" cstate="print"/>
          <a:srcRect l="4252" t="40319" r="73540" b="23561"/>
          <a:stretch>
            <a:fillRect/>
          </a:stretch>
        </p:blipFill>
        <p:spPr bwMode="auto">
          <a:xfrm>
            <a:off x="107504" y="2825552"/>
            <a:ext cx="1967660" cy="1800200"/>
          </a:xfrm>
          <a:prstGeom prst="rect">
            <a:avLst/>
          </a:prstGeom>
          <a:noFill/>
          <a:ln w="9525">
            <a:noFill/>
            <a:miter lim="800000"/>
            <a:headEnd/>
            <a:tailEnd/>
          </a:ln>
        </p:spPr>
      </p:pic>
      <p:sp>
        <p:nvSpPr>
          <p:cNvPr id="34" name="Text Box 10"/>
          <p:cNvSpPr txBox="1">
            <a:spLocks noChangeArrowheads="1"/>
          </p:cNvSpPr>
          <p:nvPr/>
        </p:nvSpPr>
        <p:spPr bwMode="auto">
          <a:xfrm>
            <a:off x="2123728" y="3356992"/>
            <a:ext cx="2592288" cy="432048"/>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fr-FR" sz="2000" b="1" i="0" strike="noStrike" cap="none" normalizeH="0" baseline="0" dirty="0" smtClean="0">
                <a:ln>
                  <a:noFill/>
                </a:ln>
                <a:solidFill>
                  <a:srgbClr val="FF0000"/>
                </a:solidFill>
                <a:effectLst/>
                <a:latin typeface="Arial" pitchFamily="34" charset="0"/>
                <a:cs typeface="Arial" pitchFamily="34" charset="0"/>
              </a:rPr>
              <a:t>0 &lt;</a:t>
            </a:r>
            <a:r>
              <a:rPr kumimoji="0" lang="fr-FR" sz="2000" b="1" i="0" strike="noStrike" cap="none" normalizeH="0" baseline="0" dirty="0" smtClean="0">
                <a:ln>
                  <a:noFill/>
                </a:ln>
                <a:solidFill>
                  <a:srgbClr val="FF0000"/>
                </a:solidFill>
                <a:effectLst/>
                <a:latin typeface="Symbol" pitchFamily="18" charset="2"/>
                <a:cs typeface="Arial" pitchFamily="34" charset="0"/>
              </a:rPr>
              <a:t> d</a:t>
            </a:r>
            <a:r>
              <a:rPr kumimoji="0" lang="fr-FR" sz="2000" b="1" i="0" strike="noStrike" cap="none" normalizeH="0" baseline="0" dirty="0" smtClean="0">
                <a:ln>
                  <a:noFill/>
                </a:ln>
                <a:solidFill>
                  <a:srgbClr val="FF0000"/>
                </a:solidFill>
                <a:effectLst/>
                <a:latin typeface="Arial" pitchFamily="34" charset="0"/>
                <a:cs typeface="Arial" pitchFamily="34" charset="0"/>
              </a:rPr>
              <a:t> &lt; 1 </a:t>
            </a:r>
            <a:r>
              <a:rPr kumimoji="0" lang="fr-FR" sz="2000" i="0" u="none" strike="noStrike" cap="none" normalizeH="0" baseline="0" dirty="0" smtClean="0">
                <a:ln>
                  <a:noFill/>
                </a:ln>
                <a:solidFill>
                  <a:srgbClr val="002060"/>
                </a:solidFill>
                <a:effectLst/>
                <a:latin typeface="Arial" pitchFamily="34" charset="0"/>
                <a:cs typeface="Arial" pitchFamily="34" charset="0"/>
                <a:sym typeface="Wingdings" pitchFamily="2" charset="2"/>
              </a:rPr>
              <a:t>et</a:t>
            </a:r>
            <a:r>
              <a:rPr kumimoji="0" lang="fr-FR" sz="2000" b="1" i="0" u="none" strike="noStrike" cap="none" normalizeH="0" baseline="0" dirty="0" smtClean="0">
                <a:ln>
                  <a:noFill/>
                </a:ln>
                <a:solidFill>
                  <a:srgbClr val="FF0000"/>
                </a:solidFill>
                <a:effectLst/>
                <a:latin typeface="Arial" pitchFamily="34" charset="0"/>
                <a:cs typeface="Arial" pitchFamily="34" charset="0"/>
              </a:rPr>
              <a:t> 0 &lt;</a:t>
            </a:r>
            <a:r>
              <a:rPr kumimoji="0" lang="fr-FR" sz="2000" b="1" i="0" u="none" strike="noStrike" cap="none" normalizeH="0" baseline="0" dirty="0" smtClean="0">
                <a:ln>
                  <a:noFill/>
                </a:ln>
                <a:solidFill>
                  <a:srgbClr val="FF0000"/>
                </a:solidFill>
                <a:effectLst/>
                <a:latin typeface="Symbol" pitchFamily="18" charset="2"/>
                <a:cs typeface="Arial" pitchFamily="34" charset="0"/>
              </a:rPr>
              <a:t> </a:t>
            </a:r>
            <a:r>
              <a:rPr kumimoji="0" lang="fr-FR" sz="2000" b="1" i="0" u="none" strike="noStrike" cap="none" normalizeH="0" baseline="0" dirty="0" smtClean="0">
                <a:ln>
                  <a:noFill/>
                </a:ln>
                <a:solidFill>
                  <a:srgbClr val="FF0000"/>
                </a:solidFill>
                <a:effectLst/>
                <a:latin typeface="Arial" pitchFamily="34" charset="0"/>
                <a:cs typeface="Arial" pitchFamily="34" charset="0"/>
              </a:rPr>
              <a:t>q &lt; e</a:t>
            </a:r>
            <a:endParaRPr lang="fr-FR" dirty="0" smtClean="0">
              <a:latin typeface="Arial" pitchFamily="34" charset="0"/>
              <a:cs typeface="Arial" pitchFamily="34" charset="0"/>
            </a:endParaRPr>
          </a:p>
        </p:txBody>
      </p:sp>
      <p:sp>
        <p:nvSpPr>
          <p:cNvPr id="35" name="Rectangle 34"/>
          <p:cNvSpPr/>
          <p:nvPr/>
        </p:nvSpPr>
        <p:spPr>
          <a:xfrm>
            <a:off x="2123728" y="908720"/>
            <a:ext cx="6876256" cy="461665"/>
          </a:xfrm>
          <a:prstGeom prst="rect">
            <a:avLst/>
          </a:prstGeom>
        </p:spPr>
        <p:txBody>
          <a:bodyPr wrap="square">
            <a:spAutoFit/>
          </a:bodyPr>
          <a:lstStyle/>
          <a:p>
            <a:r>
              <a:rPr lang="fr-FR" sz="2400" dirty="0" smtClean="0">
                <a:latin typeface="Arial Narrow" pitchFamily="34" charset="0"/>
                <a:ea typeface="Arial Unicode MS" pitchFamily="34" charset="-128"/>
                <a:cs typeface="Arial" pitchFamily="34" charset="0"/>
                <a:sym typeface="Wingdings"/>
              </a:rPr>
              <a:t> </a:t>
            </a:r>
            <a:r>
              <a:rPr lang="fr-FR" sz="2400" dirty="0" smtClean="0">
                <a:latin typeface="Arial Narrow" pitchFamily="34" charset="0"/>
                <a:ea typeface="Arial Unicode MS" pitchFamily="34" charset="-128"/>
                <a:cs typeface="Arial" pitchFamily="34" charset="0"/>
              </a:rPr>
              <a:t>Si les 2 atomes ont la </a:t>
            </a:r>
            <a:r>
              <a:rPr lang="fr-FR" sz="2400" b="1" i="1" u="sng" dirty="0" smtClean="0">
                <a:latin typeface="Arial Narrow" pitchFamily="34" charset="0"/>
                <a:ea typeface="Arial Unicode MS" pitchFamily="34" charset="-128"/>
                <a:cs typeface="Arial" pitchFamily="34" charset="0"/>
              </a:rPr>
              <a:t>MÊME électronégativité</a:t>
            </a:r>
            <a:r>
              <a:rPr lang="fr-FR" sz="2400" b="1" i="1" dirty="0" smtClean="0">
                <a:latin typeface="Arial Narrow" pitchFamily="34" charset="0"/>
                <a:ea typeface="Arial Unicode MS" pitchFamily="34" charset="-128"/>
                <a:cs typeface="Arial" pitchFamily="34" charset="0"/>
              </a:rPr>
              <a:t> </a:t>
            </a:r>
            <a:r>
              <a:rPr lang="fr-FR" sz="2400" dirty="0" smtClean="0">
                <a:latin typeface="Arial Narrow" pitchFamily="34" charset="0"/>
                <a:ea typeface="Arial Unicode MS" pitchFamily="34" charset="-128"/>
                <a:cs typeface="Arial" pitchFamily="34" charset="0"/>
              </a:rPr>
              <a:t>:</a:t>
            </a:r>
            <a:endParaRPr lang="fr-FR" sz="2000" dirty="0">
              <a:latin typeface="Arial Narrow" pitchFamily="34" charset="0"/>
            </a:endParaRPr>
          </a:p>
        </p:txBody>
      </p:sp>
      <p:sp>
        <p:nvSpPr>
          <p:cNvPr id="36" name="Rectangle 35"/>
          <p:cNvSpPr/>
          <p:nvPr/>
        </p:nvSpPr>
        <p:spPr>
          <a:xfrm>
            <a:off x="2098328" y="2835920"/>
            <a:ext cx="7020272" cy="461665"/>
          </a:xfrm>
          <a:prstGeom prst="rect">
            <a:avLst/>
          </a:prstGeom>
        </p:spPr>
        <p:txBody>
          <a:bodyPr wrap="square">
            <a:spAutoFit/>
          </a:bodyPr>
          <a:lstStyle/>
          <a:p>
            <a:r>
              <a:rPr lang="fr-FR" sz="2400" dirty="0" smtClean="0">
                <a:latin typeface="Arial Narrow" pitchFamily="34" charset="0"/>
                <a:ea typeface="Arial Unicode MS" pitchFamily="34" charset="-128"/>
                <a:cs typeface="Arial" pitchFamily="34" charset="0"/>
                <a:sym typeface="Wingdings"/>
              </a:rPr>
              <a:t> </a:t>
            </a:r>
            <a:r>
              <a:rPr lang="fr-FR" sz="2400" dirty="0" smtClean="0">
                <a:latin typeface="Arial Narrow" pitchFamily="34" charset="0"/>
                <a:ea typeface="Arial Unicode MS" pitchFamily="34" charset="-128"/>
                <a:cs typeface="Arial" pitchFamily="34" charset="0"/>
              </a:rPr>
              <a:t>Si les 2 atomes ont la </a:t>
            </a:r>
            <a:r>
              <a:rPr lang="fr-FR" sz="2400" b="1" i="1" u="sng" dirty="0" smtClean="0">
                <a:latin typeface="Arial Narrow" pitchFamily="34" charset="0"/>
                <a:ea typeface="Arial Unicode MS" pitchFamily="34" charset="-128"/>
                <a:cs typeface="Arial" pitchFamily="34" charset="0"/>
              </a:rPr>
              <a:t>une FAIBLE </a:t>
            </a:r>
            <a:r>
              <a:rPr lang="fr-FR" sz="2400" b="1" u="sng" dirty="0" smtClean="0">
                <a:latin typeface="Arial Narrow" pitchFamily="34" charset="0"/>
                <a:ea typeface="Arial Unicode MS" pitchFamily="34" charset="-128"/>
                <a:cs typeface="Arial" pitchFamily="34" charset="0"/>
                <a:sym typeface="Symbol"/>
              </a:rPr>
              <a:t></a:t>
            </a:r>
            <a:r>
              <a:rPr lang="fr-FR" sz="2400" b="1" i="1" u="sng" dirty="0" smtClean="0">
                <a:latin typeface="Arial Narrow" pitchFamily="34" charset="0"/>
                <a:ea typeface="Arial Unicode MS" pitchFamily="34" charset="-128"/>
                <a:cs typeface="Arial" pitchFamily="34" charset="0"/>
              </a:rPr>
              <a:t> d’électronégativité</a:t>
            </a:r>
            <a:r>
              <a:rPr lang="fr-FR" sz="2400" b="1" i="1" dirty="0" smtClean="0">
                <a:latin typeface="Arial Narrow" pitchFamily="34" charset="0"/>
                <a:ea typeface="Arial Unicode MS" pitchFamily="34" charset="-128"/>
                <a:cs typeface="Arial" pitchFamily="34" charset="0"/>
              </a:rPr>
              <a:t> </a:t>
            </a:r>
            <a:r>
              <a:rPr lang="fr-FR" sz="2400" dirty="0" smtClean="0">
                <a:latin typeface="Arial Narrow" pitchFamily="34" charset="0"/>
                <a:ea typeface="Arial Unicode MS" pitchFamily="34" charset="-128"/>
                <a:cs typeface="Arial" pitchFamily="34" charset="0"/>
              </a:rPr>
              <a:t>:</a:t>
            </a:r>
            <a:endParaRPr lang="fr-FR" sz="2400" dirty="0">
              <a:latin typeface="Arial Narrow" pitchFamily="34" charset="0"/>
            </a:endParaRPr>
          </a:p>
        </p:txBody>
      </p:sp>
      <p:sp>
        <p:nvSpPr>
          <p:cNvPr id="37" name="Text Box 4"/>
          <p:cNvSpPr txBox="1">
            <a:spLocks noChangeArrowheads="1"/>
          </p:cNvSpPr>
          <p:nvPr/>
        </p:nvSpPr>
        <p:spPr bwMode="auto">
          <a:xfrm>
            <a:off x="2123728" y="1408584"/>
            <a:ext cx="1872208" cy="432048"/>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strike="noStrike" cap="none" normalizeH="0" baseline="0" dirty="0" smtClean="0">
                <a:ln>
                  <a:noFill/>
                </a:ln>
                <a:solidFill>
                  <a:srgbClr val="FF0000"/>
                </a:solidFill>
                <a:effectLst/>
                <a:latin typeface="Symbol" pitchFamily="18" charset="2"/>
                <a:ea typeface="Arial Unicode MS" pitchFamily="34" charset="-128"/>
                <a:cs typeface="Arial" pitchFamily="34" charset="0"/>
              </a:rPr>
              <a:t>d</a:t>
            </a:r>
            <a:r>
              <a:rPr kumimoji="0" lang="fr-FR" sz="2000" b="1" i="0" strike="noStrike" cap="none" normalizeH="0" baseline="0" dirty="0" smtClean="0">
                <a:ln>
                  <a:noFill/>
                </a:ln>
                <a:solidFill>
                  <a:srgbClr val="FF0000"/>
                </a:solidFill>
                <a:effectLst/>
                <a:latin typeface="Arial" pitchFamily="34" charset="0"/>
                <a:ea typeface="Arial Unicode MS" pitchFamily="34" charset="-128"/>
                <a:cs typeface="Arial" pitchFamily="34" charset="0"/>
              </a:rPr>
              <a:t> = 0 </a:t>
            </a:r>
            <a:r>
              <a:rPr kumimoji="0" lang="fr-FR" sz="200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sym typeface="Wingdings" pitchFamily="2" charset="2"/>
              </a:rPr>
              <a:t>et</a:t>
            </a: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 q = 0</a:t>
            </a:r>
            <a:endParaRPr kumimoji="0" lang="fr-FR" sz="1400" b="0"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sym typeface="Wingdings 3" pitchFamily="18" charset="2"/>
            </a:endParaRPr>
          </a:p>
        </p:txBody>
      </p:sp>
      <p:sp>
        <p:nvSpPr>
          <p:cNvPr id="38" name="Rectangle 37"/>
          <p:cNvSpPr/>
          <p:nvPr/>
        </p:nvSpPr>
        <p:spPr>
          <a:xfrm>
            <a:off x="3491880" y="2164794"/>
            <a:ext cx="5076056" cy="400110"/>
          </a:xfrm>
          <a:prstGeom prst="rect">
            <a:avLst/>
          </a:prstGeom>
        </p:spPr>
        <p:txBody>
          <a:bodyPr wrap="square">
            <a:spAutoFit/>
          </a:bodyPr>
          <a:lstStyle/>
          <a:p>
            <a:pPr lvl="0" eaLnBrk="0" fontAlgn="base" hangingPunct="0">
              <a:spcBef>
                <a:spcPct val="0"/>
              </a:spcBef>
              <a:spcAft>
                <a:spcPct val="0"/>
              </a:spcAft>
            </a:pPr>
            <a:r>
              <a:rPr lang="fr-FR" sz="2000" dirty="0" smtClean="0">
                <a:solidFill>
                  <a:srgbClr val="002060"/>
                </a:solidFill>
                <a:latin typeface="Arial" pitchFamily="34" charset="0"/>
                <a:ea typeface="Arial Unicode MS" pitchFamily="34" charset="-128"/>
                <a:cs typeface="Arial" pitchFamily="34" charset="0"/>
                <a:sym typeface="Wingdings 3" pitchFamily="18" charset="2"/>
              </a:rPr>
              <a:t></a:t>
            </a:r>
            <a:r>
              <a:rPr lang="fr-FR" sz="2000" dirty="0" smtClean="0">
                <a:solidFill>
                  <a:srgbClr val="002060"/>
                </a:solidFill>
                <a:latin typeface="Arial" pitchFamily="34" charset="0"/>
                <a:ea typeface="Arial Unicode MS" pitchFamily="34" charset="-128"/>
                <a:cs typeface="Arial" pitchFamily="34" charset="0"/>
              </a:rPr>
              <a:t> Liaison </a:t>
            </a:r>
            <a:r>
              <a:rPr lang="fr-FR" sz="2000" b="1" u="sng" dirty="0" smtClean="0">
                <a:solidFill>
                  <a:srgbClr val="FF0000"/>
                </a:solidFill>
                <a:latin typeface="Arial" pitchFamily="34" charset="0"/>
                <a:ea typeface="Arial Unicode MS" pitchFamily="34" charset="-128"/>
                <a:cs typeface="Arial" pitchFamily="34" charset="0"/>
                <a:sym typeface="Wingdings 3" pitchFamily="18" charset="2"/>
              </a:rPr>
              <a:t>purement COVALENTE</a:t>
            </a:r>
            <a:r>
              <a:rPr lang="fr-FR" sz="2000" dirty="0" smtClean="0">
                <a:solidFill>
                  <a:srgbClr val="002060"/>
                </a:solidFill>
                <a:latin typeface="Arial" pitchFamily="34" charset="0"/>
                <a:ea typeface="Arial Unicode MS" pitchFamily="34" charset="-128"/>
                <a:cs typeface="Arial" pitchFamily="34" charset="0"/>
                <a:sym typeface="Wingdings 3" pitchFamily="18" charset="2"/>
              </a:rPr>
              <a:t>.</a:t>
            </a:r>
            <a:endParaRPr lang="fr-FR" sz="1400" dirty="0" smtClean="0">
              <a:solidFill>
                <a:srgbClr val="FF0000"/>
              </a:solidFill>
              <a:latin typeface="Arial" pitchFamily="34" charset="0"/>
              <a:ea typeface="Arial Unicode MS" pitchFamily="34" charset="-128"/>
              <a:cs typeface="Arial" pitchFamily="34" charset="0"/>
              <a:sym typeface="Wingdings 3" pitchFamily="18" charset="2"/>
            </a:endParaRPr>
          </a:p>
        </p:txBody>
      </p:sp>
      <p:sp>
        <p:nvSpPr>
          <p:cNvPr id="39" name="Text Box 10"/>
          <p:cNvSpPr txBox="1">
            <a:spLocks noChangeArrowheads="1"/>
          </p:cNvSpPr>
          <p:nvPr/>
        </p:nvSpPr>
        <p:spPr bwMode="auto">
          <a:xfrm>
            <a:off x="4752528" y="3356992"/>
            <a:ext cx="5220072"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lang="fr-FR" sz="2000" dirty="0" smtClean="0">
                <a:latin typeface="Arial" pitchFamily="34" charset="0"/>
                <a:cs typeface="Arial" pitchFamily="34" charset="0"/>
              </a:rPr>
              <a:t>L</a:t>
            </a:r>
            <a:r>
              <a:rPr kumimoji="0" lang="fr-FR" sz="2000" b="0" i="0" u="none" strike="noStrike" cap="none" normalizeH="0" baseline="0" dirty="0" smtClean="0">
                <a:ln>
                  <a:noFill/>
                </a:ln>
                <a:effectLst/>
                <a:latin typeface="Arial" pitchFamily="34" charset="0"/>
                <a:cs typeface="Arial" pitchFamily="34" charset="0"/>
              </a:rPr>
              <a:t>es électrons de la liaison se répartis-</a:t>
            </a:r>
          </a:p>
          <a:p>
            <a:pPr marL="0" marR="0" lvl="0" indent="0" algn="l" defTabSz="914400" rtl="0" eaLnBrk="1" fontAlgn="base" latinLnBrk="0" hangingPunct="1">
              <a:lnSpc>
                <a:spcPct val="100000"/>
              </a:lnSpc>
              <a:spcBef>
                <a:spcPct val="0"/>
              </a:spcBef>
              <a:buClrTx/>
              <a:buSzTx/>
              <a:buFontTx/>
              <a:buNone/>
              <a:tabLst/>
            </a:pPr>
            <a:r>
              <a:rPr kumimoji="0" lang="fr-FR" sz="2000" b="0" i="0" u="none" strike="noStrike" cap="none" normalizeH="0" baseline="0" dirty="0" smtClean="0">
                <a:ln>
                  <a:noFill/>
                </a:ln>
                <a:effectLst/>
                <a:latin typeface="Arial" pitchFamily="34" charset="0"/>
                <a:cs typeface="Arial" pitchFamily="34" charset="0"/>
              </a:rPr>
              <a:t>sent de manière </a:t>
            </a:r>
            <a:r>
              <a:rPr kumimoji="0" lang="fr-FR" sz="2000" b="1" i="1" u="none" strike="noStrike" cap="none" normalizeH="0" baseline="0" dirty="0" smtClean="0">
                <a:ln>
                  <a:noFill/>
                </a:ln>
                <a:effectLst/>
                <a:latin typeface="Arial" pitchFamily="34" charset="0"/>
                <a:cs typeface="Arial" pitchFamily="34" charset="0"/>
              </a:rPr>
              <a:t>dissymétrique</a:t>
            </a:r>
            <a:r>
              <a:rPr kumimoji="0" lang="fr-FR" sz="2000" b="0" i="0" u="none" strike="noStrike" cap="none" normalizeH="0" baseline="0" dirty="0" smtClean="0">
                <a:ln>
                  <a:noFill/>
                </a:ln>
                <a:effectLst/>
                <a:latin typeface="Arial" pitchFamily="34" charset="0"/>
                <a:cs typeface="Arial" pitchFamily="34" charset="0"/>
              </a:rPr>
              <a:t>.</a:t>
            </a:r>
            <a:endParaRPr lang="fr-FR" dirty="0" smtClean="0">
              <a:latin typeface="Arial" pitchFamily="34" charset="0"/>
              <a:cs typeface="Arial" pitchFamily="34" charset="0"/>
            </a:endParaRPr>
          </a:p>
        </p:txBody>
      </p:sp>
      <p:sp>
        <p:nvSpPr>
          <p:cNvPr id="40" name="Text Box 10"/>
          <p:cNvSpPr txBox="1">
            <a:spLocks noChangeArrowheads="1"/>
          </p:cNvSpPr>
          <p:nvPr/>
        </p:nvSpPr>
        <p:spPr bwMode="auto">
          <a:xfrm>
            <a:off x="3500264" y="4086684"/>
            <a:ext cx="5796136" cy="481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lang="fr-FR" sz="2000" dirty="0" smtClean="0">
                <a:solidFill>
                  <a:srgbClr val="002060"/>
                </a:solidFill>
                <a:latin typeface="Arial" pitchFamily="34" charset="0"/>
                <a:ea typeface="Arial Unicode MS" pitchFamily="34" charset="-128"/>
                <a:cs typeface="Arial" pitchFamily="34" charset="0"/>
                <a:sym typeface="Wingdings 3" pitchFamily="18" charset="2"/>
              </a:rPr>
              <a:t> </a:t>
            </a:r>
            <a:r>
              <a:rPr lang="fr-FR" sz="2000" dirty="0" smtClean="0">
                <a:solidFill>
                  <a:srgbClr val="002060"/>
                </a:solidFill>
                <a:latin typeface="Arial" pitchFamily="34" charset="0"/>
                <a:cs typeface="Arial" pitchFamily="34" charset="0"/>
              </a:rPr>
              <a:t>Liaison </a:t>
            </a:r>
            <a:r>
              <a:rPr lang="fr-FR" sz="2000" b="1" u="sng" dirty="0" smtClean="0">
                <a:solidFill>
                  <a:srgbClr val="FF0000"/>
                </a:solidFill>
                <a:latin typeface="Arial" pitchFamily="34" charset="0"/>
                <a:cs typeface="Arial" pitchFamily="34" charset="0"/>
              </a:rPr>
              <a:t>COVALENTE</a:t>
            </a:r>
            <a:r>
              <a:rPr lang="fr-FR" sz="2000" u="sng" dirty="0" smtClean="0">
                <a:solidFill>
                  <a:srgbClr val="FF0000"/>
                </a:solidFill>
                <a:latin typeface="Arial" pitchFamily="34" charset="0"/>
                <a:cs typeface="Arial" pitchFamily="34" charset="0"/>
              </a:rPr>
              <a:t> </a:t>
            </a:r>
            <a:r>
              <a:rPr lang="fr-FR" sz="2000" b="1" u="sng" dirty="0" smtClean="0">
                <a:solidFill>
                  <a:srgbClr val="FF0000"/>
                </a:solidFill>
                <a:latin typeface="Arial" pitchFamily="34" charset="0"/>
                <a:cs typeface="Arial" pitchFamily="34" charset="0"/>
              </a:rPr>
              <a:t>à caractère IONIQUE</a:t>
            </a:r>
            <a:r>
              <a:rPr lang="fr-FR" sz="2000" dirty="0" smtClean="0">
                <a:solidFill>
                  <a:srgbClr val="002060"/>
                </a:solidFill>
                <a:latin typeface="Arial" pitchFamily="34" charset="0"/>
                <a:ea typeface="Arial Unicode MS" pitchFamily="34" charset="-128"/>
                <a:cs typeface="Arial" pitchFamily="34" charset="0"/>
                <a:sym typeface="Wingdings 3" pitchFamily="18" charset="2"/>
              </a:rPr>
              <a:t>.</a:t>
            </a:r>
            <a:endParaRPr lang="fr-FR" dirty="0" smtClean="0">
              <a:latin typeface="Arial" pitchFamily="34" charset="0"/>
              <a:cs typeface="Arial" pitchFamily="34" charset="0"/>
            </a:endParaRPr>
          </a:p>
        </p:txBody>
      </p:sp>
      <p:sp>
        <p:nvSpPr>
          <p:cNvPr id="41" name="Text Box 4"/>
          <p:cNvSpPr txBox="1">
            <a:spLocks noChangeArrowheads="1"/>
          </p:cNvSpPr>
          <p:nvPr/>
        </p:nvSpPr>
        <p:spPr bwMode="auto">
          <a:xfrm>
            <a:off x="2267744" y="5301208"/>
            <a:ext cx="1872208" cy="432048"/>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strike="noStrike" cap="none" normalizeH="0" baseline="0" dirty="0" smtClean="0">
                <a:ln>
                  <a:noFill/>
                </a:ln>
                <a:solidFill>
                  <a:srgbClr val="FF0000"/>
                </a:solidFill>
                <a:effectLst/>
                <a:latin typeface="Symbol" pitchFamily="18" charset="2"/>
                <a:ea typeface="Arial Unicode MS" pitchFamily="34" charset="-128"/>
                <a:cs typeface="Arial" pitchFamily="34" charset="0"/>
              </a:rPr>
              <a:t>d</a:t>
            </a:r>
            <a:r>
              <a:rPr kumimoji="0" lang="fr-FR" sz="2000" b="1" i="0" strike="noStrike" cap="none" normalizeH="0" baseline="0" dirty="0" smtClean="0">
                <a:ln>
                  <a:noFill/>
                </a:ln>
                <a:solidFill>
                  <a:srgbClr val="FF0000"/>
                </a:solidFill>
                <a:effectLst/>
                <a:latin typeface="Arial" pitchFamily="34" charset="0"/>
                <a:ea typeface="Arial Unicode MS" pitchFamily="34" charset="-128"/>
                <a:cs typeface="Arial" pitchFamily="34" charset="0"/>
              </a:rPr>
              <a:t> = 1 </a:t>
            </a:r>
            <a:r>
              <a:rPr kumimoji="0" lang="fr-FR" sz="200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sym typeface="Wingdings" pitchFamily="2" charset="2"/>
              </a:rPr>
              <a:t>et</a:t>
            </a: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 q = e</a:t>
            </a:r>
            <a:endParaRPr kumimoji="0" lang="fr-FR" sz="1400" b="0"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sym typeface="Wingdings 3" pitchFamily="18" charset="2"/>
            </a:endParaRPr>
          </a:p>
        </p:txBody>
      </p:sp>
      <p:sp>
        <p:nvSpPr>
          <p:cNvPr id="42" name="Rectangle 41"/>
          <p:cNvSpPr/>
          <p:nvPr/>
        </p:nvSpPr>
        <p:spPr>
          <a:xfrm>
            <a:off x="3491880" y="6427936"/>
            <a:ext cx="3760966" cy="400110"/>
          </a:xfrm>
          <a:prstGeom prst="rect">
            <a:avLst/>
          </a:prstGeom>
        </p:spPr>
        <p:txBody>
          <a:bodyPr wrap="none">
            <a:spAutoFit/>
          </a:bodyPr>
          <a:lstStyle/>
          <a:p>
            <a:r>
              <a:rPr lang="fr-FR" sz="2000" dirty="0" smtClean="0">
                <a:solidFill>
                  <a:srgbClr val="002060"/>
                </a:solidFill>
                <a:latin typeface="Arial" pitchFamily="34" charset="0"/>
                <a:cs typeface="Arial" pitchFamily="34" charset="0"/>
                <a:sym typeface="Wingdings 3" pitchFamily="18" charset="2"/>
              </a:rPr>
              <a:t> </a:t>
            </a:r>
            <a:r>
              <a:rPr lang="fr-FR" sz="2000" dirty="0" smtClean="0">
                <a:solidFill>
                  <a:srgbClr val="002060"/>
                </a:solidFill>
                <a:latin typeface="Arial" pitchFamily="34" charset="0"/>
                <a:cs typeface="Arial" pitchFamily="34" charset="0"/>
              </a:rPr>
              <a:t> Liaison </a:t>
            </a:r>
            <a:r>
              <a:rPr lang="fr-FR" sz="2000" b="1" u="sng" dirty="0" smtClean="0">
                <a:solidFill>
                  <a:srgbClr val="FF0000"/>
                </a:solidFill>
                <a:latin typeface="Arial" pitchFamily="34" charset="0"/>
                <a:cs typeface="Arial" pitchFamily="34" charset="0"/>
              </a:rPr>
              <a:t>purement IONIQUE</a:t>
            </a:r>
            <a:endParaRPr lang="fr-FR" sz="2000" dirty="0"/>
          </a:p>
        </p:txBody>
      </p:sp>
      <p:sp>
        <p:nvSpPr>
          <p:cNvPr id="43" name="Rectangle 42"/>
          <p:cNvSpPr/>
          <p:nvPr/>
        </p:nvSpPr>
        <p:spPr>
          <a:xfrm>
            <a:off x="5444604" y="5305400"/>
            <a:ext cx="1024639" cy="400110"/>
          </a:xfrm>
          <a:prstGeom prst="rect">
            <a:avLst/>
          </a:prstGeom>
        </p:spPr>
        <p:txBody>
          <a:bodyPr wrap="none">
            <a:spAutoFit/>
          </a:bodyPr>
          <a:lstStyle/>
          <a:p>
            <a:r>
              <a:rPr lang="fr-FR" sz="2000" b="1" dirty="0" smtClean="0">
                <a:solidFill>
                  <a:srgbClr val="FF0000"/>
                </a:solidFill>
                <a:latin typeface="Arial" pitchFamily="34" charset="0"/>
                <a:cs typeface="Arial" pitchFamily="34" charset="0"/>
                <a:sym typeface="Wingdings 3" pitchFamily="18" charset="2"/>
              </a:rPr>
              <a:t>MOINS</a:t>
            </a:r>
            <a:endParaRPr lang="fr-FR" sz="2000" b="1" dirty="0">
              <a:solidFill>
                <a:srgbClr val="FF0000"/>
              </a:solidFill>
            </a:endParaRPr>
          </a:p>
        </p:txBody>
      </p:sp>
      <p:sp>
        <p:nvSpPr>
          <p:cNvPr id="44" name="Rectangle 43"/>
          <p:cNvSpPr/>
          <p:nvPr/>
        </p:nvSpPr>
        <p:spPr>
          <a:xfrm>
            <a:off x="8202717" y="5686648"/>
            <a:ext cx="941283" cy="400110"/>
          </a:xfrm>
          <a:prstGeom prst="rect">
            <a:avLst/>
          </a:prstGeom>
        </p:spPr>
        <p:txBody>
          <a:bodyPr wrap="none">
            <a:spAutoFit/>
          </a:bodyPr>
          <a:lstStyle/>
          <a:p>
            <a:r>
              <a:rPr lang="fr-FR" sz="2000" b="1" dirty="0" smtClean="0">
                <a:solidFill>
                  <a:srgbClr val="FF0000"/>
                </a:solidFill>
                <a:latin typeface="Arial" pitchFamily="34" charset="0"/>
                <a:cs typeface="Arial" pitchFamily="34" charset="0"/>
                <a:sym typeface="Wingdings 3" pitchFamily="18" charset="2"/>
              </a:rPr>
              <a:t> PLUS</a:t>
            </a:r>
            <a:endParaRPr lang="fr-FR" sz="2000" b="1" dirty="0">
              <a:solidFill>
                <a:srgbClr val="FF0000"/>
              </a:solidFill>
            </a:endParaRPr>
          </a:p>
        </p:txBody>
      </p:sp>
      <p:sp>
        <p:nvSpPr>
          <p:cNvPr id="45" name="Rectangle 44"/>
          <p:cNvSpPr/>
          <p:nvPr/>
        </p:nvSpPr>
        <p:spPr>
          <a:xfrm>
            <a:off x="7164288" y="5970488"/>
            <a:ext cx="784189"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sym typeface="Wingdings 3" pitchFamily="18" charset="2"/>
              </a:rPr>
              <a:t>Na </a:t>
            </a:r>
            <a:r>
              <a:rPr lang="fr-FR" sz="2400" b="1" baseline="30000" dirty="0" smtClean="0">
                <a:solidFill>
                  <a:srgbClr val="FF0000"/>
                </a:solidFill>
                <a:latin typeface="Arial" pitchFamily="34" charset="0"/>
                <a:cs typeface="Arial" pitchFamily="34" charset="0"/>
                <a:sym typeface="Wingdings 3" pitchFamily="18" charset="2"/>
              </a:rPr>
              <a:t>+</a:t>
            </a:r>
            <a:endParaRPr lang="fr-FR" sz="2400" b="1" baseline="30000" dirty="0">
              <a:solidFill>
                <a:srgbClr val="FF0000"/>
              </a:solidFill>
            </a:endParaRPr>
          </a:p>
        </p:txBody>
      </p:sp>
      <p:sp>
        <p:nvSpPr>
          <p:cNvPr id="46" name="Rectangle 45"/>
          <p:cNvSpPr/>
          <p:nvPr/>
        </p:nvSpPr>
        <p:spPr>
          <a:xfrm>
            <a:off x="8100392" y="5961980"/>
            <a:ext cx="761747" cy="461665"/>
          </a:xfrm>
          <a:prstGeom prst="rect">
            <a:avLst/>
          </a:prstGeom>
        </p:spPr>
        <p:txBody>
          <a:bodyPr wrap="none">
            <a:spAutoFit/>
          </a:bodyPr>
          <a:lstStyle/>
          <a:p>
            <a:r>
              <a:rPr lang="fr-FR" sz="2000" dirty="0" smtClean="0">
                <a:solidFill>
                  <a:srgbClr val="002060"/>
                </a:solidFill>
                <a:latin typeface="Arial" pitchFamily="34" charset="0"/>
                <a:cs typeface="Arial" pitchFamily="34" charset="0"/>
                <a:sym typeface="Wingdings 3" pitchFamily="18" charset="2"/>
              </a:rPr>
              <a:t> </a:t>
            </a:r>
            <a:r>
              <a:rPr lang="fr-FR" sz="2400" b="1" dirty="0" smtClean="0">
                <a:solidFill>
                  <a:srgbClr val="FF0000"/>
                </a:solidFill>
                <a:latin typeface="Arial" pitchFamily="34" charset="0"/>
                <a:cs typeface="Arial" pitchFamily="34" charset="0"/>
                <a:sym typeface="Wingdings 3" pitchFamily="18" charset="2"/>
              </a:rPr>
              <a:t>Cl </a:t>
            </a:r>
            <a:r>
              <a:rPr lang="fr-FR" sz="2400" b="1" baseline="30000" dirty="0" smtClean="0">
                <a:solidFill>
                  <a:srgbClr val="FF0000"/>
                </a:solidFill>
                <a:latin typeface="Arial" pitchFamily="34" charset="0"/>
                <a:cs typeface="Arial" pitchFamily="34" charset="0"/>
                <a:sym typeface="Wingdings 3" pitchFamily="18" charset="2"/>
              </a:rPr>
              <a:t>–</a:t>
            </a:r>
            <a:endParaRPr lang="fr-FR" sz="2400" b="1" baseline="30000" dirty="0">
              <a:solidFill>
                <a:srgbClr val="FF0000"/>
              </a:solidFill>
            </a:endParaRPr>
          </a:p>
        </p:txBody>
      </p:sp>
      <p:cxnSp>
        <p:nvCxnSpPr>
          <p:cNvPr id="29" name="Connecteur droit 28"/>
          <p:cNvCxnSpPr/>
          <p:nvPr/>
        </p:nvCxnSpPr>
        <p:spPr>
          <a:xfrm>
            <a:off x="0" y="2636912"/>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0" y="4725144"/>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4274"/>
                                        </p:tgtEl>
                                        <p:attrNameLst>
                                          <p:attrName>style.visibility</p:attrName>
                                        </p:attrNameLst>
                                      </p:cBhvr>
                                      <p:to>
                                        <p:strVal val="visible"/>
                                      </p:to>
                                    </p:set>
                                    <p:anim calcmode="lin" valueType="num">
                                      <p:cBhvr additive="base">
                                        <p:cTn id="11" dur="500" fill="hold"/>
                                        <p:tgtEl>
                                          <p:spTgt spid="54274"/>
                                        </p:tgtEl>
                                        <p:attrNameLst>
                                          <p:attrName>ppt_x</p:attrName>
                                        </p:attrNameLst>
                                      </p:cBhvr>
                                      <p:tavLst>
                                        <p:tav tm="0">
                                          <p:val>
                                            <p:strVal val="0-#ppt_w/2"/>
                                          </p:val>
                                        </p:tav>
                                        <p:tav tm="100000">
                                          <p:val>
                                            <p:strVal val="#ppt_x"/>
                                          </p:val>
                                        </p:tav>
                                      </p:tavLst>
                                    </p:anim>
                                    <p:anim calcmode="lin" valueType="num">
                                      <p:cBhvr additive="base">
                                        <p:cTn id="12" dur="500" fill="hold"/>
                                        <p:tgtEl>
                                          <p:spTgt spid="5427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4275"/>
                                        </p:tgtEl>
                                        <p:attrNameLst>
                                          <p:attrName>style.visibility</p:attrName>
                                        </p:attrNameLst>
                                      </p:cBhvr>
                                      <p:to>
                                        <p:strVal val="visible"/>
                                      </p:to>
                                    </p:set>
                                    <p:anim calcmode="lin" valueType="num">
                                      <p:cBhvr additive="base">
                                        <p:cTn id="19" dur="500" fill="hold"/>
                                        <p:tgtEl>
                                          <p:spTgt spid="54275"/>
                                        </p:tgtEl>
                                        <p:attrNameLst>
                                          <p:attrName>ppt_x</p:attrName>
                                        </p:attrNameLst>
                                      </p:cBhvr>
                                      <p:tavLst>
                                        <p:tav tm="0">
                                          <p:val>
                                            <p:strVal val="0-#ppt_w/2"/>
                                          </p:val>
                                        </p:tav>
                                        <p:tav tm="100000">
                                          <p:val>
                                            <p:strVal val="#ppt_x"/>
                                          </p:val>
                                        </p:tav>
                                      </p:tavLst>
                                    </p:anim>
                                    <p:anim calcmode="lin" valueType="num">
                                      <p:cBhvr additive="base">
                                        <p:cTn id="20" dur="500" fill="hold"/>
                                        <p:tgtEl>
                                          <p:spTgt spid="5427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2000"/>
                                        <p:tgtEl>
                                          <p:spTgt spid="15"/>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dissolve">
                                      <p:cBhvr>
                                        <p:cTn id="29" dur="500"/>
                                        <p:tgtEl>
                                          <p:spTgt spid="13"/>
                                        </p:tgtEl>
                                      </p:cBhvr>
                                    </p:animEffect>
                                  </p:childTnLst>
                                </p:cTn>
                              </p:par>
                            </p:childTnLst>
                          </p:cTn>
                        </p:par>
                        <p:par>
                          <p:cTn id="30" fill="hold">
                            <p:stCondLst>
                              <p:cond delay="2500"/>
                            </p:stCondLst>
                            <p:childTnLst>
                              <p:par>
                                <p:cTn id="31" presetID="9"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left)">
                                      <p:cBhvr>
                                        <p:cTn id="42" dur="500"/>
                                        <p:tgtEl>
                                          <p:spTgt spid="44"/>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500"/>
                                        <p:tgtEl>
                                          <p:spTgt spid="45"/>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left)">
                                      <p:cBhvr>
                                        <p:cTn id="50" dur="500"/>
                                        <p:tgtEl>
                                          <p:spTgt spid="4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left)">
                                      <p:cBhvr>
                                        <p:cTn id="5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13" grpId="0"/>
      <p:bldP spid="14" grpId="0"/>
      <p:bldP spid="20" grpId="0"/>
      <p:bldP spid="41" grpId="0" animBg="1"/>
      <p:bldP spid="42" grpId="0"/>
      <p:bldP spid="43" grpId="0"/>
      <p:bldP spid="44" grpId="0"/>
      <p:bldP spid="45" grpId="0"/>
      <p:bldP spid="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8"/>
          <p:cNvSpPr>
            <a:spLocks noChangeArrowheads="1"/>
          </p:cNvSpPr>
          <p:nvPr/>
        </p:nvSpPr>
        <p:spPr bwMode="auto">
          <a:xfrm>
            <a:off x="0" y="714375"/>
            <a:ext cx="9144000" cy="0"/>
          </a:xfrm>
          <a:prstGeom prst="rect">
            <a:avLst/>
          </a:prstGeom>
          <a:noFill/>
          <a:ln w="9525">
            <a:noFill/>
            <a:miter lim="800000"/>
            <a:headEnd/>
            <a:tailEnd/>
          </a:ln>
        </p:spPr>
        <p:txBody>
          <a:bodyPr wrap="none" anchor="ctr">
            <a:spAutoFit/>
          </a:bodyPr>
          <a:lstStyle/>
          <a:p>
            <a:pPr eaLnBrk="0" hangingPunct="0"/>
            <a:endParaRPr lang="fr-FR"/>
          </a:p>
        </p:txBody>
      </p:sp>
      <p:pic>
        <p:nvPicPr>
          <p:cNvPr id="27" name="Picture 2"/>
          <p:cNvPicPr>
            <a:picLocks noChangeAspect="1" noChangeArrowheads="1"/>
          </p:cNvPicPr>
          <p:nvPr/>
        </p:nvPicPr>
        <p:blipFill>
          <a:blip r:embed="rId2" cstate="print"/>
          <a:srcRect l="4252" t="38639" r="72595" b="25241"/>
          <a:stretch>
            <a:fillRect/>
          </a:stretch>
        </p:blipFill>
        <p:spPr bwMode="auto">
          <a:xfrm>
            <a:off x="86420" y="188640"/>
            <a:ext cx="2016224" cy="1769339"/>
          </a:xfrm>
          <a:prstGeom prst="rect">
            <a:avLst/>
          </a:prstGeom>
          <a:noFill/>
          <a:ln w="9525">
            <a:noFill/>
            <a:miter lim="800000"/>
            <a:headEnd/>
            <a:tailEnd/>
          </a:ln>
        </p:spPr>
      </p:pic>
      <p:sp>
        <p:nvSpPr>
          <p:cNvPr id="51204" name="Rectangle 4"/>
          <p:cNvSpPr>
            <a:spLocks noChangeArrowheads="1"/>
          </p:cNvSpPr>
          <p:nvPr/>
        </p:nvSpPr>
        <p:spPr bwMode="auto">
          <a:xfrm>
            <a:off x="0" y="2430760"/>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La </a:t>
            </a:r>
            <a:r>
              <a:rPr kumimoji="0" lang="fr-FR" sz="2000" b="1" i="1"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liaison ionique</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ne se rencontre qu’à l’état solide. La stabilité de ces édifices se justifie par des interactions électrostatiques (force de Coulomb) attractives entre voisins. En effet, les plus proches voisins sont toujours des ions dont le signe de la charge est opposée.</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8"/>
          <p:cNvSpPr/>
          <p:nvPr/>
        </p:nvSpPr>
        <p:spPr>
          <a:xfrm>
            <a:off x="1" y="4573756"/>
            <a:ext cx="2123727" cy="707886"/>
          </a:xfrm>
          <a:prstGeom prst="rect">
            <a:avLst/>
          </a:prstGeom>
        </p:spPr>
        <p:txBody>
          <a:bodyPr wrap="square">
            <a:spAutoFit/>
          </a:bodyPr>
          <a:lstStyle/>
          <a:p>
            <a:pPr lvl="0" algn="just" eaLnBrk="0" fontAlgn="base" hangingPunct="0">
              <a:spcBef>
                <a:spcPct val="0"/>
              </a:spcBef>
              <a:spcAft>
                <a:spcPct val="0"/>
              </a:spcAft>
            </a:pPr>
            <a:r>
              <a:rPr lang="fr-FR" sz="2000" b="1" u="sng" dirty="0" smtClean="0">
                <a:solidFill>
                  <a:prstClr val="black"/>
                </a:solidFill>
                <a:latin typeface="Comic Sans MS" pitchFamily="66" charset="0"/>
                <a:ea typeface="Arial Unicode MS" pitchFamily="34" charset="-128"/>
                <a:cs typeface="Times New Roman" pitchFamily="18" charset="0"/>
              </a:rPr>
              <a:t>Le chlorure de sodium solide</a:t>
            </a:r>
            <a:r>
              <a:rPr lang="fr-FR" sz="2000" dirty="0" smtClean="0">
                <a:solidFill>
                  <a:prstClr val="black"/>
                </a:solidFill>
                <a:latin typeface="Bookman Old Style" pitchFamily="18" charset="0"/>
                <a:ea typeface="Arial Unicode MS" pitchFamily="34" charset="-128"/>
                <a:cs typeface="Times New Roman" pitchFamily="18" charset="0"/>
              </a:rPr>
              <a:t> </a:t>
            </a:r>
            <a:r>
              <a:rPr lang="fr-FR" sz="2000" b="1" dirty="0" smtClean="0">
                <a:solidFill>
                  <a:prstClr val="black"/>
                </a:solidFill>
                <a:latin typeface="Bookman Old Style" pitchFamily="18" charset="0"/>
                <a:ea typeface="Arial Unicode MS" pitchFamily="34" charset="-128"/>
                <a:cs typeface="Times New Roman" pitchFamily="18" charset="0"/>
                <a:sym typeface="Wingdings" pitchFamily="2" charset="2"/>
              </a:rPr>
              <a:t></a:t>
            </a:r>
          </a:p>
        </p:txBody>
      </p:sp>
      <p:pic>
        <p:nvPicPr>
          <p:cNvPr id="30" name="Image 29"/>
          <p:cNvPicPr/>
          <p:nvPr/>
        </p:nvPicPr>
        <p:blipFill>
          <a:blip r:embed="rId3" cstate="print"/>
          <a:srcRect/>
          <a:stretch>
            <a:fillRect/>
          </a:stretch>
        </p:blipFill>
        <p:spPr bwMode="auto">
          <a:xfrm>
            <a:off x="2267744" y="3429000"/>
            <a:ext cx="6876256" cy="3284984"/>
          </a:xfrm>
          <a:prstGeom prst="rect">
            <a:avLst/>
          </a:prstGeom>
          <a:noFill/>
          <a:ln w="9525">
            <a:noFill/>
            <a:miter lim="800000"/>
            <a:headEnd/>
            <a:tailEnd/>
          </a:ln>
        </p:spPr>
      </p:pic>
      <p:sp>
        <p:nvSpPr>
          <p:cNvPr id="8" name="Flèche courbée vers le bas 7"/>
          <p:cNvSpPr/>
          <p:nvPr/>
        </p:nvSpPr>
        <p:spPr>
          <a:xfrm>
            <a:off x="590476" y="713288"/>
            <a:ext cx="1008112" cy="360040"/>
          </a:xfrm>
          <a:prstGeom prst="curvedDownArrow">
            <a:avLst>
              <a:gd name="adj1" fmla="val 44304"/>
              <a:gd name="adj2" fmla="val 110760"/>
              <a:gd name="adj3" fmla="val 25000"/>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Rectangle 8"/>
          <p:cNvSpPr/>
          <p:nvPr/>
        </p:nvSpPr>
        <p:spPr>
          <a:xfrm>
            <a:off x="323036" y="488247"/>
            <a:ext cx="540533" cy="400110"/>
          </a:xfrm>
          <a:prstGeom prst="rect">
            <a:avLst/>
          </a:prstGeom>
        </p:spPr>
        <p:txBody>
          <a:bodyPr wrap="none">
            <a:spAutoFit/>
          </a:bodyPr>
          <a:lstStyle/>
          <a:p>
            <a:r>
              <a:rPr lang="fr-FR" sz="2000" dirty="0" smtClean="0">
                <a:solidFill>
                  <a:srgbClr val="006600"/>
                </a:solidFill>
                <a:latin typeface="Arial" pitchFamily="34" charset="0"/>
                <a:cs typeface="Arial" pitchFamily="34" charset="0"/>
              </a:rPr>
              <a:t>e –</a:t>
            </a:r>
            <a:endParaRPr lang="fr-FR" dirty="0">
              <a:solidFill>
                <a:srgbClr val="006600"/>
              </a:solidFill>
            </a:endParaRPr>
          </a:p>
        </p:txBody>
      </p:sp>
      <p:sp>
        <p:nvSpPr>
          <p:cNvPr id="10" name="Rectangle 9"/>
          <p:cNvSpPr/>
          <p:nvPr/>
        </p:nvSpPr>
        <p:spPr>
          <a:xfrm>
            <a:off x="288311" y="727421"/>
            <a:ext cx="394660" cy="523220"/>
          </a:xfrm>
          <a:prstGeom prst="rect">
            <a:avLst/>
          </a:prstGeom>
        </p:spPr>
        <p:txBody>
          <a:bodyPr wrap="none">
            <a:spAutoFit/>
          </a:bodyPr>
          <a:lstStyle/>
          <a:p>
            <a:r>
              <a:rPr lang="fr-FR" sz="2800" b="1" dirty="0" smtClean="0">
                <a:solidFill>
                  <a:srgbClr val="FF0000"/>
                </a:solidFill>
                <a:latin typeface="Arial" pitchFamily="34" charset="0"/>
                <a:cs typeface="Arial" pitchFamily="34" charset="0"/>
              </a:rPr>
              <a:t>+</a:t>
            </a:r>
            <a:endParaRPr lang="fr-FR" sz="2400" b="1" dirty="0">
              <a:solidFill>
                <a:srgbClr val="FF0000"/>
              </a:solidFill>
            </a:endParaRPr>
          </a:p>
        </p:txBody>
      </p:sp>
      <p:sp>
        <p:nvSpPr>
          <p:cNvPr id="11" name="Rectangle 10"/>
          <p:cNvSpPr/>
          <p:nvPr/>
        </p:nvSpPr>
        <p:spPr>
          <a:xfrm>
            <a:off x="1742604" y="713288"/>
            <a:ext cx="385042" cy="523220"/>
          </a:xfrm>
          <a:prstGeom prst="rect">
            <a:avLst/>
          </a:prstGeom>
        </p:spPr>
        <p:txBody>
          <a:bodyPr wrap="none">
            <a:spAutoFit/>
          </a:bodyPr>
          <a:lstStyle/>
          <a:p>
            <a:r>
              <a:rPr lang="fr-FR" sz="2800" b="1" dirty="0" smtClean="0">
                <a:solidFill>
                  <a:srgbClr val="FF0000"/>
                </a:solidFill>
                <a:latin typeface="Arial" pitchFamily="34" charset="0"/>
                <a:cs typeface="Arial" pitchFamily="34" charset="0"/>
              </a:rPr>
              <a:t>–</a:t>
            </a:r>
            <a:endParaRPr lang="fr-FR" sz="2400" b="1" dirty="0">
              <a:solidFill>
                <a:srgbClr val="FF0000"/>
              </a:solidFill>
            </a:endParaRPr>
          </a:p>
        </p:txBody>
      </p:sp>
      <p:sp>
        <p:nvSpPr>
          <p:cNvPr id="14" name="Text Box 3"/>
          <p:cNvSpPr txBox="1">
            <a:spLocks noChangeArrowheads="1"/>
          </p:cNvSpPr>
          <p:nvPr/>
        </p:nvSpPr>
        <p:spPr bwMode="auto">
          <a:xfrm>
            <a:off x="2195736" y="654596"/>
            <a:ext cx="6876256" cy="1323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lang="fr-FR" sz="2400" dirty="0" smtClean="0">
                <a:latin typeface="Arial Narrow" pitchFamily="34" charset="0"/>
                <a:cs typeface="Arial" pitchFamily="34" charset="0"/>
              </a:rPr>
              <a:t>                           L</a:t>
            </a:r>
            <a:r>
              <a:rPr kumimoji="0" lang="fr-FR" sz="2400" b="0" i="0" u="none" strike="noStrike" cap="none" normalizeH="0" baseline="0" dirty="0" smtClean="0">
                <a:ln>
                  <a:noFill/>
                </a:ln>
                <a:effectLst/>
                <a:latin typeface="Arial Narrow" pitchFamily="34" charset="0"/>
                <a:cs typeface="Arial" pitchFamily="34" charset="0"/>
              </a:rPr>
              <a:t>’atome le ………….. électronégatif cède complètement un ou plusieurs électron(s) à l’atome le …….. électronégatif. </a:t>
            </a:r>
            <a:r>
              <a:rPr kumimoji="0" lang="fr-FR" sz="2400" b="1" i="0" u="sng" strike="noStrike" cap="none" normalizeH="0" baseline="0" dirty="0" smtClean="0">
                <a:ln>
                  <a:noFill/>
                </a:ln>
                <a:effectLst/>
                <a:latin typeface="Arial Narrow" pitchFamily="34" charset="0"/>
                <a:cs typeface="Arial" pitchFamily="34" charset="0"/>
              </a:rPr>
              <a:t>Chacun devient un ion</a:t>
            </a:r>
            <a:r>
              <a:rPr kumimoji="0" lang="fr-FR" sz="2400" b="1" i="0" strike="noStrike" cap="none" normalizeH="0" baseline="0" dirty="0" smtClean="0">
                <a:ln>
                  <a:noFill/>
                </a:ln>
                <a:effectLst/>
                <a:latin typeface="Arial Narrow" pitchFamily="34" charset="0"/>
                <a:cs typeface="Arial" pitchFamily="34" charset="0"/>
              </a:rPr>
              <a:t> </a:t>
            </a:r>
            <a:r>
              <a:rPr kumimoji="0" lang="fr-FR" sz="2400" b="0" i="0" u="none" strike="noStrike" cap="none" normalizeH="0" baseline="0" dirty="0" smtClean="0">
                <a:ln>
                  <a:noFill/>
                </a:ln>
                <a:effectLst/>
                <a:latin typeface="Arial Narrow" pitchFamily="34" charset="0"/>
                <a:cs typeface="Arial" pitchFamily="34" charset="0"/>
              </a:rPr>
              <a:t>(ici, …….. et ……..).</a:t>
            </a:r>
          </a:p>
        </p:txBody>
      </p:sp>
      <p:sp>
        <p:nvSpPr>
          <p:cNvPr id="15" name="Rectangle 14"/>
          <p:cNvSpPr/>
          <p:nvPr/>
        </p:nvSpPr>
        <p:spPr>
          <a:xfrm>
            <a:off x="2051720" y="188640"/>
            <a:ext cx="7344816" cy="461665"/>
          </a:xfrm>
          <a:prstGeom prst="rect">
            <a:avLst/>
          </a:prstGeom>
        </p:spPr>
        <p:txBody>
          <a:bodyPr wrap="square">
            <a:spAutoFit/>
          </a:bodyPr>
          <a:lstStyle/>
          <a:p>
            <a:r>
              <a:rPr lang="fr-FR" sz="2400" dirty="0" smtClean="0">
                <a:latin typeface="Arial Narrow" pitchFamily="34" charset="0"/>
                <a:ea typeface="Arial Unicode MS" pitchFamily="34" charset="-128"/>
                <a:cs typeface="Arial" pitchFamily="34" charset="0"/>
                <a:sym typeface="Wingdings"/>
              </a:rPr>
              <a:t> </a:t>
            </a:r>
            <a:r>
              <a:rPr lang="fr-FR" sz="2400" dirty="0" smtClean="0">
                <a:latin typeface="Arial Narrow" pitchFamily="34" charset="0"/>
                <a:ea typeface="Arial Unicode MS" pitchFamily="34" charset="-128"/>
                <a:cs typeface="Arial" pitchFamily="34" charset="0"/>
              </a:rPr>
              <a:t>Si les 2 atomes ont la </a:t>
            </a:r>
            <a:r>
              <a:rPr lang="fr-FR" sz="2400" b="1" i="1" u="sng" dirty="0" smtClean="0">
                <a:latin typeface="Arial Narrow" pitchFamily="34" charset="0"/>
                <a:ea typeface="Arial Unicode MS" pitchFamily="34" charset="-128"/>
                <a:cs typeface="Arial" pitchFamily="34" charset="0"/>
              </a:rPr>
              <a:t>une GRANDE </a:t>
            </a:r>
            <a:r>
              <a:rPr lang="fr-FR" sz="2400" b="1" u="sng" dirty="0" smtClean="0">
                <a:latin typeface="Arial Narrow" pitchFamily="34" charset="0"/>
                <a:ea typeface="Arial Unicode MS" pitchFamily="34" charset="-128"/>
                <a:cs typeface="Arial" pitchFamily="34" charset="0"/>
                <a:sym typeface="Symbol"/>
              </a:rPr>
              <a:t></a:t>
            </a:r>
            <a:r>
              <a:rPr lang="fr-FR" sz="2400" b="1" i="1" u="sng" dirty="0" smtClean="0">
                <a:latin typeface="Arial Narrow" pitchFamily="34" charset="0"/>
                <a:ea typeface="Arial Unicode MS" pitchFamily="34" charset="-128"/>
                <a:cs typeface="Arial" pitchFamily="34" charset="0"/>
              </a:rPr>
              <a:t> d’électronégativité</a:t>
            </a:r>
            <a:r>
              <a:rPr lang="fr-FR" sz="2400" b="1" i="1" dirty="0" smtClean="0">
                <a:latin typeface="Arial Narrow" pitchFamily="34" charset="0"/>
                <a:ea typeface="Arial Unicode MS" pitchFamily="34" charset="-128"/>
                <a:cs typeface="Arial" pitchFamily="34" charset="0"/>
              </a:rPr>
              <a:t> </a:t>
            </a:r>
            <a:r>
              <a:rPr lang="fr-FR" sz="2400" dirty="0" smtClean="0">
                <a:latin typeface="Arial Narrow" pitchFamily="34" charset="0"/>
                <a:ea typeface="Arial Unicode MS" pitchFamily="34" charset="-128"/>
                <a:cs typeface="Arial" pitchFamily="34" charset="0"/>
              </a:rPr>
              <a:t>:</a:t>
            </a:r>
            <a:endParaRPr lang="fr-FR" sz="2400" dirty="0">
              <a:latin typeface="Arial Narrow" pitchFamily="34" charset="0"/>
            </a:endParaRPr>
          </a:p>
        </p:txBody>
      </p:sp>
      <p:sp>
        <p:nvSpPr>
          <p:cNvPr id="16" name="Text Box 4"/>
          <p:cNvSpPr txBox="1">
            <a:spLocks noChangeArrowheads="1"/>
          </p:cNvSpPr>
          <p:nvPr/>
        </p:nvSpPr>
        <p:spPr bwMode="auto">
          <a:xfrm>
            <a:off x="2195736" y="692696"/>
            <a:ext cx="1872208" cy="432048"/>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strike="noStrike" cap="none" normalizeH="0" baseline="0" dirty="0" smtClean="0">
                <a:ln>
                  <a:noFill/>
                </a:ln>
                <a:solidFill>
                  <a:srgbClr val="FF0000"/>
                </a:solidFill>
                <a:effectLst/>
                <a:latin typeface="Symbol" pitchFamily="18" charset="2"/>
                <a:ea typeface="Arial Unicode MS" pitchFamily="34" charset="-128"/>
                <a:cs typeface="Arial" pitchFamily="34" charset="0"/>
              </a:rPr>
              <a:t>d</a:t>
            </a:r>
            <a:r>
              <a:rPr kumimoji="0" lang="fr-FR" sz="2000" b="1" i="0" strike="noStrike" cap="none" normalizeH="0" baseline="0" dirty="0" smtClean="0">
                <a:ln>
                  <a:noFill/>
                </a:ln>
                <a:solidFill>
                  <a:srgbClr val="FF0000"/>
                </a:solidFill>
                <a:effectLst/>
                <a:latin typeface="Arial" pitchFamily="34" charset="0"/>
                <a:ea typeface="Arial Unicode MS" pitchFamily="34" charset="-128"/>
                <a:cs typeface="Arial" pitchFamily="34" charset="0"/>
              </a:rPr>
              <a:t> = 1 </a:t>
            </a:r>
            <a:r>
              <a:rPr kumimoji="0" lang="fr-FR" sz="200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sym typeface="Wingdings" pitchFamily="2" charset="2"/>
              </a:rPr>
              <a:t>et</a:t>
            </a: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 q = e</a:t>
            </a:r>
            <a:endParaRPr kumimoji="0" lang="fr-FR" sz="1400" b="0"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sym typeface="Wingdings 3" pitchFamily="18" charset="2"/>
            </a:endParaRPr>
          </a:p>
        </p:txBody>
      </p:sp>
      <p:sp>
        <p:nvSpPr>
          <p:cNvPr id="17" name="Rectangle 16"/>
          <p:cNvSpPr/>
          <p:nvPr/>
        </p:nvSpPr>
        <p:spPr>
          <a:xfrm>
            <a:off x="3419872" y="1819424"/>
            <a:ext cx="3760966" cy="400110"/>
          </a:xfrm>
          <a:prstGeom prst="rect">
            <a:avLst/>
          </a:prstGeom>
        </p:spPr>
        <p:txBody>
          <a:bodyPr wrap="none">
            <a:spAutoFit/>
          </a:bodyPr>
          <a:lstStyle/>
          <a:p>
            <a:r>
              <a:rPr lang="fr-FR" sz="2000" dirty="0" smtClean="0">
                <a:solidFill>
                  <a:srgbClr val="002060"/>
                </a:solidFill>
                <a:latin typeface="Arial" pitchFamily="34" charset="0"/>
                <a:cs typeface="Arial" pitchFamily="34" charset="0"/>
                <a:sym typeface="Wingdings 3" pitchFamily="18" charset="2"/>
              </a:rPr>
              <a:t> </a:t>
            </a:r>
            <a:r>
              <a:rPr lang="fr-FR" sz="2000" dirty="0" smtClean="0">
                <a:solidFill>
                  <a:srgbClr val="002060"/>
                </a:solidFill>
                <a:latin typeface="Arial" pitchFamily="34" charset="0"/>
                <a:cs typeface="Arial" pitchFamily="34" charset="0"/>
              </a:rPr>
              <a:t> Liaison </a:t>
            </a:r>
            <a:r>
              <a:rPr lang="fr-FR" sz="2000" b="1" u="sng" dirty="0" smtClean="0">
                <a:solidFill>
                  <a:srgbClr val="FF0000"/>
                </a:solidFill>
                <a:latin typeface="Arial" pitchFamily="34" charset="0"/>
                <a:cs typeface="Arial" pitchFamily="34" charset="0"/>
              </a:rPr>
              <a:t>purement IONIQUE</a:t>
            </a:r>
            <a:endParaRPr lang="fr-FR" sz="2000" dirty="0"/>
          </a:p>
        </p:txBody>
      </p:sp>
      <p:sp>
        <p:nvSpPr>
          <p:cNvPr id="18" name="Rectangle 17"/>
          <p:cNvSpPr/>
          <p:nvPr/>
        </p:nvSpPr>
        <p:spPr>
          <a:xfrm>
            <a:off x="5372596" y="696888"/>
            <a:ext cx="1024639" cy="400110"/>
          </a:xfrm>
          <a:prstGeom prst="rect">
            <a:avLst/>
          </a:prstGeom>
        </p:spPr>
        <p:txBody>
          <a:bodyPr wrap="none">
            <a:spAutoFit/>
          </a:bodyPr>
          <a:lstStyle/>
          <a:p>
            <a:r>
              <a:rPr lang="fr-FR" sz="2000" b="1" dirty="0" smtClean="0">
                <a:solidFill>
                  <a:srgbClr val="FF0000"/>
                </a:solidFill>
                <a:latin typeface="Arial" pitchFamily="34" charset="0"/>
                <a:cs typeface="Arial" pitchFamily="34" charset="0"/>
                <a:sym typeface="Wingdings 3" pitchFamily="18" charset="2"/>
              </a:rPr>
              <a:t>MOINS</a:t>
            </a:r>
            <a:endParaRPr lang="fr-FR" sz="2000" b="1" dirty="0">
              <a:solidFill>
                <a:srgbClr val="FF0000"/>
              </a:solidFill>
            </a:endParaRPr>
          </a:p>
        </p:txBody>
      </p:sp>
      <p:sp>
        <p:nvSpPr>
          <p:cNvPr id="19" name="Rectangle 18"/>
          <p:cNvSpPr/>
          <p:nvPr/>
        </p:nvSpPr>
        <p:spPr>
          <a:xfrm>
            <a:off x="8130709" y="1078136"/>
            <a:ext cx="941283" cy="400110"/>
          </a:xfrm>
          <a:prstGeom prst="rect">
            <a:avLst/>
          </a:prstGeom>
        </p:spPr>
        <p:txBody>
          <a:bodyPr wrap="none">
            <a:spAutoFit/>
          </a:bodyPr>
          <a:lstStyle/>
          <a:p>
            <a:r>
              <a:rPr lang="fr-FR" sz="2000" b="1" dirty="0" smtClean="0">
                <a:solidFill>
                  <a:srgbClr val="FF0000"/>
                </a:solidFill>
                <a:latin typeface="Arial" pitchFamily="34" charset="0"/>
                <a:cs typeface="Arial" pitchFamily="34" charset="0"/>
                <a:sym typeface="Wingdings 3" pitchFamily="18" charset="2"/>
              </a:rPr>
              <a:t> PLUS</a:t>
            </a:r>
            <a:endParaRPr lang="fr-FR" sz="2000" b="1" dirty="0">
              <a:solidFill>
                <a:srgbClr val="FF0000"/>
              </a:solidFill>
            </a:endParaRPr>
          </a:p>
        </p:txBody>
      </p:sp>
      <p:sp>
        <p:nvSpPr>
          <p:cNvPr id="20" name="Rectangle 19"/>
          <p:cNvSpPr/>
          <p:nvPr/>
        </p:nvSpPr>
        <p:spPr>
          <a:xfrm>
            <a:off x="7092280" y="1361976"/>
            <a:ext cx="784189"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sym typeface="Wingdings 3" pitchFamily="18" charset="2"/>
              </a:rPr>
              <a:t>Na </a:t>
            </a:r>
            <a:r>
              <a:rPr lang="fr-FR" sz="2400" b="1" baseline="30000" dirty="0" smtClean="0">
                <a:solidFill>
                  <a:srgbClr val="FF0000"/>
                </a:solidFill>
                <a:latin typeface="Arial" pitchFamily="34" charset="0"/>
                <a:cs typeface="Arial" pitchFamily="34" charset="0"/>
                <a:sym typeface="Wingdings 3" pitchFamily="18" charset="2"/>
              </a:rPr>
              <a:t>+</a:t>
            </a:r>
            <a:endParaRPr lang="fr-FR" sz="2400" b="1" baseline="30000" dirty="0">
              <a:solidFill>
                <a:srgbClr val="FF0000"/>
              </a:solidFill>
            </a:endParaRPr>
          </a:p>
        </p:txBody>
      </p:sp>
      <p:sp>
        <p:nvSpPr>
          <p:cNvPr id="21" name="Rectangle 20"/>
          <p:cNvSpPr/>
          <p:nvPr/>
        </p:nvSpPr>
        <p:spPr>
          <a:xfrm>
            <a:off x="8028384" y="1353468"/>
            <a:ext cx="761747" cy="461665"/>
          </a:xfrm>
          <a:prstGeom prst="rect">
            <a:avLst/>
          </a:prstGeom>
        </p:spPr>
        <p:txBody>
          <a:bodyPr wrap="none">
            <a:spAutoFit/>
          </a:bodyPr>
          <a:lstStyle/>
          <a:p>
            <a:r>
              <a:rPr lang="fr-FR" sz="2000" dirty="0" smtClean="0">
                <a:solidFill>
                  <a:srgbClr val="002060"/>
                </a:solidFill>
                <a:latin typeface="Arial" pitchFamily="34" charset="0"/>
                <a:cs typeface="Arial" pitchFamily="34" charset="0"/>
                <a:sym typeface="Wingdings 3" pitchFamily="18" charset="2"/>
              </a:rPr>
              <a:t> </a:t>
            </a:r>
            <a:r>
              <a:rPr lang="fr-FR" sz="2400" b="1" dirty="0" smtClean="0">
                <a:solidFill>
                  <a:srgbClr val="FF0000"/>
                </a:solidFill>
                <a:latin typeface="Arial" pitchFamily="34" charset="0"/>
                <a:cs typeface="Arial" pitchFamily="34" charset="0"/>
                <a:sym typeface="Wingdings 3" pitchFamily="18" charset="2"/>
              </a:rPr>
              <a:t>Cl </a:t>
            </a:r>
            <a:r>
              <a:rPr lang="fr-FR" sz="2400" b="1" baseline="30000" dirty="0" smtClean="0">
                <a:solidFill>
                  <a:srgbClr val="FF0000"/>
                </a:solidFill>
                <a:latin typeface="Arial" pitchFamily="34" charset="0"/>
                <a:cs typeface="Arial" pitchFamily="34" charset="0"/>
                <a:sym typeface="Wingdings 3" pitchFamily="18" charset="2"/>
              </a:rPr>
              <a:t>–</a:t>
            </a:r>
            <a:endParaRPr lang="fr-FR" sz="2400" b="1" baseline="30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p:cTn id="7" dur="500" fill="hold"/>
                                        <p:tgtEl>
                                          <p:spTgt spid="51204"/>
                                        </p:tgtEl>
                                        <p:attrNameLst>
                                          <p:attrName>ppt_w</p:attrName>
                                        </p:attrNameLst>
                                      </p:cBhvr>
                                      <p:tavLst>
                                        <p:tav tm="0">
                                          <p:val>
                                            <p:fltVal val="0"/>
                                          </p:val>
                                        </p:tav>
                                        <p:tav tm="100000">
                                          <p:val>
                                            <p:strVal val="#ppt_w"/>
                                          </p:val>
                                        </p:tav>
                                      </p:tavLst>
                                    </p:anim>
                                    <p:anim calcmode="lin" valueType="num">
                                      <p:cBhvr>
                                        <p:cTn id="8" dur="500" fill="hold"/>
                                        <p:tgtEl>
                                          <p:spTgt spid="5120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07950" y="4869160"/>
            <a:ext cx="8928100" cy="1844824"/>
          </a:xfrm>
          <a:prstGeom prst="rect">
            <a:avLst/>
          </a:prstGeom>
          <a:solidFill>
            <a:srgbClr val="FFFFFF"/>
          </a:solidFill>
          <a:ln w="19050">
            <a:solidFill>
              <a:srgbClr val="000000"/>
            </a:solidFill>
            <a:miter lim="800000"/>
            <a:headEnd/>
            <a:tailEnd/>
          </a:ln>
        </p:spPr>
        <p:txBody>
          <a:bodyPr/>
          <a:lstStyle/>
          <a:p>
            <a:pPr indent="449263" eaLnBrk="0" hangingPunct="0">
              <a:defRPr/>
            </a:pPr>
            <a:r>
              <a:rPr lang="fr-FR" sz="2000" dirty="0" smtClean="0">
                <a:latin typeface="Arial" pitchFamily="34" charset="0"/>
                <a:ea typeface="Calibri" pitchFamily="34" charset="0"/>
                <a:cs typeface="Arial" pitchFamily="34" charset="0"/>
                <a:sym typeface="Wingdings 2" pitchFamily="18" charset="2"/>
              </a:rPr>
              <a:t></a:t>
            </a:r>
            <a:r>
              <a:rPr lang="fr-FR" sz="2000" dirty="0" smtClean="0">
                <a:latin typeface="Arial" pitchFamily="34" charset="0"/>
                <a:ea typeface="Calibri" pitchFamily="34" charset="0"/>
                <a:cs typeface="Arial" pitchFamily="34" charset="0"/>
              </a:rPr>
              <a:t> On </a:t>
            </a:r>
            <a:r>
              <a:rPr lang="fr-FR" sz="2000" dirty="0">
                <a:latin typeface="Arial" pitchFamily="34" charset="0"/>
                <a:ea typeface="Calibri" pitchFamily="34" charset="0"/>
                <a:cs typeface="Arial" pitchFamily="34" charset="0"/>
              </a:rPr>
              <a:t>associe à ce dipôle électrique une grandeur </a:t>
            </a:r>
            <a:endParaRPr lang="fr-FR" sz="2000" dirty="0" smtClean="0">
              <a:latin typeface="Arial" pitchFamily="34" charset="0"/>
              <a:ea typeface="Calibri" pitchFamily="34" charset="0"/>
              <a:cs typeface="Arial" pitchFamily="34" charset="0"/>
            </a:endParaRPr>
          </a:p>
          <a:p>
            <a:pPr eaLnBrk="0" hangingPunct="0">
              <a:defRPr/>
            </a:pPr>
            <a:r>
              <a:rPr lang="fr-FR" sz="2000" dirty="0" smtClean="0">
                <a:latin typeface="Arial" pitchFamily="34" charset="0"/>
                <a:ea typeface="Calibri" pitchFamily="34" charset="0"/>
                <a:cs typeface="Arial" pitchFamily="34" charset="0"/>
              </a:rPr>
              <a:t>Vectorielle appelée </a:t>
            </a:r>
            <a:r>
              <a:rPr lang="fr-FR" sz="2000" dirty="0">
                <a:latin typeface="Arial" pitchFamily="34" charset="0"/>
                <a:ea typeface="Calibri" pitchFamily="34" charset="0"/>
                <a:cs typeface="Arial" pitchFamily="34" charset="0"/>
              </a:rPr>
              <a:t>« </a:t>
            </a:r>
            <a:r>
              <a:rPr lang="fr-FR" sz="2000" b="1" i="1" u="sng" dirty="0">
                <a:latin typeface="Arial" pitchFamily="34" charset="0"/>
                <a:ea typeface="Calibri" pitchFamily="34" charset="0"/>
                <a:cs typeface="Arial" pitchFamily="34" charset="0"/>
                <a:sym typeface="Wingdings 2" pitchFamily="18" charset="2"/>
              </a:rPr>
              <a:t>moment dipolaire</a:t>
            </a:r>
            <a:r>
              <a:rPr lang="fr-FR" sz="2000" dirty="0">
                <a:latin typeface="Arial" pitchFamily="34" charset="0"/>
                <a:ea typeface="Calibri" pitchFamily="34" charset="0"/>
                <a:cs typeface="Arial" pitchFamily="34" charset="0"/>
                <a:sym typeface="Wingdings 2" pitchFamily="18" charset="2"/>
              </a:rPr>
              <a:t> », noté      ;</a:t>
            </a:r>
            <a:endParaRPr lang="fr-FR" sz="2000" dirty="0">
              <a:latin typeface="Arial" pitchFamily="34" charset="0"/>
              <a:cs typeface="Arial" pitchFamily="34" charset="0"/>
            </a:endParaRPr>
          </a:p>
        </p:txBody>
      </p:sp>
      <p:sp>
        <p:nvSpPr>
          <p:cNvPr id="1037" name="Rectangle 14"/>
          <p:cNvSpPr>
            <a:spLocks noChangeArrowheads="1"/>
          </p:cNvSpPr>
          <p:nvPr/>
        </p:nvSpPr>
        <p:spPr bwMode="auto">
          <a:xfrm>
            <a:off x="251520" y="5517232"/>
            <a:ext cx="6769100" cy="1143903"/>
          </a:xfrm>
          <a:prstGeom prst="rect">
            <a:avLst/>
          </a:prstGeom>
          <a:noFill/>
          <a:ln w="9525">
            <a:noFill/>
            <a:miter lim="800000"/>
            <a:headEnd/>
            <a:tailEnd/>
          </a:ln>
        </p:spPr>
        <p:txBody>
          <a:bodyPr>
            <a:spAutoFit/>
          </a:bodyPr>
          <a:lstStyle/>
          <a:p>
            <a:pPr algn="just">
              <a:spcAft>
                <a:spcPts val="500"/>
              </a:spcAft>
            </a:pPr>
            <a:r>
              <a:rPr lang="fr-FR" dirty="0"/>
              <a:t>         </a:t>
            </a:r>
            <a:r>
              <a:rPr lang="fr-FR" sz="2000" dirty="0">
                <a:solidFill>
                  <a:srgbClr val="002060"/>
                </a:solidFill>
                <a:latin typeface="Arial" pitchFamily="34" charset="0"/>
                <a:cs typeface="Arial" pitchFamily="34" charset="0"/>
              </a:rPr>
              <a:t>Ce vecteur est </a:t>
            </a:r>
            <a:r>
              <a:rPr lang="fr-FR" sz="2000" b="1" i="1" dirty="0">
                <a:solidFill>
                  <a:srgbClr val="002060"/>
                </a:solidFill>
                <a:latin typeface="Arial" pitchFamily="34" charset="0"/>
                <a:cs typeface="Arial" pitchFamily="34" charset="0"/>
              </a:rPr>
              <a:t>orienté de la charge négative vers </a:t>
            </a:r>
            <a:endParaRPr lang="fr-FR" sz="2000" b="1" i="1" dirty="0" smtClean="0">
              <a:solidFill>
                <a:srgbClr val="002060"/>
              </a:solidFill>
              <a:latin typeface="Arial" pitchFamily="34" charset="0"/>
              <a:cs typeface="Arial" pitchFamily="34" charset="0"/>
            </a:endParaRPr>
          </a:p>
          <a:p>
            <a:pPr algn="just">
              <a:spcAft>
                <a:spcPts val="500"/>
              </a:spcAft>
            </a:pPr>
            <a:r>
              <a:rPr lang="fr-FR" sz="2000" b="1" i="1" dirty="0" smtClean="0">
                <a:solidFill>
                  <a:srgbClr val="002060"/>
                </a:solidFill>
                <a:latin typeface="Arial" pitchFamily="34" charset="0"/>
                <a:cs typeface="Arial" pitchFamily="34" charset="0"/>
              </a:rPr>
              <a:t>la </a:t>
            </a:r>
            <a:r>
              <a:rPr lang="fr-FR" sz="2000" b="1" i="1" dirty="0">
                <a:solidFill>
                  <a:srgbClr val="002060"/>
                </a:solidFill>
                <a:latin typeface="Arial" pitchFamily="34" charset="0"/>
                <a:cs typeface="Arial" pitchFamily="34" charset="0"/>
              </a:rPr>
              <a:t>charge positive</a:t>
            </a:r>
            <a:r>
              <a:rPr lang="fr-FR" sz="2000" dirty="0">
                <a:solidFill>
                  <a:srgbClr val="002060"/>
                </a:solidFill>
                <a:latin typeface="Arial" pitchFamily="34" charset="0"/>
                <a:cs typeface="Arial" pitchFamily="34" charset="0"/>
              </a:rPr>
              <a:t> et sa norme vaut : </a:t>
            </a:r>
          </a:p>
          <a:p>
            <a:pPr algn="ctr">
              <a:spcAft>
                <a:spcPts val="500"/>
              </a:spcAft>
            </a:pPr>
            <a:r>
              <a:rPr lang="fr-FR" sz="2000" b="1" dirty="0">
                <a:latin typeface="Arial" pitchFamily="34" charset="0"/>
                <a:cs typeface="Arial" pitchFamily="34" charset="0"/>
              </a:rPr>
              <a:t>p = q </a:t>
            </a:r>
            <a:r>
              <a:rPr lang="fr-FR" sz="2000" b="1" dirty="0">
                <a:latin typeface="Arial" pitchFamily="34" charset="0"/>
                <a:cs typeface="Arial" pitchFamily="34" charset="0"/>
                <a:sym typeface="Symbol" pitchFamily="18" charset="2"/>
              </a:rPr>
              <a:t></a:t>
            </a:r>
            <a:r>
              <a:rPr lang="fr-FR" sz="2000" b="1" dirty="0">
                <a:latin typeface="Arial" pitchFamily="34" charset="0"/>
                <a:cs typeface="Arial" pitchFamily="34" charset="0"/>
              </a:rPr>
              <a:t> </a:t>
            </a:r>
            <a:r>
              <a:rPr lang="fr-FR" sz="2000" b="1" dirty="0" err="1">
                <a:latin typeface="Arial" pitchFamily="34" charset="0"/>
                <a:cs typeface="Arial" pitchFamily="34" charset="0"/>
              </a:rPr>
              <a:t>d</a:t>
            </a:r>
            <a:r>
              <a:rPr lang="fr-FR" sz="2000" b="1" baseline="-25000" dirty="0" err="1">
                <a:latin typeface="Arial" pitchFamily="34" charset="0"/>
                <a:cs typeface="Arial" pitchFamily="34" charset="0"/>
              </a:rPr>
              <a:t>AB</a:t>
            </a:r>
            <a:endParaRPr lang="fr-FR" sz="2000" b="1" dirty="0">
              <a:latin typeface="Arial" pitchFamily="34" charset="0"/>
              <a:cs typeface="Arial" pitchFamily="34" charset="0"/>
            </a:endParaRPr>
          </a:p>
        </p:txBody>
      </p:sp>
      <p:sp>
        <p:nvSpPr>
          <p:cNvPr id="16" name="Rectangle 15"/>
          <p:cNvSpPr/>
          <p:nvPr/>
        </p:nvSpPr>
        <p:spPr>
          <a:xfrm>
            <a:off x="2866958" y="6246329"/>
            <a:ext cx="1440433" cy="431800"/>
          </a:xfrm>
          <a:prstGeom prst="rect">
            <a:avLst/>
          </a:prstGeom>
          <a:solidFill>
            <a:srgbClr val="FF0000">
              <a:alpha val="4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30" name="Rectangle 8"/>
          <p:cNvSpPr>
            <a:spLocks noChangeArrowheads="1"/>
          </p:cNvSpPr>
          <p:nvPr/>
        </p:nvSpPr>
        <p:spPr bwMode="auto">
          <a:xfrm>
            <a:off x="0" y="714375"/>
            <a:ext cx="9144000" cy="0"/>
          </a:xfrm>
          <a:prstGeom prst="rect">
            <a:avLst/>
          </a:prstGeom>
          <a:noFill/>
          <a:ln w="9525">
            <a:noFill/>
            <a:miter lim="800000"/>
            <a:headEnd/>
            <a:tailEnd/>
          </a:ln>
        </p:spPr>
        <p:txBody>
          <a:bodyPr wrap="none" anchor="ctr">
            <a:spAutoFit/>
          </a:bodyPr>
          <a:lstStyle/>
          <a:p>
            <a:pPr eaLnBrk="0" hangingPunct="0"/>
            <a:endParaRPr lang="fr-FR"/>
          </a:p>
        </p:txBody>
      </p:sp>
      <p:sp>
        <p:nvSpPr>
          <p:cNvPr id="8" name="Rectangle 7"/>
          <p:cNvSpPr>
            <a:spLocks noChangeArrowheads="1"/>
          </p:cNvSpPr>
          <p:nvPr/>
        </p:nvSpPr>
        <p:spPr bwMode="auto">
          <a:xfrm>
            <a:off x="467544" y="3964994"/>
            <a:ext cx="9036050" cy="561692"/>
          </a:xfrm>
          <a:prstGeom prst="rect">
            <a:avLst/>
          </a:prstGeom>
          <a:noFill/>
          <a:ln w="9525">
            <a:noFill/>
            <a:miter lim="800000"/>
            <a:headEnd/>
            <a:tailEnd/>
          </a:ln>
          <a:effectLst/>
        </p:spPr>
        <p:txBody>
          <a:bodyPr anchor="ctr">
            <a:spAutoFit/>
          </a:bodyPr>
          <a:lstStyle/>
          <a:p>
            <a:pPr indent="449263" algn="just">
              <a:defRPr/>
            </a:pPr>
            <a:r>
              <a:rPr lang="fr-FR"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3) Polarité des molécules</a:t>
            </a:r>
            <a:endParaRPr lang="fr-FR" dirty="0">
              <a:latin typeface="Bookman Old Style" pitchFamily="18" charset="0"/>
            </a:endParaRPr>
          </a:p>
          <a:p>
            <a:pPr indent="449263" algn="just" eaLnBrk="0" hangingPunct="0">
              <a:defRPr/>
            </a:pPr>
            <a:endParaRPr lang="fr-FR" sz="1050" dirty="0">
              <a:ea typeface="Calibri" pitchFamily="34" charset="0"/>
            </a:endParaRPr>
          </a:p>
        </p:txBody>
      </p:sp>
      <p:sp>
        <p:nvSpPr>
          <p:cNvPr id="1032" name="Rectangle 8"/>
          <p:cNvSpPr>
            <a:spLocks noChangeArrowheads="1"/>
          </p:cNvSpPr>
          <p:nvPr/>
        </p:nvSpPr>
        <p:spPr bwMode="auto">
          <a:xfrm>
            <a:off x="23452" y="4397042"/>
            <a:ext cx="4836580"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a) Moment dipolaire d’une liaison:</a:t>
            </a:r>
            <a:endParaRPr lang="fr-FR" sz="2000" dirty="0">
              <a:latin typeface="Bookman Old Style" pitchFamily="18" charset="0"/>
              <a:ea typeface="Calibri" pitchFamily="34" charset="0"/>
              <a:cs typeface="Times New Roman" pitchFamily="18" charset="0"/>
            </a:endParaRPr>
          </a:p>
        </p:txBody>
      </p:sp>
      <p:graphicFrame>
        <p:nvGraphicFramePr>
          <p:cNvPr id="1026" name="Object 2"/>
          <p:cNvGraphicFramePr>
            <a:graphicFrameLocks noChangeAspect="1"/>
          </p:cNvGraphicFramePr>
          <p:nvPr/>
        </p:nvGraphicFramePr>
        <p:xfrm>
          <a:off x="5677828" y="5119909"/>
          <a:ext cx="227013" cy="473075"/>
        </p:xfrm>
        <a:graphic>
          <a:graphicData uri="http://schemas.openxmlformats.org/presentationml/2006/ole">
            <p:oleObj spid="_x0000_s55298" name="Équation" r:id="rId3" imgW="126720" imgH="253800" progId="">
              <p:embed/>
            </p:oleObj>
          </a:graphicData>
        </a:graphic>
      </p:graphicFrame>
      <p:sp>
        <p:nvSpPr>
          <p:cNvPr id="1040" name="ZoneTexte 16"/>
          <p:cNvSpPr txBox="1">
            <a:spLocks noChangeArrowheads="1"/>
          </p:cNvSpPr>
          <p:nvPr/>
        </p:nvSpPr>
        <p:spPr bwMode="auto">
          <a:xfrm>
            <a:off x="7304980" y="5229522"/>
            <a:ext cx="1552575" cy="708025"/>
          </a:xfrm>
          <a:prstGeom prst="rect">
            <a:avLst/>
          </a:prstGeom>
          <a:noFill/>
          <a:ln w="9525">
            <a:noFill/>
            <a:miter lim="800000"/>
            <a:headEnd/>
            <a:tailEnd/>
          </a:ln>
        </p:spPr>
        <p:txBody>
          <a:bodyPr wrap="none">
            <a:spAutoFit/>
          </a:bodyPr>
          <a:lstStyle/>
          <a:p>
            <a:r>
              <a:rPr lang="fr-FR" sz="4000" dirty="0"/>
              <a:t>A – B </a:t>
            </a:r>
          </a:p>
        </p:txBody>
      </p:sp>
      <p:sp>
        <p:nvSpPr>
          <p:cNvPr id="1041" name="Rectangle 17"/>
          <p:cNvSpPr>
            <a:spLocks noChangeArrowheads="1"/>
          </p:cNvSpPr>
          <p:nvPr/>
        </p:nvSpPr>
        <p:spPr bwMode="auto">
          <a:xfrm>
            <a:off x="7089080" y="4869160"/>
            <a:ext cx="795338" cy="461962"/>
          </a:xfrm>
          <a:prstGeom prst="rect">
            <a:avLst/>
          </a:prstGeom>
          <a:noFill/>
          <a:ln w="9525">
            <a:noFill/>
            <a:miter lim="800000"/>
            <a:headEnd/>
            <a:tailEnd/>
          </a:ln>
        </p:spPr>
        <p:txBody>
          <a:bodyPr wrap="none">
            <a:spAutoFit/>
          </a:bodyPr>
          <a:lstStyle/>
          <a:p>
            <a:r>
              <a:rPr lang="fr-FR" sz="2400" b="1" dirty="0">
                <a:solidFill>
                  <a:srgbClr val="005828"/>
                </a:solidFill>
                <a:latin typeface="Symbol" pitchFamily="18" charset="2"/>
              </a:rPr>
              <a:t>- </a:t>
            </a:r>
            <a:r>
              <a:rPr lang="fr-FR" sz="2400" b="1" dirty="0" err="1">
                <a:solidFill>
                  <a:srgbClr val="005828"/>
                </a:solidFill>
                <a:latin typeface="Symbol" pitchFamily="18" charset="2"/>
              </a:rPr>
              <a:t>d</a:t>
            </a:r>
            <a:r>
              <a:rPr lang="fr-FR" sz="2400" b="1" dirty="0" err="1">
                <a:solidFill>
                  <a:srgbClr val="005828"/>
                </a:solidFill>
                <a:latin typeface="Times New Roman" pitchFamily="18" charset="0"/>
                <a:cs typeface="Times New Roman" pitchFamily="18" charset="0"/>
              </a:rPr>
              <a:t>.e</a:t>
            </a:r>
            <a:endParaRPr lang="fr-FR" sz="2400" dirty="0">
              <a:solidFill>
                <a:srgbClr val="005828"/>
              </a:solidFill>
              <a:latin typeface="Times New Roman" pitchFamily="18" charset="0"/>
              <a:cs typeface="Times New Roman" pitchFamily="18" charset="0"/>
            </a:endParaRPr>
          </a:p>
        </p:txBody>
      </p:sp>
      <p:sp>
        <p:nvSpPr>
          <p:cNvPr id="1042" name="Rectangle 18"/>
          <p:cNvSpPr>
            <a:spLocks noChangeArrowheads="1"/>
          </p:cNvSpPr>
          <p:nvPr/>
        </p:nvSpPr>
        <p:spPr bwMode="auto">
          <a:xfrm>
            <a:off x="8097143" y="4869160"/>
            <a:ext cx="795337" cy="461962"/>
          </a:xfrm>
          <a:prstGeom prst="rect">
            <a:avLst/>
          </a:prstGeom>
          <a:noFill/>
          <a:ln w="9525">
            <a:noFill/>
            <a:miter lim="800000"/>
            <a:headEnd/>
            <a:tailEnd/>
          </a:ln>
        </p:spPr>
        <p:txBody>
          <a:bodyPr wrap="none">
            <a:spAutoFit/>
          </a:bodyPr>
          <a:lstStyle/>
          <a:p>
            <a:r>
              <a:rPr lang="fr-FR" sz="2400" b="1">
                <a:solidFill>
                  <a:srgbClr val="005828"/>
                </a:solidFill>
                <a:latin typeface="Symbol" pitchFamily="18" charset="2"/>
              </a:rPr>
              <a:t>+ d</a:t>
            </a:r>
            <a:r>
              <a:rPr lang="fr-FR" sz="2400" b="1">
                <a:solidFill>
                  <a:srgbClr val="005828"/>
                </a:solidFill>
                <a:latin typeface="Times New Roman" pitchFamily="18" charset="0"/>
                <a:cs typeface="Times New Roman" pitchFamily="18" charset="0"/>
              </a:rPr>
              <a:t>.e</a:t>
            </a:r>
            <a:endParaRPr lang="fr-FR" sz="2400">
              <a:solidFill>
                <a:srgbClr val="005828"/>
              </a:solidFill>
              <a:latin typeface="Times New Roman" pitchFamily="18" charset="0"/>
              <a:cs typeface="Times New Roman" pitchFamily="18" charset="0"/>
            </a:endParaRPr>
          </a:p>
        </p:txBody>
      </p:sp>
      <p:cxnSp>
        <p:nvCxnSpPr>
          <p:cNvPr id="21" name="Connecteur droit avec flèche 20"/>
          <p:cNvCxnSpPr/>
          <p:nvPr/>
        </p:nvCxnSpPr>
        <p:spPr>
          <a:xfrm>
            <a:off x="7378005" y="5950247"/>
            <a:ext cx="1295400" cy="0"/>
          </a:xfrm>
          <a:prstGeom prst="straightConnector1">
            <a:avLst/>
          </a:prstGeom>
          <a:ln w="57150">
            <a:solidFill>
              <a:srgbClr val="005828"/>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27" name="Object 9"/>
          <p:cNvGraphicFramePr>
            <a:graphicFrameLocks noChangeAspect="1"/>
          </p:cNvGraphicFramePr>
          <p:nvPr/>
        </p:nvGraphicFramePr>
        <p:xfrm>
          <a:off x="7809805" y="6021685"/>
          <a:ext cx="287338" cy="600075"/>
        </p:xfrm>
        <a:graphic>
          <a:graphicData uri="http://schemas.openxmlformats.org/presentationml/2006/ole">
            <p:oleObj spid="_x0000_s55299" name="Équation" r:id="rId4" imgW="126720" imgH="253800" progId="">
              <p:embed/>
            </p:oleObj>
          </a:graphicData>
        </a:graphic>
      </p:graphicFrame>
      <p:sp>
        <p:nvSpPr>
          <p:cNvPr id="55300" name="Rectangle 4"/>
          <p:cNvSpPr>
            <a:spLocks noChangeArrowheads="1"/>
          </p:cNvSpPr>
          <p:nvPr/>
        </p:nvSpPr>
        <p:spPr bwMode="auto">
          <a:xfrm>
            <a:off x="0" y="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Les </a:t>
            </a:r>
            <a:r>
              <a:rPr kumimoji="0" lang="fr-FR" sz="2000" b="1" i="1"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solides ioniques</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sont </a:t>
            </a:r>
            <a:r>
              <a:rPr kumimoji="0" lang="fr-FR" sz="20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électriquement neutres</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 leur formule (dite formule « statistique ») ne fait donc pas apparaître de charges, elle comporte le nombre minimal de cations et d’anions permettant la neutralité électrique et commence toujours par la formule du cation. En revanche, le nom du solide ionique commence par celui de l’anion, suivi de celui du cation, le déterminant « de » s’intercalant entre le nom des deux ions.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5301" name="Rectangle 5"/>
          <p:cNvSpPr>
            <a:spLocks noChangeArrowheads="1"/>
          </p:cNvSpPr>
          <p:nvPr/>
        </p:nvSpPr>
        <p:spPr bwMode="auto">
          <a:xfrm>
            <a:off x="0" y="1916832"/>
            <a:ext cx="91440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Exemple</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Donner les noms et la formule statistique des solides ioniques constitués  des ions suivants :</a:t>
            </a:r>
          </a:p>
          <a:p>
            <a:pPr marR="0" lvl="0" algn="just" defTabSz="914400" rtl="0" eaLnBrk="1" fontAlgn="base" latinLnBrk="0" hangingPunct="1">
              <a:lnSpc>
                <a:spcPct val="100000"/>
              </a:lnSpc>
              <a:spcBef>
                <a:spcPct val="0"/>
              </a:spcBef>
              <a:spcAft>
                <a:spcPct val="0"/>
              </a:spcAft>
              <a:buClrTx/>
              <a:buSzTx/>
              <a:buFontTx/>
              <a:buNone/>
              <a:tabLst/>
            </a:pPr>
            <a:endParaRPr kumimoji="0" lang="fr-FR" sz="7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Ca</a:t>
            </a:r>
            <a:r>
              <a:rPr kumimoji="0" lang="fr-FR" sz="2000" b="0"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2+</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F</a:t>
            </a:r>
            <a:r>
              <a:rPr kumimoji="0" lang="fr-FR" sz="2000" b="0"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fr-FR" sz="7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Al</a:t>
            </a:r>
            <a:r>
              <a:rPr kumimoji="0" lang="fr-FR" sz="2000" b="0"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3+</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SO</a:t>
            </a:r>
            <a:r>
              <a:rPr kumimoji="0" lang="fr-FR" sz="2000" b="0"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4</a:t>
            </a:r>
            <a:r>
              <a:rPr kumimoji="0" lang="fr-FR" sz="2000" b="0"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2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19" name="Rectangle 14"/>
          <p:cNvSpPr>
            <a:spLocks noChangeArrowheads="1"/>
          </p:cNvSpPr>
          <p:nvPr/>
        </p:nvSpPr>
        <p:spPr bwMode="auto">
          <a:xfrm>
            <a:off x="1979712" y="2636912"/>
            <a:ext cx="6769100" cy="400110"/>
          </a:xfrm>
          <a:prstGeom prst="rect">
            <a:avLst/>
          </a:prstGeom>
          <a:noFill/>
          <a:ln w="9525">
            <a:noFill/>
            <a:miter lim="800000"/>
            <a:headEnd/>
            <a:tailEnd/>
          </a:ln>
        </p:spPr>
        <p:txBody>
          <a:bodyPr>
            <a:spAutoFit/>
          </a:bodyPr>
          <a:lstStyle/>
          <a:p>
            <a:pPr algn="just">
              <a:spcAft>
                <a:spcPts val="500"/>
              </a:spcAft>
            </a:pPr>
            <a:r>
              <a:rPr lang="fr-FR" sz="2000" dirty="0" smtClean="0">
                <a:solidFill>
                  <a:srgbClr val="002060"/>
                </a:solidFill>
                <a:latin typeface="Arial" pitchFamily="34" charset="0"/>
                <a:cs typeface="Arial" pitchFamily="34" charset="0"/>
              </a:rPr>
              <a:t>Fluorure de calcium : </a:t>
            </a:r>
            <a:r>
              <a:rPr lang="fr-FR" sz="2000" b="1" dirty="0" smtClean="0">
                <a:solidFill>
                  <a:srgbClr val="FF0000"/>
                </a:solidFill>
                <a:latin typeface="Arial" pitchFamily="34" charset="0"/>
                <a:cs typeface="Arial" pitchFamily="34" charset="0"/>
              </a:rPr>
              <a:t>CaF</a:t>
            </a:r>
            <a:r>
              <a:rPr lang="fr-FR" sz="2000" b="1" baseline="-25000" dirty="0" smtClean="0">
                <a:solidFill>
                  <a:srgbClr val="FF0000"/>
                </a:solidFill>
                <a:latin typeface="Arial" pitchFamily="34" charset="0"/>
                <a:cs typeface="Arial" pitchFamily="34" charset="0"/>
              </a:rPr>
              <a:t>2</a:t>
            </a:r>
            <a:endParaRPr lang="fr-FR" sz="2000" b="1" dirty="0">
              <a:solidFill>
                <a:srgbClr val="FF0000"/>
              </a:solidFill>
              <a:latin typeface="Arial" pitchFamily="34" charset="0"/>
              <a:cs typeface="Arial" pitchFamily="34" charset="0"/>
            </a:endParaRPr>
          </a:p>
        </p:txBody>
      </p:sp>
      <p:sp>
        <p:nvSpPr>
          <p:cNvPr id="20" name="Rectangle 14"/>
          <p:cNvSpPr>
            <a:spLocks noChangeArrowheads="1"/>
          </p:cNvSpPr>
          <p:nvPr/>
        </p:nvSpPr>
        <p:spPr bwMode="auto">
          <a:xfrm>
            <a:off x="2195736" y="3068960"/>
            <a:ext cx="6769100" cy="400110"/>
          </a:xfrm>
          <a:prstGeom prst="rect">
            <a:avLst/>
          </a:prstGeom>
          <a:noFill/>
          <a:ln w="9525">
            <a:noFill/>
            <a:miter lim="800000"/>
            <a:headEnd/>
            <a:tailEnd/>
          </a:ln>
        </p:spPr>
        <p:txBody>
          <a:bodyPr>
            <a:spAutoFit/>
          </a:bodyPr>
          <a:lstStyle/>
          <a:p>
            <a:pPr algn="just">
              <a:spcAft>
                <a:spcPts val="500"/>
              </a:spcAft>
            </a:pPr>
            <a:r>
              <a:rPr lang="fr-FR" sz="2000" dirty="0" smtClean="0">
                <a:solidFill>
                  <a:srgbClr val="002060"/>
                </a:solidFill>
                <a:latin typeface="Arial" pitchFamily="34" charset="0"/>
                <a:cs typeface="Arial" pitchFamily="34" charset="0"/>
              </a:rPr>
              <a:t>Sulfate d’aluminium : </a:t>
            </a:r>
            <a:r>
              <a:rPr lang="fr-FR" sz="2000" b="1" dirty="0" smtClean="0">
                <a:solidFill>
                  <a:srgbClr val="FF0000"/>
                </a:solidFill>
                <a:latin typeface="Arial" pitchFamily="34" charset="0"/>
                <a:cs typeface="Arial" pitchFamily="34" charset="0"/>
              </a:rPr>
              <a:t>(Al)</a:t>
            </a:r>
            <a:r>
              <a:rPr lang="fr-FR" sz="2000" b="1" baseline="-25000" dirty="0" smtClean="0">
                <a:solidFill>
                  <a:srgbClr val="FF0000"/>
                </a:solidFill>
                <a:latin typeface="Arial" pitchFamily="34" charset="0"/>
                <a:cs typeface="Arial" pitchFamily="34" charset="0"/>
              </a:rPr>
              <a:t>2</a:t>
            </a:r>
            <a:r>
              <a:rPr lang="fr-FR" sz="2000" b="1" dirty="0" smtClean="0">
                <a:solidFill>
                  <a:srgbClr val="FF0000"/>
                </a:solidFill>
                <a:latin typeface="Arial" pitchFamily="34" charset="0"/>
                <a:cs typeface="Arial" pitchFamily="34" charset="0"/>
              </a:rPr>
              <a:t>(SO</a:t>
            </a:r>
            <a:r>
              <a:rPr lang="fr-FR" sz="2000" b="1" baseline="-25000" dirty="0" smtClean="0">
                <a:solidFill>
                  <a:srgbClr val="FF0000"/>
                </a:solidFill>
                <a:latin typeface="Arial" pitchFamily="34" charset="0"/>
                <a:cs typeface="Arial" pitchFamily="34" charset="0"/>
              </a:rPr>
              <a:t>4</a:t>
            </a:r>
            <a:r>
              <a:rPr lang="fr-FR" sz="2000" b="1" dirty="0" smtClean="0">
                <a:solidFill>
                  <a:srgbClr val="FF0000"/>
                </a:solidFill>
                <a:latin typeface="Arial" pitchFamily="34" charset="0"/>
                <a:cs typeface="Arial" pitchFamily="34" charset="0"/>
              </a:rPr>
              <a:t>)</a:t>
            </a:r>
            <a:r>
              <a:rPr lang="fr-FR" sz="2000" b="1" baseline="-25000" dirty="0" smtClean="0">
                <a:solidFill>
                  <a:srgbClr val="FF0000"/>
                </a:solidFill>
                <a:latin typeface="Arial" pitchFamily="34" charset="0"/>
                <a:cs typeface="Arial" pitchFamily="34" charset="0"/>
              </a:rPr>
              <a:t>3</a:t>
            </a:r>
            <a:endParaRPr lang="fr-FR" sz="2000" b="1" baseline="-25000"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p:cTn id="7" dur="500" fill="hold"/>
                                        <p:tgtEl>
                                          <p:spTgt spid="55300"/>
                                        </p:tgtEl>
                                        <p:attrNameLst>
                                          <p:attrName>ppt_w</p:attrName>
                                        </p:attrNameLst>
                                      </p:cBhvr>
                                      <p:tavLst>
                                        <p:tav tm="0">
                                          <p:val>
                                            <p:fltVal val="0"/>
                                          </p:val>
                                        </p:tav>
                                        <p:tav tm="100000">
                                          <p:val>
                                            <p:strVal val="#ppt_w"/>
                                          </p:val>
                                        </p:tav>
                                      </p:tavLst>
                                    </p:anim>
                                    <p:anim calcmode="lin" valueType="num">
                                      <p:cBhvr>
                                        <p:cTn id="8" dur="500" fill="hold"/>
                                        <p:tgtEl>
                                          <p:spTgt spid="5530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301"/>
                                        </p:tgtEl>
                                        <p:attrNameLst>
                                          <p:attrName>style.visibility</p:attrName>
                                        </p:attrNameLst>
                                      </p:cBhvr>
                                      <p:to>
                                        <p:strVal val="visible"/>
                                      </p:to>
                                    </p:set>
                                    <p:anim calcmode="lin" valueType="num">
                                      <p:cBhvr additive="base">
                                        <p:cTn id="12" dur="500" fill="hold"/>
                                        <p:tgtEl>
                                          <p:spTgt spid="55301"/>
                                        </p:tgtEl>
                                        <p:attrNameLst>
                                          <p:attrName>ppt_x</p:attrName>
                                        </p:attrNameLst>
                                      </p:cBhvr>
                                      <p:tavLst>
                                        <p:tav tm="0">
                                          <p:val>
                                            <p:strVal val="1+#ppt_w/2"/>
                                          </p:val>
                                        </p:tav>
                                        <p:tav tm="100000">
                                          <p:val>
                                            <p:strVal val="#ppt_x"/>
                                          </p:val>
                                        </p:tav>
                                      </p:tavLst>
                                    </p:anim>
                                    <p:anim calcmode="lin" valueType="num">
                                      <p:cBhvr additive="base">
                                        <p:cTn id="13" dur="500" fill="hold"/>
                                        <p:tgtEl>
                                          <p:spTgt spid="5530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1"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1"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childTnLst>
                                </p:cTn>
                              </p:par>
                            </p:childTnLst>
                          </p:cTn>
                        </p:par>
                        <p:par>
                          <p:cTn id="30" fill="hold">
                            <p:stCondLst>
                              <p:cond delay="500"/>
                            </p:stCondLst>
                            <p:childTnLst>
                              <p:par>
                                <p:cTn id="31" presetID="23" presetClass="entr" presetSubtype="16" fill="hold" grpId="0" nodeType="afterEffect">
                                  <p:stCondLst>
                                    <p:cond delay="0"/>
                                  </p:stCondLst>
                                  <p:childTnLst>
                                    <p:set>
                                      <p:cBhvr>
                                        <p:cTn id="32" dur="1" fill="hold">
                                          <p:stCondLst>
                                            <p:cond delay="0"/>
                                          </p:stCondLst>
                                        </p:cTn>
                                        <p:tgtEl>
                                          <p:spTgt spid="1032"/>
                                        </p:tgtEl>
                                        <p:attrNameLst>
                                          <p:attrName>style.visibility</p:attrName>
                                        </p:attrNameLst>
                                      </p:cBhvr>
                                      <p:to>
                                        <p:strVal val="visible"/>
                                      </p:to>
                                    </p:set>
                                    <p:anim calcmode="lin" valueType="num">
                                      <p:cBhvr>
                                        <p:cTn id="33" dur="500" fill="hold"/>
                                        <p:tgtEl>
                                          <p:spTgt spid="1032"/>
                                        </p:tgtEl>
                                        <p:attrNameLst>
                                          <p:attrName>ppt_w</p:attrName>
                                        </p:attrNameLst>
                                      </p:cBhvr>
                                      <p:tavLst>
                                        <p:tav tm="0">
                                          <p:val>
                                            <p:fltVal val="0"/>
                                          </p:val>
                                        </p:tav>
                                        <p:tav tm="100000">
                                          <p:val>
                                            <p:strVal val="#ppt_w"/>
                                          </p:val>
                                        </p:tav>
                                      </p:tavLst>
                                    </p:anim>
                                    <p:anim calcmode="lin" valueType="num">
                                      <p:cBhvr>
                                        <p:cTn id="34" dur="500" fill="hold"/>
                                        <p:tgtEl>
                                          <p:spTgt spid="1032"/>
                                        </p:tgtEl>
                                        <p:attrNameLst>
                                          <p:attrName>ppt_h</p:attrName>
                                        </p:attrNameLst>
                                      </p:cBhvr>
                                      <p:tavLst>
                                        <p:tav tm="0">
                                          <p:val>
                                            <p:fltVal val="0"/>
                                          </p:val>
                                        </p:tav>
                                        <p:tav tm="100000">
                                          <p:val>
                                            <p:strVal val="#ppt_h"/>
                                          </p:val>
                                        </p:tav>
                                      </p:tavLst>
                                    </p:anim>
                                  </p:childTnLst>
                                </p:cTn>
                              </p:par>
                            </p:childTnLst>
                          </p:cTn>
                        </p:par>
                        <p:par>
                          <p:cTn id="35" fill="hold">
                            <p:stCondLst>
                              <p:cond delay="1000"/>
                            </p:stCondLst>
                            <p:childTnLst>
                              <p:par>
                                <p:cTn id="36" presetID="9" presetClass="entr" presetSubtype="0" fill="hold" grpId="0" nodeType="afterEffect">
                                  <p:stCondLst>
                                    <p:cond delay="0"/>
                                  </p:stCondLst>
                                  <p:childTnLst>
                                    <p:set>
                                      <p:cBhvr>
                                        <p:cTn id="37" dur="1" fill="hold">
                                          <p:stCondLst>
                                            <p:cond delay="0"/>
                                          </p:stCondLst>
                                        </p:cTn>
                                        <p:tgtEl>
                                          <p:spTgt spid="11265"/>
                                        </p:tgtEl>
                                        <p:attrNameLst>
                                          <p:attrName>style.visibility</p:attrName>
                                        </p:attrNameLst>
                                      </p:cBhvr>
                                      <p:to>
                                        <p:strVal val="visible"/>
                                      </p:to>
                                    </p:set>
                                    <p:animEffect transition="in" filter="dissolve">
                                      <p:cBhvr>
                                        <p:cTn id="38" dur="500"/>
                                        <p:tgtEl>
                                          <p:spTgt spid="11265"/>
                                        </p:tgtEl>
                                      </p:cBhvr>
                                    </p:animEffect>
                                  </p:childTnLst>
                                </p:cTn>
                              </p:par>
                            </p:childTnLst>
                          </p:cTn>
                        </p:par>
                        <p:par>
                          <p:cTn id="39" fill="hold">
                            <p:stCondLst>
                              <p:cond delay="1500"/>
                            </p:stCondLst>
                            <p:childTnLst>
                              <p:par>
                                <p:cTn id="40" presetID="9" presetClass="entr" presetSubtype="0" fill="hold" nodeType="afterEffect">
                                  <p:stCondLst>
                                    <p:cond delay="0"/>
                                  </p:stCondLst>
                                  <p:childTnLst>
                                    <p:set>
                                      <p:cBhvr>
                                        <p:cTn id="41" dur="1" fill="hold">
                                          <p:stCondLst>
                                            <p:cond delay="0"/>
                                          </p:stCondLst>
                                        </p:cTn>
                                        <p:tgtEl>
                                          <p:spTgt spid="1026">
                                            <p:subSp spid="_x0000_s55298"/>
                                          </p:spTgt>
                                        </p:tgtEl>
                                        <p:attrNameLst>
                                          <p:attrName>style.visibility</p:attrName>
                                        </p:attrNameLst>
                                      </p:cBhvr>
                                      <p:to>
                                        <p:strVal val="visible"/>
                                      </p:to>
                                    </p:set>
                                    <p:animEffect transition="in" filter="dissolve">
                                      <p:cBhvr>
                                        <p:cTn id="42" dur="500"/>
                                        <p:tgtEl>
                                          <p:spTgt spid="1026">
                                            <p:subSp spid="_x0000_s55298"/>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037"/>
                                        </p:tgtEl>
                                        <p:attrNameLst>
                                          <p:attrName>style.visibility</p:attrName>
                                        </p:attrNameLst>
                                      </p:cBhvr>
                                      <p:to>
                                        <p:strVal val="visible"/>
                                      </p:to>
                                    </p:set>
                                    <p:animEffect transition="in" filter="dissolve">
                                      <p:cBhvr>
                                        <p:cTn id="47" dur="500"/>
                                        <p:tgtEl>
                                          <p:spTgt spid="1037"/>
                                        </p:tgtEl>
                                      </p:cBhvr>
                                    </p:animEffect>
                                  </p:childTnLst>
                                </p:cTn>
                              </p:par>
                            </p:childTnLst>
                          </p:cTn>
                        </p:par>
                        <p:par>
                          <p:cTn id="48" fill="hold">
                            <p:stCondLst>
                              <p:cond delay="500"/>
                            </p:stCondLst>
                            <p:childTnLst>
                              <p:par>
                                <p:cTn id="49" presetID="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40"/>
                                        </p:tgtEl>
                                        <p:attrNameLst>
                                          <p:attrName>style.visibility</p:attrName>
                                        </p:attrNameLst>
                                      </p:cBhvr>
                                      <p:to>
                                        <p:strVal val="visible"/>
                                      </p:to>
                                    </p:set>
                                    <p:animEffect transition="in" filter="dissolve">
                                      <p:cBhvr>
                                        <p:cTn id="57" dur="500"/>
                                        <p:tgtEl>
                                          <p:spTgt spid="1040"/>
                                        </p:tgtEl>
                                      </p:cBhvr>
                                    </p:animEffect>
                                  </p:childTnLst>
                                </p:cTn>
                              </p:par>
                            </p:childTnLst>
                          </p:cTn>
                        </p:par>
                        <p:par>
                          <p:cTn id="58" fill="hold">
                            <p:stCondLst>
                              <p:cond delay="500"/>
                            </p:stCondLst>
                            <p:childTnLst>
                              <p:par>
                                <p:cTn id="59" presetID="2" presetClass="entr" presetSubtype="4" fill="hold" grpId="0" nodeType="afterEffect">
                                  <p:stCondLst>
                                    <p:cond delay="0"/>
                                  </p:stCondLst>
                                  <p:childTnLst>
                                    <p:set>
                                      <p:cBhvr>
                                        <p:cTn id="60" dur="1" fill="hold">
                                          <p:stCondLst>
                                            <p:cond delay="0"/>
                                          </p:stCondLst>
                                        </p:cTn>
                                        <p:tgtEl>
                                          <p:spTgt spid="1041"/>
                                        </p:tgtEl>
                                        <p:attrNameLst>
                                          <p:attrName>style.visibility</p:attrName>
                                        </p:attrNameLst>
                                      </p:cBhvr>
                                      <p:to>
                                        <p:strVal val="visible"/>
                                      </p:to>
                                    </p:set>
                                    <p:anim calcmode="lin" valueType="num">
                                      <p:cBhvr additive="base">
                                        <p:cTn id="61" dur="500" fill="hold"/>
                                        <p:tgtEl>
                                          <p:spTgt spid="1041"/>
                                        </p:tgtEl>
                                        <p:attrNameLst>
                                          <p:attrName>ppt_x</p:attrName>
                                        </p:attrNameLst>
                                      </p:cBhvr>
                                      <p:tavLst>
                                        <p:tav tm="0">
                                          <p:val>
                                            <p:strVal val="#ppt_x"/>
                                          </p:val>
                                        </p:tav>
                                        <p:tav tm="100000">
                                          <p:val>
                                            <p:strVal val="#ppt_x"/>
                                          </p:val>
                                        </p:tav>
                                      </p:tavLst>
                                    </p:anim>
                                    <p:anim calcmode="lin" valueType="num">
                                      <p:cBhvr additive="base">
                                        <p:cTn id="62" dur="500" fill="hold"/>
                                        <p:tgtEl>
                                          <p:spTgt spid="1041"/>
                                        </p:tgtEl>
                                        <p:attrNameLst>
                                          <p:attrName>ppt_y</p:attrName>
                                        </p:attrNameLst>
                                      </p:cBhvr>
                                      <p:tavLst>
                                        <p:tav tm="0">
                                          <p:val>
                                            <p:strVal val="1+#ppt_h/2"/>
                                          </p:val>
                                        </p:tav>
                                        <p:tav tm="100000">
                                          <p:val>
                                            <p:strVal val="#ppt_y"/>
                                          </p:val>
                                        </p:tav>
                                      </p:tavLst>
                                    </p:anim>
                                  </p:childTnLst>
                                </p:cTn>
                              </p:par>
                            </p:childTnLst>
                          </p:cTn>
                        </p:par>
                        <p:par>
                          <p:cTn id="63" fill="hold">
                            <p:stCondLst>
                              <p:cond delay="1000"/>
                            </p:stCondLst>
                            <p:childTnLst>
                              <p:par>
                                <p:cTn id="64" presetID="2" presetClass="entr" presetSubtype="4" fill="hold" grpId="0" nodeType="afterEffect">
                                  <p:stCondLst>
                                    <p:cond delay="0"/>
                                  </p:stCondLst>
                                  <p:childTnLst>
                                    <p:set>
                                      <p:cBhvr>
                                        <p:cTn id="65" dur="1" fill="hold">
                                          <p:stCondLst>
                                            <p:cond delay="0"/>
                                          </p:stCondLst>
                                        </p:cTn>
                                        <p:tgtEl>
                                          <p:spTgt spid="1042"/>
                                        </p:tgtEl>
                                        <p:attrNameLst>
                                          <p:attrName>style.visibility</p:attrName>
                                        </p:attrNameLst>
                                      </p:cBhvr>
                                      <p:to>
                                        <p:strVal val="visible"/>
                                      </p:to>
                                    </p:set>
                                    <p:anim calcmode="lin" valueType="num">
                                      <p:cBhvr additive="base">
                                        <p:cTn id="66" dur="500" fill="hold"/>
                                        <p:tgtEl>
                                          <p:spTgt spid="1042"/>
                                        </p:tgtEl>
                                        <p:attrNameLst>
                                          <p:attrName>ppt_x</p:attrName>
                                        </p:attrNameLst>
                                      </p:cBhvr>
                                      <p:tavLst>
                                        <p:tav tm="0">
                                          <p:val>
                                            <p:strVal val="#ppt_x"/>
                                          </p:val>
                                        </p:tav>
                                        <p:tav tm="100000">
                                          <p:val>
                                            <p:strVal val="#ppt_x"/>
                                          </p:val>
                                        </p:tav>
                                      </p:tavLst>
                                    </p:anim>
                                    <p:anim calcmode="lin" valueType="num">
                                      <p:cBhvr additive="base">
                                        <p:cTn id="67" dur="500" fill="hold"/>
                                        <p:tgtEl>
                                          <p:spTgt spid="104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0-#ppt_w/2"/>
                                          </p:val>
                                        </p:tav>
                                        <p:tav tm="100000">
                                          <p:val>
                                            <p:strVal val="#ppt_x"/>
                                          </p:val>
                                        </p:tav>
                                      </p:tavLst>
                                    </p:anim>
                                    <p:anim calcmode="lin" valueType="num">
                                      <p:cBhvr additive="base">
                                        <p:cTn id="73" dur="500" fill="hold"/>
                                        <p:tgtEl>
                                          <p:spTgt spid="21"/>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2" presetClass="entr" presetSubtype="12" fill="hold" nodeType="afterEffect">
                                  <p:stCondLst>
                                    <p:cond delay="0"/>
                                  </p:stCondLst>
                                  <p:childTnLst>
                                    <p:set>
                                      <p:cBhvr>
                                        <p:cTn id="76" dur="1" fill="hold">
                                          <p:stCondLst>
                                            <p:cond delay="0"/>
                                          </p:stCondLst>
                                        </p:cTn>
                                        <p:tgtEl>
                                          <p:spTgt spid="1027">
                                            <p:subSp spid="_x0000_s55299"/>
                                          </p:spTgt>
                                        </p:tgtEl>
                                        <p:attrNameLst>
                                          <p:attrName>style.visibility</p:attrName>
                                        </p:attrNameLst>
                                      </p:cBhvr>
                                      <p:to>
                                        <p:strVal val="visible"/>
                                      </p:to>
                                    </p:set>
                                    <p:anim calcmode="lin" valueType="num">
                                      <p:cBhvr additive="base">
                                        <p:cTn id="77" dur="500" fill="hold"/>
                                        <p:tgtEl>
                                          <p:spTgt spid="1027">
                                            <p:subSp spid="_x0000_s55299"/>
                                          </p:spTgt>
                                        </p:tgtEl>
                                        <p:attrNameLst>
                                          <p:attrName>ppt_x</p:attrName>
                                        </p:attrNameLst>
                                      </p:cBhvr>
                                      <p:tavLst>
                                        <p:tav tm="0">
                                          <p:val>
                                            <p:strVal val="0-#ppt_w/2"/>
                                          </p:val>
                                        </p:tav>
                                        <p:tav tm="100000">
                                          <p:val>
                                            <p:strVal val="#ppt_x"/>
                                          </p:val>
                                        </p:tav>
                                      </p:tavLst>
                                    </p:anim>
                                    <p:anim calcmode="lin" valueType="num">
                                      <p:cBhvr additive="base">
                                        <p:cTn id="78" dur="500" fill="hold"/>
                                        <p:tgtEl>
                                          <p:spTgt spid="1027">
                                            <p:subSp spid="_x0000_s55299"/>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 grpId="0" animBg="1" autoUpdateAnimBg="0"/>
      <p:bldP spid="1037" grpId="0" autoUpdateAnimBg="0"/>
      <p:bldP spid="16" grpId="0" animBg="1" autoUpdateAnimBg="0"/>
      <p:bldP spid="8" grpId="0"/>
      <p:bldP spid="1032" grpId="0"/>
      <p:bldP spid="1040" grpId="0" autoUpdateAnimBg="0"/>
      <p:bldP spid="1041" grpId="0" autoUpdateAnimBg="0"/>
      <p:bldP spid="1042" grpId="0" autoUpdateAnimBg="0"/>
      <p:bldP spid="55300" grpId="0"/>
      <p:bldP spid="55301" grpId="0"/>
      <p:bldP spid="19" grpId="1"/>
      <p:bldP spid="20"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8"/>
          <p:cNvSpPr>
            <a:spLocks noChangeArrowheads="1"/>
          </p:cNvSpPr>
          <p:nvPr/>
        </p:nvSpPr>
        <p:spPr bwMode="auto">
          <a:xfrm>
            <a:off x="0" y="714375"/>
            <a:ext cx="9144000" cy="0"/>
          </a:xfrm>
          <a:prstGeom prst="rect">
            <a:avLst/>
          </a:prstGeom>
          <a:noFill/>
          <a:ln w="9525">
            <a:noFill/>
            <a:miter lim="800000"/>
            <a:headEnd/>
            <a:tailEnd/>
          </a:ln>
        </p:spPr>
        <p:txBody>
          <a:bodyPr wrap="none" anchor="ctr">
            <a:spAutoFit/>
          </a:bodyPr>
          <a:lstStyle/>
          <a:p>
            <a:pPr eaLnBrk="0" hangingPunct="0"/>
            <a:endParaRPr lang="fr-FR"/>
          </a:p>
        </p:txBody>
      </p:sp>
      <p:sp>
        <p:nvSpPr>
          <p:cNvPr id="20" name="Text Box 3"/>
          <p:cNvSpPr txBox="1">
            <a:spLocks noChangeArrowheads="1"/>
          </p:cNvSpPr>
          <p:nvPr/>
        </p:nvSpPr>
        <p:spPr bwMode="auto">
          <a:xfrm>
            <a:off x="107950" y="4394200"/>
            <a:ext cx="8928100" cy="1484313"/>
          </a:xfrm>
          <a:prstGeom prst="rect">
            <a:avLst/>
          </a:prstGeom>
          <a:solidFill>
            <a:srgbClr val="FFFFFF"/>
          </a:solidFill>
          <a:ln w="19050">
            <a:solidFill>
              <a:srgbClr val="000000"/>
            </a:solidFill>
            <a:miter lim="800000"/>
            <a:headEnd/>
            <a:tailEnd/>
          </a:ln>
        </p:spPr>
        <p:txBody>
          <a:bodyPr/>
          <a:lstStyle/>
          <a:p>
            <a:pPr indent="449263" algn="just" eaLnBrk="0" hangingPunct="0">
              <a:defRPr/>
            </a:pPr>
            <a:r>
              <a:rPr lang="fr-FR" sz="2000" dirty="0">
                <a:solidFill>
                  <a:srgbClr val="002060"/>
                </a:solidFill>
                <a:latin typeface="Arial" pitchFamily="34" charset="0"/>
                <a:ea typeface="Calibri" pitchFamily="34" charset="0"/>
                <a:cs typeface="Arial" pitchFamily="34" charset="0"/>
                <a:sym typeface="Wingdings 2" pitchFamily="18" charset="2"/>
              </a:rPr>
              <a:t></a:t>
            </a:r>
            <a:r>
              <a:rPr lang="fr-FR" sz="2000" dirty="0">
                <a:solidFill>
                  <a:srgbClr val="002060"/>
                </a:solidFill>
                <a:latin typeface="Arial" pitchFamily="34" charset="0"/>
                <a:ea typeface="Calibri" pitchFamily="34" charset="0"/>
                <a:cs typeface="Arial" pitchFamily="34" charset="0"/>
              </a:rPr>
              <a:t> Le moment dipolaire d’une molécule est égal à la </a:t>
            </a:r>
            <a:r>
              <a:rPr lang="fr-FR" sz="2000" b="1" u="sng" dirty="0" smtClean="0">
                <a:solidFill>
                  <a:srgbClr val="002060"/>
                </a:solidFill>
                <a:latin typeface="Arial" pitchFamily="34" charset="0"/>
                <a:ea typeface="Calibri" pitchFamily="34" charset="0"/>
                <a:cs typeface="Arial" pitchFamily="34" charset="0"/>
              </a:rPr>
              <a:t>SOMME </a:t>
            </a:r>
            <a:r>
              <a:rPr lang="fr-FR" sz="2000" b="1" u="sng" dirty="0">
                <a:solidFill>
                  <a:srgbClr val="002060"/>
                </a:solidFill>
                <a:latin typeface="Arial" pitchFamily="34" charset="0"/>
                <a:ea typeface="Calibri" pitchFamily="34" charset="0"/>
                <a:cs typeface="Arial" pitchFamily="34" charset="0"/>
              </a:rPr>
              <a:t>des </a:t>
            </a:r>
            <a:r>
              <a:rPr lang="fr-FR" sz="2000" b="1" u="sng" dirty="0" err="1" smtClean="0">
                <a:solidFill>
                  <a:srgbClr val="002060"/>
                </a:solidFill>
                <a:latin typeface="Arial" pitchFamily="34" charset="0"/>
                <a:ea typeface="Calibri" pitchFamily="34" charset="0"/>
                <a:cs typeface="Arial" pitchFamily="34" charset="0"/>
              </a:rPr>
              <a:t>mo-ments</a:t>
            </a:r>
            <a:r>
              <a:rPr lang="fr-FR" sz="2000" b="1" u="sng" dirty="0" smtClean="0">
                <a:solidFill>
                  <a:srgbClr val="002060"/>
                </a:solidFill>
                <a:latin typeface="Arial" pitchFamily="34" charset="0"/>
                <a:ea typeface="Calibri" pitchFamily="34" charset="0"/>
                <a:cs typeface="Arial" pitchFamily="34" charset="0"/>
              </a:rPr>
              <a:t> </a:t>
            </a:r>
            <a:r>
              <a:rPr lang="fr-FR" sz="2000" b="1" u="sng" dirty="0">
                <a:solidFill>
                  <a:srgbClr val="002060"/>
                </a:solidFill>
                <a:latin typeface="Arial" pitchFamily="34" charset="0"/>
                <a:ea typeface="Calibri" pitchFamily="34" charset="0"/>
                <a:cs typeface="Arial" pitchFamily="34" charset="0"/>
              </a:rPr>
              <a:t>dipolaires de chacune des liaisons</a:t>
            </a:r>
            <a:r>
              <a:rPr lang="fr-FR" sz="2000" dirty="0">
                <a:solidFill>
                  <a:srgbClr val="002060"/>
                </a:solidFill>
                <a:latin typeface="Arial" pitchFamily="34" charset="0"/>
                <a:ea typeface="Calibri" pitchFamily="34" charset="0"/>
                <a:cs typeface="Arial" pitchFamily="34" charset="0"/>
              </a:rPr>
              <a:t> de l’édifice :</a:t>
            </a:r>
          </a:p>
          <a:p>
            <a:pPr algn="just" eaLnBrk="0" hangingPunct="0">
              <a:defRPr/>
            </a:pPr>
            <a:endParaRPr lang="fr-FR" dirty="0">
              <a:sym typeface="Wingdings 2" pitchFamily="18" charset="2"/>
            </a:endParaRPr>
          </a:p>
          <a:p>
            <a:pPr indent="449263" eaLnBrk="0" hangingPunct="0">
              <a:defRPr/>
            </a:pPr>
            <a:endParaRPr lang="fr-FR" sz="1100" dirty="0">
              <a:latin typeface="Calibri" pitchFamily="34" charset="0"/>
              <a:ea typeface="Calibri" pitchFamily="34" charset="0"/>
              <a:sym typeface="Wingdings 2" pitchFamily="18" charset="2"/>
            </a:endParaRPr>
          </a:p>
        </p:txBody>
      </p:sp>
      <p:sp>
        <p:nvSpPr>
          <p:cNvPr id="22" name="Rectangle 2"/>
          <p:cNvSpPr>
            <a:spLocks noChangeArrowheads="1"/>
          </p:cNvSpPr>
          <p:nvPr/>
        </p:nvSpPr>
        <p:spPr bwMode="auto">
          <a:xfrm>
            <a:off x="0" y="4005064"/>
            <a:ext cx="5171609"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b) Moment dipolaire d’une molécule :</a:t>
            </a:r>
            <a:endParaRPr lang="fr-FR" sz="2000" dirty="0">
              <a:latin typeface="Bookman Old Style" pitchFamily="18" charset="0"/>
              <a:ea typeface="Calibri" pitchFamily="34" charset="0"/>
              <a:cs typeface="Times New Roman" pitchFamily="18" charset="0"/>
            </a:endParaRPr>
          </a:p>
        </p:txBody>
      </p:sp>
      <p:sp>
        <p:nvSpPr>
          <p:cNvPr id="23" name="ZoneTexte 22"/>
          <p:cNvSpPr txBox="1"/>
          <p:nvPr/>
        </p:nvSpPr>
        <p:spPr>
          <a:xfrm>
            <a:off x="250825" y="5086350"/>
            <a:ext cx="8959504" cy="830997"/>
          </a:xfrm>
          <a:prstGeom prst="rect">
            <a:avLst/>
          </a:prstGeom>
          <a:noFill/>
        </p:spPr>
        <p:txBody>
          <a:bodyPr wrap="none">
            <a:spAutoFit/>
          </a:bodyPr>
          <a:lstStyle/>
          <a:p>
            <a:pPr>
              <a:defRPr/>
            </a:pPr>
            <a:r>
              <a:rPr lang="fr-FR" sz="2400" b="1" dirty="0">
                <a:latin typeface="Arial Narrow" pitchFamily="34" charset="0"/>
                <a:cs typeface="Arial" pitchFamily="34" charset="0"/>
                <a:sym typeface="Wingdings"/>
              </a:rPr>
              <a:t> </a:t>
            </a:r>
            <a:r>
              <a:rPr lang="fr-FR" sz="2400" dirty="0">
                <a:latin typeface="Arial Narrow" pitchFamily="34" charset="0"/>
                <a:cs typeface="Arial" pitchFamily="34" charset="0"/>
                <a:sym typeface="Wingdings"/>
              </a:rPr>
              <a:t>Une molécule présentant un </a:t>
            </a:r>
            <a:r>
              <a:rPr lang="fr-FR" sz="2400" b="1" u="sng" dirty="0">
                <a:latin typeface="Arial Narrow" pitchFamily="34" charset="0"/>
                <a:cs typeface="Arial" pitchFamily="34" charset="0"/>
                <a:sym typeface="Wingdings"/>
              </a:rPr>
              <a:t>moment dipolaire nul</a:t>
            </a:r>
            <a:r>
              <a:rPr lang="fr-FR" sz="2400" b="1" dirty="0">
                <a:latin typeface="Arial Narrow" pitchFamily="34" charset="0"/>
                <a:cs typeface="Arial" pitchFamily="34" charset="0"/>
                <a:sym typeface="Wingdings"/>
              </a:rPr>
              <a:t> </a:t>
            </a:r>
            <a:r>
              <a:rPr lang="fr-FR" sz="2400" dirty="0" smtClean="0">
                <a:latin typeface="Arial Narrow" pitchFamily="34" charset="0"/>
                <a:cs typeface="Arial" pitchFamily="34" charset="0"/>
                <a:sym typeface="Wingdings"/>
              </a:rPr>
              <a:t>est …………………</a:t>
            </a:r>
            <a:endParaRPr lang="fr-FR" sz="2400" dirty="0">
              <a:latin typeface="Arial Narrow" pitchFamily="34" charset="0"/>
              <a:cs typeface="Arial" pitchFamily="34" charset="0"/>
              <a:sym typeface="Symbol"/>
            </a:endParaRPr>
          </a:p>
          <a:p>
            <a:pPr>
              <a:defRPr/>
            </a:pPr>
            <a:r>
              <a:rPr lang="fr-FR" sz="2400" b="1" dirty="0">
                <a:latin typeface="Arial Narrow" pitchFamily="34" charset="0"/>
                <a:cs typeface="Arial" pitchFamily="34" charset="0"/>
                <a:sym typeface="Wingdings"/>
              </a:rPr>
              <a:t> </a:t>
            </a:r>
            <a:r>
              <a:rPr lang="fr-FR" sz="2400" dirty="0">
                <a:latin typeface="Arial Narrow" pitchFamily="34" charset="0"/>
                <a:cs typeface="Arial" pitchFamily="34" charset="0"/>
                <a:sym typeface="Wingdings"/>
              </a:rPr>
              <a:t>Une molécule présentant un </a:t>
            </a:r>
            <a:r>
              <a:rPr lang="fr-FR" sz="2400" b="1" u="sng" dirty="0">
                <a:latin typeface="Arial Narrow" pitchFamily="34" charset="0"/>
                <a:cs typeface="Arial" pitchFamily="34" charset="0"/>
                <a:sym typeface="Wingdings"/>
              </a:rPr>
              <a:t>moment dipolaire non nul</a:t>
            </a:r>
            <a:r>
              <a:rPr lang="fr-FR" sz="2400" b="1" dirty="0">
                <a:latin typeface="Arial Narrow" pitchFamily="34" charset="0"/>
                <a:cs typeface="Arial" pitchFamily="34" charset="0"/>
                <a:sym typeface="Wingdings"/>
              </a:rPr>
              <a:t> </a:t>
            </a:r>
            <a:r>
              <a:rPr lang="fr-FR" sz="2400" dirty="0" smtClean="0">
                <a:latin typeface="Arial Narrow" pitchFamily="34" charset="0"/>
                <a:cs typeface="Arial" pitchFamily="34" charset="0"/>
                <a:sym typeface="Wingdings"/>
              </a:rPr>
              <a:t>est ……………….</a:t>
            </a:r>
            <a:endParaRPr lang="fr-FR" sz="2400" dirty="0">
              <a:latin typeface="Arial Narrow" pitchFamily="34" charset="0"/>
              <a:cs typeface="Arial" pitchFamily="34" charset="0"/>
              <a:sym typeface="Symbol"/>
            </a:endParaRPr>
          </a:p>
        </p:txBody>
      </p:sp>
      <p:sp>
        <p:nvSpPr>
          <p:cNvPr id="24" name="Rectangle 1"/>
          <p:cNvSpPr>
            <a:spLocks noChangeArrowheads="1"/>
          </p:cNvSpPr>
          <p:nvPr/>
        </p:nvSpPr>
        <p:spPr bwMode="auto">
          <a:xfrm>
            <a:off x="1619250" y="5971451"/>
            <a:ext cx="7380288" cy="707886"/>
          </a:xfrm>
          <a:prstGeom prst="rect">
            <a:avLst/>
          </a:prstGeom>
          <a:solidFill>
            <a:srgbClr val="FFC000"/>
          </a:solidFill>
          <a:ln w="9525">
            <a:noFill/>
            <a:miter lim="800000"/>
            <a:headEnd/>
            <a:tailEnd/>
          </a:ln>
        </p:spPr>
        <p:txBody>
          <a:bodyPr anchor="ctr">
            <a:spAutoFit/>
          </a:bodyPr>
          <a:lstStyle/>
          <a:p>
            <a:pPr algn="just" eaLnBrk="0" hangingPunct="0"/>
            <a:r>
              <a:rPr lang="fr-FR" sz="2000" i="1" dirty="0"/>
              <a:t>Connaître la géométrie d’une molécule est primordial pour déterminer le caractère polaire ou apolaire d’une molécule.</a:t>
            </a:r>
          </a:p>
        </p:txBody>
      </p:sp>
      <p:pic>
        <p:nvPicPr>
          <p:cNvPr id="25" name="Picture 1"/>
          <p:cNvPicPr>
            <a:picLocks noChangeAspect="1" noChangeArrowheads="1"/>
          </p:cNvPicPr>
          <p:nvPr/>
        </p:nvPicPr>
        <p:blipFill>
          <a:blip r:embed="rId3" cstate="print"/>
          <a:srcRect/>
          <a:stretch>
            <a:fillRect/>
          </a:stretch>
        </p:blipFill>
        <p:spPr bwMode="auto">
          <a:xfrm>
            <a:off x="971550" y="5949950"/>
            <a:ext cx="565150" cy="649288"/>
          </a:xfrm>
          <a:prstGeom prst="rect">
            <a:avLst/>
          </a:prstGeom>
          <a:noFill/>
          <a:ln w="9525">
            <a:noFill/>
            <a:miter lim="800000"/>
            <a:headEnd/>
            <a:tailEnd/>
          </a:ln>
        </p:spPr>
      </p:pic>
      <p:sp>
        <p:nvSpPr>
          <p:cNvPr id="18" name="Text Box 1"/>
          <p:cNvSpPr txBox="1">
            <a:spLocks noChangeArrowheads="1"/>
          </p:cNvSpPr>
          <p:nvPr/>
        </p:nvSpPr>
        <p:spPr bwMode="auto">
          <a:xfrm>
            <a:off x="107950" y="404664"/>
            <a:ext cx="8928100" cy="3384376"/>
          </a:xfrm>
          <a:prstGeom prst="rect">
            <a:avLst/>
          </a:prstGeom>
          <a:solidFill>
            <a:srgbClr val="FFFFFF"/>
          </a:solidFill>
          <a:ln w="19050">
            <a:solidFill>
              <a:srgbClr val="000000"/>
            </a:solidFill>
            <a:miter lim="800000"/>
            <a:headEnd/>
            <a:tailEnd/>
          </a:ln>
        </p:spPr>
        <p:txBody>
          <a:bodyPr/>
          <a:lstStyle/>
          <a:p>
            <a:pPr indent="449263" eaLnBrk="0" hangingPunct="0">
              <a:defRPr/>
            </a:pPr>
            <a:r>
              <a:rPr lang="fr-FR" sz="2000" dirty="0" smtClean="0">
                <a:latin typeface="Arial" pitchFamily="34" charset="0"/>
                <a:ea typeface="Calibri" pitchFamily="34" charset="0"/>
                <a:cs typeface="Arial" pitchFamily="34" charset="0"/>
                <a:sym typeface="Wingdings 2" pitchFamily="18" charset="2"/>
              </a:rPr>
              <a:t></a:t>
            </a:r>
            <a:r>
              <a:rPr lang="fr-FR" sz="2000" dirty="0" smtClean="0">
                <a:latin typeface="Arial" pitchFamily="34" charset="0"/>
                <a:ea typeface="Calibri" pitchFamily="34" charset="0"/>
                <a:cs typeface="Arial" pitchFamily="34" charset="0"/>
              </a:rPr>
              <a:t> </a:t>
            </a:r>
            <a:r>
              <a:rPr lang="fr-FR" sz="2000" dirty="0">
                <a:latin typeface="Arial" pitchFamily="34" charset="0"/>
                <a:ea typeface="Calibri" pitchFamily="34" charset="0"/>
                <a:cs typeface="Arial" pitchFamily="34" charset="0"/>
              </a:rPr>
              <a:t>On associe à ce dipôle électrique une grandeur vectorielle </a:t>
            </a:r>
          </a:p>
          <a:p>
            <a:pPr eaLnBrk="0" hangingPunct="0">
              <a:defRPr/>
            </a:pPr>
            <a:r>
              <a:rPr lang="fr-FR" sz="2000" dirty="0" smtClean="0">
                <a:latin typeface="Arial" pitchFamily="34" charset="0"/>
                <a:ea typeface="Calibri" pitchFamily="34" charset="0"/>
                <a:cs typeface="Arial" pitchFamily="34" charset="0"/>
              </a:rPr>
              <a:t>appelée </a:t>
            </a:r>
            <a:r>
              <a:rPr lang="fr-FR" sz="2000" dirty="0">
                <a:latin typeface="Arial" pitchFamily="34" charset="0"/>
                <a:ea typeface="Calibri" pitchFamily="34" charset="0"/>
                <a:cs typeface="Arial" pitchFamily="34" charset="0"/>
              </a:rPr>
              <a:t>« </a:t>
            </a:r>
            <a:r>
              <a:rPr lang="fr-FR" sz="2000" b="1" i="1" u="sng" dirty="0">
                <a:latin typeface="Arial" pitchFamily="34" charset="0"/>
                <a:ea typeface="Calibri" pitchFamily="34" charset="0"/>
                <a:cs typeface="Arial" pitchFamily="34" charset="0"/>
                <a:sym typeface="Wingdings 2" pitchFamily="18" charset="2"/>
              </a:rPr>
              <a:t>moment dipolaire</a:t>
            </a:r>
            <a:r>
              <a:rPr lang="fr-FR" sz="2000" dirty="0">
                <a:latin typeface="Arial" pitchFamily="34" charset="0"/>
                <a:ea typeface="Calibri" pitchFamily="34" charset="0"/>
                <a:cs typeface="Arial" pitchFamily="34" charset="0"/>
                <a:sym typeface="Wingdings 2" pitchFamily="18" charset="2"/>
              </a:rPr>
              <a:t> », noté      ;</a:t>
            </a:r>
            <a:endParaRPr lang="fr-FR" sz="2000" dirty="0">
              <a:latin typeface="Arial" pitchFamily="34" charset="0"/>
              <a:cs typeface="Arial" pitchFamily="34" charset="0"/>
            </a:endParaRPr>
          </a:p>
        </p:txBody>
      </p:sp>
      <p:sp>
        <p:nvSpPr>
          <p:cNvPr id="19" name="Rectangle 14"/>
          <p:cNvSpPr>
            <a:spLocks noChangeArrowheads="1"/>
          </p:cNvSpPr>
          <p:nvPr/>
        </p:nvSpPr>
        <p:spPr bwMode="auto">
          <a:xfrm>
            <a:off x="251520" y="1052736"/>
            <a:ext cx="6769100" cy="1079783"/>
          </a:xfrm>
          <a:prstGeom prst="rect">
            <a:avLst/>
          </a:prstGeom>
          <a:noFill/>
          <a:ln w="9525">
            <a:noFill/>
            <a:miter lim="800000"/>
            <a:headEnd/>
            <a:tailEnd/>
          </a:ln>
        </p:spPr>
        <p:txBody>
          <a:bodyPr>
            <a:spAutoFit/>
          </a:bodyPr>
          <a:lstStyle/>
          <a:p>
            <a:pPr algn="just">
              <a:spcAft>
                <a:spcPts val="500"/>
              </a:spcAft>
            </a:pPr>
            <a:r>
              <a:rPr lang="fr-FR" dirty="0"/>
              <a:t>         </a:t>
            </a:r>
            <a:r>
              <a:rPr lang="fr-FR" sz="2000" dirty="0">
                <a:solidFill>
                  <a:srgbClr val="002060"/>
                </a:solidFill>
                <a:latin typeface="Arial" pitchFamily="34" charset="0"/>
                <a:cs typeface="Arial" pitchFamily="34" charset="0"/>
              </a:rPr>
              <a:t>Ce vecteur est </a:t>
            </a:r>
            <a:r>
              <a:rPr lang="fr-FR" sz="2000" b="1" i="1" dirty="0">
                <a:solidFill>
                  <a:srgbClr val="002060"/>
                </a:solidFill>
                <a:latin typeface="Arial" pitchFamily="34" charset="0"/>
                <a:cs typeface="Arial" pitchFamily="34" charset="0"/>
              </a:rPr>
              <a:t>orienté de la charge négative vers la charge positive</a:t>
            </a:r>
            <a:r>
              <a:rPr lang="fr-FR" sz="2000" dirty="0">
                <a:solidFill>
                  <a:srgbClr val="002060"/>
                </a:solidFill>
                <a:latin typeface="Arial" pitchFamily="34" charset="0"/>
                <a:cs typeface="Arial" pitchFamily="34" charset="0"/>
              </a:rPr>
              <a:t> et sa norme vaut : </a:t>
            </a:r>
          </a:p>
          <a:p>
            <a:pPr algn="ctr">
              <a:spcAft>
                <a:spcPts val="500"/>
              </a:spcAft>
            </a:pPr>
            <a:r>
              <a:rPr lang="fr-FR" sz="2000" b="1" dirty="0">
                <a:latin typeface="Arial" pitchFamily="34" charset="0"/>
                <a:cs typeface="Arial" pitchFamily="34" charset="0"/>
              </a:rPr>
              <a:t>p = q </a:t>
            </a:r>
            <a:r>
              <a:rPr lang="fr-FR" sz="2000" b="1" dirty="0">
                <a:latin typeface="Arial" pitchFamily="34" charset="0"/>
                <a:cs typeface="Arial" pitchFamily="34" charset="0"/>
                <a:sym typeface="Symbol" pitchFamily="18" charset="2"/>
              </a:rPr>
              <a:t></a:t>
            </a:r>
            <a:r>
              <a:rPr lang="fr-FR" sz="2000" b="1" dirty="0">
                <a:latin typeface="Arial" pitchFamily="34" charset="0"/>
                <a:cs typeface="Arial" pitchFamily="34" charset="0"/>
              </a:rPr>
              <a:t> </a:t>
            </a:r>
            <a:r>
              <a:rPr lang="fr-FR" sz="2000" b="1" dirty="0" err="1">
                <a:latin typeface="Arial" pitchFamily="34" charset="0"/>
                <a:cs typeface="Arial" pitchFamily="34" charset="0"/>
              </a:rPr>
              <a:t>d</a:t>
            </a:r>
            <a:r>
              <a:rPr lang="fr-FR" sz="2000" b="1" baseline="-25000" dirty="0" err="1">
                <a:latin typeface="Arial" pitchFamily="34" charset="0"/>
                <a:cs typeface="Arial" pitchFamily="34" charset="0"/>
              </a:rPr>
              <a:t>AB</a:t>
            </a:r>
            <a:endParaRPr lang="fr-FR" sz="2000" b="1" dirty="0">
              <a:latin typeface="Arial" pitchFamily="34" charset="0"/>
              <a:cs typeface="Arial" pitchFamily="34" charset="0"/>
            </a:endParaRPr>
          </a:p>
        </p:txBody>
      </p:sp>
      <p:sp>
        <p:nvSpPr>
          <p:cNvPr id="26" name="Rectangle 25"/>
          <p:cNvSpPr/>
          <p:nvPr/>
        </p:nvSpPr>
        <p:spPr>
          <a:xfrm>
            <a:off x="2843808" y="1700808"/>
            <a:ext cx="1440433" cy="431800"/>
          </a:xfrm>
          <a:prstGeom prst="rect">
            <a:avLst/>
          </a:prstGeom>
          <a:solidFill>
            <a:srgbClr val="FF0000">
              <a:alpha val="4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 name="Rectangle 8"/>
          <p:cNvSpPr>
            <a:spLocks noChangeArrowheads="1"/>
          </p:cNvSpPr>
          <p:nvPr/>
        </p:nvSpPr>
        <p:spPr bwMode="auto">
          <a:xfrm>
            <a:off x="23452" y="-27384"/>
            <a:ext cx="4836580"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a) Moment dipolaire d’une liaison:</a:t>
            </a:r>
            <a:endParaRPr lang="fr-FR" sz="2000" dirty="0">
              <a:latin typeface="Bookman Old Style" pitchFamily="18" charset="0"/>
              <a:ea typeface="Calibri" pitchFamily="34" charset="0"/>
              <a:cs typeface="Times New Roman" pitchFamily="18" charset="0"/>
            </a:endParaRPr>
          </a:p>
        </p:txBody>
      </p:sp>
      <p:graphicFrame>
        <p:nvGraphicFramePr>
          <p:cNvPr id="29" name="Object 2"/>
          <p:cNvGraphicFramePr>
            <a:graphicFrameLocks noChangeAspect="1"/>
          </p:cNvGraphicFramePr>
          <p:nvPr/>
        </p:nvGraphicFramePr>
        <p:xfrm>
          <a:off x="4427984" y="692696"/>
          <a:ext cx="227013" cy="473075"/>
        </p:xfrm>
        <a:graphic>
          <a:graphicData uri="http://schemas.openxmlformats.org/presentationml/2006/ole">
            <p:oleObj spid="_x0000_s3076" name="Équation" r:id="rId4" imgW="126720" imgH="253800" progId="">
              <p:embed/>
            </p:oleObj>
          </a:graphicData>
        </a:graphic>
      </p:graphicFrame>
      <p:sp>
        <p:nvSpPr>
          <p:cNvPr id="30" name="Rectangle 29"/>
          <p:cNvSpPr/>
          <p:nvPr/>
        </p:nvSpPr>
        <p:spPr>
          <a:xfrm>
            <a:off x="107505" y="2204864"/>
            <a:ext cx="9036496" cy="1515800"/>
          </a:xfrm>
          <a:prstGeom prst="rect">
            <a:avLst/>
          </a:prstGeom>
        </p:spPr>
        <p:txBody>
          <a:bodyPr wrap="square">
            <a:spAutoFit/>
          </a:bodyPr>
          <a:lstStyle/>
          <a:p>
            <a:pPr algn="just">
              <a:spcAft>
                <a:spcPts val="500"/>
              </a:spcAft>
              <a:defRPr/>
            </a:pPr>
            <a:r>
              <a:rPr lang="fr-FR" sz="2000" b="1" dirty="0">
                <a:solidFill>
                  <a:srgbClr val="002060"/>
                </a:solidFill>
                <a:latin typeface="Symbol" pitchFamily="18" charset="2"/>
                <a:cs typeface="Arial" charset="0"/>
                <a:sym typeface="Wingdings"/>
              </a:rPr>
              <a:t> </a:t>
            </a:r>
            <a:r>
              <a:rPr lang="fr-FR" sz="2000" b="1" dirty="0">
                <a:solidFill>
                  <a:srgbClr val="002060"/>
                </a:solidFill>
                <a:latin typeface="Arial" charset="0"/>
                <a:cs typeface="Arial" charset="0"/>
                <a:sym typeface="Symbol"/>
              </a:rPr>
              <a:t>q</a:t>
            </a:r>
            <a:r>
              <a:rPr lang="fr-FR" sz="2000" dirty="0">
                <a:solidFill>
                  <a:srgbClr val="002060"/>
                </a:solidFill>
                <a:latin typeface="Arial" charset="0"/>
                <a:cs typeface="Arial" charset="0"/>
                <a:sym typeface="Symbol"/>
              </a:rPr>
              <a:t> = </a:t>
            </a:r>
            <a:r>
              <a:rPr lang="fr-FR" sz="2000" dirty="0" smtClean="0">
                <a:solidFill>
                  <a:srgbClr val="002060"/>
                </a:solidFill>
                <a:latin typeface="Arial" charset="0"/>
                <a:cs typeface="Arial" charset="0"/>
                <a:sym typeface="Symbol"/>
              </a:rPr>
              <a:t>valeur absolue de la charge </a:t>
            </a:r>
            <a:r>
              <a:rPr lang="fr-FR" sz="2000" dirty="0">
                <a:solidFill>
                  <a:srgbClr val="002060"/>
                </a:solidFill>
                <a:latin typeface="Arial" charset="0"/>
                <a:cs typeface="Arial" charset="0"/>
                <a:sym typeface="Symbol"/>
              </a:rPr>
              <a:t>partielle </a:t>
            </a:r>
            <a:r>
              <a:rPr lang="fr-FR" sz="2000" dirty="0" smtClean="0">
                <a:solidFill>
                  <a:srgbClr val="002060"/>
                </a:solidFill>
                <a:latin typeface="Arial" charset="0"/>
                <a:cs typeface="Arial" charset="0"/>
                <a:sym typeface="Symbol"/>
              </a:rPr>
              <a:t>des atomes A et B (en Coulomb, </a:t>
            </a:r>
            <a:r>
              <a:rPr lang="fr-FR" sz="2000" b="1" dirty="0" smtClean="0">
                <a:solidFill>
                  <a:srgbClr val="002060"/>
                </a:solidFill>
                <a:latin typeface="Arial" charset="0"/>
                <a:cs typeface="Arial" charset="0"/>
                <a:sym typeface="Symbol"/>
              </a:rPr>
              <a:t>C</a:t>
            </a:r>
            <a:r>
              <a:rPr lang="fr-FR" sz="2000" dirty="0" smtClean="0">
                <a:solidFill>
                  <a:srgbClr val="002060"/>
                </a:solidFill>
                <a:latin typeface="Arial" charset="0"/>
                <a:cs typeface="Arial" charset="0"/>
                <a:sym typeface="Symbol"/>
              </a:rPr>
              <a:t>)</a:t>
            </a:r>
            <a:endParaRPr lang="fr-FR" sz="2000" dirty="0">
              <a:solidFill>
                <a:srgbClr val="002060"/>
              </a:solidFill>
              <a:latin typeface="Arial" charset="0"/>
              <a:cs typeface="Arial" charset="0"/>
              <a:sym typeface="Symbol"/>
            </a:endParaRPr>
          </a:p>
          <a:p>
            <a:pPr algn="just">
              <a:spcAft>
                <a:spcPts val="500"/>
              </a:spcAft>
              <a:defRPr/>
            </a:pPr>
            <a:r>
              <a:rPr lang="fr-FR" sz="2000" b="1" dirty="0">
                <a:solidFill>
                  <a:srgbClr val="002060"/>
                </a:solidFill>
                <a:latin typeface="Symbol" pitchFamily="18" charset="2"/>
                <a:cs typeface="Arial" charset="0"/>
                <a:sym typeface="Wingdings"/>
              </a:rPr>
              <a:t> </a:t>
            </a:r>
            <a:r>
              <a:rPr lang="fr-FR" sz="2000" b="1" dirty="0" err="1">
                <a:solidFill>
                  <a:srgbClr val="002060"/>
                </a:solidFill>
                <a:latin typeface="Arial" charset="0"/>
                <a:cs typeface="Arial" charset="0"/>
                <a:sym typeface="Symbol"/>
              </a:rPr>
              <a:t>d</a:t>
            </a:r>
            <a:r>
              <a:rPr lang="fr-FR" sz="2000" b="1" baseline="-25000" dirty="0" err="1">
                <a:solidFill>
                  <a:srgbClr val="002060"/>
                </a:solidFill>
                <a:latin typeface="Arial" charset="0"/>
                <a:cs typeface="Arial" charset="0"/>
                <a:sym typeface="Symbol"/>
              </a:rPr>
              <a:t>AB</a:t>
            </a:r>
            <a:r>
              <a:rPr lang="fr-FR" sz="2000" dirty="0">
                <a:solidFill>
                  <a:srgbClr val="002060"/>
                </a:solidFill>
                <a:latin typeface="Arial" charset="0"/>
                <a:cs typeface="Arial" charset="0"/>
                <a:sym typeface="Symbol"/>
              </a:rPr>
              <a:t> = longueur de la liaison AB (en mètre, </a:t>
            </a:r>
            <a:r>
              <a:rPr lang="fr-FR" sz="2000" b="1" dirty="0">
                <a:solidFill>
                  <a:srgbClr val="002060"/>
                </a:solidFill>
                <a:latin typeface="Arial" charset="0"/>
                <a:cs typeface="Arial" charset="0"/>
                <a:sym typeface="Symbol"/>
              </a:rPr>
              <a:t>m</a:t>
            </a:r>
            <a:r>
              <a:rPr lang="fr-FR" sz="2000" dirty="0">
                <a:solidFill>
                  <a:srgbClr val="002060"/>
                </a:solidFill>
                <a:latin typeface="Arial" charset="0"/>
                <a:cs typeface="Arial" charset="0"/>
                <a:sym typeface="Symbol"/>
              </a:rPr>
              <a:t>) ;</a:t>
            </a:r>
          </a:p>
          <a:p>
            <a:pPr algn="just">
              <a:spcAft>
                <a:spcPts val="500"/>
              </a:spcAft>
              <a:defRPr/>
            </a:pPr>
            <a:r>
              <a:rPr lang="fr-FR" sz="2000" b="1" dirty="0">
                <a:solidFill>
                  <a:srgbClr val="002060"/>
                </a:solidFill>
                <a:latin typeface="Symbol" pitchFamily="18" charset="2"/>
                <a:cs typeface="Arial" charset="0"/>
                <a:sym typeface="Wingdings"/>
              </a:rPr>
              <a:t> </a:t>
            </a:r>
            <a:r>
              <a:rPr lang="fr-FR" sz="2000" b="1" dirty="0">
                <a:solidFill>
                  <a:srgbClr val="002060"/>
                </a:solidFill>
                <a:latin typeface="Arial" charset="0"/>
                <a:cs typeface="Arial" charset="0"/>
                <a:sym typeface="Symbol"/>
              </a:rPr>
              <a:t>p</a:t>
            </a:r>
            <a:r>
              <a:rPr lang="fr-FR" sz="2000" dirty="0">
                <a:solidFill>
                  <a:srgbClr val="002060"/>
                </a:solidFill>
                <a:latin typeface="Arial" charset="0"/>
                <a:cs typeface="Arial" charset="0"/>
                <a:sym typeface="Symbol"/>
              </a:rPr>
              <a:t> = moment dipolaire (en Coulomb mètre, </a:t>
            </a:r>
            <a:r>
              <a:rPr lang="fr-FR" sz="2000" b="1" dirty="0" err="1">
                <a:solidFill>
                  <a:srgbClr val="002060"/>
                </a:solidFill>
                <a:latin typeface="Arial" charset="0"/>
                <a:cs typeface="Arial" charset="0"/>
                <a:sym typeface="Symbol"/>
              </a:rPr>
              <a:t>C.m</a:t>
            </a:r>
            <a:r>
              <a:rPr lang="fr-FR" sz="2000" dirty="0">
                <a:solidFill>
                  <a:srgbClr val="002060"/>
                </a:solidFill>
                <a:latin typeface="Arial" charset="0"/>
                <a:cs typeface="Arial" charset="0"/>
                <a:sym typeface="Symbol"/>
              </a:rPr>
              <a:t> ou en Debye, </a:t>
            </a:r>
            <a:r>
              <a:rPr lang="fr-FR" sz="2000" b="1" dirty="0">
                <a:solidFill>
                  <a:srgbClr val="002060"/>
                </a:solidFill>
                <a:latin typeface="Arial" charset="0"/>
                <a:cs typeface="Arial" charset="0"/>
                <a:sym typeface="Symbol"/>
              </a:rPr>
              <a:t>D</a:t>
            </a:r>
            <a:r>
              <a:rPr lang="fr-FR" sz="2000" dirty="0">
                <a:solidFill>
                  <a:srgbClr val="002060"/>
                </a:solidFill>
                <a:latin typeface="Arial" charset="0"/>
                <a:cs typeface="Arial" charset="0"/>
                <a:sym typeface="Symbol"/>
              </a:rPr>
              <a:t>) ;</a:t>
            </a:r>
          </a:p>
          <a:p>
            <a:pPr algn="ctr">
              <a:spcAft>
                <a:spcPts val="500"/>
              </a:spcAft>
              <a:defRPr/>
            </a:pPr>
            <a:r>
              <a:rPr lang="fr-FR" sz="2000" dirty="0">
                <a:solidFill>
                  <a:srgbClr val="002060"/>
                </a:solidFill>
                <a:latin typeface="Arial" charset="0"/>
                <a:cs typeface="Arial" charset="0"/>
                <a:sym typeface="Symbol"/>
              </a:rPr>
              <a:t> </a:t>
            </a:r>
            <a:r>
              <a:rPr lang="fr-FR" sz="2000" i="1" u="sng" dirty="0">
                <a:solidFill>
                  <a:srgbClr val="002060"/>
                </a:solidFill>
                <a:latin typeface="Arial" charset="0"/>
                <a:cs typeface="Arial" charset="0"/>
                <a:sym typeface="Symbol"/>
              </a:rPr>
              <a:t>Conversion</a:t>
            </a:r>
            <a:r>
              <a:rPr lang="fr-FR" sz="2000" i="1" dirty="0">
                <a:solidFill>
                  <a:srgbClr val="002060"/>
                </a:solidFill>
                <a:latin typeface="Arial" charset="0"/>
                <a:cs typeface="Arial" charset="0"/>
                <a:sym typeface="Symbol"/>
              </a:rPr>
              <a:t> : </a:t>
            </a:r>
            <a:r>
              <a:rPr lang="fr-FR" sz="2000" b="1" dirty="0">
                <a:solidFill>
                  <a:srgbClr val="002060"/>
                </a:solidFill>
                <a:latin typeface="Arial" charset="0"/>
                <a:cs typeface="Arial" charset="0"/>
                <a:sym typeface="Symbol"/>
              </a:rPr>
              <a:t>1 D = 3,3.10 </a:t>
            </a:r>
            <a:r>
              <a:rPr lang="fr-FR" sz="2000" b="1" baseline="30000" dirty="0">
                <a:solidFill>
                  <a:srgbClr val="002060"/>
                </a:solidFill>
                <a:latin typeface="Arial" charset="0"/>
                <a:cs typeface="Arial" charset="0"/>
                <a:sym typeface="Symbol"/>
              </a:rPr>
              <a:t>– 30</a:t>
            </a:r>
            <a:r>
              <a:rPr lang="fr-FR" sz="2000" b="1" dirty="0">
                <a:solidFill>
                  <a:srgbClr val="002060"/>
                </a:solidFill>
                <a:latin typeface="Arial" charset="0"/>
                <a:cs typeface="Arial" charset="0"/>
                <a:sym typeface="Symbol"/>
              </a:rPr>
              <a:t> </a:t>
            </a:r>
            <a:r>
              <a:rPr lang="fr-FR" sz="2000" b="1" dirty="0" err="1" smtClean="0">
                <a:solidFill>
                  <a:srgbClr val="002060"/>
                </a:solidFill>
                <a:latin typeface="Arial" charset="0"/>
                <a:cs typeface="Arial" charset="0"/>
                <a:sym typeface="Symbol"/>
              </a:rPr>
              <a:t>C.m</a:t>
            </a:r>
            <a:endParaRPr lang="fr-FR" b="1" dirty="0">
              <a:solidFill>
                <a:schemeClr val="tx1">
                  <a:lumMod val="95000"/>
                  <a:lumOff val="5000"/>
                </a:schemeClr>
              </a:solidFill>
              <a:latin typeface="Arial" charset="0"/>
              <a:cs typeface="Arial" charset="0"/>
              <a:sym typeface="Symbol"/>
            </a:endParaRPr>
          </a:p>
        </p:txBody>
      </p:sp>
      <p:sp>
        <p:nvSpPr>
          <p:cNvPr id="31" name="ZoneTexte 16"/>
          <p:cNvSpPr txBox="1">
            <a:spLocks noChangeArrowheads="1"/>
          </p:cNvSpPr>
          <p:nvPr/>
        </p:nvSpPr>
        <p:spPr bwMode="auto">
          <a:xfrm>
            <a:off x="7448996" y="956642"/>
            <a:ext cx="1552575" cy="708025"/>
          </a:xfrm>
          <a:prstGeom prst="rect">
            <a:avLst/>
          </a:prstGeom>
          <a:noFill/>
          <a:ln w="9525">
            <a:noFill/>
            <a:miter lim="800000"/>
            <a:headEnd/>
            <a:tailEnd/>
          </a:ln>
        </p:spPr>
        <p:txBody>
          <a:bodyPr wrap="none">
            <a:spAutoFit/>
          </a:bodyPr>
          <a:lstStyle/>
          <a:p>
            <a:r>
              <a:rPr lang="fr-FR" sz="4000" dirty="0"/>
              <a:t>A – B </a:t>
            </a:r>
          </a:p>
        </p:txBody>
      </p:sp>
      <p:sp>
        <p:nvSpPr>
          <p:cNvPr id="32" name="Rectangle 17"/>
          <p:cNvSpPr>
            <a:spLocks noChangeArrowheads="1"/>
          </p:cNvSpPr>
          <p:nvPr/>
        </p:nvSpPr>
        <p:spPr bwMode="auto">
          <a:xfrm>
            <a:off x="7233096" y="596280"/>
            <a:ext cx="795338" cy="461962"/>
          </a:xfrm>
          <a:prstGeom prst="rect">
            <a:avLst/>
          </a:prstGeom>
          <a:noFill/>
          <a:ln w="9525">
            <a:noFill/>
            <a:miter lim="800000"/>
            <a:headEnd/>
            <a:tailEnd/>
          </a:ln>
        </p:spPr>
        <p:txBody>
          <a:bodyPr wrap="none">
            <a:spAutoFit/>
          </a:bodyPr>
          <a:lstStyle/>
          <a:p>
            <a:r>
              <a:rPr lang="fr-FR" sz="2400" b="1">
                <a:solidFill>
                  <a:srgbClr val="005828"/>
                </a:solidFill>
                <a:latin typeface="Symbol" pitchFamily="18" charset="2"/>
              </a:rPr>
              <a:t>- d</a:t>
            </a:r>
            <a:r>
              <a:rPr lang="fr-FR" sz="2400" b="1">
                <a:solidFill>
                  <a:srgbClr val="005828"/>
                </a:solidFill>
                <a:latin typeface="Times New Roman" pitchFamily="18" charset="0"/>
                <a:cs typeface="Times New Roman" pitchFamily="18" charset="0"/>
              </a:rPr>
              <a:t>.e</a:t>
            </a:r>
            <a:endParaRPr lang="fr-FR" sz="2400">
              <a:solidFill>
                <a:srgbClr val="005828"/>
              </a:solidFill>
              <a:latin typeface="Times New Roman" pitchFamily="18" charset="0"/>
              <a:cs typeface="Times New Roman" pitchFamily="18" charset="0"/>
            </a:endParaRPr>
          </a:p>
        </p:txBody>
      </p:sp>
      <p:sp>
        <p:nvSpPr>
          <p:cNvPr id="33" name="Rectangle 18"/>
          <p:cNvSpPr>
            <a:spLocks noChangeArrowheads="1"/>
          </p:cNvSpPr>
          <p:nvPr/>
        </p:nvSpPr>
        <p:spPr bwMode="auto">
          <a:xfrm>
            <a:off x="8241159" y="596280"/>
            <a:ext cx="795337" cy="461962"/>
          </a:xfrm>
          <a:prstGeom prst="rect">
            <a:avLst/>
          </a:prstGeom>
          <a:noFill/>
          <a:ln w="9525">
            <a:noFill/>
            <a:miter lim="800000"/>
            <a:headEnd/>
            <a:tailEnd/>
          </a:ln>
        </p:spPr>
        <p:txBody>
          <a:bodyPr wrap="none">
            <a:spAutoFit/>
          </a:bodyPr>
          <a:lstStyle/>
          <a:p>
            <a:r>
              <a:rPr lang="fr-FR" sz="2400" b="1">
                <a:solidFill>
                  <a:srgbClr val="005828"/>
                </a:solidFill>
                <a:latin typeface="Symbol" pitchFamily="18" charset="2"/>
              </a:rPr>
              <a:t>+ d</a:t>
            </a:r>
            <a:r>
              <a:rPr lang="fr-FR" sz="2400" b="1">
                <a:solidFill>
                  <a:srgbClr val="005828"/>
                </a:solidFill>
                <a:latin typeface="Times New Roman" pitchFamily="18" charset="0"/>
                <a:cs typeface="Times New Roman" pitchFamily="18" charset="0"/>
              </a:rPr>
              <a:t>.e</a:t>
            </a:r>
            <a:endParaRPr lang="fr-FR" sz="2400">
              <a:solidFill>
                <a:srgbClr val="005828"/>
              </a:solidFill>
              <a:latin typeface="Times New Roman" pitchFamily="18" charset="0"/>
              <a:cs typeface="Times New Roman" pitchFamily="18" charset="0"/>
            </a:endParaRPr>
          </a:p>
        </p:txBody>
      </p:sp>
      <p:cxnSp>
        <p:nvCxnSpPr>
          <p:cNvPr id="34" name="Connecteur droit avec flèche 33"/>
          <p:cNvCxnSpPr/>
          <p:nvPr/>
        </p:nvCxnSpPr>
        <p:spPr>
          <a:xfrm>
            <a:off x="7522021" y="1677367"/>
            <a:ext cx="1295400" cy="0"/>
          </a:xfrm>
          <a:prstGeom prst="straightConnector1">
            <a:avLst/>
          </a:prstGeom>
          <a:ln w="57150">
            <a:solidFill>
              <a:srgbClr val="005828"/>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5" name="Object 9"/>
          <p:cNvGraphicFramePr>
            <a:graphicFrameLocks noChangeAspect="1"/>
          </p:cNvGraphicFramePr>
          <p:nvPr/>
        </p:nvGraphicFramePr>
        <p:xfrm>
          <a:off x="7953821" y="1748805"/>
          <a:ext cx="287338" cy="600075"/>
        </p:xfrm>
        <a:graphic>
          <a:graphicData uri="http://schemas.openxmlformats.org/presentationml/2006/ole">
            <p:oleObj spid="_x0000_s3077" name="Équation" r:id="rId5" imgW="126720" imgH="253800" progId="">
              <p:embed/>
            </p:oleObj>
          </a:graphicData>
        </a:graphic>
      </p:graphicFrame>
      <p:sp>
        <p:nvSpPr>
          <p:cNvPr id="21" name="Rectangle 20"/>
          <p:cNvSpPr/>
          <p:nvPr/>
        </p:nvSpPr>
        <p:spPr>
          <a:xfrm>
            <a:off x="6691358" y="5096473"/>
            <a:ext cx="1774845"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sym typeface="Wingdings 3" pitchFamily="18" charset="2"/>
              </a:rPr>
              <a:t>APOLAIRE</a:t>
            </a:r>
            <a:endParaRPr lang="fr-FR" sz="2400" b="1" dirty="0">
              <a:solidFill>
                <a:srgbClr val="FF0000"/>
              </a:solidFill>
            </a:endParaRPr>
          </a:p>
        </p:txBody>
      </p:sp>
      <p:sp>
        <p:nvSpPr>
          <p:cNvPr id="27" name="Rectangle 26"/>
          <p:cNvSpPr/>
          <p:nvPr/>
        </p:nvSpPr>
        <p:spPr>
          <a:xfrm>
            <a:off x="7231185" y="5467258"/>
            <a:ext cx="1622560" cy="461665"/>
          </a:xfrm>
          <a:prstGeom prst="rect">
            <a:avLst/>
          </a:prstGeom>
        </p:spPr>
        <p:txBody>
          <a:bodyPr wrap="none">
            <a:spAutoFit/>
          </a:bodyPr>
          <a:lstStyle/>
          <a:p>
            <a:r>
              <a:rPr lang="fr-FR" sz="2000" b="1" dirty="0" smtClean="0">
                <a:solidFill>
                  <a:srgbClr val="FF0000"/>
                </a:solidFill>
                <a:latin typeface="Arial" pitchFamily="34" charset="0"/>
                <a:cs typeface="Arial" pitchFamily="34" charset="0"/>
                <a:sym typeface="Wingdings 3" pitchFamily="18" charset="2"/>
              </a:rPr>
              <a:t> </a:t>
            </a:r>
            <a:r>
              <a:rPr lang="fr-FR" sz="2400" b="1" dirty="0" smtClean="0">
                <a:solidFill>
                  <a:srgbClr val="FF0000"/>
                </a:solidFill>
                <a:latin typeface="Arial" pitchFamily="34" charset="0"/>
                <a:cs typeface="Arial" pitchFamily="34" charset="0"/>
                <a:sym typeface="Wingdings 3" pitchFamily="18" charset="2"/>
              </a:rPr>
              <a:t>POLAIRE</a:t>
            </a:r>
            <a:endParaRPr lang="fr-FR"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left)">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wipe(left)">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wipe(left)">
                                      <p:cBhvr>
                                        <p:cTn id="17" dur="500"/>
                                        <p:tgtEl>
                                          <p:spTgt spid="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xEl>
                                              <p:pRg st="3" end="3"/>
                                            </p:txEl>
                                          </p:spTgt>
                                        </p:tgtEl>
                                        <p:attrNameLst>
                                          <p:attrName>style.visibility</p:attrName>
                                        </p:attrNameLst>
                                      </p:cBhvr>
                                      <p:to>
                                        <p:strVal val="visible"/>
                                      </p:to>
                                    </p:set>
                                    <p:animEffect transition="in" filter="wipe(left)">
                                      <p:cBhvr>
                                        <p:cTn id="22" dur="500"/>
                                        <p:tgtEl>
                                          <p:spTgt spid="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wipe(left)">
                                      <p:cBhvr>
                                        <p:cTn id="35" dur="500"/>
                                        <p:tgtEl>
                                          <p:spTgt spid="23">
                                            <p:txEl>
                                              <p:pRg st="0" end="0"/>
                                            </p:txEl>
                                          </p:spTgt>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23">
                                            <p:txEl>
                                              <p:pRg st="1" end="1"/>
                                            </p:txEl>
                                          </p:spTgt>
                                        </p:tgtEl>
                                        <p:attrNameLst>
                                          <p:attrName>style.visibility</p:attrName>
                                        </p:attrNameLst>
                                      </p:cBhvr>
                                      <p:to>
                                        <p:strVal val="visible"/>
                                      </p:to>
                                    </p:set>
                                    <p:animEffect transition="in" filter="wipe(left)">
                                      <p:cBhvr>
                                        <p:cTn id="39" dur="500"/>
                                        <p:tgtEl>
                                          <p:spTgt spid="2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800" decel="100000"/>
                                        <p:tgtEl>
                                          <p:spTgt spid="24"/>
                                        </p:tgtEl>
                                      </p:cBhvr>
                                    </p:animEffect>
                                    <p:anim calcmode="lin" valueType="num">
                                      <p:cBhvr>
                                        <p:cTn id="55" dur="800" decel="100000" fill="hold"/>
                                        <p:tgtEl>
                                          <p:spTgt spid="24"/>
                                        </p:tgtEl>
                                        <p:attrNameLst>
                                          <p:attrName>style.rotation</p:attrName>
                                        </p:attrNameLst>
                                      </p:cBhvr>
                                      <p:tavLst>
                                        <p:tav tm="0">
                                          <p:val>
                                            <p:fltVal val="-90"/>
                                          </p:val>
                                        </p:tav>
                                        <p:tav tm="100000">
                                          <p:val>
                                            <p:fltVal val="0"/>
                                          </p:val>
                                        </p:tav>
                                      </p:tavLst>
                                    </p:anim>
                                    <p:anim calcmode="lin" valueType="num">
                                      <p:cBhvr>
                                        <p:cTn id="56" dur="800" decel="100000" fill="hold"/>
                                        <p:tgtEl>
                                          <p:spTgt spid="24"/>
                                        </p:tgtEl>
                                        <p:attrNameLst>
                                          <p:attrName>ppt_x</p:attrName>
                                        </p:attrNameLst>
                                      </p:cBhvr>
                                      <p:tavLst>
                                        <p:tav tm="0">
                                          <p:val>
                                            <p:strVal val="#ppt_x+0.4"/>
                                          </p:val>
                                        </p:tav>
                                        <p:tav tm="100000">
                                          <p:val>
                                            <p:strVal val="#ppt_x-0.05"/>
                                          </p:val>
                                        </p:tav>
                                      </p:tavLst>
                                    </p:anim>
                                    <p:anim calcmode="lin" valueType="num">
                                      <p:cBhvr>
                                        <p:cTn id="57" dur="800" decel="100000" fill="hold"/>
                                        <p:tgtEl>
                                          <p:spTgt spid="24"/>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60" presetID="30" presetClass="entr" presetSubtype="0"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800" decel="100000"/>
                                        <p:tgtEl>
                                          <p:spTgt spid="25"/>
                                        </p:tgtEl>
                                      </p:cBhvr>
                                    </p:animEffect>
                                    <p:anim calcmode="lin" valueType="num">
                                      <p:cBhvr>
                                        <p:cTn id="63" dur="800" decel="100000" fill="hold"/>
                                        <p:tgtEl>
                                          <p:spTgt spid="25"/>
                                        </p:tgtEl>
                                        <p:attrNameLst>
                                          <p:attrName>style.rotation</p:attrName>
                                        </p:attrNameLst>
                                      </p:cBhvr>
                                      <p:tavLst>
                                        <p:tav tm="0">
                                          <p:val>
                                            <p:fltVal val="-90"/>
                                          </p:val>
                                        </p:tav>
                                        <p:tav tm="100000">
                                          <p:val>
                                            <p:fltVal val="0"/>
                                          </p:val>
                                        </p:tav>
                                      </p:tavLst>
                                    </p:anim>
                                    <p:anim calcmode="lin" valueType="num">
                                      <p:cBhvr>
                                        <p:cTn id="64" dur="800" decel="100000" fill="hold"/>
                                        <p:tgtEl>
                                          <p:spTgt spid="25"/>
                                        </p:tgtEl>
                                        <p:attrNameLst>
                                          <p:attrName>ppt_x</p:attrName>
                                        </p:attrNameLst>
                                      </p:cBhvr>
                                      <p:tavLst>
                                        <p:tav tm="0">
                                          <p:val>
                                            <p:strVal val="#ppt_x+0.4"/>
                                          </p:val>
                                        </p:tav>
                                        <p:tav tm="100000">
                                          <p:val>
                                            <p:strVal val="#ppt_x-0.05"/>
                                          </p:val>
                                        </p:tav>
                                      </p:tavLst>
                                    </p:anim>
                                    <p:anim calcmode="lin" valueType="num">
                                      <p:cBhvr>
                                        <p:cTn id="65" dur="800" decel="100000" fill="hold"/>
                                        <p:tgtEl>
                                          <p:spTgt spid="25"/>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4" grpId="0" animBg="1"/>
      <p:bldP spid="21"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07950" y="360363"/>
            <a:ext cx="8928100" cy="1484312"/>
          </a:xfrm>
          <a:prstGeom prst="rect">
            <a:avLst/>
          </a:prstGeom>
          <a:solidFill>
            <a:srgbClr val="FFFFFF"/>
          </a:solidFill>
          <a:ln w="19050">
            <a:solidFill>
              <a:srgbClr val="000000"/>
            </a:solidFill>
            <a:miter lim="800000"/>
            <a:headEnd/>
            <a:tailEnd/>
          </a:ln>
        </p:spPr>
        <p:txBody>
          <a:bodyPr/>
          <a:lstStyle/>
          <a:p>
            <a:pPr indent="449263" algn="just" eaLnBrk="0" hangingPunct="0">
              <a:defRPr/>
            </a:pPr>
            <a:r>
              <a:rPr lang="fr-FR" sz="2000" dirty="0" smtClean="0">
                <a:solidFill>
                  <a:srgbClr val="002060"/>
                </a:solidFill>
                <a:latin typeface="Arial" pitchFamily="34" charset="0"/>
                <a:ea typeface="Calibri" pitchFamily="34" charset="0"/>
                <a:cs typeface="Arial" pitchFamily="34" charset="0"/>
                <a:sym typeface="Wingdings 2" pitchFamily="18" charset="2"/>
              </a:rPr>
              <a:t></a:t>
            </a:r>
            <a:r>
              <a:rPr lang="fr-FR" sz="2000" dirty="0" smtClean="0">
                <a:solidFill>
                  <a:srgbClr val="002060"/>
                </a:solidFill>
                <a:latin typeface="Arial" pitchFamily="34" charset="0"/>
                <a:ea typeface="Calibri" pitchFamily="34" charset="0"/>
                <a:cs typeface="Arial" pitchFamily="34" charset="0"/>
              </a:rPr>
              <a:t> Le moment dipolaire d’une molécule est égal à la </a:t>
            </a:r>
            <a:r>
              <a:rPr lang="fr-FR" sz="2000" b="1" u="sng" dirty="0" smtClean="0">
                <a:solidFill>
                  <a:srgbClr val="002060"/>
                </a:solidFill>
                <a:latin typeface="Arial" pitchFamily="34" charset="0"/>
                <a:ea typeface="Calibri" pitchFamily="34" charset="0"/>
                <a:cs typeface="Arial" pitchFamily="34" charset="0"/>
              </a:rPr>
              <a:t>SOMME des </a:t>
            </a:r>
            <a:r>
              <a:rPr lang="fr-FR" sz="2000" b="1" u="sng" dirty="0" err="1" smtClean="0">
                <a:solidFill>
                  <a:srgbClr val="002060"/>
                </a:solidFill>
                <a:latin typeface="Arial" pitchFamily="34" charset="0"/>
                <a:ea typeface="Calibri" pitchFamily="34" charset="0"/>
                <a:cs typeface="Arial" pitchFamily="34" charset="0"/>
              </a:rPr>
              <a:t>mo-ments</a:t>
            </a:r>
            <a:r>
              <a:rPr lang="fr-FR" sz="2000" b="1" u="sng" dirty="0" smtClean="0">
                <a:solidFill>
                  <a:srgbClr val="002060"/>
                </a:solidFill>
                <a:latin typeface="Arial" pitchFamily="34" charset="0"/>
                <a:ea typeface="Calibri" pitchFamily="34" charset="0"/>
                <a:cs typeface="Arial" pitchFamily="34" charset="0"/>
              </a:rPr>
              <a:t> dipolaires de chacune des liaisons</a:t>
            </a:r>
            <a:r>
              <a:rPr lang="fr-FR" sz="2000" dirty="0" smtClean="0">
                <a:solidFill>
                  <a:srgbClr val="002060"/>
                </a:solidFill>
                <a:latin typeface="Arial" pitchFamily="34" charset="0"/>
                <a:ea typeface="Calibri" pitchFamily="34" charset="0"/>
                <a:cs typeface="Arial" pitchFamily="34" charset="0"/>
              </a:rPr>
              <a:t> de l’édifice :</a:t>
            </a:r>
          </a:p>
          <a:p>
            <a:pPr algn="just" eaLnBrk="0" hangingPunct="0">
              <a:defRPr/>
            </a:pPr>
            <a:endParaRPr lang="fr-FR" dirty="0">
              <a:sym typeface="Wingdings 2" pitchFamily="18" charset="2"/>
            </a:endParaRPr>
          </a:p>
          <a:p>
            <a:pPr indent="449263" eaLnBrk="0" hangingPunct="0">
              <a:defRPr/>
            </a:pPr>
            <a:endParaRPr lang="fr-FR" sz="1100" dirty="0">
              <a:latin typeface="Calibri" pitchFamily="34" charset="0"/>
              <a:ea typeface="Calibri" pitchFamily="34" charset="0"/>
              <a:sym typeface="Wingdings 2" pitchFamily="18" charset="2"/>
            </a:endParaRPr>
          </a:p>
        </p:txBody>
      </p:sp>
      <p:sp>
        <p:nvSpPr>
          <p:cNvPr id="3078" name="Rectangle 2"/>
          <p:cNvSpPr>
            <a:spLocks noChangeArrowheads="1"/>
          </p:cNvSpPr>
          <p:nvPr/>
        </p:nvSpPr>
        <p:spPr bwMode="auto">
          <a:xfrm>
            <a:off x="0" y="0"/>
            <a:ext cx="5171609" cy="400110"/>
          </a:xfrm>
          <a:prstGeom prst="rect">
            <a:avLst/>
          </a:prstGeom>
          <a:noFill/>
          <a:ln w="9525">
            <a:noFill/>
            <a:miter lim="800000"/>
            <a:headEnd/>
            <a:tailEnd/>
          </a:ln>
        </p:spPr>
        <p:txBody>
          <a:bodyPr wrap="none" anchor="ctr">
            <a:spAutoFit/>
          </a:bodyPr>
          <a:lstStyle/>
          <a:p>
            <a:pPr algn="just"/>
            <a:r>
              <a:rPr lang="fr-FR" sz="2000" b="1" i="1" u="sng" dirty="0">
                <a:latin typeface="Bookman Old Style" pitchFamily="18" charset="0"/>
                <a:ea typeface="Calibri" pitchFamily="34" charset="0"/>
                <a:cs typeface="Times New Roman" pitchFamily="18" charset="0"/>
              </a:rPr>
              <a:t>b) Moment dipolaire d’une molécule :</a:t>
            </a:r>
            <a:endParaRPr lang="fr-FR" sz="2000" dirty="0">
              <a:latin typeface="Bookman Old Style" pitchFamily="18" charset="0"/>
              <a:ea typeface="Calibri" pitchFamily="34" charset="0"/>
              <a:cs typeface="Times New Roman" pitchFamily="18" charset="0"/>
            </a:endParaRPr>
          </a:p>
        </p:txBody>
      </p:sp>
      <p:sp>
        <p:nvSpPr>
          <p:cNvPr id="4" name="ZoneTexte 3"/>
          <p:cNvSpPr txBox="1"/>
          <p:nvPr/>
        </p:nvSpPr>
        <p:spPr>
          <a:xfrm>
            <a:off x="250825" y="1052513"/>
            <a:ext cx="8818440" cy="830997"/>
          </a:xfrm>
          <a:prstGeom prst="rect">
            <a:avLst/>
          </a:prstGeom>
          <a:noFill/>
        </p:spPr>
        <p:txBody>
          <a:bodyPr wrap="none">
            <a:spAutoFit/>
          </a:bodyPr>
          <a:lstStyle/>
          <a:p>
            <a:pPr>
              <a:defRPr/>
            </a:pPr>
            <a:r>
              <a:rPr lang="fr-FR" sz="2400" b="1" dirty="0" smtClean="0">
                <a:latin typeface="Arial Narrow" pitchFamily="34" charset="0"/>
                <a:cs typeface="Arial" pitchFamily="34" charset="0"/>
                <a:sym typeface="Wingdings"/>
              </a:rPr>
              <a:t> </a:t>
            </a:r>
            <a:r>
              <a:rPr lang="fr-FR" sz="2400" dirty="0" smtClean="0">
                <a:latin typeface="Arial Narrow" pitchFamily="34" charset="0"/>
                <a:cs typeface="Arial" pitchFamily="34" charset="0"/>
                <a:sym typeface="Wingdings"/>
              </a:rPr>
              <a:t>Une molécule présentant un </a:t>
            </a:r>
            <a:r>
              <a:rPr lang="fr-FR" sz="2400" b="1" u="sng" dirty="0" smtClean="0">
                <a:latin typeface="Arial Narrow" pitchFamily="34" charset="0"/>
                <a:cs typeface="Arial" pitchFamily="34" charset="0"/>
                <a:sym typeface="Wingdings"/>
              </a:rPr>
              <a:t>moment dipolaire nul</a:t>
            </a:r>
            <a:r>
              <a:rPr lang="fr-FR" sz="2400" b="1" dirty="0" smtClean="0">
                <a:latin typeface="Arial Narrow" pitchFamily="34" charset="0"/>
                <a:cs typeface="Arial" pitchFamily="34" charset="0"/>
                <a:sym typeface="Wingdings"/>
              </a:rPr>
              <a:t> </a:t>
            </a:r>
            <a:r>
              <a:rPr lang="fr-FR" sz="2400" dirty="0" smtClean="0">
                <a:latin typeface="Arial Narrow" pitchFamily="34" charset="0"/>
                <a:cs typeface="Arial" pitchFamily="34" charset="0"/>
                <a:sym typeface="Wingdings"/>
              </a:rPr>
              <a:t>est …………………</a:t>
            </a:r>
            <a:endParaRPr lang="fr-FR" sz="2400" dirty="0" smtClean="0">
              <a:latin typeface="Arial Narrow" pitchFamily="34" charset="0"/>
              <a:cs typeface="Arial" pitchFamily="34" charset="0"/>
              <a:sym typeface="Symbol"/>
            </a:endParaRPr>
          </a:p>
          <a:p>
            <a:pPr>
              <a:defRPr/>
            </a:pPr>
            <a:r>
              <a:rPr lang="fr-FR" sz="2400" b="1" dirty="0" smtClean="0">
                <a:latin typeface="Arial Narrow" pitchFamily="34" charset="0"/>
                <a:cs typeface="Arial" pitchFamily="34" charset="0"/>
                <a:sym typeface="Wingdings"/>
              </a:rPr>
              <a:t> </a:t>
            </a:r>
            <a:r>
              <a:rPr lang="fr-FR" sz="2400" dirty="0" smtClean="0">
                <a:latin typeface="Arial Narrow" pitchFamily="34" charset="0"/>
                <a:cs typeface="Arial" pitchFamily="34" charset="0"/>
                <a:sym typeface="Wingdings"/>
              </a:rPr>
              <a:t>Une molécule présentant un </a:t>
            </a:r>
            <a:r>
              <a:rPr lang="fr-FR" sz="2400" b="1" u="sng" dirty="0" smtClean="0">
                <a:latin typeface="Arial Narrow" pitchFamily="34" charset="0"/>
                <a:cs typeface="Arial" pitchFamily="34" charset="0"/>
                <a:sym typeface="Wingdings"/>
              </a:rPr>
              <a:t>moment dipolaire non nul</a:t>
            </a:r>
            <a:r>
              <a:rPr lang="fr-FR" sz="2400" b="1" dirty="0" smtClean="0">
                <a:latin typeface="Arial Narrow" pitchFamily="34" charset="0"/>
                <a:cs typeface="Arial" pitchFamily="34" charset="0"/>
                <a:sym typeface="Wingdings"/>
              </a:rPr>
              <a:t> </a:t>
            </a:r>
            <a:r>
              <a:rPr lang="fr-FR" sz="2400" dirty="0" smtClean="0">
                <a:latin typeface="Arial Narrow" pitchFamily="34" charset="0"/>
                <a:cs typeface="Arial" pitchFamily="34" charset="0"/>
                <a:sym typeface="Wingdings"/>
              </a:rPr>
              <a:t>est ……………….</a:t>
            </a:r>
            <a:endParaRPr lang="fr-FR" sz="2400" dirty="0">
              <a:latin typeface="Arial Narrow" pitchFamily="34" charset="0"/>
              <a:cs typeface="Arial" pitchFamily="34" charset="0"/>
              <a:sym typeface="Symbol"/>
            </a:endParaRPr>
          </a:p>
        </p:txBody>
      </p:sp>
      <p:sp>
        <p:nvSpPr>
          <p:cNvPr id="3080" name="Rectangle 1"/>
          <p:cNvSpPr>
            <a:spLocks noChangeArrowheads="1"/>
          </p:cNvSpPr>
          <p:nvPr/>
        </p:nvSpPr>
        <p:spPr bwMode="auto">
          <a:xfrm>
            <a:off x="1619250" y="1989138"/>
            <a:ext cx="7380288" cy="646112"/>
          </a:xfrm>
          <a:prstGeom prst="rect">
            <a:avLst/>
          </a:prstGeom>
          <a:solidFill>
            <a:srgbClr val="FFC000"/>
          </a:solidFill>
          <a:ln w="9525">
            <a:noFill/>
            <a:miter lim="800000"/>
            <a:headEnd/>
            <a:tailEnd/>
          </a:ln>
        </p:spPr>
        <p:txBody>
          <a:bodyPr anchor="ctr">
            <a:spAutoFit/>
          </a:bodyPr>
          <a:lstStyle/>
          <a:p>
            <a:pPr algn="just" eaLnBrk="0" hangingPunct="0"/>
            <a:r>
              <a:rPr lang="fr-FR" i="1" dirty="0"/>
              <a:t>Connaître la géométrie d’une molécule est primordial pour déterminer le caractère polaire ou apolaire d’une molécule.</a:t>
            </a:r>
          </a:p>
        </p:txBody>
      </p:sp>
      <p:pic>
        <p:nvPicPr>
          <p:cNvPr id="3081" name="Picture 1"/>
          <p:cNvPicPr>
            <a:picLocks noChangeAspect="1" noChangeArrowheads="1"/>
          </p:cNvPicPr>
          <p:nvPr/>
        </p:nvPicPr>
        <p:blipFill>
          <a:blip r:embed="rId3" cstate="print"/>
          <a:srcRect/>
          <a:stretch>
            <a:fillRect/>
          </a:stretch>
        </p:blipFill>
        <p:spPr bwMode="auto">
          <a:xfrm>
            <a:off x="971550" y="1916113"/>
            <a:ext cx="565150" cy="649287"/>
          </a:xfrm>
          <a:prstGeom prst="rect">
            <a:avLst/>
          </a:prstGeom>
          <a:noFill/>
          <a:ln w="9525">
            <a:noFill/>
            <a:miter lim="800000"/>
            <a:headEnd/>
            <a:tailEnd/>
          </a:ln>
        </p:spPr>
      </p:pic>
      <p:sp>
        <p:nvSpPr>
          <p:cNvPr id="2058" name="Rectangle 2"/>
          <p:cNvSpPr>
            <a:spLocks noChangeArrowheads="1"/>
          </p:cNvSpPr>
          <p:nvPr/>
        </p:nvSpPr>
        <p:spPr bwMode="auto">
          <a:xfrm>
            <a:off x="0" y="2924944"/>
            <a:ext cx="9144000" cy="1477328"/>
          </a:xfrm>
          <a:prstGeom prst="rect">
            <a:avLst/>
          </a:prstGeom>
          <a:noFill/>
          <a:ln w="9525">
            <a:noFill/>
            <a:miter lim="800000"/>
            <a:headEnd/>
            <a:tailEnd/>
          </a:ln>
        </p:spPr>
        <p:txBody>
          <a:bodyPr anchor="ctr">
            <a:spAutoFit/>
          </a:bodyPr>
          <a:lstStyle/>
          <a:p>
            <a:pPr algn="just">
              <a:defRPr/>
            </a:pPr>
            <a:r>
              <a:rPr lang="en-US" sz="2000" dirty="0" smtClean="0">
                <a:latin typeface="Times New Roman" pitchFamily="18" charset="0"/>
                <a:cs typeface="Times New Roman" pitchFamily="18" charset="0"/>
                <a:sym typeface="Wingdings"/>
              </a:rPr>
              <a:t></a:t>
            </a:r>
            <a:r>
              <a:rPr lang="en-US" sz="2000" dirty="0" smtClean="0">
                <a:latin typeface="Times New Roman" pitchFamily="18" charset="0"/>
                <a:cs typeface="Times New Roman" pitchFamily="18" charset="0"/>
              </a:rPr>
              <a:t> </a:t>
            </a:r>
            <a:r>
              <a:rPr lang="fr-FR" sz="2000" i="1" u="wavy" dirty="0" smtClean="0">
                <a:latin typeface="Times New Roman" pitchFamily="18" charset="0"/>
                <a:cs typeface="Times New Roman" pitchFamily="18" charset="0"/>
              </a:rPr>
              <a:t>Exemple</a:t>
            </a:r>
            <a:r>
              <a:rPr lang="fr-FR" sz="2000" i="1" dirty="0">
                <a:latin typeface="Times New Roman" pitchFamily="18" charset="0"/>
                <a:cs typeface="Times New Roman" pitchFamily="18" charset="0"/>
              </a:rPr>
              <a:t> : l’hydrure de béryllium </a:t>
            </a:r>
            <a:r>
              <a:rPr lang="fr-FR" sz="2000" b="1" dirty="0">
                <a:latin typeface="Times New Roman" pitchFamily="18" charset="0"/>
                <a:cs typeface="Times New Roman" pitchFamily="18" charset="0"/>
              </a:rPr>
              <a:t>BeH</a:t>
            </a:r>
            <a:r>
              <a:rPr lang="fr-FR" sz="2000" b="1" baseline="-25000" dirty="0">
                <a:latin typeface="Times New Roman" pitchFamily="18" charset="0"/>
                <a:cs typeface="Times New Roman" pitchFamily="18" charset="0"/>
              </a:rPr>
              <a:t>2</a:t>
            </a:r>
            <a:r>
              <a:rPr lang="fr-FR" sz="2000" b="1" dirty="0">
                <a:latin typeface="Times New Roman" pitchFamily="18" charset="0"/>
                <a:cs typeface="Times New Roman" pitchFamily="18" charset="0"/>
              </a:rPr>
              <a:t> </a:t>
            </a:r>
            <a:r>
              <a:rPr lang="fr-FR" sz="2000" i="1" dirty="0">
                <a:latin typeface="Times New Roman" pitchFamily="18" charset="0"/>
                <a:cs typeface="Times New Roman" pitchFamily="18" charset="0"/>
              </a:rPr>
              <a:t>et l’eau</a:t>
            </a:r>
            <a:r>
              <a:rPr lang="fr-FR" sz="2000" dirty="0">
                <a:latin typeface="Times New Roman" pitchFamily="18" charset="0"/>
                <a:cs typeface="Times New Roman" pitchFamily="18" charset="0"/>
              </a:rPr>
              <a:t> </a:t>
            </a:r>
            <a:r>
              <a:rPr lang="fr-FR" sz="2000" b="1" dirty="0">
                <a:latin typeface="Times New Roman" pitchFamily="18" charset="0"/>
                <a:cs typeface="Times New Roman" pitchFamily="18" charset="0"/>
              </a:rPr>
              <a:t>OH</a:t>
            </a:r>
            <a:r>
              <a:rPr lang="fr-FR" sz="2000" b="1" baseline="-25000" dirty="0">
                <a:latin typeface="Times New Roman" pitchFamily="18" charset="0"/>
                <a:cs typeface="Times New Roman" pitchFamily="18" charset="0"/>
              </a:rPr>
              <a:t>2 </a:t>
            </a:r>
            <a:r>
              <a:rPr lang="fr-FR" sz="2000" i="1" dirty="0">
                <a:latin typeface="Times New Roman" pitchFamily="18" charset="0"/>
                <a:cs typeface="Times New Roman" pitchFamily="18" charset="0"/>
              </a:rPr>
              <a:t>sont deux molécules constituées de 2 atomes d’hydrogène rattachés à un atome central (le béryllium ou l’oxygène). Pour autant, l’une de ces molécules est polaire, l’autre apolaire. Justifier</a:t>
            </a:r>
            <a:r>
              <a:rPr lang="fr-FR" sz="2000" i="1" dirty="0" smtClean="0">
                <a:latin typeface="Times New Roman" pitchFamily="18" charset="0"/>
                <a:cs typeface="Times New Roman" pitchFamily="18" charset="0"/>
              </a:rPr>
              <a:t>.</a:t>
            </a:r>
          </a:p>
          <a:p>
            <a:pPr algn="just">
              <a:defRPr/>
            </a:pPr>
            <a:r>
              <a:rPr lang="fr-FR" sz="1000" dirty="0">
                <a:latin typeface="Times New Roman" pitchFamily="18" charset="0"/>
                <a:cs typeface="Times New Roman" pitchFamily="18" charset="0"/>
              </a:rPr>
              <a:t> </a:t>
            </a:r>
            <a:endParaRPr lang="fr-FR" sz="300" dirty="0">
              <a:latin typeface="Times New Roman" pitchFamily="18" charset="0"/>
              <a:cs typeface="Times New Roman" pitchFamily="18" charset="0"/>
            </a:endParaRPr>
          </a:p>
          <a:p>
            <a:pPr algn="just">
              <a:defRPr/>
            </a:pPr>
            <a:r>
              <a:rPr lang="fr-FR" sz="2000" u="sng" dirty="0">
                <a:latin typeface="Times New Roman" pitchFamily="18" charset="0"/>
                <a:cs typeface="Times New Roman" pitchFamily="18" charset="0"/>
              </a:rPr>
              <a:t>Données</a:t>
            </a:r>
            <a:r>
              <a:rPr lang="fr-FR" sz="2000" dirty="0">
                <a:latin typeface="Times New Roman" pitchFamily="18" charset="0"/>
                <a:cs typeface="Times New Roman" pitchFamily="18" charset="0"/>
              </a:rPr>
              <a:t> : </a:t>
            </a:r>
            <a:r>
              <a:rPr lang="fr-FR" sz="2000" dirty="0" smtClean="0">
                <a:latin typeface="Times New Roman" pitchFamily="18" charset="0"/>
                <a:cs typeface="Times New Roman" pitchFamily="18" charset="0"/>
              </a:rPr>
              <a:t>Electronégativité : </a:t>
            </a:r>
            <a:r>
              <a:rPr lang="fr-FR" sz="2000" dirty="0" smtClean="0">
                <a:latin typeface="Symbol" pitchFamily="18" charset="2"/>
                <a:cs typeface="Times New Roman" pitchFamily="18" charset="0"/>
              </a:rPr>
              <a:t>c</a:t>
            </a:r>
            <a:r>
              <a:rPr lang="fr-FR" sz="2000" dirty="0" smtClean="0">
                <a:latin typeface="Times New Roman" pitchFamily="18" charset="0"/>
                <a:cs typeface="Times New Roman" pitchFamily="18" charset="0"/>
              </a:rPr>
              <a:t>(Be) = 1,6</a:t>
            </a:r>
            <a:r>
              <a:rPr lang="fr-FR" sz="2000" i="1" dirty="0" smtClean="0">
                <a:latin typeface="Times New Roman" pitchFamily="18" charset="0"/>
                <a:cs typeface="Times New Roman" pitchFamily="18" charset="0"/>
              </a:rPr>
              <a:t>  ;</a:t>
            </a:r>
            <a:r>
              <a:rPr lang="fr-FR" sz="2000" dirty="0" smtClean="0">
                <a:latin typeface="Symbol" pitchFamily="18" charset="2"/>
                <a:cs typeface="Times New Roman" pitchFamily="18" charset="0"/>
              </a:rPr>
              <a:t> c</a:t>
            </a:r>
            <a:r>
              <a:rPr lang="fr-FR" sz="2000" dirty="0" smtClean="0">
                <a:latin typeface="Times New Roman" pitchFamily="18" charset="0"/>
                <a:cs typeface="Times New Roman" pitchFamily="18" charset="0"/>
              </a:rPr>
              <a:t>(H) = 2,2</a:t>
            </a:r>
            <a:r>
              <a:rPr lang="fr-FR" sz="2000" i="1" dirty="0" smtClean="0">
                <a:latin typeface="Times New Roman" pitchFamily="18" charset="0"/>
                <a:cs typeface="Times New Roman" pitchFamily="18" charset="0"/>
              </a:rPr>
              <a:t> ;</a:t>
            </a:r>
            <a:r>
              <a:rPr lang="fr-FR" sz="2000" dirty="0" smtClean="0">
                <a:latin typeface="Symbol" pitchFamily="18" charset="2"/>
                <a:cs typeface="Times New Roman" pitchFamily="18" charset="0"/>
              </a:rPr>
              <a:t> c</a:t>
            </a:r>
            <a:r>
              <a:rPr lang="fr-FR" sz="2000" dirty="0" smtClean="0">
                <a:latin typeface="Times New Roman" pitchFamily="18" charset="0"/>
                <a:cs typeface="Times New Roman" pitchFamily="18" charset="0"/>
              </a:rPr>
              <a:t>(O) = 3,4</a:t>
            </a:r>
            <a:endParaRPr lang="fr-FR" sz="2000" dirty="0">
              <a:latin typeface="Times New Roman" pitchFamily="18" charset="0"/>
              <a:cs typeface="Times New Roman" pitchFamily="18" charset="0"/>
            </a:endParaRPr>
          </a:p>
        </p:txBody>
      </p:sp>
      <p:pic>
        <p:nvPicPr>
          <p:cNvPr id="2059" name="Picture 3"/>
          <p:cNvPicPr>
            <a:picLocks noChangeAspect="1" noChangeArrowheads="1"/>
          </p:cNvPicPr>
          <p:nvPr/>
        </p:nvPicPr>
        <p:blipFill>
          <a:blip r:embed="rId4" cstate="print"/>
          <a:srcRect/>
          <a:stretch>
            <a:fillRect/>
          </a:stretch>
        </p:blipFill>
        <p:spPr bwMode="auto">
          <a:xfrm>
            <a:off x="6008688" y="5157192"/>
            <a:ext cx="2663825" cy="1166812"/>
          </a:xfrm>
          <a:prstGeom prst="rect">
            <a:avLst/>
          </a:prstGeom>
          <a:noFill/>
          <a:ln w="9525">
            <a:noFill/>
            <a:miter lim="800000"/>
            <a:headEnd/>
            <a:tailEnd/>
          </a:ln>
        </p:spPr>
      </p:pic>
      <p:sp>
        <p:nvSpPr>
          <p:cNvPr id="9" name="ZoneTexte 8"/>
          <p:cNvSpPr txBox="1">
            <a:spLocks noChangeArrowheads="1"/>
          </p:cNvSpPr>
          <p:nvPr/>
        </p:nvSpPr>
        <p:spPr bwMode="auto">
          <a:xfrm>
            <a:off x="395536" y="4797152"/>
            <a:ext cx="5327650" cy="707886"/>
          </a:xfrm>
          <a:prstGeom prst="rect">
            <a:avLst/>
          </a:prstGeom>
          <a:noFill/>
          <a:ln w="9525">
            <a:noFill/>
            <a:miter lim="800000"/>
            <a:headEnd/>
            <a:tailEnd/>
          </a:ln>
        </p:spPr>
        <p:txBody>
          <a:bodyPr>
            <a:spAutoFit/>
          </a:bodyPr>
          <a:lstStyle/>
          <a:p>
            <a:r>
              <a:rPr lang="fr-FR" sz="2000" dirty="0">
                <a:solidFill>
                  <a:srgbClr val="002060"/>
                </a:solidFill>
                <a:latin typeface="Arial" pitchFamily="34" charset="0"/>
                <a:cs typeface="Arial" pitchFamily="34" charset="0"/>
                <a:sym typeface="Wingdings" pitchFamily="2" charset="2"/>
              </a:rPr>
              <a:t>Dans </a:t>
            </a:r>
            <a:r>
              <a:rPr lang="fr-FR" sz="2000" b="1" dirty="0">
                <a:solidFill>
                  <a:srgbClr val="002060"/>
                </a:solidFill>
                <a:latin typeface="Arial" pitchFamily="34" charset="0"/>
                <a:cs typeface="Arial" pitchFamily="34" charset="0"/>
                <a:sym typeface="Wingdings" pitchFamily="2" charset="2"/>
              </a:rPr>
              <a:t>BeH</a:t>
            </a:r>
            <a:r>
              <a:rPr lang="fr-FR" sz="2000" b="1" baseline="-25000" dirty="0">
                <a:solidFill>
                  <a:srgbClr val="002060"/>
                </a:solidFill>
                <a:latin typeface="Arial" pitchFamily="34" charset="0"/>
                <a:cs typeface="Arial" pitchFamily="34" charset="0"/>
                <a:sym typeface="Wingdings" pitchFamily="2" charset="2"/>
              </a:rPr>
              <a:t>2</a:t>
            </a:r>
            <a:r>
              <a:rPr lang="fr-FR" sz="2000" dirty="0">
                <a:solidFill>
                  <a:srgbClr val="002060"/>
                </a:solidFill>
                <a:latin typeface="Arial" pitchFamily="34" charset="0"/>
                <a:cs typeface="Arial" pitchFamily="34" charset="0"/>
                <a:sym typeface="Wingdings" pitchFamily="2" charset="2"/>
              </a:rPr>
              <a:t>, le béryllium a un environnement de type </a:t>
            </a:r>
            <a:r>
              <a:rPr lang="fr-FR" sz="2000" b="1" dirty="0" smtClean="0">
                <a:solidFill>
                  <a:srgbClr val="002060"/>
                </a:solidFill>
                <a:latin typeface="Arial" pitchFamily="34" charset="0"/>
                <a:cs typeface="Arial" pitchFamily="34" charset="0"/>
                <a:sym typeface="Wingdings" pitchFamily="2" charset="2"/>
              </a:rPr>
              <a:t>AX</a:t>
            </a:r>
            <a:r>
              <a:rPr lang="fr-FR" sz="2000" b="1" baseline="-25000" dirty="0" smtClean="0">
                <a:solidFill>
                  <a:srgbClr val="002060"/>
                </a:solidFill>
                <a:latin typeface="Arial" pitchFamily="34" charset="0"/>
                <a:cs typeface="Arial" pitchFamily="34" charset="0"/>
                <a:sym typeface="Wingdings" pitchFamily="2" charset="2"/>
              </a:rPr>
              <a:t>2</a:t>
            </a:r>
            <a:r>
              <a:rPr lang="fr-FR" sz="2000" b="1" dirty="0" smtClean="0">
                <a:solidFill>
                  <a:srgbClr val="002060"/>
                </a:solidFill>
                <a:latin typeface="Arial" pitchFamily="34" charset="0"/>
                <a:cs typeface="Arial" pitchFamily="34" charset="0"/>
                <a:sym typeface="Wingdings" pitchFamily="2" charset="2"/>
              </a:rPr>
              <a:t>E</a:t>
            </a:r>
            <a:r>
              <a:rPr lang="fr-FR" sz="2000" b="1" baseline="-25000" dirty="0" smtClean="0">
                <a:solidFill>
                  <a:srgbClr val="002060"/>
                </a:solidFill>
                <a:latin typeface="Arial" pitchFamily="34" charset="0"/>
                <a:cs typeface="Arial" pitchFamily="34" charset="0"/>
                <a:sym typeface="Wingdings" pitchFamily="2" charset="2"/>
              </a:rPr>
              <a:t>0</a:t>
            </a:r>
            <a:r>
              <a:rPr lang="fr-FR" sz="2000" dirty="0" smtClean="0">
                <a:solidFill>
                  <a:srgbClr val="002060"/>
                </a:solidFill>
                <a:latin typeface="Arial" pitchFamily="34" charset="0"/>
                <a:cs typeface="Arial" pitchFamily="34" charset="0"/>
                <a:sym typeface="Wingdings" pitchFamily="2" charset="2"/>
              </a:rPr>
              <a:t>, </a:t>
            </a:r>
            <a:r>
              <a:rPr lang="fr-FR" sz="2000" dirty="0">
                <a:solidFill>
                  <a:srgbClr val="002060"/>
                </a:solidFill>
                <a:latin typeface="Arial" pitchFamily="34" charset="0"/>
                <a:cs typeface="Arial" pitchFamily="34" charset="0"/>
                <a:sym typeface="Wingdings" pitchFamily="2" charset="2"/>
              </a:rPr>
              <a:t>l’angle </a:t>
            </a:r>
            <a:r>
              <a:rPr lang="fr-FR" sz="2000" b="1" dirty="0">
                <a:solidFill>
                  <a:srgbClr val="002060"/>
                </a:solidFill>
                <a:latin typeface="Arial" pitchFamily="34" charset="0"/>
                <a:cs typeface="Arial" pitchFamily="34" charset="0"/>
                <a:sym typeface="Wingdings" pitchFamily="2" charset="2"/>
              </a:rPr>
              <a:t>H-Be-H</a:t>
            </a:r>
            <a:r>
              <a:rPr lang="fr-FR" sz="2000" dirty="0">
                <a:solidFill>
                  <a:srgbClr val="002060"/>
                </a:solidFill>
                <a:latin typeface="Arial" pitchFamily="34" charset="0"/>
                <a:cs typeface="Arial" pitchFamily="34" charset="0"/>
                <a:sym typeface="Wingdings" pitchFamily="2" charset="2"/>
              </a:rPr>
              <a:t> valant </a:t>
            </a:r>
            <a:r>
              <a:rPr lang="fr-FR" sz="2000" b="1" dirty="0">
                <a:solidFill>
                  <a:srgbClr val="002060"/>
                </a:solidFill>
                <a:latin typeface="Arial" pitchFamily="34" charset="0"/>
                <a:cs typeface="Arial" pitchFamily="34" charset="0"/>
                <a:sym typeface="Wingdings" pitchFamily="2" charset="2"/>
              </a:rPr>
              <a:t>180°</a:t>
            </a:r>
            <a:r>
              <a:rPr lang="fr-FR" sz="2000" dirty="0">
                <a:solidFill>
                  <a:srgbClr val="002060"/>
                </a:solidFill>
                <a:latin typeface="Arial" pitchFamily="34" charset="0"/>
                <a:cs typeface="Arial" pitchFamily="34" charset="0"/>
                <a:sym typeface="Wingdings" pitchFamily="2" charset="2"/>
              </a:rPr>
              <a:t>.</a:t>
            </a:r>
            <a:endParaRPr lang="fr-FR" sz="2000" dirty="0">
              <a:solidFill>
                <a:srgbClr val="002060"/>
              </a:solidFill>
              <a:latin typeface="Arial" pitchFamily="34" charset="0"/>
              <a:cs typeface="Arial" pitchFamily="34" charset="0"/>
              <a:sym typeface="Symbol" pitchFamily="18" charset="2"/>
            </a:endParaRPr>
          </a:p>
        </p:txBody>
      </p:sp>
      <p:cxnSp>
        <p:nvCxnSpPr>
          <p:cNvPr id="10" name="Connecteur droit avec flèche 9"/>
          <p:cNvCxnSpPr/>
          <p:nvPr/>
        </p:nvCxnSpPr>
        <p:spPr>
          <a:xfrm flipH="1">
            <a:off x="6156325" y="5949354"/>
            <a:ext cx="863600" cy="0"/>
          </a:xfrm>
          <a:prstGeom prst="straightConnector1">
            <a:avLst/>
          </a:prstGeom>
          <a:ln w="571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062" name="Rectangle 11"/>
          <p:cNvSpPr>
            <a:spLocks noChangeArrowheads="1"/>
          </p:cNvSpPr>
          <p:nvPr/>
        </p:nvSpPr>
        <p:spPr bwMode="auto">
          <a:xfrm>
            <a:off x="5514975" y="5169892"/>
            <a:ext cx="795338" cy="461962"/>
          </a:xfrm>
          <a:prstGeom prst="rect">
            <a:avLst/>
          </a:prstGeom>
          <a:noFill/>
          <a:ln w="9525">
            <a:noFill/>
            <a:miter lim="800000"/>
            <a:headEnd/>
            <a:tailEnd/>
          </a:ln>
        </p:spPr>
        <p:txBody>
          <a:bodyPr wrap="none">
            <a:spAutoFit/>
          </a:bodyPr>
          <a:lstStyle/>
          <a:p>
            <a:r>
              <a:rPr lang="fr-FR" sz="2400" b="1">
                <a:solidFill>
                  <a:srgbClr val="FF0000"/>
                </a:solidFill>
                <a:latin typeface="Symbol" pitchFamily="18" charset="2"/>
              </a:rPr>
              <a:t>- d</a:t>
            </a:r>
            <a:r>
              <a:rPr lang="fr-FR" sz="2400" b="1">
                <a:solidFill>
                  <a:srgbClr val="FF0000"/>
                </a:solidFill>
                <a:latin typeface="Times New Roman" pitchFamily="18" charset="0"/>
                <a:cs typeface="Times New Roman" pitchFamily="18" charset="0"/>
              </a:rPr>
              <a:t>.e</a:t>
            </a:r>
            <a:endParaRPr lang="fr-FR" sz="2400">
              <a:solidFill>
                <a:srgbClr val="FF0000"/>
              </a:solidFill>
              <a:latin typeface="Times New Roman" pitchFamily="18" charset="0"/>
              <a:cs typeface="Times New Roman" pitchFamily="18" charset="0"/>
            </a:endParaRPr>
          </a:p>
        </p:txBody>
      </p:sp>
      <p:sp>
        <p:nvSpPr>
          <p:cNvPr id="2063" name="Rectangle 12"/>
          <p:cNvSpPr>
            <a:spLocks noChangeArrowheads="1"/>
          </p:cNvSpPr>
          <p:nvPr/>
        </p:nvSpPr>
        <p:spPr bwMode="auto">
          <a:xfrm>
            <a:off x="6523038" y="5169892"/>
            <a:ext cx="795337" cy="461962"/>
          </a:xfrm>
          <a:prstGeom prst="rect">
            <a:avLst/>
          </a:prstGeom>
          <a:noFill/>
          <a:ln w="9525">
            <a:noFill/>
            <a:miter lim="800000"/>
            <a:headEnd/>
            <a:tailEnd/>
          </a:ln>
        </p:spPr>
        <p:txBody>
          <a:bodyPr wrap="none">
            <a:spAutoFit/>
          </a:bodyPr>
          <a:lstStyle/>
          <a:p>
            <a:r>
              <a:rPr lang="fr-FR" sz="2400" b="1">
                <a:solidFill>
                  <a:srgbClr val="FF0000"/>
                </a:solidFill>
                <a:latin typeface="Symbol" pitchFamily="18" charset="2"/>
              </a:rPr>
              <a:t>+ d</a:t>
            </a:r>
            <a:r>
              <a:rPr lang="fr-FR" sz="2400" b="1">
                <a:solidFill>
                  <a:srgbClr val="FF0000"/>
                </a:solidFill>
                <a:latin typeface="Times New Roman" pitchFamily="18" charset="0"/>
                <a:cs typeface="Times New Roman" pitchFamily="18" charset="0"/>
              </a:rPr>
              <a:t>.e</a:t>
            </a:r>
            <a:endParaRPr lang="fr-FR" sz="2400">
              <a:solidFill>
                <a:srgbClr val="FF0000"/>
              </a:solidFill>
              <a:latin typeface="Times New Roman" pitchFamily="18" charset="0"/>
              <a:cs typeface="Times New Roman" pitchFamily="18" charset="0"/>
            </a:endParaRPr>
          </a:p>
        </p:txBody>
      </p:sp>
      <p:sp>
        <p:nvSpPr>
          <p:cNvPr id="2064" name="Rectangle 13"/>
          <p:cNvSpPr>
            <a:spLocks noChangeArrowheads="1"/>
          </p:cNvSpPr>
          <p:nvPr/>
        </p:nvSpPr>
        <p:spPr bwMode="auto">
          <a:xfrm>
            <a:off x="8169275" y="5157192"/>
            <a:ext cx="795338" cy="460375"/>
          </a:xfrm>
          <a:prstGeom prst="rect">
            <a:avLst/>
          </a:prstGeom>
          <a:noFill/>
          <a:ln w="9525">
            <a:noFill/>
            <a:miter lim="800000"/>
            <a:headEnd/>
            <a:tailEnd/>
          </a:ln>
        </p:spPr>
        <p:txBody>
          <a:bodyPr wrap="none">
            <a:spAutoFit/>
          </a:bodyPr>
          <a:lstStyle/>
          <a:p>
            <a:r>
              <a:rPr lang="fr-FR" sz="2400" b="1">
                <a:solidFill>
                  <a:srgbClr val="0070C0"/>
                </a:solidFill>
                <a:latin typeface="Symbol" pitchFamily="18" charset="2"/>
              </a:rPr>
              <a:t>- d</a:t>
            </a:r>
            <a:r>
              <a:rPr lang="fr-FR" sz="2400" b="1">
                <a:solidFill>
                  <a:srgbClr val="0070C0"/>
                </a:solidFill>
                <a:latin typeface="Times New Roman" pitchFamily="18" charset="0"/>
                <a:cs typeface="Times New Roman" pitchFamily="18" charset="0"/>
              </a:rPr>
              <a:t>.e</a:t>
            </a:r>
            <a:endParaRPr lang="fr-FR" sz="2400">
              <a:solidFill>
                <a:srgbClr val="0070C0"/>
              </a:solidFill>
              <a:latin typeface="Times New Roman" pitchFamily="18" charset="0"/>
              <a:cs typeface="Times New Roman" pitchFamily="18" charset="0"/>
            </a:endParaRPr>
          </a:p>
        </p:txBody>
      </p:sp>
      <p:sp>
        <p:nvSpPr>
          <p:cNvPr id="2065" name="Rectangle 14"/>
          <p:cNvSpPr>
            <a:spLocks noChangeArrowheads="1"/>
          </p:cNvSpPr>
          <p:nvPr/>
        </p:nvSpPr>
        <p:spPr bwMode="auto">
          <a:xfrm>
            <a:off x="7232650" y="5228629"/>
            <a:ext cx="795338" cy="461963"/>
          </a:xfrm>
          <a:prstGeom prst="rect">
            <a:avLst/>
          </a:prstGeom>
          <a:noFill/>
          <a:ln w="9525">
            <a:noFill/>
            <a:miter lim="800000"/>
            <a:headEnd/>
            <a:tailEnd/>
          </a:ln>
        </p:spPr>
        <p:txBody>
          <a:bodyPr wrap="none">
            <a:spAutoFit/>
          </a:bodyPr>
          <a:lstStyle/>
          <a:p>
            <a:r>
              <a:rPr lang="fr-FR" sz="2400" b="1">
                <a:solidFill>
                  <a:srgbClr val="0070C0"/>
                </a:solidFill>
                <a:latin typeface="Symbol" pitchFamily="18" charset="2"/>
              </a:rPr>
              <a:t>+ d</a:t>
            </a:r>
            <a:r>
              <a:rPr lang="fr-FR" sz="2400" b="1">
                <a:solidFill>
                  <a:srgbClr val="0070C0"/>
                </a:solidFill>
                <a:latin typeface="Times New Roman" pitchFamily="18" charset="0"/>
                <a:cs typeface="Times New Roman" pitchFamily="18" charset="0"/>
              </a:rPr>
              <a:t>.e</a:t>
            </a:r>
            <a:endParaRPr lang="fr-FR" sz="2400">
              <a:solidFill>
                <a:srgbClr val="0070C0"/>
              </a:solidFill>
              <a:latin typeface="Times New Roman" pitchFamily="18" charset="0"/>
              <a:cs typeface="Times New Roman" pitchFamily="18" charset="0"/>
            </a:endParaRPr>
          </a:p>
        </p:txBody>
      </p:sp>
      <p:cxnSp>
        <p:nvCxnSpPr>
          <p:cNvPr id="17" name="Connecteur droit avec flèche 16"/>
          <p:cNvCxnSpPr/>
          <p:nvPr/>
        </p:nvCxnSpPr>
        <p:spPr>
          <a:xfrm flipV="1">
            <a:off x="7667625" y="5949354"/>
            <a:ext cx="865188" cy="7938"/>
          </a:xfrm>
          <a:prstGeom prst="straightConnector1">
            <a:avLst/>
          </a:prstGeom>
          <a:ln w="57150">
            <a:solidFill>
              <a:srgbClr val="0070C0"/>
            </a:solidFill>
            <a:headEnd type="arrow"/>
            <a:tailEnd type="none"/>
          </a:ln>
        </p:spPr>
        <p:style>
          <a:lnRef idx="1">
            <a:schemeClr val="accent1"/>
          </a:lnRef>
          <a:fillRef idx="0">
            <a:schemeClr val="accent1"/>
          </a:fillRef>
          <a:effectRef idx="0">
            <a:schemeClr val="accent1"/>
          </a:effectRef>
          <a:fontRef idx="minor">
            <a:schemeClr val="tx1"/>
          </a:fontRef>
        </p:style>
      </p:cxnSp>
      <p:graphicFrame>
        <p:nvGraphicFramePr>
          <p:cNvPr id="2050" name="Object 5"/>
          <p:cNvGraphicFramePr>
            <a:graphicFrameLocks noChangeAspect="1"/>
          </p:cNvGraphicFramePr>
          <p:nvPr/>
        </p:nvGraphicFramePr>
        <p:xfrm>
          <a:off x="6440488" y="6020792"/>
          <a:ext cx="373062" cy="600075"/>
        </p:xfrm>
        <a:graphic>
          <a:graphicData uri="http://schemas.openxmlformats.org/presentationml/2006/ole">
            <p:oleObj spid="_x0000_s4098" name="Équation" r:id="rId5" imgW="164880" imgH="253800" progId="">
              <p:embed/>
            </p:oleObj>
          </a:graphicData>
        </a:graphic>
      </p:graphicFrame>
      <p:graphicFrame>
        <p:nvGraphicFramePr>
          <p:cNvPr id="2051" name="Object 6"/>
          <p:cNvGraphicFramePr>
            <a:graphicFrameLocks noChangeAspect="1"/>
          </p:cNvGraphicFramePr>
          <p:nvPr/>
        </p:nvGraphicFramePr>
        <p:xfrm>
          <a:off x="8015288" y="6020792"/>
          <a:ext cx="373062" cy="600075"/>
        </p:xfrm>
        <a:graphic>
          <a:graphicData uri="http://schemas.openxmlformats.org/presentationml/2006/ole">
            <p:oleObj spid="_x0000_s4099" name="Équation" r:id="rId6" imgW="164880" imgH="253800" progId="">
              <p:embed/>
            </p:oleObj>
          </a:graphicData>
        </a:graphic>
      </p:graphicFrame>
      <p:sp>
        <p:nvSpPr>
          <p:cNvPr id="23" name="ZoneTexte 22"/>
          <p:cNvSpPr txBox="1">
            <a:spLocks noChangeArrowheads="1"/>
          </p:cNvSpPr>
          <p:nvPr/>
        </p:nvSpPr>
        <p:spPr bwMode="auto">
          <a:xfrm>
            <a:off x="468313" y="5662315"/>
            <a:ext cx="1655415"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On a donc : </a:t>
            </a:r>
            <a:endParaRPr lang="fr-FR" sz="2000" dirty="0">
              <a:solidFill>
                <a:srgbClr val="002060"/>
              </a:solidFill>
              <a:latin typeface="Arial" pitchFamily="34" charset="0"/>
              <a:cs typeface="Arial" pitchFamily="34" charset="0"/>
              <a:sym typeface="Symbol" pitchFamily="18" charset="2"/>
            </a:endParaRPr>
          </a:p>
        </p:txBody>
      </p:sp>
      <p:graphicFrame>
        <p:nvGraphicFramePr>
          <p:cNvPr id="2052" name="Object 7"/>
          <p:cNvGraphicFramePr>
            <a:graphicFrameLocks noChangeAspect="1"/>
          </p:cNvGraphicFramePr>
          <p:nvPr/>
        </p:nvGraphicFramePr>
        <p:xfrm>
          <a:off x="1809750" y="5494040"/>
          <a:ext cx="3070225" cy="600075"/>
        </p:xfrm>
        <a:graphic>
          <a:graphicData uri="http://schemas.openxmlformats.org/presentationml/2006/ole">
            <p:oleObj spid="_x0000_s4100" name="Équation" r:id="rId7" imgW="1358640" imgH="253800" progId="">
              <p:embed/>
            </p:oleObj>
          </a:graphicData>
        </a:graphic>
      </p:graphicFrame>
      <p:sp>
        <p:nvSpPr>
          <p:cNvPr id="25" name="Rectangle 24"/>
          <p:cNvSpPr/>
          <p:nvPr/>
        </p:nvSpPr>
        <p:spPr>
          <a:xfrm>
            <a:off x="781050" y="6227465"/>
            <a:ext cx="4851008" cy="461665"/>
          </a:xfrm>
          <a:prstGeom prst="rect">
            <a:avLst/>
          </a:prstGeom>
          <a:solidFill>
            <a:schemeClr val="accent2">
              <a:lumMod val="20000"/>
              <a:lumOff val="80000"/>
            </a:schemeClr>
          </a:solidFill>
        </p:spPr>
        <p:txBody>
          <a:bodyPr wrap="none">
            <a:spAutoFit/>
          </a:bodyPr>
          <a:lstStyle/>
          <a:p>
            <a:pPr>
              <a:defRPr/>
            </a:pPr>
            <a:r>
              <a:rPr lang="fr-FR" sz="2400" b="1" u="sng" dirty="0">
                <a:solidFill>
                  <a:schemeClr val="tx1">
                    <a:lumMod val="95000"/>
                    <a:lumOff val="5000"/>
                  </a:schemeClr>
                </a:solidFill>
                <a:sym typeface="Wingdings"/>
              </a:rPr>
              <a:t>L’hydrure de béryllium est </a:t>
            </a:r>
            <a:r>
              <a:rPr lang="fr-FR" sz="2400" b="1" u="sng" dirty="0">
                <a:solidFill>
                  <a:srgbClr val="FF0000"/>
                </a:solidFill>
                <a:sym typeface="Wingdings"/>
              </a:rPr>
              <a:t>APOLAIRE</a:t>
            </a:r>
            <a:endParaRPr lang="fr-FR" sz="2400" b="1" u="sng" dirty="0">
              <a:solidFill>
                <a:srgbClr val="FF0000"/>
              </a:solidFill>
              <a:latin typeface="Arial" charset="0"/>
              <a:cs typeface="Arial" charset="0"/>
            </a:endParaRPr>
          </a:p>
        </p:txBody>
      </p:sp>
      <p:sp>
        <p:nvSpPr>
          <p:cNvPr id="21" name="Rectangle 20"/>
          <p:cNvSpPr/>
          <p:nvPr/>
        </p:nvSpPr>
        <p:spPr>
          <a:xfrm>
            <a:off x="6732240" y="1052736"/>
            <a:ext cx="1774845" cy="461665"/>
          </a:xfrm>
          <a:prstGeom prst="rect">
            <a:avLst/>
          </a:prstGeom>
        </p:spPr>
        <p:txBody>
          <a:bodyPr wrap="none">
            <a:spAutoFit/>
          </a:bodyPr>
          <a:lstStyle/>
          <a:p>
            <a:r>
              <a:rPr lang="fr-FR" sz="2400" b="1" dirty="0" smtClean="0">
                <a:solidFill>
                  <a:srgbClr val="FF0000"/>
                </a:solidFill>
                <a:latin typeface="Arial" pitchFamily="34" charset="0"/>
                <a:cs typeface="Arial" pitchFamily="34" charset="0"/>
                <a:sym typeface="Wingdings 3" pitchFamily="18" charset="2"/>
              </a:rPr>
              <a:t>APOLAIRE</a:t>
            </a:r>
            <a:endParaRPr lang="fr-FR" sz="2400" b="1" dirty="0">
              <a:solidFill>
                <a:srgbClr val="FF0000"/>
              </a:solidFill>
            </a:endParaRPr>
          </a:p>
        </p:txBody>
      </p:sp>
      <p:sp>
        <p:nvSpPr>
          <p:cNvPr id="22" name="Rectangle 21"/>
          <p:cNvSpPr/>
          <p:nvPr/>
        </p:nvSpPr>
        <p:spPr>
          <a:xfrm>
            <a:off x="7272067" y="1423521"/>
            <a:ext cx="1622560" cy="461665"/>
          </a:xfrm>
          <a:prstGeom prst="rect">
            <a:avLst/>
          </a:prstGeom>
        </p:spPr>
        <p:txBody>
          <a:bodyPr wrap="none">
            <a:spAutoFit/>
          </a:bodyPr>
          <a:lstStyle/>
          <a:p>
            <a:r>
              <a:rPr lang="fr-FR" sz="2000" b="1" dirty="0" smtClean="0">
                <a:solidFill>
                  <a:srgbClr val="FF0000"/>
                </a:solidFill>
                <a:latin typeface="Arial" pitchFamily="34" charset="0"/>
                <a:cs typeface="Arial" pitchFamily="34" charset="0"/>
                <a:sym typeface="Wingdings 3" pitchFamily="18" charset="2"/>
              </a:rPr>
              <a:t> </a:t>
            </a:r>
            <a:r>
              <a:rPr lang="fr-FR" sz="2400" b="1" dirty="0" smtClean="0">
                <a:solidFill>
                  <a:srgbClr val="FF0000"/>
                </a:solidFill>
                <a:latin typeface="Arial" pitchFamily="34" charset="0"/>
                <a:cs typeface="Arial" pitchFamily="34" charset="0"/>
                <a:sym typeface="Wingdings 3" pitchFamily="18" charset="2"/>
              </a:rPr>
              <a:t>POLAIRE</a:t>
            </a:r>
            <a:endParaRPr lang="fr-FR"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dissolve">
                                      <p:cBhvr>
                                        <p:cTn id="7" dur="500"/>
                                        <p:tgtEl>
                                          <p:spTgt spid="2058"/>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2059"/>
                                        </p:tgtEl>
                                        <p:attrNameLst>
                                          <p:attrName>style.visibility</p:attrName>
                                        </p:attrNameLst>
                                      </p:cBhvr>
                                      <p:to>
                                        <p:strVal val="visible"/>
                                      </p:to>
                                    </p:set>
                                    <p:anim calcmode="lin" valueType="num">
                                      <p:cBhvr>
                                        <p:cTn id="12" dur="2000" fill="hold"/>
                                        <p:tgtEl>
                                          <p:spTgt spid="2059"/>
                                        </p:tgtEl>
                                        <p:attrNameLst>
                                          <p:attrName>ppt_w</p:attrName>
                                        </p:attrNameLst>
                                      </p:cBhvr>
                                      <p:tavLst>
                                        <p:tav tm="0" fmla="#ppt_w*sin(2.5*pi*$)">
                                          <p:val>
                                            <p:fltVal val="0"/>
                                          </p:val>
                                        </p:tav>
                                        <p:tav tm="100000">
                                          <p:val>
                                            <p:fltVal val="1"/>
                                          </p:val>
                                        </p:tav>
                                      </p:tavLst>
                                    </p:anim>
                                    <p:anim calcmode="lin" valueType="num">
                                      <p:cBhvr>
                                        <p:cTn id="13" dur="2000" fill="hold"/>
                                        <p:tgtEl>
                                          <p:spTgt spid="2059"/>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62"/>
                                        </p:tgtEl>
                                        <p:attrNameLst>
                                          <p:attrName>style.visibility</p:attrName>
                                        </p:attrNameLst>
                                      </p:cBhvr>
                                      <p:to>
                                        <p:strVal val="visible"/>
                                      </p:to>
                                    </p:set>
                                    <p:animEffect transition="in" filter="dissolve">
                                      <p:cBhvr>
                                        <p:cTn id="23" dur="500"/>
                                        <p:tgtEl>
                                          <p:spTgt spid="206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063"/>
                                        </p:tgtEl>
                                        <p:attrNameLst>
                                          <p:attrName>style.visibility</p:attrName>
                                        </p:attrNameLst>
                                      </p:cBhvr>
                                      <p:to>
                                        <p:strVal val="visible"/>
                                      </p:to>
                                    </p:set>
                                    <p:animEffect transition="in" filter="dissolve">
                                      <p:cBhvr>
                                        <p:cTn id="26" dur="500"/>
                                        <p:tgtEl>
                                          <p:spTgt spid="206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par>
                                <p:cTn id="32" presetID="9" presetClass="entr" presetSubtype="0" fill="hold" nodeType="with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dissolve">
                                      <p:cBhvr>
                                        <p:cTn id="34" dur="500"/>
                                        <p:tgtEl>
                                          <p:spTgt spid="205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065"/>
                                        </p:tgtEl>
                                        <p:attrNameLst>
                                          <p:attrName>style.visibility</p:attrName>
                                        </p:attrNameLst>
                                      </p:cBhvr>
                                      <p:to>
                                        <p:strVal val="visible"/>
                                      </p:to>
                                    </p:set>
                                    <p:animEffect transition="in" filter="dissolve">
                                      <p:cBhvr>
                                        <p:cTn id="39" dur="500"/>
                                        <p:tgtEl>
                                          <p:spTgt spid="2065"/>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064"/>
                                        </p:tgtEl>
                                        <p:attrNameLst>
                                          <p:attrName>style.visibility</p:attrName>
                                        </p:attrNameLst>
                                      </p:cBhvr>
                                      <p:to>
                                        <p:strVal val="visible"/>
                                      </p:to>
                                    </p:set>
                                    <p:animEffect transition="in" filter="dissolve">
                                      <p:cBhvr>
                                        <p:cTn id="42" dur="500"/>
                                        <p:tgtEl>
                                          <p:spTgt spid="206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par>
                                <p:cTn id="48" presetID="9" presetClass="entr" presetSubtype="0" fill="hold" nodeType="withEffect">
                                  <p:stCondLst>
                                    <p:cond delay="0"/>
                                  </p:stCondLst>
                                  <p:childTnLst>
                                    <p:set>
                                      <p:cBhvr>
                                        <p:cTn id="49" dur="1" fill="hold">
                                          <p:stCondLst>
                                            <p:cond delay="0"/>
                                          </p:stCondLst>
                                        </p:cTn>
                                        <p:tgtEl>
                                          <p:spTgt spid="2051"/>
                                        </p:tgtEl>
                                        <p:attrNameLst>
                                          <p:attrName>style.visibility</p:attrName>
                                        </p:attrNameLst>
                                      </p:cBhvr>
                                      <p:to>
                                        <p:strVal val="visible"/>
                                      </p:to>
                                    </p:set>
                                    <p:animEffect transition="in" filter="dissolve">
                                      <p:cBhvr>
                                        <p:cTn id="50" dur="500"/>
                                        <p:tgtEl>
                                          <p:spTgt spid="2051"/>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dissolve">
                                      <p:cBhvr>
                                        <p:cTn id="55" dur="500"/>
                                        <p:tgtEl>
                                          <p:spTgt spid="23"/>
                                        </p:tgtEl>
                                      </p:cBhvr>
                                    </p:animEffect>
                                  </p:childTnLst>
                                </p:cTn>
                              </p:par>
                              <p:par>
                                <p:cTn id="56" presetID="9" presetClass="entr" presetSubtype="0" fill="hold" nodeType="withEffect">
                                  <p:stCondLst>
                                    <p:cond delay="0"/>
                                  </p:stCondLst>
                                  <p:childTnLst>
                                    <p:set>
                                      <p:cBhvr>
                                        <p:cTn id="57" dur="1" fill="hold">
                                          <p:stCondLst>
                                            <p:cond delay="0"/>
                                          </p:stCondLst>
                                        </p:cTn>
                                        <p:tgtEl>
                                          <p:spTgt spid="2052"/>
                                        </p:tgtEl>
                                        <p:attrNameLst>
                                          <p:attrName>style.visibility</p:attrName>
                                        </p:attrNameLst>
                                      </p:cBhvr>
                                      <p:to>
                                        <p:strVal val="visible"/>
                                      </p:to>
                                    </p:set>
                                    <p:animEffect transition="in" filter="dissolve">
                                      <p:cBhvr>
                                        <p:cTn id="58" dur="500"/>
                                        <p:tgtEl>
                                          <p:spTgt spid="2052"/>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dissolv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9" grpId="0"/>
      <p:bldP spid="2062" grpId="0"/>
      <p:bldP spid="2063" grpId="0"/>
      <p:bldP spid="2064" grpId="0"/>
      <p:bldP spid="2065" grpId="0"/>
      <p:bldP spid="23"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p:cNvGrpSpPr/>
          <p:nvPr/>
        </p:nvGrpSpPr>
        <p:grpSpPr>
          <a:xfrm>
            <a:off x="251520" y="3943910"/>
            <a:ext cx="8780660" cy="2746658"/>
            <a:chOff x="251520" y="4013572"/>
            <a:chExt cx="8780660" cy="2746658"/>
          </a:xfrm>
        </p:grpSpPr>
        <p:pic>
          <p:nvPicPr>
            <p:cNvPr id="91139" name="Picture 3"/>
            <p:cNvPicPr>
              <a:picLocks noChangeAspect="1" noChangeArrowheads="1"/>
            </p:cNvPicPr>
            <p:nvPr/>
          </p:nvPicPr>
          <p:blipFill>
            <a:blip r:embed="rId2" cstate="print"/>
            <a:srcRect/>
            <a:stretch>
              <a:fillRect/>
            </a:stretch>
          </p:blipFill>
          <p:spPr bwMode="auto">
            <a:xfrm>
              <a:off x="251520" y="4013572"/>
              <a:ext cx="8604448" cy="2391673"/>
            </a:xfrm>
            <a:prstGeom prst="rect">
              <a:avLst/>
            </a:prstGeom>
            <a:noFill/>
            <a:ln w="9525">
              <a:noFill/>
              <a:miter lim="800000"/>
              <a:headEnd/>
              <a:tailEnd/>
            </a:ln>
          </p:spPr>
        </p:pic>
        <p:sp>
          <p:nvSpPr>
            <p:cNvPr id="24" name="Rectangle 23"/>
            <p:cNvSpPr/>
            <p:nvPr/>
          </p:nvSpPr>
          <p:spPr>
            <a:xfrm>
              <a:off x="463228" y="6360120"/>
              <a:ext cx="8568952" cy="400110"/>
            </a:xfrm>
            <a:prstGeom prst="rect">
              <a:avLst/>
            </a:prstGeom>
          </p:spPr>
          <p:txBody>
            <a:bodyPr wrap="square">
              <a:spAutoFit/>
            </a:bodyPr>
            <a:lstStyle/>
            <a:p>
              <a:pPr lvl="0"/>
              <a:r>
                <a:rPr lang="fr-FR" sz="2000" b="1" i="1" u="sng" dirty="0" smtClean="0">
                  <a:solidFill>
                    <a:schemeClr val="accent6">
                      <a:lumMod val="50000"/>
                    </a:schemeClr>
                  </a:solidFill>
                  <a:latin typeface="Arial Narrow" pitchFamily="34" charset="0"/>
                </a:rPr>
                <a:t>Les 18 premiers éléments chimiques et leur configuration électronique de valence</a:t>
              </a:r>
              <a:endParaRPr lang="fr-FR" sz="2000" b="1" i="1" u="sng" dirty="0">
                <a:solidFill>
                  <a:schemeClr val="accent6">
                    <a:lumMod val="50000"/>
                  </a:schemeClr>
                </a:solidFill>
                <a:latin typeface="Arial Narrow" pitchFamily="34" charset="0"/>
              </a:endParaRPr>
            </a:p>
          </p:txBody>
        </p:sp>
      </p:grpSp>
      <p:sp>
        <p:nvSpPr>
          <p:cNvPr id="11265" name="Rectangle 1"/>
          <p:cNvSpPr>
            <a:spLocks noChangeArrowheads="1"/>
          </p:cNvSpPr>
          <p:nvPr/>
        </p:nvSpPr>
        <p:spPr bwMode="auto">
          <a:xfrm>
            <a:off x="0" y="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Les électrons de valence qui ne sont pas mis en commun se regroupent par deux (si possible) en restant autour de l’atome auquel ils appartiennent : ils forment alors des </a:t>
            </a:r>
            <a:r>
              <a:rPr kumimoji="0" lang="fr-FR" sz="2000" b="1"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Doublets</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__________________ .</a:t>
            </a:r>
            <a:endParaRPr kumimoji="0" lang="fr-F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
          <p:cNvSpPr txBox="1">
            <a:spLocks noChangeArrowheads="1"/>
          </p:cNvSpPr>
          <p:nvPr/>
        </p:nvSpPr>
        <p:spPr bwMode="auto">
          <a:xfrm>
            <a:off x="1547664" y="620688"/>
            <a:ext cx="2304256"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FF0000"/>
                </a:solidFill>
                <a:effectLst/>
                <a:latin typeface="Arial" pitchFamily="34" charset="0"/>
                <a:cs typeface="Arial" pitchFamily="34" charset="0"/>
              </a:rPr>
              <a:t>Non Liants</a:t>
            </a:r>
            <a:r>
              <a:rPr kumimoji="0" lang="fr-FR" sz="2000" b="1" i="0" u="none" strike="noStrike" cap="none" normalizeH="0" dirty="0" smtClean="0">
                <a:ln>
                  <a:noFill/>
                </a:ln>
                <a:solidFill>
                  <a:srgbClr val="FF0000"/>
                </a:solidFill>
                <a:effectLst/>
                <a:latin typeface="Arial" pitchFamily="34" charset="0"/>
                <a:cs typeface="Arial" pitchFamily="34" charset="0"/>
              </a:rPr>
              <a:t> (DNL)</a:t>
            </a:r>
            <a:endParaRPr kumimoji="0" lang="fr-FR" sz="2000" b="1" i="0" u="none" strike="noStrike" cap="none" normalizeH="0" baseline="0" dirty="0" smtClean="0">
              <a:ln>
                <a:noFill/>
              </a:ln>
              <a:solidFill>
                <a:srgbClr val="FF0000"/>
              </a:solidFill>
              <a:effectLst/>
              <a:latin typeface="Arial" pitchFamily="34" charset="0"/>
              <a:cs typeface="Arial" pitchFamily="34" charset="0"/>
            </a:endParaRPr>
          </a:p>
        </p:txBody>
      </p:sp>
      <p:sp>
        <p:nvSpPr>
          <p:cNvPr id="11" name="Rectangle 2"/>
          <p:cNvSpPr>
            <a:spLocks noChangeArrowheads="1"/>
          </p:cNvSpPr>
          <p:nvPr/>
        </p:nvSpPr>
        <p:spPr bwMode="auto">
          <a:xfrm>
            <a:off x="0" y="1156502"/>
            <a:ext cx="9144000" cy="569387"/>
          </a:xfrm>
          <a:prstGeom prst="rect">
            <a:avLst/>
          </a:prstGeom>
          <a:noFill/>
          <a:ln w="9525">
            <a:noFill/>
            <a:miter lim="800000"/>
            <a:headEnd/>
            <a:tailEnd/>
          </a:ln>
        </p:spPr>
        <p:txBody>
          <a:bodyPr anchor="ctr">
            <a:spAutoFit/>
          </a:bodyPr>
          <a:lstStyle/>
          <a:p>
            <a:pPr indent="449263"/>
            <a:r>
              <a:rPr lang="fr-FR" sz="2000"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2) Règles de stabilité</a:t>
            </a:r>
            <a:endParaRPr lang="fr-FR" sz="2000" dirty="0">
              <a:ea typeface="Calibri" pitchFamily="34" charset="0"/>
              <a:cs typeface="Times New Roman" pitchFamily="18" charset="0"/>
            </a:endParaRPr>
          </a:p>
          <a:p>
            <a:pPr indent="449263" eaLnBrk="0" hangingPunct="0"/>
            <a:endParaRPr lang="fr-FR" sz="1100" dirty="0">
              <a:ea typeface="Calibri" pitchFamily="34" charset="0"/>
              <a:cs typeface="Times New Roman" pitchFamily="18" charset="0"/>
              <a:sym typeface="Wingdings 2" pitchFamily="18" charset="2"/>
            </a:endParaRPr>
          </a:p>
        </p:txBody>
      </p:sp>
      <p:sp>
        <p:nvSpPr>
          <p:cNvPr id="12" name="Rectangle 11"/>
          <p:cNvSpPr/>
          <p:nvPr/>
        </p:nvSpPr>
        <p:spPr>
          <a:xfrm>
            <a:off x="0" y="1569492"/>
            <a:ext cx="1835696" cy="400110"/>
          </a:xfrm>
          <a:prstGeom prst="rect">
            <a:avLst/>
          </a:prstGeom>
        </p:spPr>
        <p:txBody>
          <a:bodyPr wrap="square">
            <a:spAutoFit/>
          </a:bodyPr>
          <a:lstStyle/>
          <a:p>
            <a:pPr lvl="0"/>
            <a:r>
              <a:rPr lang="fr-FR" sz="2000" dirty="0">
                <a:solidFill>
                  <a:prstClr val="black"/>
                </a:solidFill>
              </a:rPr>
              <a:t>Un atome voit </a:t>
            </a:r>
            <a:r>
              <a:rPr lang="fr-FR" sz="2000" dirty="0" smtClean="0">
                <a:solidFill>
                  <a:prstClr val="black"/>
                </a:solidFill>
              </a:rPr>
              <a:t>:</a:t>
            </a:r>
            <a:endParaRPr lang="fr-FR" sz="2000" dirty="0">
              <a:solidFill>
                <a:prstClr val="black"/>
              </a:solidFill>
            </a:endParaRPr>
          </a:p>
        </p:txBody>
      </p:sp>
      <p:sp>
        <p:nvSpPr>
          <p:cNvPr id="15" name="Rectangle 14"/>
          <p:cNvSpPr/>
          <p:nvPr/>
        </p:nvSpPr>
        <p:spPr>
          <a:xfrm>
            <a:off x="1763688" y="1541437"/>
            <a:ext cx="3744416"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a:solidFill>
                  <a:prstClr val="black"/>
                </a:solidFill>
              </a:rPr>
              <a:t>ses propres électrons de valence </a:t>
            </a:r>
            <a:endParaRPr lang="fr-FR" dirty="0"/>
          </a:p>
        </p:txBody>
      </p:sp>
      <p:sp>
        <p:nvSpPr>
          <p:cNvPr id="16" name="Rectangle 15"/>
          <p:cNvSpPr/>
          <p:nvPr/>
        </p:nvSpPr>
        <p:spPr>
          <a:xfrm>
            <a:off x="5580112" y="1536992"/>
            <a:ext cx="3456384" cy="400110"/>
          </a:xfrm>
          <a:prstGeom prst="rect">
            <a:avLst/>
          </a:prstGeom>
          <a:solidFill>
            <a:schemeClr val="accent2">
              <a:lumMod val="40000"/>
              <a:lumOff val="60000"/>
            </a:schemeClr>
          </a:solidFill>
          <a:ln w="28575">
            <a:solidFill>
              <a:schemeClr val="accent2">
                <a:lumMod val="50000"/>
              </a:schemeClr>
            </a:solidFill>
          </a:ln>
        </p:spPr>
        <p:txBody>
          <a:bodyPr wrap="square">
            <a:spAutoFit/>
          </a:bodyPr>
          <a:lstStyle/>
          <a:p>
            <a:r>
              <a:rPr lang="fr-FR" sz="2000" b="1" dirty="0">
                <a:solidFill>
                  <a:prstClr val="black"/>
                </a:solidFill>
              </a:rPr>
              <a:t>+  ceux partagés par son voisin</a:t>
            </a:r>
            <a:endParaRPr lang="fr-FR" dirty="0"/>
          </a:p>
        </p:txBody>
      </p:sp>
      <p:sp>
        <p:nvSpPr>
          <p:cNvPr id="17" name="Text Box 1"/>
          <p:cNvSpPr txBox="1">
            <a:spLocks noChangeArrowheads="1"/>
          </p:cNvSpPr>
          <p:nvPr/>
        </p:nvSpPr>
        <p:spPr bwMode="auto">
          <a:xfrm>
            <a:off x="107950" y="2014240"/>
            <a:ext cx="8928100" cy="1690092"/>
          </a:xfrm>
          <a:prstGeom prst="rect">
            <a:avLst/>
          </a:prstGeom>
          <a:solidFill>
            <a:srgbClr val="FFFFFF"/>
          </a:solidFill>
          <a:ln w="19050">
            <a:solidFill>
              <a:srgbClr val="000000"/>
            </a:solidFill>
            <a:miter lim="800000"/>
            <a:headEnd/>
            <a:tailEnd/>
          </a:ln>
        </p:spPr>
        <p:txBody>
          <a:bodyPr/>
          <a:lstStyle/>
          <a:p>
            <a:pPr algn="just"/>
            <a:r>
              <a:rPr lang="fr-FR" sz="2000" dirty="0" smtClean="0">
                <a:sym typeface="Webdings" pitchFamily="18" charset="2"/>
              </a:rPr>
              <a:t></a:t>
            </a:r>
            <a:r>
              <a:rPr lang="fr-FR" sz="2000" b="1" u="sng" dirty="0" smtClean="0"/>
              <a:t>Règle du DUET :</a:t>
            </a:r>
          </a:p>
          <a:p>
            <a:pPr algn="just"/>
            <a:endParaRPr lang="fr-FR" dirty="0" smtClean="0">
              <a:sym typeface="Webdings" pitchFamily="18" charset="2"/>
            </a:endParaRPr>
          </a:p>
          <a:p>
            <a:pPr algn="just"/>
            <a:endParaRPr lang="fr-FR" sz="800" dirty="0">
              <a:sym typeface="Webdings" pitchFamily="18" charset="2"/>
            </a:endParaRPr>
          </a:p>
          <a:p>
            <a:pPr algn="just"/>
            <a:r>
              <a:rPr lang="fr-FR" sz="2000" dirty="0" smtClean="0">
                <a:sym typeface="Webdings" pitchFamily="18" charset="2"/>
              </a:rPr>
              <a:t></a:t>
            </a:r>
            <a:r>
              <a:rPr lang="fr-FR" sz="2000" b="1" u="sng" dirty="0"/>
              <a:t>Règle de </a:t>
            </a:r>
            <a:r>
              <a:rPr lang="fr-FR" sz="2000" b="1" u="sng" dirty="0" smtClean="0"/>
              <a:t>l’OCTET</a:t>
            </a:r>
            <a:r>
              <a:rPr lang="fr-FR" sz="2000" b="1" u="sng" dirty="0"/>
              <a:t> :</a:t>
            </a:r>
            <a:endParaRPr lang="fr-FR" sz="2000" dirty="0">
              <a:sym typeface="Webdings" pitchFamily="18" charset="2"/>
            </a:endParaRPr>
          </a:p>
          <a:p>
            <a:pPr algn="just" eaLnBrk="0" hangingPunct="0"/>
            <a:endParaRPr lang="fr-FR" dirty="0">
              <a:sym typeface="Webdings" pitchFamily="18" charset="2"/>
            </a:endParaRPr>
          </a:p>
          <a:p>
            <a:pPr algn="just" eaLnBrk="0" hangingPunct="0"/>
            <a:endParaRPr lang="fr-FR" dirty="0">
              <a:sym typeface="Webdings" pitchFamily="18" charset="2"/>
            </a:endParaRPr>
          </a:p>
          <a:p>
            <a:pPr algn="just" eaLnBrk="0" hangingPunct="0"/>
            <a:endParaRPr lang="fr-FR" sz="3200" dirty="0">
              <a:sym typeface="Webdings" pitchFamily="18" charset="2"/>
            </a:endParaRPr>
          </a:p>
          <a:p>
            <a:pPr algn="just" eaLnBrk="0" hangingPunct="0"/>
            <a:r>
              <a:rPr lang="fr-FR" dirty="0" smtClean="0">
                <a:sym typeface="Webdings" pitchFamily="18" charset="2"/>
              </a:rPr>
              <a:t>       </a:t>
            </a:r>
            <a:endParaRPr lang="fr-FR" sz="1100" dirty="0">
              <a:latin typeface="Calibri" pitchFamily="34" charset="0"/>
              <a:sym typeface="Webdings" pitchFamily="18" charset="2"/>
            </a:endParaRPr>
          </a:p>
        </p:txBody>
      </p:sp>
      <p:sp>
        <p:nvSpPr>
          <p:cNvPr id="19" name="Rectangle 6"/>
          <p:cNvSpPr>
            <a:spLocks noChangeArrowheads="1"/>
          </p:cNvSpPr>
          <p:nvPr/>
        </p:nvSpPr>
        <p:spPr bwMode="auto">
          <a:xfrm>
            <a:off x="268412" y="2708919"/>
            <a:ext cx="8640960" cy="1015663"/>
          </a:xfrm>
          <a:prstGeom prst="rect">
            <a:avLst/>
          </a:prstGeom>
          <a:noFill/>
          <a:ln w="9525">
            <a:noFill/>
            <a:miter lim="800000"/>
            <a:headEnd/>
            <a:tailEnd/>
          </a:ln>
        </p:spPr>
        <p:txBody>
          <a:bodyPr wrap="square">
            <a:spAutoFit/>
          </a:bodyPr>
          <a:lstStyle/>
          <a:p>
            <a:pPr algn="just">
              <a:spcAft>
                <a:spcPts val="500"/>
              </a:spcAft>
            </a:pPr>
            <a:r>
              <a:rPr lang="fr-FR" sz="2000" dirty="0">
                <a:latin typeface="Arial" pitchFamily="34" charset="0"/>
                <a:cs typeface="Arial" pitchFamily="34" charset="0"/>
                <a:sym typeface="Webdings" pitchFamily="18" charset="2"/>
              </a:rPr>
              <a:t>  </a:t>
            </a:r>
            <a:r>
              <a:rPr lang="fr-FR" sz="2000" dirty="0" smtClean="0">
                <a:latin typeface="Arial" pitchFamily="34" charset="0"/>
                <a:cs typeface="Arial" pitchFamily="34" charset="0"/>
                <a:sym typeface="Webdings" pitchFamily="18" charset="2"/>
              </a:rPr>
              <a:t>                           </a:t>
            </a:r>
            <a:r>
              <a:rPr lang="fr-FR" sz="2000" dirty="0">
                <a:solidFill>
                  <a:srgbClr val="002060"/>
                </a:solidFill>
                <a:latin typeface="Arial" pitchFamily="34" charset="0"/>
                <a:cs typeface="Arial" pitchFamily="34" charset="0"/>
                <a:sym typeface="Webdings" pitchFamily="18" charset="2"/>
              </a:rPr>
              <a:t>Les éléments de la </a:t>
            </a:r>
            <a:r>
              <a:rPr lang="fr-FR" sz="2000" b="1" u="sng" dirty="0" smtClean="0">
                <a:solidFill>
                  <a:srgbClr val="002060"/>
                </a:solidFill>
                <a:latin typeface="Arial" pitchFamily="34" charset="0"/>
                <a:cs typeface="Arial" pitchFamily="34" charset="0"/>
                <a:sym typeface="Webdings" pitchFamily="18" charset="2"/>
              </a:rPr>
              <a:t>2</a:t>
            </a:r>
            <a:r>
              <a:rPr lang="fr-FR" sz="2000" b="1" u="sng" baseline="30000" dirty="0" smtClean="0">
                <a:solidFill>
                  <a:srgbClr val="002060"/>
                </a:solidFill>
                <a:latin typeface="Arial" pitchFamily="34" charset="0"/>
                <a:cs typeface="Arial" pitchFamily="34" charset="0"/>
                <a:sym typeface="Webdings" pitchFamily="18" charset="2"/>
              </a:rPr>
              <a:t>ème </a:t>
            </a:r>
            <a:r>
              <a:rPr lang="fr-FR" sz="2000" b="1" u="sng" dirty="0" smtClean="0">
                <a:solidFill>
                  <a:srgbClr val="002060"/>
                </a:solidFill>
                <a:latin typeface="Arial" pitchFamily="34" charset="0"/>
                <a:cs typeface="Arial" pitchFamily="34" charset="0"/>
                <a:sym typeface="Webdings" pitchFamily="18" charset="2"/>
              </a:rPr>
              <a:t>période</a:t>
            </a:r>
            <a:r>
              <a:rPr lang="fr-FR" sz="2000" dirty="0" smtClean="0">
                <a:solidFill>
                  <a:srgbClr val="002060"/>
                </a:solidFill>
                <a:latin typeface="Arial" pitchFamily="34" charset="0"/>
                <a:cs typeface="Arial" pitchFamily="34" charset="0"/>
                <a:sym typeface="Webdings" pitchFamily="18" charset="2"/>
              </a:rPr>
              <a:t> </a:t>
            </a:r>
            <a:r>
              <a:rPr lang="fr-FR" sz="2000" dirty="0">
                <a:solidFill>
                  <a:srgbClr val="002060"/>
                </a:solidFill>
                <a:latin typeface="Arial" pitchFamily="34" charset="0"/>
                <a:cs typeface="Arial" pitchFamily="34" charset="0"/>
                <a:sym typeface="Webdings" pitchFamily="18" charset="2"/>
              </a:rPr>
              <a:t>et de la </a:t>
            </a:r>
            <a:r>
              <a:rPr lang="fr-FR" sz="2000" b="1" u="sng" dirty="0">
                <a:solidFill>
                  <a:srgbClr val="002060"/>
                </a:solidFill>
                <a:latin typeface="Arial" pitchFamily="34" charset="0"/>
                <a:cs typeface="Arial" pitchFamily="34" charset="0"/>
                <a:sym typeface="Webdings" pitchFamily="18" charset="2"/>
              </a:rPr>
              <a:t>3</a:t>
            </a:r>
            <a:r>
              <a:rPr lang="fr-FR" sz="2000" b="1" u="sng" baseline="30000" dirty="0">
                <a:solidFill>
                  <a:srgbClr val="002060"/>
                </a:solidFill>
                <a:latin typeface="Arial" pitchFamily="34" charset="0"/>
                <a:cs typeface="Arial" pitchFamily="34" charset="0"/>
                <a:sym typeface="Webdings" pitchFamily="18" charset="2"/>
              </a:rPr>
              <a:t>ème</a:t>
            </a:r>
            <a:r>
              <a:rPr lang="fr-FR" sz="2000" b="1" u="sng" dirty="0">
                <a:solidFill>
                  <a:srgbClr val="002060"/>
                </a:solidFill>
                <a:latin typeface="Arial" pitchFamily="34" charset="0"/>
                <a:cs typeface="Arial" pitchFamily="34" charset="0"/>
                <a:sym typeface="Webdings" pitchFamily="18" charset="2"/>
              </a:rPr>
              <a:t> période</a:t>
            </a:r>
            <a:r>
              <a:rPr lang="fr-FR" sz="2000" dirty="0">
                <a:solidFill>
                  <a:srgbClr val="002060"/>
                </a:solidFill>
                <a:latin typeface="Arial" pitchFamily="34" charset="0"/>
                <a:cs typeface="Arial" pitchFamily="34" charset="0"/>
                <a:sym typeface="Webdings" pitchFamily="18" charset="2"/>
              </a:rPr>
              <a:t> s’entourent de </a:t>
            </a:r>
            <a:r>
              <a:rPr lang="fr-FR" sz="2000" b="1" dirty="0">
                <a:solidFill>
                  <a:srgbClr val="FF0000"/>
                </a:solidFill>
                <a:latin typeface="Arial" pitchFamily="34" charset="0"/>
                <a:cs typeface="Arial" pitchFamily="34" charset="0"/>
                <a:sym typeface="Webdings" pitchFamily="18" charset="2"/>
              </a:rPr>
              <a:t>4 doublets d’électrons (DL + DNL</a:t>
            </a:r>
            <a:r>
              <a:rPr lang="fr-FR" sz="2000" b="1" dirty="0" smtClean="0">
                <a:solidFill>
                  <a:srgbClr val="FF0000"/>
                </a:solidFill>
                <a:latin typeface="Arial" pitchFamily="34" charset="0"/>
                <a:cs typeface="Arial" pitchFamily="34" charset="0"/>
                <a:sym typeface="Webdings" pitchFamily="18" charset="2"/>
              </a:rPr>
              <a:t>) = </a:t>
            </a:r>
            <a:r>
              <a:rPr lang="fr-FR" sz="2000" b="1" dirty="0" smtClean="0">
                <a:solidFill>
                  <a:srgbClr val="FF0000"/>
                </a:solidFill>
                <a:latin typeface="Arial Black" pitchFamily="34" charset="0"/>
                <a:cs typeface="Arial" pitchFamily="34" charset="0"/>
                <a:sym typeface="Webdings" pitchFamily="18" charset="2"/>
              </a:rPr>
              <a:t>8 e- </a:t>
            </a:r>
            <a:r>
              <a:rPr lang="fr-FR" sz="2000" dirty="0" smtClean="0">
                <a:solidFill>
                  <a:srgbClr val="002060"/>
                </a:solidFill>
                <a:latin typeface="Arial" pitchFamily="34" charset="0"/>
                <a:cs typeface="Arial" pitchFamily="34" charset="0"/>
                <a:sym typeface="Webdings" pitchFamily="18" charset="2"/>
              </a:rPr>
              <a:t>pour </a:t>
            </a:r>
            <a:r>
              <a:rPr lang="fr-FR" sz="2000" dirty="0">
                <a:solidFill>
                  <a:srgbClr val="002060"/>
                </a:solidFill>
                <a:latin typeface="Arial" pitchFamily="34" charset="0"/>
                <a:cs typeface="Arial" pitchFamily="34" charset="0"/>
                <a:sym typeface="Webdings" pitchFamily="18" charset="2"/>
              </a:rPr>
              <a:t>remplir </a:t>
            </a:r>
            <a:r>
              <a:rPr lang="fr-FR" sz="2000" dirty="0" err="1" smtClean="0">
                <a:solidFill>
                  <a:srgbClr val="002060"/>
                </a:solidFill>
                <a:latin typeface="Arial" pitchFamily="34" charset="0"/>
                <a:cs typeface="Arial" pitchFamily="34" charset="0"/>
                <a:sym typeface="Webdings" pitchFamily="18" charset="2"/>
              </a:rPr>
              <a:t>to-talement</a:t>
            </a:r>
            <a:r>
              <a:rPr lang="fr-FR" sz="2000" dirty="0" smtClean="0">
                <a:solidFill>
                  <a:srgbClr val="002060"/>
                </a:solidFill>
                <a:latin typeface="Arial" pitchFamily="34" charset="0"/>
                <a:cs typeface="Arial" pitchFamily="34" charset="0"/>
                <a:sym typeface="Webdings" pitchFamily="18" charset="2"/>
              </a:rPr>
              <a:t> </a:t>
            </a:r>
            <a:r>
              <a:rPr lang="fr-FR" sz="2000" dirty="0">
                <a:solidFill>
                  <a:srgbClr val="002060"/>
                </a:solidFill>
                <a:latin typeface="Arial" pitchFamily="34" charset="0"/>
                <a:cs typeface="Arial" pitchFamily="34" charset="0"/>
                <a:sym typeface="Webdings" pitchFamily="18" charset="2"/>
              </a:rPr>
              <a:t>leurs </a:t>
            </a:r>
            <a:r>
              <a:rPr lang="fr-FR" sz="2000" dirty="0" smtClean="0">
                <a:solidFill>
                  <a:srgbClr val="002060"/>
                </a:solidFill>
                <a:latin typeface="Arial" pitchFamily="34" charset="0"/>
                <a:cs typeface="Arial" pitchFamily="34" charset="0"/>
                <a:sym typeface="Webdings" pitchFamily="18" charset="2"/>
              </a:rPr>
              <a:t>sous-couches de valence </a:t>
            </a:r>
            <a:r>
              <a:rPr lang="fr-FR" sz="2000" dirty="0">
                <a:solidFill>
                  <a:srgbClr val="002060"/>
                </a:solidFill>
                <a:latin typeface="Arial" pitchFamily="34" charset="0"/>
                <a:cs typeface="Arial" pitchFamily="34" charset="0"/>
                <a:sym typeface="Webdings" pitchFamily="18" charset="2"/>
              </a:rPr>
              <a:t>« </a:t>
            </a:r>
            <a:r>
              <a:rPr lang="fr-FR" sz="2000" b="1" dirty="0">
                <a:solidFill>
                  <a:srgbClr val="002060"/>
                </a:solidFill>
                <a:latin typeface="Arial" pitchFamily="34" charset="0"/>
                <a:cs typeface="Arial" pitchFamily="34" charset="0"/>
                <a:sym typeface="Webdings" pitchFamily="18" charset="2"/>
              </a:rPr>
              <a:t>ns</a:t>
            </a:r>
            <a:r>
              <a:rPr lang="fr-FR" sz="2000" dirty="0">
                <a:solidFill>
                  <a:srgbClr val="002060"/>
                </a:solidFill>
                <a:latin typeface="Arial" pitchFamily="34" charset="0"/>
                <a:cs typeface="Arial" pitchFamily="34" charset="0"/>
                <a:sym typeface="Webdings" pitchFamily="18" charset="2"/>
              </a:rPr>
              <a:t> » et « </a:t>
            </a:r>
            <a:r>
              <a:rPr lang="fr-FR" sz="2000" b="1" dirty="0" err="1">
                <a:solidFill>
                  <a:srgbClr val="002060"/>
                </a:solidFill>
                <a:latin typeface="Arial" pitchFamily="34" charset="0"/>
                <a:cs typeface="Arial" pitchFamily="34" charset="0"/>
                <a:sym typeface="Webdings" pitchFamily="18" charset="2"/>
              </a:rPr>
              <a:t>np</a:t>
            </a:r>
            <a:r>
              <a:rPr lang="fr-FR" sz="2000" dirty="0">
                <a:solidFill>
                  <a:srgbClr val="002060"/>
                </a:solidFill>
                <a:latin typeface="Arial" pitchFamily="34" charset="0"/>
                <a:cs typeface="Arial" pitchFamily="34" charset="0"/>
                <a:sym typeface="Webdings" pitchFamily="18" charset="2"/>
              </a:rPr>
              <a:t> ». </a:t>
            </a:r>
            <a:endParaRPr lang="fr-FR" sz="2000" dirty="0">
              <a:solidFill>
                <a:srgbClr val="002060"/>
              </a:solidFill>
              <a:latin typeface="Arial" pitchFamily="34" charset="0"/>
              <a:cs typeface="Arial" pitchFamily="34" charset="0"/>
            </a:endParaRPr>
          </a:p>
        </p:txBody>
      </p:sp>
      <p:sp>
        <p:nvSpPr>
          <p:cNvPr id="20" name="Rectangle 6"/>
          <p:cNvSpPr>
            <a:spLocks noChangeArrowheads="1"/>
          </p:cNvSpPr>
          <p:nvPr/>
        </p:nvSpPr>
        <p:spPr bwMode="auto">
          <a:xfrm>
            <a:off x="323528" y="2026939"/>
            <a:ext cx="8496944" cy="877163"/>
          </a:xfrm>
          <a:prstGeom prst="rect">
            <a:avLst/>
          </a:prstGeom>
          <a:noFill/>
          <a:ln w="9525">
            <a:noFill/>
            <a:miter lim="800000"/>
            <a:headEnd/>
            <a:tailEnd/>
          </a:ln>
        </p:spPr>
        <p:txBody>
          <a:bodyPr wrap="square">
            <a:spAutoFit/>
          </a:bodyPr>
          <a:lstStyle/>
          <a:p>
            <a:pPr algn="just" eaLnBrk="0" hangingPunct="0"/>
            <a:r>
              <a:rPr lang="fr-FR" sz="2000" dirty="0" smtClean="0">
                <a:solidFill>
                  <a:srgbClr val="002060"/>
                </a:solidFill>
                <a:latin typeface="Arial" pitchFamily="34" charset="0"/>
                <a:cs typeface="Arial" pitchFamily="34" charset="0"/>
                <a:sym typeface="Webdings" pitchFamily="18" charset="2"/>
              </a:rPr>
              <a:t>                         </a:t>
            </a:r>
            <a:r>
              <a:rPr lang="fr-FR" sz="2000" dirty="0">
                <a:solidFill>
                  <a:srgbClr val="002060"/>
                </a:solidFill>
                <a:latin typeface="Arial" pitchFamily="34" charset="0"/>
                <a:cs typeface="Arial" pitchFamily="34" charset="0"/>
                <a:sym typeface="Webdings" pitchFamily="18" charset="2"/>
              </a:rPr>
              <a:t>L’élément </a:t>
            </a:r>
            <a:r>
              <a:rPr lang="fr-FR" sz="2000" b="1" u="sng" dirty="0">
                <a:solidFill>
                  <a:srgbClr val="002060"/>
                </a:solidFill>
                <a:latin typeface="Arial" pitchFamily="34" charset="0"/>
                <a:cs typeface="Arial" pitchFamily="34" charset="0"/>
                <a:sym typeface="Webdings" pitchFamily="18" charset="2"/>
              </a:rPr>
              <a:t>hydrogène</a:t>
            </a:r>
            <a:r>
              <a:rPr lang="fr-FR" sz="2000" dirty="0">
                <a:solidFill>
                  <a:srgbClr val="002060"/>
                </a:solidFill>
                <a:latin typeface="Arial" pitchFamily="34" charset="0"/>
                <a:cs typeface="Arial" pitchFamily="34" charset="0"/>
                <a:sym typeface="Webdings" pitchFamily="18" charset="2"/>
              </a:rPr>
              <a:t> s’entoure d’</a:t>
            </a:r>
            <a:r>
              <a:rPr lang="fr-FR" sz="2000" b="1" dirty="0">
                <a:solidFill>
                  <a:srgbClr val="FF0000"/>
                </a:solidFill>
                <a:latin typeface="Arial" pitchFamily="34" charset="0"/>
                <a:cs typeface="Arial" pitchFamily="34" charset="0"/>
                <a:sym typeface="Webdings" pitchFamily="18" charset="2"/>
              </a:rPr>
              <a:t>un doublet </a:t>
            </a:r>
            <a:r>
              <a:rPr lang="fr-FR" sz="2000" b="1" dirty="0" smtClean="0">
                <a:solidFill>
                  <a:srgbClr val="FF0000"/>
                </a:solidFill>
                <a:latin typeface="Arial" pitchFamily="34" charset="0"/>
                <a:cs typeface="Arial" pitchFamily="34" charset="0"/>
                <a:sym typeface="Webdings" pitchFamily="18" charset="2"/>
              </a:rPr>
              <a:t>d’électrons </a:t>
            </a:r>
            <a:r>
              <a:rPr lang="fr-FR" sz="2000" b="1" dirty="0">
                <a:solidFill>
                  <a:srgbClr val="FF0000"/>
                </a:solidFill>
                <a:latin typeface="Arial" pitchFamily="34" charset="0"/>
                <a:cs typeface="Arial" pitchFamily="34" charset="0"/>
                <a:sym typeface="Webdings" pitchFamily="18" charset="2"/>
              </a:rPr>
              <a:t>(DL</a:t>
            </a:r>
            <a:r>
              <a:rPr lang="fr-FR" sz="2000" b="1" dirty="0" smtClean="0">
                <a:solidFill>
                  <a:srgbClr val="FF0000"/>
                </a:solidFill>
                <a:latin typeface="Arial" pitchFamily="34" charset="0"/>
                <a:cs typeface="Arial" pitchFamily="34" charset="0"/>
                <a:sym typeface="Webdings" pitchFamily="18" charset="2"/>
              </a:rPr>
              <a:t>) = </a:t>
            </a:r>
            <a:r>
              <a:rPr lang="fr-FR" sz="2000" b="1" dirty="0" smtClean="0">
                <a:solidFill>
                  <a:srgbClr val="FF0000"/>
                </a:solidFill>
                <a:latin typeface="Arial Black" pitchFamily="34" charset="0"/>
                <a:cs typeface="Arial" pitchFamily="34" charset="0"/>
                <a:sym typeface="Webdings" pitchFamily="18" charset="2"/>
              </a:rPr>
              <a:t>2 e-</a:t>
            </a:r>
            <a:r>
              <a:rPr lang="fr-FR" sz="2000" b="1" dirty="0" smtClean="0">
                <a:solidFill>
                  <a:srgbClr val="FF0000"/>
                </a:solidFill>
                <a:latin typeface="Arial" pitchFamily="34" charset="0"/>
                <a:cs typeface="Arial" pitchFamily="34" charset="0"/>
                <a:sym typeface="Webdings" pitchFamily="18" charset="2"/>
              </a:rPr>
              <a:t> </a:t>
            </a:r>
            <a:r>
              <a:rPr lang="fr-FR" sz="2000" dirty="0">
                <a:solidFill>
                  <a:srgbClr val="002060"/>
                </a:solidFill>
                <a:latin typeface="Arial" pitchFamily="34" charset="0"/>
                <a:cs typeface="Arial" pitchFamily="34" charset="0"/>
                <a:sym typeface="Webdings" pitchFamily="18" charset="2"/>
              </a:rPr>
              <a:t>pour remplir totalement </a:t>
            </a:r>
            <a:r>
              <a:rPr lang="fr-FR" sz="2000" dirty="0" smtClean="0">
                <a:solidFill>
                  <a:srgbClr val="002060"/>
                </a:solidFill>
                <a:latin typeface="Arial" pitchFamily="34" charset="0"/>
                <a:cs typeface="Arial" pitchFamily="34" charset="0"/>
                <a:sym typeface="Webdings" pitchFamily="18" charset="2"/>
              </a:rPr>
              <a:t>sa sous-couche de </a:t>
            </a:r>
            <a:r>
              <a:rPr lang="fr-FR" sz="2000" dirty="0">
                <a:solidFill>
                  <a:srgbClr val="002060"/>
                </a:solidFill>
                <a:latin typeface="Arial" pitchFamily="34" charset="0"/>
                <a:cs typeface="Arial" pitchFamily="34" charset="0"/>
                <a:sym typeface="Webdings" pitchFamily="18" charset="2"/>
              </a:rPr>
              <a:t>valence « </a:t>
            </a:r>
            <a:r>
              <a:rPr lang="fr-FR" sz="2000" b="1" dirty="0">
                <a:solidFill>
                  <a:srgbClr val="002060"/>
                </a:solidFill>
                <a:latin typeface="Arial" pitchFamily="34" charset="0"/>
                <a:cs typeface="Arial" pitchFamily="34" charset="0"/>
                <a:sym typeface="Webdings" pitchFamily="18" charset="2"/>
              </a:rPr>
              <a:t>1s</a:t>
            </a:r>
            <a:r>
              <a:rPr lang="fr-FR" sz="2000" dirty="0">
                <a:solidFill>
                  <a:srgbClr val="002060"/>
                </a:solidFill>
                <a:latin typeface="Arial" pitchFamily="34" charset="0"/>
                <a:cs typeface="Arial" pitchFamily="34" charset="0"/>
                <a:sym typeface="Webdings" pitchFamily="18" charset="2"/>
              </a:rPr>
              <a:t> ». </a:t>
            </a:r>
          </a:p>
          <a:p>
            <a:pPr eaLnBrk="0" hangingPunct="0"/>
            <a:endParaRPr lang="fr-FR" sz="1100" dirty="0">
              <a:latin typeface="Calibri" pitchFamily="34" charset="0"/>
              <a:sym typeface="Webdings" pitchFamily="18" charset="2"/>
            </a:endParaRPr>
          </a:p>
        </p:txBody>
      </p:sp>
      <p:sp>
        <p:nvSpPr>
          <p:cNvPr id="23" name="Rectangle 22"/>
          <p:cNvSpPr/>
          <p:nvPr/>
        </p:nvSpPr>
        <p:spPr>
          <a:xfrm>
            <a:off x="2267744" y="3782878"/>
            <a:ext cx="4428072" cy="400110"/>
          </a:xfrm>
          <a:prstGeom prst="rect">
            <a:avLst/>
          </a:prstGeom>
          <a:solidFill>
            <a:srgbClr val="FFFF00"/>
          </a:solidFill>
        </p:spPr>
        <p:txBody>
          <a:bodyPr wrap="none">
            <a:spAutoFit/>
          </a:bodyPr>
          <a:lstStyle/>
          <a:p>
            <a:r>
              <a:rPr lang="fr-FR" sz="2000" i="1" u="sng" dirty="0" smtClean="0">
                <a:latin typeface="Arial" pitchFamily="34" charset="0"/>
                <a:cs typeface="Arial" pitchFamily="34" charset="0"/>
                <a:sym typeface="Webdings" pitchFamily="18" charset="2"/>
              </a:rPr>
              <a:t>Exemple</a:t>
            </a:r>
            <a:r>
              <a:rPr lang="fr-FR" sz="2000" dirty="0" smtClean="0">
                <a:latin typeface="Arial" pitchFamily="34" charset="0"/>
                <a:cs typeface="Arial" pitchFamily="34" charset="0"/>
                <a:sym typeface="Webdings" pitchFamily="18" charset="2"/>
              </a:rPr>
              <a:t> : association de </a:t>
            </a:r>
            <a:r>
              <a:rPr lang="fr-FR" sz="2000" b="1" dirty="0" smtClean="0">
                <a:latin typeface="Arial Black" pitchFamily="34" charset="0"/>
                <a:cs typeface="Arial" pitchFamily="34" charset="0"/>
                <a:sym typeface="Webdings" pitchFamily="18" charset="2"/>
              </a:rPr>
              <a:t>H</a:t>
            </a:r>
            <a:r>
              <a:rPr lang="fr-FR" sz="2000" dirty="0" smtClean="0">
                <a:latin typeface="Arial" pitchFamily="34" charset="0"/>
                <a:cs typeface="Arial" pitchFamily="34" charset="0"/>
                <a:sym typeface="Webdings" pitchFamily="18" charset="2"/>
              </a:rPr>
              <a:t> et de </a:t>
            </a:r>
            <a:r>
              <a:rPr lang="fr-FR" sz="2000" b="1" dirty="0" smtClean="0">
                <a:latin typeface="Arial Black" pitchFamily="34" charset="0"/>
                <a:cs typeface="Arial" pitchFamily="34" charset="0"/>
                <a:sym typeface="Webdings" pitchFamily="18" charset="2"/>
              </a:rPr>
              <a:t>F</a:t>
            </a:r>
            <a:r>
              <a:rPr lang="fr-FR" sz="2000" dirty="0" smtClean="0">
                <a:latin typeface="Arial" pitchFamily="34" charset="0"/>
                <a:cs typeface="Arial" pitchFamily="34" charset="0"/>
                <a:sym typeface="Webdings" pitchFamily="18" charset="2"/>
              </a:rPr>
              <a:t> ?</a:t>
            </a:r>
            <a:endParaRPr lang="fr-FR" dirty="0"/>
          </a:p>
        </p:txBody>
      </p:sp>
      <p:sp>
        <p:nvSpPr>
          <p:cNvPr id="26" name="Rectangle 6"/>
          <p:cNvSpPr>
            <a:spLocks noChangeArrowheads="1"/>
          </p:cNvSpPr>
          <p:nvPr/>
        </p:nvSpPr>
        <p:spPr bwMode="auto">
          <a:xfrm>
            <a:off x="1403648" y="4181018"/>
            <a:ext cx="6480720" cy="400110"/>
          </a:xfrm>
          <a:prstGeom prst="rect">
            <a:avLst/>
          </a:prstGeom>
          <a:noFill/>
          <a:ln w="9525">
            <a:noFill/>
            <a:miter lim="800000"/>
            <a:headEnd/>
            <a:tailEnd/>
          </a:ln>
        </p:spPr>
        <p:txBody>
          <a:bodyPr wrap="square">
            <a:spAutoFit/>
          </a:bodyPr>
          <a:lstStyle/>
          <a:p>
            <a:pPr algn="just">
              <a:spcAft>
                <a:spcPts val="500"/>
              </a:spcAft>
            </a:pPr>
            <a:r>
              <a:rPr lang="fr-FR" sz="2000" b="1" dirty="0" smtClean="0">
                <a:solidFill>
                  <a:srgbClr val="FF0000"/>
                </a:solidFill>
                <a:latin typeface="Arial Black" pitchFamily="34" charset="0"/>
                <a:cs typeface="Arial" pitchFamily="34" charset="0"/>
                <a:sym typeface="Webdings" pitchFamily="18" charset="2"/>
              </a:rPr>
              <a:t>1 e- </a:t>
            </a:r>
            <a:r>
              <a:rPr lang="fr-FR" sz="2000" dirty="0" smtClean="0">
                <a:latin typeface="Arial Narrow" pitchFamily="34" charset="0"/>
                <a:cs typeface="Arial" pitchFamily="34" charset="0"/>
                <a:sym typeface="Webdings" pitchFamily="18" charset="2"/>
              </a:rPr>
              <a:t>de valence de </a:t>
            </a:r>
            <a:r>
              <a:rPr lang="fr-FR" sz="2000" b="1" dirty="0" smtClean="0">
                <a:solidFill>
                  <a:srgbClr val="FF0000"/>
                </a:solidFill>
                <a:latin typeface="Arial Black" pitchFamily="34" charset="0"/>
                <a:cs typeface="Arial" pitchFamily="34" charset="0"/>
                <a:sym typeface="Webdings" pitchFamily="18" charset="2"/>
              </a:rPr>
              <a:t>H</a:t>
            </a:r>
            <a:r>
              <a:rPr lang="fr-FR" sz="2000" dirty="0" smtClean="0">
                <a:latin typeface="Arial Narrow" pitchFamily="34" charset="0"/>
                <a:cs typeface="Arial" pitchFamily="34" charset="0"/>
                <a:sym typeface="Webdings" pitchFamily="18" charset="2"/>
              </a:rPr>
              <a:t> et </a:t>
            </a:r>
            <a:r>
              <a:rPr lang="fr-FR" sz="2000" b="1" dirty="0" smtClean="0">
                <a:solidFill>
                  <a:srgbClr val="006600"/>
                </a:solidFill>
                <a:latin typeface="Arial Black" pitchFamily="34" charset="0"/>
                <a:cs typeface="Arial" pitchFamily="34" charset="0"/>
                <a:sym typeface="Webdings" pitchFamily="18" charset="2"/>
              </a:rPr>
              <a:t>1 e- </a:t>
            </a:r>
            <a:r>
              <a:rPr lang="fr-FR" sz="2000" dirty="0" smtClean="0">
                <a:latin typeface="Arial Narrow" pitchFamily="34" charset="0"/>
                <a:cs typeface="Arial" pitchFamily="34" charset="0"/>
                <a:sym typeface="Webdings" pitchFamily="18" charset="2"/>
              </a:rPr>
              <a:t>de valence de </a:t>
            </a:r>
            <a:r>
              <a:rPr lang="fr-FR" sz="2000" b="1" dirty="0" smtClean="0">
                <a:solidFill>
                  <a:srgbClr val="006600"/>
                </a:solidFill>
                <a:latin typeface="Arial Black" pitchFamily="34" charset="0"/>
                <a:cs typeface="Arial" pitchFamily="34" charset="0"/>
                <a:sym typeface="Webdings" pitchFamily="18" charset="2"/>
              </a:rPr>
              <a:t>F</a:t>
            </a:r>
            <a:r>
              <a:rPr lang="fr-FR" sz="2000" dirty="0" smtClean="0">
                <a:latin typeface="Arial Narrow" pitchFamily="34" charset="0"/>
                <a:cs typeface="Arial" pitchFamily="34" charset="0"/>
                <a:sym typeface="Webdings" pitchFamily="18" charset="2"/>
              </a:rPr>
              <a:t> mis en commun</a:t>
            </a:r>
            <a:endParaRPr lang="fr-FR" sz="2000" dirty="0">
              <a:solidFill>
                <a:srgbClr val="002060"/>
              </a:solidFill>
              <a:latin typeface="Arial Narrow"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2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6"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80">
                                          <p:stCondLst>
                                            <p:cond delay="0"/>
                                          </p:stCondLst>
                                        </p:cTn>
                                        <p:tgtEl>
                                          <p:spTgt spid="23"/>
                                        </p:tgtEl>
                                      </p:cBhvr>
                                    </p:animEffect>
                                    <p:anim calcmode="lin" valueType="num">
                                      <p:cBhvr>
                                        <p:cTn id="3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9" dur="26">
                                          <p:stCondLst>
                                            <p:cond delay="650"/>
                                          </p:stCondLst>
                                        </p:cTn>
                                        <p:tgtEl>
                                          <p:spTgt spid="23"/>
                                        </p:tgtEl>
                                      </p:cBhvr>
                                      <p:to x="100000" y="60000"/>
                                    </p:animScale>
                                    <p:animScale>
                                      <p:cBhvr>
                                        <p:cTn id="40" dur="166" decel="50000">
                                          <p:stCondLst>
                                            <p:cond delay="676"/>
                                          </p:stCondLst>
                                        </p:cTn>
                                        <p:tgtEl>
                                          <p:spTgt spid="23"/>
                                        </p:tgtEl>
                                      </p:cBhvr>
                                      <p:to x="100000" y="100000"/>
                                    </p:animScale>
                                    <p:animScale>
                                      <p:cBhvr>
                                        <p:cTn id="41" dur="26">
                                          <p:stCondLst>
                                            <p:cond delay="1312"/>
                                          </p:stCondLst>
                                        </p:cTn>
                                        <p:tgtEl>
                                          <p:spTgt spid="23"/>
                                        </p:tgtEl>
                                      </p:cBhvr>
                                      <p:to x="100000" y="80000"/>
                                    </p:animScale>
                                    <p:animScale>
                                      <p:cBhvr>
                                        <p:cTn id="42" dur="166" decel="50000">
                                          <p:stCondLst>
                                            <p:cond delay="1338"/>
                                          </p:stCondLst>
                                        </p:cTn>
                                        <p:tgtEl>
                                          <p:spTgt spid="23"/>
                                        </p:tgtEl>
                                      </p:cBhvr>
                                      <p:to x="100000" y="100000"/>
                                    </p:animScale>
                                    <p:animScale>
                                      <p:cBhvr>
                                        <p:cTn id="43" dur="26">
                                          <p:stCondLst>
                                            <p:cond delay="1642"/>
                                          </p:stCondLst>
                                        </p:cTn>
                                        <p:tgtEl>
                                          <p:spTgt spid="23"/>
                                        </p:tgtEl>
                                      </p:cBhvr>
                                      <p:to x="100000" y="90000"/>
                                    </p:animScale>
                                    <p:animScale>
                                      <p:cBhvr>
                                        <p:cTn id="44" dur="166" decel="50000">
                                          <p:stCondLst>
                                            <p:cond delay="1668"/>
                                          </p:stCondLst>
                                        </p:cTn>
                                        <p:tgtEl>
                                          <p:spTgt spid="23"/>
                                        </p:tgtEl>
                                      </p:cBhvr>
                                      <p:to x="100000" y="100000"/>
                                    </p:animScale>
                                    <p:animScale>
                                      <p:cBhvr>
                                        <p:cTn id="45" dur="26">
                                          <p:stCondLst>
                                            <p:cond delay="1808"/>
                                          </p:stCondLst>
                                        </p:cTn>
                                        <p:tgtEl>
                                          <p:spTgt spid="23"/>
                                        </p:tgtEl>
                                      </p:cBhvr>
                                      <p:to x="100000" y="95000"/>
                                    </p:animScale>
                                    <p:animScale>
                                      <p:cBhvr>
                                        <p:cTn id="46" dur="166" decel="50000">
                                          <p:stCondLst>
                                            <p:cond delay="1834"/>
                                          </p:stCondLst>
                                        </p:cTn>
                                        <p:tgtEl>
                                          <p:spTgt spid="23"/>
                                        </p:tgtEl>
                                      </p:cBhvr>
                                      <p:to x="100000" y="100000"/>
                                    </p:animScale>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left)">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P spid="16" grpId="0" animBg="1"/>
      <p:bldP spid="17" grpId="0" animBg="1"/>
      <p:bldP spid="19" grpId="0"/>
      <p:bldP spid="20" grpId="0"/>
      <p:bldP spid="23"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e 52"/>
          <p:cNvGrpSpPr/>
          <p:nvPr/>
        </p:nvGrpSpPr>
        <p:grpSpPr>
          <a:xfrm>
            <a:off x="5576888" y="3860800"/>
            <a:ext cx="3392487" cy="1450975"/>
            <a:chOff x="5576888" y="3860800"/>
            <a:chExt cx="3392487" cy="1450975"/>
          </a:xfrm>
        </p:grpSpPr>
        <p:pic>
          <p:nvPicPr>
            <p:cNvPr id="21" name="Picture 5"/>
            <p:cNvPicPr>
              <a:picLocks noChangeAspect="1" noChangeArrowheads="1"/>
            </p:cNvPicPr>
            <p:nvPr/>
          </p:nvPicPr>
          <p:blipFill>
            <a:blip r:embed="rId3" cstate="print"/>
            <a:srcRect/>
            <a:stretch>
              <a:fillRect/>
            </a:stretch>
          </p:blipFill>
          <p:spPr bwMode="auto">
            <a:xfrm>
              <a:off x="5576888" y="3860800"/>
              <a:ext cx="3392487" cy="1450975"/>
            </a:xfrm>
            <a:prstGeom prst="rect">
              <a:avLst/>
            </a:prstGeom>
            <a:noFill/>
            <a:ln w="9525">
              <a:noFill/>
              <a:miter lim="800000"/>
              <a:headEnd/>
              <a:tailEnd/>
            </a:ln>
          </p:spPr>
        </p:pic>
        <p:cxnSp>
          <p:nvCxnSpPr>
            <p:cNvPr id="51" name="Connecteur droit 50"/>
            <p:cNvCxnSpPr/>
            <p:nvPr/>
          </p:nvCxnSpPr>
          <p:spPr>
            <a:xfrm>
              <a:off x="7092280" y="4497545"/>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droit 51"/>
            <p:cNvCxnSpPr/>
            <p:nvPr/>
          </p:nvCxnSpPr>
          <p:spPr>
            <a:xfrm>
              <a:off x="7092280" y="3898331"/>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108" name="Picture 3"/>
          <p:cNvPicPr>
            <a:picLocks noChangeAspect="1" noChangeArrowheads="1"/>
          </p:cNvPicPr>
          <p:nvPr/>
        </p:nvPicPr>
        <p:blipFill>
          <a:blip r:embed="rId4" cstate="print"/>
          <a:srcRect/>
          <a:stretch>
            <a:fillRect/>
          </a:stretch>
        </p:blipFill>
        <p:spPr bwMode="auto">
          <a:xfrm>
            <a:off x="6008688" y="2262188"/>
            <a:ext cx="2663825" cy="1166812"/>
          </a:xfrm>
          <a:prstGeom prst="rect">
            <a:avLst/>
          </a:prstGeom>
          <a:noFill/>
          <a:ln w="9525">
            <a:noFill/>
            <a:miter lim="800000"/>
            <a:headEnd/>
            <a:tailEnd/>
          </a:ln>
        </p:spPr>
      </p:pic>
      <p:cxnSp>
        <p:nvCxnSpPr>
          <p:cNvPr id="10" name="Connecteur droit avec flèche 9"/>
          <p:cNvCxnSpPr/>
          <p:nvPr/>
        </p:nvCxnSpPr>
        <p:spPr>
          <a:xfrm flipH="1">
            <a:off x="6156325" y="3044949"/>
            <a:ext cx="863600" cy="0"/>
          </a:xfrm>
          <a:prstGeom prst="straightConnector1">
            <a:avLst/>
          </a:prstGeom>
          <a:ln w="5715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111" name="Rectangle 11"/>
          <p:cNvSpPr>
            <a:spLocks noChangeArrowheads="1"/>
          </p:cNvSpPr>
          <p:nvPr/>
        </p:nvSpPr>
        <p:spPr bwMode="auto">
          <a:xfrm>
            <a:off x="5514975" y="2265487"/>
            <a:ext cx="795338" cy="461962"/>
          </a:xfrm>
          <a:prstGeom prst="rect">
            <a:avLst/>
          </a:prstGeom>
          <a:noFill/>
          <a:ln w="9525">
            <a:noFill/>
            <a:miter lim="800000"/>
            <a:headEnd/>
            <a:tailEnd/>
          </a:ln>
        </p:spPr>
        <p:txBody>
          <a:bodyPr wrap="none">
            <a:spAutoFit/>
          </a:bodyPr>
          <a:lstStyle/>
          <a:p>
            <a:r>
              <a:rPr lang="fr-FR" sz="2400" b="1">
                <a:solidFill>
                  <a:srgbClr val="FF0000"/>
                </a:solidFill>
                <a:latin typeface="Symbol" pitchFamily="18" charset="2"/>
              </a:rPr>
              <a:t>- d</a:t>
            </a:r>
            <a:r>
              <a:rPr lang="fr-FR" sz="2400" b="1">
                <a:solidFill>
                  <a:srgbClr val="FF0000"/>
                </a:solidFill>
                <a:latin typeface="Times New Roman" pitchFamily="18" charset="0"/>
                <a:cs typeface="Times New Roman" pitchFamily="18" charset="0"/>
              </a:rPr>
              <a:t>.e</a:t>
            </a:r>
            <a:endParaRPr lang="fr-FR" sz="2400">
              <a:solidFill>
                <a:srgbClr val="FF0000"/>
              </a:solidFill>
              <a:latin typeface="Times New Roman" pitchFamily="18" charset="0"/>
              <a:cs typeface="Times New Roman" pitchFamily="18" charset="0"/>
            </a:endParaRPr>
          </a:p>
        </p:txBody>
      </p:sp>
      <p:sp>
        <p:nvSpPr>
          <p:cNvPr id="4112" name="Rectangle 12"/>
          <p:cNvSpPr>
            <a:spLocks noChangeArrowheads="1"/>
          </p:cNvSpPr>
          <p:nvPr/>
        </p:nvSpPr>
        <p:spPr bwMode="auto">
          <a:xfrm>
            <a:off x="6523038" y="2265487"/>
            <a:ext cx="795337" cy="461962"/>
          </a:xfrm>
          <a:prstGeom prst="rect">
            <a:avLst/>
          </a:prstGeom>
          <a:noFill/>
          <a:ln w="9525">
            <a:noFill/>
            <a:miter lim="800000"/>
            <a:headEnd/>
            <a:tailEnd/>
          </a:ln>
        </p:spPr>
        <p:txBody>
          <a:bodyPr wrap="none">
            <a:spAutoFit/>
          </a:bodyPr>
          <a:lstStyle/>
          <a:p>
            <a:r>
              <a:rPr lang="fr-FR" sz="2400" b="1">
                <a:solidFill>
                  <a:srgbClr val="FF0000"/>
                </a:solidFill>
                <a:latin typeface="Symbol" pitchFamily="18" charset="2"/>
              </a:rPr>
              <a:t>+ d</a:t>
            </a:r>
            <a:r>
              <a:rPr lang="fr-FR" sz="2400" b="1">
                <a:solidFill>
                  <a:srgbClr val="FF0000"/>
                </a:solidFill>
                <a:latin typeface="Times New Roman" pitchFamily="18" charset="0"/>
                <a:cs typeface="Times New Roman" pitchFamily="18" charset="0"/>
              </a:rPr>
              <a:t>.e</a:t>
            </a:r>
            <a:endParaRPr lang="fr-FR" sz="2400">
              <a:solidFill>
                <a:srgbClr val="FF0000"/>
              </a:solidFill>
              <a:latin typeface="Times New Roman" pitchFamily="18" charset="0"/>
              <a:cs typeface="Times New Roman" pitchFamily="18" charset="0"/>
            </a:endParaRPr>
          </a:p>
        </p:txBody>
      </p:sp>
      <p:sp>
        <p:nvSpPr>
          <p:cNvPr id="4113" name="Rectangle 13"/>
          <p:cNvSpPr>
            <a:spLocks noChangeArrowheads="1"/>
          </p:cNvSpPr>
          <p:nvPr/>
        </p:nvSpPr>
        <p:spPr bwMode="auto">
          <a:xfrm>
            <a:off x="8169275" y="2252787"/>
            <a:ext cx="795338" cy="460375"/>
          </a:xfrm>
          <a:prstGeom prst="rect">
            <a:avLst/>
          </a:prstGeom>
          <a:noFill/>
          <a:ln w="9525">
            <a:noFill/>
            <a:miter lim="800000"/>
            <a:headEnd/>
            <a:tailEnd/>
          </a:ln>
        </p:spPr>
        <p:txBody>
          <a:bodyPr wrap="none">
            <a:spAutoFit/>
          </a:bodyPr>
          <a:lstStyle/>
          <a:p>
            <a:r>
              <a:rPr lang="fr-FR" sz="2400" b="1">
                <a:solidFill>
                  <a:srgbClr val="0070C0"/>
                </a:solidFill>
                <a:latin typeface="Symbol" pitchFamily="18" charset="2"/>
              </a:rPr>
              <a:t>- d</a:t>
            </a:r>
            <a:r>
              <a:rPr lang="fr-FR" sz="2400" b="1">
                <a:solidFill>
                  <a:srgbClr val="0070C0"/>
                </a:solidFill>
                <a:latin typeface="Times New Roman" pitchFamily="18" charset="0"/>
                <a:cs typeface="Times New Roman" pitchFamily="18" charset="0"/>
              </a:rPr>
              <a:t>.e</a:t>
            </a:r>
            <a:endParaRPr lang="fr-FR" sz="2400">
              <a:solidFill>
                <a:srgbClr val="0070C0"/>
              </a:solidFill>
              <a:latin typeface="Times New Roman" pitchFamily="18" charset="0"/>
              <a:cs typeface="Times New Roman" pitchFamily="18" charset="0"/>
            </a:endParaRPr>
          </a:p>
        </p:txBody>
      </p:sp>
      <p:sp>
        <p:nvSpPr>
          <p:cNvPr id="4114" name="Rectangle 14"/>
          <p:cNvSpPr>
            <a:spLocks noChangeArrowheads="1"/>
          </p:cNvSpPr>
          <p:nvPr/>
        </p:nvSpPr>
        <p:spPr bwMode="auto">
          <a:xfrm>
            <a:off x="7232650" y="2324224"/>
            <a:ext cx="795338" cy="461963"/>
          </a:xfrm>
          <a:prstGeom prst="rect">
            <a:avLst/>
          </a:prstGeom>
          <a:noFill/>
          <a:ln w="9525">
            <a:noFill/>
            <a:miter lim="800000"/>
            <a:headEnd/>
            <a:tailEnd/>
          </a:ln>
        </p:spPr>
        <p:txBody>
          <a:bodyPr wrap="none">
            <a:spAutoFit/>
          </a:bodyPr>
          <a:lstStyle/>
          <a:p>
            <a:r>
              <a:rPr lang="fr-FR" sz="2400" b="1">
                <a:solidFill>
                  <a:srgbClr val="0070C0"/>
                </a:solidFill>
                <a:latin typeface="Symbol" pitchFamily="18" charset="2"/>
              </a:rPr>
              <a:t>+ d</a:t>
            </a:r>
            <a:r>
              <a:rPr lang="fr-FR" sz="2400" b="1">
                <a:solidFill>
                  <a:srgbClr val="0070C0"/>
                </a:solidFill>
                <a:latin typeface="Times New Roman" pitchFamily="18" charset="0"/>
                <a:cs typeface="Times New Roman" pitchFamily="18" charset="0"/>
              </a:rPr>
              <a:t>.e</a:t>
            </a:r>
            <a:endParaRPr lang="fr-FR" sz="2400">
              <a:solidFill>
                <a:srgbClr val="0070C0"/>
              </a:solidFill>
              <a:latin typeface="Times New Roman" pitchFamily="18" charset="0"/>
              <a:cs typeface="Times New Roman" pitchFamily="18" charset="0"/>
            </a:endParaRPr>
          </a:p>
        </p:txBody>
      </p:sp>
      <p:cxnSp>
        <p:nvCxnSpPr>
          <p:cNvPr id="17" name="Connecteur droit avec flèche 16"/>
          <p:cNvCxnSpPr/>
          <p:nvPr/>
        </p:nvCxnSpPr>
        <p:spPr>
          <a:xfrm flipV="1">
            <a:off x="7667625" y="3044949"/>
            <a:ext cx="865188" cy="7938"/>
          </a:xfrm>
          <a:prstGeom prst="straightConnector1">
            <a:avLst/>
          </a:prstGeom>
          <a:ln w="57150">
            <a:solidFill>
              <a:srgbClr val="0070C0"/>
            </a:solidFill>
            <a:headEnd type="arrow"/>
            <a:tailEnd type="none"/>
          </a:ln>
        </p:spPr>
        <p:style>
          <a:lnRef idx="1">
            <a:schemeClr val="accent1"/>
          </a:lnRef>
          <a:fillRef idx="0">
            <a:schemeClr val="accent1"/>
          </a:fillRef>
          <a:effectRef idx="0">
            <a:schemeClr val="accent1"/>
          </a:effectRef>
          <a:fontRef idx="minor">
            <a:schemeClr val="tx1"/>
          </a:fontRef>
        </p:style>
      </p:cxnSp>
      <p:graphicFrame>
        <p:nvGraphicFramePr>
          <p:cNvPr id="2050" name="Object 5"/>
          <p:cNvGraphicFramePr>
            <a:graphicFrameLocks noChangeAspect="1"/>
          </p:cNvGraphicFramePr>
          <p:nvPr/>
        </p:nvGraphicFramePr>
        <p:xfrm>
          <a:off x="6383338" y="3044949"/>
          <a:ext cx="373062" cy="600075"/>
        </p:xfrm>
        <a:graphic>
          <a:graphicData uri="http://schemas.openxmlformats.org/presentationml/2006/ole">
            <p:oleObj spid="_x0000_s5122" name="Équation" r:id="rId5" imgW="164880" imgH="253800" progId="">
              <p:embed/>
            </p:oleObj>
          </a:graphicData>
        </a:graphic>
      </p:graphicFrame>
      <p:graphicFrame>
        <p:nvGraphicFramePr>
          <p:cNvPr id="2051" name="Object 6"/>
          <p:cNvGraphicFramePr>
            <a:graphicFrameLocks noChangeAspect="1"/>
          </p:cNvGraphicFramePr>
          <p:nvPr/>
        </p:nvGraphicFramePr>
        <p:xfrm>
          <a:off x="8027988" y="3044949"/>
          <a:ext cx="373062" cy="600075"/>
        </p:xfrm>
        <a:graphic>
          <a:graphicData uri="http://schemas.openxmlformats.org/presentationml/2006/ole">
            <p:oleObj spid="_x0000_s5123" name="Équation" r:id="rId6" imgW="164880" imgH="253800" progId="">
              <p:embed/>
            </p:oleObj>
          </a:graphicData>
        </a:graphic>
      </p:graphicFrame>
      <p:sp>
        <p:nvSpPr>
          <p:cNvPr id="22" name="ZoneTexte 21"/>
          <p:cNvSpPr txBox="1">
            <a:spLocks noChangeArrowheads="1"/>
          </p:cNvSpPr>
          <p:nvPr/>
        </p:nvSpPr>
        <p:spPr bwMode="auto">
          <a:xfrm>
            <a:off x="179388" y="4005263"/>
            <a:ext cx="5329237" cy="707886"/>
          </a:xfrm>
          <a:prstGeom prst="rect">
            <a:avLst/>
          </a:prstGeom>
          <a:noFill/>
          <a:ln w="9525">
            <a:noFill/>
            <a:miter lim="800000"/>
            <a:headEnd/>
            <a:tailEnd/>
          </a:ln>
        </p:spPr>
        <p:txBody>
          <a:bodyPr>
            <a:spAutoFit/>
          </a:bodyPr>
          <a:lstStyle/>
          <a:p>
            <a:r>
              <a:rPr lang="fr-FR" sz="2000" dirty="0">
                <a:solidFill>
                  <a:srgbClr val="002060"/>
                </a:solidFill>
                <a:latin typeface="Arial" pitchFamily="34" charset="0"/>
                <a:cs typeface="Arial" pitchFamily="34" charset="0"/>
                <a:sym typeface="Wingdings" pitchFamily="2" charset="2"/>
              </a:rPr>
              <a:t>Dans </a:t>
            </a:r>
            <a:r>
              <a:rPr lang="fr-FR" sz="2000" b="1" dirty="0">
                <a:solidFill>
                  <a:srgbClr val="002060"/>
                </a:solidFill>
                <a:latin typeface="Arial" pitchFamily="34" charset="0"/>
                <a:cs typeface="Arial" pitchFamily="34" charset="0"/>
                <a:sym typeface="Wingdings" pitchFamily="2" charset="2"/>
              </a:rPr>
              <a:t>OH</a:t>
            </a:r>
            <a:r>
              <a:rPr lang="fr-FR" sz="2000" b="1" baseline="-25000" dirty="0">
                <a:solidFill>
                  <a:srgbClr val="002060"/>
                </a:solidFill>
                <a:latin typeface="Arial" pitchFamily="34" charset="0"/>
                <a:cs typeface="Arial" pitchFamily="34" charset="0"/>
                <a:sym typeface="Wingdings" pitchFamily="2" charset="2"/>
              </a:rPr>
              <a:t>2</a:t>
            </a:r>
            <a:r>
              <a:rPr lang="fr-FR" sz="2000" dirty="0">
                <a:solidFill>
                  <a:srgbClr val="002060"/>
                </a:solidFill>
                <a:latin typeface="Arial" pitchFamily="34" charset="0"/>
                <a:cs typeface="Arial" pitchFamily="34" charset="0"/>
                <a:sym typeface="Wingdings" pitchFamily="2" charset="2"/>
              </a:rPr>
              <a:t>, l’oxygène a un environnement de type </a:t>
            </a:r>
            <a:r>
              <a:rPr lang="fr-FR" sz="2000" b="1" dirty="0">
                <a:solidFill>
                  <a:srgbClr val="002060"/>
                </a:solidFill>
                <a:latin typeface="Arial" pitchFamily="34" charset="0"/>
                <a:cs typeface="Arial" pitchFamily="34" charset="0"/>
                <a:sym typeface="Wingdings" pitchFamily="2" charset="2"/>
              </a:rPr>
              <a:t>AX</a:t>
            </a:r>
            <a:r>
              <a:rPr lang="fr-FR" sz="2000" b="1" baseline="-25000" dirty="0">
                <a:solidFill>
                  <a:srgbClr val="002060"/>
                </a:solidFill>
                <a:latin typeface="Arial" pitchFamily="34" charset="0"/>
                <a:cs typeface="Arial" pitchFamily="34" charset="0"/>
                <a:sym typeface="Wingdings" pitchFamily="2" charset="2"/>
              </a:rPr>
              <a:t>2</a:t>
            </a:r>
            <a:r>
              <a:rPr lang="fr-FR" sz="2000" b="1" dirty="0">
                <a:solidFill>
                  <a:srgbClr val="002060"/>
                </a:solidFill>
                <a:latin typeface="Arial" pitchFamily="34" charset="0"/>
                <a:cs typeface="Arial" pitchFamily="34" charset="0"/>
                <a:sym typeface="Wingdings" pitchFamily="2" charset="2"/>
              </a:rPr>
              <a:t>E</a:t>
            </a:r>
            <a:r>
              <a:rPr lang="fr-FR" sz="2000" b="1" baseline="-25000" dirty="0">
                <a:solidFill>
                  <a:srgbClr val="002060"/>
                </a:solidFill>
                <a:latin typeface="Arial" pitchFamily="34" charset="0"/>
                <a:cs typeface="Arial" pitchFamily="34" charset="0"/>
                <a:sym typeface="Wingdings" pitchFamily="2" charset="2"/>
              </a:rPr>
              <a:t>2</a:t>
            </a:r>
            <a:r>
              <a:rPr lang="fr-FR" sz="2000" dirty="0">
                <a:solidFill>
                  <a:srgbClr val="002060"/>
                </a:solidFill>
                <a:latin typeface="Arial" pitchFamily="34" charset="0"/>
                <a:cs typeface="Arial" pitchFamily="34" charset="0"/>
                <a:sym typeface="Wingdings" pitchFamily="2" charset="2"/>
              </a:rPr>
              <a:t>, l’angle </a:t>
            </a:r>
            <a:r>
              <a:rPr lang="fr-FR" sz="2000" b="1" dirty="0">
                <a:solidFill>
                  <a:srgbClr val="002060"/>
                </a:solidFill>
                <a:latin typeface="Arial" pitchFamily="34" charset="0"/>
                <a:cs typeface="Arial" pitchFamily="34" charset="0"/>
                <a:sym typeface="Wingdings" pitchFamily="2" charset="2"/>
              </a:rPr>
              <a:t>H-O-H</a:t>
            </a:r>
            <a:r>
              <a:rPr lang="fr-FR" sz="2000" dirty="0">
                <a:solidFill>
                  <a:srgbClr val="002060"/>
                </a:solidFill>
                <a:latin typeface="Arial" pitchFamily="34" charset="0"/>
                <a:cs typeface="Arial" pitchFamily="34" charset="0"/>
                <a:sym typeface="Wingdings" pitchFamily="2" charset="2"/>
              </a:rPr>
              <a:t> valant </a:t>
            </a:r>
            <a:r>
              <a:rPr lang="fr-FR" sz="2000" b="1" dirty="0">
                <a:solidFill>
                  <a:srgbClr val="002060"/>
                </a:solidFill>
                <a:latin typeface="Arial" pitchFamily="34" charset="0"/>
                <a:cs typeface="Arial" pitchFamily="34" charset="0"/>
                <a:sym typeface="Wingdings" pitchFamily="2" charset="2"/>
              </a:rPr>
              <a:t>104,5°</a:t>
            </a:r>
            <a:r>
              <a:rPr lang="fr-FR" sz="2000" dirty="0">
                <a:solidFill>
                  <a:srgbClr val="002060"/>
                </a:solidFill>
                <a:latin typeface="Arial" pitchFamily="34" charset="0"/>
                <a:cs typeface="Arial" pitchFamily="34" charset="0"/>
                <a:sym typeface="Wingdings" pitchFamily="2" charset="2"/>
              </a:rPr>
              <a:t>.</a:t>
            </a:r>
            <a:endParaRPr lang="fr-FR" sz="2000" dirty="0">
              <a:solidFill>
                <a:srgbClr val="002060"/>
              </a:solidFill>
              <a:latin typeface="Arial" pitchFamily="34" charset="0"/>
              <a:cs typeface="Arial" pitchFamily="34" charset="0"/>
              <a:sym typeface="Symbol" pitchFamily="18" charset="2"/>
            </a:endParaRPr>
          </a:p>
        </p:txBody>
      </p:sp>
      <p:cxnSp>
        <p:nvCxnSpPr>
          <p:cNvPr id="24" name="Connecteur droit avec flèche 23"/>
          <p:cNvCxnSpPr/>
          <p:nvPr/>
        </p:nvCxnSpPr>
        <p:spPr>
          <a:xfrm flipH="1">
            <a:off x="6297613" y="4365625"/>
            <a:ext cx="719137" cy="6477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11"/>
          <p:cNvSpPr>
            <a:spLocks noChangeArrowheads="1"/>
          </p:cNvSpPr>
          <p:nvPr/>
        </p:nvSpPr>
        <p:spPr bwMode="auto">
          <a:xfrm>
            <a:off x="6371038" y="3573463"/>
            <a:ext cx="795337" cy="460375"/>
          </a:xfrm>
          <a:prstGeom prst="rect">
            <a:avLst/>
          </a:prstGeom>
          <a:noFill/>
          <a:ln w="9525">
            <a:noFill/>
            <a:miter lim="800000"/>
            <a:headEnd/>
            <a:tailEnd/>
          </a:ln>
        </p:spPr>
        <p:txBody>
          <a:bodyPr wrap="none">
            <a:spAutoFit/>
          </a:bodyPr>
          <a:lstStyle/>
          <a:p>
            <a:r>
              <a:rPr lang="fr-FR" sz="2400" b="1" dirty="0">
                <a:solidFill>
                  <a:srgbClr val="FF0000"/>
                </a:solidFill>
                <a:latin typeface="Symbol" pitchFamily="18" charset="2"/>
              </a:rPr>
              <a:t>- </a:t>
            </a:r>
            <a:r>
              <a:rPr lang="fr-FR" sz="2400" b="1" dirty="0" err="1">
                <a:solidFill>
                  <a:srgbClr val="FF0000"/>
                </a:solidFill>
                <a:latin typeface="Symbol" pitchFamily="18" charset="2"/>
              </a:rPr>
              <a:t>d</a:t>
            </a:r>
            <a:r>
              <a:rPr lang="fr-FR" sz="2400" b="1" dirty="0" err="1">
                <a:solidFill>
                  <a:srgbClr val="FF0000"/>
                </a:solidFill>
                <a:latin typeface="Times New Roman" pitchFamily="18" charset="0"/>
                <a:cs typeface="Times New Roman" pitchFamily="18" charset="0"/>
              </a:rPr>
              <a:t>.e</a:t>
            </a:r>
            <a:endParaRPr lang="fr-FR" sz="2400" dirty="0">
              <a:solidFill>
                <a:srgbClr val="FF0000"/>
              </a:solidFill>
              <a:latin typeface="Times New Roman" pitchFamily="18" charset="0"/>
              <a:cs typeface="Times New Roman" pitchFamily="18" charset="0"/>
            </a:endParaRPr>
          </a:p>
        </p:txBody>
      </p:sp>
      <p:sp>
        <p:nvSpPr>
          <p:cNvPr id="27" name="Rectangle 12"/>
          <p:cNvSpPr>
            <a:spLocks noChangeArrowheads="1"/>
          </p:cNvSpPr>
          <p:nvPr/>
        </p:nvSpPr>
        <p:spPr bwMode="auto">
          <a:xfrm>
            <a:off x="5360988" y="4365625"/>
            <a:ext cx="795337" cy="460375"/>
          </a:xfrm>
          <a:prstGeom prst="rect">
            <a:avLst/>
          </a:prstGeom>
          <a:noFill/>
          <a:ln w="9525">
            <a:noFill/>
            <a:miter lim="800000"/>
            <a:headEnd/>
            <a:tailEnd/>
          </a:ln>
        </p:spPr>
        <p:txBody>
          <a:bodyPr wrap="none">
            <a:spAutoFit/>
          </a:bodyPr>
          <a:lstStyle/>
          <a:p>
            <a:r>
              <a:rPr lang="fr-FR" sz="2400" b="1">
                <a:solidFill>
                  <a:srgbClr val="FF0000"/>
                </a:solidFill>
                <a:latin typeface="Symbol" pitchFamily="18" charset="2"/>
              </a:rPr>
              <a:t>+ d</a:t>
            </a:r>
            <a:r>
              <a:rPr lang="fr-FR" sz="2400" b="1">
                <a:solidFill>
                  <a:srgbClr val="FF0000"/>
                </a:solidFill>
                <a:latin typeface="Times New Roman" pitchFamily="18" charset="0"/>
                <a:cs typeface="Times New Roman" pitchFamily="18" charset="0"/>
              </a:rPr>
              <a:t>.e</a:t>
            </a:r>
            <a:endParaRPr lang="fr-FR" sz="2400">
              <a:solidFill>
                <a:srgbClr val="FF0000"/>
              </a:solidFill>
              <a:latin typeface="Times New Roman" pitchFamily="18" charset="0"/>
              <a:cs typeface="Times New Roman" pitchFamily="18" charset="0"/>
            </a:endParaRPr>
          </a:p>
        </p:txBody>
      </p:sp>
      <p:sp>
        <p:nvSpPr>
          <p:cNvPr id="28" name="Rectangle 13"/>
          <p:cNvSpPr>
            <a:spLocks noChangeArrowheads="1"/>
          </p:cNvSpPr>
          <p:nvPr/>
        </p:nvSpPr>
        <p:spPr bwMode="auto">
          <a:xfrm>
            <a:off x="7305675" y="3573463"/>
            <a:ext cx="795338" cy="460375"/>
          </a:xfrm>
          <a:prstGeom prst="rect">
            <a:avLst/>
          </a:prstGeom>
          <a:noFill/>
          <a:ln w="9525">
            <a:noFill/>
            <a:miter lim="800000"/>
            <a:headEnd/>
            <a:tailEnd/>
          </a:ln>
        </p:spPr>
        <p:txBody>
          <a:bodyPr wrap="none">
            <a:spAutoFit/>
          </a:bodyPr>
          <a:lstStyle/>
          <a:p>
            <a:r>
              <a:rPr lang="fr-FR" sz="2400" b="1">
                <a:solidFill>
                  <a:srgbClr val="0070C0"/>
                </a:solidFill>
                <a:latin typeface="Symbol" pitchFamily="18" charset="2"/>
              </a:rPr>
              <a:t>- d</a:t>
            </a:r>
            <a:r>
              <a:rPr lang="fr-FR" sz="2400" b="1">
                <a:solidFill>
                  <a:srgbClr val="0070C0"/>
                </a:solidFill>
                <a:latin typeface="Times New Roman" pitchFamily="18" charset="0"/>
                <a:cs typeface="Times New Roman" pitchFamily="18" charset="0"/>
              </a:rPr>
              <a:t>.e</a:t>
            </a:r>
            <a:endParaRPr lang="fr-FR" sz="2400">
              <a:solidFill>
                <a:srgbClr val="0070C0"/>
              </a:solidFill>
              <a:latin typeface="Times New Roman" pitchFamily="18" charset="0"/>
              <a:cs typeface="Times New Roman" pitchFamily="18" charset="0"/>
            </a:endParaRPr>
          </a:p>
        </p:txBody>
      </p:sp>
      <p:sp>
        <p:nvSpPr>
          <p:cNvPr id="29" name="Rectangle 14"/>
          <p:cNvSpPr>
            <a:spLocks noChangeArrowheads="1"/>
          </p:cNvSpPr>
          <p:nvPr/>
        </p:nvSpPr>
        <p:spPr bwMode="auto">
          <a:xfrm>
            <a:off x="8313738" y="4365625"/>
            <a:ext cx="795337" cy="460375"/>
          </a:xfrm>
          <a:prstGeom prst="rect">
            <a:avLst/>
          </a:prstGeom>
          <a:noFill/>
          <a:ln w="9525">
            <a:noFill/>
            <a:miter lim="800000"/>
            <a:headEnd/>
            <a:tailEnd/>
          </a:ln>
        </p:spPr>
        <p:txBody>
          <a:bodyPr wrap="none">
            <a:spAutoFit/>
          </a:bodyPr>
          <a:lstStyle/>
          <a:p>
            <a:r>
              <a:rPr lang="fr-FR" sz="2400" b="1">
                <a:solidFill>
                  <a:srgbClr val="0070C0"/>
                </a:solidFill>
                <a:latin typeface="Symbol" pitchFamily="18" charset="2"/>
              </a:rPr>
              <a:t>+ d</a:t>
            </a:r>
            <a:r>
              <a:rPr lang="fr-FR" sz="2400" b="1">
                <a:solidFill>
                  <a:srgbClr val="0070C0"/>
                </a:solidFill>
                <a:latin typeface="Times New Roman" pitchFamily="18" charset="0"/>
                <a:cs typeface="Times New Roman" pitchFamily="18" charset="0"/>
              </a:rPr>
              <a:t>.e</a:t>
            </a:r>
            <a:endParaRPr lang="fr-FR" sz="2400">
              <a:solidFill>
                <a:srgbClr val="0070C0"/>
              </a:solidFill>
              <a:latin typeface="Times New Roman" pitchFamily="18" charset="0"/>
              <a:cs typeface="Times New Roman" pitchFamily="18" charset="0"/>
            </a:endParaRPr>
          </a:p>
        </p:txBody>
      </p:sp>
      <p:cxnSp>
        <p:nvCxnSpPr>
          <p:cNvPr id="30" name="Connecteur droit avec flèche 29"/>
          <p:cNvCxnSpPr/>
          <p:nvPr/>
        </p:nvCxnSpPr>
        <p:spPr>
          <a:xfrm>
            <a:off x="7521575" y="4365625"/>
            <a:ext cx="719138" cy="6477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1" name="Object 2"/>
          <p:cNvGraphicFramePr>
            <a:graphicFrameLocks noChangeAspect="1"/>
          </p:cNvGraphicFramePr>
          <p:nvPr/>
        </p:nvGraphicFramePr>
        <p:xfrm>
          <a:off x="6656388" y="4581525"/>
          <a:ext cx="373062" cy="600075"/>
        </p:xfrm>
        <a:graphic>
          <a:graphicData uri="http://schemas.openxmlformats.org/presentationml/2006/ole">
            <p:oleObj spid="_x0000_s5125" name="Équation" r:id="rId7" imgW="164880" imgH="253800" progId="">
              <p:embed/>
            </p:oleObj>
          </a:graphicData>
        </a:graphic>
      </p:graphicFrame>
      <p:graphicFrame>
        <p:nvGraphicFramePr>
          <p:cNvPr id="32" name="Object 3"/>
          <p:cNvGraphicFramePr>
            <a:graphicFrameLocks noChangeAspect="1"/>
          </p:cNvGraphicFramePr>
          <p:nvPr/>
        </p:nvGraphicFramePr>
        <p:xfrm>
          <a:off x="7521575" y="4581525"/>
          <a:ext cx="373063" cy="600075"/>
        </p:xfrm>
        <a:graphic>
          <a:graphicData uri="http://schemas.openxmlformats.org/presentationml/2006/ole">
            <p:oleObj spid="_x0000_s5126" name="Équation" r:id="rId8" imgW="164880" imgH="253800" progId="">
              <p:embed/>
            </p:oleObj>
          </a:graphicData>
        </a:graphic>
      </p:graphicFrame>
      <p:sp>
        <p:nvSpPr>
          <p:cNvPr id="33" name="ZoneTexte 32"/>
          <p:cNvSpPr txBox="1">
            <a:spLocks noChangeArrowheads="1"/>
          </p:cNvSpPr>
          <p:nvPr/>
        </p:nvSpPr>
        <p:spPr bwMode="auto">
          <a:xfrm>
            <a:off x="179388" y="4868863"/>
            <a:ext cx="1512887" cy="400110"/>
          </a:xfrm>
          <a:prstGeom prst="rect">
            <a:avLst/>
          </a:prstGeom>
          <a:noFill/>
          <a:ln w="9525">
            <a:noFill/>
            <a:miter lim="800000"/>
            <a:headEnd/>
            <a:tailEnd/>
          </a:ln>
        </p:spPr>
        <p:txBody>
          <a:bodyPr>
            <a:spAutoFit/>
          </a:bodyPr>
          <a:lstStyle/>
          <a:p>
            <a:r>
              <a:rPr lang="fr-FR" sz="2000" dirty="0">
                <a:solidFill>
                  <a:srgbClr val="002060"/>
                </a:solidFill>
                <a:sym typeface="Wingdings" pitchFamily="2" charset="2"/>
              </a:rPr>
              <a:t>On a donc : </a:t>
            </a:r>
            <a:endParaRPr lang="fr-FR" sz="2000" dirty="0">
              <a:solidFill>
                <a:srgbClr val="002060"/>
              </a:solidFill>
              <a:sym typeface="Symbol" pitchFamily="18" charset="2"/>
            </a:endParaRPr>
          </a:p>
        </p:txBody>
      </p:sp>
      <p:graphicFrame>
        <p:nvGraphicFramePr>
          <p:cNvPr id="34" name="Object 4"/>
          <p:cNvGraphicFramePr>
            <a:graphicFrameLocks noChangeAspect="1"/>
          </p:cNvGraphicFramePr>
          <p:nvPr/>
        </p:nvGraphicFramePr>
        <p:xfrm>
          <a:off x="1487488" y="4702175"/>
          <a:ext cx="3070225" cy="600075"/>
        </p:xfrm>
        <a:graphic>
          <a:graphicData uri="http://schemas.openxmlformats.org/presentationml/2006/ole">
            <p:oleObj spid="_x0000_s5127" name="Équation" r:id="rId9" imgW="1358640" imgH="253800" progId="">
              <p:embed/>
            </p:oleObj>
          </a:graphicData>
        </a:graphic>
      </p:graphicFrame>
      <p:sp>
        <p:nvSpPr>
          <p:cNvPr id="36" name="Rectangle 35"/>
          <p:cNvSpPr/>
          <p:nvPr/>
        </p:nvSpPr>
        <p:spPr>
          <a:xfrm>
            <a:off x="1259632" y="5301208"/>
            <a:ext cx="2808932" cy="461665"/>
          </a:xfrm>
          <a:prstGeom prst="rect">
            <a:avLst/>
          </a:prstGeom>
          <a:solidFill>
            <a:schemeClr val="accent2">
              <a:lumMod val="20000"/>
              <a:lumOff val="80000"/>
            </a:schemeClr>
          </a:solidFill>
        </p:spPr>
        <p:txBody>
          <a:bodyPr wrap="square">
            <a:spAutoFit/>
          </a:bodyPr>
          <a:lstStyle/>
          <a:p>
            <a:pPr algn="ctr">
              <a:defRPr/>
            </a:pPr>
            <a:r>
              <a:rPr lang="fr-FR" sz="2400" b="1" u="sng" dirty="0">
                <a:solidFill>
                  <a:schemeClr val="tx1">
                    <a:lumMod val="95000"/>
                    <a:lumOff val="5000"/>
                  </a:schemeClr>
                </a:solidFill>
                <a:sym typeface="Wingdings"/>
              </a:rPr>
              <a:t>L’eau est </a:t>
            </a:r>
            <a:r>
              <a:rPr lang="fr-FR" sz="2400" b="1" u="sng" dirty="0">
                <a:solidFill>
                  <a:srgbClr val="FF0000"/>
                </a:solidFill>
                <a:sym typeface="Wingdings"/>
              </a:rPr>
              <a:t>POLAIRE</a:t>
            </a:r>
            <a:endParaRPr lang="fr-FR" sz="2400" b="1" u="sng" dirty="0">
              <a:solidFill>
                <a:srgbClr val="FF0000"/>
              </a:solidFill>
              <a:latin typeface="Arial" charset="0"/>
              <a:cs typeface="Arial" charset="0"/>
            </a:endParaRPr>
          </a:p>
        </p:txBody>
      </p:sp>
      <p:cxnSp>
        <p:nvCxnSpPr>
          <p:cNvPr id="37" name="Connecteur droit avec flèche 36"/>
          <p:cNvCxnSpPr/>
          <p:nvPr/>
        </p:nvCxnSpPr>
        <p:spPr>
          <a:xfrm flipH="1">
            <a:off x="7051675" y="5445125"/>
            <a:ext cx="719138" cy="6477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8" name="Object 8"/>
          <p:cNvGraphicFramePr>
            <a:graphicFrameLocks noChangeAspect="1"/>
          </p:cNvGraphicFramePr>
          <p:nvPr/>
        </p:nvGraphicFramePr>
        <p:xfrm>
          <a:off x="7123113" y="5229225"/>
          <a:ext cx="373062" cy="600075"/>
        </p:xfrm>
        <a:graphic>
          <a:graphicData uri="http://schemas.openxmlformats.org/presentationml/2006/ole">
            <p:oleObj spid="_x0000_s5128" name="Équation" r:id="rId10" imgW="164880" imgH="253800" progId="">
              <p:embed/>
            </p:oleObj>
          </a:graphicData>
        </a:graphic>
      </p:graphicFrame>
      <p:cxnSp>
        <p:nvCxnSpPr>
          <p:cNvPr id="39" name="Connecteur droit avec flèche 38"/>
          <p:cNvCxnSpPr/>
          <p:nvPr/>
        </p:nvCxnSpPr>
        <p:spPr>
          <a:xfrm>
            <a:off x="7051675" y="6092825"/>
            <a:ext cx="719138" cy="649288"/>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0" name="Object 9"/>
          <p:cNvGraphicFramePr>
            <a:graphicFrameLocks noChangeAspect="1"/>
          </p:cNvGraphicFramePr>
          <p:nvPr/>
        </p:nvGraphicFramePr>
        <p:xfrm>
          <a:off x="7051675" y="6308725"/>
          <a:ext cx="373063" cy="600075"/>
        </p:xfrm>
        <a:graphic>
          <a:graphicData uri="http://schemas.openxmlformats.org/presentationml/2006/ole">
            <p:oleObj spid="_x0000_s5129" name="Équation" r:id="rId11" imgW="164880" imgH="253800" progId="">
              <p:embed/>
            </p:oleObj>
          </a:graphicData>
        </a:graphic>
      </p:graphicFrame>
      <p:cxnSp>
        <p:nvCxnSpPr>
          <p:cNvPr id="41" name="Connecteur droit avec flèche 40"/>
          <p:cNvCxnSpPr/>
          <p:nvPr/>
        </p:nvCxnSpPr>
        <p:spPr>
          <a:xfrm>
            <a:off x="7770813" y="5445125"/>
            <a:ext cx="0" cy="129698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2" name="Object 8"/>
          <p:cNvGraphicFramePr>
            <a:graphicFrameLocks noChangeAspect="1"/>
          </p:cNvGraphicFramePr>
          <p:nvPr/>
        </p:nvGraphicFramePr>
        <p:xfrm>
          <a:off x="7843838" y="5805488"/>
          <a:ext cx="831850" cy="600075"/>
        </p:xfrm>
        <a:graphic>
          <a:graphicData uri="http://schemas.openxmlformats.org/presentationml/2006/ole">
            <p:oleObj spid="_x0000_s5130" name="Équation" r:id="rId12" imgW="368280" imgH="253800" progId="">
              <p:embed/>
            </p:oleObj>
          </a:graphicData>
        </a:graphic>
      </p:graphicFrame>
      <p:cxnSp>
        <p:nvCxnSpPr>
          <p:cNvPr id="44" name="Connecteur droit 43"/>
          <p:cNvCxnSpPr/>
          <p:nvPr/>
        </p:nvCxnSpPr>
        <p:spPr>
          <a:xfrm flipH="1">
            <a:off x="3827463" y="4965700"/>
            <a:ext cx="96837" cy="188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2"/>
          <p:cNvSpPr>
            <a:spLocks noChangeArrowheads="1"/>
          </p:cNvSpPr>
          <p:nvPr/>
        </p:nvSpPr>
        <p:spPr bwMode="auto">
          <a:xfrm>
            <a:off x="0" y="188640"/>
            <a:ext cx="9144000" cy="1461939"/>
          </a:xfrm>
          <a:prstGeom prst="rect">
            <a:avLst/>
          </a:prstGeom>
          <a:noFill/>
          <a:ln w="9525">
            <a:noFill/>
            <a:miter lim="800000"/>
            <a:headEnd/>
            <a:tailEnd/>
          </a:ln>
        </p:spPr>
        <p:txBody>
          <a:bodyPr anchor="ctr">
            <a:spAutoFit/>
          </a:bodyPr>
          <a:lstStyle/>
          <a:p>
            <a:pPr algn="just">
              <a:defRPr/>
            </a:pPr>
            <a:r>
              <a:rPr lang="en-US" sz="2000" dirty="0" smtClean="0">
                <a:latin typeface="Times New Roman" pitchFamily="18" charset="0"/>
                <a:cs typeface="Times New Roman" pitchFamily="18" charset="0"/>
                <a:sym typeface="Wingdings"/>
              </a:rPr>
              <a:t></a:t>
            </a:r>
            <a:r>
              <a:rPr lang="en-US" sz="2000" dirty="0" smtClean="0">
                <a:latin typeface="Times New Roman" pitchFamily="18" charset="0"/>
                <a:cs typeface="Times New Roman" pitchFamily="18" charset="0"/>
              </a:rPr>
              <a:t> </a:t>
            </a:r>
            <a:r>
              <a:rPr lang="fr-FR" sz="2000" i="1" u="wavy" dirty="0" smtClean="0">
                <a:latin typeface="Times New Roman" pitchFamily="18" charset="0"/>
                <a:cs typeface="Times New Roman" pitchFamily="18" charset="0"/>
              </a:rPr>
              <a:t>Exemple</a:t>
            </a:r>
            <a:r>
              <a:rPr lang="fr-FR" sz="2000" i="1" dirty="0">
                <a:latin typeface="Times New Roman" pitchFamily="18" charset="0"/>
                <a:cs typeface="Times New Roman" pitchFamily="18" charset="0"/>
              </a:rPr>
              <a:t> : l’hydrure de béryllium </a:t>
            </a:r>
            <a:r>
              <a:rPr lang="fr-FR" sz="2000" b="1" dirty="0">
                <a:latin typeface="Times New Roman" pitchFamily="18" charset="0"/>
                <a:cs typeface="Times New Roman" pitchFamily="18" charset="0"/>
              </a:rPr>
              <a:t>BeH</a:t>
            </a:r>
            <a:r>
              <a:rPr lang="fr-FR" sz="2000" b="1" baseline="-25000" dirty="0">
                <a:latin typeface="Times New Roman" pitchFamily="18" charset="0"/>
                <a:cs typeface="Times New Roman" pitchFamily="18" charset="0"/>
              </a:rPr>
              <a:t>2</a:t>
            </a:r>
            <a:r>
              <a:rPr lang="fr-FR" sz="2000" b="1" dirty="0">
                <a:latin typeface="Times New Roman" pitchFamily="18" charset="0"/>
                <a:cs typeface="Times New Roman" pitchFamily="18" charset="0"/>
              </a:rPr>
              <a:t> </a:t>
            </a:r>
            <a:r>
              <a:rPr lang="fr-FR" sz="2000" i="1" dirty="0">
                <a:latin typeface="Times New Roman" pitchFamily="18" charset="0"/>
                <a:cs typeface="Times New Roman" pitchFamily="18" charset="0"/>
              </a:rPr>
              <a:t>et l’eau</a:t>
            </a:r>
            <a:r>
              <a:rPr lang="fr-FR" sz="2000" dirty="0">
                <a:latin typeface="Times New Roman" pitchFamily="18" charset="0"/>
                <a:cs typeface="Times New Roman" pitchFamily="18" charset="0"/>
              </a:rPr>
              <a:t> </a:t>
            </a:r>
            <a:r>
              <a:rPr lang="fr-FR" sz="2000" b="1" dirty="0">
                <a:latin typeface="Times New Roman" pitchFamily="18" charset="0"/>
                <a:cs typeface="Times New Roman" pitchFamily="18" charset="0"/>
              </a:rPr>
              <a:t>OH</a:t>
            </a:r>
            <a:r>
              <a:rPr lang="fr-FR" sz="2000" b="1" baseline="-25000" dirty="0">
                <a:latin typeface="Times New Roman" pitchFamily="18" charset="0"/>
                <a:cs typeface="Times New Roman" pitchFamily="18" charset="0"/>
              </a:rPr>
              <a:t>2 </a:t>
            </a:r>
            <a:r>
              <a:rPr lang="fr-FR" sz="2000" i="1" dirty="0">
                <a:latin typeface="Times New Roman" pitchFamily="18" charset="0"/>
                <a:cs typeface="Times New Roman" pitchFamily="18" charset="0"/>
              </a:rPr>
              <a:t>sont deux molécules constituées de 2 atomes d’hydrogène rattachés à un atome central (le béryllium ou l’oxygène). Pour autant, l’une de ces molécules est polaire, l’autre apolaire. Justifier</a:t>
            </a:r>
            <a:r>
              <a:rPr lang="fr-FR" sz="2000" i="1" dirty="0" smtClean="0">
                <a:latin typeface="Times New Roman" pitchFamily="18" charset="0"/>
                <a:cs typeface="Times New Roman" pitchFamily="18" charset="0"/>
              </a:rPr>
              <a:t>.</a:t>
            </a:r>
          </a:p>
          <a:p>
            <a:pPr algn="just">
              <a:defRPr/>
            </a:pPr>
            <a:endParaRPr lang="fr-FR" sz="900" dirty="0">
              <a:latin typeface="Times New Roman" pitchFamily="18" charset="0"/>
              <a:cs typeface="Times New Roman" pitchFamily="18" charset="0"/>
            </a:endParaRPr>
          </a:p>
          <a:p>
            <a:pPr algn="just">
              <a:defRPr/>
            </a:pPr>
            <a:r>
              <a:rPr lang="fr-FR" sz="2000" u="sng" dirty="0" smtClean="0">
                <a:latin typeface="Times New Roman" pitchFamily="18" charset="0"/>
                <a:cs typeface="Times New Roman" pitchFamily="18" charset="0"/>
              </a:rPr>
              <a:t>Données</a:t>
            </a:r>
            <a:r>
              <a:rPr lang="fr-FR" sz="2000" dirty="0" smtClean="0">
                <a:latin typeface="Times New Roman" pitchFamily="18" charset="0"/>
                <a:cs typeface="Times New Roman" pitchFamily="18" charset="0"/>
              </a:rPr>
              <a:t> : Electronégativité : </a:t>
            </a:r>
            <a:r>
              <a:rPr lang="fr-FR" sz="2000" dirty="0" smtClean="0">
                <a:latin typeface="Symbol" pitchFamily="18" charset="2"/>
                <a:cs typeface="Times New Roman" pitchFamily="18" charset="0"/>
              </a:rPr>
              <a:t>c</a:t>
            </a:r>
            <a:r>
              <a:rPr lang="fr-FR" sz="2000" dirty="0" smtClean="0">
                <a:latin typeface="Times New Roman" pitchFamily="18" charset="0"/>
                <a:cs typeface="Times New Roman" pitchFamily="18" charset="0"/>
              </a:rPr>
              <a:t>(Be) = 1,6</a:t>
            </a:r>
            <a:r>
              <a:rPr lang="fr-FR" sz="2000" i="1" dirty="0" smtClean="0">
                <a:latin typeface="Times New Roman" pitchFamily="18" charset="0"/>
                <a:cs typeface="Times New Roman" pitchFamily="18" charset="0"/>
              </a:rPr>
              <a:t>  ;</a:t>
            </a:r>
            <a:r>
              <a:rPr lang="fr-FR" sz="2000" dirty="0" smtClean="0">
                <a:latin typeface="Symbol" pitchFamily="18" charset="2"/>
                <a:cs typeface="Times New Roman" pitchFamily="18" charset="0"/>
              </a:rPr>
              <a:t> c</a:t>
            </a:r>
            <a:r>
              <a:rPr lang="fr-FR" sz="2000" dirty="0" smtClean="0">
                <a:latin typeface="Times New Roman" pitchFamily="18" charset="0"/>
                <a:cs typeface="Times New Roman" pitchFamily="18" charset="0"/>
              </a:rPr>
              <a:t>(H) = 2,2</a:t>
            </a:r>
            <a:r>
              <a:rPr lang="fr-FR" sz="2000" i="1" dirty="0" smtClean="0">
                <a:latin typeface="Times New Roman" pitchFamily="18" charset="0"/>
                <a:cs typeface="Times New Roman" pitchFamily="18" charset="0"/>
              </a:rPr>
              <a:t> ;</a:t>
            </a:r>
            <a:r>
              <a:rPr lang="fr-FR" sz="2000" dirty="0" smtClean="0">
                <a:latin typeface="Symbol" pitchFamily="18" charset="2"/>
                <a:cs typeface="Times New Roman" pitchFamily="18" charset="0"/>
              </a:rPr>
              <a:t> c</a:t>
            </a:r>
            <a:r>
              <a:rPr lang="fr-FR" sz="2000" dirty="0" smtClean="0">
                <a:latin typeface="Times New Roman" pitchFamily="18" charset="0"/>
                <a:cs typeface="Times New Roman" pitchFamily="18" charset="0"/>
              </a:rPr>
              <a:t>(O) = 3,4</a:t>
            </a:r>
            <a:endParaRPr lang="fr-FR" sz="2000" dirty="0">
              <a:latin typeface="Times New Roman" pitchFamily="18" charset="0"/>
              <a:cs typeface="Times New Roman" pitchFamily="18" charset="0"/>
            </a:endParaRPr>
          </a:p>
        </p:txBody>
      </p:sp>
      <p:sp>
        <p:nvSpPr>
          <p:cNvPr id="46" name="ZoneTexte 45"/>
          <p:cNvSpPr txBox="1">
            <a:spLocks noChangeArrowheads="1"/>
          </p:cNvSpPr>
          <p:nvPr/>
        </p:nvSpPr>
        <p:spPr bwMode="auto">
          <a:xfrm>
            <a:off x="395536" y="1988840"/>
            <a:ext cx="5327650" cy="707886"/>
          </a:xfrm>
          <a:prstGeom prst="rect">
            <a:avLst/>
          </a:prstGeom>
          <a:noFill/>
          <a:ln w="9525">
            <a:noFill/>
            <a:miter lim="800000"/>
            <a:headEnd/>
            <a:tailEnd/>
          </a:ln>
        </p:spPr>
        <p:txBody>
          <a:bodyPr>
            <a:spAutoFit/>
          </a:bodyPr>
          <a:lstStyle/>
          <a:p>
            <a:r>
              <a:rPr lang="fr-FR" sz="2000" dirty="0">
                <a:solidFill>
                  <a:srgbClr val="002060"/>
                </a:solidFill>
                <a:latin typeface="Arial" pitchFamily="34" charset="0"/>
                <a:cs typeface="Arial" pitchFamily="34" charset="0"/>
                <a:sym typeface="Wingdings" pitchFamily="2" charset="2"/>
              </a:rPr>
              <a:t>Dans </a:t>
            </a:r>
            <a:r>
              <a:rPr lang="fr-FR" sz="2000" b="1" dirty="0">
                <a:solidFill>
                  <a:srgbClr val="002060"/>
                </a:solidFill>
                <a:latin typeface="Arial" pitchFamily="34" charset="0"/>
                <a:cs typeface="Arial" pitchFamily="34" charset="0"/>
                <a:sym typeface="Wingdings" pitchFamily="2" charset="2"/>
              </a:rPr>
              <a:t>BeH</a:t>
            </a:r>
            <a:r>
              <a:rPr lang="fr-FR" sz="2000" b="1" baseline="-25000" dirty="0">
                <a:solidFill>
                  <a:srgbClr val="002060"/>
                </a:solidFill>
                <a:latin typeface="Arial" pitchFamily="34" charset="0"/>
                <a:cs typeface="Arial" pitchFamily="34" charset="0"/>
                <a:sym typeface="Wingdings" pitchFamily="2" charset="2"/>
              </a:rPr>
              <a:t>2</a:t>
            </a:r>
            <a:r>
              <a:rPr lang="fr-FR" sz="2000" dirty="0">
                <a:solidFill>
                  <a:srgbClr val="002060"/>
                </a:solidFill>
                <a:latin typeface="Arial" pitchFamily="34" charset="0"/>
                <a:cs typeface="Arial" pitchFamily="34" charset="0"/>
                <a:sym typeface="Wingdings" pitchFamily="2" charset="2"/>
              </a:rPr>
              <a:t>, le béryllium a un environnement de type </a:t>
            </a:r>
            <a:r>
              <a:rPr lang="fr-FR" sz="2000" b="1" dirty="0" smtClean="0">
                <a:solidFill>
                  <a:srgbClr val="002060"/>
                </a:solidFill>
                <a:latin typeface="Arial" pitchFamily="34" charset="0"/>
                <a:cs typeface="Arial" pitchFamily="34" charset="0"/>
                <a:sym typeface="Wingdings" pitchFamily="2" charset="2"/>
              </a:rPr>
              <a:t>AX</a:t>
            </a:r>
            <a:r>
              <a:rPr lang="fr-FR" sz="2000" b="1" baseline="-25000" dirty="0" smtClean="0">
                <a:solidFill>
                  <a:srgbClr val="002060"/>
                </a:solidFill>
                <a:latin typeface="Arial" pitchFamily="34" charset="0"/>
                <a:cs typeface="Arial" pitchFamily="34" charset="0"/>
                <a:sym typeface="Wingdings" pitchFamily="2" charset="2"/>
              </a:rPr>
              <a:t>2</a:t>
            </a:r>
            <a:r>
              <a:rPr lang="fr-FR" sz="2000" b="1" dirty="0" smtClean="0">
                <a:solidFill>
                  <a:srgbClr val="002060"/>
                </a:solidFill>
                <a:latin typeface="Arial" pitchFamily="34" charset="0"/>
                <a:cs typeface="Arial" pitchFamily="34" charset="0"/>
                <a:sym typeface="Wingdings" pitchFamily="2" charset="2"/>
              </a:rPr>
              <a:t>E</a:t>
            </a:r>
            <a:r>
              <a:rPr lang="fr-FR" sz="2000" b="1" baseline="-25000" dirty="0" smtClean="0">
                <a:solidFill>
                  <a:srgbClr val="002060"/>
                </a:solidFill>
                <a:latin typeface="Arial" pitchFamily="34" charset="0"/>
                <a:cs typeface="Arial" pitchFamily="34" charset="0"/>
                <a:sym typeface="Wingdings" pitchFamily="2" charset="2"/>
              </a:rPr>
              <a:t>0</a:t>
            </a:r>
            <a:r>
              <a:rPr lang="fr-FR" sz="2000" dirty="0" smtClean="0">
                <a:solidFill>
                  <a:srgbClr val="002060"/>
                </a:solidFill>
                <a:latin typeface="Arial" pitchFamily="34" charset="0"/>
                <a:cs typeface="Arial" pitchFamily="34" charset="0"/>
                <a:sym typeface="Wingdings" pitchFamily="2" charset="2"/>
              </a:rPr>
              <a:t>, </a:t>
            </a:r>
            <a:r>
              <a:rPr lang="fr-FR" sz="2000" dirty="0">
                <a:solidFill>
                  <a:srgbClr val="002060"/>
                </a:solidFill>
                <a:latin typeface="Arial" pitchFamily="34" charset="0"/>
                <a:cs typeface="Arial" pitchFamily="34" charset="0"/>
                <a:sym typeface="Wingdings" pitchFamily="2" charset="2"/>
              </a:rPr>
              <a:t>l’angle </a:t>
            </a:r>
            <a:r>
              <a:rPr lang="fr-FR" sz="2000" b="1" dirty="0">
                <a:solidFill>
                  <a:srgbClr val="002060"/>
                </a:solidFill>
                <a:latin typeface="Arial" pitchFamily="34" charset="0"/>
                <a:cs typeface="Arial" pitchFamily="34" charset="0"/>
                <a:sym typeface="Wingdings" pitchFamily="2" charset="2"/>
              </a:rPr>
              <a:t>H-Be-H</a:t>
            </a:r>
            <a:r>
              <a:rPr lang="fr-FR" sz="2000" dirty="0">
                <a:solidFill>
                  <a:srgbClr val="002060"/>
                </a:solidFill>
                <a:latin typeface="Arial" pitchFamily="34" charset="0"/>
                <a:cs typeface="Arial" pitchFamily="34" charset="0"/>
                <a:sym typeface="Wingdings" pitchFamily="2" charset="2"/>
              </a:rPr>
              <a:t> valant </a:t>
            </a:r>
            <a:r>
              <a:rPr lang="fr-FR" sz="2000" b="1" dirty="0">
                <a:solidFill>
                  <a:srgbClr val="002060"/>
                </a:solidFill>
                <a:latin typeface="Arial" pitchFamily="34" charset="0"/>
                <a:cs typeface="Arial" pitchFamily="34" charset="0"/>
                <a:sym typeface="Wingdings" pitchFamily="2" charset="2"/>
              </a:rPr>
              <a:t>180°</a:t>
            </a:r>
            <a:r>
              <a:rPr lang="fr-FR" sz="2000" dirty="0">
                <a:solidFill>
                  <a:srgbClr val="002060"/>
                </a:solidFill>
                <a:latin typeface="Arial" pitchFamily="34" charset="0"/>
                <a:cs typeface="Arial" pitchFamily="34" charset="0"/>
                <a:sym typeface="Wingdings" pitchFamily="2" charset="2"/>
              </a:rPr>
              <a:t>.</a:t>
            </a:r>
            <a:endParaRPr lang="fr-FR" sz="2000" dirty="0">
              <a:solidFill>
                <a:srgbClr val="002060"/>
              </a:solidFill>
              <a:latin typeface="Arial" pitchFamily="34" charset="0"/>
              <a:cs typeface="Arial" pitchFamily="34" charset="0"/>
              <a:sym typeface="Symbol" pitchFamily="18" charset="2"/>
            </a:endParaRPr>
          </a:p>
        </p:txBody>
      </p:sp>
      <p:sp>
        <p:nvSpPr>
          <p:cNvPr id="47" name="ZoneTexte 46"/>
          <p:cNvSpPr txBox="1">
            <a:spLocks noChangeArrowheads="1"/>
          </p:cNvSpPr>
          <p:nvPr/>
        </p:nvSpPr>
        <p:spPr bwMode="auto">
          <a:xfrm>
            <a:off x="468313" y="2854003"/>
            <a:ext cx="1655415" cy="400110"/>
          </a:xfrm>
          <a:prstGeom prst="rect">
            <a:avLst/>
          </a:prstGeom>
          <a:noFill/>
          <a:ln w="9525">
            <a:noFill/>
            <a:miter lim="800000"/>
            <a:headEnd/>
            <a:tailEnd/>
          </a:ln>
        </p:spPr>
        <p:txBody>
          <a:bodyPr wrap="square">
            <a:spAutoFit/>
          </a:bodyPr>
          <a:lstStyle/>
          <a:p>
            <a:r>
              <a:rPr lang="fr-FR" sz="2000" dirty="0">
                <a:solidFill>
                  <a:srgbClr val="002060"/>
                </a:solidFill>
                <a:latin typeface="Arial" pitchFamily="34" charset="0"/>
                <a:cs typeface="Arial" pitchFamily="34" charset="0"/>
                <a:sym typeface="Wingdings" pitchFamily="2" charset="2"/>
              </a:rPr>
              <a:t>On a donc : </a:t>
            </a:r>
            <a:endParaRPr lang="fr-FR" sz="2000" dirty="0">
              <a:solidFill>
                <a:srgbClr val="002060"/>
              </a:solidFill>
              <a:latin typeface="Arial" pitchFamily="34" charset="0"/>
              <a:cs typeface="Arial" pitchFamily="34" charset="0"/>
              <a:sym typeface="Symbol" pitchFamily="18" charset="2"/>
            </a:endParaRPr>
          </a:p>
        </p:txBody>
      </p:sp>
      <p:graphicFrame>
        <p:nvGraphicFramePr>
          <p:cNvPr id="48" name="Object 7"/>
          <p:cNvGraphicFramePr>
            <a:graphicFrameLocks noChangeAspect="1"/>
          </p:cNvGraphicFramePr>
          <p:nvPr/>
        </p:nvGraphicFramePr>
        <p:xfrm>
          <a:off x="1809750" y="2685728"/>
          <a:ext cx="3070225" cy="600075"/>
        </p:xfrm>
        <a:graphic>
          <a:graphicData uri="http://schemas.openxmlformats.org/presentationml/2006/ole">
            <p:oleObj spid="_x0000_s5131" name="Équation" r:id="rId13" imgW="1358640" imgH="253800" progId="">
              <p:embed/>
            </p:oleObj>
          </a:graphicData>
        </a:graphic>
      </p:graphicFrame>
      <p:sp>
        <p:nvSpPr>
          <p:cNvPr id="49" name="Rectangle 48"/>
          <p:cNvSpPr/>
          <p:nvPr/>
        </p:nvSpPr>
        <p:spPr>
          <a:xfrm>
            <a:off x="467544" y="3284984"/>
            <a:ext cx="4851008" cy="461665"/>
          </a:xfrm>
          <a:prstGeom prst="rect">
            <a:avLst/>
          </a:prstGeom>
          <a:solidFill>
            <a:schemeClr val="accent2">
              <a:lumMod val="20000"/>
              <a:lumOff val="80000"/>
            </a:schemeClr>
          </a:solidFill>
        </p:spPr>
        <p:txBody>
          <a:bodyPr wrap="none">
            <a:spAutoFit/>
          </a:bodyPr>
          <a:lstStyle/>
          <a:p>
            <a:pPr>
              <a:defRPr/>
            </a:pPr>
            <a:r>
              <a:rPr lang="fr-FR" sz="2400" b="1" u="sng" dirty="0">
                <a:solidFill>
                  <a:schemeClr val="tx1">
                    <a:lumMod val="95000"/>
                    <a:lumOff val="5000"/>
                  </a:schemeClr>
                </a:solidFill>
                <a:sym typeface="Wingdings"/>
              </a:rPr>
              <a:t>L’hydrure de béryllium est </a:t>
            </a:r>
            <a:r>
              <a:rPr lang="fr-FR" sz="2400" b="1" u="sng" dirty="0">
                <a:solidFill>
                  <a:srgbClr val="FF0000"/>
                </a:solidFill>
                <a:sym typeface="Wingdings"/>
              </a:rPr>
              <a:t>APOLAIRE</a:t>
            </a:r>
            <a:endParaRPr lang="fr-FR" sz="2400" b="1" u="sng" dirty="0">
              <a:solidFill>
                <a:srgbClr val="FF00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2000" fill="hold"/>
                                        <p:tgtEl>
                                          <p:spTgt spid="53"/>
                                        </p:tgtEl>
                                        <p:attrNameLst>
                                          <p:attrName>ppt_w</p:attrName>
                                        </p:attrNameLst>
                                      </p:cBhvr>
                                      <p:tavLst>
                                        <p:tav tm="0" fmla="#ppt_w*sin(2.5*pi*$)">
                                          <p:val>
                                            <p:fltVal val="0"/>
                                          </p:val>
                                        </p:tav>
                                        <p:tav tm="100000">
                                          <p:val>
                                            <p:fltVal val="1"/>
                                          </p:val>
                                        </p:tav>
                                      </p:tavLst>
                                    </p:anim>
                                    <p:anim calcmode="lin" valueType="num">
                                      <p:cBhvr>
                                        <p:cTn id="8" dur="20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dissolv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dissolve">
                                      <p:cBhvr>
                                        <p:cTn id="26" dur="500"/>
                                        <p:tgtEl>
                                          <p:spTgt spid="24"/>
                                        </p:tgtEl>
                                      </p:cBhvr>
                                    </p:animEffect>
                                  </p:childTnLst>
                                </p:cTn>
                              </p:par>
                              <p:par>
                                <p:cTn id="27" presetID="9"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dissolv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dissolve">
                                      <p:cBhvr>
                                        <p:cTn id="34" dur="500"/>
                                        <p:tgtEl>
                                          <p:spTgt spid="2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dissolve">
                                      <p:cBhvr>
                                        <p:cTn id="42" dur="500"/>
                                        <p:tgtEl>
                                          <p:spTgt spid="30"/>
                                        </p:tgtEl>
                                      </p:cBhvr>
                                    </p:animEffect>
                                  </p:childTnLst>
                                </p:cTn>
                              </p:par>
                              <p:par>
                                <p:cTn id="43" presetID="9"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dissolv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dissolve">
                                      <p:cBhvr>
                                        <p:cTn id="50" dur="500"/>
                                        <p:tgtEl>
                                          <p:spTgt spid="37"/>
                                        </p:tgtEl>
                                      </p:cBhvr>
                                    </p:animEffect>
                                  </p:childTnLst>
                                </p:cTn>
                              </p:par>
                              <p:par>
                                <p:cTn id="51" presetID="9"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dissolve">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dissolve">
                                      <p:cBhvr>
                                        <p:cTn id="58" dur="500"/>
                                        <p:tgtEl>
                                          <p:spTgt spid="39"/>
                                        </p:tgtEl>
                                      </p:cBhvr>
                                    </p:animEffect>
                                  </p:childTnLst>
                                </p:cTn>
                              </p:par>
                              <p:par>
                                <p:cTn id="59" presetID="9"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dissolve">
                                      <p:cBhvr>
                                        <p:cTn id="61" dur="500"/>
                                        <p:tgtEl>
                                          <p:spTgt spid="40"/>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dissolve">
                                      <p:cBhvr>
                                        <p:cTn id="66" dur="500"/>
                                        <p:tgtEl>
                                          <p:spTgt spid="41"/>
                                        </p:tgtEl>
                                      </p:cBhvr>
                                    </p:animEffect>
                                  </p:childTnLst>
                                </p:cTn>
                              </p:par>
                              <p:par>
                                <p:cTn id="67" presetID="9"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dissolve">
                                      <p:cBhvr>
                                        <p:cTn id="69" dur="500"/>
                                        <p:tgtEl>
                                          <p:spTgt spid="42"/>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dissolve">
                                      <p:cBhvr>
                                        <p:cTn id="74" dur="500"/>
                                        <p:tgtEl>
                                          <p:spTgt spid="33"/>
                                        </p:tgtEl>
                                      </p:cBhvr>
                                    </p:animEffect>
                                  </p:childTnLst>
                                </p:cTn>
                              </p:par>
                              <p:par>
                                <p:cTn id="75" presetID="9" presetClass="entr" presetSubtype="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dissolve">
                                      <p:cBhvr>
                                        <p:cTn id="77" dur="500"/>
                                        <p:tgtEl>
                                          <p:spTgt spid="34"/>
                                        </p:tgtEl>
                                      </p:cBhvr>
                                    </p:animEffect>
                                  </p:childTnLst>
                                </p:cTn>
                              </p:par>
                              <p:par>
                                <p:cTn id="78" presetID="9" presetClass="entr" presetSubtype="0" fill="hold"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dissolve">
                                      <p:cBhvr>
                                        <p:cTn id="80" dur="500"/>
                                        <p:tgtEl>
                                          <p:spTgt spid="44"/>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dissolve">
                                      <p:cBhvr>
                                        <p:cTn id="8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P spid="28" grpId="0"/>
      <p:bldP spid="29" grpId="0"/>
      <p:bldP spid="33" grpId="0"/>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
          <p:cNvSpPr txBox="1">
            <a:spLocks noChangeArrowheads="1"/>
          </p:cNvSpPr>
          <p:nvPr/>
        </p:nvSpPr>
        <p:spPr bwMode="auto">
          <a:xfrm>
            <a:off x="107950" y="44624"/>
            <a:ext cx="8928100" cy="1823665"/>
          </a:xfrm>
          <a:prstGeom prst="rect">
            <a:avLst/>
          </a:prstGeom>
          <a:solidFill>
            <a:srgbClr val="FFFFFF"/>
          </a:solidFill>
          <a:ln w="19050">
            <a:solidFill>
              <a:srgbClr val="000000"/>
            </a:solidFill>
            <a:miter lim="800000"/>
            <a:headEnd/>
            <a:tailEnd/>
          </a:ln>
        </p:spPr>
        <p:txBody>
          <a:bodyPr/>
          <a:lstStyle/>
          <a:p>
            <a:pPr algn="just"/>
            <a:r>
              <a:rPr lang="fr-FR" sz="2000" dirty="0" smtClean="0">
                <a:sym typeface="Webdings" pitchFamily="18" charset="2"/>
              </a:rPr>
              <a:t></a:t>
            </a:r>
            <a:r>
              <a:rPr lang="fr-FR" sz="2000" b="1" u="sng" dirty="0" smtClean="0"/>
              <a:t>Règle du DUET :</a:t>
            </a:r>
          </a:p>
          <a:p>
            <a:pPr algn="just"/>
            <a:endParaRPr lang="fr-FR" sz="2000" dirty="0" smtClean="0">
              <a:sym typeface="Webdings" pitchFamily="18" charset="2"/>
            </a:endParaRPr>
          </a:p>
          <a:p>
            <a:pPr algn="just"/>
            <a:endParaRPr lang="fr-FR" sz="1050" dirty="0">
              <a:sym typeface="Webdings" pitchFamily="18" charset="2"/>
            </a:endParaRPr>
          </a:p>
          <a:p>
            <a:pPr algn="just"/>
            <a:r>
              <a:rPr lang="fr-FR" sz="2000" dirty="0" smtClean="0">
                <a:sym typeface="Webdings" pitchFamily="18" charset="2"/>
              </a:rPr>
              <a:t></a:t>
            </a:r>
            <a:r>
              <a:rPr lang="fr-FR" sz="2000" b="1" u="sng" dirty="0"/>
              <a:t>Règle de </a:t>
            </a:r>
            <a:r>
              <a:rPr lang="fr-FR" sz="2000" b="1" u="sng" dirty="0" smtClean="0"/>
              <a:t>OCTET :</a:t>
            </a:r>
            <a:endParaRPr lang="fr-FR" sz="2000" dirty="0">
              <a:sym typeface="Webdings" pitchFamily="18" charset="2"/>
            </a:endParaRPr>
          </a:p>
          <a:p>
            <a:pPr algn="just" eaLnBrk="0" hangingPunct="0"/>
            <a:endParaRPr lang="fr-FR" dirty="0">
              <a:sym typeface="Webdings" pitchFamily="18" charset="2"/>
            </a:endParaRPr>
          </a:p>
          <a:p>
            <a:pPr algn="just" eaLnBrk="0" hangingPunct="0"/>
            <a:endParaRPr lang="fr-FR" dirty="0">
              <a:sym typeface="Webdings" pitchFamily="18" charset="2"/>
            </a:endParaRPr>
          </a:p>
          <a:p>
            <a:pPr algn="just" eaLnBrk="0" hangingPunct="0"/>
            <a:endParaRPr lang="fr-FR" sz="3200" dirty="0">
              <a:sym typeface="Webdings" pitchFamily="18" charset="2"/>
            </a:endParaRPr>
          </a:p>
          <a:p>
            <a:pPr algn="just" eaLnBrk="0" hangingPunct="0"/>
            <a:r>
              <a:rPr lang="fr-FR" dirty="0" smtClean="0">
                <a:sym typeface="Webdings" pitchFamily="18" charset="2"/>
              </a:rPr>
              <a:t>       </a:t>
            </a:r>
            <a:endParaRPr lang="fr-FR" sz="1100" dirty="0">
              <a:latin typeface="Calibri" pitchFamily="34" charset="0"/>
              <a:sym typeface="Webdings" pitchFamily="18" charset="2"/>
            </a:endParaRPr>
          </a:p>
        </p:txBody>
      </p:sp>
      <p:sp>
        <p:nvSpPr>
          <p:cNvPr id="11" name="Rectangle 6"/>
          <p:cNvSpPr>
            <a:spLocks noChangeArrowheads="1"/>
          </p:cNvSpPr>
          <p:nvPr/>
        </p:nvSpPr>
        <p:spPr bwMode="auto">
          <a:xfrm>
            <a:off x="230312" y="802804"/>
            <a:ext cx="8640960" cy="1015663"/>
          </a:xfrm>
          <a:prstGeom prst="rect">
            <a:avLst/>
          </a:prstGeom>
          <a:noFill/>
          <a:ln w="9525">
            <a:noFill/>
            <a:miter lim="800000"/>
            <a:headEnd/>
            <a:tailEnd/>
          </a:ln>
        </p:spPr>
        <p:txBody>
          <a:bodyPr wrap="square">
            <a:spAutoFit/>
          </a:bodyPr>
          <a:lstStyle/>
          <a:p>
            <a:pPr algn="just">
              <a:spcAft>
                <a:spcPts val="500"/>
              </a:spcAft>
            </a:pPr>
            <a:r>
              <a:rPr lang="fr-FR" sz="2000" dirty="0" smtClean="0">
                <a:latin typeface="Arial" pitchFamily="34" charset="0"/>
                <a:cs typeface="Arial" pitchFamily="34" charset="0"/>
                <a:sym typeface="Webdings" pitchFamily="18" charset="2"/>
              </a:rPr>
              <a:t>                            </a:t>
            </a:r>
            <a:r>
              <a:rPr lang="fr-FR" sz="2000" dirty="0" smtClean="0">
                <a:solidFill>
                  <a:srgbClr val="002060"/>
                </a:solidFill>
                <a:latin typeface="Arial" pitchFamily="34" charset="0"/>
                <a:cs typeface="Arial" pitchFamily="34" charset="0"/>
                <a:sym typeface="Webdings" pitchFamily="18" charset="2"/>
              </a:rPr>
              <a:t>Les éléments de la </a:t>
            </a:r>
            <a:r>
              <a:rPr lang="fr-FR" sz="2000" b="1" u="sng" dirty="0" smtClean="0">
                <a:solidFill>
                  <a:srgbClr val="002060"/>
                </a:solidFill>
                <a:latin typeface="Arial" pitchFamily="34" charset="0"/>
                <a:cs typeface="Arial" pitchFamily="34" charset="0"/>
                <a:sym typeface="Webdings" pitchFamily="18" charset="2"/>
              </a:rPr>
              <a:t>2</a:t>
            </a:r>
            <a:r>
              <a:rPr lang="fr-FR" sz="2000" b="1" u="sng" baseline="30000" dirty="0" smtClean="0">
                <a:solidFill>
                  <a:srgbClr val="002060"/>
                </a:solidFill>
                <a:latin typeface="Arial" pitchFamily="34" charset="0"/>
                <a:cs typeface="Arial" pitchFamily="34" charset="0"/>
                <a:sym typeface="Webdings" pitchFamily="18" charset="2"/>
              </a:rPr>
              <a:t>ème </a:t>
            </a:r>
            <a:r>
              <a:rPr lang="fr-FR" sz="2000" b="1" u="sng" dirty="0" smtClean="0">
                <a:solidFill>
                  <a:srgbClr val="002060"/>
                </a:solidFill>
                <a:latin typeface="Arial" pitchFamily="34" charset="0"/>
                <a:cs typeface="Arial" pitchFamily="34" charset="0"/>
                <a:sym typeface="Webdings" pitchFamily="18" charset="2"/>
              </a:rPr>
              <a:t>période</a:t>
            </a:r>
            <a:r>
              <a:rPr lang="fr-FR" sz="2000" dirty="0" smtClean="0">
                <a:solidFill>
                  <a:srgbClr val="002060"/>
                </a:solidFill>
                <a:latin typeface="Arial" pitchFamily="34" charset="0"/>
                <a:cs typeface="Arial" pitchFamily="34" charset="0"/>
                <a:sym typeface="Webdings" pitchFamily="18" charset="2"/>
              </a:rPr>
              <a:t> et de la </a:t>
            </a:r>
            <a:r>
              <a:rPr lang="fr-FR" sz="2000" b="1" u="sng" dirty="0" smtClean="0">
                <a:solidFill>
                  <a:srgbClr val="002060"/>
                </a:solidFill>
                <a:latin typeface="Arial" pitchFamily="34" charset="0"/>
                <a:cs typeface="Arial" pitchFamily="34" charset="0"/>
                <a:sym typeface="Webdings" pitchFamily="18" charset="2"/>
              </a:rPr>
              <a:t>3</a:t>
            </a:r>
            <a:r>
              <a:rPr lang="fr-FR" sz="2000" b="1" u="sng" baseline="30000" dirty="0" smtClean="0">
                <a:solidFill>
                  <a:srgbClr val="002060"/>
                </a:solidFill>
                <a:latin typeface="Arial" pitchFamily="34" charset="0"/>
                <a:cs typeface="Arial" pitchFamily="34" charset="0"/>
                <a:sym typeface="Webdings" pitchFamily="18" charset="2"/>
              </a:rPr>
              <a:t>ème</a:t>
            </a:r>
            <a:r>
              <a:rPr lang="fr-FR" sz="2000" b="1" u="sng" dirty="0" smtClean="0">
                <a:solidFill>
                  <a:srgbClr val="002060"/>
                </a:solidFill>
                <a:latin typeface="Arial" pitchFamily="34" charset="0"/>
                <a:cs typeface="Arial" pitchFamily="34" charset="0"/>
                <a:sym typeface="Webdings" pitchFamily="18" charset="2"/>
              </a:rPr>
              <a:t> période</a:t>
            </a:r>
            <a:r>
              <a:rPr lang="fr-FR" sz="2000" dirty="0" smtClean="0">
                <a:solidFill>
                  <a:srgbClr val="002060"/>
                </a:solidFill>
                <a:latin typeface="Arial" pitchFamily="34" charset="0"/>
                <a:cs typeface="Arial" pitchFamily="34" charset="0"/>
                <a:sym typeface="Webdings" pitchFamily="18" charset="2"/>
              </a:rPr>
              <a:t> s’entourent de </a:t>
            </a:r>
            <a:r>
              <a:rPr lang="fr-FR" sz="2000" b="1" dirty="0" smtClean="0">
                <a:solidFill>
                  <a:srgbClr val="FF0000"/>
                </a:solidFill>
                <a:latin typeface="Arial" pitchFamily="34" charset="0"/>
                <a:cs typeface="Arial" pitchFamily="34" charset="0"/>
                <a:sym typeface="Webdings" pitchFamily="18" charset="2"/>
              </a:rPr>
              <a:t>4 doublets d’électrons (DL + DNL) = </a:t>
            </a:r>
            <a:r>
              <a:rPr lang="fr-FR" sz="2000" b="1" dirty="0" smtClean="0">
                <a:solidFill>
                  <a:srgbClr val="FF0000"/>
                </a:solidFill>
                <a:latin typeface="Arial Black" pitchFamily="34" charset="0"/>
                <a:cs typeface="Arial" pitchFamily="34" charset="0"/>
                <a:sym typeface="Webdings" pitchFamily="18" charset="2"/>
              </a:rPr>
              <a:t>8 e- </a:t>
            </a:r>
            <a:r>
              <a:rPr lang="fr-FR" sz="2000" dirty="0" smtClean="0">
                <a:solidFill>
                  <a:srgbClr val="002060"/>
                </a:solidFill>
                <a:latin typeface="Arial" pitchFamily="34" charset="0"/>
                <a:cs typeface="Arial" pitchFamily="34" charset="0"/>
                <a:sym typeface="Webdings" pitchFamily="18" charset="2"/>
              </a:rPr>
              <a:t>pour remplir </a:t>
            </a:r>
            <a:r>
              <a:rPr lang="fr-FR" sz="2000" dirty="0" err="1" smtClean="0">
                <a:solidFill>
                  <a:srgbClr val="002060"/>
                </a:solidFill>
                <a:latin typeface="Arial" pitchFamily="34" charset="0"/>
                <a:cs typeface="Arial" pitchFamily="34" charset="0"/>
                <a:sym typeface="Webdings" pitchFamily="18" charset="2"/>
              </a:rPr>
              <a:t>to-talement</a:t>
            </a:r>
            <a:r>
              <a:rPr lang="fr-FR" sz="2000" dirty="0" smtClean="0">
                <a:solidFill>
                  <a:srgbClr val="002060"/>
                </a:solidFill>
                <a:latin typeface="Arial" pitchFamily="34" charset="0"/>
                <a:cs typeface="Arial" pitchFamily="34" charset="0"/>
                <a:sym typeface="Webdings" pitchFamily="18" charset="2"/>
              </a:rPr>
              <a:t> leurs sous-couches de valence « </a:t>
            </a:r>
            <a:r>
              <a:rPr lang="fr-FR" sz="2000" b="1" dirty="0" smtClean="0">
                <a:solidFill>
                  <a:srgbClr val="002060"/>
                </a:solidFill>
                <a:latin typeface="Arial" pitchFamily="34" charset="0"/>
                <a:cs typeface="Arial" pitchFamily="34" charset="0"/>
                <a:sym typeface="Webdings" pitchFamily="18" charset="2"/>
              </a:rPr>
              <a:t>ns</a:t>
            </a:r>
            <a:r>
              <a:rPr lang="fr-FR" sz="2000" dirty="0" smtClean="0">
                <a:solidFill>
                  <a:srgbClr val="002060"/>
                </a:solidFill>
                <a:latin typeface="Arial" pitchFamily="34" charset="0"/>
                <a:cs typeface="Arial" pitchFamily="34" charset="0"/>
                <a:sym typeface="Webdings" pitchFamily="18" charset="2"/>
              </a:rPr>
              <a:t> » et « </a:t>
            </a:r>
            <a:r>
              <a:rPr lang="fr-FR" sz="2000" b="1" dirty="0" err="1" smtClean="0">
                <a:solidFill>
                  <a:srgbClr val="002060"/>
                </a:solidFill>
                <a:latin typeface="Arial" pitchFamily="34" charset="0"/>
                <a:cs typeface="Arial" pitchFamily="34" charset="0"/>
                <a:sym typeface="Webdings" pitchFamily="18" charset="2"/>
              </a:rPr>
              <a:t>np</a:t>
            </a:r>
            <a:r>
              <a:rPr lang="fr-FR" sz="2000" dirty="0" smtClean="0">
                <a:solidFill>
                  <a:srgbClr val="002060"/>
                </a:solidFill>
                <a:latin typeface="Arial" pitchFamily="34" charset="0"/>
                <a:cs typeface="Arial" pitchFamily="34" charset="0"/>
                <a:sym typeface="Webdings" pitchFamily="18" charset="2"/>
              </a:rPr>
              <a:t> ». </a:t>
            </a:r>
            <a:endParaRPr lang="fr-FR" sz="2000" dirty="0">
              <a:solidFill>
                <a:srgbClr val="002060"/>
              </a:solidFill>
              <a:latin typeface="Arial" pitchFamily="34" charset="0"/>
              <a:cs typeface="Arial" pitchFamily="34" charset="0"/>
            </a:endParaRPr>
          </a:p>
        </p:txBody>
      </p:sp>
      <p:sp>
        <p:nvSpPr>
          <p:cNvPr id="12" name="Rectangle 6"/>
          <p:cNvSpPr>
            <a:spLocks noChangeArrowheads="1"/>
          </p:cNvSpPr>
          <p:nvPr/>
        </p:nvSpPr>
        <p:spPr bwMode="auto">
          <a:xfrm>
            <a:off x="408236" y="38100"/>
            <a:ext cx="8496944" cy="707886"/>
          </a:xfrm>
          <a:prstGeom prst="rect">
            <a:avLst/>
          </a:prstGeom>
          <a:noFill/>
          <a:ln w="9525">
            <a:noFill/>
            <a:miter lim="800000"/>
            <a:headEnd/>
            <a:tailEnd/>
          </a:ln>
        </p:spPr>
        <p:txBody>
          <a:bodyPr wrap="square">
            <a:spAutoFit/>
          </a:bodyPr>
          <a:lstStyle/>
          <a:p>
            <a:pPr algn="just" eaLnBrk="0" hangingPunct="0"/>
            <a:r>
              <a:rPr lang="fr-FR" sz="2000" dirty="0" smtClean="0">
                <a:solidFill>
                  <a:srgbClr val="002060"/>
                </a:solidFill>
                <a:latin typeface="Arial" pitchFamily="34" charset="0"/>
                <a:cs typeface="Arial" pitchFamily="34" charset="0"/>
                <a:sym typeface="Webdings" pitchFamily="18" charset="2"/>
              </a:rPr>
              <a:t>                        L’élément </a:t>
            </a:r>
            <a:r>
              <a:rPr lang="fr-FR" sz="2000" b="1" u="sng" dirty="0" smtClean="0">
                <a:solidFill>
                  <a:srgbClr val="002060"/>
                </a:solidFill>
                <a:latin typeface="Arial" pitchFamily="34" charset="0"/>
                <a:cs typeface="Arial" pitchFamily="34" charset="0"/>
                <a:sym typeface="Webdings" pitchFamily="18" charset="2"/>
              </a:rPr>
              <a:t>hydrogène</a:t>
            </a:r>
            <a:r>
              <a:rPr lang="fr-FR" sz="2000" dirty="0" smtClean="0">
                <a:solidFill>
                  <a:srgbClr val="002060"/>
                </a:solidFill>
                <a:latin typeface="Arial" pitchFamily="34" charset="0"/>
                <a:cs typeface="Arial" pitchFamily="34" charset="0"/>
                <a:sym typeface="Webdings" pitchFamily="18" charset="2"/>
              </a:rPr>
              <a:t> s’entoure d’</a:t>
            </a:r>
            <a:r>
              <a:rPr lang="fr-FR" sz="2000" b="1" dirty="0" smtClean="0">
                <a:solidFill>
                  <a:srgbClr val="FF0000"/>
                </a:solidFill>
                <a:latin typeface="Arial" pitchFamily="34" charset="0"/>
                <a:cs typeface="Arial" pitchFamily="34" charset="0"/>
                <a:sym typeface="Webdings" pitchFamily="18" charset="2"/>
              </a:rPr>
              <a:t>un doublet d’électrons (DL) = </a:t>
            </a:r>
            <a:r>
              <a:rPr lang="fr-FR" sz="2000" b="1" dirty="0" smtClean="0">
                <a:solidFill>
                  <a:srgbClr val="FF0000"/>
                </a:solidFill>
                <a:latin typeface="Arial Black" pitchFamily="34" charset="0"/>
                <a:cs typeface="Arial" pitchFamily="34" charset="0"/>
                <a:sym typeface="Webdings" pitchFamily="18" charset="2"/>
              </a:rPr>
              <a:t>2 e-</a:t>
            </a:r>
            <a:r>
              <a:rPr lang="fr-FR" sz="2000" b="1" dirty="0" smtClean="0">
                <a:solidFill>
                  <a:srgbClr val="FF0000"/>
                </a:solidFill>
                <a:latin typeface="Arial" pitchFamily="34" charset="0"/>
                <a:cs typeface="Arial" pitchFamily="34" charset="0"/>
                <a:sym typeface="Webdings" pitchFamily="18" charset="2"/>
              </a:rPr>
              <a:t> </a:t>
            </a:r>
            <a:r>
              <a:rPr lang="fr-FR" sz="2000" dirty="0" smtClean="0">
                <a:solidFill>
                  <a:srgbClr val="002060"/>
                </a:solidFill>
                <a:latin typeface="Arial" pitchFamily="34" charset="0"/>
                <a:cs typeface="Arial" pitchFamily="34" charset="0"/>
                <a:sym typeface="Webdings" pitchFamily="18" charset="2"/>
              </a:rPr>
              <a:t>pour remplir totalement sa sous-couche de valence « </a:t>
            </a:r>
            <a:r>
              <a:rPr lang="fr-FR" sz="2000" b="1" dirty="0" smtClean="0">
                <a:solidFill>
                  <a:srgbClr val="002060"/>
                </a:solidFill>
                <a:latin typeface="Arial" pitchFamily="34" charset="0"/>
                <a:cs typeface="Arial" pitchFamily="34" charset="0"/>
                <a:sym typeface="Webdings" pitchFamily="18" charset="2"/>
              </a:rPr>
              <a:t>1s</a:t>
            </a:r>
            <a:r>
              <a:rPr lang="fr-FR" sz="2000" dirty="0" smtClean="0">
                <a:solidFill>
                  <a:srgbClr val="002060"/>
                </a:solidFill>
                <a:latin typeface="Arial" pitchFamily="34" charset="0"/>
                <a:cs typeface="Arial" pitchFamily="34" charset="0"/>
                <a:sym typeface="Webdings" pitchFamily="18" charset="2"/>
              </a:rPr>
              <a:t> ». </a:t>
            </a:r>
            <a:endParaRPr lang="fr-FR" sz="1100" dirty="0">
              <a:latin typeface="Calibri" pitchFamily="34" charset="0"/>
              <a:sym typeface="Webdings" pitchFamily="18" charset="2"/>
            </a:endParaRPr>
          </a:p>
        </p:txBody>
      </p:sp>
      <p:sp>
        <p:nvSpPr>
          <p:cNvPr id="13" name="Rectangle 4"/>
          <p:cNvSpPr>
            <a:spLocks noChangeArrowheads="1"/>
          </p:cNvSpPr>
          <p:nvPr/>
        </p:nvSpPr>
        <p:spPr bwMode="auto">
          <a:xfrm>
            <a:off x="0" y="1988840"/>
            <a:ext cx="6954838" cy="708025"/>
          </a:xfrm>
          <a:prstGeom prst="rect">
            <a:avLst/>
          </a:prstGeom>
          <a:noFill/>
          <a:ln w="9525">
            <a:noFill/>
            <a:miter lim="800000"/>
            <a:headEnd/>
            <a:tailEnd/>
          </a:ln>
        </p:spPr>
        <p:txBody>
          <a:bodyPr wrap="none" anchor="ctr">
            <a:spAutoFit/>
          </a:bodyPr>
          <a:lstStyle/>
          <a:p>
            <a:pPr indent="449263"/>
            <a:r>
              <a:rPr lang="fr-FR" sz="2000" b="1" i="1" dirty="0">
                <a:latin typeface="Bookman Old Style" pitchFamily="18" charset="0"/>
                <a:ea typeface="Calibri" pitchFamily="34" charset="0"/>
                <a:cs typeface="Times New Roman" pitchFamily="18" charset="0"/>
              </a:rPr>
              <a:t>	</a:t>
            </a:r>
            <a:r>
              <a:rPr lang="fr-FR" sz="2000" b="1" i="1" u="sng" dirty="0">
                <a:latin typeface="Bookman Old Style" pitchFamily="18" charset="0"/>
                <a:ea typeface="Calibri" pitchFamily="34" charset="0"/>
                <a:cs typeface="Times New Roman" pitchFamily="18" charset="0"/>
              </a:rPr>
              <a:t>3) Grandeurs caractéristiques de la liaison</a:t>
            </a:r>
            <a:endParaRPr lang="fr-FR" sz="2000" dirty="0">
              <a:ea typeface="Calibri" pitchFamily="34" charset="0"/>
              <a:cs typeface="Times New Roman" pitchFamily="18" charset="0"/>
            </a:endParaRPr>
          </a:p>
          <a:p>
            <a:pPr indent="449263" eaLnBrk="0" hangingPunct="0"/>
            <a:endParaRPr lang="fr-FR" sz="2000" dirty="0">
              <a:ea typeface="Calibri" pitchFamily="34" charset="0"/>
              <a:cs typeface="Times New Roman" pitchFamily="18" charset="0"/>
            </a:endParaRPr>
          </a:p>
        </p:txBody>
      </p:sp>
      <p:pic>
        <p:nvPicPr>
          <p:cNvPr id="14" name="Picture 3"/>
          <p:cNvPicPr>
            <a:picLocks noChangeAspect="1" noChangeArrowheads="1"/>
          </p:cNvPicPr>
          <p:nvPr/>
        </p:nvPicPr>
        <p:blipFill>
          <a:blip r:embed="rId2" cstate="print"/>
          <a:srcRect l="621" t="641" r="-629" b="634"/>
          <a:stretch>
            <a:fillRect/>
          </a:stretch>
        </p:blipFill>
        <p:spPr bwMode="auto">
          <a:xfrm>
            <a:off x="251520" y="2420888"/>
            <a:ext cx="5760640" cy="4293307"/>
          </a:xfrm>
          <a:prstGeom prst="rect">
            <a:avLst/>
          </a:prstGeom>
          <a:noFill/>
          <a:ln w="12700">
            <a:noFill/>
            <a:miter lim="800000"/>
            <a:headEnd/>
            <a:tailEnd/>
          </a:ln>
        </p:spPr>
      </p:pic>
      <p:grpSp>
        <p:nvGrpSpPr>
          <p:cNvPr id="17" name="Groupe 16"/>
          <p:cNvGrpSpPr/>
          <p:nvPr/>
        </p:nvGrpSpPr>
        <p:grpSpPr>
          <a:xfrm>
            <a:off x="4644008" y="3789040"/>
            <a:ext cx="1728192" cy="1656184"/>
            <a:chOff x="4644008" y="3789040"/>
            <a:chExt cx="1728192" cy="1656184"/>
          </a:xfrm>
        </p:grpSpPr>
        <p:sp>
          <p:nvSpPr>
            <p:cNvPr id="7" name="Ellipse 6"/>
            <p:cNvSpPr/>
            <p:nvPr/>
          </p:nvSpPr>
          <p:spPr>
            <a:xfrm>
              <a:off x="4644008" y="3789040"/>
              <a:ext cx="1728192" cy="1656184"/>
            </a:xfrm>
            <a:prstGeom prst="ellips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5148064" y="4293096"/>
              <a:ext cx="720080" cy="648072"/>
            </a:xfrm>
            <a:prstGeom prst="ellips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8" name="Groupe 17"/>
          <p:cNvGrpSpPr/>
          <p:nvPr/>
        </p:nvGrpSpPr>
        <p:grpSpPr>
          <a:xfrm>
            <a:off x="7236296" y="3789040"/>
            <a:ext cx="1728192" cy="1656184"/>
            <a:chOff x="7236296" y="3789040"/>
            <a:chExt cx="1728192" cy="1656184"/>
          </a:xfrm>
        </p:grpSpPr>
        <p:sp>
          <p:nvSpPr>
            <p:cNvPr id="8" name="Ellipse 7"/>
            <p:cNvSpPr/>
            <p:nvPr/>
          </p:nvSpPr>
          <p:spPr>
            <a:xfrm>
              <a:off x="7236296" y="3789040"/>
              <a:ext cx="1728192" cy="1656184"/>
            </a:xfrm>
            <a:prstGeom prst="ellipse">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p:cNvSpPr/>
            <p:nvPr/>
          </p:nvSpPr>
          <p:spPr>
            <a:xfrm>
              <a:off x="7740352" y="4293096"/>
              <a:ext cx="720080" cy="648072"/>
            </a:xfrm>
            <a:prstGeom prst="ellips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500"/>
                            </p:stCondLst>
                            <p:childTnLst>
                              <p:par>
                                <p:cTn id="13" presetID="26"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80">
                                          <p:stCondLst>
                                            <p:cond delay="0"/>
                                          </p:stCondLst>
                                        </p:cTn>
                                        <p:tgtEl>
                                          <p:spTgt spid="18"/>
                                        </p:tgtEl>
                                      </p:cBhvr>
                                    </p:animEffect>
                                    <p:anim calcmode="lin" valueType="num">
                                      <p:cBhvr>
                                        <p:cTn id="1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1" dur="26">
                                          <p:stCondLst>
                                            <p:cond delay="650"/>
                                          </p:stCondLst>
                                        </p:cTn>
                                        <p:tgtEl>
                                          <p:spTgt spid="18"/>
                                        </p:tgtEl>
                                      </p:cBhvr>
                                      <p:to x="100000" y="60000"/>
                                    </p:animScale>
                                    <p:animScale>
                                      <p:cBhvr>
                                        <p:cTn id="22" dur="166" decel="50000">
                                          <p:stCondLst>
                                            <p:cond delay="676"/>
                                          </p:stCondLst>
                                        </p:cTn>
                                        <p:tgtEl>
                                          <p:spTgt spid="18"/>
                                        </p:tgtEl>
                                      </p:cBhvr>
                                      <p:to x="100000" y="100000"/>
                                    </p:animScale>
                                    <p:animScale>
                                      <p:cBhvr>
                                        <p:cTn id="23" dur="26">
                                          <p:stCondLst>
                                            <p:cond delay="1312"/>
                                          </p:stCondLst>
                                        </p:cTn>
                                        <p:tgtEl>
                                          <p:spTgt spid="18"/>
                                        </p:tgtEl>
                                      </p:cBhvr>
                                      <p:to x="100000" y="80000"/>
                                    </p:animScale>
                                    <p:animScale>
                                      <p:cBhvr>
                                        <p:cTn id="24" dur="166" decel="50000">
                                          <p:stCondLst>
                                            <p:cond delay="1338"/>
                                          </p:stCondLst>
                                        </p:cTn>
                                        <p:tgtEl>
                                          <p:spTgt spid="18"/>
                                        </p:tgtEl>
                                      </p:cBhvr>
                                      <p:to x="100000" y="100000"/>
                                    </p:animScale>
                                    <p:animScale>
                                      <p:cBhvr>
                                        <p:cTn id="25" dur="26">
                                          <p:stCondLst>
                                            <p:cond delay="1642"/>
                                          </p:stCondLst>
                                        </p:cTn>
                                        <p:tgtEl>
                                          <p:spTgt spid="18"/>
                                        </p:tgtEl>
                                      </p:cBhvr>
                                      <p:to x="100000" y="90000"/>
                                    </p:animScale>
                                    <p:animScale>
                                      <p:cBhvr>
                                        <p:cTn id="26" dur="166" decel="50000">
                                          <p:stCondLst>
                                            <p:cond delay="1668"/>
                                          </p:stCondLst>
                                        </p:cTn>
                                        <p:tgtEl>
                                          <p:spTgt spid="18"/>
                                        </p:tgtEl>
                                      </p:cBhvr>
                                      <p:to x="100000" y="100000"/>
                                    </p:animScale>
                                    <p:animScale>
                                      <p:cBhvr>
                                        <p:cTn id="27" dur="26">
                                          <p:stCondLst>
                                            <p:cond delay="1808"/>
                                          </p:stCondLst>
                                        </p:cTn>
                                        <p:tgtEl>
                                          <p:spTgt spid="18"/>
                                        </p:tgtEl>
                                      </p:cBhvr>
                                      <p:to x="100000" y="95000"/>
                                    </p:animScale>
                                    <p:animScale>
                                      <p:cBhvr>
                                        <p:cTn id="28" dur="166" decel="50000">
                                          <p:stCondLst>
                                            <p:cond delay="1834"/>
                                          </p:stCondLst>
                                        </p:cTn>
                                        <p:tgtEl>
                                          <p:spTgt spid="18"/>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80">
                                          <p:stCondLst>
                                            <p:cond delay="0"/>
                                          </p:stCondLst>
                                        </p:cTn>
                                        <p:tgtEl>
                                          <p:spTgt spid="17"/>
                                        </p:tgtEl>
                                      </p:cBhvr>
                                    </p:animEffect>
                                    <p:anim calcmode="lin" valueType="num">
                                      <p:cBhvr>
                                        <p:cTn id="3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7" dur="26">
                                          <p:stCondLst>
                                            <p:cond delay="650"/>
                                          </p:stCondLst>
                                        </p:cTn>
                                        <p:tgtEl>
                                          <p:spTgt spid="17"/>
                                        </p:tgtEl>
                                      </p:cBhvr>
                                      <p:to x="100000" y="60000"/>
                                    </p:animScale>
                                    <p:animScale>
                                      <p:cBhvr>
                                        <p:cTn id="38" dur="166" decel="50000">
                                          <p:stCondLst>
                                            <p:cond delay="676"/>
                                          </p:stCondLst>
                                        </p:cTn>
                                        <p:tgtEl>
                                          <p:spTgt spid="17"/>
                                        </p:tgtEl>
                                      </p:cBhvr>
                                      <p:to x="100000" y="100000"/>
                                    </p:animScale>
                                    <p:animScale>
                                      <p:cBhvr>
                                        <p:cTn id="39" dur="26">
                                          <p:stCondLst>
                                            <p:cond delay="1312"/>
                                          </p:stCondLst>
                                        </p:cTn>
                                        <p:tgtEl>
                                          <p:spTgt spid="17"/>
                                        </p:tgtEl>
                                      </p:cBhvr>
                                      <p:to x="100000" y="80000"/>
                                    </p:animScale>
                                    <p:animScale>
                                      <p:cBhvr>
                                        <p:cTn id="40" dur="166" decel="50000">
                                          <p:stCondLst>
                                            <p:cond delay="1338"/>
                                          </p:stCondLst>
                                        </p:cTn>
                                        <p:tgtEl>
                                          <p:spTgt spid="17"/>
                                        </p:tgtEl>
                                      </p:cBhvr>
                                      <p:to x="100000" y="100000"/>
                                    </p:animScale>
                                    <p:animScale>
                                      <p:cBhvr>
                                        <p:cTn id="41" dur="26">
                                          <p:stCondLst>
                                            <p:cond delay="1642"/>
                                          </p:stCondLst>
                                        </p:cTn>
                                        <p:tgtEl>
                                          <p:spTgt spid="17"/>
                                        </p:tgtEl>
                                      </p:cBhvr>
                                      <p:to x="100000" y="90000"/>
                                    </p:animScale>
                                    <p:animScale>
                                      <p:cBhvr>
                                        <p:cTn id="42" dur="166" decel="50000">
                                          <p:stCondLst>
                                            <p:cond delay="1668"/>
                                          </p:stCondLst>
                                        </p:cTn>
                                        <p:tgtEl>
                                          <p:spTgt spid="17"/>
                                        </p:tgtEl>
                                      </p:cBhvr>
                                      <p:to x="100000" y="100000"/>
                                    </p:animScale>
                                    <p:animScale>
                                      <p:cBhvr>
                                        <p:cTn id="43" dur="26">
                                          <p:stCondLst>
                                            <p:cond delay="1808"/>
                                          </p:stCondLst>
                                        </p:cTn>
                                        <p:tgtEl>
                                          <p:spTgt spid="17"/>
                                        </p:tgtEl>
                                      </p:cBhvr>
                                      <p:to x="100000" y="95000"/>
                                    </p:animScale>
                                    <p:animScale>
                                      <p:cBhvr>
                                        <p:cTn id="44"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e 46"/>
          <p:cNvGrpSpPr/>
          <p:nvPr/>
        </p:nvGrpSpPr>
        <p:grpSpPr>
          <a:xfrm>
            <a:off x="0" y="44624"/>
            <a:ext cx="9036496" cy="6624736"/>
            <a:chOff x="0" y="44624"/>
            <a:chExt cx="9036496" cy="6624736"/>
          </a:xfrm>
        </p:grpSpPr>
        <p:grpSp>
          <p:nvGrpSpPr>
            <p:cNvPr id="28" name="Groupe 27"/>
            <p:cNvGrpSpPr/>
            <p:nvPr/>
          </p:nvGrpSpPr>
          <p:grpSpPr>
            <a:xfrm>
              <a:off x="35496" y="44624"/>
              <a:ext cx="9001000" cy="6624736"/>
              <a:chOff x="35496" y="44624"/>
              <a:chExt cx="9001000" cy="6624736"/>
            </a:xfrm>
          </p:grpSpPr>
          <p:sp>
            <p:nvSpPr>
              <p:cNvPr id="5" name="Text Box 3"/>
              <p:cNvSpPr txBox="1">
                <a:spLocks noChangeArrowheads="1"/>
              </p:cNvSpPr>
              <p:nvPr/>
            </p:nvSpPr>
            <p:spPr bwMode="auto">
              <a:xfrm>
                <a:off x="35496" y="44624"/>
                <a:ext cx="9001000" cy="6624736"/>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a:sym typeface="Webdings" pitchFamily="18" charset="2"/>
                  </a:rPr>
                  <a:t></a:t>
                </a:r>
                <a:r>
                  <a:rPr lang="fr-FR" sz="2000" b="1" u="sng" dirty="0"/>
                  <a:t>Longueur de liaison </a:t>
                </a:r>
                <a:r>
                  <a:rPr lang="fr-FR" sz="2000" b="1" u="sng" dirty="0" err="1"/>
                  <a:t>d</a:t>
                </a:r>
                <a:r>
                  <a:rPr lang="fr-FR" sz="2000" b="1" u="sng" baseline="-25000" dirty="0" err="1"/>
                  <a:t>AB</a:t>
                </a:r>
                <a:r>
                  <a:rPr lang="fr-FR" sz="2000" b="1" u="sng" dirty="0"/>
                  <a:t> :</a:t>
                </a:r>
                <a:endParaRPr lang="fr-FR" sz="2000" dirty="0"/>
              </a:p>
              <a:p>
                <a:pPr algn="just">
                  <a:spcAft>
                    <a:spcPts val="1000"/>
                  </a:spcAft>
                </a:pPr>
                <a:endParaRPr lang="fr-FR" dirty="0">
                  <a:sym typeface="Webdings" pitchFamily="18" charset="2"/>
                </a:endParaRPr>
              </a:p>
              <a:p>
                <a:pPr algn="just">
                  <a:spcAft>
                    <a:spcPts val="1000"/>
                  </a:spcAft>
                </a:pPr>
                <a:endParaRPr lang="fr-FR" dirty="0">
                  <a:sym typeface="Webdings" pitchFamily="18" charset="2"/>
                </a:endParaRPr>
              </a:p>
              <a:p>
                <a:pPr algn="just">
                  <a:spcAft>
                    <a:spcPts val="1000"/>
                  </a:spcAft>
                </a:pPr>
                <a:endParaRPr lang="fr-FR" dirty="0" smtClean="0">
                  <a:sym typeface="Webdings" pitchFamily="18" charset="2"/>
                </a:endParaRPr>
              </a:p>
              <a:p>
                <a:pPr algn="just">
                  <a:spcAft>
                    <a:spcPts val="1000"/>
                  </a:spcAft>
                </a:pPr>
                <a:endParaRPr lang="fr-FR" dirty="0">
                  <a:sym typeface="Webdings" pitchFamily="18" charset="2"/>
                </a:endParaRPr>
              </a:p>
              <a:p>
                <a:pPr algn="just">
                  <a:spcAft>
                    <a:spcPts val="1000"/>
                  </a:spcAft>
                </a:pPr>
                <a:endParaRPr lang="fr-FR" dirty="0" smtClean="0">
                  <a:sym typeface="Webdings" pitchFamily="18" charset="2"/>
                </a:endParaRPr>
              </a:p>
              <a:p>
                <a:pPr algn="just">
                  <a:spcAft>
                    <a:spcPts val="1000"/>
                  </a:spcAft>
                </a:pPr>
                <a:endParaRPr lang="fr-FR" dirty="0">
                  <a:sym typeface="Webdings" pitchFamily="18" charset="2"/>
                </a:endParaRPr>
              </a:p>
              <a:p>
                <a:pPr algn="just">
                  <a:spcAft>
                    <a:spcPts val="1000"/>
                  </a:spcAft>
                </a:pPr>
                <a:endParaRPr lang="fr-FR" dirty="0" smtClean="0">
                  <a:sym typeface="Webdings" pitchFamily="18" charset="2"/>
                </a:endParaRPr>
              </a:p>
              <a:p>
                <a:pPr algn="just">
                  <a:spcAft>
                    <a:spcPts val="1000"/>
                  </a:spcAft>
                </a:pPr>
                <a:endParaRPr lang="fr-FR" dirty="0">
                  <a:sym typeface="Webdings" pitchFamily="18" charset="2"/>
                </a:endParaRPr>
              </a:p>
              <a:p>
                <a:pPr algn="just">
                  <a:spcAft>
                    <a:spcPts val="1000"/>
                  </a:spcAft>
                </a:pPr>
                <a:endParaRPr lang="fr-FR" sz="1600" dirty="0" smtClean="0">
                  <a:sym typeface="Webdings" pitchFamily="18" charset="2"/>
                </a:endParaRPr>
              </a:p>
              <a:p>
                <a:pPr algn="just">
                  <a:spcAft>
                    <a:spcPts val="1000"/>
                  </a:spcAft>
                </a:pPr>
                <a:r>
                  <a:rPr lang="fr-FR" sz="2000" dirty="0" smtClean="0">
                    <a:sym typeface="Webdings" pitchFamily="18" charset="2"/>
                  </a:rPr>
                  <a:t></a:t>
                </a:r>
                <a:r>
                  <a:rPr lang="fr-FR" sz="2000" b="1" u="sng" dirty="0"/>
                  <a:t>Energie de liaison D</a:t>
                </a:r>
                <a:r>
                  <a:rPr lang="fr-FR" sz="2000" b="1" u="sng" baseline="-25000" dirty="0"/>
                  <a:t>AB</a:t>
                </a:r>
                <a:r>
                  <a:rPr lang="fr-FR" sz="2000" b="1" u="sng" dirty="0"/>
                  <a:t> :</a:t>
                </a:r>
                <a:endParaRPr lang="fr-FR" sz="2000" dirty="0"/>
              </a:p>
              <a:p>
                <a:pPr>
                  <a:spcAft>
                    <a:spcPts val="1000"/>
                  </a:spcAft>
                </a:pPr>
                <a:endParaRPr lang="fr-FR" sz="1100" dirty="0">
                  <a:latin typeface="Times New Roman" pitchFamily="18" charset="0"/>
                </a:endParaRPr>
              </a:p>
              <a:p>
                <a:pPr>
                  <a:spcAft>
                    <a:spcPts val="1000"/>
                  </a:spcAft>
                </a:pPr>
                <a:endParaRPr lang="fr-FR" sz="1100" dirty="0">
                  <a:latin typeface="Times New Roman" pitchFamily="18" charset="0"/>
                </a:endParaRPr>
              </a:p>
              <a:p>
                <a:endParaRPr lang="fr-FR" dirty="0"/>
              </a:p>
            </p:txBody>
          </p:sp>
          <p:pic>
            <p:nvPicPr>
              <p:cNvPr id="27" name="Image 26"/>
              <p:cNvPicPr/>
              <p:nvPr/>
            </p:nvPicPr>
            <p:blipFill>
              <a:blip r:embed="rId2" cstate="print"/>
              <a:srcRect/>
              <a:stretch>
                <a:fillRect/>
              </a:stretch>
            </p:blipFill>
            <p:spPr bwMode="auto">
              <a:xfrm>
                <a:off x="3995936" y="116632"/>
                <a:ext cx="4975100" cy="3312368"/>
              </a:xfrm>
              <a:prstGeom prst="rect">
                <a:avLst/>
              </a:prstGeom>
              <a:noFill/>
              <a:ln w="9525">
                <a:solidFill>
                  <a:schemeClr val="tx1"/>
                </a:solidFill>
                <a:miter lim="800000"/>
                <a:headEnd/>
                <a:tailEnd/>
              </a:ln>
            </p:spPr>
          </p:pic>
        </p:grpSp>
        <p:sp>
          <p:nvSpPr>
            <p:cNvPr id="29" name="Rectangle 28"/>
            <p:cNvSpPr/>
            <p:nvPr/>
          </p:nvSpPr>
          <p:spPr>
            <a:xfrm>
              <a:off x="0" y="2060848"/>
              <a:ext cx="3653954" cy="400110"/>
            </a:xfrm>
            <a:prstGeom prst="rect">
              <a:avLst/>
            </a:prstGeom>
          </p:spPr>
          <p:txBody>
            <a:bodyPr wrap="square">
              <a:spAutoFit/>
            </a:bodyPr>
            <a:lstStyle/>
            <a:p>
              <a:pPr lvl="0" algn="just">
                <a:spcAft>
                  <a:spcPts val="500"/>
                </a:spcAft>
                <a:defRPr/>
              </a:pPr>
              <a:r>
                <a:rPr lang="fr-FR" sz="2000" dirty="0" smtClean="0">
                  <a:solidFill>
                    <a:prstClr val="black"/>
                  </a:solidFill>
                  <a:latin typeface="Arial" pitchFamily="34" charset="0"/>
                  <a:cs typeface="Arial" pitchFamily="34" charset="0"/>
                  <a:sym typeface="Wingdings" pitchFamily="2" charset="2"/>
                </a:rPr>
                <a:t> </a:t>
              </a:r>
              <a:r>
                <a:rPr lang="fr-FR" sz="2000" i="1" u="sng" dirty="0" smtClean="0">
                  <a:solidFill>
                    <a:prstClr val="black"/>
                  </a:solidFill>
                  <a:cs typeface="Arial" pitchFamily="34" charset="0"/>
                </a:rPr>
                <a:t>Ordre de grandeur</a:t>
              </a:r>
              <a:r>
                <a:rPr lang="fr-FR" sz="2000" i="1" dirty="0" smtClean="0">
                  <a:solidFill>
                    <a:prstClr val="black"/>
                  </a:solidFill>
                  <a:cs typeface="Arial" pitchFamily="34" charset="0"/>
                </a:rPr>
                <a:t> </a:t>
              </a:r>
              <a:r>
                <a:rPr lang="fr-FR" sz="2000" dirty="0" smtClean="0">
                  <a:solidFill>
                    <a:prstClr val="black"/>
                  </a:solidFill>
                  <a:cs typeface="Arial" pitchFamily="34" charset="0"/>
                </a:rPr>
                <a:t>:</a:t>
              </a:r>
              <a:r>
                <a:rPr lang="fr-FR" sz="2000" dirty="0" smtClean="0">
                  <a:solidFill>
                    <a:prstClr val="black"/>
                  </a:solidFill>
                  <a:latin typeface="Arial" pitchFamily="34" charset="0"/>
                  <a:cs typeface="Arial" pitchFamily="34" charset="0"/>
                </a:rPr>
                <a:t> </a:t>
              </a:r>
            </a:p>
          </p:txBody>
        </p:sp>
        <p:sp>
          <p:nvSpPr>
            <p:cNvPr id="31" name="Rectangle 30"/>
            <p:cNvSpPr/>
            <p:nvPr/>
          </p:nvSpPr>
          <p:spPr>
            <a:xfrm>
              <a:off x="0" y="2780928"/>
              <a:ext cx="1562607" cy="400110"/>
            </a:xfrm>
            <a:prstGeom prst="rect">
              <a:avLst/>
            </a:prstGeom>
          </p:spPr>
          <p:txBody>
            <a:bodyPr wrap="none">
              <a:spAutoFit/>
            </a:bodyPr>
            <a:lstStyle/>
            <a:p>
              <a:r>
                <a:rPr lang="fr-FR" sz="2000" dirty="0" smtClean="0">
                  <a:solidFill>
                    <a:prstClr val="black"/>
                  </a:solidFill>
                  <a:latin typeface="Arial" pitchFamily="34" charset="0"/>
                  <a:cs typeface="Arial" pitchFamily="34" charset="0"/>
                  <a:sym typeface="Wingdings" pitchFamily="2" charset="2"/>
                </a:rPr>
                <a:t> </a:t>
              </a:r>
              <a:r>
                <a:rPr lang="fr-FR" sz="2000" i="1" u="sng" dirty="0" smtClean="0">
                  <a:solidFill>
                    <a:prstClr val="black"/>
                  </a:solidFill>
                  <a:cs typeface="Arial" pitchFamily="34" charset="0"/>
                  <a:sym typeface="Wingdings" pitchFamily="2" charset="2"/>
                </a:rPr>
                <a:t>Evolution</a:t>
              </a:r>
              <a:r>
                <a:rPr lang="fr-FR" sz="2000" i="1" dirty="0" smtClean="0">
                  <a:solidFill>
                    <a:prstClr val="black"/>
                  </a:solidFill>
                  <a:cs typeface="Arial" pitchFamily="34" charset="0"/>
                  <a:sym typeface="Wingdings" pitchFamily="2" charset="2"/>
                </a:rPr>
                <a:t> </a:t>
              </a:r>
              <a:r>
                <a:rPr lang="fr-FR" sz="2000" dirty="0" smtClean="0">
                  <a:solidFill>
                    <a:prstClr val="black"/>
                  </a:solidFill>
                  <a:cs typeface="Arial" pitchFamily="34" charset="0"/>
                </a:rPr>
                <a:t>:</a:t>
              </a:r>
              <a:r>
                <a:rPr lang="fr-FR" sz="2000" dirty="0" smtClean="0">
                  <a:solidFill>
                    <a:prstClr val="black"/>
                  </a:solidFill>
                  <a:latin typeface="Arial" pitchFamily="34" charset="0"/>
                  <a:cs typeface="Arial" pitchFamily="34" charset="0"/>
                </a:rPr>
                <a:t> </a:t>
              </a:r>
              <a:endParaRPr lang="fr-FR" dirty="0"/>
            </a:p>
          </p:txBody>
        </p:sp>
        <p:sp>
          <p:nvSpPr>
            <p:cNvPr id="45" name="Rectangle 44"/>
            <p:cNvSpPr/>
            <p:nvPr/>
          </p:nvSpPr>
          <p:spPr>
            <a:xfrm>
              <a:off x="0" y="5157192"/>
              <a:ext cx="3653954" cy="400110"/>
            </a:xfrm>
            <a:prstGeom prst="rect">
              <a:avLst/>
            </a:prstGeom>
          </p:spPr>
          <p:txBody>
            <a:bodyPr wrap="square">
              <a:spAutoFit/>
            </a:bodyPr>
            <a:lstStyle/>
            <a:p>
              <a:pPr lvl="0" algn="just">
                <a:spcAft>
                  <a:spcPts val="500"/>
                </a:spcAft>
                <a:defRPr/>
              </a:pPr>
              <a:r>
                <a:rPr lang="fr-FR" sz="2000" dirty="0" smtClean="0">
                  <a:solidFill>
                    <a:prstClr val="black"/>
                  </a:solidFill>
                  <a:latin typeface="Arial" pitchFamily="34" charset="0"/>
                  <a:cs typeface="Arial" pitchFamily="34" charset="0"/>
                  <a:sym typeface="Wingdings" pitchFamily="2" charset="2"/>
                </a:rPr>
                <a:t> </a:t>
              </a:r>
              <a:r>
                <a:rPr lang="fr-FR" sz="2000" i="1" u="sng" dirty="0" smtClean="0">
                  <a:solidFill>
                    <a:prstClr val="black"/>
                  </a:solidFill>
                  <a:cs typeface="Arial" pitchFamily="34" charset="0"/>
                </a:rPr>
                <a:t>Ordre de grandeur</a:t>
              </a:r>
              <a:r>
                <a:rPr lang="fr-FR" sz="2000" i="1" dirty="0" smtClean="0">
                  <a:solidFill>
                    <a:prstClr val="black"/>
                  </a:solidFill>
                  <a:cs typeface="Arial" pitchFamily="34" charset="0"/>
                </a:rPr>
                <a:t> </a:t>
              </a:r>
              <a:r>
                <a:rPr lang="fr-FR" sz="2000" dirty="0" smtClean="0">
                  <a:solidFill>
                    <a:prstClr val="black"/>
                  </a:solidFill>
                  <a:cs typeface="Arial" pitchFamily="34" charset="0"/>
                </a:rPr>
                <a:t>:</a:t>
              </a:r>
              <a:r>
                <a:rPr lang="fr-FR" sz="2000" dirty="0" smtClean="0">
                  <a:solidFill>
                    <a:prstClr val="black"/>
                  </a:solidFill>
                  <a:latin typeface="Arial" pitchFamily="34" charset="0"/>
                  <a:cs typeface="Arial" pitchFamily="34" charset="0"/>
                </a:rPr>
                <a:t> </a:t>
              </a:r>
            </a:p>
          </p:txBody>
        </p:sp>
        <p:sp>
          <p:nvSpPr>
            <p:cNvPr id="46" name="Rectangle 45"/>
            <p:cNvSpPr/>
            <p:nvPr/>
          </p:nvSpPr>
          <p:spPr>
            <a:xfrm>
              <a:off x="0" y="5589240"/>
              <a:ext cx="1562607" cy="400110"/>
            </a:xfrm>
            <a:prstGeom prst="rect">
              <a:avLst/>
            </a:prstGeom>
          </p:spPr>
          <p:txBody>
            <a:bodyPr wrap="none">
              <a:spAutoFit/>
            </a:bodyPr>
            <a:lstStyle/>
            <a:p>
              <a:r>
                <a:rPr lang="fr-FR" sz="2000" dirty="0" smtClean="0">
                  <a:solidFill>
                    <a:prstClr val="black"/>
                  </a:solidFill>
                  <a:latin typeface="Arial" pitchFamily="34" charset="0"/>
                  <a:cs typeface="Arial" pitchFamily="34" charset="0"/>
                  <a:sym typeface="Wingdings" pitchFamily="2" charset="2"/>
                </a:rPr>
                <a:t> </a:t>
              </a:r>
              <a:r>
                <a:rPr lang="fr-FR" sz="2000" i="1" u="sng" dirty="0" smtClean="0">
                  <a:solidFill>
                    <a:prstClr val="black"/>
                  </a:solidFill>
                  <a:cs typeface="Arial" pitchFamily="34" charset="0"/>
                  <a:sym typeface="Wingdings" pitchFamily="2" charset="2"/>
                </a:rPr>
                <a:t>Evolution</a:t>
              </a:r>
              <a:r>
                <a:rPr lang="fr-FR" sz="2000" i="1" dirty="0" smtClean="0">
                  <a:solidFill>
                    <a:prstClr val="black"/>
                  </a:solidFill>
                  <a:cs typeface="Arial" pitchFamily="34" charset="0"/>
                  <a:sym typeface="Wingdings" pitchFamily="2" charset="2"/>
                </a:rPr>
                <a:t> </a:t>
              </a:r>
              <a:r>
                <a:rPr lang="fr-FR" sz="2000" dirty="0" smtClean="0">
                  <a:solidFill>
                    <a:prstClr val="black"/>
                  </a:solidFill>
                  <a:cs typeface="Arial" pitchFamily="34" charset="0"/>
                </a:rPr>
                <a:t>:</a:t>
              </a:r>
              <a:r>
                <a:rPr lang="fr-FR" sz="2000" dirty="0" smtClean="0">
                  <a:solidFill>
                    <a:prstClr val="black"/>
                  </a:solidFill>
                  <a:latin typeface="Arial" pitchFamily="34" charset="0"/>
                  <a:cs typeface="Arial" pitchFamily="34" charset="0"/>
                </a:rPr>
                <a:t> </a:t>
              </a:r>
              <a:endParaRPr lang="fr-FR" dirty="0"/>
            </a:p>
          </p:txBody>
        </p:sp>
      </p:grpSp>
      <p:sp>
        <p:nvSpPr>
          <p:cNvPr id="32" name="Rectangle 31"/>
          <p:cNvSpPr/>
          <p:nvPr/>
        </p:nvSpPr>
        <p:spPr>
          <a:xfrm>
            <a:off x="0" y="2780928"/>
            <a:ext cx="3851920" cy="1015663"/>
          </a:xfrm>
          <a:prstGeom prst="rect">
            <a:avLst/>
          </a:prstGeom>
        </p:spPr>
        <p:txBody>
          <a:bodyPr wrap="square">
            <a:spAutoFit/>
          </a:bodyPr>
          <a:lstStyle/>
          <a:p>
            <a:pPr lvl="0" algn="just">
              <a:spcAft>
                <a:spcPts val="500"/>
              </a:spcAft>
              <a:defRPr/>
            </a:pPr>
            <a:r>
              <a:rPr lang="fr-FR" sz="2000" dirty="0" smtClean="0">
                <a:solidFill>
                  <a:srgbClr val="1F497D">
                    <a:lumMod val="50000"/>
                  </a:srgbClr>
                </a:solidFill>
                <a:latin typeface="Arial" pitchFamily="34" charset="0"/>
                <a:cs typeface="Arial" pitchFamily="34" charset="0"/>
              </a:rPr>
              <a:t>                    dépend de la nature de </a:t>
            </a:r>
            <a:r>
              <a:rPr lang="fr-FR" sz="2000" b="1" dirty="0" smtClean="0">
                <a:solidFill>
                  <a:srgbClr val="1F497D">
                    <a:lumMod val="50000"/>
                  </a:srgbClr>
                </a:solidFill>
                <a:latin typeface="Arial" pitchFamily="34" charset="0"/>
                <a:cs typeface="Arial" pitchFamily="34" charset="0"/>
              </a:rPr>
              <a:t>A</a:t>
            </a:r>
            <a:r>
              <a:rPr lang="fr-FR" sz="2000" dirty="0" smtClean="0">
                <a:solidFill>
                  <a:srgbClr val="1F497D">
                    <a:lumMod val="50000"/>
                  </a:srgbClr>
                </a:solidFill>
                <a:latin typeface="Arial" pitchFamily="34" charset="0"/>
                <a:cs typeface="Arial" pitchFamily="34" charset="0"/>
              </a:rPr>
              <a:t> et </a:t>
            </a:r>
            <a:r>
              <a:rPr lang="fr-FR" sz="2000" b="1" dirty="0" smtClean="0">
                <a:solidFill>
                  <a:srgbClr val="1F497D">
                    <a:lumMod val="50000"/>
                  </a:srgbClr>
                </a:solidFill>
                <a:latin typeface="Arial" pitchFamily="34" charset="0"/>
                <a:cs typeface="Arial" pitchFamily="34" charset="0"/>
              </a:rPr>
              <a:t>B</a:t>
            </a:r>
            <a:r>
              <a:rPr lang="fr-FR" sz="2000" dirty="0" smtClean="0">
                <a:solidFill>
                  <a:srgbClr val="1F497D">
                    <a:lumMod val="50000"/>
                  </a:srgbClr>
                </a:solidFill>
                <a:latin typeface="Arial" pitchFamily="34" charset="0"/>
                <a:cs typeface="Arial" pitchFamily="34" charset="0"/>
              </a:rPr>
              <a:t> et de la multiplicité de la liaison :</a:t>
            </a:r>
            <a:endParaRPr lang="fr-FR" sz="2000" dirty="0">
              <a:solidFill>
                <a:srgbClr val="1F497D">
                  <a:lumMod val="50000"/>
                </a:srgbClr>
              </a:solidFill>
              <a:latin typeface="Arial" pitchFamily="34" charset="0"/>
              <a:cs typeface="Arial" pitchFamily="34" charset="0"/>
            </a:endParaRPr>
          </a:p>
        </p:txBody>
      </p:sp>
      <p:sp>
        <p:nvSpPr>
          <p:cNvPr id="6" name="Rectangle 3"/>
          <p:cNvSpPr>
            <a:spLocks noChangeArrowheads="1"/>
          </p:cNvSpPr>
          <p:nvPr/>
        </p:nvSpPr>
        <p:spPr bwMode="auto">
          <a:xfrm>
            <a:off x="0" y="332656"/>
            <a:ext cx="3995936" cy="1631216"/>
          </a:xfrm>
          <a:prstGeom prst="rect">
            <a:avLst/>
          </a:prstGeom>
          <a:noFill/>
          <a:ln w="9525">
            <a:noFill/>
            <a:miter lim="800000"/>
            <a:headEnd/>
            <a:tailEnd/>
          </a:ln>
        </p:spPr>
        <p:txBody>
          <a:bodyPr wrap="square">
            <a:spAutoFit/>
          </a:bodyPr>
          <a:lstStyle/>
          <a:p>
            <a:pPr algn="just">
              <a:spcAft>
                <a:spcPts val="500"/>
              </a:spcAft>
              <a:defRPr/>
            </a:pPr>
            <a:r>
              <a:rPr lang="fr-FR" sz="2000" b="1" dirty="0" smtClean="0">
                <a:solidFill>
                  <a:srgbClr val="FF0000"/>
                </a:solidFill>
                <a:latin typeface="Arial" pitchFamily="34" charset="0"/>
                <a:cs typeface="Arial" pitchFamily="34" charset="0"/>
              </a:rPr>
              <a:t>     Distance </a:t>
            </a:r>
            <a:r>
              <a:rPr lang="fr-FR" sz="2000" b="1" dirty="0">
                <a:solidFill>
                  <a:srgbClr val="FF0000"/>
                </a:solidFill>
                <a:latin typeface="Arial" pitchFamily="34" charset="0"/>
                <a:cs typeface="Arial" pitchFamily="34" charset="0"/>
              </a:rPr>
              <a:t>séparant </a:t>
            </a:r>
            <a:r>
              <a:rPr lang="fr-FR" sz="2000" b="1" dirty="0" smtClean="0">
                <a:solidFill>
                  <a:srgbClr val="FF0000"/>
                </a:solidFill>
                <a:latin typeface="Arial" pitchFamily="34" charset="0"/>
                <a:cs typeface="Arial" pitchFamily="34" charset="0"/>
              </a:rPr>
              <a:t>le centre </a:t>
            </a:r>
            <a:r>
              <a:rPr lang="fr-FR" sz="2000" b="1" dirty="0">
                <a:solidFill>
                  <a:srgbClr val="FF0000"/>
                </a:solidFill>
                <a:latin typeface="Arial" pitchFamily="34" charset="0"/>
                <a:cs typeface="Arial" pitchFamily="34" charset="0"/>
              </a:rPr>
              <a:t>des deux noyaux A et B</a:t>
            </a:r>
            <a:r>
              <a:rPr lang="fr-FR" sz="2000" dirty="0">
                <a:solidFill>
                  <a:srgbClr val="002060"/>
                </a:solidFill>
                <a:latin typeface="Arial" pitchFamily="34" charset="0"/>
                <a:cs typeface="Arial" pitchFamily="34" charset="0"/>
              </a:rPr>
              <a:t> quand </a:t>
            </a:r>
            <a:r>
              <a:rPr lang="fr-FR" sz="2000" dirty="0" smtClean="0">
                <a:solidFill>
                  <a:srgbClr val="002060"/>
                </a:solidFill>
                <a:latin typeface="Arial" pitchFamily="34" charset="0"/>
                <a:cs typeface="Arial" pitchFamily="34" charset="0"/>
              </a:rPr>
              <a:t>la </a:t>
            </a:r>
            <a:r>
              <a:rPr lang="fr-FR" sz="2000" b="1" dirty="0" smtClean="0">
                <a:solidFill>
                  <a:srgbClr val="002060"/>
                </a:solidFill>
                <a:latin typeface="Arial" pitchFamily="34" charset="0"/>
                <a:cs typeface="Arial" pitchFamily="34" charset="0"/>
              </a:rPr>
              <a:t>répulsion</a:t>
            </a:r>
            <a:r>
              <a:rPr lang="fr-FR" sz="2000" dirty="0" smtClean="0">
                <a:solidFill>
                  <a:srgbClr val="002060"/>
                </a:solidFill>
                <a:latin typeface="Arial" pitchFamily="34" charset="0"/>
                <a:cs typeface="Arial" pitchFamily="34" charset="0"/>
              </a:rPr>
              <a:t> noyau/noyau et </a:t>
            </a:r>
            <a:r>
              <a:rPr lang="fr-FR" sz="2000" b="1" dirty="0" smtClean="0">
                <a:solidFill>
                  <a:srgbClr val="002060"/>
                </a:solidFill>
                <a:latin typeface="Arial" pitchFamily="34" charset="0"/>
                <a:cs typeface="Arial" pitchFamily="34" charset="0"/>
              </a:rPr>
              <a:t>l’</a:t>
            </a:r>
            <a:r>
              <a:rPr lang="fr-FR" sz="2000" b="1" dirty="0" err="1" smtClean="0">
                <a:solidFill>
                  <a:srgbClr val="002060"/>
                </a:solidFill>
                <a:latin typeface="Arial" pitchFamily="34" charset="0"/>
                <a:cs typeface="Arial" pitchFamily="34" charset="0"/>
              </a:rPr>
              <a:t>at-traction</a:t>
            </a:r>
            <a:r>
              <a:rPr lang="fr-FR" sz="2000" dirty="0" smtClean="0">
                <a:solidFill>
                  <a:srgbClr val="002060"/>
                </a:solidFill>
                <a:latin typeface="Arial" pitchFamily="34" charset="0"/>
                <a:cs typeface="Arial" pitchFamily="34" charset="0"/>
              </a:rPr>
              <a:t> noyau/nuage </a:t>
            </a:r>
            <a:r>
              <a:rPr lang="fr-FR" sz="2000" dirty="0" err="1" smtClean="0">
                <a:solidFill>
                  <a:srgbClr val="002060"/>
                </a:solidFill>
                <a:latin typeface="Arial" pitchFamily="34" charset="0"/>
                <a:cs typeface="Arial" pitchFamily="34" charset="0"/>
              </a:rPr>
              <a:t>électroni-que</a:t>
            </a:r>
            <a:r>
              <a:rPr lang="fr-FR" sz="600" dirty="0" smtClean="0">
                <a:solidFill>
                  <a:srgbClr val="00206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s’équilibrent.</a:t>
            </a:r>
            <a:endParaRPr lang="fr-FR" sz="2000" dirty="0">
              <a:solidFill>
                <a:srgbClr val="002060"/>
              </a:solidFill>
              <a:latin typeface="Arial" pitchFamily="34" charset="0"/>
              <a:cs typeface="Arial" pitchFamily="34" charset="0"/>
            </a:endParaRPr>
          </a:p>
        </p:txBody>
      </p:sp>
      <p:sp>
        <p:nvSpPr>
          <p:cNvPr id="7" name="Rectangle 4"/>
          <p:cNvSpPr>
            <a:spLocks noChangeArrowheads="1"/>
          </p:cNvSpPr>
          <p:nvPr/>
        </p:nvSpPr>
        <p:spPr bwMode="auto">
          <a:xfrm>
            <a:off x="134875" y="4065851"/>
            <a:ext cx="8928100" cy="1079783"/>
          </a:xfrm>
          <a:prstGeom prst="rect">
            <a:avLst/>
          </a:prstGeom>
          <a:noFill/>
          <a:ln w="9525">
            <a:noFill/>
            <a:miter lim="800000"/>
            <a:headEnd/>
            <a:tailEnd/>
          </a:ln>
        </p:spPr>
        <p:txBody>
          <a:bodyPr>
            <a:spAutoFit/>
          </a:bodyPr>
          <a:lstStyle/>
          <a:p>
            <a:pPr algn="just">
              <a:spcAft>
                <a:spcPts val="500"/>
              </a:spcAft>
              <a:defRPr/>
            </a:pPr>
            <a:r>
              <a:rPr lang="fr-FR" sz="2000" dirty="0">
                <a:latin typeface="Arial" pitchFamily="34" charset="0"/>
                <a:cs typeface="Arial" pitchFamily="34" charset="0"/>
              </a:rPr>
              <a:t>                                      </a:t>
            </a:r>
            <a:r>
              <a:rPr lang="fr-FR" sz="2000" dirty="0" smtClean="0">
                <a:latin typeface="Arial" pitchFamily="34" charset="0"/>
                <a:cs typeface="Arial" pitchFamily="34" charset="0"/>
              </a:rPr>
              <a:t> </a:t>
            </a:r>
            <a:r>
              <a:rPr lang="fr-FR" sz="2000" b="1" dirty="0">
                <a:solidFill>
                  <a:srgbClr val="FF0000"/>
                </a:solidFill>
                <a:latin typeface="Arial" pitchFamily="34" charset="0"/>
                <a:cs typeface="Arial" pitchFamily="34" charset="0"/>
              </a:rPr>
              <a:t>Energie à fournir pour casser </a:t>
            </a:r>
            <a:r>
              <a:rPr lang="fr-FR" sz="2000" b="1" dirty="0" err="1">
                <a:solidFill>
                  <a:srgbClr val="006600"/>
                </a:solidFill>
                <a:latin typeface="Arial" pitchFamily="34" charset="0"/>
                <a:cs typeface="Arial" pitchFamily="34" charset="0"/>
              </a:rPr>
              <a:t>homolytiquement</a:t>
            </a:r>
            <a:r>
              <a:rPr lang="fr-FR" sz="2000" dirty="0">
                <a:solidFill>
                  <a:srgbClr val="FF0000"/>
                </a:solidFill>
                <a:latin typeface="Arial" pitchFamily="34" charset="0"/>
                <a:cs typeface="Arial" pitchFamily="34" charset="0"/>
              </a:rPr>
              <a:t> </a:t>
            </a:r>
            <a:r>
              <a:rPr lang="fr-FR" sz="2000" b="1" dirty="0">
                <a:solidFill>
                  <a:srgbClr val="FF0000"/>
                </a:solidFill>
                <a:latin typeface="Arial" pitchFamily="34" charset="0"/>
                <a:cs typeface="Arial" pitchFamily="34" charset="0"/>
              </a:rPr>
              <a:t>la liaison A-B</a:t>
            </a:r>
            <a:r>
              <a:rPr lang="fr-FR" sz="2000" dirty="0">
                <a:solidFill>
                  <a:srgbClr val="FF0000"/>
                </a:solidFill>
                <a:latin typeface="Arial" pitchFamily="34" charset="0"/>
                <a:cs typeface="Arial" pitchFamily="34" charset="0"/>
              </a:rPr>
              <a:t> </a:t>
            </a:r>
            <a:r>
              <a:rPr lang="fr-FR" sz="2000" dirty="0">
                <a:solidFill>
                  <a:srgbClr val="002060"/>
                </a:solidFill>
                <a:latin typeface="Arial" pitchFamily="34" charset="0"/>
                <a:cs typeface="Arial" pitchFamily="34" charset="0"/>
              </a:rPr>
              <a:t>en phase gazeuse (</a:t>
            </a:r>
            <a:r>
              <a:rPr lang="fr-FR" sz="2000" b="1" dirty="0">
                <a:solidFill>
                  <a:srgbClr val="006600"/>
                </a:solidFill>
                <a:latin typeface="Arial" pitchFamily="34" charset="0"/>
                <a:cs typeface="Arial" pitchFamily="34" charset="0"/>
              </a:rPr>
              <a:t>chaque atome récupère un e</a:t>
            </a:r>
            <a:r>
              <a:rPr lang="fr-FR" sz="2000" b="1" baseline="30000" dirty="0">
                <a:solidFill>
                  <a:srgbClr val="006600"/>
                </a:solidFill>
                <a:latin typeface="Arial" pitchFamily="34" charset="0"/>
                <a:cs typeface="Arial" pitchFamily="34" charset="0"/>
              </a:rPr>
              <a:t> –</a:t>
            </a:r>
            <a:r>
              <a:rPr lang="fr-FR" sz="2000" dirty="0">
                <a:solidFill>
                  <a:srgbClr val="002060"/>
                </a:solidFill>
                <a:latin typeface="Arial" pitchFamily="34" charset="0"/>
                <a:cs typeface="Arial" pitchFamily="34" charset="0"/>
              </a:rPr>
              <a:t>) selon : </a:t>
            </a:r>
            <a:endParaRPr lang="fr-FR" sz="2000" dirty="0" smtClean="0">
              <a:solidFill>
                <a:srgbClr val="002060"/>
              </a:solidFill>
              <a:latin typeface="Arial" pitchFamily="34" charset="0"/>
              <a:cs typeface="Arial" pitchFamily="34" charset="0"/>
            </a:endParaRPr>
          </a:p>
          <a:p>
            <a:pPr algn="ctr">
              <a:spcAft>
                <a:spcPts val="500"/>
              </a:spcAft>
              <a:defRPr/>
            </a:pPr>
            <a:r>
              <a:rPr lang="fr-FR" sz="2000" b="1" dirty="0" smtClean="0">
                <a:solidFill>
                  <a:srgbClr val="002060"/>
                </a:solidFill>
                <a:latin typeface="Arial" pitchFamily="34" charset="0"/>
                <a:cs typeface="Arial" pitchFamily="34" charset="0"/>
              </a:rPr>
              <a:t>A–B </a:t>
            </a:r>
            <a:r>
              <a:rPr lang="fr-FR" sz="2000" b="1" baseline="-25000" dirty="0">
                <a:solidFill>
                  <a:srgbClr val="002060"/>
                </a:solidFill>
                <a:latin typeface="Arial" pitchFamily="34" charset="0"/>
                <a:cs typeface="Arial" pitchFamily="34" charset="0"/>
              </a:rPr>
              <a:t>(g) </a:t>
            </a:r>
            <a:r>
              <a:rPr lang="fr-FR" sz="2000" b="1" dirty="0">
                <a:solidFill>
                  <a:srgbClr val="002060"/>
                </a:solidFill>
                <a:latin typeface="Arial" pitchFamily="34" charset="0"/>
                <a:cs typeface="Arial" pitchFamily="34" charset="0"/>
                <a:sym typeface="Wingdings" pitchFamily="2" charset="2"/>
              </a:rPr>
              <a:t> A</a:t>
            </a:r>
            <a:r>
              <a:rPr lang="fr-FR" sz="2000" b="1" baseline="-25000" dirty="0">
                <a:solidFill>
                  <a:srgbClr val="002060"/>
                </a:solidFill>
                <a:latin typeface="Arial" pitchFamily="34" charset="0"/>
                <a:cs typeface="Arial" pitchFamily="34" charset="0"/>
                <a:sym typeface="Wingdings" pitchFamily="2" charset="2"/>
              </a:rPr>
              <a:t>(g)</a:t>
            </a:r>
            <a:r>
              <a:rPr lang="fr-FR" sz="2000" b="1" dirty="0">
                <a:solidFill>
                  <a:srgbClr val="002060"/>
                </a:solidFill>
                <a:latin typeface="Arial" pitchFamily="34" charset="0"/>
                <a:cs typeface="Arial" pitchFamily="34" charset="0"/>
                <a:sym typeface="Wingdings" pitchFamily="2" charset="2"/>
              </a:rPr>
              <a:t> + B </a:t>
            </a:r>
            <a:r>
              <a:rPr lang="fr-FR" sz="2000" b="1" baseline="-25000" dirty="0">
                <a:solidFill>
                  <a:srgbClr val="002060"/>
                </a:solidFill>
                <a:latin typeface="Arial" pitchFamily="34" charset="0"/>
                <a:cs typeface="Arial" pitchFamily="34" charset="0"/>
                <a:sym typeface="Wingdings" pitchFamily="2" charset="2"/>
              </a:rPr>
              <a:t>(g</a:t>
            </a:r>
            <a:r>
              <a:rPr lang="fr-FR" sz="2000" b="1" baseline="-25000" dirty="0" smtClean="0">
                <a:solidFill>
                  <a:srgbClr val="002060"/>
                </a:solidFill>
                <a:latin typeface="Arial" pitchFamily="34" charset="0"/>
                <a:cs typeface="Arial" pitchFamily="34" charset="0"/>
                <a:sym typeface="Wingdings" pitchFamily="2" charset="2"/>
              </a:rPr>
              <a:t>)</a:t>
            </a:r>
            <a:endParaRPr lang="fr-FR" sz="2000" b="1" dirty="0">
              <a:solidFill>
                <a:srgbClr val="002060"/>
              </a:solidFill>
              <a:latin typeface="Arial" pitchFamily="34" charset="0"/>
              <a:cs typeface="Arial" pitchFamily="34" charset="0"/>
            </a:endParaRPr>
          </a:p>
        </p:txBody>
      </p:sp>
      <p:sp>
        <p:nvSpPr>
          <p:cNvPr id="10" name="Rectangle 9"/>
          <p:cNvSpPr/>
          <p:nvPr/>
        </p:nvSpPr>
        <p:spPr>
          <a:xfrm>
            <a:off x="8100392" y="1052736"/>
            <a:ext cx="288925" cy="215900"/>
          </a:xfrm>
          <a:prstGeom prst="rect">
            <a:avLst/>
          </a:prstGeom>
          <a:solidFill>
            <a:srgbClr val="00B050">
              <a:alpha val="3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Rectangle 12"/>
          <p:cNvSpPr/>
          <p:nvPr/>
        </p:nvSpPr>
        <p:spPr>
          <a:xfrm>
            <a:off x="8555590" y="1064311"/>
            <a:ext cx="287338" cy="215900"/>
          </a:xfrm>
          <a:prstGeom prst="rect">
            <a:avLst/>
          </a:prstGeom>
          <a:solidFill>
            <a:srgbClr val="00B0F0">
              <a:alpha val="30196"/>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 name="Rectangle 23"/>
          <p:cNvSpPr/>
          <p:nvPr/>
        </p:nvSpPr>
        <p:spPr>
          <a:xfrm>
            <a:off x="6925114" y="1064311"/>
            <a:ext cx="287338" cy="215900"/>
          </a:xfrm>
          <a:prstGeom prst="rect">
            <a:avLst/>
          </a:prstGeom>
          <a:solidFill>
            <a:srgbClr val="00B0F0">
              <a:alpha val="30196"/>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3" name="Rectangle 32"/>
          <p:cNvSpPr/>
          <p:nvPr/>
        </p:nvSpPr>
        <p:spPr>
          <a:xfrm>
            <a:off x="6444208" y="1052736"/>
            <a:ext cx="287338" cy="215900"/>
          </a:xfrm>
          <a:prstGeom prst="rect">
            <a:avLst/>
          </a:prstGeom>
          <a:solidFill>
            <a:srgbClr val="00B050">
              <a:alpha val="3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5" name="Rectangle 34"/>
          <p:cNvSpPr/>
          <p:nvPr/>
        </p:nvSpPr>
        <p:spPr>
          <a:xfrm>
            <a:off x="4813732" y="1052736"/>
            <a:ext cx="287338" cy="215900"/>
          </a:xfrm>
          <a:prstGeom prst="rect">
            <a:avLst/>
          </a:prstGeom>
          <a:solidFill>
            <a:srgbClr val="00B050">
              <a:alpha val="30196"/>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6" name="Rectangle 35"/>
          <p:cNvSpPr/>
          <p:nvPr/>
        </p:nvSpPr>
        <p:spPr>
          <a:xfrm>
            <a:off x="5292080" y="1052736"/>
            <a:ext cx="288925" cy="215900"/>
          </a:xfrm>
          <a:prstGeom prst="rect">
            <a:avLst/>
          </a:prstGeom>
          <a:solidFill>
            <a:srgbClr val="00B0F0">
              <a:alpha val="30196"/>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0" name="Rectangle 39"/>
          <p:cNvSpPr/>
          <p:nvPr/>
        </p:nvSpPr>
        <p:spPr>
          <a:xfrm>
            <a:off x="1259632" y="3429000"/>
            <a:ext cx="6624736" cy="400110"/>
          </a:xfrm>
          <a:prstGeom prst="rect">
            <a:avLst/>
          </a:prstGeom>
          <a:solidFill>
            <a:schemeClr val="accent4">
              <a:lumMod val="40000"/>
              <a:lumOff val="60000"/>
            </a:schemeClr>
          </a:solidFill>
        </p:spPr>
        <p:txBody>
          <a:bodyPr wrap="square">
            <a:spAutoFit/>
          </a:bodyPr>
          <a:lstStyle/>
          <a:p>
            <a:pPr lvl="0" algn="just">
              <a:spcAft>
                <a:spcPts val="500"/>
              </a:spcAft>
              <a:defRPr/>
            </a:pPr>
            <a:r>
              <a:rPr lang="fr-FR" sz="2000" dirty="0" smtClean="0">
                <a:solidFill>
                  <a:srgbClr val="1F497D">
                    <a:lumMod val="50000"/>
                  </a:srgbClr>
                </a:solidFill>
                <a:latin typeface="Arial" pitchFamily="34" charset="0"/>
                <a:cs typeface="Arial" pitchFamily="34" charset="0"/>
              </a:rPr>
              <a:t> </a:t>
            </a:r>
            <a:r>
              <a:rPr lang="fr-FR" sz="2000" b="1" dirty="0" err="1" smtClean="0">
                <a:solidFill>
                  <a:srgbClr val="1F497D">
                    <a:lumMod val="50000"/>
                  </a:srgbClr>
                </a:solidFill>
                <a:latin typeface="Arial" pitchFamily="34" charset="0"/>
                <a:cs typeface="Arial" pitchFamily="34" charset="0"/>
              </a:rPr>
              <a:t>d</a:t>
            </a:r>
            <a:r>
              <a:rPr lang="fr-FR" sz="2000" b="1" baseline="-25000" dirty="0" err="1" smtClean="0">
                <a:solidFill>
                  <a:srgbClr val="1F497D">
                    <a:lumMod val="50000"/>
                  </a:srgbClr>
                </a:solidFill>
                <a:latin typeface="Arial" pitchFamily="34" charset="0"/>
                <a:cs typeface="Arial" pitchFamily="34" charset="0"/>
              </a:rPr>
              <a:t>AB</a:t>
            </a:r>
            <a:r>
              <a:rPr lang="fr-FR" sz="2000" dirty="0" smtClean="0">
                <a:solidFill>
                  <a:srgbClr val="1F497D">
                    <a:lumMod val="50000"/>
                  </a:srgbClr>
                </a:solidFill>
                <a:latin typeface="Arial" pitchFamily="34" charset="0"/>
                <a:cs typeface="Arial" pitchFamily="34" charset="0"/>
              </a:rPr>
              <a:t> </a:t>
            </a:r>
            <a:r>
              <a:rPr lang="fr-FR" sz="2000" dirty="0">
                <a:solidFill>
                  <a:srgbClr val="1F497D">
                    <a:lumMod val="50000"/>
                  </a:srgbClr>
                </a:solidFill>
                <a:latin typeface="Arial" pitchFamily="34" charset="0"/>
                <a:cs typeface="Arial" pitchFamily="34" charset="0"/>
              </a:rPr>
              <a:t>diminue quand la multiplicité de la liaison </a:t>
            </a:r>
            <a:r>
              <a:rPr lang="fr-FR" sz="2000" dirty="0" smtClean="0">
                <a:solidFill>
                  <a:srgbClr val="1F497D">
                    <a:lumMod val="50000"/>
                  </a:srgbClr>
                </a:solidFill>
                <a:latin typeface="Arial" pitchFamily="34" charset="0"/>
                <a:cs typeface="Arial" pitchFamily="34" charset="0"/>
              </a:rPr>
              <a:t>augmente.</a:t>
            </a:r>
            <a:endParaRPr lang="fr-FR" sz="2000" dirty="0">
              <a:solidFill>
                <a:srgbClr val="1F497D">
                  <a:lumMod val="50000"/>
                </a:srgbClr>
              </a:solidFill>
              <a:latin typeface="Arial" pitchFamily="34" charset="0"/>
              <a:cs typeface="Arial" pitchFamily="34" charset="0"/>
            </a:endParaRPr>
          </a:p>
        </p:txBody>
      </p:sp>
      <p:sp>
        <p:nvSpPr>
          <p:cNvPr id="42" name="Rectangle 41"/>
          <p:cNvSpPr/>
          <p:nvPr/>
        </p:nvSpPr>
        <p:spPr>
          <a:xfrm>
            <a:off x="107504" y="6021288"/>
            <a:ext cx="8640960" cy="400110"/>
          </a:xfrm>
          <a:prstGeom prst="rect">
            <a:avLst/>
          </a:prstGeom>
          <a:solidFill>
            <a:schemeClr val="accent4">
              <a:lumMod val="40000"/>
              <a:lumOff val="60000"/>
            </a:schemeClr>
          </a:solidFill>
        </p:spPr>
        <p:txBody>
          <a:bodyPr wrap="square">
            <a:spAutoFit/>
          </a:bodyPr>
          <a:lstStyle/>
          <a:p>
            <a:pPr lvl="0" algn="just">
              <a:spcAft>
                <a:spcPts val="500"/>
              </a:spcAft>
              <a:defRPr/>
            </a:pPr>
            <a:r>
              <a:rPr lang="fr-FR" sz="2000" dirty="0" smtClean="0">
                <a:solidFill>
                  <a:srgbClr val="1F497D">
                    <a:lumMod val="50000"/>
                  </a:srgbClr>
                </a:solidFill>
                <a:latin typeface="Arial" pitchFamily="34" charset="0"/>
                <a:cs typeface="Arial" pitchFamily="34" charset="0"/>
              </a:rPr>
              <a:t> </a:t>
            </a:r>
            <a:r>
              <a:rPr lang="fr-FR" sz="2000" b="1" dirty="0" smtClean="0">
                <a:solidFill>
                  <a:srgbClr val="1F497D">
                    <a:lumMod val="50000"/>
                  </a:srgbClr>
                </a:solidFill>
                <a:latin typeface="Arial" pitchFamily="34" charset="0"/>
                <a:cs typeface="Arial" pitchFamily="34" charset="0"/>
              </a:rPr>
              <a:t>D</a:t>
            </a:r>
            <a:r>
              <a:rPr lang="fr-FR" sz="2000" b="1" baseline="-25000" dirty="0" smtClean="0">
                <a:solidFill>
                  <a:srgbClr val="1F497D">
                    <a:lumMod val="50000"/>
                  </a:srgbClr>
                </a:solidFill>
                <a:latin typeface="Arial" pitchFamily="34" charset="0"/>
                <a:cs typeface="Arial" pitchFamily="34" charset="0"/>
              </a:rPr>
              <a:t>AB</a:t>
            </a:r>
            <a:r>
              <a:rPr lang="fr-FR" sz="2000" dirty="0" smtClean="0">
                <a:solidFill>
                  <a:srgbClr val="1F497D">
                    <a:lumMod val="50000"/>
                  </a:srgbClr>
                </a:solidFill>
                <a:latin typeface="Arial" pitchFamily="34" charset="0"/>
                <a:cs typeface="Arial" pitchFamily="34" charset="0"/>
              </a:rPr>
              <a:t> augmente </a:t>
            </a:r>
            <a:r>
              <a:rPr lang="fr-FR" sz="2000" dirty="0">
                <a:solidFill>
                  <a:srgbClr val="1F497D">
                    <a:lumMod val="50000"/>
                  </a:srgbClr>
                </a:solidFill>
                <a:latin typeface="Arial" pitchFamily="34" charset="0"/>
                <a:cs typeface="Arial" pitchFamily="34" charset="0"/>
              </a:rPr>
              <a:t>quand la multiplicité de la liaison </a:t>
            </a:r>
            <a:r>
              <a:rPr lang="fr-FR" sz="2000" dirty="0" smtClean="0">
                <a:solidFill>
                  <a:srgbClr val="1F497D">
                    <a:lumMod val="50000"/>
                  </a:srgbClr>
                </a:solidFill>
                <a:latin typeface="Arial" pitchFamily="34" charset="0"/>
                <a:cs typeface="Arial" pitchFamily="34" charset="0"/>
              </a:rPr>
              <a:t>augmente (liaison + forte)</a:t>
            </a:r>
            <a:endParaRPr lang="fr-FR" sz="2000" dirty="0">
              <a:solidFill>
                <a:srgbClr val="1F497D">
                  <a:lumMod val="50000"/>
                </a:srgbClr>
              </a:solidFill>
              <a:latin typeface="Arial" pitchFamily="34" charset="0"/>
              <a:cs typeface="Arial" pitchFamily="34" charset="0"/>
            </a:endParaRPr>
          </a:p>
        </p:txBody>
      </p:sp>
      <p:sp>
        <p:nvSpPr>
          <p:cNvPr id="30" name="Rectangle 29"/>
          <p:cNvSpPr/>
          <p:nvPr/>
        </p:nvSpPr>
        <p:spPr>
          <a:xfrm>
            <a:off x="467544" y="2348880"/>
            <a:ext cx="3024336" cy="400110"/>
          </a:xfrm>
          <a:prstGeom prst="rect">
            <a:avLst/>
          </a:prstGeom>
        </p:spPr>
        <p:txBody>
          <a:bodyPr wrap="square">
            <a:spAutoFit/>
          </a:bodyPr>
          <a:lstStyle/>
          <a:p>
            <a:r>
              <a:rPr lang="fr-FR" sz="2000" dirty="0" smtClean="0">
                <a:solidFill>
                  <a:srgbClr val="1F497D">
                    <a:lumMod val="50000"/>
                  </a:srgbClr>
                </a:solidFill>
                <a:latin typeface="Arial" pitchFamily="34" charset="0"/>
                <a:cs typeface="Arial" pitchFamily="34" charset="0"/>
              </a:rPr>
              <a:t>La </a:t>
            </a:r>
            <a:r>
              <a:rPr lang="fr-FR" sz="2000" dirty="0" smtClean="0">
                <a:solidFill>
                  <a:srgbClr val="FF0000"/>
                </a:solidFill>
                <a:latin typeface="Arial" pitchFamily="34" charset="0"/>
                <a:cs typeface="Arial" pitchFamily="34" charset="0"/>
              </a:rPr>
              <a:t>centaine</a:t>
            </a:r>
            <a:r>
              <a:rPr lang="fr-FR" sz="2000" dirty="0" smtClean="0">
                <a:solidFill>
                  <a:srgbClr val="1F497D">
                    <a:lumMod val="50000"/>
                  </a:srgbClr>
                </a:solidFill>
                <a:latin typeface="Arial" pitchFamily="34" charset="0"/>
                <a:cs typeface="Arial" pitchFamily="34" charset="0"/>
              </a:rPr>
              <a:t> de </a:t>
            </a:r>
            <a:r>
              <a:rPr lang="fr-FR" sz="2000" b="1" dirty="0" smtClean="0">
                <a:solidFill>
                  <a:srgbClr val="FF0000"/>
                </a:solidFill>
                <a:latin typeface="Arial" pitchFamily="34" charset="0"/>
                <a:cs typeface="Arial" pitchFamily="34" charset="0"/>
              </a:rPr>
              <a:t>pm</a:t>
            </a:r>
            <a:endParaRPr lang="fr-FR" dirty="0"/>
          </a:p>
        </p:txBody>
      </p:sp>
      <p:sp>
        <p:nvSpPr>
          <p:cNvPr id="43" name="Rectangle 42"/>
          <p:cNvSpPr/>
          <p:nvPr/>
        </p:nvSpPr>
        <p:spPr>
          <a:xfrm>
            <a:off x="2339752" y="5157192"/>
            <a:ext cx="4248472" cy="400110"/>
          </a:xfrm>
          <a:prstGeom prst="rect">
            <a:avLst/>
          </a:prstGeom>
        </p:spPr>
        <p:txBody>
          <a:bodyPr wrap="square">
            <a:spAutoFit/>
          </a:bodyPr>
          <a:lstStyle/>
          <a:p>
            <a:r>
              <a:rPr lang="fr-FR" sz="2000" dirty="0" smtClean="0">
                <a:solidFill>
                  <a:srgbClr val="1F497D">
                    <a:lumMod val="50000"/>
                  </a:srgbClr>
                </a:solidFill>
                <a:latin typeface="Arial" pitchFamily="34" charset="0"/>
                <a:cs typeface="Arial" pitchFamily="34" charset="0"/>
              </a:rPr>
              <a:t>La </a:t>
            </a:r>
            <a:r>
              <a:rPr lang="fr-FR" sz="2000" dirty="0" smtClean="0">
                <a:solidFill>
                  <a:srgbClr val="FF0000"/>
                </a:solidFill>
                <a:latin typeface="Arial" pitchFamily="34" charset="0"/>
                <a:cs typeface="Arial" pitchFamily="34" charset="0"/>
              </a:rPr>
              <a:t>centaine</a:t>
            </a:r>
            <a:r>
              <a:rPr lang="fr-FR" sz="2000" dirty="0" smtClean="0">
                <a:solidFill>
                  <a:srgbClr val="1F497D">
                    <a:lumMod val="50000"/>
                  </a:srgbClr>
                </a:solidFill>
                <a:latin typeface="Arial" pitchFamily="34" charset="0"/>
                <a:cs typeface="Arial" pitchFamily="34" charset="0"/>
              </a:rPr>
              <a:t> de </a:t>
            </a:r>
            <a:r>
              <a:rPr lang="fr-FR" sz="2000" b="1" dirty="0" smtClean="0">
                <a:solidFill>
                  <a:srgbClr val="FF0000"/>
                </a:solidFill>
                <a:latin typeface="Arial" pitchFamily="34" charset="0"/>
                <a:cs typeface="Arial" pitchFamily="34" charset="0"/>
              </a:rPr>
              <a:t>kJ.mol</a:t>
            </a:r>
            <a:r>
              <a:rPr lang="fr-FR" sz="2000" b="1" baseline="30000" dirty="0" smtClean="0">
                <a:solidFill>
                  <a:srgbClr val="FF0000"/>
                </a:solidFill>
                <a:latin typeface="Arial" pitchFamily="34" charset="0"/>
                <a:cs typeface="Arial" pitchFamily="34" charset="0"/>
              </a:rPr>
              <a:t> – 1</a:t>
            </a:r>
            <a:r>
              <a:rPr lang="fr-FR" sz="2000" baseline="30000" dirty="0" smtClean="0">
                <a:solidFill>
                  <a:srgbClr val="1F497D">
                    <a:lumMod val="50000"/>
                  </a:srgbClr>
                </a:solidFill>
                <a:latin typeface="Arial" pitchFamily="34" charset="0"/>
                <a:cs typeface="Arial" pitchFamily="34" charset="0"/>
              </a:rPr>
              <a:t> </a:t>
            </a:r>
            <a:endParaRPr lang="fr-FR" dirty="0"/>
          </a:p>
        </p:txBody>
      </p:sp>
      <p:sp>
        <p:nvSpPr>
          <p:cNvPr id="44" name="Rectangle 43"/>
          <p:cNvSpPr/>
          <p:nvPr/>
        </p:nvSpPr>
        <p:spPr>
          <a:xfrm>
            <a:off x="1403648" y="5589240"/>
            <a:ext cx="7272808" cy="400110"/>
          </a:xfrm>
          <a:prstGeom prst="rect">
            <a:avLst/>
          </a:prstGeom>
        </p:spPr>
        <p:txBody>
          <a:bodyPr wrap="square">
            <a:spAutoFit/>
          </a:bodyPr>
          <a:lstStyle/>
          <a:p>
            <a:r>
              <a:rPr lang="fr-FR" sz="2000" dirty="0" smtClean="0">
                <a:solidFill>
                  <a:srgbClr val="1F497D">
                    <a:lumMod val="50000"/>
                  </a:srgbClr>
                </a:solidFill>
                <a:latin typeface="Arial" pitchFamily="34" charset="0"/>
                <a:cs typeface="Arial" pitchFamily="34" charset="0"/>
              </a:rPr>
              <a:t>dépend de la nature de </a:t>
            </a:r>
            <a:r>
              <a:rPr lang="fr-FR" sz="2000" b="1" dirty="0" smtClean="0">
                <a:solidFill>
                  <a:srgbClr val="1F497D">
                    <a:lumMod val="50000"/>
                  </a:srgbClr>
                </a:solidFill>
                <a:latin typeface="Arial" pitchFamily="34" charset="0"/>
                <a:cs typeface="Arial" pitchFamily="34" charset="0"/>
              </a:rPr>
              <a:t>A</a:t>
            </a:r>
            <a:r>
              <a:rPr lang="fr-FR" sz="2000" dirty="0" smtClean="0">
                <a:solidFill>
                  <a:srgbClr val="1F497D">
                    <a:lumMod val="50000"/>
                  </a:srgbClr>
                </a:solidFill>
                <a:latin typeface="Arial" pitchFamily="34" charset="0"/>
                <a:cs typeface="Arial" pitchFamily="34" charset="0"/>
              </a:rPr>
              <a:t> et </a:t>
            </a:r>
            <a:r>
              <a:rPr lang="fr-FR" sz="2000" b="1" dirty="0" smtClean="0">
                <a:solidFill>
                  <a:srgbClr val="1F497D">
                    <a:lumMod val="50000"/>
                  </a:srgbClr>
                </a:solidFill>
                <a:latin typeface="Arial" pitchFamily="34" charset="0"/>
                <a:cs typeface="Arial" pitchFamily="34" charset="0"/>
              </a:rPr>
              <a:t>B</a:t>
            </a:r>
            <a:r>
              <a:rPr lang="fr-FR" sz="2000" dirty="0" smtClean="0">
                <a:solidFill>
                  <a:srgbClr val="1F497D">
                    <a:lumMod val="50000"/>
                  </a:srgbClr>
                </a:solidFill>
                <a:latin typeface="Arial" pitchFamily="34" charset="0"/>
                <a:cs typeface="Arial" pitchFamily="34" charset="0"/>
              </a:rPr>
              <a:t> et de la multiplicité de la liaison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wipe(left)">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left)">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wipe(left)">
                                      <p:cBhvr>
                                        <p:cTn id="69" dur="500"/>
                                        <p:tgtEl>
                                          <p:spTgt spid="44"/>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P spid="7" grpId="0"/>
      <p:bldP spid="10" grpId="0" animBg="1"/>
      <p:bldP spid="13" grpId="0" animBg="1"/>
      <p:bldP spid="24" grpId="0" animBg="1"/>
      <p:bldP spid="33" grpId="0" animBg="1"/>
      <p:bldP spid="35" grpId="0" animBg="1"/>
      <p:bldP spid="36" grpId="0" animBg="1"/>
      <p:bldP spid="40" grpId="0" animBg="1"/>
      <p:bldP spid="42" grpId="0" animBg="1"/>
      <p:bldP spid="30"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8646" y="72008"/>
            <a:ext cx="9001000" cy="2420888"/>
          </a:xfrm>
          <a:prstGeom prst="rect">
            <a:avLst/>
          </a:prstGeom>
          <a:solidFill>
            <a:srgbClr val="FFFFFF"/>
          </a:solidFill>
          <a:ln w="19050">
            <a:solidFill>
              <a:srgbClr val="000000"/>
            </a:solidFill>
            <a:miter lim="800000"/>
            <a:headEnd/>
            <a:tailEnd/>
          </a:ln>
        </p:spPr>
        <p:txBody>
          <a:bodyPr/>
          <a:lstStyle/>
          <a:p>
            <a:pPr algn="just">
              <a:spcAft>
                <a:spcPts val="1000"/>
              </a:spcAft>
            </a:pPr>
            <a:r>
              <a:rPr lang="fr-FR" sz="2000" dirty="0" smtClean="0">
                <a:sym typeface="Webdings" pitchFamily="18" charset="2"/>
              </a:rPr>
              <a:t></a:t>
            </a:r>
            <a:r>
              <a:rPr lang="fr-FR" sz="2000" b="1" u="sng" dirty="0"/>
              <a:t>Energie de liaison D</a:t>
            </a:r>
            <a:r>
              <a:rPr lang="fr-FR" sz="2000" b="1" u="sng" baseline="-25000" dirty="0"/>
              <a:t>AB</a:t>
            </a:r>
            <a:r>
              <a:rPr lang="fr-FR" sz="2000" b="1" u="sng" dirty="0"/>
              <a:t> :</a:t>
            </a:r>
            <a:endParaRPr lang="fr-FR" sz="2000" dirty="0"/>
          </a:p>
          <a:p>
            <a:pPr>
              <a:spcAft>
                <a:spcPts val="1000"/>
              </a:spcAft>
            </a:pPr>
            <a:endParaRPr lang="fr-FR" sz="1100" dirty="0">
              <a:latin typeface="Times New Roman" pitchFamily="18" charset="0"/>
            </a:endParaRPr>
          </a:p>
          <a:p>
            <a:pPr>
              <a:spcAft>
                <a:spcPts val="1000"/>
              </a:spcAft>
            </a:pPr>
            <a:endParaRPr lang="fr-FR" sz="1100" dirty="0">
              <a:latin typeface="Times New Roman" pitchFamily="18" charset="0"/>
            </a:endParaRPr>
          </a:p>
          <a:p>
            <a:endParaRPr lang="fr-FR" dirty="0"/>
          </a:p>
        </p:txBody>
      </p:sp>
      <p:sp>
        <p:nvSpPr>
          <p:cNvPr id="2" name="Rectangle 4"/>
          <p:cNvSpPr>
            <a:spLocks noChangeArrowheads="1"/>
          </p:cNvSpPr>
          <p:nvPr/>
        </p:nvSpPr>
        <p:spPr bwMode="auto">
          <a:xfrm>
            <a:off x="134875" y="65341"/>
            <a:ext cx="8928100" cy="1079783"/>
          </a:xfrm>
          <a:prstGeom prst="rect">
            <a:avLst/>
          </a:prstGeom>
          <a:noFill/>
          <a:ln w="9525">
            <a:noFill/>
            <a:miter lim="800000"/>
            <a:headEnd/>
            <a:tailEnd/>
          </a:ln>
        </p:spPr>
        <p:txBody>
          <a:bodyPr>
            <a:spAutoFit/>
          </a:bodyPr>
          <a:lstStyle/>
          <a:p>
            <a:pPr algn="just">
              <a:spcAft>
                <a:spcPts val="500"/>
              </a:spcAft>
              <a:defRPr/>
            </a:pPr>
            <a:r>
              <a:rPr lang="fr-FR" sz="2000" dirty="0">
                <a:latin typeface="Arial" pitchFamily="34" charset="0"/>
                <a:cs typeface="Arial" pitchFamily="34" charset="0"/>
              </a:rPr>
              <a:t>                                      </a:t>
            </a:r>
            <a:r>
              <a:rPr lang="fr-FR" sz="2000" dirty="0" smtClean="0">
                <a:latin typeface="Arial" pitchFamily="34" charset="0"/>
                <a:cs typeface="Arial" pitchFamily="34" charset="0"/>
              </a:rPr>
              <a:t> </a:t>
            </a:r>
            <a:r>
              <a:rPr lang="fr-FR" sz="2000" b="1" dirty="0">
                <a:solidFill>
                  <a:srgbClr val="FF0000"/>
                </a:solidFill>
                <a:latin typeface="Arial" pitchFamily="34" charset="0"/>
                <a:cs typeface="Arial" pitchFamily="34" charset="0"/>
              </a:rPr>
              <a:t>Energie à fournir pour casser </a:t>
            </a:r>
            <a:r>
              <a:rPr lang="fr-FR" sz="2000" b="1" dirty="0" err="1">
                <a:solidFill>
                  <a:srgbClr val="006600"/>
                </a:solidFill>
                <a:latin typeface="Arial" pitchFamily="34" charset="0"/>
                <a:cs typeface="Arial" pitchFamily="34" charset="0"/>
              </a:rPr>
              <a:t>homolytiquement</a:t>
            </a:r>
            <a:r>
              <a:rPr lang="fr-FR" sz="2000" dirty="0">
                <a:solidFill>
                  <a:srgbClr val="FF0000"/>
                </a:solidFill>
                <a:latin typeface="Arial" pitchFamily="34" charset="0"/>
                <a:cs typeface="Arial" pitchFamily="34" charset="0"/>
              </a:rPr>
              <a:t> </a:t>
            </a:r>
            <a:r>
              <a:rPr lang="fr-FR" sz="2000" b="1" dirty="0">
                <a:solidFill>
                  <a:srgbClr val="FF0000"/>
                </a:solidFill>
                <a:latin typeface="Arial" pitchFamily="34" charset="0"/>
                <a:cs typeface="Arial" pitchFamily="34" charset="0"/>
              </a:rPr>
              <a:t>la liaison A-B</a:t>
            </a:r>
            <a:r>
              <a:rPr lang="fr-FR" sz="2000" dirty="0">
                <a:solidFill>
                  <a:srgbClr val="FF0000"/>
                </a:solidFill>
                <a:latin typeface="Arial" pitchFamily="34" charset="0"/>
                <a:cs typeface="Arial" pitchFamily="34" charset="0"/>
              </a:rPr>
              <a:t> </a:t>
            </a:r>
            <a:r>
              <a:rPr lang="fr-FR" sz="2000" dirty="0">
                <a:solidFill>
                  <a:srgbClr val="002060"/>
                </a:solidFill>
                <a:latin typeface="Arial" pitchFamily="34" charset="0"/>
                <a:cs typeface="Arial" pitchFamily="34" charset="0"/>
              </a:rPr>
              <a:t>en phase gazeuse (</a:t>
            </a:r>
            <a:r>
              <a:rPr lang="fr-FR" sz="2000" b="1" dirty="0">
                <a:solidFill>
                  <a:srgbClr val="006600"/>
                </a:solidFill>
                <a:latin typeface="Arial" pitchFamily="34" charset="0"/>
                <a:cs typeface="Arial" pitchFamily="34" charset="0"/>
              </a:rPr>
              <a:t>chaque atome récupère un e</a:t>
            </a:r>
            <a:r>
              <a:rPr lang="fr-FR" sz="2000" b="1" baseline="30000" dirty="0">
                <a:solidFill>
                  <a:srgbClr val="006600"/>
                </a:solidFill>
                <a:latin typeface="Arial" pitchFamily="34" charset="0"/>
                <a:cs typeface="Arial" pitchFamily="34" charset="0"/>
              </a:rPr>
              <a:t> –</a:t>
            </a:r>
            <a:r>
              <a:rPr lang="fr-FR" sz="2000" dirty="0">
                <a:solidFill>
                  <a:srgbClr val="002060"/>
                </a:solidFill>
                <a:latin typeface="Arial" pitchFamily="34" charset="0"/>
                <a:cs typeface="Arial" pitchFamily="34" charset="0"/>
              </a:rPr>
              <a:t>) selon : </a:t>
            </a:r>
            <a:endParaRPr lang="fr-FR" sz="2000" dirty="0" smtClean="0">
              <a:solidFill>
                <a:srgbClr val="002060"/>
              </a:solidFill>
              <a:latin typeface="Arial" pitchFamily="34" charset="0"/>
              <a:cs typeface="Arial" pitchFamily="34" charset="0"/>
            </a:endParaRPr>
          </a:p>
          <a:p>
            <a:pPr algn="ctr">
              <a:spcAft>
                <a:spcPts val="500"/>
              </a:spcAft>
              <a:defRPr/>
            </a:pPr>
            <a:r>
              <a:rPr lang="fr-FR" sz="2000" b="1" dirty="0" smtClean="0">
                <a:solidFill>
                  <a:srgbClr val="002060"/>
                </a:solidFill>
                <a:latin typeface="Arial" pitchFamily="34" charset="0"/>
                <a:cs typeface="Arial" pitchFamily="34" charset="0"/>
              </a:rPr>
              <a:t>A–B </a:t>
            </a:r>
            <a:r>
              <a:rPr lang="fr-FR" sz="2000" b="1" baseline="-25000" dirty="0">
                <a:solidFill>
                  <a:srgbClr val="002060"/>
                </a:solidFill>
                <a:latin typeface="Arial" pitchFamily="34" charset="0"/>
                <a:cs typeface="Arial" pitchFamily="34" charset="0"/>
              </a:rPr>
              <a:t>(g) </a:t>
            </a:r>
            <a:r>
              <a:rPr lang="fr-FR" sz="2000" b="1" dirty="0">
                <a:solidFill>
                  <a:srgbClr val="002060"/>
                </a:solidFill>
                <a:latin typeface="Arial" pitchFamily="34" charset="0"/>
                <a:cs typeface="Arial" pitchFamily="34" charset="0"/>
                <a:sym typeface="Wingdings" pitchFamily="2" charset="2"/>
              </a:rPr>
              <a:t> A</a:t>
            </a:r>
            <a:r>
              <a:rPr lang="fr-FR" sz="2000" b="1" baseline="-25000" dirty="0">
                <a:solidFill>
                  <a:srgbClr val="002060"/>
                </a:solidFill>
                <a:latin typeface="Arial" pitchFamily="34" charset="0"/>
                <a:cs typeface="Arial" pitchFamily="34" charset="0"/>
                <a:sym typeface="Wingdings" pitchFamily="2" charset="2"/>
              </a:rPr>
              <a:t>(g)</a:t>
            </a:r>
            <a:r>
              <a:rPr lang="fr-FR" sz="2000" b="1" dirty="0">
                <a:solidFill>
                  <a:srgbClr val="002060"/>
                </a:solidFill>
                <a:latin typeface="Arial" pitchFamily="34" charset="0"/>
                <a:cs typeface="Arial" pitchFamily="34" charset="0"/>
                <a:sym typeface="Wingdings" pitchFamily="2" charset="2"/>
              </a:rPr>
              <a:t> + B </a:t>
            </a:r>
            <a:r>
              <a:rPr lang="fr-FR" sz="2000" b="1" baseline="-25000" dirty="0">
                <a:solidFill>
                  <a:srgbClr val="002060"/>
                </a:solidFill>
                <a:latin typeface="Arial" pitchFamily="34" charset="0"/>
                <a:cs typeface="Arial" pitchFamily="34" charset="0"/>
                <a:sym typeface="Wingdings" pitchFamily="2" charset="2"/>
              </a:rPr>
              <a:t>(g</a:t>
            </a:r>
            <a:r>
              <a:rPr lang="fr-FR" sz="2000" b="1" baseline="-25000" dirty="0" smtClean="0">
                <a:solidFill>
                  <a:srgbClr val="002060"/>
                </a:solidFill>
                <a:latin typeface="Arial" pitchFamily="34" charset="0"/>
                <a:cs typeface="Arial" pitchFamily="34" charset="0"/>
                <a:sym typeface="Wingdings" pitchFamily="2" charset="2"/>
              </a:rPr>
              <a:t>)</a:t>
            </a:r>
            <a:endParaRPr lang="fr-FR" sz="2000" b="1" dirty="0">
              <a:solidFill>
                <a:srgbClr val="002060"/>
              </a:solidFill>
              <a:latin typeface="Arial" pitchFamily="34" charset="0"/>
              <a:cs typeface="Arial" pitchFamily="34" charset="0"/>
            </a:endParaRPr>
          </a:p>
        </p:txBody>
      </p:sp>
      <p:sp>
        <p:nvSpPr>
          <p:cNvPr id="3" name="Rectangle 2"/>
          <p:cNvSpPr/>
          <p:nvPr/>
        </p:nvSpPr>
        <p:spPr>
          <a:xfrm>
            <a:off x="0" y="1156682"/>
            <a:ext cx="9144000" cy="913070"/>
          </a:xfrm>
          <a:prstGeom prst="rect">
            <a:avLst/>
          </a:prstGeom>
        </p:spPr>
        <p:txBody>
          <a:bodyPr wrap="square">
            <a:spAutoFit/>
          </a:bodyPr>
          <a:lstStyle/>
          <a:p>
            <a:pPr lvl="0" algn="just">
              <a:spcAft>
                <a:spcPts val="500"/>
              </a:spcAft>
              <a:defRPr/>
            </a:pPr>
            <a:r>
              <a:rPr lang="fr-FR" sz="2000" dirty="0" smtClean="0">
                <a:solidFill>
                  <a:prstClr val="black"/>
                </a:solidFill>
                <a:latin typeface="Arial" pitchFamily="34" charset="0"/>
                <a:cs typeface="Arial" pitchFamily="34" charset="0"/>
                <a:sym typeface="Wingdings" pitchFamily="2" charset="2"/>
              </a:rPr>
              <a:t> </a:t>
            </a:r>
            <a:r>
              <a:rPr lang="fr-FR" sz="2000" i="1" u="sng" dirty="0" smtClean="0">
                <a:solidFill>
                  <a:prstClr val="black"/>
                </a:solidFill>
                <a:latin typeface="+mj-lt"/>
                <a:cs typeface="Arial" pitchFamily="34" charset="0"/>
              </a:rPr>
              <a:t>Ordre </a:t>
            </a:r>
            <a:r>
              <a:rPr lang="fr-FR" sz="2000" i="1" u="sng" dirty="0">
                <a:solidFill>
                  <a:prstClr val="black"/>
                </a:solidFill>
                <a:latin typeface="+mj-lt"/>
                <a:cs typeface="Arial" pitchFamily="34" charset="0"/>
              </a:rPr>
              <a:t>de grandeur</a:t>
            </a:r>
            <a:r>
              <a:rPr lang="fr-FR" sz="2000" i="1" dirty="0">
                <a:solidFill>
                  <a:prstClr val="black"/>
                </a:solidFill>
                <a:latin typeface="+mj-lt"/>
                <a:cs typeface="Arial" pitchFamily="34" charset="0"/>
              </a:rPr>
              <a:t> </a:t>
            </a:r>
            <a:r>
              <a:rPr lang="fr-FR" sz="2000" dirty="0">
                <a:solidFill>
                  <a:prstClr val="black"/>
                </a:solidFill>
                <a:latin typeface="+mj-lt"/>
                <a:cs typeface="Arial" pitchFamily="34" charset="0"/>
              </a:rPr>
              <a:t>:</a:t>
            </a:r>
            <a:r>
              <a:rPr lang="fr-FR" sz="2000" dirty="0">
                <a:solidFill>
                  <a:prstClr val="black"/>
                </a:solidFill>
                <a:latin typeface="Arial" pitchFamily="34" charset="0"/>
                <a:cs typeface="Arial" pitchFamily="34" charset="0"/>
              </a:rPr>
              <a:t> </a:t>
            </a:r>
            <a:r>
              <a:rPr lang="fr-FR" sz="2000" dirty="0" smtClean="0">
                <a:solidFill>
                  <a:srgbClr val="1F497D">
                    <a:lumMod val="50000"/>
                  </a:srgbClr>
                </a:solidFill>
                <a:latin typeface="Arial" pitchFamily="34" charset="0"/>
                <a:cs typeface="Arial" pitchFamily="34" charset="0"/>
              </a:rPr>
              <a:t>La </a:t>
            </a:r>
            <a:r>
              <a:rPr lang="fr-FR" sz="2000" dirty="0" smtClean="0">
                <a:solidFill>
                  <a:srgbClr val="FF0000"/>
                </a:solidFill>
                <a:latin typeface="Arial" pitchFamily="34" charset="0"/>
                <a:cs typeface="Arial" pitchFamily="34" charset="0"/>
              </a:rPr>
              <a:t>centaine</a:t>
            </a:r>
            <a:r>
              <a:rPr lang="fr-FR" sz="2000" dirty="0" smtClean="0">
                <a:solidFill>
                  <a:srgbClr val="1F497D">
                    <a:lumMod val="50000"/>
                  </a:srgbClr>
                </a:solidFill>
                <a:latin typeface="Arial" pitchFamily="34" charset="0"/>
                <a:cs typeface="Arial" pitchFamily="34" charset="0"/>
              </a:rPr>
              <a:t> </a:t>
            </a:r>
            <a:r>
              <a:rPr lang="fr-FR" sz="2000" dirty="0">
                <a:solidFill>
                  <a:srgbClr val="1F497D">
                    <a:lumMod val="50000"/>
                  </a:srgbClr>
                </a:solidFill>
                <a:latin typeface="Arial" pitchFamily="34" charset="0"/>
                <a:cs typeface="Arial" pitchFamily="34" charset="0"/>
              </a:rPr>
              <a:t>de </a:t>
            </a:r>
            <a:r>
              <a:rPr lang="fr-FR" sz="2000" b="1" dirty="0" smtClean="0">
                <a:solidFill>
                  <a:srgbClr val="FF0000"/>
                </a:solidFill>
                <a:latin typeface="Arial" pitchFamily="34" charset="0"/>
                <a:cs typeface="Arial" pitchFamily="34" charset="0"/>
              </a:rPr>
              <a:t>kJ.mol</a:t>
            </a:r>
            <a:r>
              <a:rPr lang="fr-FR" sz="2000" b="1" baseline="30000" dirty="0" smtClean="0">
                <a:solidFill>
                  <a:srgbClr val="FF0000"/>
                </a:solidFill>
                <a:latin typeface="Arial" pitchFamily="34" charset="0"/>
                <a:cs typeface="Arial" pitchFamily="34" charset="0"/>
              </a:rPr>
              <a:t> – 1</a:t>
            </a:r>
            <a:r>
              <a:rPr lang="fr-FR" sz="2000" baseline="30000" dirty="0" smtClean="0">
                <a:solidFill>
                  <a:srgbClr val="1F497D">
                    <a:lumMod val="50000"/>
                  </a:srgbClr>
                </a:solidFill>
                <a:latin typeface="Arial" pitchFamily="34" charset="0"/>
                <a:cs typeface="Arial" pitchFamily="34" charset="0"/>
              </a:rPr>
              <a:t> </a:t>
            </a:r>
            <a:endParaRPr lang="fr-FR" sz="2000" dirty="0" smtClean="0">
              <a:solidFill>
                <a:srgbClr val="1F497D">
                  <a:lumMod val="50000"/>
                </a:srgbClr>
              </a:solidFill>
              <a:latin typeface="Arial" pitchFamily="34" charset="0"/>
              <a:cs typeface="Arial" pitchFamily="34" charset="0"/>
            </a:endParaRPr>
          </a:p>
          <a:p>
            <a:pPr lvl="0" algn="just">
              <a:spcAft>
                <a:spcPts val="500"/>
              </a:spcAft>
              <a:defRPr/>
            </a:pPr>
            <a:endParaRPr lang="fr-FR" sz="300" dirty="0">
              <a:solidFill>
                <a:srgbClr val="1F497D">
                  <a:lumMod val="50000"/>
                </a:srgbClr>
              </a:solidFill>
              <a:latin typeface="Arial" pitchFamily="34" charset="0"/>
              <a:cs typeface="Arial" pitchFamily="34" charset="0"/>
            </a:endParaRPr>
          </a:p>
          <a:p>
            <a:pPr lvl="0" algn="just">
              <a:spcAft>
                <a:spcPts val="500"/>
              </a:spcAft>
              <a:defRPr/>
            </a:pPr>
            <a:r>
              <a:rPr lang="fr-FR" sz="2000" dirty="0" smtClean="0">
                <a:solidFill>
                  <a:prstClr val="black"/>
                </a:solidFill>
                <a:latin typeface="Arial" pitchFamily="34" charset="0"/>
                <a:cs typeface="Arial" pitchFamily="34" charset="0"/>
                <a:sym typeface="Wingdings" pitchFamily="2" charset="2"/>
              </a:rPr>
              <a:t> </a:t>
            </a:r>
            <a:r>
              <a:rPr lang="fr-FR" sz="2000" i="1" u="sng" dirty="0" smtClean="0">
                <a:solidFill>
                  <a:prstClr val="black"/>
                </a:solidFill>
                <a:cs typeface="Arial" pitchFamily="34" charset="0"/>
                <a:sym typeface="Wingdings" pitchFamily="2" charset="2"/>
              </a:rPr>
              <a:t>Evolution</a:t>
            </a:r>
            <a:r>
              <a:rPr lang="fr-FR" sz="2000" i="1" dirty="0" smtClean="0">
                <a:solidFill>
                  <a:prstClr val="black"/>
                </a:solidFill>
                <a:cs typeface="Arial" pitchFamily="34" charset="0"/>
                <a:sym typeface="Wingdings" pitchFamily="2" charset="2"/>
              </a:rPr>
              <a:t> </a:t>
            </a:r>
            <a:r>
              <a:rPr lang="fr-FR" sz="2000" dirty="0" smtClean="0">
                <a:solidFill>
                  <a:prstClr val="black"/>
                </a:solidFill>
                <a:cs typeface="Arial" pitchFamily="34" charset="0"/>
              </a:rPr>
              <a:t>:</a:t>
            </a:r>
            <a:r>
              <a:rPr lang="fr-FR" sz="2000" dirty="0" smtClean="0">
                <a:solidFill>
                  <a:prstClr val="black"/>
                </a:solidFill>
                <a:latin typeface="Arial" pitchFamily="34" charset="0"/>
                <a:cs typeface="Arial" pitchFamily="34" charset="0"/>
              </a:rPr>
              <a:t> </a:t>
            </a:r>
            <a:r>
              <a:rPr lang="fr-FR" sz="2000" dirty="0" smtClean="0">
                <a:solidFill>
                  <a:srgbClr val="1F497D">
                    <a:lumMod val="50000"/>
                  </a:srgbClr>
                </a:solidFill>
                <a:latin typeface="Arial" pitchFamily="34" charset="0"/>
                <a:cs typeface="Arial" pitchFamily="34" charset="0"/>
              </a:rPr>
              <a:t>dépend de la nature </a:t>
            </a:r>
            <a:r>
              <a:rPr lang="fr-FR" sz="2000" dirty="0">
                <a:solidFill>
                  <a:srgbClr val="1F497D">
                    <a:lumMod val="50000"/>
                  </a:srgbClr>
                </a:solidFill>
                <a:latin typeface="Arial" pitchFamily="34" charset="0"/>
                <a:cs typeface="Arial" pitchFamily="34" charset="0"/>
              </a:rPr>
              <a:t>de A et B </a:t>
            </a:r>
            <a:r>
              <a:rPr lang="fr-FR" sz="2000" dirty="0" smtClean="0">
                <a:solidFill>
                  <a:srgbClr val="1F497D">
                    <a:lumMod val="50000"/>
                  </a:srgbClr>
                </a:solidFill>
                <a:latin typeface="Arial" pitchFamily="34" charset="0"/>
                <a:cs typeface="Arial" pitchFamily="34" charset="0"/>
              </a:rPr>
              <a:t>et de la </a:t>
            </a:r>
            <a:r>
              <a:rPr lang="fr-FR" sz="2000" dirty="0">
                <a:solidFill>
                  <a:srgbClr val="1F497D">
                    <a:lumMod val="50000"/>
                  </a:srgbClr>
                </a:solidFill>
                <a:latin typeface="Arial" pitchFamily="34" charset="0"/>
                <a:cs typeface="Arial" pitchFamily="34" charset="0"/>
              </a:rPr>
              <a:t>multiplicité de la </a:t>
            </a:r>
            <a:r>
              <a:rPr lang="fr-FR" sz="2000" dirty="0" smtClean="0">
                <a:solidFill>
                  <a:srgbClr val="1F497D">
                    <a:lumMod val="50000"/>
                  </a:srgbClr>
                </a:solidFill>
                <a:latin typeface="Arial" pitchFamily="34" charset="0"/>
                <a:cs typeface="Arial" pitchFamily="34" charset="0"/>
              </a:rPr>
              <a:t>liaison :</a:t>
            </a:r>
            <a:endParaRPr lang="fr-FR" sz="2000" dirty="0">
              <a:solidFill>
                <a:srgbClr val="1F497D">
                  <a:lumMod val="50000"/>
                </a:srgbClr>
              </a:solidFill>
              <a:latin typeface="Arial" pitchFamily="34" charset="0"/>
              <a:cs typeface="Arial" pitchFamily="34" charset="0"/>
            </a:endParaRPr>
          </a:p>
        </p:txBody>
      </p:sp>
      <p:sp>
        <p:nvSpPr>
          <p:cNvPr id="4" name="Rectangle 3"/>
          <p:cNvSpPr/>
          <p:nvPr/>
        </p:nvSpPr>
        <p:spPr>
          <a:xfrm>
            <a:off x="107504" y="2020778"/>
            <a:ext cx="8640960" cy="400110"/>
          </a:xfrm>
          <a:prstGeom prst="rect">
            <a:avLst/>
          </a:prstGeom>
          <a:solidFill>
            <a:schemeClr val="accent4">
              <a:lumMod val="40000"/>
              <a:lumOff val="60000"/>
            </a:schemeClr>
          </a:solidFill>
        </p:spPr>
        <p:txBody>
          <a:bodyPr wrap="square">
            <a:spAutoFit/>
          </a:bodyPr>
          <a:lstStyle/>
          <a:p>
            <a:pPr lvl="0" algn="just">
              <a:spcAft>
                <a:spcPts val="500"/>
              </a:spcAft>
              <a:defRPr/>
            </a:pPr>
            <a:r>
              <a:rPr lang="fr-FR" sz="2000" dirty="0" smtClean="0">
                <a:solidFill>
                  <a:srgbClr val="1F497D">
                    <a:lumMod val="50000"/>
                  </a:srgbClr>
                </a:solidFill>
                <a:latin typeface="Arial" pitchFamily="34" charset="0"/>
                <a:cs typeface="Arial" pitchFamily="34" charset="0"/>
              </a:rPr>
              <a:t> </a:t>
            </a:r>
            <a:r>
              <a:rPr lang="fr-FR" sz="2000" b="1" dirty="0" smtClean="0">
                <a:solidFill>
                  <a:srgbClr val="1F497D">
                    <a:lumMod val="50000"/>
                  </a:srgbClr>
                </a:solidFill>
                <a:latin typeface="Arial" pitchFamily="34" charset="0"/>
                <a:cs typeface="Arial" pitchFamily="34" charset="0"/>
              </a:rPr>
              <a:t>D</a:t>
            </a:r>
            <a:r>
              <a:rPr lang="fr-FR" sz="2000" b="1" baseline="-25000" dirty="0" smtClean="0">
                <a:solidFill>
                  <a:srgbClr val="1F497D">
                    <a:lumMod val="50000"/>
                  </a:srgbClr>
                </a:solidFill>
                <a:latin typeface="Arial" pitchFamily="34" charset="0"/>
                <a:cs typeface="Arial" pitchFamily="34" charset="0"/>
              </a:rPr>
              <a:t>AB</a:t>
            </a:r>
            <a:r>
              <a:rPr lang="fr-FR" sz="2000" dirty="0" smtClean="0">
                <a:solidFill>
                  <a:srgbClr val="1F497D">
                    <a:lumMod val="50000"/>
                  </a:srgbClr>
                </a:solidFill>
                <a:latin typeface="Arial" pitchFamily="34" charset="0"/>
                <a:cs typeface="Arial" pitchFamily="34" charset="0"/>
              </a:rPr>
              <a:t> augmente </a:t>
            </a:r>
            <a:r>
              <a:rPr lang="fr-FR" sz="2000" dirty="0">
                <a:solidFill>
                  <a:srgbClr val="1F497D">
                    <a:lumMod val="50000"/>
                  </a:srgbClr>
                </a:solidFill>
                <a:latin typeface="Arial" pitchFamily="34" charset="0"/>
                <a:cs typeface="Arial" pitchFamily="34" charset="0"/>
              </a:rPr>
              <a:t>quand la multiplicité de la liaison </a:t>
            </a:r>
            <a:r>
              <a:rPr lang="fr-FR" sz="2000" dirty="0" smtClean="0">
                <a:solidFill>
                  <a:srgbClr val="1F497D">
                    <a:lumMod val="50000"/>
                  </a:srgbClr>
                </a:solidFill>
                <a:latin typeface="Arial" pitchFamily="34" charset="0"/>
                <a:cs typeface="Arial" pitchFamily="34" charset="0"/>
              </a:rPr>
              <a:t>augmente (liaison + forte)</a:t>
            </a:r>
            <a:endParaRPr lang="fr-FR" sz="2000" dirty="0">
              <a:solidFill>
                <a:srgbClr val="1F497D">
                  <a:lumMod val="50000"/>
                </a:srgbClr>
              </a:solidFill>
              <a:latin typeface="Arial" pitchFamily="34" charset="0"/>
              <a:cs typeface="Arial" pitchFamily="34" charset="0"/>
            </a:endParaRPr>
          </a:p>
        </p:txBody>
      </p:sp>
      <p:grpSp>
        <p:nvGrpSpPr>
          <p:cNvPr id="16" name="Groupe 15"/>
          <p:cNvGrpSpPr/>
          <p:nvPr/>
        </p:nvGrpSpPr>
        <p:grpSpPr>
          <a:xfrm>
            <a:off x="179512" y="2564904"/>
            <a:ext cx="8784976" cy="1296144"/>
            <a:chOff x="179512" y="2564904"/>
            <a:chExt cx="8784976" cy="1296144"/>
          </a:xfrm>
        </p:grpSpPr>
        <p:pic>
          <p:nvPicPr>
            <p:cNvPr id="6" name="Image 5"/>
            <p:cNvPicPr/>
            <p:nvPr/>
          </p:nvPicPr>
          <p:blipFill>
            <a:blip r:embed="rId2" cstate="print"/>
            <a:srcRect l="72340" t="22257" r="13590" b="31700"/>
            <a:stretch>
              <a:fillRect/>
            </a:stretch>
          </p:blipFill>
          <p:spPr bwMode="auto">
            <a:xfrm>
              <a:off x="179512" y="2564904"/>
              <a:ext cx="864096" cy="1296144"/>
            </a:xfrm>
            <a:prstGeom prst="rect">
              <a:avLst/>
            </a:prstGeom>
            <a:noFill/>
            <a:ln w="9525">
              <a:noFill/>
              <a:miter lim="800000"/>
              <a:headEnd/>
              <a:tailEnd/>
            </a:ln>
          </p:spPr>
        </p:pic>
        <p:sp>
          <p:nvSpPr>
            <p:cNvPr id="8" name="Rectangle 7"/>
            <p:cNvSpPr/>
            <p:nvPr/>
          </p:nvSpPr>
          <p:spPr>
            <a:xfrm>
              <a:off x="1187624" y="2636912"/>
              <a:ext cx="7776864" cy="1015663"/>
            </a:xfrm>
            <a:prstGeom prst="rect">
              <a:avLst/>
            </a:prstGeom>
            <a:solidFill>
              <a:srgbClr val="FFFF00"/>
            </a:solidFill>
          </p:spPr>
          <p:txBody>
            <a:bodyPr wrap="square">
              <a:spAutoFit/>
            </a:bodyPr>
            <a:lstStyle/>
            <a:p>
              <a:pPr algn="ctr"/>
              <a:r>
                <a:rPr lang="fr-FR" sz="2000" b="1" dirty="0" smtClean="0">
                  <a:latin typeface="Arial Black" pitchFamily="34" charset="0"/>
                </a:rPr>
                <a:t>Pourquoi l’énergie </a:t>
              </a:r>
              <a:r>
                <a:rPr lang="fr-FR" sz="2000" b="1" dirty="0">
                  <a:latin typeface="Arial Black" pitchFamily="34" charset="0"/>
                </a:rPr>
                <a:t>d’une liaison covalente </a:t>
              </a:r>
              <a:r>
                <a:rPr lang="fr-FR" sz="2000" b="1" dirty="0" smtClean="0">
                  <a:latin typeface="Arial Black" pitchFamily="34" charset="0"/>
                </a:rPr>
                <a:t>double C=C est-elle inférieure au double </a:t>
              </a:r>
              <a:r>
                <a:rPr lang="fr-FR" sz="2000" b="1" dirty="0">
                  <a:latin typeface="Arial Black" pitchFamily="34" charset="0"/>
                </a:rPr>
                <a:t>de l’énergie d’une liaison</a:t>
              </a:r>
              <a:r>
                <a:rPr lang="fr-FR" sz="2000" b="1" i="1" dirty="0">
                  <a:latin typeface="Arial Black" pitchFamily="34" charset="0"/>
                </a:rPr>
                <a:t> </a:t>
              </a:r>
              <a:r>
                <a:rPr lang="fr-FR" sz="2000" b="1" dirty="0">
                  <a:latin typeface="Arial Black" pitchFamily="34" charset="0"/>
                </a:rPr>
                <a:t>covalente </a:t>
              </a:r>
              <a:r>
                <a:rPr lang="fr-FR" sz="2000" b="1" dirty="0" smtClean="0">
                  <a:latin typeface="Arial Black" pitchFamily="34" charset="0"/>
                </a:rPr>
                <a:t>simple C–C</a:t>
              </a:r>
              <a:r>
                <a:rPr lang="fr-FR" sz="2000" b="1" dirty="0">
                  <a:latin typeface="Arial Black" pitchFamily="34" charset="0"/>
                </a:rPr>
                <a:t> ?</a:t>
              </a:r>
              <a:endParaRPr lang="fr-FR" sz="2000" dirty="0">
                <a:latin typeface="Arial Black" pitchFamily="34" charset="0"/>
              </a:endParaRPr>
            </a:p>
          </p:txBody>
        </p:sp>
      </p:grpSp>
      <p:sp>
        <p:nvSpPr>
          <p:cNvPr id="14337" name="Rectangle 1"/>
          <p:cNvSpPr>
            <a:spLocks noChangeArrowheads="1"/>
          </p:cNvSpPr>
          <p:nvPr/>
        </p:nvSpPr>
        <p:spPr bwMode="auto">
          <a:xfrm>
            <a:off x="0" y="4766375"/>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lang="fr-FR" sz="2400" dirty="0">
                <a:solidFill>
                  <a:prstClr val="black"/>
                </a:solidFill>
                <a:sym typeface="Wingdings 3"/>
              </a:rPr>
              <a:t> </a:t>
            </a:r>
            <a:r>
              <a:rPr kumimoji="0" lang="fr-FR" sz="2400" b="1" i="1" u="sng"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Modèle quantique de la liaison covalente</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2915816" y="5229200"/>
            <a:ext cx="5400600" cy="461665"/>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just"/>
            <a:r>
              <a:rPr lang="fr-FR" sz="2400" b="1" dirty="0" smtClean="0">
                <a:solidFill>
                  <a:prstClr val="black"/>
                </a:solidFill>
              </a:rPr>
              <a:t>= association de 2 e </a:t>
            </a:r>
            <a:r>
              <a:rPr lang="fr-FR" sz="2400" b="1" baseline="30000" dirty="0" smtClean="0">
                <a:solidFill>
                  <a:prstClr val="black"/>
                </a:solidFill>
              </a:rPr>
              <a:t>–</a:t>
            </a:r>
            <a:r>
              <a:rPr lang="fr-FR" sz="2400" b="1" dirty="0" smtClean="0">
                <a:solidFill>
                  <a:prstClr val="black"/>
                </a:solidFill>
              </a:rPr>
              <a:t> de valence </a:t>
            </a:r>
            <a:endParaRPr lang="fr-FR" sz="2000" dirty="0"/>
          </a:p>
        </p:txBody>
      </p:sp>
      <p:sp>
        <p:nvSpPr>
          <p:cNvPr id="13" name="Rectangle 12"/>
          <p:cNvSpPr/>
          <p:nvPr/>
        </p:nvSpPr>
        <p:spPr>
          <a:xfrm>
            <a:off x="2915816" y="5661248"/>
            <a:ext cx="5400600" cy="461665"/>
          </a:xfrm>
          <a:prstGeom prst="rect">
            <a:avLst/>
          </a:prstGeom>
          <a:solidFill>
            <a:schemeClr val="accent2">
              <a:lumMod val="40000"/>
              <a:lumOff val="60000"/>
            </a:schemeClr>
          </a:solidFill>
          <a:ln w="28575">
            <a:solidFill>
              <a:schemeClr val="accent2">
                <a:lumMod val="50000"/>
              </a:schemeClr>
            </a:solidFill>
          </a:ln>
        </p:spPr>
        <p:txBody>
          <a:bodyPr wrap="square">
            <a:spAutoFit/>
          </a:bodyPr>
          <a:lstStyle/>
          <a:p>
            <a:r>
              <a:rPr lang="fr-FR" sz="2400" b="1" dirty="0" smtClean="0">
                <a:solidFill>
                  <a:prstClr val="black"/>
                </a:solidFill>
              </a:rPr>
              <a:t>= combinaison de 2 Orbitales Atomiques</a:t>
            </a:r>
            <a:endParaRPr lang="fr-FR" sz="2000" dirty="0"/>
          </a:p>
        </p:txBody>
      </p:sp>
      <p:sp>
        <p:nvSpPr>
          <p:cNvPr id="14" name="Rectangle 13"/>
          <p:cNvSpPr/>
          <p:nvPr/>
        </p:nvSpPr>
        <p:spPr>
          <a:xfrm>
            <a:off x="179512" y="5229200"/>
            <a:ext cx="3120153" cy="461665"/>
          </a:xfrm>
          <a:prstGeom prst="rect">
            <a:avLst/>
          </a:prstGeom>
        </p:spPr>
        <p:txBody>
          <a:bodyPr wrap="square">
            <a:spAutoFit/>
          </a:bodyPr>
          <a:lstStyle/>
          <a:p>
            <a:r>
              <a:rPr lang="fr-FR" sz="2400" dirty="0">
                <a:solidFill>
                  <a:prstClr val="black"/>
                </a:solidFill>
              </a:rPr>
              <a:t>Un </a:t>
            </a:r>
            <a:r>
              <a:rPr lang="fr-FR" sz="2400" b="1" dirty="0">
                <a:solidFill>
                  <a:prstClr val="black"/>
                </a:solidFill>
              </a:rPr>
              <a:t>DOUBLET </a:t>
            </a:r>
            <a:r>
              <a:rPr lang="fr-FR" sz="2400" b="1" dirty="0" smtClean="0">
                <a:solidFill>
                  <a:prstClr val="black"/>
                </a:solidFill>
              </a:rPr>
              <a:t>LIANT </a:t>
            </a:r>
            <a:endParaRPr lang="fr-FR" sz="2000" b="1" dirty="0"/>
          </a:p>
        </p:txBody>
      </p:sp>
      <p:sp>
        <p:nvSpPr>
          <p:cNvPr id="15" name="Rectangle 14"/>
          <p:cNvSpPr/>
          <p:nvPr/>
        </p:nvSpPr>
        <p:spPr>
          <a:xfrm>
            <a:off x="2915816" y="6097850"/>
            <a:ext cx="5400600" cy="461665"/>
          </a:xfrm>
          <a:prstGeom prst="rect">
            <a:avLst/>
          </a:prstGeom>
          <a:solidFill>
            <a:schemeClr val="accent3">
              <a:lumMod val="60000"/>
              <a:lumOff val="40000"/>
            </a:schemeClr>
          </a:solidFill>
          <a:ln w="28575">
            <a:solidFill>
              <a:schemeClr val="accent3">
                <a:lumMod val="50000"/>
              </a:schemeClr>
            </a:solidFill>
          </a:ln>
        </p:spPr>
        <p:txBody>
          <a:bodyPr wrap="square">
            <a:spAutoFit/>
          </a:bodyPr>
          <a:lstStyle/>
          <a:p>
            <a:r>
              <a:rPr lang="fr-FR" sz="2400" b="1" dirty="0" smtClean="0">
                <a:solidFill>
                  <a:prstClr val="black"/>
                </a:solidFill>
              </a:rPr>
              <a:t>= formation d’Orbitales Moléculaires</a:t>
            </a:r>
            <a:endParaRPr lang="fr-FR" sz="2000" dirty="0"/>
          </a:p>
        </p:txBody>
      </p:sp>
      <p:sp>
        <p:nvSpPr>
          <p:cNvPr id="18" name="Rectangle 17"/>
          <p:cNvSpPr/>
          <p:nvPr/>
        </p:nvSpPr>
        <p:spPr>
          <a:xfrm>
            <a:off x="1187624" y="3861048"/>
            <a:ext cx="7812360" cy="523220"/>
          </a:xfrm>
          <a:prstGeom prst="rect">
            <a:avLst/>
          </a:prstGeom>
          <a:blipFill>
            <a:blip r:embed="rId3" cstate="print"/>
            <a:tile tx="0" ty="0" sx="100000" sy="100000" flip="none" algn="tl"/>
          </a:blipFill>
        </p:spPr>
        <p:txBody>
          <a:bodyPr wrap="square">
            <a:spAutoFit/>
          </a:bodyPr>
          <a:lstStyle/>
          <a:p>
            <a:r>
              <a:rPr lang="fr-FR" sz="2800" b="1" dirty="0" smtClean="0">
                <a:latin typeface="Times New Roman" pitchFamily="18" charset="0"/>
                <a:ea typeface="Arial Unicode MS" pitchFamily="34" charset="-128"/>
                <a:cs typeface="Times New Roman" pitchFamily="18" charset="0"/>
                <a:sym typeface="Wingdings" pitchFamily="2" charset="2"/>
              </a:rPr>
              <a:t>D(C–C)</a:t>
            </a:r>
            <a:r>
              <a:rPr lang="fr-FR" b="1" dirty="0" smtClean="0">
                <a:latin typeface="Times New Roman" pitchFamily="18" charset="0"/>
                <a:ea typeface="Arial Unicode MS" pitchFamily="34" charset="-128"/>
                <a:cs typeface="Times New Roman" pitchFamily="18" charset="0"/>
                <a:sym typeface="Wingdings" pitchFamily="2" charset="2"/>
              </a:rPr>
              <a:t> </a:t>
            </a:r>
            <a:r>
              <a:rPr lang="fr-FR" sz="2800" b="1" dirty="0" smtClean="0">
                <a:latin typeface="Times New Roman" pitchFamily="18" charset="0"/>
                <a:ea typeface="Arial Unicode MS" pitchFamily="34" charset="-128"/>
                <a:cs typeface="Times New Roman" pitchFamily="18" charset="0"/>
                <a:sym typeface="Wingdings" pitchFamily="2" charset="2"/>
              </a:rPr>
              <a:t>=</a:t>
            </a:r>
            <a:r>
              <a:rPr lang="fr-FR" b="1" i="1" dirty="0" smtClean="0">
                <a:latin typeface="Times New Roman" pitchFamily="18" charset="0"/>
                <a:ea typeface="Arial Unicode MS" pitchFamily="34" charset="-128"/>
                <a:cs typeface="Times New Roman" pitchFamily="18" charset="0"/>
                <a:sym typeface="Wingdings" pitchFamily="2" charset="2"/>
              </a:rPr>
              <a:t> </a:t>
            </a:r>
            <a:r>
              <a:rPr lang="fr-FR" sz="2800" b="1" dirty="0" smtClean="0">
                <a:latin typeface="Times New Roman" pitchFamily="18" charset="0"/>
                <a:ea typeface="Arial Unicode MS" pitchFamily="34" charset="-128"/>
                <a:cs typeface="Times New Roman" pitchFamily="18" charset="0"/>
                <a:sym typeface="Wingdings" pitchFamily="2" charset="2"/>
              </a:rPr>
              <a:t>345 kJ.mol</a:t>
            </a:r>
            <a:r>
              <a:rPr lang="fr-FR" b="1" dirty="0" smtClean="0">
                <a:latin typeface="Times New Roman" pitchFamily="18" charset="0"/>
                <a:ea typeface="Arial Unicode MS" pitchFamily="34" charset="-128"/>
                <a:cs typeface="Times New Roman" pitchFamily="18" charset="0"/>
                <a:sym typeface="Wingdings" pitchFamily="2" charset="2"/>
              </a:rPr>
              <a:t> </a:t>
            </a:r>
            <a:r>
              <a:rPr lang="fr-FR" sz="2800" b="1" baseline="30000" dirty="0" smtClean="0">
                <a:latin typeface="Times New Roman" pitchFamily="18" charset="0"/>
                <a:ea typeface="Arial Unicode MS" pitchFamily="34" charset="-128"/>
                <a:cs typeface="Times New Roman" pitchFamily="18" charset="0"/>
                <a:sym typeface="Wingdings" pitchFamily="2" charset="2"/>
              </a:rPr>
              <a:t>–</a:t>
            </a:r>
            <a:r>
              <a:rPr lang="fr-FR" b="1" baseline="30000" dirty="0" smtClean="0">
                <a:latin typeface="Times New Roman" pitchFamily="18" charset="0"/>
                <a:ea typeface="Arial Unicode MS" pitchFamily="34" charset="-128"/>
                <a:cs typeface="Times New Roman" pitchFamily="18" charset="0"/>
                <a:sym typeface="Wingdings" pitchFamily="2" charset="2"/>
              </a:rPr>
              <a:t> </a:t>
            </a:r>
            <a:r>
              <a:rPr lang="fr-FR" sz="2800" b="1" baseline="30000" dirty="0" smtClean="0">
                <a:latin typeface="Times New Roman" pitchFamily="18" charset="0"/>
                <a:ea typeface="Arial Unicode MS" pitchFamily="34" charset="-128"/>
                <a:cs typeface="Times New Roman" pitchFamily="18" charset="0"/>
                <a:sym typeface="Wingdings" pitchFamily="2" charset="2"/>
              </a:rPr>
              <a:t>1</a:t>
            </a:r>
            <a:r>
              <a:rPr lang="fr-FR" sz="2800" dirty="0" smtClean="0">
                <a:latin typeface="Times New Roman" pitchFamily="18" charset="0"/>
                <a:ea typeface="Arial Unicode MS" pitchFamily="34" charset="-128"/>
                <a:cs typeface="Times New Roman" pitchFamily="18" charset="0"/>
                <a:sym typeface="Wingdings" pitchFamily="2" charset="2"/>
              </a:rPr>
              <a:t> </a:t>
            </a:r>
            <a:r>
              <a:rPr lang="fr-FR" sz="2800" i="1" dirty="0" smtClean="0">
                <a:latin typeface="Times New Roman" pitchFamily="18" charset="0"/>
                <a:ea typeface="Arial Unicode MS" pitchFamily="34" charset="-128"/>
                <a:cs typeface="Times New Roman" pitchFamily="18" charset="0"/>
                <a:sym typeface="Wingdings" pitchFamily="2" charset="2"/>
              </a:rPr>
              <a:t>et</a:t>
            </a:r>
            <a:r>
              <a:rPr lang="fr-FR" sz="2800" dirty="0" smtClean="0">
                <a:latin typeface="Times New Roman" pitchFamily="18" charset="0"/>
                <a:ea typeface="Arial Unicode MS" pitchFamily="34" charset="-128"/>
                <a:cs typeface="Times New Roman" pitchFamily="18" charset="0"/>
                <a:sym typeface="Wingdings" pitchFamily="2" charset="2"/>
              </a:rPr>
              <a:t> </a:t>
            </a:r>
            <a:r>
              <a:rPr lang="fr-FR" sz="2800" b="1" dirty="0" smtClean="0">
                <a:latin typeface="Times New Roman" pitchFamily="18" charset="0"/>
                <a:ea typeface="Arial Unicode MS" pitchFamily="34" charset="-128"/>
                <a:cs typeface="Times New Roman" pitchFamily="18" charset="0"/>
                <a:sym typeface="Wingdings" pitchFamily="2" charset="2"/>
              </a:rPr>
              <a:t>D(C=C) =</a:t>
            </a:r>
            <a:r>
              <a:rPr lang="fr-FR" sz="2800" b="1" i="1" dirty="0" smtClean="0">
                <a:latin typeface="Times New Roman" pitchFamily="18" charset="0"/>
                <a:ea typeface="Arial Unicode MS" pitchFamily="34" charset="-128"/>
                <a:cs typeface="Times New Roman" pitchFamily="18" charset="0"/>
                <a:sym typeface="Wingdings" pitchFamily="2" charset="2"/>
              </a:rPr>
              <a:t> </a:t>
            </a:r>
            <a:r>
              <a:rPr lang="fr-FR" sz="2800" b="1" dirty="0" smtClean="0">
                <a:latin typeface="Times New Roman" pitchFamily="18" charset="0"/>
                <a:ea typeface="Arial Unicode MS" pitchFamily="34" charset="-128"/>
                <a:cs typeface="Times New Roman" pitchFamily="18" charset="0"/>
                <a:sym typeface="Wingdings" pitchFamily="2" charset="2"/>
              </a:rPr>
              <a:t>615 kJ.mol </a:t>
            </a:r>
            <a:r>
              <a:rPr lang="fr-FR" sz="2800" b="1" baseline="30000" dirty="0" smtClean="0">
                <a:latin typeface="Times New Roman" pitchFamily="18" charset="0"/>
                <a:ea typeface="Arial Unicode MS" pitchFamily="34" charset="-128"/>
                <a:cs typeface="Times New Roman" pitchFamily="18" charset="0"/>
                <a:sym typeface="Wingdings" pitchFamily="2" charset="2"/>
              </a:rPr>
              <a:t>– 1</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par>
                          <p:cTn id="21" fill="hold">
                            <p:stCondLst>
                              <p:cond delay="2000"/>
                            </p:stCondLst>
                            <p:childTnLst>
                              <p:par>
                                <p:cTn id="22" presetID="3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800" decel="100000"/>
                                        <p:tgtEl>
                                          <p:spTgt spid="18"/>
                                        </p:tgtEl>
                                      </p:cBhvr>
                                    </p:animEffect>
                                    <p:anim calcmode="lin" valueType="num">
                                      <p:cBhvr>
                                        <p:cTn id="25" dur="800" decel="100000" fill="hold"/>
                                        <p:tgtEl>
                                          <p:spTgt spid="18"/>
                                        </p:tgtEl>
                                        <p:attrNameLst>
                                          <p:attrName>style.rotation</p:attrName>
                                        </p:attrNameLst>
                                      </p:cBhvr>
                                      <p:tavLst>
                                        <p:tav tm="0">
                                          <p:val>
                                            <p:fltVal val="-90"/>
                                          </p:val>
                                        </p:tav>
                                        <p:tav tm="100000">
                                          <p:val>
                                            <p:fltVal val="0"/>
                                          </p:val>
                                        </p:tav>
                                      </p:tavLst>
                                    </p:anim>
                                    <p:anim calcmode="lin" valueType="num">
                                      <p:cBhvr>
                                        <p:cTn id="26" dur="800" decel="100000" fill="hold"/>
                                        <p:tgtEl>
                                          <p:spTgt spid="18"/>
                                        </p:tgtEl>
                                        <p:attrNameLst>
                                          <p:attrName>ppt_x</p:attrName>
                                        </p:attrNameLst>
                                      </p:cBhvr>
                                      <p:tavLst>
                                        <p:tav tm="0">
                                          <p:val>
                                            <p:strVal val="#ppt_x+0.4"/>
                                          </p:val>
                                        </p:tav>
                                        <p:tav tm="100000">
                                          <p:val>
                                            <p:strVal val="#ppt_x-0.05"/>
                                          </p:val>
                                        </p:tav>
                                      </p:tavLst>
                                    </p:anim>
                                    <p:anim calcmode="lin" valueType="num">
                                      <p:cBhvr>
                                        <p:cTn id="27" dur="800" decel="100000" fill="hold"/>
                                        <p:tgtEl>
                                          <p:spTgt spid="18"/>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4337"/>
                                        </p:tgtEl>
                                        <p:attrNameLst>
                                          <p:attrName>style.visibility</p:attrName>
                                        </p:attrNameLst>
                                      </p:cBhvr>
                                      <p:to>
                                        <p:strVal val="visible"/>
                                      </p:to>
                                    </p:set>
                                    <p:animEffect transition="in" filter="wipe(left)">
                                      <p:cBhvr>
                                        <p:cTn id="33" dur="500"/>
                                        <p:tgtEl>
                                          <p:spTgt spid="14337"/>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2" grpId="0" animBg="1"/>
      <p:bldP spid="13" grpId="0" animBg="1"/>
      <p:bldP spid="14" grpId="0"/>
      <p:bldP spid="15"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79512" y="416238"/>
            <a:ext cx="8856984" cy="1593193"/>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8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0" name="Text Box 2"/>
          <p:cNvSpPr txBox="1">
            <a:spLocks noChangeArrowheads="1"/>
          </p:cNvSpPr>
          <p:nvPr/>
        </p:nvSpPr>
        <p:spPr bwMode="auto">
          <a:xfrm>
            <a:off x="314511" y="404664"/>
            <a:ext cx="8748464"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Seules les </a:t>
            </a:r>
            <a:r>
              <a:rPr kumimoji="0" lang="fr-FR" sz="2000" b="1" i="0" u="sng" strike="noStrike" cap="none" normalizeH="0" baseline="0" dirty="0" smtClean="0">
                <a:ln>
                  <a:noFill/>
                </a:ln>
                <a:solidFill>
                  <a:srgbClr val="FF0000"/>
                </a:solidFill>
                <a:effectLst/>
                <a:latin typeface="Arial" pitchFamily="34" charset="0"/>
                <a:cs typeface="Arial" pitchFamily="34" charset="0"/>
              </a:rPr>
              <a:t>OA de valence proches en énergie</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et possédant des </a:t>
            </a:r>
            <a:r>
              <a:rPr kumimoji="0" lang="fr-FR" sz="2000" b="1" i="0" u="sng" strike="noStrike" cap="none" normalizeH="0" baseline="0" dirty="0" smtClean="0">
                <a:ln>
                  <a:noFill/>
                </a:ln>
                <a:solidFill>
                  <a:srgbClr val="FF0000"/>
                </a:solidFill>
                <a:effectLst/>
                <a:latin typeface="Arial" pitchFamily="34" charset="0"/>
                <a:cs typeface="Arial" pitchFamily="34" charset="0"/>
              </a:rPr>
              <a:t>éléments de symétrie communs</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peuvent interagir</a:t>
            </a:r>
            <a:r>
              <a:rPr kumimoji="0" lang="fr-FR" sz="2000" b="0" i="0" u="none" strike="noStrike" cap="none" normalizeH="0" baseline="0" dirty="0" smtClean="0">
                <a:ln>
                  <a:noFill/>
                </a:ln>
                <a:solidFill>
                  <a:srgbClr val="002060"/>
                </a:solidFill>
                <a:effectLst/>
                <a:latin typeface="Arial" pitchFamily="34" charset="0"/>
                <a:cs typeface="Arial" pitchFamily="34" charset="0"/>
              </a:rPr>
              <a:t> : on parle de </a:t>
            </a:r>
            <a:r>
              <a:rPr kumimoji="0" lang="fr-FR" sz="2000" b="1" i="1" u="sng" strike="noStrike" cap="none" normalizeH="0" baseline="0" dirty="0" smtClean="0">
                <a:ln>
                  <a:noFill/>
                </a:ln>
                <a:solidFill>
                  <a:srgbClr val="002060"/>
                </a:solidFill>
                <a:effectLst/>
                <a:latin typeface="Arial" pitchFamily="34" charset="0"/>
                <a:cs typeface="Arial" pitchFamily="34" charset="0"/>
              </a:rPr>
              <a:t>RECOUVREMENT des OA</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22531" name="Text Box 3"/>
          <p:cNvSpPr txBox="1">
            <a:spLocks noChangeArrowheads="1"/>
          </p:cNvSpPr>
          <p:nvPr/>
        </p:nvSpPr>
        <p:spPr bwMode="auto">
          <a:xfrm>
            <a:off x="413350" y="1375493"/>
            <a:ext cx="8446963" cy="557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sng" strike="noStrike" cap="none" normalizeH="0" baseline="0" dirty="0" smtClean="0">
                <a:ln>
                  <a:noFill/>
                </a:ln>
                <a:solidFill>
                  <a:srgbClr val="FF0000"/>
                </a:solidFill>
                <a:effectLst/>
                <a:latin typeface="Arial" pitchFamily="34" charset="0"/>
                <a:cs typeface="Arial" pitchFamily="34" charset="0"/>
              </a:rPr>
              <a:t>Principe de recouvrement maximum</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plus le recouvrement entre les OA de valence est important, plus la liaison est forte.</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22539" name="Rectangle 11"/>
          <p:cNvSpPr>
            <a:spLocks noChangeArrowheads="1"/>
          </p:cNvSpPr>
          <p:nvPr/>
        </p:nvSpPr>
        <p:spPr bwMode="auto">
          <a:xfrm>
            <a:off x="0" y="3019781"/>
            <a:ext cx="9144000" cy="461665"/>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kumimoji="0" lang="fr-FR" sz="2400" b="1" i="0" u="none" strike="noStrike" cap="none" normalizeH="0" baseline="0" dirty="0" smtClean="0">
                <a:ln>
                  <a:noFill/>
                </a:ln>
                <a:solidFill>
                  <a:schemeClr val="tx1"/>
                </a:solidFill>
                <a:effectLst/>
                <a:cs typeface="Arial" pitchFamily="34" charset="0"/>
                <a:sym typeface="Wingdings" pitchFamily="2" charset="2"/>
              </a:rPr>
              <a:t>2 C</a:t>
            </a:r>
            <a:r>
              <a:rPr kumimoji="0" lang="fr-FR" sz="2400" b="0" i="0" u="none" strike="noStrike" cap="none" normalizeH="0" baseline="0" dirty="0" smtClean="0">
                <a:ln>
                  <a:noFill/>
                </a:ln>
                <a:solidFill>
                  <a:schemeClr val="tx1"/>
                </a:solidFill>
                <a:effectLst/>
                <a:cs typeface="Arial" pitchFamily="34" charset="0"/>
                <a:sym typeface="Wingdings" pitchFamily="2" charset="2"/>
              </a:rPr>
              <a:t> qui se rencontrent = </a:t>
            </a:r>
            <a:r>
              <a:rPr kumimoji="0" lang="fr-FR" sz="2400" b="1" i="0" u="sng" strike="noStrike" cap="none" normalizeH="0" baseline="0" dirty="0" smtClean="0">
                <a:ln>
                  <a:noFill/>
                </a:ln>
                <a:solidFill>
                  <a:srgbClr val="006600"/>
                </a:solidFill>
                <a:effectLst/>
                <a:cs typeface="Arial" pitchFamily="34" charset="0"/>
                <a:sym typeface="Wingdings" pitchFamily="2" charset="2"/>
              </a:rPr>
              <a:t>5 combinaisons possibles</a:t>
            </a:r>
            <a:r>
              <a:rPr kumimoji="0" lang="fr-FR" sz="2400" b="0" i="0" u="none" strike="noStrike" cap="none" normalizeH="0" baseline="0" dirty="0" smtClean="0">
                <a:ln>
                  <a:noFill/>
                </a:ln>
                <a:solidFill>
                  <a:schemeClr val="tx1"/>
                </a:solidFill>
                <a:effectLst/>
                <a:cs typeface="Arial" pitchFamily="34" charset="0"/>
                <a:sym typeface="Wingdings" pitchFamily="2" charset="2"/>
              </a:rPr>
              <a:t> entre OA de valence</a:t>
            </a:r>
            <a:endPar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p:txBody>
      </p:sp>
      <p:sp>
        <p:nvSpPr>
          <p:cNvPr id="22540" name="Text Box 12"/>
          <p:cNvSpPr txBox="1">
            <a:spLocks noChangeArrowheads="1"/>
          </p:cNvSpPr>
          <p:nvPr/>
        </p:nvSpPr>
        <p:spPr bwMode="auto">
          <a:xfrm>
            <a:off x="428587" y="2066754"/>
            <a:ext cx="2748285"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effectLst/>
                <a:latin typeface="Arial" pitchFamily="34" charset="0"/>
                <a:cs typeface="Arial" pitchFamily="34" charset="0"/>
              </a:rPr>
              <a:t>[C] = 1s</a:t>
            </a:r>
            <a:r>
              <a:rPr kumimoji="0" lang="fr-FR" sz="2400" b="1" i="0" u="none" strike="noStrike" cap="none" normalizeH="0" baseline="30000" dirty="0" smtClean="0">
                <a:ln>
                  <a:noFill/>
                </a:ln>
                <a:effectLst/>
                <a:latin typeface="Arial" pitchFamily="34" charset="0"/>
                <a:cs typeface="Arial" pitchFamily="34" charset="0"/>
              </a:rPr>
              <a:t>2</a:t>
            </a:r>
            <a:r>
              <a:rPr kumimoji="0" lang="fr-FR" sz="2400" b="1" i="0" u="none" strike="noStrike" cap="none" normalizeH="0" baseline="0" dirty="0" smtClean="0">
                <a:ln>
                  <a:noFill/>
                </a:ln>
                <a:effectLst/>
                <a:latin typeface="Arial" pitchFamily="34" charset="0"/>
                <a:cs typeface="Arial" pitchFamily="34" charset="0"/>
              </a:rPr>
              <a:t> 2s</a:t>
            </a:r>
            <a:r>
              <a:rPr kumimoji="0" lang="fr-FR" sz="2400" b="1" i="0" u="none" strike="noStrike" cap="none" normalizeH="0" baseline="30000" dirty="0" smtClean="0">
                <a:ln>
                  <a:noFill/>
                </a:ln>
                <a:solidFill>
                  <a:srgbClr val="FF0000"/>
                </a:solidFill>
                <a:effectLst/>
                <a:latin typeface="Arial" pitchFamily="34" charset="0"/>
                <a:cs typeface="Arial" pitchFamily="34" charset="0"/>
              </a:rPr>
              <a:t>2</a:t>
            </a:r>
            <a:r>
              <a:rPr kumimoji="0" lang="fr-FR" sz="2400" b="1" i="0" u="none" strike="noStrike" cap="none" normalizeH="0" baseline="0" dirty="0" smtClean="0">
                <a:ln>
                  <a:noFill/>
                </a:ln>
                <a:effectLst/>
                <a:latin typeface="Arial" pitchFamily="34" charset="0"/>
                <a:cs typeface="Arial" pitchFamily="34" charset="0"/>
              </a:rPr>
              <a:t> 2p</a:t>
            </a:r>
            <a:r>
              <a:rPr kumimoji="0" lang="fr-FR" sz="2400" b="1" i="0" u="none" strike="noStrike" cap="none" normalizeH="0" baseline="30000" dirty="0" smtClean="0">
                <a:ln>
                  <a:noFill/>
                </a:ln>
                <a:solidFill>
                  <a:srgbClr val="FF0000"/>
                </a:solidFill>
                <a:effectLst/>
                <a:latin typeface="Arial" pitchFamily="34" charset="0"/>
                <a:cs typeface="Arial" pitchFamily="34" charset="0"/>
              </a:rPr>
              <a:t>2</a:t>
            </a:r>
            <a:endParaRPr kumimoji="0" lang="fr-FR" sz="3200" b="1" i="0" u="none" strike="noStrike" cap="none" normalizeH="0" baseline="0" dirty="0" smtClean="0">
              <a:ln>
                <a:noFill/>
              </a:ln>
              <a:solidFill>
                <a:srgbClr val="FF0000"/>
              </a:solidFill>
              <a:effectLst/>
              <a:latin typeface="Arial" pitchFamily="34" charset="0"/>
              <a:cs typeface="Arial" pitchFamily="34" charset="0"/>
            </a:endParaRPr>
          </a:p>
        </p:txBody>
      </p:sp>
      <p:sp>
        <p:nvSpPr>
          <p:cNvPr id="22541" name="Text Box 13"/>
          <p:cNvSpPr txBox="1">
            <a:spLocks noChangeArrowheads="1"/>
          </p:cNvSpPr>
          <p:nvPr/>
        </p:nvSpPr>
        <p:spPr bwMode="auto">
          <a:xfrm>
            <a:off x="2898893" y="2116728"/>
            <a:ext cx="6624736" cy="8756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pPr>
            <a:r>
              <a:rPr kumimoji="0" lang="fr-FR" sz="2000" i="0" strike="noStrike" cap="none" normalizeH="0" dirty="0" smtClean="0">
                <a:ln>
                  <a:noFill/>
                </a:ln>
                <a:effectLst/>
                <a:latin typeface="Arial" pitchFamily="34" charset="0"/>
                <a:cs typeface="Arial" pitchFamily="34" charset="0"/>
                <a:sym typeface="Wingdings 3"/>
              </a:rPr>
              <a:t>donc </a:t>
            </a:r>
            <a:r>
              <a:rPr kumimoji="0" lang="fr-FR" sz="2000" b="1" i="0" u="sng" strike="noStrike" cap="none" normalizeH="0" dirty="0" smtClean="0">
                <a:ln>
                  <a:noFill/>
                </a:ln>
                <a:effectLst/>
                <a:latin typeface="Arial" pitchFamily="34" charset="0"/>
                <a:cs typeface="Arial" pitchFamily="34" charset="0"/>
              </a:rPr>
              <a:t>4 OA de valence pour le carbone</a:t>
            </a:r>
            <a:r>
              <a:rPr kumimoji="0" lang="fr-FR" sz="2000" b="1" i="0" u="none" strike="noStrike" cap="none" normalizeH="0" dirty="0" smtClean="0">
                <a:ln>
                  <a:noFill/>
                </a:ln>
                <a:effectLst/>
                <a:latin typeface="Arial" pitchFamily="34" charset="0"/>
                <a:cs typeface="Arial" pitchFamily="34" charset="0"/>
              </a:rPr>
              <a:t> </a:t>
            </a:r>
            <a:r>
              <a:rPr kumimoji="0" lang="fr-FR" sz="2000" i="0" u="none" strike="noStrike" cap="none" normalizeH="0" dirty="0" smtClean="0">
                <a:ln>
                  <a:noFill/>
                </a:ln>
                <a:effectLst/>
                <a:latin typeface="Arial" pitchFamily="34" charset="0"/>
                <a:cs typeface="Arial" pitchFamily="34" charset="0"/>
              </a:rPr>
              <a:t>: </a:t>
            </a:r>
          </a:p>
          <a:p>
            <a:pPr lvl="0" algn="ctr" fontAlgn="base">
              <a:spcBef>
                <a:spcPct val="0"/>
              </a:spcBef>
            </a:pPr>
            <a:r>
              <a:rPr kumimoji="0" lang="fr-FR" sz="2000" i="0" u="none" strike="noStrike" cap="none" normalizeH="0" dirty="0" smtClean="0">
                <a:ln>
                  <a:noFill/>
                </a:ln>
                <a:effectLst/>
                <a:latin typeface="Arial" pitchFamily="34" charset="0"/>
                <a:cs typeface="Arial" pitchFamily="34" charset="0"/>
              </a:rPr>
              <a:t>l’</a:t>
            </a:r>
            <a:r>
              <a:rPr kumimoji="0" lang="fr-FR" sz="2000" i="0" u="none" strike="noStrike" cap="none" normalizeH="0" baseline="0" dirty="0" smtClean="0">
                <a:ln>
                  <a:noFill/>
                </a:ln>
                <a:effectLst/>
                <a:latin typeface="Arial" pitchFamily="34" charset="0"/>
                <a:cs typeface="Arial" pitchFamily="34" charset="0"/>
              </a:rPr>
              <a:t>orbitale </a:t>
            </a:r>
            <a:r>
              <a:rPr kumimoji="0" lang="fr-FR" sz="2000" b="1" i="0" u="none" strike="noStrike" cap="none" normalizeH="0" baseline="0" dirty="0" smtClean="0">
                <a:ln>
                  <a:noFill/>
                </a:ln>
                <a:solidFill>
                  <a:srgbClr val="FF0000"/>
                </a:solidFill>
                <a:effectLst/>
                <a:latin typeface="Arial" pitchFamily="34" charset="0"/>
                <a:cs typeface="Arial" pitchFamily="34" charset="0"/>
              </a:rPr>
              <a:t>2s</a:t>
            </a:r>
            <a:r>
              <a:rPr kumimoji="0" lang="fr-FR" sz="2000" b="1" i="0" u="none" strike="noStrike" cap="none" normalizeH="0" baseline="0" dirty="0" smtClean="0">
                <a:ln>
                  <a:noFill/>
                </a:ln>
                <a:effectLst/>
                <a:latin typeface="Arial" pitchFamily="34" charset="0"/>
                <a:cs typeface="Arial" pitchFamily="34" charset="0"/>
              </a:rPr>
              <a:t> </a:t>
            </a:r>
            <a:r>
              <a:rPr kumimoji="0" lang="fr-FR" sz="2000" i="0" u="none" strike="noStrike" cap="none" normalizeH="0" baseline="0" dirty="0" smtClean="0">
                <a:ln>
                  <a:noFill/>
                </a:ln>
                <a:effectLst/>
                <a:latin typeface="Arial" pitchFamily="34" charset="0"/>
                <a:cs typeface="Arial" pitchFamily="34" charset="0"/>
              </a:rPr>
              <a:t>+ les 3 orbitales</a:t>
            </a:r>
            <a:r>
              <a:rPr kumimoji="0" lang="fr-FR" sz="2000" b="1" i="0" u="none" strike="noStrike" cap="none" normalizeH="0" baseline="0" dirty="0" smtClean="0">
                <a:ln>
                  <a:noFill/>
                </a:ln>
                <a:effectLst/>
                <a:latin typeface="Arial" pitchFamily="34" charset="0"/>
                <a:cs typeface="Arial" pitchFamily="34" charset="0"/>
              </a:rPr>
              <a:t> </a:t>
            </a:r>
            <a:r>
              <a:rPr kumimoji="0" lang="fr-FR" sz="2000" b="1" i="0" u="none" strike="noStrike" cap="none" normalizeH="0" baseline="0" dirty="0" smtClean="0">
                <a:ln>
                  <a:noFill/>
                </a:ln>
                <a:solidFill>
                  <a:srgbClr val="FF0000"/>
                </a:solidFill>
                <a:effectLst/>
                <a:latin typeface="Arial" pitchFamily="34" charset="0"/>
                <a:cs typeface="Arial" pitchFamily="34" charset="0"/>
              </a:rPr>
              <a:t>2p</a:t>
            </a:r>
            <a:r>
              <a:rPr kumimoji="0" lang="fr-FR" sz="2800" b="1" i="0" u="none" strike="noStrike" cap="none" normalizeH="0" baseline="0" dirty="0" smtClean="0">
                <a:ln>
                  <a:noFill/>
                </a:ln>
                <a:effectLst/>
                <a:latin typeface="Arial" pitchFamily="34" charset="0"/>
                <a:cs typeface="Arial" pitchFamily="34" charset="0"/>
              </a:rPr>
              <a:t> </a:t>
            </a:r>
            <a:r>
              <a:rPr kumimoji="0" lang="fr-FR" sz="2000" b="1" i="0" u="none" strike="noStrike" cap="none" normalizeH="0" baseline="0" dirty="0" smtClean="0">
                <a:ln>
                  <a:noFill/>
                </a:ln>
                <a:effectLst/>
                <a:latin typeface="Arial" pitchFamily="34" charset="0"/>
                <a:cs typeface="Arial" pitchFamily="34" charset="0"/>
              </a:rPr>
              <a:t>(2p</a:t>
            </a:r>
            <a:r>
              <a:rPr kumimoji="0" lang="fr-FR" sz="2000" b="1" i="0" u="none" strike="noStrike" cap="none" normalizeH="0" baseline="-25000" dirty="0" smtClean="0">
                <a:ln>
                  <a:noFill/>
                </a:ln>
                <a:effectLst/>
                <a:latin typeface="Arial" pitchFamily="34" charset="0"/>
                <a:cs typeface="Arial" pitchFamily="34" charset="0"/>
              </a:rPr>
              <a:t>x</a:t>
            </a:r>
            <a:r>
              <a:rPr kumimoji="0" lang="fr-FR" sz="2000" b="1" i="0" u="none" strike="noStrike" cap="none" normalizeH="0" baseline="0" dirty="0" smtClean="0">
                <a:ln>
                  <a:noFill/>
                </a:ln>
                <a:effectLst/>
                <a:latin typeface="Arial" pitchFamily="34" charset="0"/>
                <a:cs typeface="Arial" pitchFamily="34" charset="0"/>
              </a:rPr>
              <a:t>, 2p</a:t>
            </a:r>
            <a:r>
              <a:rPr kumimoji="0" lang="fr-FR" sz="2000" b="1" i="0" u="none" strike="noStrike" cap="none" normalizeH="0" baseline="-25000" dirty="0" smtClean="0">
                <a:ln>
                  <a:noFill/>
                </a:ln>
                <a:effectLst/>
                <a:latin typeface="Arial" pitchFamily="34" charset="0"/>
                <a:cs typeface="Arial" pitchFamily="34" charset="0"/>
              </a:rPr>
              <a:t>y</a:t>
            </a:r>
            <a:r>
              <a:rPr kumimoji="0" lang="fr-FR" sz="2000" b="1" i="0" u="none" strike="noStrike" cap="none" normalizeH="0" baseline="0" dirty="0" smtClean="0">
                <a:ln>
                  <a:noFill/>
                </a:ln>
                <a:effectLst/>
                <a:latin typeface="Arial" pitchFamily="34" charset="0"/>
                <a:cs typeface="Arial" pitchFamily="34" charset="0"/>
              </a:rPr>
              <a:t>,</a:t>
            </a:r>
            <a:r>
              <a:rPr kumimoji="0" lang="fr-FR" sz="2000" b="1" i="0" u="none" strike="noStrike" cap="none" normalizeH="0" dirty="0" smtClean="0">
                <a:ln>
                  <a:noFill/>
                </a:ln>
                <a:effectLst/>
                <a:latin typeface="Arial" pitchFamily="34" charset="0"/>
                <a:cs typeface="Arial" pitchFamily="34" charset="0"/>
              </a:rPr>
              <a:t> 2p</a:t>
            </a:r>
            <a:r>
              <a:rPr kumimoji="0" lang="fr-FR" sz="2000" b="1" i="0" u="none" strike="noStrike" cap="none" normalizeH="0" baseline="-25000" dirty="0" smtClean="0">
                <a:ln>
                  <a:noFill/>
                </a:ln>
                <a:effectLst/>
                <a:latin typeface="Arial" pitchFamily="34" charset="0"/>
                <a:cs typeface="Arial" pitchFamily="34" charset="0"/>
              </a:rPr>
              <a:t>z</a:t>
            </a:r>
            <a:r>
              <a:rPr kumimoji="0" lang="fr-FR" sz="2000" b="1" i="0" u="none" strike="noStrike" cap="none" normalizeH="0" dirty="0" smtClean="0">
                <a:ln>
                  <a:noFill/>
                </a:ln>
                <a:effectLst/>
                <a:latin typeface="Arial" pitchFamily="34" charset="0"/>
                <a:cs typeface="Arial" pitchFamily="34" charset="0"/>
              </a:rPr>
              <a:t>)</a:t>
            </a:r>
            <a:endParaRPr kumimoji="0" lang="fr-FR" sz="2800" b="1" i="0" u="none" strike="noStrike" cap="none" normalizeH="0" baseline="0" dirty="0" smtClean="0">
              <a:ln>
                <a:noFill/>
              </a:ln>
              <a:effectLst/>
              <a:latin typeface="Arial" pitchFamily="34" charset="0"/>
              <a:cs typeface="Arial" pitchFamily="34" charset="0"/>
            </a:endParaRPr>
          </a:p>
        </p:txBody>
      </p:sp>
      <p:sp>
        <p:nvSpPr>
          <p:cNvPr id="30" name="Rectangle 1"/>
          <p:cNvSpPr>
            <a:spLocks noChangeArrowheads="1"/>
          </p:cNvSpPr>
          <p:nvPr/>
        </p:nvSpPr>
        <p:spPr bwMode="auto">
          <a:xfrm>
            <a:off x="0" y="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r>
              <a:rPr lang="fr-FR" sz="2400" dirty="0">
                <a:solidFill>
                  <a:prstClr val="black"/>
                </a:solidFill>
                <a:sym typeface="Wingdings 3"/>
              </a:rPr>
              <a:t> </a:t>
            </a:r>
            <a:r>
              <a:rPr kumimoji="0" lang="fr-FR" sz="2400" b="1" i="1" u="sng"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Modèle quantique de la liaison covalente</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4" name="Groupe 23"/>
          <p:cNvGrpSpPr/>
          <p:nvPr/>
        </p:nvGrpSpPr>
        <p:grpSpPr>
          <a:xfrm>
            <a:off x="251520" y="3672964"/>
            <a:ext cx="1869438" cy="1193671"/>
            <a:chOff x="251520" y="3672964"/>
            <a:chExt cx="1869438" cy="1193671"/>
          </a:xfrm>
        </p:grpSpPr>
        <p:sp>
          <p:nvSpPr>
            <p:cNvPr id="52" name="Rectangle 51"/>
            <p:cNvSpPr/>
            <p:nvPr/>
          </p:nvSpPr>
          <p:spPr>
            <a:xfrm>
              <a:off x="539552" y="3672964"/>
              <a:ext cx="1080120"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2s – 2s</a:t>
              </a:r>
              <a:endParaRPr lang="fr-FR" dirty="0"/>
            </a:p>
          </p:txBody>
        </p:sp>
        <p:pic>
          <p:nvPicPr>
            <p:cNvPr id="84993" name="Picture 1"/>
            <p:cNvPicPr>
              <a:picLocks noChangeAspect="1" noChangeArrowheads="1"/>
            </p:cNvPicPr>
            <p:nvPr/>
          </p:nvPicPr>
          <p:blipFill>
            <a:blip r:embed="rId2" cstate="print"/>
            <a:srcRect l="7087" t="54599" r="67398" b="26921"/>
            <a:stretch>
              <a:fillRect/>
            </a:stretch>
          </p:blipFill>
          <p:spPr bwMode="auto">
            <a:xfrm>
              <a:off x="251520" y="4105012"/>
              <a:ext cx="1869438" cy="761623"/>
            </a:xfrm>
            <a:prstGeom prst="rect">
              <a:avLst/>
            </a:prstGeom>
            <a:noFill/>
            <a:ln w="9525">
              <a:noFill/>
              <a:miter lim="800000"/>
              <a:headEnd/>
              <a:tailEnd/>
            </a:ln>
          </p:spPr>
        </p:pic>
      </p:grpSp>
      <p:grpSp>
        <p:nvGrpSpPr>
          <p:cNvPr id="25" name="Groupe 24"/>
          <p:cNvGrpSpPr/>
          <p:nvPr/>
        </p:nvGrpSpPr>
        <p:grpSpPr>
          <a:xfrm>
            <a:off x="2483768" y="3672964"/>
            <a:ext cx="2596442" cy="1193671"/>
            <a:chOff x="2483768" y="3672964"/>
            <a:chExt cx="2596442" cy="1193671"/>
          </a:xfrm>
        </p:grpSpPr>
        <p:sp>
          <p:nvSpPr>
            <p:cNvPr id="42" name="Rectangle 41"/>
            <p:cNvSpPr/>
            <p:nvPr/>
          </p:nvSpPr>
          <p:spPr>
            <a:xfrm>
              <a:off x="3203848" y="3672964"/>
              <a:ext cx="1080120"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2s – 2p</a:t>
              </a:r>
              <a:r>
                <a:rPr lang="fr-FR" sz="2000" b="1" baseline="-25000" dirty="0" smtClean="0">
                  <a:solidFill>
                    <a:prstClr val="black"/>
                  </a:solidFill>
                </a:rPr>
                <a:t>x</a:t>
              </a:r>
              <a:endParaRPr lang="fr-FR" dirty="0"/>
            </a:p>
          </p:txBody>
        </p:sp>
        <p:pic>
          <p:nvPicPr>
            <p:cNvPr id="34" name="Picture 1"/>
            <p:cNvPicPr>
              <a:picLocks noChangeAspect="1" noChangeArrowheads="1"/>
            </p:cNvPicPr>
            <p:nvPr/>
          </p:nvPicPr>
          <p:blipFill>
            <a:blip r:embed="rId2" cstate="print"/>
            <a:srcRect l="39162" t="54599" r="25400" b="26921"/>
            <a:stretch>
              <a:fillRect/>
            </a:stretch>
          </p:blipFill>
          <p:spPr bwMode="auto">
            <a:xfrm>
              <a:off x="2483768" y="4105012"/>
              <a:ext cx="2596442" cy="761623"/>
            </a:xfrm>
            <a:prstGeom prst="rect">
              <a:avLst/>
            </a:prstGeom>
            <a:noFill/>
            <a:ln w="9525">
              <a:noFill/>
              <a:miter lim="800000"/>
              <a:headEnd/>
              <a:tailEnd/>
            </a:ln>
          </p:spPr>
        </p:pic>
      </p:grpSp>
      <p:grpSp>
        <p:nvGrpSpPr>
          <p:cNvPr id="26" name="Groupe 25"/>
          <p:cNvGrpSpPr/>
          <p:nvPr/>
        </p:nvGrpSpPr>
        <p:grpSpPr>
          <a:xfrm>
            <a:off x="683568" y="5069056"/>
            <a:ext cx="3582847" cy="1152128"/>
            <a:chOff x="683568" y="5069056"/>
            <a:chExt cx="3582847" cy="1152128"/>
          </a:xfrm>
        </p:grpSpPr>
        <p:sp>
          <p:nvSpPr>
            <p:cNvPr id="53" name="Rectangle 52"/>
            <p:cNvSpPr/>
            <p:nvPr/>
          </p:nvSpPr>
          <p:spPr>
            <a:xfrm>
              <a:off x="1835696" y="5069056"/>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x</a:t>
              </a:r>
              <a:r>
                <a:rPr lang="fr-FR" sz="2000" b="1" dirty="0" smtClean="0">
                  <a:solidFill>
                    <a:prstClr val="black"/>
                  </a:solidFill>
                </a:rPr>
                <a:t> – </a:t>
              </a:r>
              <a:r>
                <a:rPr lang="fr-FR" sz="2000" b="1" dirty="0">
                  <a:solidFill>
                    <a:prstClr val="black"/>
                  </a:solidFill>
                </a:rPr>
                <a:t>2p</a:t>
              </a:r>
              <a:r>
                <a:rPr lang="fr-FR" sz="2000" b="1" baseline="-25000" dirty="0">
                  <a:solidFill>
                    <a:prstClr val="black"/>
                  </a:solidFill>
                </a:rPr>
                <a:t>x</a:t>
              </a:r>
              <a:endParaRPr lang="fr-FR" dirty="0"/>
            </a:p>
          </p:txBody>
        </p:sp>
        <p:pic>
          <p:nvPicPr>
            <p:cNvPr id="84994" name="Picture 2"/>
            <p:cNvPicPr>
              <a:picLocks noChangeAspect="1" noChangeArrowheads="1"/>
            </p:cNvPicPr>
            <p:nvPr/>
          </p:nvPicPr>
          <p:blipFill>
            <a:blip r:embed="rId3" cstate="print"/>
            <a:srcRect l="11100" t="55439" r="40000" b="26921"/>
            <a:stretch>
              <a:fillRect/>
            </a:stretch>
          </p:blipFill>
          <p:spPr bwMode="auto">
            <a:xfrm>
              <a:off x="683568" y="5494180"/>
              <a:ext cx="3582847" cy="727004"/>
            </a:xfrm>
            <a:prstGeom prst="rect">
              <a:avLst/>
            </a:prstGeom>
            <a:noFill/>
            <a:ln w="9525">
              <a:noFill/>
              <a:miter lim="800000"/>
              <a:headEnd/>
              <a:tailEnd/>
            </a:ln>
          </p:spPr>
        </p:pic>
      </p:grpSp>
      <p:grpSp>
        <p:nvGrpSpPr>
          <p:cNvPr id="28" name="Groupe 27"/>
          <p:cNvGrpSpPr/>
          <p:nvPr/>
        </p:nvGrpSpPr>
        <p:grpSpPr>
          <a:xfrm>
            <a:off x="7308304" y="3706810"/>
            <a:ext cx="1512168" cy="2376264"/>
            <a:chOff x="7308304" y="3706810"/>
            <a:chExt cx="1512168" cy="2376264"/>
          </a:xfrm>
        </p:grpSpPr>
        <p:pic>
          <p:nvPicPr>
            <p:cNvPr id="36" name="Picture 4"/>
            <p:cNvPicPr>
              <a:picLocks noChangeAspect="1" noChangeArrowheads="1"/>
            </p:cNvPicPr>
            <p:nvPr/>
          </p:nvPicPr>
          <p:blipFill>
            <a:blip r:embed="rId4" cstate="print"/>
            <a:srcRect l="66148" t="42319" r="13535" b="14002"/>
            <a:stretch>
              <a:fillRect/>
            </a:stretch>
          </p:blipFill>
          <p:spPr bwMode="auto">
            <a:xfrm>
              <a:off x="7308304" y="4282874"/>
              <a:ext cx="1488627" cy="1800200"/>
            </a:xfrm>
            <a:prstGeom prst="rect">
              <a:avLst/>
            </a:prstGeom>
            <a:noFill/>
            <a:ln w="9525">
              <a:noFill/>
              <a:miter lim="800000"/>
              <a:headEnd/>
              <a:tailEnd/>
            </a:ln>
          </p:spPr>
        </p:pic>
        <p:sp>
          <p:nvSpPr>
            <p:cNvPr id="41" name="Rectangle 40"/>
            <p:cNvSpPr/>
            <p:nvPr/>
          </p:nvSpPr>
          <p:spPr>
            <a:xfrm>
              <a:off x="7668344" y="3706810"/>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z</a:t>
              </a:r>
              <a:r>
                <a:rPr lang="fr-FR" sz="2000" b="1" dirty="0" smtClean="0">
                  <a:solidFill>
                    <a:prstClr val="black"/>
                  </a:solidFill>
                </a:rPr>
                <a:t> – 2p</a:t>
              </a:r>
              <a:r>
                <a:rPr lang="fr-FR" sz="2000" b="1" baseline="-25000" dirty="0" smtClean="0">
                  <a:solidFill>
                    <a:prstClr val="black"/>
                  </a:solidFill>
                </a:rPr>
                <a:t>z</a:t>
              </a:r>
              <a:endParaRPr lang="fr-FR" dirty="0"/>
            </a:p>
          </p:txBody>
        </p:sp>
      </p:grpSp>
      <p:grpSp>
        <p:nvGrpSpPr>
          <p:cNvPr id="27" name="Groupe 26"/>
          <p:cNvGrpSpPr/>
          <p:nvPr/>
        </p:nvGrpSpPr>
        <p:grpSpPr>
          <a:xfrm>
            <a:off x="6084168" y="3650930"/>
            <a:ext cx="1152128" cy="2527693"/>
            <a:chOff x="6084168" y="3650930"/>
            <a:chExt cx="1152128" cy="2527693"/>
          </a:xfrm>
        </p:grpSpPr>
        <p:pic>
          <p:nvPicPr>
            <p:cNvPr id="84996" name="Picture 4"/>
            <p:cNvPicPr>
              <a:picLocks noChangeAspect="1" noChangeArrowheads="1"/>
            </p:cNvPicPr>
            <p:nvPr/>
          </p:nvPicPr>
          <p:blipFill>
            <a:blip r:embed="rId4" cstate="print"/>
            <a:srcRect l="51974" t="30240" r="37159" b="18521"/>
            <a:stretch>
              <a:fillRect/>
            </a:stretch>
          </p:blipFill>
          <p:spPr bwMode="auto">
            <a:xfrm>
              <a:off x="6300192" y="4066850"/>
              <a:ext cx="796242" cy="2111773"/>
            </a:xfrm>
            <a:prstGeom prst="rect">
              <a:avLst/>
            </a:prstGeom>
            <a:noFill/>
            <a:ln w="9525">
              <a:noFill/>
              <a:miter lim="800000"/>
              <a:headEnd/>
              <a:tailEnd/>
            </a:ln>
          </p:spPr>
        </p:pic>
        <p:sp>
          <p:nvSpPr>
            <p:cNvPr id="43" name="Rectangle 42"/>
            <p:cNvSpPr/>
            <p:nvPr/>
          </p:nvSpPr>
          <p:spPr>
            <a:xfrm>
              <a:off x="6084168" y="3650930"/>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y</a:t>
              </a:r>
              <a:r>
                <a:rPr lang="fr-FR" sz="2000" b="1" dirty="0" smtClean="0">
                  <a:solidFill>
                    <a:prstClr val="black"/>
                  </a:solidFill>
                </a:rPr>
                <a:t> – 2p</a:t>
              </a:r>
              <a:r>
                <a:rPr lang="fr-FR" sz="2000" b="1" baseline="-25000" dirty="0" smtClean="0">
                  <a:solidFill>
                    <a:prstClr val="black"/>
                  </a:solidFill>
                </a:rPr>
                <a:t>y</a:t>
              </a:r>
              <a:endParaRPr lang="fr-FR" dirty="0"/>
            </a:p>
          </p:txBody>
        </p:sp>
      </p:grpSp>
      <p:sp>
        <p:nvSpPr>
          <p:cNvPr id="44" name="Rectangle 43"/>
          <p:cNvSpPr/>
          <p:nvPr/>
        </p:nvSpPr>
        <p:spPr>
          <a:xfrm>
            <a:off x="716619" y="6230524"/>
            <a:ext cx="3960440" cy="461665"/>
          </a:xfrm>
          <a:prstGeom prst="rect">
            <a:avLst/>
          </a:prstGeom>
          <a:solidFill>
            <a:schemeClr val="accent3">
              <a:lumMod val="60000"/>
              <a:lumOff val="40000"/>
            </a:schemeClr>
          </a:solidFill>
          <a:ln w="57150">
            <a:solidFill>
              <a:srgbClr val="00B050"/>
            </a:solidFill>
          </a:ln>
        </p:spPr>
        <p:txBody>
          <a:bodyPr wrap="square">
            <a:spAutoFit/>
          </a:bodyPr>
          <a:lstStyle/>
          <a:p>
            <a:pPr algn="ctr"/>
            <a:r>
              <a:rPr lang="fr-FR" sz="2400" b="1" dirty="0" smtClean="0">
                <a:solidFill>
                  <a:prstClr val="black"/>
                </a:solidFill>
              </a:rPr>
              <a:t>Recouvrements AXIAUX</a:t>
            </a:r>
            <a:endParaRPr lang="fr-FR" sz="2000" dirty="0"/>
          </a:p>
        </p:txBody>
      </p:sp>
      <p:sp>
        <p:nvSpPr>
          <p:cNvPr id="45" name="Rectangle à coins arrondis 44"/>
          <p:cNvSpPr/>
          <p:nvPr/>
        </p:nvSpPr>
        <p:spPr>
          <a:xfrm>
            <a:off x="107504" y="3573016"/>
            <a:ext cx="5112568" cy="2664296"/>
          </a:xfrm>
          <a:prstGeom prst="roundRect">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p:cNvPicPr/>
          <p:nvPr/>
        </p:nvPicPr>
        <p:blipFill>
          <a:blip r:embed="rId5" cstate="print">
            <a:clrChange>
              <a:clrFrom>
                <a:srgbClr val="FFFFFF"/>
              </a:clrFrom>
              <a:clrTo>
                <a:srgbClr val="FFFFFF">
                  <a:alpha val="0"/>
                </a:srgbClr>
              </a:clrTo>
            </a:clrChange>
          </a:blip>
          <a:srcRect l="24521" t="34066" r="53100" b="27198"/>
          <a:stretch>
            <a:fillRect/>
          </a:stretch>
        </p:blipFill>
        <p:spPr bwMode="auto">
          <a:xfrm>
            <a:off x="4788024" y="4941168"/>
            <a:ext cx="1296144" cy="1230458"/>
          </a:xfrm>
          <a:prstGeom prst="rect">
            <a:avLst/>
          </a:prstGeom>
          <a:noFill/>
          <a:ln w="9525">
            <a:noFill/>
            <a:miter lim="800000"/>
            <a:headEnd/>
            <a:tailEnd/>
          </a:ln>
        </p:spPr>
      </p:pic>
      <p:sp>
        <p:nvSpPr>
          <p:cNvPr id="46" name="Rectangle à coins arrondis 45"/>
          <p:cNvSpPr/>
          <p:nvPr/>
        </p:nvSpPr>
        <p:spPr>
          <a:xfrm>
            <a:off x="5796136" y="3573016"/>
            <a:ext cx="3204864" cy="2664296"/>
          </a:xfrm>
          <a:prstGeom prst="roundRect">
            <a:avLst/>
          </a:prstGeom>
          <a:noFill/>
          <a:ln w="571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5508104" y="6232201"/>
            <a:ext cx="3635896" cy="461665"/>
          </a:xfrm>
          <a:prstGeom prst="rect">
            <a:avLst/>
          </a:prstGeom>
          <a:solidFill>
            <a:schemeClr val="accent4">
              <a:lumMod val="60000"/>
              <a:lumOff val="40000"/>
            </a:schemeClr>
          </a:solidFill>
          <a:ln w="57150">
            <a:solidFill>
              <a:srgbClr val="7030A0"/>
            </a:solidFill>
          </a:ln>
        </p:spPr>
        <p:txBody>
          <a:bodyPr wrap="square">
            <a:spAutoFit/>
          </a:bodyPr>
          <a:lstStyle/>
          <a:p>
            <a:pPr algn="ctr"/>
            <a:r>
              <a:rPr lang="fr-FR" sz="2400" b="1" dirty="0" smtClean="0">
                <a:solidFill>
                  <a:prstClr val="black"/>
                </a:solidFill>
              </a:rPr>
              <a:t>Recouvrements LATERAUX</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left)">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wipe(left)">
                                      <p:cBhvr>
                                        <p:cTn id="12" dur="500"/>
                                        <p:tgtEl>
                                          <p:spTgt spid="225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40"/>
                                        </p:tgtEl>
                                        <p:attrNameLst>
                                          <p:attrName>style.visibility</p:attrName>
                                        </p:attrNameLst>
                                      </p:cBhvr>
                                      <p:to>
                                        <p:strVal val="visible"/>
                                      </p:to>
                                    </p:set>
                                    <p:animEffect transition="in" filter="wipe(left)">
                                      <p:cBhvr>
                                        <p:cTn id="17" dur="500"/>
                                        <p:tgtEl>
                                          <p:spTgt spid="22540"/>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2541"/>
                                        </p:tgtEl>
                                        <p:attrNameLst>
                                          <p:attrName>style.visibility</p:attrName>
                                        </p:attrNameLst>
                                      </p:cBhvr>
                                      <p:to>
                                        <p:strVal val="visible"/>
                                      </p:to>
                                    </p:set>
                                    <p:animEffect transition="in" filter="wipe(left)">
                                      <p:cBhvr>
                                        <p:cTn id="21" dur="500"/>
                                        <p:tgtEl>
                                          <p:spTgt spid="22541"/>
                                        </p:tgtEl>
                                      </p:cBhvr>
                                    </p:animEffect>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2539"/>
                                        </p:tgtEl>
                                        <p:attrNameLst>
                                          <p:attrName>style.visibility</p:attrName>
                                        </p:attrNameLst>
                                      </p:cBhvr>
                                      <p:to>
                                        <p:strVal val="visible"/>
                                      </p:to>
                                    </p:set>
                                    <p:anim calcmode="lin" valueType="num">
                                      <p:cBhvr additive="base">
                                        <p:cTn id="25" dur="500" fill="hold"/>
                                        <p:tgtEl>
                                          <p:spTgt spid="22539"/>
                                        </p:tgtEl>
                                        <p:attrNameLst>
                                          <p:attrName>ppt_x</p:attrName>
                                        </p:attrNameLst>
                                      </p:cBhvr>
                                      <p:tavLst>
                                        <p:tav tm="0">
                                          <p:val>
                                            <p:strVal val="1+#ppt_w/2"/>
                                          </p:val>
                                        </p:tav>
                                        <p:tav tm="100000">
                                          <p:val>
                                            <p:strVal val="#ppt_x"/>
                                          </p:val>
                                        </p:tav>
                                      </p:tavLst>
                                    </p:anim>
                                    <p:anim calcmode="lin" valueType="num">
                                      <p:cBhvr additive="base">
                                        <p:cTn id="26" dur="500" fill="hold"/>
                                        <p:tgtEl>
                                          <p:spTgt spid="22539"/>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30"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800" decel="100000"/>
                                        <p:tgtEl>
                                          <p:spTgt spid="24"/>
                                        </p:tgtEl>
                                      </p:cBhvr>
                                    </p:animEffect>
                                    <p:anim calcmode="lin" valueType="num">
                                      <p:cBhvr>
                                        <p:cTn id="31" dur="800" decel="100000" fill="hold"/>
                                        <p:tgtEl>
                                          <p:spTgt spid="24"/>
                                        </p:tgtEl>
                                        <p:attrNameLst>
                                          <p:attrName>style.rotation</p:attrName>
                                        </p:attrNameLst>
                                      </p:cBhvr>
                                      <p:tavLst>
                                        <p:tav tm="0">
                                          <p:val>
                                            <p:fltVal val="-90"/>
                                          </p:val>
                                        </p:tav>
                                        <p:tav tm="100000">
                                          <p:val>
                                            <p:fltVal val="0"/>
                                          </p:val>
                                        </p:tav>
                                      </p:tavLst>
                                    </p:anim>
                                    <p:anim calcmode="lin" valueType="num">
                                      <p:cBhvr>
                                        <p:cTn id="32" dur="800" decel="100000" fill="hold"/>
                                        <p:tgtEl>
                                          <p:spTgt spid="24"/>
                                        </p:tgtEl>
                                        <p:attrNameLst>
                                          <p:attrName>ppt_x</p:attrName>
                                        </p:attrNameLst>
                                      </p:cBhvr>
                                      <p:tavLst>
                                        <p:tav tm="0">
                                          <p:val>
                                            <p:strVal val="#ppt_x+0.4"/>
                                          </p:val>
                                        </p:tav>
                                        <p:tav tm="100000">
                                          <p:val>
                                            <p:strVal val="#ppt_x-0.05"/>
                                          </p:val>
                                        </p:tav>
                                      </p:tavLst>
                                    </p:anim>
                                    <p:anim calcmode="lin" valueType="num">
                                      <p:cBhvr>
                                        <p:cTn id="33" dur="800" decel="100000" fill="hold"/>
                                        <p:tgtEl>
                                          <p:spTgt spid="24"/>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par>
                          <p:cTn id="36" fill="hold">
                            <p:stCondLst>
                              <p:cond delay="2500"/>
                            </p:stCondLst>
                            <p:childTnLst>
                              <p:par>
                                <p:cTn id="37" presetID="30"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800" decel="100000"/>
                                        <p:tgtEl>
                                          <p:spTgt spid="25"/>
                                        </p:tgtEl>
                                      </p:cBhvr>
                                    </p:animEffect>
                                    <p:anim calcmode="lin" valueType="num">
                                      <p:cBhvr>
                                        <p:cTn id="40" dur="800" decel="100000" fill="hold"/>
                                        <p:tgtEl>
                                          <p:spTgt spid="25"/>
                                        </p:tgtEl>
                                        <p:attrNameLst>
                                          <p:attrName>style.rotation</p:attrName>
                                        </p:attrNameLst>
                                      </p:cBhvr>
                                      <p:tavLst>
                                        <p:tav tm="0">
                                          <p:val>
                                            <p:fltVal val="-90"/>
                                          </p:val>
                                        </p:tav>
                                        <p:tav tm="100000">
                                          <p:val>
                                            <p:fltVal val="0"/>
                                          </p:val>
                                        </p:tav>
                                      </p:tavLst>
                                    </p:anim>
                                    <p:anim calcmode="lin" valueType="num">
                                      <p:cBhvr>
                                        <p:cTn id="41" dur="800" decel="100000" fill="hold"/>
                                        <p:tgtEl>
                                          <p:spTgt spid="25"/>
                                        </p:tgtEl>
                                        <p:attrNameLst>
                                          <p:attrName>ppt_x</p:attrName>
                                        </p:attrNameLst>
                                      </p:cBhvr>
                                      <p:tavLst>
                                        <p:tav tm="0">
                                          <p:val>
                                            <p:strVal val="#ppt_x+0.4"/>
                                          </p:val>
                                        </p:tav>
                                        <p:tav tm="100000">
                                          <p:val>
                                            <p:strVal val="#ppt_x-0.05"/>
                                          </p:val>
                                        </p:tav>
                                      </p:tavLst>
                                    </p:anim>
                                    <p:anim calcmode="lin" valueType="num">
                                      <p:cBhvr>
                                        <p:cTn id="42" dur="800" decel="100000" fill="hold"/>
                                        <p:tgtEl>
                                          <p:spTgt spid="25"/>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45" fill="hold">
                            <p:stCondLst>
                              <p:cond delay="3500"/>
                            </p:stCondLst>
                            <p:childTnLst>
                              <p:par>
                                <p:cTn id="46" presetID="30" presetClass="entr" presetSubtype="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800" decel="100000"/>
                                        <p:tgtEl>
                                          <p:spTgt spid="26"/>
                                        </p:tgtEl>
                                      </p:cBhvr>
                                    </p:animEffect>
                                    <p:anim calcmode="lin" valueType="num">
                                      <p:cBhvr>
                                        <p:cTn id="49" dur="800" decel="100000" fill="hold"/>
                                        <p:tgtEl>
                                          <p:spTgt spid="26"/>
                                        </p:tgtEl>
                                        <p:attrNameLst>
                                          <p:attrName>style.rotation</p:attrName>
                                        </p:attrNameLst>
                                      </p:cBhvr>
                                      <p:tavLst>
                                        <p:tav tm="0">
                                          <p:val>
                                            <p:fltVal val="-90"/>
                                          </p:val>
                                        </p:tav>
                                        <p:tav tm="100000">
                                          <p:val>
                                            <p:fltVal val="0"/>
                                          </p:val>
                                        </p:tav>
                                      </p:tavLst>
                                    </p:anim>
                                    <p:anim calcmode="lin" valueType="num">
                                      <p:cBhvr>
                                        <p:cTn id="50" dur="800" decel="100000" fill="hold"/>
                                        <p:tgtEl>
                                          <p:spTgt spid="26"/>
                                        </p:tgtEl>
                                        <p:attrNameLst>
                                          <p:attrName>ppt_x</p:attrName>
                                        </p:attrNameLst>
                                      </p:cBhvr>
                                      <p:tavLst>
                                        <p:tav tm="0">
                                          <p:val>
                                            <p:strVal val="#ppt_x+0.4"/>
                                          </p:val>
                                        </p:tav>
                                        <p:tav tm="100000">
                                          <p:val>
                                            <p:strVal val="#ppt_x-0.05"/>
                                          </p:val>
                                        </p:tav>
                                      </p:tavLst>
                                    </p:anim>
                                    <p:anim calcmode="lin" valueType="num">
                                      <p:cBhvr>
                                        <p:cTn id="51" dur="800" decel="100000" fill="hold"/>
                                        <p:tgtEl>
                                          <p:spTgt spid="26"/>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par>
                          <p:cTn id="54" fill="hold">
                            <p:stCondLst>
                              <p:cond delay="4500"/>
                            </p:stCondLst>
                            <p:childTnLst>
                              <p:par>
                                <p:cTn id="55" presetID="2" presetClass="entr" presetSubtype="4"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ppt_x"/>
                                          </p:val>
                                        </p:tav>
                                        <p:tav tm="100000">
                                          <p:val>
                                            <p:strVal val="#ppt_x"/>
                                          </p:val>
                                        </p:tav>
                                      </p:tavLst>
                                    </p:anim>
                                    <p:anim calcmode="lin" valueType="num">
                                      <p:cBhvr additive="base">
                                        <p:cTn id="58" dur="500" fill="hold"/>
                                        <p:tgtEl>
                                          <p:spTgt spid="37"/>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30" presetClass="entr" presetSubtype="0"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800" decel="100000"/>
                                        <p:tgtEl>
                                          <p:spTgt spid="27"/>
                                        </p:tgtEl>
                                      </p:cBhvr>
                                    </p:animEffect>
                                    <p:anim calcmode="lin" valueType="num">
                                      <p:cBhvr>
                                        <p:cTn id="63" dur="800" decel="100000" fill="hold"/>
                                        <p:tgtEl>
                                          <p:spTgt spid="27"/>
                                        </p:tgtEl>
                                        <p:attrNameLst>
                                          <p:attrName>style.rotation</p:attrName>
                                        </p:attrNameLst>
                                      </p:cBhvr>
                                      <p:tavLst>
                                        <p:tav tm="0">
                                          <p:val>
                                            <p:fltVal val="-90"/>
                                          </p:val>
                                        </p:tav>
                                        <p:tav tm="100000">
                                          <p:val>
                                            <p:fltVal val="0"/>
                                          </p:val>
                                        </p:tav>
                                      </p:tavLst>
                                    </p:anim>
                                    <p:anim calcmode="lin" valueType="num">
                                      <p:cBhvr>
                                        <p:cTn id="64" dur="800" decel="100000" fill="hold"/>
                                        <p:tgtEl>
                                          <p:spTgt spid="27"/>
                                        </p:tgtEl>
                                        <p:attrNameLst>
                                          <p:attrName>ppt_x</p:attrName>
                                        </p:attrNameLst>
                                      </p:cBhvr>
                                      <p:tavLst>
                                        <p:tav tm="0">
                                          <p:val>
                                            <p:strVal val="#ppt_x+0.4"/>
                                          </p:val>
                                        </p:tav>
                                        <p:tav tm="100000">
                                          <p:val>
                                            <p:strVal val="#ppt_x-0.05"/>
                                          </p:val>
                                        </p:tav>
                                      </p:tavLst>
                                    </p:anim>
                                    <p:anim calcmode="lin" valueType="num">
                                      <p:cBhvr>
                                        <p:cTn id="65" dur="800" decel="100000" fill="hold"/>
                                        <p:tgtEl>
                                          <p:spTgt spid="27"/>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8" fill="hold">
                            <p:stCondLst>
                              <p:cond delay="6000"/>
                            </p:stCondLst>
                            <p:childTnLst>
                              <p:par>
                                <p:cTn id="69" presetID="3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800" decel="100000"/>
                                        <p:tgtEl>
                                          <p:spTgt spid="28"/>
                                        </p:tgtEl>
                                      </p:cBhvr>
                                    </p:animEffect>
                                    <p:anim calcmode="lin" valueType="num">
                                      <p:cBhvr>
                                        <p:cTn id="72" dur="800" decel="100000" fill="hold"/>
                                        <p:tgtEl>
                                          <p:spTgt spid="28"/>
                                        </p:tgtEl>
                                        <p:attrNameLst>
                                          <p:attrName>style.rotation</p:attrName>
                                        </p:attrNameLst>
                                      </p:cBhvr>
                                      <p:tavLst>
                                        <p:tav tm="0">
                                          <p:val>
                                            <p:fltVal val="-90"/>
                                          </p:val>
                                        </p:tav>
                                        <p:tav tm="100000">
                                          <p:val>
                                            <p:fltVal val="0"/>
                                          </p:val>
                                        </p:tav>
                                      </p:tavLst>
                                    </p:anim>
                                    <p:anim calcmode="lin" valueType="num">
                                      <p:cBhvr>
                                        <p:cTn id="73" dur="800" decel="100000" fill="hold"/>
                                        <p:tgtEl>
                                          <p:spTgt spid="28"/>
                                        </p:tgtEl>
                                        <p:attrNameLst>
                                          <p:attrName>ppt_x</p:attrName>
                                        </p:attrNameLst>
                                      </p:cBhvr>
                                      <p:tavLst>
                                        <p:tav tm="0">
                                          <p:val>
                                            <p:strVal val="#ppt_x+0.4"/>
                                          </p:val>
                                        </p:tav>
                                        <p:tav tm="100000">
                                          <p:val>
                                            <p:strVal val="#ppt_x-0.05"/>
                                          </p:val>
                                        </p:tav>
                                      </p:tavLst>
                                    </p:anim>
                                    <p:anim calcmode="lin" valueType="num">
                                      <p:cBhvr>
                                        <p:cTn id="74" dur="800" decel="100000" fill="hold"/>
                                        <p:tgtEl>
                                          <p:spTgt spid="28"/>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wipe(left)">
                                      <p:cBhvr>
                                        <p:cTn id="81" dur="2000"/>
                                        <p:tgtEl>
                                          <p:spTgt spid="45"/>
                                        </p:tgtEl>
                                      </p:cBhvr>
                                    </p:animEffect>
                                  </p:childTnLst>
                                </p:cTn>
                              </p:par>
                              <p:par>
                                <p:cTn id="82" presetID="1" presetClass="exit" presetSubtype="0" fill="hold" nodeType="withEffect">
                                  <p:stCondLst>
                                    <p:cond delay="0"/>
                                  </p:stCondLst>
                                  <p:childTnLst>
                                    <p:set>
                                      <p:cBhvr>
                                        <p:cTn id="83" dur="1" fill="hold">
                                          <p:stCondLst>
                                            <p:cond delay="0"/>
                                          </p:stCondLst>
                                        </p:cTn>
                                        <p:tgtEl>
                                          <p:spTgt spid="37"/>
                                        </p:tgtEl>
                                        <p:attrNameLst>
                                          <p:attrName>style.visibility</p:attrName>
                                        </p:attrNameLst>
                                      </p:cBhvr>
                                      <p:to>
                                        <p:strVal val="hidden"/>
                                      </p:to>
                                    </p:set>
                                  </p:childTnLst>
                                </p:cTn>
                              </p:par>
                            </p:childTnLst>
                          </p:cTn>
                        </p:par>
                        <p:par>
                          <p:cTn id="84" fill="hold">
                            <p:stCondLst>
                              <p:cond delay="2000"/>
                            </p:stCondLst>
                            <p:childTnLst>
                              <p:par>
                                <p:cTn id="85" presetID="22" presetClass="entr" presetSubtype="1"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wipe(up)">
                                      <p:cBhvr>
                                        <p:cTn id="87" dur="500"/>
                                        <p:tgtEl>
                                          <p:spTgt spid="44"/>
                                        </p:tgtEl>
                                      </p:cBhvr>
                                    </p:animEffect>
                                  </p:childTnLst>
                                </p:cTn>
                              </p:par>
                            </p:childTnLst>
                          </p:cTn>
                        </p:par>
                        <p:par>
                          <p:cTn id="88" fill="hold">
                            <p:stCondLst>
                              <p:cond delay="2500"/>
                            </p:stCondLst>
                            <p:childTnLst>
                              <p:par>
                                <p:cTn id="89" presetID="22" presetClass="entr" presetSubtype="8"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wipe(left)">
                                      <p:cBhvr>
                                        <p:cTn id="91" dur="2000"/>
                                        <p:tgtEl>
                                          <p:spTgt spid="46"/>
                                        </p:tgtEl>
                                      </p:cBhvr>
                                    </p:animEffect>
                                  </p:childTnLst>
                                </p:cTn>
                              </p:par>
                            </p:childTnLst>
                          </p:cTn>
                        </p:par>
                        <p:par>
                          <p:cTn id="92" fill="hold">
                            <p:stCondLst>
                              <p:cond delay="4500"/>
                            </p:stCondLst>
                            <p:childTnLst>
                              <p:par>
                                <p:cTn id="93" presetID="22" presetClass="entr" presetSubtype="8" fill="hold" grpId="0"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wipe(left)">
                                      <p:cBhvr>
                                        <p:cTn id="95"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p:bldP spid="22539" grpId="0" animBg="1"/>
      <p:bldP spid="22540" grpId="0"/>
      <p:bldP spid="22541" grpId="0"/>
      <p:bldP spid="44" grpId="0" animBg="1"/>
      <p:bldP spid="45" grpId="0" animBg="1"/>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79512" y="34164"/>
            <a:ext cx="8856984" cy="1593193"/>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8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0" name="Text Box 2"/>
          <p:cNvSpPr txBox="1">
            <a:spLocks noChangeArrowheads="1"/>
          </p:cNvSpPr>
          <p:nvPr/>
        </p:nvSpPr>
        <p:spPr bwMode="auto">
          <a:xfrm>
            <a:off x="314511" y="22590"/>
            <a:ext cx="8748464"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Seules les </a:t>
            </a:r>
            <a:r>
              <a:rPr kumimoji="0" lang="fr-FR" sz="2000" b="1" i="0" u="sng" strike="noStrike" cap="none" normalizeH="0" baseline="0" dirty="0" smtClean="0">
                <a:ln>
                  <a:noFill/>
                </a:ln>
                <a:solidFill>
                  <a:srgbClr val="FF0000"/>
                </a:solidFill>
                <a:effectLst/>
                <a:latin typeface="Arial" pitchFamily="34" charset="0"/>
                <a:cs typeface="Arial" pitchFamily="34" charset="0"/>
              </a:rPr>
              <a:t>OA de valence proches en énergie</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et possédant des </a:t>
            </a:r>
            <a:r>
              <a:rPr kumimoji="0" lang="fr-FR" sz="2000" b="1" i="0" u="sng" strike="noStrike" cap="none" normalizeH="0" baseline="0" dirty="0" smtClean="0">
                <a:ln>
                  <a:noFill/>
                </a:ln>
                <a:solidFill>
                  <a:srgbClr val="FF0000"/>
                </a:solidFill>
                <a:effectLst/>
                <a:latin typeface="Arial" pitchFamily="34" charset="0"/>
                <a:cs typeface="Arial" pitchFamily="34" charset="0"/>
              </a:rPr>
              <a:t>éléments de symétrie communs</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peuvent interagir</a:t>
            </a:r>
            <a:r>
              <a:rPr kumimoji="0" lang="fr-FR" sz="2000" b="0" i="0" u="none" strike="noStrike" cap="none" normalizeH="0" baseline="0" dirty="0" smtClean="0">
                <a:ln>
                  <a:noFill/>
                </a:ln>
                <a:solidFill>
                  <a:srgbClr val="002060"/>
                </a:solidFill>
                <a:effectLst/>
                <a:latin typeface="Arial" pitchFamily="34" charset="0"/>
                <a:cs typeface="Arial" pitchFamily="34" charset="0"/>
              </a:rPr>
              <a:t> : on parle de </a:t>
            </a:r>
            <a:r>
              <a:rPr kumimoji="0" lang="fr-FR" sz="2000" b="1" i="1" u="sng" strike="noStrike" cap="none" normalizeH="0" baseline="0" dirty="0" smtClean="0">
                <a:ln>
                  <a:noFill/>
                </a:ln>
                <a:solidFill>
                  <a:srgbClr val="002060"/>
                </a:solidFill>
                <a:effectLst/>
                <a:latin typeface="Arial" pitchFamily="34" charset="0"/>
                <a:cs typeface="Arial" pitchFamily="34" charset="0"/>
              </a:rPr>
              <a:t>RECOUVREMENT des OA</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22531" name="Text Box 3"/>
          <p:cNvSpPr txBox="1">
            <a:spLocks noChangeArrowheads="1"/>
          </p:cNvSpPr>
          <p:nvPr/>
        </p:nvSpPr>
        <p:spPr bwMode="auto">
          <a:xfrm>
            <a:off x="413350" y="993419"/>
            <a:ext cx="8446963" cy="5572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sng" strike="noStrike" cap="none" normalizeH="0" baseline="0" dirty="0" smtClean="0">
                <a:ln>
                  <a:noFill/>
                </a:ln>
                <a:solidFill>
                  <a:srgbClr val="FF0000"/>
                </a:solidFill>
                <a:effectLst/>
                <a:latin typeface="Arial" pitchFamily="34" charset="0"/>
                <a:cs typeface="Arial" pitchFamily="34" charset="0"/>
              </a:rPr>
              <a:t>Principe de recouvrement maximum</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plus le recouvrement entre les OA de valence est important, plus la liaison est forte.</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52" name="Rectangle 51"/>
          <p:cNvSpPr/>
          <p:nvPr/>
        </p:nvSpPr>
        <p:spPr>
          <a:xfrm>
            <a:off x="539552" y="1849935"/>
            <a:ext cx="1080120"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2s – 2s</a:t>
            </a:r>
            <a:endParaRPr lang="fr-FR" dirty="0"/>
          </a:p>
        </p:txBody>
      </p:sp>
      <p:sp>
        <p:nvSpPr>
          <p:cNvPr id="53" name="Rectangle 52"/>
          <p:cNvSpPr/>
          <p:nvPr/>
        </p:nvSpPr>
        <p:spPr>
          <a:xfrm>
            <a:off x="1835696" y="3246027"/>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x</a:t>
            </a:r>
            <a:r>
              <a:rPr lang="fr-FR" sz="2000" b="1" dirty="0" smtClean="0">
                <a:solidFill>
                  <a:prstClr val="black"/>
                </a:solidFill>
              </a:rPr>
              <a:t> – </a:t>
            </a:r>
            <a:r>
              <a:rPr lang="fr-FR" sz="2000" b="1" dirty="0">
                <a:solidFill>
                  <a:prstClr val="black"/>
                </a:solidFill>
              </a:rPr>
              <a:t>2p</a:t>
            </a:r>
            <a:r>
              <a:rPr lang="fr-FR" sz="2000" b="1" baseline="-25000" dirty="0">
                <a:solidFill>
                  <a:prstClr val="black"/>
                </a:solidFill>
              </a:rPr>
              <a:t>x</a:t>
            </a:r>
            <a:endParaRPr lang="fr-FR" dirty="0"/>
          </a:p>
        </p:txBody>
      </p:sp>
      <p:sp>
        <p:nvSpPr>
          <p:cNvPr id="42" name="Rectangle 41"/>
          <p:cNvSpPr/>
          <p:nvPr/>
        </p:nvSpPr>
        <p:spPr>
          <a:xfrm>
            <a:off x="3203848" y="1849935"/>
            <a:ext cx="1080120"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2s – 2p</a:t>
            </a:r>
            <a:r>
              <a:rPr lang="fr-FR" sz="2000" b="1" baseline="-25000" dirty="0" smtClean="0">
                <a:solidFill>
                  <a:prstClr val="black"/>
                </a:solidFill>
              </a:rPr>
              <a:t>x</a:t>
            </a:r>
            <a:endParaRPr lang="fr-FR" dirty="0"/>
          </a:p>
        </p:txBody>
      </p:sp>
      <p:pic>
        <p:nvPicPr>
          <p:cNvPr id="84993" name="Picture 1"/>
          <p:cNvPicPr>
            <a:picLocks noChangeAspect="1" noChangeArrowheads="1"/>
          </p:cNvPicPr>
          <p:nvPr/>
        </p:nvPicPr>
        <p:blipFill>
          <a:blip r:embed="rId2" cstate="print"/>
          <a:srcRect l="7087" t="54599" r="67398" b="26921"/>
          <a:stretch>
            <a:fillRect/>
          </a:stretch>
        </p:blipFill>
        <p:spPr bwMode="auto">
          <a:xfrm>
            <a:off x="251520" y="2281983"/>
            <a:ext cx="1869438" cy="761623"/>
          </a:xfrm>
          <a:prstGeom prst="rect">
            <a:avLst/>
          </a:prstGeom>
          <a:noFill/>
          <a:ln w="9525">
            <a:noFill/>
            <a:miter lim="800000"/>
            <a:headEnd/>
            <a:tailEnd/>
          </a:ln>
        </p:spPr>
      </p:pic>
      <p:pic>
        <p:nvPicPr>
          <p:cNvPr id="34" name="Picture 1"/>
          <p:cNvPicPr>
            <a:picLocks noChangeAspect="1" noChangeArrowheads="1"/>
          </p:cNvPicPr>
          <p:nvPr/>
        </p:nvPicPr>
        <p:blipFill>
          <a:blip r:embed="rId2" cstate="print"/>
          <a:srcRect l="39162" t="54599" r="25400" b="26921"/>
          <a:stretch>
            <a:fillRect/>
          </a:stretch>
        </p:blipFill>
        <p:spPr bwMode="auto">
          <a:xfrm>
            <a:off x="2483768" y="2281983"/>
            <a:ext cx="2596442" cy="761623"/>
          </a:xfrm>
          <a:prstGeom prst="rect">
            <a:avLst/>
          </a:prstGeom>
          <a:noFill/>
          <a:ln w="9525">
            <a:noFill/>
            <a:miter lim="800000"/>
            <a:headEnd/>
            <a:tailEnd/>
          </a:ln>
        </p:spPr>
      </p:pic>
      <p:pic>
        <p:nvPicPr>
          <p:cNvPr id="84994" name="Picture 2"/>
          <p:cNvPicPr>
            <a:picLocks noChangeAspect="1" noChangeArrowheads="1"/>
          </p:cNvPicPr>
          <p:nvPr/>
        </p:nvPicPr>
        <p:blipFill>
          <a:blip r:embed="rId3" cstate="print"/>
          <a:srcRect l="11100" t="55439" r="40000" b="26921"/>
          <a:stretch>
            <a:fillRect/>
          </a:stretch>
        </p:blipFill>
        <p:spPr bwMode="auto">
          <a:xfrm>
            <a:off x="683568" y="3671151"/>
            <a:ext cx="3582847" cy="727004"/>
          </a:xfrm>
          <a:prstGeom prst="rect">
            <a:avLst/>
          </a:prstGeom>
          <a:noFill/>
          <a:ln w="9525">
            <a:noFill/>
            <a:miter lim="800000"/>
            <a:headEnd/>
            <a:tailEnd/>
          </a:ln>
        </p:spPr>
      </p:pic>
      <p:pic>
        <p:nvPicPr>
          <p:cNvPr id="84996" name="Picture 4"/>
          <p:cNvPicPr>
            <a:picLocks noChangeAspect="1" noChangeArrowheads="1"/>
          </p:cNvPicPr>
          <p:nvPr/>
        </p:nvPicPr>
        <p:blipFill>
          <a:blip r:embed="rId4" cstate="print"/>
          <a:srcRect l="51974" t="30240" r="37159" b="18521"/>
          <a:stretch>
            <a:fillRect/>
          </a:stretch>
        </p:blipFill>
        <p:spPr bwMode="auto">
          <a:xfrm>
            <a:off x="6300192" y="2228509"/>
            <a:ext cx="796242" cy="2111773"/>
          </a:xfrm>
          <a:prstGeom prst="rect">
            <a:avLst/>
          </a:prstGeom>
          <a:noFill/>
          <a:ln w="9525">
            <a:noFill/>
            <a:miter lim="800000"/>
            <a:headEnd/>
            <a:tailEnd/>
          </a:ln>
        </p:spPr>
      </p:pic>
      <p:pic>
        <p:nvPicPr>
          <p:cNvPr id="36" name="Picture 4"/>
          <p:cNvPicPr>
            <a:picLocks noChangeAspect="1" noChangeArrowheads="1"/>
          </p:cNvPicPr>
          <p:nvPr/>
        </p:nvPicPr>
        <p:blipFill>
          <a:blip r:embed="rId4" cstate="print"/>
          <a:srcRect l="66148" t="42319" r="13535" b="14002"/>
          <a:stretch>
            <a:fillRect/>
          </a:stretch>
        </p:blipFill>
        <p:spPr bwMode="auto">
          <a:xfrm>
            <a:off x="7308304" y="2444533"/>
            <a:ext cx="1488627" cy="1800200"/>
          </a:xfrm>
          <a:prstGeom prst="rect">
            <a:avLst/>
          </a:prstGeom>
          <a:noFill/>
          <a:ln w="9525">
            <a:noFill/>
            <a:miter lim="800000"/>
            <a:headEnd/>
            <a:tailEnd/>
          </a:ln>
        </p:spPr>
      </p:pic>
      <p:sp>
        <p:nvSpPr>
          <p:cNvPr id="41" name="Rectangle 40"/>
          <p:cNvSpPr/>
          <p:nvPr/>
        </p:nvSpPr>
        <p:spPr>
          <a:xfrm>
            <a:off x="7668344" y="1868469"/>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z</a:t>
            </a:r>
            <a:r>
              <a:rPr lang="fr-FR" sz="2000" b="1" dirty="0" smtClean="0">
                <a:solidFill>
                  <a:prstClr val="black"/>
                </a:solidFill>
              </a:rPr>
              <a:t> – 2p</a:t>
            </a:r>
            <a:r>
              <a:rPr lang="fr-FR" sz="2000" b="1" baseline="-25000" dirty="0" smtClean="0">
                <a:solidFill>
                  <a:prstClr val="black"/>
                </a:solidFill>
              </a:rPr>
              <a:t>z</a:t>
            </a:r>
            <a:endParaRPr lang="fr-FR" dirty="0"/>
          </a:p>
        </p:txBody>
      </p:sp>
      <p:sp>
        <p:nvSpPr>
          <p:cNvPr id="43" name="Rectangle 42"/>
          <p:cNvSpPr/>
          <p:nvPr/>
        </p:nvSpPr>
        <p:spPr>
          <a:xfrm>
            <a:off x="6084168" y="1812589"/>
            <a:ext cx="1152128" cy="400110"/>
          </a:xfrm>
          <a:prstGeom prst="rect">
            <a:avLst/>
          </a:prstGeom>
          <a:solidFill>
            <a:schemeClr val="tx2">
              <a:lumMod val="40000"/>
              <a:lumOff val="60000"/>
            </a:schemeClr>
          </a:solidFill>
          <a:ln w="28575">
            <a:solidFill>
              <a:schemeClr val="tx2">
                <a:lumMod val="75000"/>
              </a:schemeClr>
            </a:solidFill>
          </a:ln>
        </p:spPr>
        <p:txBody>
          <a:bodyPr wrap="square">
            <a:spAutoFit/>
          </a:bodyPr>
          <a:lstStyle/>
          <a:p>
            <a:pPr algn="ctr"/>
            <a:r>
              <a:rPr lang="fr-FR" sz="2000" b="1" dirty="0" smtClean="0">
                <a:solidFill>
                  <a:prstClr val="black"/>
                </a:solidFill>
              </a:rPr>
              <a:t>2p</a:t>
            </a:r>
            <a:r>
              <a:rPr lang="fr-FR" sz="2000" b="1" baseline="-25000" dirty="0" smtClean="0">
                <a:solidFill>
                  <a:prstClr val="black"/>
                </a:solidFill>
              </a:rPr>
              <a:t>y</a:t>
            </a:r>
            <a:r>
              <a:rPr lang="fr-FR" sz="2000" b="1" dirty="0" smtClean="0">
                <a:solidFill>
                  <a:prstClr val="black"/>
                </a:solidFill>
              </a:rPr>
              <a:t> – 2p</a:t>
            </a:r>
            <a:r>
              <a:rPr lang="fr-FR" sz="2000" b="1" baseline="-25000" dirty="0" smtClean="0">
                <a:solidFill>
                  <a:prstClr val="black"/>
                </a:solidFill>
              </a:rPr>
              <a:t>y</a:t>
            </a:r>
            <a:endParaRPr lang="fr-FR" dirty="0"/>
          </a:p>
        </p:txBody>
      </p:sp>
      <p:sp>
        <p:nvSpPr>
          <p:cNvPr id="44" name="Rectangle 43"/>
          <p:cNvSpPr/>
          <p:nvPr/>
        </p:nvSpPr>
        <p:spPr>
          <a:xfrm>
            <a:off x="716619" y="4407495"/>
            <a:ext cx="3960440" cy="461665"/>
          </a:xfrm>
          <a:prstGeom prst="rect">
            <a:avLst/>
          </a:prstGeom>
          <a:solidFill>
            <a:schemeClr val="accent3">
              <a:lumMod val="60000"/>
              <a:lumOff val="40000"/>
            </a:schemeClr>
          </a:solidFill>
          <a:ln w="57150">
            <a:solidFill>
              <a:srgbClr val="00B050"/>
            </a:solidFill>
          </a:ln>
        </p:spPr>
        <p:txBody>
          <a:bodyPr wrap="square">
            <a:spAutoFit/>
          </a:bodyPr>
          <a:lstStyle/>
          <a:p>
            <a:pPr algn="ctr"/>
            <a:r>
              <a:rPr lang="fr-FR" sz="2400" b="1" dirty="0" smtClean="0">
                <a:solidFill>
                  <a:prstClr val="black"/>
                </a:solidFill>
              </a:rPr>
              <a:t>Recouvrements AXIAUX</a:t>
            </a:r>
            <a:endParaRPr lang="fr-FR" sz="2000" dirty="0"/>
          </a:p>
        </p:txBody>
      </p:sp>
      <p:sp>
        <p:nvSpPr>
          <p:cNvPr id="45" name="Rectangle à coins arrondis 44"/>
          <p:cNvSpPr/>
          <p:nvPr/>
        </p:nvSpPr>
        <p:spPr>
          <a:xfrm>
            <a:off x="107504" y="1749987"/>
            <a:ext cx="5112568" cy="2664296"/>
          </a:xfrm>
          <a:prstGeom prst="roundRect">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à coins arrondis 45"/>
          <p:cNvSpPr/>
          <p:nvPr/>
        </p:nvSpPr>
        <p:spPr>
          <a:xfrm>
            <a:off x="5796136" y="1734675"/>
            <a:ext cx="3204864" cy="2664296"/>
          </a:xfrm>
          <a:prstGeom prst="roundRect">
            <a:avLst/>
          </a:prstGeom>
          <a:noFill/>
          <a:ln w="571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p:cNvSpPr/>
          <p:nvPr/>
        </p:nvSpPr>
        <p:spPr>
          <a:xfrm>
            <a:off x="5508104" y="4393860"/>
            <a:ext cx="3635896" cy="461665"/>
          </a:xfrm>
          <a:prstGeom prst="rect">
            <a:avLst/>
          </a:prstGeom>
          <a:solidFill>
            <a:schemeClr val="accent4">
              <a:lumMod val="60000"/>
              <a:lumOff val="40000"/>
            </a:schemeClr>
          </a:solidFill>
          <a:ln w="57150">
            <a:solidFill>
              <a:srgbClr val="7030A0"/>
            </a:solidFill>
          </a:ln>
        </p:spPr>
        <p:txBody>
          <a:bodyPr wrap="square">
            <a:spAutoFit/>
          </a:bodyPr>
          <a:lstStyle/>
          <a:p>
            <a:pPr algn="ctr"/>
            <a:r>
              <a:rPr lang="fr-FR" sz="2400" b="1" dirty="0" smtClean="0">
                <a:solidFill>
                  <a:prstClr val="black"/>
                </a:solidFill>
              </a:rPr>
              <a:t>Recouvrements LATERAUX</a:t>
            </a:r>
            <a:endParaRPr lang="fr-FR" sz="2000" dirty="0"/>
          </a:p>
        </p:txBody>
      </p:sp>
      <p:sp>
        <p:nvSpPr>
          <p:cNvPr id="24" name="Text Box 1"/>
          <p:cNvSpPr txBox="1">
            <a:spLocks noChangeArrowheads="1"/>
          </p:cNvSpPr>
          <p:nvPr/>
        </p:nvSpPr>
        <p:spPr bwMode="auto">
          <a:xfrm>
            <a:off x="26764" y="5229200"/>
            <a:ext cx="9009732" cy="79208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 typeface="Wingdings" pitchFamily="2" charset="2"/>
              <a:buChar char=""/>
              <a:tabLst/>
            </a:pPr>
            <a:r>
              <a:rPr kumimoji="0" lang="fr-FR" sz="2400" b="1" i="1" u="sng" strike="noStrike" cap="none" normalizeH="0" baseline="0" dirty="0" smtClean="0">
                <a:ln>
                  <a:noFill/>
                </a:ln>
                <a:solidFill>
                  <a:schemeClr val="tx1"/>
                </a:solidFill>
                <a:effectLst/>
                <a:latin typeface="Calibri" pitchFamily="34" charset="0"/>
                <a:cs typeface="Arial" pitchFamily="34" charset="0"/>
              </a:rPr>
              <a:t> Liaison de type</a:t>
            </a:r>
            <a:r>
              <a:rPr kumimoji="0" lang="fr-FR" sz="2400" b="1" i="0" u="sng" strike="noStrike" cap="none" normalizeH="0" baseline="0" dirty="0" smtClean="0">
                <a:ln>
                  <a:noFill/>
                </a:ln>
                <a:solidFill>
                  <a:schemeClr val="tx1"/>
                </a:solidFill>
                <a:effectLst/>
                <a:latin typeface="Arial" pitchFamily="34" charset="0"/>
                <a:cs typeface="Arial" pitchFamily="34" charset="0"/>
              </a:rPr>
              <a:t> </a:t>
            </a:r>
            <a:r>
              <a:rPr kumimoji="0" lang="fr-FR" sz="2400" b="1" i="0" u="sng" strike="noStrike" cap="none" normalizeH="0" baseline="0" dirty="0" smtClean="0">
                <a:ln>
                  <a:noFill/>
                </a:ln>
                <a:solidFill>
                  <a:schemeClr val="tx1"/>
                </a:solidFill>
                <a:effectLst/>
                <a:latin typeface="Symbol" pitchFamily="18" charset="2"/>
                <a:cs typeface="Arial" pitchFamily="34" charset="0"/>
              </a:rPr>
              <a:t>s </a:t>
            </a:r>
            <a:r>
              <a:rPr kumimoji="0" lang="fr-FR" sz="2400" b="1" i="0" u="sng" strike="noStrike" cap="none" normalizeH="0" baseline="0" dirty="0" smtClean="0">
                <a:ln>
                  <a:noFill/>
                </a:ln>
                <a:solidFill>
                  <a:schemeClr val="tx1"/>
                </a:solidFill>
                <a:effectLst/>
                <a:latin typeface="Arial" pitchFamily="34" charset="0"/>
                <a:cs typeface="Arial" pitchFamily="34" charset="0"/>
              </a:rPr>
              <a:t>:</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5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2"/>
          <p:cNvSpPr txBox="1">
            <a:spLocks noChangeArrowheads="1"/>
          </p:cNvSpPr>
          <p:nvPr/>
        </p:nvSpPr>
        <p:spPr bwMode="auto">
          <a:xfrm>
            <a:off x="202662" y="5274356"/>
            <a:ext cx="896448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liaison obtenue par </a:t>
            </a:r>
            <a:r>
              <a:rPr kumimoji="0" lang="fr-FR" sz="2000" b="1" i="0" u="none" strike="noStrike" cap="none" normalizeH="0" baseline="0" dirty="0" smtClean="0">
                <a:ln>
                  <a:noFill/>
                </a:ln>
                <a:solidFill>
                  <a:srgbClr val="FF0000"/>
                </a:solidFill>
                <a:effectLst/>
                <a:latin typeface="Arial" pitchFamily="34" charset="0"/>
                <a:cs typeface="Arial" pitchFamily="34" charset="0"/>
              </a:rPr>
              <a:t>recouvrement </a:t>
            </a:r>
            <a:r>
              <a:rPr kumimoji="0" lang="fr-FR" sz="2000" b="1" i="0" u="sng" strike="noStrike" cap="none" normalizeH="0" baseline="0" dirty="0" smtClean="0">
                <a:ln>
                  <a:noFill/>
                </a:ln>
                <a:solidFill>
                  <a:srgbClr val="FF0000"/>
                </a:solidFill>
                <a:effectLst/>
                <a:latin typeface="Arial" pitchFamily="34" charset="0"/>
                <a:cs typeface="Arial" pitchFamily="34" charset="0"/>
              </a:rPr>
              <a:t>AXIAL</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lang="fr-FR" sz="2000" dirty="0" smtClean="0">
                <a:solidFill>
                  <a:srgbClr val="002060"/>
                </a:solidFill>
                <a:latin typeface="Arial" pitchFamily="34" charset="0"/>
                <a:cs typeface="Arial" pitchFamily="34" charset="0"/>
              </a:rPr>
              <a:t>des </a:t>
            </a:r>
            <a:r>
              <a:rPr lang="fr-FR" sz="2000" b="1" dirty="0" smtClean="0">
                <a:solidFill>
                  <a:srgbClr val="002060"/>
                </a:solidFill>
                <a:latin typeface="Arial" pitchFamily="34" charset="0"/>
                <a:cs typeface="Arial" pitchFamily="34" charset="0"/>
              </a:rPr>
              <a:t>OA</a:t>
            </a:r>
            <a:r>
              <a:rPr lang="fr-FR" sz="2000" dirty="0" smtClean="0">
                <a:solidFill>
                  <a:srgbClr val="002060"/>
                </a:solidFill>
                <a:latin typeface="Arial" pitchFamily="34" charset="0"/>
                <a:cs typeface="Arial" pitchFamily="34" charset="0"/>
              </a:rPr>
              <a:t>, c’est-à-dire </a:t>
            </a:r>
            <a:r>
              <a:rPr lang="fr-FR" sz="2000" b="1" u="sng" dirty="0" smtClean="0">
                <a:solidFill>
                  <a:srgbClr val="002060"/>
                </a:solidFill>
                <a:latin typeface="Arial" pitchFamily="34" charset="0"/>
                <a:cs typeface="Arial" pitchFamily="34" charset="0"/>
              </a:rPr>
              <a:t>selon l’axe internucléaire</a:t>
            </a:r>
            <a:r>
              <a:rPr lang="fr-FR" sz="2000" dirty="0" smtClean="0">
                <a:solidFill>
                  <a:srgbClr val="002060"/>
                </a:solidFill>
                <a:latin typeface="Arial" pitchFamily="34" charset="0"/>
                <a:cs typeface="Arial" pitchFamily="34" charset="0"/>
              </a:rPr>
              <a:t> (droite reliant les deux noyaux).</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27" name="Flèche vers le bas 26"/>
          <p:cNvSpPr/>
          <p:nvPr/>
        </p:nvSpPr>
        <p:spPr>
          <a:xfrm>
            <a:off x="2483768" y="4869160"/>
            <a:ext cx="288032" cy="50405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Picture 1"/>
          <p:cNvPicPr>
            <a:picLocks noChangeAspect="1" noChangeArrowheads="1"/>
          </p:cNvPicPr>
          <p:nvPr/>
        </p:nvPicPr>
        <p:blipFill>
          <a:blip r:embed="rId5" cstate="print"/>
          <a:srcRect/>
          <a:stretch>
            <a:fillRect/>
          </a:stretch>
        </p:blipFill>
        <p:spPr bwMode="auto">
          <a:xfrm>
            <a:off x="1046449" y="6065396"/>
            <a:ext cx="576262" cy="660400"/>
          </a:xfrm>
          <a:prstGeom prst="rect">
            <a:avLst/>
          </a:prstGeom>
          <a:noFill/>
          <a:ln w="9525">
            <a:noFill/>
            <a:miter lim="800000"/>
            <a:headEnd/>
            <a:tailEnd/>
          </a:ln>
        </p:spPr>
      </p:pic>
      <p:sp>
        <p:nvSpPr>
          <p:cNvPr id="29" name="Rectangle 28"/>
          <p:cNvSpPr>
            <a:spLocks noChangeArrowheads="1"/>
          </p:cNvSpPr>
          <p:nvPr/>
        </p:nvSpPr>
        <p:spPr bwMode="auto">
          <a:xfrm>
            <a:off x="1765586" y="6101977"/>
            <a:ext cx="7345363" cy="707886"/>
          </a:xfrm>
          <a:prstGeom prst="rect">
            <a:avLst/>
          </a:prstGeom>
          <a:solidFill>
            <a:srgbClr val="FFC000"/>
          </a:solidFill>
          <a:ln w="9525">
            <a:noFill/>
            <a:miter lim="800000"/>
            <a:headEnd/>
            <a:tailEnd/>
          </a:ln>
        </p:spPr>
        <p:txBody>
          <a:bodyPr anchor="ctr">
            <a:spAutoFit/>
          </a:bodyPr>
          <a:lstStyle/>
          <a:p>
            <a:pPr lvl="0" fontAlgn="base">
              <a:spcBef>
                <a:spcPct val="0"/>
              </a:spcBef>
              <a:spcAft>
                <a:spcPts val="1000"/>
              </a:spcAft>
            </a:pPr>
            <a:r>
              <a:rPr lang="fr-FR" sz="2000" i="1" dirty="0" smtClean="0">
                <a:cs typeface="Arial" pitchFamily="34" charset="0"/>
              </a:rPr>
              <a:t>     La </a:t>
            </a:r>
            <a:r>
              <a:rPr lang="fr-FR" sz="2000" b="1" i="1" dirty="0" smtClean="0">
                <a:cs typeface="Arial" pitchFamily="34" charset="0"/>
              </a:rPr>
              <a:t>probabilité de présence</a:t>
            </a:r>
            <a:r>
              <a:rPr lang="fr-FR" sz="2000" i="1" dirty="0" smtClean="0">
                <a:cs typeface="Arial" pitchFamily="34" charset="0"/>
              </a:rPr>
              <a:t> d’un électron est </a:t>
            </a:r>
            <a:r>
              <a:rPr lang="fr-FR" sz="2000" b="1" i="1" u="sng" dirty="0" smtClean="0">
                <a:cs typeface="Arial" pitchFamily="34" charset="0"/>
              </a:rPr>
              <a:t>importante</a:t>
            </a:r>
            <a:r>
              <a:rPr lang="fr-FR" sz="2000" i="1" dirty="0" smtClean="0">
                <a:cs typeface="Arial" pitchFamily="34" charset="0"/>
              </a:rPr>
              <a:t> </a:t>
            </a:r>
            <a:r>
              <a:rPr lang="fr-FR" sz="2000" b="1" i="1" dirty="0" smtClean="0">
                <a:cs typeface="Arial" pitchFamily="34" charset="0"/>
              </a:rPr>
              <a:t>ENTRE les deux noyaux</a:t>
            </a:r>
            <a:r>
              <a:rPr lang="fr-FR" sz="2000" i="1" dirty="0" smtClean="0">
                <a:cs typeface="Arial" pitchFamily="34" charset="0"/>
              </a:rPr>
              <a:t>.</a:t>
            </a:r>
            <a:endParaRPr lang="fr-FR" sz="2800" i="1" dirty="0" smtClean="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1500"/>
                            </p:stCondLst>
                            <p:childTnLst>
                              <p:par>
                                <p:cTn id="18" presetID="30"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800" decel="100000"/>
                                        <p:tgtEl>
                                          <p:spTgt spid="29"/>
                                        </p:tgtEl>
                                      </p:cBhvr>
                                    </p:animEffect>
                                    <p:anim calcmode="lin" valueType="num">
                                      <p:cBhvr>
                                        <p:cTn id="21" dur="800" decel="100000" fill="hold"/>
                                        <p:tgtEl>
                                          <p:spTgt spid="29"/>
                                        </p:tgtEl>
                                        <p:attrNameLst>
                                          <p:attrName>style.rotation</p:attrName>
                                        </p:attrNameLst>
                                      </p:cBhvr>
                                      <p:tavLst>
                                        <p:tav tm="0">
                                          <p:val>
                                            <p:fltVal val="-90"/>
                                          </p:val>
                                        </p:tav>
                                        <p:tav tm="100000">
                                          <p:val>
                                            <p:fltVal val="0"/>
                                          </p:val>
                                        </p:tav>
                                      </p:tavLst>
                                    </p:anim>
                                    <p:anim calcmode="lin" valueType="num">
                                      <p:cBhvr>
                                        <p:cTn id="22" dur="800" decel="100000" fill="hold"/>
                                        <p:tgtEl>
                                          <p:spTgt spid="29"/>
                                        </p:tgtEl>
                                        <p:attrNameLst>
                                          <p:attrName>ppt_x</p:attrName>
                                        </p:attrNameLst>
                                      </p:cBhvr>
                                      <p:tavLst>
                                        <p:tav tm="0">
                                          <p:val>
                                            <p:strVal val="#ppt_x+0.4"/>
                                          </p:val>
                                        </p:tav>
                                        <p:tav tm="100000">
                                          <p:val>
                                            <p:strVal val="#ppt_x-0.05"/>
                                          </p:val>
                                        </p:tav>
                                      </p:tavLst>
                                    </p:anim>
                                    <p:anim calcmode="lin" valueType="num">
                                      <p:cBhvr>
                                        <p:cTn id="23" dur="800" decel="100000" fill="hold"/>
                                        <p:tgtEl>
                                          <p:spTgt spid="29"/>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800" decel="100000"/>
                                        <p:tgtEl>
                                          <p:spTgt spid="28"/>
                                        </p:tgtEl>
                                      </p:cBhvr>
                                    </p:animEffect>
                                    <p:anim calcmode="lin" valueType="num">
                                      <p:cBhvr>
                                        <p:cTn id="29" dur="800" decel="100000" fill="hold"/>
                                        <p:tgtEl>
                                          <p:spTgt spid="28"/>
                                        </p:tgtEl>
                                        <p:attrNameLst>
                                          <p:attrName>style.rotation</p:attrName>
                                        </p:attrNameLst>
                                      </p:cBhvr>
                                      <p:tavLst>
                                        <p:tav tm="0">
                                          <p:val>
                                            <p:fltVal val="-90"/>
                                          </p:val>
                                        </p:tav>
                                        <p:tav tm="100000">
                                          <p:val>
                                            <p:fltVal val="0"/>
                                          </p:val>
                                        </p:tav>
                                      </p:tavLst>
                                    </p:anim>
                                    <p:anim calcmode="lin" valueType="num">
                                      <p:cBhvr>
                                        <p:cTn id="30" dur="800" decel="100000" fill="hold"/>
                                        <p:tgtEl>
                                          <p:spTgt spid="28"/>
                                        </p:tgtEl>
                                        <p:attrNameLst>
                                          <p:attrName>ppt_x</p:attrName>
                                        </p:attrNameLst>
                                      </p:cBhvr>
                                      <p:tavLst>
                                        <p:tav tm="0">
                                          <p:val>
                                            <p:strVal val="#ppt_x+0.4"/>
                                          </p:val>
                                        </p:tav>
                                        <p:tav tm="100000">
                                          <p:val>
                                            <p:strVal val="#ppt_x-0.05"/>
                                          </p:val>
                                        </p:tav>
                                      </p:tavLst>
                                    </p:anim>
                                    <p:anim calcmode="lin" valueType="num">
                                      <p:cBhvr>
                                        <p:cTn id="31" dur="800" decel="100000" fill="hold"/>
                                        <p:tgtEl>
                                          <p:spTgt spid="28"/>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7" grpId="0" animBg="1"/>
      <p:bldP spid="29"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1158</TotalTime>
  <Words>4262</Words>
  <Application>Microsoft Office PowerPoint</Application>
  <PresentationFormat>Affichage à l'écran (4:3)</PresentationFormat>
  <Paragraphs>657</Paragraphs>
  <Slides>40</Slides>
  <Notes>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40</vt:i4>
      </vt:variant>
    </vt:vector>
  </HeadingPairs>
  <TitlesOfParts>
    <vt:vector size="42" baseType="lpstr">
      <vt:lpstr>Thème Office</vt:lpstr>
      <vt:lpstr>Équation</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Marty</dc:creator>
  <cp:lastModifiedBy>Marty</cp:lastModifiedBy>
  <cp:revision>128</cp:revision>
  <dcterms:created xsi:type="dcterms:W3CDTF">2021-09-19T07:09:26Z</dcterms:created>
  <dcterms:modified xsi:type="dcterms:W3CDTF">2025-10-02T13:46:13Z</dcterms:modified>
</cp:coreProperties>
</file>