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7" r:id="rId3"/>
    <p:sldId id="258" r:id="rId4"/>
    <p:sldId id="260" r:id="rId5"/>
    <p:sldId id="286" r:id="rId6"/>
    <p:sldId id="261" r:id="rId7"/>
    <p:sldId id="300" r:id="rId8"/>
    <p:sldId id="299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87" r:id="rId21"/>
    <p:sldId id="274" r:id="rId22"/>
    <p:sldId id="275" r:id="rId23"/>
    <p:sldId id="276" r:id="rId24"/>
    <p:sldId id="297" r:id="rId25"/>
    <p:sldId id="288" r:id="rId26"/>
    <p:sldId id="277" r:id="rId27"/>
    <p:sldId id="289" r:id="rId28"/>
    <p:sldId id="290" r:id="rId29"/>
    <p:sldId id="291" r:id="rId30"/>
    <p:sldId id="292" r:id="rId31"/>
    <p:sldId id="293" r:id="rId32"/>
    <p:sldId id="296" r:id="rId33"/>
    <p:sldId id="294" r:id="rId34"/>
    <p:sldId id="295" r:id="rId35"/>
    <p:sldId id="279" r:id="rId36"/>
    <p:sldId id="280" r:id="rId37"/>
    <p:sldId id="281" r:id="rId38"/>
    <p:sldId id="278" r:id="rId39"/>
    <p:sldId id="282" r:id="rId4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8D6AD-421B-47C3-BC09-A94EB13C9D10}" type="datetimeFigureOut">
              <a:rPr lang="fr-FR" smtClean="0"/>
              <a:pPr/>
              <a:t>18/03/2024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CE033-1BB3-470C-A1BD-419FB01BDD6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E033-1BB3-470C-A1BD-419FB01BDD6A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E033-1BB3-470C-A1BD-419FB01BDD6A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1CE033-1BB3-470C-A1BD-419FB01BDD6A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59C-2A8F-46E9-ADFE-A5BB4434B713}" type="datetimeFigureOut">
              <a:rPr lang="fr-FR" smtClean="0"/>
              <a:pPr/>
              <a:t>18/03/2024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6E5B-F1DF-4BE5-82A6-EC7EFB201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59C-2A8F-46E9-ADFE-A5BB4434B713}" type="datetimeFigureOut">
              <a:rPr lang="fr-FR" smtClean="0"/>
              <a:pPr/>
              <a:t>18/03/2024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6E5B-F1DF-4BE5-82A6-EC7EFB201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59C-2A8F-46E9-ADFE-A5BB4434B713}" type="datetimeFigureOut">
              <a:rPr lang="fr-FR" smtClean="0"/>
              <a:pPr/>
              <a:t>18/03/2024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6E5B-F1DF-4BE5-82A6-EC7EFB201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59C-2A8F-46E9-ADFE-A5BB4434B713}" type="datetimeFigureOut">
              <a:rPr lang="fr-FR" smtClean="0"/>
              <a:pPr/>
              <a:t>18/03/2024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6E5B-F1DF-4BE5-82A6-EC7EFB201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59C-2A8F-46E9-ADFE-A5BB4434B713}" type="datetimeFigureOut">
              <a:rPr lang="fr-FR" smtClean="0"/>
              <a:pPr/>
              <a:t>18/03/2024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6E5B-F1DF-4BE5-82A6-EC7EFB201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59C-2A8F-46E9-ADFE-A5BB4434B713}" type="datetimeFigureOut">
              <a:rPr lang="fr-FR" smtClean="0"/>
              <a:pPr/>
              <a:t>18/03/2024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6E5B-F1DF-4BE5-82A6-EC7EFB201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59C-2A8F-46E9-ADFE-A5BB4434B713}" type="datetimeFigureOut">
              <a:rPr lang="fr-FR" smtClean="0"/>
              <a:pPr/>
              <a:t>18/03/2024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6E5B-F1DF-4BE5-82A6-EC7EFB201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59C-2A8F-46E9-ADFE-A5BB4434B713}" type="datetimeFigureOut">
              <a:rPr lang="fr-FR" smtClean="0"/>
              <a:pPr/>
              <a:t>18/03/2024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6E5B-F1DF-4BE5-82A6-EC7EFB201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59C-2A8F-46E9-ADFE-A5BB4434B713}" type="datetimeFigureOut">
              <a:rPr lang="fr-FR" smtClean="0"/>
              <a:pPr/>
              <a:t>18/03/2024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6E5B-F1DF-4BE5-82A6-EC7EFB201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59C-2A8F-46E9-ADFE-A5BB4434B713}" type="datetimeFigureOut">
              <a:rPr lang="fr-FR" smtClean="0"/>
              <a:pPr/>
              <a:t>18/03/2024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6E5B-F1DF-4BE5-82A6-EC7EFB201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5459C-2A8F-46E9-ADFE-A5BB4434B713}" type="datetimeFigureOut">
              <a:rPr lang="fr-FR" smtClean="0"/>
              <a:pPr/>
              <a:t>18/03/2024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E6E5B-F1DF-4BE5-82A6-EC7EFB201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5459C-2A8F-46E9-ADFE-A5BB4434B713}" type="datetimeFigureOut">
              <a:rPr lang="fr-FR" smtClean="0"/>
              <a:pPr/>
              <a:t>18/03/2024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E6E5B-F1DF-4BE5-82A6-EC7EFB20117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_luASMIFjM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7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27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y_luASMIFj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179512" y="908720"/>
          <a:ext cx="8856984" cy="2355347"/>
        </p:xfrm>
        <a:graphic>
          <a:graphicData uri="http://schemas.openxmlformats.org/drawingml/2006/table">
            <a:tbl>
              <a:tblPr/>
              <a:tblGrid>
                <a:gridCol w="44284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284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12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FFFF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Notions et contenus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rgbClr val="FFFFFF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Capacités exigibles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294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Système à comportement capacitif : modèle du condensateur idéal.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Relation entre charge et tension électriques, entre intensité du courant électrique et tension électrique ; capacité d’un condensateur.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Continuité de la tension électrique aux bornes d’un condensateur.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Énergie stockée dans un condensateur.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Exploiter l’expression fournie de la capacité d’un condensateur plan.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Exploiter la condition de continuité de la tension électrique aux bornes d’un condensateur pour déterminer les conditions initiales dans un circuit.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Modèle du circuit RC série alimenté par une source idéale de tension.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Établir l’équation différentielle </a:t>
                      </a:r>
                      <a:r>
                        <a:rPr lang="fr-FR" sz="1100" i="1" dirty="0" err="1">
                          <a:latin typeface="Arial"/>
                          <a:ea typeface="Arial Unicode MS"/>
                          <a:cs typeface="Times New Roman"/>
                        </a:rPr>
                        <a:t>vériﬁée</a:t>
                      </a: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 par la tension aux bornes du condensateur.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612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Arial Unicode MS"/>
                          <a:cs typeface="Times New Roman"/>
                        </a:rPr>
                        <a:t>- Charge d’un condensateur par une source de tension constante, décharge d’un condensateur, temps caractéristique.</a:t>
                      </a:r>
                      <a:endParaRPr lang="fr-FR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Établir l’expression, en fonction du temps, de la tension aux bornes d’un condensateur dans le cas de sa charge et de sa décharge.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Déterminer un ordre de grandeur de la durée du régime transitoire.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b="1" i="1" dirty="0">
                          <a:latin typeface="Arial"/>
                          <a:ea typeface="Arial Unicode MS"/>
                          <a:cs typeface="Times New Roman"/>
                        </a:rPr>
                        <a:t>- </a:t>
                      </a:r>
                      <a:r>
                        <a:rPr lang="fr-FR" sz="1100" b="1" dirty="0">
                          <a:latin typeface="Arial"/>
                          <a:ea typeface="Arial Unicode MS"/>
                          <a:cs typeface="Times New Roman"/>
                        </a:rPr>
                        <a:t>(TP)</a:t>
                      </a:r>
                      <a:r>
                        <a:rPr lang="fr-FR" sz="1100" b="1" i="1" dirty="0">
                          <a:latin typeface="Arial"/>
                          <a:ea typeface="Arial Unicode MS"/>
                          <a:cs typeface="Times New Roman"/>
                        </a:rPr>
                        <a:t> Réaliser l’acquisition d’un signal électrique caractéristique d’un système du premier ordre et en étudier les caractéristiques.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225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>
                          <a:latin typeface="Arial"/>
                          <a:ea typeface="Arial Unicode MS"/>
                          <a:cs typeface="Times New Roman"/>
                        </a:rPr>
                        <a:t>- Stockage et dissipation d’énergie.</a:t>
                      </a:r>
                      <a:endParaRPr lang="fr-FR" sz="110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100" i="1" dirty="0">
                          <a:latin typeface="Arial"/>
                          <a:ea typeface="Arial Unicode MS"/>
                          <a:cs typeface="Times New Roman"/>
                        </a:rPr>
                        <a:t>- Réaliser un bilan énergétique pour le circuit RC série</a:t>
                      </a:r>
                      <a:endParaRPr lang="fr-FR" sz="11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60971" marR="6097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52" name="Picture 4" descr="https://www.cdiscount.com/pdt2/1/5/2/1/700x700/auc2009116832152/rw/montre-connectee-oled-android-ios-rythme-cardiaqu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040"/>
            <a:ext cx="2448272" cy="2448272"/>
          </a:xfrm>
          <a:prstGeom prst="rect">
            <a:avLst/>
          </a:prstGeom>
          <a:noFill/>
        </p:spPr>
      </p:pic>
      <p:pic>
        <p:nvPicPr>
          <p:cNvPr id="2054" name="Picture 6" descr="Foudre, éclairs... Les orages en chiffres - Hortus Focus I m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573016"/>
            <a:ext cx="4301208" cy="2867472"/>
          </a:xfrm>
          <a:prstGeom prst="rect">
            <a:avLst/>
          </a:prstGeom>
          <a:noFill/>
        </p:spPr>
      </p:pic>
      <p:pic>
        <p:nvPicPr>
          <p:cNvPr id="2056" name="Picture 8" descr="Utilisation Du Flash De L&amp;#39;appareil Photo | Photo Gratuite"/>
          <p:cNvPicPr>
            <a:picLocks noChangeAspect="1" noChangeArrowheads="1"/>
          </p:cNvPicPr>
          <p:nvPr/>
        </p:nvPicPr>
        <p:blipFill>
          <a:blip r:embed="rId5" cstate="print"/>
          <a:srcRect l="21992" r="23027"/>
          <a:stretch>
            <a:fillRect/>
          </a:stretch>
        </p:blipFill>
        <p:spPr bwMode="auto">
          <a:xfrm>
            <a:off x="7092280" y="3933056"/>
            <a:ext cx="1872208" cy="226599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123728" y="116632"/>
            <a:ext cx="43204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4" name="Groupe 13"/>
          <p:cNvGrpSpPr/>
          <p:nvPr/>
        </p:nvGrpSpPr>
        <p:grpSpPr>
          <a:xfrm>
            <a:off x="69450" y="44624"/>
            <a:ext cx="9036496" cy="795125"/>
            <a:chOff x="69450" y="44624"/>
            <a:chExt cx="9036496" cy="795125"/>
          </a:xfrm>
        </p:grpSpPr>
        <p:grpSp>
          <p:nvGrpSpPr>
            <p:cNvPr id="13" name="Groupe 12"/>
            <p:cNvGrpSpPr/>
            <p:nvPr/>
          </p:nvGrpSpPr>
          <p:grpSpPr>
            <a:xfrm>
              <a:off x="69450" y="46300"/>
              <a:ext cx="9036496" cy="793449"/>
              <a:chOff x="69450" y="46300"/>
              <a:chExt cx="9036496" cy="793449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573" t="32760" r="1566" b="52120"/>
              <a:stretch>
                <a:fillRect/>
              </a:stretch>
            </p:blipFill>
            <p:spPr bwMode="auto">
              <a:xfrm>
                <a:off x="69450" y="46300"/>
                <a:ext cx="9036496" cy="7934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2123728" y="116632"/>
                <a:ext cx="360040" cy="21602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9" name="ZoneTexte 8"/>
            <p:cNvSpPr txBox="1"/>
            <p:nvPr/>
          </p:nvSpPr>
          <p:spPr>
            <a:xfrm>
              <a:off x="2089820" y="44624"/>
              <a:ext cx="6480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smtClean="0">
                  <a:latin typeface="Bookman Old Style" pitchFamily="18" charset="0"/>
                </a:rPr>
                <a:t>08</a:t>
              </a:r>
              <a:endParaRPr lang="fr-FR" sz="2000" b="1" dirty="0">
                <a:latin typeface="Bookman Old Style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79512" y="117793"/>
            <a:ext cx="714682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4)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Energie stockée</a:t>
            </a:r>
            <a:r>
              <a:rPr kumimoji="0" lang="fr-FR" sz="22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dans un condensateur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364496"/>
            <a:ext cx="4314645" cy="206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Connecteur droit avec flèche 3"/>
          <p:cNvCxnSpPr/>
          <p:nvPr/>
        </p:nvCxnSpPr>
        <p:spPr>
          <a:xfrm flipV="1">
            <a:off x="6516216" y="2156584"/>
            <a:ext cx="0" cy="93610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407975" y="2138542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0152" y="2444616"/>
            <a:ext cx="51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400" dirty="0">
              <a:solidFill>
                <a:srgbClr val="7030A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7092280" y="2156584"/>
            <a:ext cx="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732240" y="2156584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1286794"/>
            <a:ext cx="297607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Qu’observe-t-on quand :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2063493"/>
            <a:ext cx="464400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La tension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2000" b="0" i="0" u="none" strike="noStrike" cap="none" normalizeH="0" baseline="-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passe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progressivement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de 0 V à environ 10 V :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le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condensa-teur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SE CHARGE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progressivement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1664686"/>
            <a:ext cx="42119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- </a:t>
            </a:r>
            <a:r>
              <a:rPr kumimoji="0" lang="fr-FR" sz="22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on bascule l’interrupteur sur  </a:t>
            </a:r>
            <a:r>
              <a:rPr kumimoji="0" lang="fr-FR" sz="2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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fr-FR" sz="22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?</a:t>
            </a:r>
            <a:r>
              <a:rPr kumimoji="0" lang="fr-FR" sz="2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3061286"/>
            <a:ext cx="52200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- </a:t>
            </a:r>
            <a:r>
              <a:rPr kumimoji="0" lang="fr-FR" sz="22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on bascule ensuite l’interrupteur sur  </a:t>
            </a:r>
            <a:r>
              <a:rPr kumimoji="0" lang="fr-FR" sz="2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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fr-FR" sz="22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?</a:t>
            </a:r>
            <a:r>
              <a:rPr kumimoji="0" lang="fr-FR" sz="2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79512" y="4397042"/>
            <a:ext cx="8856984" cy="18722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Interprétation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fr-FR" sz="600" dirty="0"/>
          </a:p>
          <a:p>
            <a:r>
              <a:rPr lang="fr-FR" sz="2000" dirty="0"/>
              <a:t>        L’</a:t>
            </a:r>
            <a:r>
              <a:rPr lang="fr-FR" sz="2000" b="1" i="1" dirty="0"/>
              <a:t>énergie électrique </a:t>
            </a:r>
            <a:r>
              <a:rPr lang="fr-FR" sz="2000" b="1" dirty="0"/>
              <a:t>E</a:t>
            </a:r>
            <a:r>
              <a:rPr lang="fr-FR" sz="2000" b="1" baseline="-25000" dirty="0"/>
              <a:t>C</a:t>
            </a:r>
            <a:r>
              <a:rPr lang="fr-FR" sz="2000" b="1" dirty="0"/>
              <a:t> </a:t>
            </a:r>
            <a:r>
              <a:rPr lang="fr-FR" sz="2000" b="1" i="1" dirty="0"/>
              <a:t>stockée par </a:t>
            </a:r>
          </a:p>
          <a:p>
            <a:r>
              <a:rPr lang="fr-FR" sz="2000" b="1" i="1" dirty="0"/>
              <a:t>un condensateur</a:t>
            </a:r>
            <a:r>
              <a:rPr lang="fr-FR" sz="2000" dirty="0"/>
              <a:t> vérifie la relation :  </a:t>
            </a:r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323528" y="4397042"/>
            <a:ext cx="856895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5715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noProof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Au cours de la charge, le condensateur a </a:t>
            </a:r>
            <a:r>
              <a:rPr kumimoji="0" lang="fr-FR" sz="2000" b="1" i="1" u="none" strike="noStrike" cap="none" normalizeH="0" baseline="0" noProof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emmagasiné de l’énergie</a:t>
            </a:r>
            <a:r>
              <a:rPr kumimoji="0" lang="fr-FR" sz="2000" b="0" i="0" u="none" strike="noStrike" cap="none" normalizeH="0" baseline="0" noProof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qu’il a pu </a:t>
            </a:r>
            <a:r>
              <a:rPr kumimoji="0" lang="fr-FR" sz="2000" b="1" i="0" u="sng" strike="noStrike" cap="none" normalizeH="0" baseline="0" noProof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stocker</a:t>
            </a:r>
            <a:r>
              <a:rPr kumimoji="0" lang="fr-FR" sz="2000" b="0" i="0" u="none" strike="noStrike" cap="none" normalizeH="0" baseline="0" noProof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puis </a:t>
            </a:r>
            <a:r>
              <a:rPr kumimoji="0" lang="fr-FR" sz="2000" b="1" i="0" u="sng" strike="noStrike" cap="none" normalizeH="0" baseline="0" noProof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libérer</a:t>
            </a:r>
            <a:r>
              <a:rPr kumimoji="0" lang="fr-FR" sz="2000" b="0" i="0" u="none" strike="noStrike" cap="none" normalizeH="0" baseline="0" noProof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lors de la décharge.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716016" y="5157192"/>
            <a:ext cx="2592288" cy="1008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6372200" y="5189130"/>
            <a:ext cx="1152128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7020272" y="5837202"/>
            <a:ext cx="657090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334012" y="4949956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Farad (F)</a:t>
            </a:r>
            <a:endParaRPr lang="fr-FR" dirty="0"/>
          </a:p>
        </p:txBody>
      </p:sp>
      <p:sp>
        <p:nvSpPr>
          <p:cNvPr id="22" name="Rectangle 21"/>
          <p:cNvSpPr/>
          <p:nvPr/>
        </p:nvSpPr>
        <p:spPr>
          <a:xfrm>
            <a:off x="7642636" y="5909210"/>
            <a:ext cx="14319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Volt (V)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4716016" y="5428304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baseline="-25000" dirty="0"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=      </a:t>
            </a:r>
            <a:r>
              <a:rPr lang="fr-FR" sz="2400" b="1" dirty="0">
                <a:latin typeface="Arial"/>
                <a:cs typeface="Arial"/>
              </a:rPr>
              <a:t> 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5508104" y="514027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1</a:t>
            </a:r>
            <a:endParaRPr lang="fr-FR" sz="2000" baseline="-25000" dirty="0"/>
          </a:p>
        </p:txBody>
      </p:sp>
      <p:sp>
        <p:nvSpPr>
          <p:cNvPr id="27" name="Rectangle 26"/>
          <p:cNvSpPr/>
          <p:nvPr/>
        </p:nvSpPr>
        <p:spPr>
          <a:xfrm>
            <a:off x="5508104" y="571633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2</a:t>
            </a:r>
            <a:endParaRPr lang="fr-FR" sz="2000" dirty="0"/>
          </a:p>
        </p:txBody>
      </p:sp>
      <p:cxnSp>
        <p:nvCxnSpPr>
          <p:cNvPr id="28" name="Connecteur droit 27"/>
          <p:cNvCxnSpPr/>
          <p:nvPr/>
        </p:nvCxnSpPr>
        <p:spPr>
          <a:xfrm>
            <a:off x="5508104" y="5684398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2771800" y="5837202"/>
            <a:ext cx="1681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Joule (J)</a:t>
            </a:r>
            <a:endParaRPr lang="fr-FR" sz="2000" dirty="0"/>
          </a:p>
        </p:txBody>
      </p:sp>
      <p:cxnSp>
        <p:nvCxnSpPr>
          <p:cNvPr id="30" name="Connecteur droit 29"/>
          <p:cNvCxnSpPr/>
          <p:nvPr/>
        </p:nvCxnSpPr>
        <p:spPr>
          <a:xfrm flipH="1">
            <a:off x="4427984" y="5837202"/>
            <a:ext cx="504056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5796136" y="5445224"/>
            <a:ext cx="15552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  <a:latin typeface="Arial"/>
                <a:cs typeface="Arial"/>
              </a:rPr>
              <a:t>× C × u</a:t>
            </a:r>
            <a:r>
              <a:rPr lang="fr-FR" sz="2400" b="1" baseline="-2500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lang="fr-FR" sz="2400" b="1" baseline="30000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lang="fr-FR" sz="24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endParaRPr lang="fr-FR" dirty="0"/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0" y="3447034"/>
            <a:ext cx="9036496" cy="77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La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tension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2000" b="0" i="0" u="none" strike="noStrike" cap="none" normalizeH="0" baseline="-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passe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progressivement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de 10 V à environ 0 V :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condensa-teur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SE DECHARGE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progressivement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et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fournit de l’énergie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à la lampe.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3568" y="620688"/>
            <a:ext cx="7272808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cs typeface="Arial" pitchFamily="34" charset="0"/>
              </a:rPr>
              <a:t>Expérience : </a:t>
            </a:r>
            <a:r>
              <a:rPr lang="fr-FR" sz="2000" u="sng" dirty="0">
                <a:hlinkClick r:id="rId3"/>
              </a:rPr>
              <a:t>https://www.youtube.com/watch?v=y_luASMIFjM</a:t>
            </a:r>
            <a:endParaRPr lang="fr-FR" sz="2000" b="1" dirty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553" grpId="0"/>
      <p:bldP spid="18" grpId="0" animBg="1"/>
      <p:bldP spid="21" grpId="0"/>
      <p:bldP spid="22" grpId="0"/>
      <p:bldP spid="25" grpId="0"/>
      <p:bldP spid="26" grpId="0"/>
      <p:bldP spid="27" grpId="0"/>
      <p:bldP spid="29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512" y="44624"/>
            <a:ext cx="8856984" cy="18722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Interprétation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fr-FR" sz="600" dirty="0"/>
          </a:p>
          <a:p>
            <a:r>
              <a:rPr lang="fr-FR" sz="2000" dirty="0"/>
              <a:t>        L’</a:t>
            </a:r>
            <a:r>
              <a:rPr lang="fr-FR" sz="2000" b="1" i="1" dirty="0"/>
              <a:t>énergie électrique </a:t>
            </a:r>
            <a:r>
              <a:rPr lang="fr-FR" sz="2000" b="1" dirty="0"/>
              <a:t>E</a:t>
            </a:r>
            <a:r>
              <a:rPr lang="fr-FR" sz="2000" b="1" baseline="-25000" dirty="0"/>
              <a:t>C</a:t>
            </a:r>
            <a:r>
              <a:rPr lang="fr-FR" sz="2000" b="1" dirty="0"/>
              <a:t> </a:t>
            </a:r>
            <a:r>
              <a:rPr lang="fr-FR" sz="2000" b="1" i="1" dirty="0"/>
              <a:t>stockée par </a:t>
            </a:r>
          </a:p>
          <a:p>
            <a:r>
              <a:rPr lang="fr-FR" sz="2000" b="1" i="1" dirty="0"/>
              <a:t>un condensateur</a:t>
            </a:r>
            <a:r>
              <a:rPr lang="fr-FR" sz="2000" dirty="0"/>
              <a:t> vérifie la relation :  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716016" y="787854"/>
            <a:ext cx="2592288" cy="10081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323528" y="44624"/>
            <a:ext cx="8568952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5715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noProof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Au cours de la charge, le condensateur a </a:t>
            </a:r>
            <a:r>
              <a:rPr kumimoji="0" lang="fr-FR" sz="2000" b="1" i="1" u="none" strike="noStrike" cap="none" normalizeH="0" baseline="0" noProof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emmagasiné de l’énergie</a:t>
            </a:r>
            <a:r>
              <a:rPr kumimoji="0" lang="fr-FR" sz="2000" b="0" i="0" u="none" strike="noStrike" cap="none" normalizeH="0" baseline="0" noProof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qu’il a pu </a:t>
            </a:r>
            <a:r>
              <a:rPr kumimoji="0" lang="fr-FR" sz="2000" b="1" i="0" u="sng" strike="noStrike" cap="none" normalizeH="0" baseline="0" noProof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stocker</a:t>
            </a:r>
            <a:r>
              <a:rPr kumimoji="0" lang="fr-FR" sz="2000" b="0" i="0" u="none" strike="noStrike" cap="none" normalizeH="0" baseline="0" noProof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puis </a:t>
            </a:r>
            <a:r>
              <a:rPr kumimoji="0" lang="fr-FR" sz="2000" b="1" i="0" u="sng" strike="noStrike" cap="none" normalizeH="0" baseline="0" noProof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libérer</a:t>
            </a:r>
            <a:r>
              <a:rPr kumimoji="0" lang="fr-FR" sz="2000" b="0" i="0" u="none" strike="noStrike" cap="none" normalizeH="0" baseline="0" noProof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lors de la décharge.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6372200" y="836712"/>
            <a:ext cx="1152128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7020272" y="1484784"/>
            <a:ext cx="657090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7334012" y="597538"/>
            <a:ext cx="1763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Farad (F)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7642636" y="1556792"/>
            <a:ext cx="14319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Volt (V)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4716016" y="1075886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E</a:t>
            </a:r>
            <a:r>
              <a:rPr lang="fr-FR" sz="2400" b="1" baseline="-25000" dirty="0"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=      </a:t>
            </a:r>
            <a:r>
              <a:rPr lang="fr-FR" sz="2400" b="1" dirty="0">
                <a:latin typeface="Arial"/>
                <a:cs typeface="Arial"/>
              </a:rPr>
              <a:t>× C × u</a:t>
            </a:r>
            <a:r>
              <a:rPr lang="fr-FR" sz="2400" b="1" baseline="-25000" dirty="0">
                <a:latin typeface="Arial"/>
                <a:cs typeface="Arial"/>
              </a:rPr>
              <a:t>C</a:t>
            </a:r>
            <a:r>
              <a:rPr lang="fr-FR" sz="2400" b="1" baseline="30000" dirty="0">
                <a:latin typeface="Arial"/>
                <a:cs typeface="Arial"/>
              </a:rPr>
              <a:t>2</a:t>
            </a:r>
            <a:r>
              <a:rPr lang="fr-FR" sz="2400" b="1" dirty="0">
                <a:latin typeface="Arial"/>
                <a:cs typeface="Arial"/>
              </a:rPr>
              <a:t> 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5508104" y="78785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1</a:t>
            </a:r>
            <a:endParaRPr lang="fr-FR" sz="2000" baseline="-25000" dirty="0"/>
          </a:p>
        </p:txBody>
      </p:sp>
      <p:sp>
        <p:nvSpPr>
          <p:cNvPr id="11" name="Rectangle 10"/>
          <p:cNvSpPr/>
          <p:nvPr/>
        </p:nvSpPr>
        <p:spPr>
          <a:xfrm>
            <a:off x="5508104" y="136391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2</a:t>
            </a:r>
            <a:endParaRPr lang="fr-FR" sz="2000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5508104" y="1291910"/>
            <a:ext cx="3600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771800" y="1484784"/>
            <a:ext cx="1681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Joule (J)</a:t>
            </a:r>
            <a:endParaRPr lang="fr-FR" sz="2000" dirty="0"/>
          </a:p>
        </p:txBody>
      </p:sp>
      <p:cxnSp>
        <p:nvCxnSpPr>
          <p:cNvPr id="14" name="Connecteur droit 13"/>
          <p:cNvCxnSpPr/>
          <p:nvPr/>
        </p:nvCxnSpPr>
        <p:spPr>
          <a:xfrm flipH="1">
            <a:off x="4427984" y="1484784"/>
            <a:ext cx="504056" cy="21602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2060848"/>
            <a:ext cx="53976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II- Le modèle du circuit RC série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612" t="31080" r="10226" b="20201"/>
          <a:stretch>
            <a:fillRect/>
          </a:stretch>
        </p:blipFill>
        <p:spPr bwMode="auto">
          <a:xfrm>
            <a:off x="0" y="2517535"/>
            <a:ext cx="4355976" cy="29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3845434" y="2420888"/>
            <a:ext cx="52985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1)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CHARGE du condensateur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Flèche droite 22"/>
          <p:cNvSpPr/>
          <p:nvPr/>
        </p:nvSpPr>
        <p:spPr>
          <a:xfrm>
            <a:off x="4499992" y="3861048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Forme libre 23"/>
          <p:cNvSpPr/>
          <p:nvPr/>
        </p:nvSpPr>
        <p:spPr>
          <a:xfrm>
            <a:off x="2267744" y="2636912"/>
            <a:ext cx="324091" cy="393539"/>
          </a:xfrm>
          <a:custGeom>
            <a:avLst/>
            <a:gdLst>
              <a:gd name="connsiteX0" fmla="*/ 324091 w 324091"/>
              <a:gd name="connsiteY0" fmla="*/ 0 h 393539"/>
              <a:gd name="connsiteX1" fmla="*/ 69448 w 324091"/>
              <a:gd name="connsiteY1" fmla="*/ 104172 h 393539"/>
              <a:gd name="connsiteX2" fmla="*/ 0 w 324091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091" h="393539">
                <a:moveTo>
                  <a:pt x="324091" y="0"/>
                </a:moveTo>
                <a:cubicBezTo>
                  <a:pt x="223777" y="19291"/>
                  <a:pt x="123463" y="38582"/>
                  <a:pt x="69448" y="104172"/>
                </a:cubicBezTo>
                <a:cubicBezTo>
                  <a:pt x="15433" y="169762"/>
                  <a:pt x="7716" y="281650"/>
                  <a:pt x="0" y="393539"/>
                </a:cubicBezTo>
              </a:path>
            </a:pathLst>
          </a:custGeom>
          <a:ln w="571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 l="60479" t="36960" r="10226" b="18521"/>
          <a:stretch>
            <a:fillRect/>
          </a:stretch>
        </p:blipFill>
        <p:spPr bwMode="auto">
          <a:xfrm>
            <a:off x="5508104" y="2825552"/>
            <a:ext cx="31167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1" name="Connecteur droit avec flèche 30"/>
          <p:cNvCxnSpPr/>
          <p:nvPr/>
        </p:nvCxnSpPr>
        <p:spPr>
          <a:xfrm flipV="1">
            <a:off x="7484487" y="3014994"/>
            <a:ext cx="0" cy="93610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376246" y="2996952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908423" y="3303026"/>
            <a:ext cx="51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400" dirty="0">
              <a:solidFill>
                <a:srgbClr val="008000"/>
              </a:solidFill>
            </a:endParaRPr>
          </a:p>
        </p:txBody>
      </p:sp>
      <p:cxnSp>
        <p:nvCxnSpPr>
          <p:cNvPr id="34" name="Connecteur droit avec flèche 33"/>
          <p:cNvCxnSpPr/>
          <p:nvPr/>
        </p:nvCxnSpPr>
        <p:spPr>
          <a:xfrm>
            <a:off x="8060551" y="3014994"/>
            <a:ext cx="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7700511" y="3014994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36" name="Connecteur droit avec flèche 35"/>
          <p:cNvCxnSpPr/>
          <p:nvPr/>
        </p:nvCxnSpPr>
        <p:spPr>
          <a:xfrm flipV="1">
            <a:off x="7668344" y="4221088"/>
            <a:ext cx="0" cy="93610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7092280" y="4509120"/>
            <a:ext cx="51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sz="2400" dirty="0">
              <a:solidFill>
                <a:srgbClr val="008000"/>
              </a:solidFill>
            </a:endParaRPr>
          </a:p>
        </p:txBody>
      </p:sp>
      <p:grpSp>
        <p:nvGrpSpPr>
          <p:cNvPr id="38" name="Groupe 37"/>
          <p:cNvGrpSpPr/>
          <p:nvPr/>
        </p:nvGrpSpPr>
        <p:grpSpPr>
          <a:xfrm>
            <a:off x="0" y="5836088"/>
            <a:ext cx="9144000" cy="1015663"/>
            <a:chOff x="0" y="827695"/>
            <a:chExt cx="9144000" cy="1015663"/>
          </a:xfrm>
        </p:grpSpPr>
        <p:sp>
          <p:nvSpPr>
            <p:cNvPr id="39" name="Organigramme : Entrée manuelle 38"/>
            <p:cNvSpPr/>
            <p:nvPr/>
          </p:nvSpPr>
          <p:spPr>
            <a:xfrm>
              <a:off x="395536" y="836712"/>
              <a:ext cx="2232248" cy="360040"/>
            </a:xfrm>
            <a:prstGeom prst="flowChartManualInpu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0" y="827695"/>
              <a:ext cx="91440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FR" sz="2000" dirty="0">
                  <a:sym typeface="Wingdings 3"/>
                </a:rPr>
                <a:t></a:t>
              </a:r>
              <a:r>
                <a:rPr lang="fr-FR" sz="2000" dirty="0"/>
                <a:t> </a:t>
              </a:r>
              <a:r>
                <a:rPr lang="fr-FR" sz="2000" b="1" u="sng" dirty="0"/>
                <a:t>Conditions initiales</a:t>
              </a:r>
              <a:r>
                <a:rPr lang="fr-FR" sz="2000" dirty="0"/>
                <a:t> : </a:t>
              </a:r>
              <a:r>
                <a:rPr lang="fr-FR" sz="2000" dirty="0" smtClean="0"/>
                <a:t>Avant </a:t>
              </a:r>
              <a:r>
                <a:rPr lang="fr-FR" sz="2000" dirty="0"/>
                <a:t>de basculer l’interrupteur sur la position </a:t>
              </a:r>
              <a:r>
                <a:rPr lang="fr-FR" sz="2000" dirty="0">
                  <a:sym typeface="Wingdings"/>
                </a:rPr>
                <a:t></a:t>
              </a:r>
              <a:r>
                <a:rPr lang="fr-FR" sz="2000" dirty="0"/>
                <a:t>, le </a:t>
              </a:r>
              <a:r>
                <a:rPr lang="fr-FR" sz="2000" dirty="0" err="1" smtClean="0"/>
                <a:t>conden-sateur</a:t>
              </a:r>
              <a:r>
                <a:rPr lang="fr-FR" sz="2000" dirty="0" smtClean="0"/>
                <a:t> </a:t>
              </a:r>
              <a:r>
                <a:rPr lang="fr-FR" sz="2000" dirty="0"/>
                <a:t>est déchargé. </a:t>
              </a:r>
              <a:r>
                <a:rPr lang="fr-FR" sz="2000" b="1" u="sng" dirty="0"/>
                <a:t>Que peut-on alors dire de la tension </a:t>
              </a:r>
              <a:r>
                <a:rPr lang="fr-FR" sz="2000" b="1" u="sng" dirty="0" err="1"/>
                <a:t>u</a:t>
              </a:r>
              <a:r>
                <a:rPr lang="fr-FR" sz="2000" b="1" u="sng" baseline="-25000" dirty="0" err="1"/>
                <a:t>C</a:t>
              </a:r>
              <a:r>
                <a:rPr lang="fr-FR" sz="2000" b="1" u="sng" dirty="0"/>
                <a:t> aux bornes du </a:t>
              </a:r>
              <a:r>
                <a:rPr lang="fr-FR" sz="2000" b="1" u="sng" dirty="0" err="1" smtClean="0"/>
                <a:t>condensa-teur</a:t>
              </a:r>
              <a:r>
                <a:rPr lang="fr-FR" sz="2000" b="1" u="sng" dirty="0" smtClean="0"/>
                <a:t>  </a:t>
              </a:r>
              <a:r>
                <a:rPr lang="fr-FR" sz="2000" b="1" u="sng" dirty="0"/>
                <a:t>à t = 0</a:t>
              </a:r>
              <a:r>
                <a:rPr lang="fr-FR" sz="2000" dirty="0"/>
                <a:t> ?</a:t>
              </a:r>
            </a:p>
          </p:txBody>
        </p:sp>
      </p:grpSp>
      <p:sp>
        <p:nvSpPr>
          <p:cNvPr id="42" name="Rectangle 2"/>
          <p:cNvSpPr>
            <a:spLocks noChangeArrowheads="1"/>
          </p:cNvSpPr>
          <p:nvPr/>
        </p:nvSpPr>
        <p:spPr bwMode="auto">
          <a:xfrm>
            <a:off x="0" y="5517232"/>
            <a:ext cx="42979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Présentation de la situation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 animBg="1"/>
      <p:bldP spid="24" grpId="0" animBg="1"/>
      <p:bldP spid="32" grpId="0"/>
      <p:bldP spid="33" grpId="0"/>
      <p:bldP spid="35" grpId="0"/>
      <p:bldP spid="37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72008" y="3645024"/>
            <a:ext cx="9036496" cy="30963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Loi des mailles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Loi d’Ohm associée au conducteur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ohmique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de l’intensité du courant électrique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traversant le condensateur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Réexpression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la loi des mailles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fr-FR" sz="600" dirty="0"/>
          </a:p>
        </p:txBody>
      </p:sp>
      <p:sp>
        <p:nvSpPr>
          <p:cNvPr id="41" name="Rectangle 40"/>
          <p:cNvSpPr/>
          <p:nvPr/>
        </p:nvSpPr>
        <p:spPr>
          <a:xfrm>
            <a:off x="6458474" y="5896511"/>
            <a:ext cx="2566972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7" name="Groupe 36"/>
          <p:cNvGrpSpPr/>
          <p:nvPr/>
        </p:nvGrpSpPr>
        <p:grpSpPr>
          <a:xfrm>
            <a:off x="0" y="836712"/>
            <a:ext cx="5508104" cy="1323439"/>
            <a:chOff x="0" y="836712"/>
            <a:chExt cx="5508104" cy="1323439"/>
          </a:xfrm>
        </p:grpSpPr>
        <p:sp>
          <p:nvSpPr>
            <p:cNvPr id="13" name="Organigramme : Entrée manuelle 12"/>
            <p:cNvSpPr/>
            <p:nvPr/>
          </p:nvSpPr>
          <p:spPr>
            <a:xfrm>
              <a:off x="395536" y="836712"/>
              <a:ext cx="2232248" cy="360040"/>
            </a:xfrm>
            <a:prstGeom prst="flowChartManualInpu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836712"/>
              <a:ext cx="550810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FR" sz="2000" dirty="0">
                  <a:sym typeface="Wingdings 3"/>
                </a:rPr>
                <a:t></a:t>
              </a:r>
              <a:r>
                <a:rPr lang="fr-FR" sz="2000" dirty="0"/>
                <a:t> </a:t>
              </a:r>
              <a:r>
                <a:rPr lang="fr-FR" sz="2000" b="1" u="sng" dirty="0"/>
                <a:t>Conditions initiales</a:t>
              </a:r>
              <a:r>
                <a:rPr lang="fr-FR" sz="2000" dirty="0"/>
                <a:t> : on suppose qu’avant de basculer l’interrupteur sur la position </a:t>
              </a:r>
              <a:r>
                <a:rPr lang="fr-FR" sz="2000" dirty="0">
                  <a:sym typeface="Wingdings"/>
                </a:rPr>
                <a:t></a:t>
              </a:r>
              <a:r>
                <a:rPr lang="fr-FR" sz="2000" dirty="0"/>
                <a:t>, le </a:t>
              </a:r>
              <a:r>
                <a:rPr lang="fr-FR" sz="2000" dirty="0" err="1"/>
                <a:t>con-densateur</a:t>
              </a:r>
              <a:r>
                <a:rPr lang="fr-FR" sz="2000" dirty="0"/>
                <a:t> est déchargé. </a:t>
              </a:r>
              <a:r>
                <a:rPr lang="fr-FR" sz="2000" b="1" u="sng" dirty="0"/>
                <a:t>Que peut-on alors dire de la tension </a:t>
              </a:r>
              <a:r>
                <a:rPr lang="fr-FR" sz="2000" b="1" u="sng" dirty="0" err="1"/>
                <a:t>u</a:t>
              </a:r>
              <a:r>
                <a:rPr lang="fr-FR" sz="2000" b="1" u="sng" baseline="-25000" dirty="0" err="1"/>
                <a:t>C</a:t>
              </a:r>
              <a:r>
                <a:rPr lang="fr-FR" sz="2000" b="1" u="sng" dirty="0"/>
                <a:t> aux bornes du condensateur  à t = 0</a:t>
              </a:r>
              <a:r>
                <a:rPr lang="fr-FR" sz="2000" dirty="0"/>
                <a:t> ?</a:t>
              </a:r>
            </a:p>
          </p:txBody>
        </p:sp>
      </p:grp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60479" t="36960" r="10226" b="18521"/>
          <a:stretch>
            <a:fillRect/>
          </a:stretch>
        </p:blipFill>
        <p:spPr bwMode="auto">
          <a:xfrm>
            <a:off x="5796136" y="17240"/>
            <a:ext cx="31167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552" y="-27384"/>
            <a:ext cx="5298566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1)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CHARGE du condensateur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Connecteur droit avec flèche 3"/>
          <p:cNvCxnSpPr/>
          <p:nvPr/>
        </p:nvCxnSpPr>
        <p:spPr>
          <a:xfrm flipV="1">
            <a:off x="7772519" y="206682"/>
            <a:ext cx="0" cy="93610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8664278" y="188640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96455" y="494714"/>
            <a:ext cx="51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400" dirty="0">
              <a:solidFill>
                <a:srgbClr val="008000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8348583" y="206682"/>
            <a:ext cx="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988543" y="206682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7956376" y="1412776"/>
            <a:ext cx="0" cy="93610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380312" y="1700808"/>
            <a:ext cx="51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sz="2400" dirty="0">
              <a:solidFill>
                <a:srgbClr val="008000"/>
              </a:solidFill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404664"/>
            <a:ext cx="42979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Présentation de la situation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79512" y="2132856"/>
            <a:ext cx="64087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Pour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&lt; 0 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on a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 V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(condensateur déchargé donc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 = 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79512" y="2780928"/>
            <a:ext cx="896448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Comme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une fonction continue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temps, on a aussi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(t = 0) = 0 V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3284984"/>
            <a:ext cx="55899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Equation différentielle vérifiée par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195736" y="3645024"/>
            <a:ext cx="244827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220072" y="4077072"/>
            <a:ext cx="36004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convention récepteur,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R × 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267744" y="5157192"/>
            <a:ext cx="39604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convention récepteur,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 = C 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12160" y="4941168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/>
          </a:p>
        </p:txBody>
      </p:sp>
      <p:sp>
        <p:nvSpPr>
          <p:cNvPr id="23" name="Rectangle 22"/>
          <p:cNvSpPr/>
          <p:nvPr/>
        </p:nvSpPr>
        <p:spPr>
          <a:xfrm>
            <a:off x="6098301" y="5398924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/>
          </a:p>
        </p:txBody>
      </p:sp>
      <p:cxnSp>
        <p:nvCxnSpPr>
          <p:cNvPr id="24" name="Connecteur droit 23"/>
          <p:cNvCxnSpPr/>
          <p:nvPr/>
        </p:nvCxnSpPr>
        <p:spPr>
          <a:xfrm>
            <a:off x="6084168" y="5373216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35496" y="6093296"/>
            <a:ext cx="216024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R</a:t>
            </a:r>
            <a:r>
              <a:rPr kumimoji="0" lang="fr-FR" sz="1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1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C</a:t>
            </a:r>
            <a:r>
              <a:rPr kumimoji="0" lang="fr-FR" sz="1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     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907704" y="5877272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993845" y="6335028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32" name="Connecteur droit 31"/>
          <p:cNvCxnSpPr/>
          <p:nvPr/>
        </p:nvCxnSpPr>
        <p:spPr>
          <a:xfrm>
            <a:off x="1979712" y="6309320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3417714" y="6080596"/>
            <a:ext cx="115212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C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35202" y="5864572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4321343" y="6322328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36" name="Connecteur droit 35"/>
          <p:cNvCxnSpPr/>
          <p:nvPr/>
        </p:nvCxnSpPr>
        <p:spPr>
          <a:xfrm>
            <a:off x="4307210" y="6296620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2439318" y="6093296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0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4777359" y="6087641"/>
            <a:ext cx="1146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E</a:t>
            </a:r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2949809" y="6065004"/>
            <a:ext cx="452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</a:t>
            </a:r>
            <a:endParaRPr lang="fr-FR" b="1" dirty="0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CCF6898F-12D9-4096-93DB-0136CC26448F}"/>
              </a:ext>
            </a:extLst>
          </p:cNvPr>
          <p:cNvSpPr/>
          <p:nvPr/>
        </p:nvSpPr>
        <p:spPr>
          <a:xfrm>
            <a:off x="6476852" y="5864572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DDB1E1F4-44FD-C4B2-BB9E-D59F5B3DBF0C}"/>
              </a:ext>
            </a:extLst>
          </p:cNvPr>
          <p:cNvSpPr/>
          <p:nvPr/>
        </p:nvSpPr>
        <p:spPr>
          <a:xfrm>
            <a:off x="6562993" y="6322328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="" xmlns:a16="http://schemas.microsoft.com/office/drawing/2014/main" id="{7F4E6489-8EA2-5572-5AF6-1AE1D93C6334}"/>
              </a:ext>
            </a:extLst>
          </p:cNvPr>
          <p:cNvCxnSpPr/>
          <p:nvPr/>
        </p:nvCxnSpPr>
        <p:spPr>
          <a:xfrm>
            <a:off x="6548860" y="6296620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C377934B-2CE7-11B1-5460-DEF1797C47E7}"/>
              </a:ext>
            </a:extLst>
          </p:cNvPr>
          <p:cNvSpPr/>
          <p:nvPr/>
        </p:nvSpPr>
        <p:spPr>
          <a:xfrm>
            <a:off x="7020789" y="6109265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dirty="0"/>
          </a:p>
        </p:txBody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5B79846B-FA3B-CC23-0C4F-89AA02488884}"/>
              </a:ext>
            </a:extLst>
          </p:cNvPr>
          <p:cNvSpPr/>
          <p:nvPr/>
        </p:nvSpPr>
        <p:spPr>
          <a:xfrm>
            <a:off x="7989020" y="6091838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E5552F1C-F029-618B-746E-494E7C69BEAA}"/>
              </a:ext>
            </a:extLst>
          </p:cNvPr>
          <p:cNvSpPr/>
          <p:nvPr/>
        </p:nvSpPr>
        <p:spPr>
          <a:xfrm>
            <a:off x="7388923" y="5887586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/>
          </a:p>
        </p:txBody>
      </p:sp>
      <p:sp>
        <p:nvSpPr>
          <p:cNvPr id="27" name="Rectangle 3">
            <a:extLst>
              <a:ext uri="{FF2B5EF4-FFF2-40B4-BE49-F238E27FC236}">
                <a16:creationId xmlns="" xmlns:a16="http://schemas.microsoft.com/office/drawing/2014/main" id="{BA147715-96BD-8194-5597-1F50F28A0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940" y="6322328"/>
            <a:ext cx="8201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C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Connecteur droit 27">
            <a:extLst>
              <a:ext uri="{FF2B5EF4-FFF2-40B4-BE49-F238E27FC236}">
                <a16:creationId xmlns="" xmlns:a16="http://schemas.microsoft.com/office/drawing/2014/main" id="{84244497-BDC7-6D79-5207-D968C7E23DD9}"/>
              </a:ext>
            </a:extLst>
          </p:cNvPr>
          <p:cNvCxnSpPr>
            <a:cxnSpLocks/>
          </p:cNvCxnSpPr>
          <p:nvPr/>
        </p:nvCxnSpPr>
        <p:spPr>
          <a:xfrm>
            <a:off x="7342286" y="6309320"/>
            <a:ext cx="62874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C6EF21B6-DA71-1874-3CD8-AD08D0C6028A}"/>
              </a:ext>
            </a:extLst>
          </p:cNvPr>
          <p:cNvSpPr/>
          <p:nvPr/>
        </p:nvSpPr>
        <p:spPr>
          <a:xfrm>
            <a:off x="5934098" y="6077327"/>
            <a:ext cx="452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</a:t>
            </a:r>
            <a:endParaRPr lang="fr-FR" b="1" dirty="0"/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54F5B6F-1CD8-4C6E-C8DF-D58641C7FC71}"/>
              </a:ext>
            </a:extLst>
          </p:cNvPr>
          <p:cNvSpPr/>
          <p:nvPr/>
        </p:nvSpPr>
        <p:spPr>
          <a:xfrm>
            <a:off x="8267260" y="6309320"/>
            <a:ext cx="780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9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/>
          </a:p>
        </p:txBody>
      </p:sp>
      <p:cxnSp>
        <p:nvCxnSpPr>
          <p:cNvPr id="44" name="Connecteur droit 43">
            <a:extLst>
              <a:ext uri="{FF2B5EF4-FFF2-40B4-BE49-F238E27FC236}">
                <a16:creationId xmlns="" xmlns:a16="http://schemas.microsoft.com/office/drawing/2014/main" id="{793A4FDD-8D58-7F11-8AFF-E70A7D435119}"/>
              </a:ext>
            </a:extLst>
          </p:cNvPr>
          <p:cNvCxnSpPr>
            <a:cxnSpLocks/>
          </p:cNvCxnSpPr>
          <p:nvPr/>
        </p:nvCxnSpPr>
        <p:spPr>
          <a:xfrm>
            <a:off x="8369825" y="6322328"/>
            <a:ext cx="54303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2F3BD57F-635F-C091-E224-B7B18168C663}"/>
              </a:ext>
            </a:extLst>
          </p:cNvPr>
          <p:cNvSpPr/>
          <p:nvPr/>
        </p:nvSpPr>
        <p:spPr>
          <a:xfrm>
            <a:off x="8488243" y="5946070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6000"/>
                            </p:stCondLst>
                            <p:childTnLst>
                              <p:par>
                                <p:cTn id="14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41" grpId="0" animBg="1"/>
      <p:bldP spid="21505" grpId="0"/>
      <p:bldP spid="21506" grpId="0"/>
      <p:bldP spid="16" grpId="0"/>
      <p:bldP spid="21507" grpId="0"/>
      <p:bldP spid="21508" grpId="0"/>
      <p:bldP spid="21" grpId="0"/>
      <p:bldP spid="22" grpId="0"/>
      <p:bldP spid="23" grpId="0"/>
      <p:bldP spid="26" grpId="0"/>
      <p:bldP spid="30" grpId="0"/>
      <p:bldP spid="31" grpId="0"/>
      <p:bldP spid="33" grpId="0"/>
      <p:bldP spid="34" grpId="0"/>
      <p:bldP spid="35" grpId="0"/>
      <p:bldP spid="38" grpId="0"/>
      <p:bldP spid="39" grpId="0"/>
      <p:bldP spid="40" grpId="0"/>
      <p:bldP spid="14" grpId="0"/>
      <p:bldP spid="15" grpId="0"/>
      <p:bldP spid="19" grpId="0"/>
      <p:bldP spid="20" grpId="0"/>
      <p:bldP spid="25" grpId="0"/>
      <p:bldP spid="27" grpId="0"/>
      <p:bldP spid="42" grpId="0"/>
      <p:bldP spid="43" grpId="0"/>
      <p:bldP spid="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2008" y="332656"/>
            <a:ext cx="9036496" cy="331236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Loi des mailles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</a:pPr>
            <a:endParaRPr kumimoji="0" lang="fr-FR" sz="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Loi d’Ohm associée au conducteur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ohmique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</a:pPr>
            <a:endParaRPr kumimoji="0" lang="fr-FR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de l’intensité du courant électrique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traversant le condensateur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Réexpression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la loi des mailles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fr-FR" sz="6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7384"/>
            <a:ext cx="55899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Equation différentielle vérifiée par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195736" y="332656"/>
            <a:ext cx="244827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220072" y="715846"/>
            <a:ext cx="3923928" cy="40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convent</a:t>
            </a:r>
            <a:r>
              <a:rPr kumimoji="0" lang="fr-FR" sz="2000" b="0" i="0" u="none" strike="noStrike" cap="none" normalizeH="0" baseline="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récepteur,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R × 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67744" y="1588730"/>
            <a:ext cx="39604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convention récepteur,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 = C 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2160" y="1372706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6098301" y="1830462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6084168" y="1804754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403648" y="3215534"/>
            <a:ext cx="76328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Equation différentielle linéaire du 1</a:t>
            </a:r>
            <a:r>
              <a:rPr kumimoji="0" lang="fr-FR" sz="2000" b="0" i="0" u="none" strike="noStrike" cap="none" normalizeH="0" baseline="30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ordre à coefficients constants</a:t>
            </a:r>
            <a:endParaRPr kumimoji="0" lang="fr-FR" sz="2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57875" y="4163212"/>
            <a:ext cx="9036496" cy="257815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Solution particulière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Solution générale de l’équation homogène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3789040"/>
            <a:ext cx="7651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Résolution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de l’équation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différentielle vérifiée par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539552" y="5013176"/>
            <a:ext cx="8424936" cy="1656184"/>
            <a:chOff x="539552" y="5013176"/>
            <a:chExt cx="8424936" cy="1656184"/>
          </a:xfrm>
        </p:grpSpPr>
        <p:pic>
          <p:nvPicPr>
            <p:cNvPr id="22" name="Image 21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11960" y="5013176"/>
              <a:ext cx="4752528" cy="1656184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dash"/>
              <a:miter lim="800000"/>
              <a:headEnd/>
              <a:tailEnd/>
            </a:ln>
          </p:spPr>
        </p:pic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 rot="21094405">
              <a:off x="539552" y="5229200"/>
              <a:ext cx="3096344" cy="115212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3200" b="1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Mme MOREL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3200" b="1" i="0" u="sng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is</a:t>
              </a:r>
              <a:r>
                <a:rPr kumimoji="0" lang="fr-FR" sz="3200" b="1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back !!!</a:t>
              </a:r>
              <a:endParaRPr kumimoji="0" lang="fr-FR" sz="6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2771800" y="4221088"/>
            <a:ext cx="3096344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propose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u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85160BB2-16AA-A87C-0717-D95A18B8A756}"/>
              </a:ext>
            </a:extLst>
          </p:cNvPr>
          <p:cNvSpPr/>
          <p:nvPr/>
        </p:nvSpPr>
        <p:spPr>
          <a:xfrm>
            <a:off x="6458474" y="2359613"/>
            <a:ext cx="2566972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3">
            <a:extLst>
              <a:ext uri="{FF2B5EF4-FFF2-40B4-BE49-F238E27FC236}">
                <a16:creationId xmlns="" xmlns:a16="http://schemas.microsoft.com/office/drawing/2014/main" id="{E7F08745-4749-3CB9-82D0-608A84793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2556398"/>
            <a:ext cx="216024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R</a:t>
            </a:r>
            <a:r>
              <a:rPr kumimoji="0" lang="fr-FR" sz="1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1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C</a:t>
            </a:r>
            <a:r>
              <a:rPr kumimoji="0" lang="fr-FR" sz="1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     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61DE2586-F38B-8897-D598-70CF8D0075B3}"/>
              </a:ext>
            </a:extLst>
          </p:cNvPr>
          <p:cNvSpPr/>
          <p:nvPr/>
        </p:nvSpPr>
        <p:spPr>
          <a:xfrm>
            <a:off x="1907704" y="2340374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BAE916E5-6BED-68C8-6D96-9FB1C5E9C437}"/>
              </a:ext>
            </a:extLst>
          </p:cNvPr>
          <p:cNvSpPr/>
          <p:nvPr/>
        </p:nvSpPr>
        <p:spPr>
          <a:xfrm>
            <a:off x="1993845" y="2798130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="" xmlns:a16="http://schemas.microsoft.com/office/drawing/2014/main" id="{9A62FFBD-457F-A230-EF14-664B71F6F307}"/>
              </a:ext>
            </a:extLst>
          </p:cNvPr>
          <p:cNvCxnSpPr/>
          <p:nvPr/>
        </p:nvCxnSpPr>
        <p:spPr>
          <a:xfrm>
            <a:off x="1979712" y="2772422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">
            <a:extLst>
              <a:ext uri="{FF2B5EF4-FFF2-40B4-BE49-F238E27FC236}">
                <a16:creationId xmlns="" xmlns:a16="http://schemas.microsoft.com/office/drawing/2014/main" id="{E0D71E4A-2941-19D1-62DF-80935C1C1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714" y="2543698"/>
            <a:ext cx="115212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C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51BE1648-A0CD-598C-FEA8-EE1AB47A29E2}"/>
              </a:ext>
            </a:extLst>
          </p:cNvPr>
          <p:cNvSpPr/>
          <p:nvPr/>
        </p:nvSpPr>
        <p:spPr>
          <a:xfrm>
            <a:off x="4235202" y="2327674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04CD0D8E-E18C-316B-DF30-DB8D612DC437}"/>
              </a:ext>
            </a:extLst>
          </p:cNvPr>
          <p:cNvSpPr/>
          <p:nvPr/>
        </p:nvSpPr>
        <p:spPr>
          <a:xfrm>
            <a:off x="4321343" y="2785430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226508AD-2C18-7B5C-B9D0-D97B70436A30}"/>
              </a:ext>
            </a:extLst>
          </p:cNvPr>
          <p:cNvSpPr/>
          <p:nvPr/>
        </p:nvSpPr>
        <p:spPr>
          <a:xfrm>
            <a:off x="2439318" y="2556398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0</a:t>
            </a:r>
            <a:endParaRPr lang="fr-FR" dirty="0"/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DED9FD9C-58B0-DCA5-2C5D-A4D9A90A2080}"/>
              </a:ext>
            </a:extLst>
          </p:cNvPr>
          <p:cNvSpPr/>
          <p:nvPr/>
        </p:nvSpPr>
        <p:spPr>
          <a:xfrm>
            <a:off x="4777359" y="2550743"/>
            <a:ext cx="1146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E</a:t>
            </a:r>
            <a:endParaRPr lang="fr-FR" dirty="0"/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51F1D3BC-F8AA-C591-6053-BCFD357B59B2}"/>
              </a:ext>
            </a:extLst>
          </p:cNvPr>
          <p:cNvSpPr/>
          <p:nvPr/>
        </p:nvSpPr>
        <p:spPr>
          <a:xfrm>
            <a:off x="2949809" y="2528106"/>
            <a:ext cx="452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</a:t>
            </a:r>
            <a:endParaRPr lang="fr-FR" b="1" dirty="0"/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2E83CB07-75DD-B5F7-0812-4BE4CBA42072}"/>
              </a:ext>
            </a:extLst>
          </p:cNvPr>
          <p:cNvSpPr/>
          <p:nvPr/>
        </p:nvSpPr>
        <p:spPr>
          <a:xfrm>
            <a:off x="6476852" y="2327674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992512EB-05FF-25D0-35B2-0735B8CC17CF}"/>
              </a:ext>
            </a:extLst>
          </p:cNvPr>
          <p:cNvSpPr/>
          <p:nvPr/>
        </p:nvSpPr>
        <p:spPr>
          <a:xfrm>
            <a:off x="6562993" y="2785430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39" name="Connecteur droit 38">
            <a:extLst>
              <a:ext uri="{FF2B5EF4-FFF2-40B4-BE49-F238E27FC236}">
                <a16:creationId xmlns="" xmlns:a16="http://schemas.microsoft.com/office/drawing/2014/main" id="{B8A5F241-A382-B250-CD37-9FBD6EF2684E}"/>
              </a:ext>
            </a:extLst>
          </p:cNvPr>
          <p:cNvCxnSpPr/>
          <p:nvPr/>
        </p:nvCxnSpPr>
        <p:spPr>
          <a:xfrm>
            <a:off x="6548860" y="2759722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56F824DB-1059-CF89-2B2B-8D5FD210C7DB}"/>
              </a:ext>
            </a:extLst>
          </p:cNvPr>
          <p:cNvSpPr/>
          <p:nvPr/>
        </p:nvSpPr>
        <p:spPr>
          <a:xfrm>
            <a:off x="7020789" y="2572367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dirty="0"/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ACF37C78-E60B-F294-221E-4939CCDF5203}"/>
              </a:ext>
            </a:extLst>
          </p:cNvPr>
          <p:cNvSpPr/>
          <p:nvPr/>
        </p:nvSpPr>
        <p:spPr>
          <a:xfrm>
            <a:off x="7989020" y="2554940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E68077B7-7CA3-0B3C-03A9-726717DF11F8}"/>
              </a:ext>
            </a:extLst>
          </p:cNvPr>
          <p:cNvSpPr/>
          <p:nvPr/>
        </p:nvSpPr>
        <p:spPr>
          <a:xfrm>
            <a:off x="7388923" y="2350688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/>
          </a:p>
        </p:txBody>
      </p:sp>
      <p:sp>
        <p:nvSpPr>
          <p:cNvPr id="43" name="Rectangle 3">
            <a:extLst>
              <a:ext uri="{FF2B5EF4-FFF2-40B4-BE49-F238E27FC236}">
                <a16:creationId xmlns="" xmlns:a16="http://schemas.microsoft.com/office/drawing/2014/main" id="{7D03ECDB-C6EB-DD0E-B308-248A5AA667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940" y="2785430"/>
            <a:ext cx="8201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C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Connecteur droit 43">
            <a:extLst>
              <a:ext uri="{FF2B5EF4-FFF2-40B4-BE49-F238E27FC236}">
                <a16:creationId xmlns="" xmlns:a16="http://schemas.microsoft.com/office/drawing/2014/main" id="{1C176ABF-E4C7-9470-EA65-6F3D48E62BD8}"/>
              </a:ext>
            </a:extLst>
          </p:cNvPr>
          <p:cNvCxnSpPr>
            <a:cxnSpLocks/>
          </p:cNvCxnSpPr>
          <p:nvPr/>
        </p:nvCxnSpPr>
        <p:spPr>
          <a:xfrm>
            <a:off x="7342286" y="2772422"/>
            <a:ext cx="62874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5367C777-512E-060C-E178-09C1FC159483}"/>
              </a:ext>
            </a:extLst>
          </p:cNvPr>
          <p:cNvSpPr/>
          <p:nvPr/>
        </p:nvSpPr>
        <p:spPr>
          <a:xfrm>
            <a:off x="5934098" y="2540429"/>
            <a:ext cx="452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</a:t>
            </a:r>
            <a:endParaRPr lang="fr-FR" b="1" dirty="0"/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89CE6696-7331-B95D-80D4-24C8A6EA6967}"/>
              </a:ext>
            </a:extLst>
          </p:cNvPr>
          <p:cNvSpPr/>
          <p:nvPr/>
        </p:nvSpPr>
        <p:spPr>
          <a:xfrm>
            <a:off x="8267260" y="2772422"/>
            <a:ext cx="780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9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/>
          </a:p>
        </p:txBody>
      </p:sp>
      <p:cxnSp>
        <p:nvCxnSpPr>
          <p:cNvPr id="47" name="Connecteur droit 46">
            <a:extLst>
              <a:ext uri="{FF2B5EF4-FFF2-40B4-BE49-F238E27FC236}">
                <a16:creationId xmlns="" xmlns:a16="http://schemas.microsoft.com/office/drawing/2014/main" id="{A8987C8F-0E97-ABF0-9A11-BA0296C07093}"/>
              </a:ext>
            </a:extLst>
          </p:cNvPr>
          <p:cNvCxnSpPr>
            <a:cxnSpLocks/>
          </p:cNvCxnSpPr>
          <p:nvPr/>
        </p:nvCxnSpPr>
        <p:spPr>
          <a:xfrm>
            <a:off x="8369825" y="2785430"/>
            <a:ext cx="54303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2E067537-ED3E-98E0-F259-DD768EC381F0}"/>
              </a:ext>
            </a:extLst>
          </p:cNvPr>
          <p:cNvSpPr/>
          <p:nvPr/>
        </p:nvSpPr>
        <p:spPr>
          <a:xfrm>
            <a:off x="8488243" y="2409172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dirty="0"/>
          </a:p>
        </p:txBody>
      </p:sp>
      <p:cxnSp>
        <p:nvCxnSpPr>
          <p:cNvPr id="49" name="Connecteur droit 48">
            <a:extLst>
              <a:ext uri="{FF2B5EF4-FFF2-40B4-BE49-F238E27FC236}">
                <a16:creationId xmlns="" xmlns:a16="http://schemas.microsoft.com/office/drawing/2014/main" id="{B95F6ACB-38E3-2E2B-E160-556607A48559}"/>
              </a:ext>
            </a:extLst>
          </p:cNvPr>
          <p:cNvCxnSpPr/>
          <p:nvPr/>
        </p:nvCxnSpPr>
        <p:spPr>
          <a:xfrm>
            <a:off x="4345311" y="2771243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2008" y="44624"/>
            <a:ext cx="9036496" cy="172819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Réexpression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la loi des mailles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fr-FR" sz="600" dirty="0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971600" y="1340768"/>
            <a:ext cx="7632848" cy="360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Equation différentielle linéaire du 1</a:t>
            </a:r>
            <a:r>
              <a:rPr kumimoji="0" lang="fr-FR" sz="2000" b="0" i="0" u="none" strike="noStrike" cap="none" normalizeH="0" baseline="30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ordre à coefficients constants</a:t>
            </a:r>
            <a:endParaRPr kumimoji="0" lang="fr-FR" sz="2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7875" y="2291005"/>
            <a:ext cx="9036496" cy="445036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Solution particulière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Solution générale de l’équation homogène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5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Solution générale de l’équation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différentielle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0" i="0" u="none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0" i="0" u="none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12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Utilisation de la condition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initiale pour trouver la valeur de la constante </a:t>
            </a:r>
            <a:r>
              <a:rPr kumimoji="0" lang="fr-FR" sz="2000" b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fr-FR" sz="200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1916833"/>
            <a:ext cx="7651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Résolution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de l’équation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différentielle vérifiée par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140969"/>
            <a:ext cx="4752528" cy="1656184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dash"/>
            <a:miter lim="800000"/>
            <a:headEnd/>
            <a:tailEnd/>
          </a:ln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771800" y="2348881"/>
            <a:ext cx="3096344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propose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u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C1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 rot="21094405">
            <a:off x="679264" y="3361621"/>
            <a:ext cx="3096344" cy="115212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3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Bye </a:t>
            </a:r>
            <a:r>
              <a:rPr kumimoji="0" lang="fr-FR" sz="3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Bye</a:t>
            </a:r>
            <a:endParaRPr kumimoji="0" lang="fr-FR" sz="3200" b="1" i="0" u="sng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3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cs typeface="Arial" pitchFamily="34" charset="0"/>
              </a:rPr>
              <a:t>Mme MOREL !!!</a:t>
            </a:r>
            <a:endParaRPr kumimoji="0" lang="fr-FR" sz="6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92600" y="3604954"/>
            <a:ext cx="3096344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propose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u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C2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K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143987" y="3100898"/>
            <a:ext cx="4469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4928" y="3532946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RC</a:t>
            </a:r>
            <a:endParaRPr lang="fr-FR" dirty="0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3131840" y="3501008"/>
            <a:ext cx="432048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563888" y="3284984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71800" y="3270851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600756" y="4797152"/>
            <a:ext cx="18830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C1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u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C2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2760996" y="5445224"/>
            <a:ext cx="281911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</a:t>
            </a:r>
            <a:r>
              <a:rPr kumimoji="0" lang="fr-FR" sz="20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=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 +  K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5677828" y="4846010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580112" y="5301208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RC</a:t>
            </a:r>
            <a:endParaRPr lang="fr-FR" dirty="0"/>
          </a:p>
        </p:txBody>
      </p:sp>
      <p:cxnSp>
        <p:nvCxnSpPr>
          <p:cNvPr id="31" name="Connecteur droit 30"/>
          <p:cNvCxnSpPr/>
          <p:nvPr/>
        </p:nvCxnSpPr>
        <p:spPr>
          <a:xfrm>
            <a:off x="5675270" y="5252350"/>
            <a:ext cx="36004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6012160" y="5013176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317788" y="503632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323528" y="6237312"/>
            <a:ext cx="88204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la date t = 0</a:t>
            </a: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la tension</a:t>
            </a:r>
            <a:r>
              <a:rPr kumimoji="0" lang="fr-FR" sz="20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aux bornes du condensateur vaut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V</a:t>
            </a:r>
            <a:endParaRPr kumimoji="0" lang="fr-F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19872" y="4869160"/>
            <a:ext cx="3168352" cy="98072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0270C2F-E472-7A9A-7FAE-BF3B1EC92313}"/>
              </a:ext>
            </a:extLst>
          </p:cNvPr>
          <p:cNvSpPr/>
          <p:nvPr/>
        </p:nvSpPr>
        <p:spPr>
          <a:xfrm>
            <a:off x="6458474" y="462004"/>
            <a:ext cx="2566972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3">
            <a:extLst>
              <a:ext uri="{FF2B5EF4-FFF2-40B4-BE49-F238E27FC236}">
                <a16:creationId xmlns="" xmlns:a16="http://schemas.microsoft.com/office/drawing/2014/main" id="{4F02A3F3-1880-0DCF-6935-933E6BE92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58789"/>
            <a:ext cx="216024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R</a:t>
            </a:r>
            <a:r>
              <a:rPr kumimoji="0" lang="fr-FR" sz="1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1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C</a:t>
            </a:r>
            <a:r>
              <a:rPr kumimoji="0" lang="fr-FR" sz="11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     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B4DBFB7C-493E-FC80-29AA-70D69C5A5DAA}"/>
              </a:ext>
            </a:extLst>
          </p:cNvPr>
          <p:cNvSpPr/>
          <p:nvPr/>
        </p:nvSpPr>
        <p:spPr>
          <a:xfrm>
            <a:off x="1907704" y="442765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E6BF8817-1191-059E-47B5-F299637E6AC2}"/>
              </a:ext>
            </a:extLst>
          </p:cNvPr>
          <p:cNvSpPr/>
          <p:nvPr/>
        </p:nvSpPr>
        <p:spPr>
          <a:xfrm>
            <a:off x="1993845" y="900521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36" name="Connecteur droit 35">
            <a:extLst>
              <a:ext uri="{FF2B5EF4-FFF2-40B4-BE49-F238E27FC236}">
                <a16:creationId xmlns="" xmlns:a16="http://schemas.microsoft.com/office/drawing/2014/main" id="{B8FF5C66-CCB4-F041-6091-89C16574F89A}"/>
              </a:ext>
            </a:extLst>
          </p:cNvPr>
          <p:cNvCxnSpPr/>
          <p:nvPr/>
        </p:nvCxnSpPr>
        <p:spPr>
          <a:xfrm>
            <a:off x="1979712" y="874813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">
            <a:extLst>
              <a:ext uri="{FF2B5EF4-FFF2-40B4-BE49-F238E27FC236}">
                <a16:creationId xmlns="" xmlns:a16="http://schemas.microsoft.com/office/drawing/2014/main" id="{DD2C8FB5-8B12-3221-261A-2C9F9406EB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7714" y="646089"/>
            <a:ext cx="1152128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C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F45100DF-0BC4-F528-F403-74CC6F24E5DF}"/>
              </a:ext>
            </a:extLst>
          </p:cNvPr>
          <p:cNvSpPr/>
          <p:nvPr/>
        </p:nvSpPr>
        <p:spPr>
          <a:xfrm>
            <a:off x="4235202" y="430065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30E70D4B-5CD0-2AF1-33A6-3F7C2199A4DB}"/>
              </a:ext>
            </a:extLst>
          </p:cNvPr>
          <p:cNvSpPr/>
          <p:nvPr/>
        </p:nvSpPr>
        <p:spPr>
          <a:xfrm>
            <a:off x="4321343" y="887821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B5830A77-B0E1-AA76-88F9-7F16541FAF13}"/>
              </a:ext>
            </a:extLst>
          </p:cNvPr>
          <p:cNvSpPr/>
          <p:nvPr/>
        </p:nvSpPr>
        <p:spPr>
          <a:xfrm>
            <a:off x="2439318" y="658789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0</a:t>
            </a:r>
            <a:endParaRPr lang="fr-FR" dirty="0"/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8A8A4189-3BC1-87C3-BCFA-00EDBE8BF9A9}"/>
              </a:ext>
            </a:extLst>
          </p:cNvPr>
          <p:cNvSpPr/>
          <p:nvPr/>
        </p:nvSpPr>
        <p:spPr>
          <a:xfrm>
            <a:off x="4777359" y="653134"/>
            <a:ext cx="1146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E</a:t>
            </a:r>
            <a:endParaRPr lang="fr-FR" dirty="0"/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6B089668-3C8F-408A-E417-B00B93DE482E}"/>
              </a:ext>
            </a:extLst>
          </p:cNvPr>
          <p:cNvSpPr/>
          <p:nvPr/>
        </p:nvSpPr>
        <p:spPr>
          <a:xfrm>
            <a:off x="2949809" y="630497"/>
            <a:ext cx="452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</a:t>
            </a:r>
            <a:endParaRPr lang="fr-FR" b="1" dirty="0"/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DA103799-55C3-C6F9-A710-0F69AB45307D}"/>
              </a:ext>
            </a:extLst>
          </p:cNvPr>
          <p:cNvSpPr/>
          <p:nvPr/>
        </p:nvSpPr>
        <p:spPr>
          <a:xfrm>
            <a:off x="6476852" y="430065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59A36B95-FF06-118A-DB13-980FCFB1F5C1}"/>
              </a:ext>
            </a:extLst>
          </p:cNvPr>
          <p:cNvSpPr/>
          <p:nvPr/>
        </p:nvSpPr>
        <p:spPr>
          <a:xfrm>
            <a:off x="6562993" y="887821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46" name="Connecteur droit 45">
            <a:extLst>
              <a:ext uri="{FF2B5EF4-FFF2-40B4-BE49-F238E27FC236}">
                <a16:creationId xmlns="" xmlns:a16="http://schemas.microsoft.com/office/drawing/2014/main" id="{6F5CCCE6-FD4E-5CFC-8E46-1B30164ACD9B}"/>
              </a:ext>
            </a:extLst>
          </p:cNvPr>
          <p:cNvCxnSpPr/>
          <p:nvPr/>
        </p:nvCxnSpPr>
        <p:spPr>
          <a:xfrm>
            <a:off x="6548860" y="862113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B8D0CE3D-0E76-0505-7F1F-8AE3A737D30E}"/>
              </a:ext>
            </a:extLst>
          </p:cNvPr>
          <p:cNvSpPr/>
          <p:nvPr/>
        </p:nvSpPr>
        <p:spPr>
          <a:xfrm>
            <a:off x="7020789" y="674758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dirty="0"/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24B9C832-C43C-05E1-7DEE-14289D79FE98}"/>
              </a:ext>
            </a:extLst>
          </p:cNvPr>
          <p:cNvSpPr/>
          <p:nvPr/>
        </p:nvSpPr>
        <p:spPr>
          <a:xfrm>
            <a:off x="7989020" y="657331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436D7860-A19A-FD07-6F84-B5DB34F6CCCE}"/>
              </a:ext>
            </a:extLst>
          </p:cNvPr>
          <p:cNvSpPr/>
          <p:nvPr/>
        </p:nvSpPr>
        <p:spPr>
          <a:xfrm>
            <a:off x="7388923" y="453079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/>
          </a:p>
        </p:txBody>
      </p:sp>
      <p:sp>
        <p:nvSpPr>
          <p:cNvPr id="50" name="Rectangle 3">
            <a:extLst>
              <a:ext uri="{FF2B5EF4-FFF2-40B4-BE49-F238E27FC236}">
                <a16:creationId xmlns="" xmlns:a16="http://schemas.microsoft.com/office/drawing/2014/main" id="{67D65BA6-FF86-4C24-AE82-DC4DC9381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940" y="887821"/>
            <a:ext cx="8201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C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Connecteur droit 50">
            <a:extLst>
              <a:ext uri="{FF2B5EF4-FFF2-40B4-BE49-F238E27FC236}">
                <a16:creationId xmlns="" xmlns:a16="http://schemas.microsoft.com/office/drawing/2014/main" id="{FCA4BB9A-0F49-6CAB-5F33-D3525BE26BD0}"/>
              </a:ext>
            </a:extLst>
          </p:cNvPr>
          <p:cNvCxnSpPr>
            <a:cxnSpLocks/>
          </p:cNvCxnSpPr>
          <p:nvPr/>
        </p:nvCxnSpPr>
        <p:spPr>
          <a:xfrm>
            <a:off x="7342286" y="874813"/>
            <a:ext cx="62874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3F81752D-8A29-940D-7087-69E1F6781EDE}"/>
              </a:ext>
            </a:extLst>
          </p:cNvPr>
          <p:cNvSpPr/>
          <p:nvPr/>
        </p:nvSpPr>
        <p:spPr>
          <a:xfrm>
            <a:off x="5934098" y="642820"/>
            <a:ext cx="452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</a:t>
            </a:r>
            <a:endParaRPr lang="fr-FR" b="1" dirty="0"/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9D31F4CF-5A6E-215E-8C09-07A21CBC29CC}"/>
              </a:ext>
            </a:extLst>
          </p:cNvPr>
          <p:cNvSpPr/>
          <p:nvPr/>
        </p:nvSpPr>
        <p:spPr>
          <a:xfrm>
            <a:off x="8267260" y="874813"/>
            <a:ext cx="7809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9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9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/>
          </a:p>
        </p:txBody>
      </p:sp>
      <p:cxnSp>
        <p:nvCxnSpPr>
          <p:cNvPr id="54" name="Connecteur droit 53">
            <a:extLst>
              <a:ext uri="{FF2B5EF4-FFF2-40B4-BE49-F238E27FC236}">
                <a16:creationId xmlns="" xmlns:a16="http://schemas.microsoft.com/office/drawing/2014/main" id="{BAFF6FD2-BA34-BE4F-6C97-B2897CD437FC}"/>
              </a:ext>
            </a:extLst>
          </p:cNvPr>
          <p:cNvCxnSpPr>
            <a:cxnSpLocks/>
          </p:cNvCxnSpPr>
          <p:nvPr/>
        </p:nvCxnSpPr>
        <p:spPr>
          <a:xfrm>
            <a:off x="8369825" y="887821"/>
            <a:ext cx="54303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A60109B8-081B-3A5D-1FAB-B408E4DB7C48}"/>
              </a:ext>
            </a:extLst>
          </p:cNvPr>
          <p:cNvSpPr/>
          <p:nvPr/>
        </p:nvSpPr>
        <p:spPr>
          <a:xfrm>
            <a:off x="8488243" y="511563"/>
            <a:ext cx="3561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dirty="0"/>
          </a:p>
        </p:txBody>
      </p:sp>
      <p:cxnSp>
        <p:nvCxnSpPr>
          <p:cNvPr id="56" name="Connecteur droit 55">
            <a:extLst>
              <a:ext uri="{FF2B5EF4-FFF2-40B4-BE49-F238E27FC236}">
                <a16:creationId xmlns="" xmlns:a16="http://schemas.microsoft.com/office/drawing/2014/main" id="{0ADC4127-B89F-E89C-5C42-6E495DD5868D}"/>
              </a:ext>
            </a:extLst>
          </p:cNvPr>
          <p:cNvCxnSpPr/>
          <p:nvPr/>
        </p:nvCxnSpPr>
        <p:spPr>
          <a:xfrm>
            <a:off x="4321343" y="874813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  <p:bldP spid="24" grpId="0"/>
      <p:bldP spid="25" grpId="0"/>
      <p:bldP spid="27" grpId="0"/>
      <p:bldP spid="28" grpId="0"/>
      <p:bldP spid="29" grpId="0"/>
      <p:bldP spid="30" grpId="0"/>
      <p:bldP spid="32" grpId="0"/>
      <p:bldP spid="33" grpId="0"/>
      <p:bldP spid="39" grpId="0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8646" y="70332"/>
            <a:ext cx="9036496" cy="487083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Solution générale de l’équation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différentielle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0" i="0" u="none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5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Utilisation de la condition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initiale pour trouver la valeur de la constante </a:t>
            </a:r>
            <a:r>
              <a:rPr kumimoji="0" lang="fr-FR" sz="2000" b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fr-FR" sz="200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Evolution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la tension </a:t>
            </a:r>
            <a:r>
              <a:rPr kumimoji="0" lang="fr-FR" sz="2000" b="1" u="sng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</a:t>
            </a:r>
            <a:r>
              <a:rPr kumimoji="0" lang="fr-FR" sz="2000" b="1" u="sng" strike="noStrike" cap="none" normalizeH="0" baseline="-2500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aux bornes du condensateur au cours de la charge</a:t>
            </a:r>
            <a:r>
              <a:rPr kumimoji="0" lang="fr-FR" sz="200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87624" y="620688"/>
            <a:ext cx="188301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C1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u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C2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05212" y="599214"/>
            <a:ext cx="281911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</a:t>
            </a:r>
            <a:r>
              <a:rPr kumimoji="0" lang="fr-FR" sz="20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=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 +  K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622044" y="0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" name="Rectangle 5"/>
          <p:cNvSpPr/>
          <p:nvPr/>
        </p:nvSpPr>
        <p:spPr>
          <a:xfrm>
            <a:off x="7524328" y="455198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RC</a:t>
            </a:r>
            <a:endParaRPr lang="fr-FR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7619486" y="406340"/>
            <a:ext cx="36004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956376" y="167166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9" name="Rectangle 8"/>
          <p:cNvSpPr/>
          <p:nvPr/>
        </p:nvSpPr>
        <p:spPr>
          <a:xfrm>
            <a:off x="7262004" y="19031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23528" y="1412776"/>
            <a:ext cx="88204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la date t = 0</a:t>
            </a: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la tension</a:t>
            </a:r>
            <a:r>
              <a:rPr kumimoji="0" lang="fr-FR" sz="20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aux bornes du condensateur vaut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 V</a:t>
            </a:r>
            <a:endParaRPr kumimoji="0" lang="fr-F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7325" y="3143526"/>
            <a:ext cx="3796603" cy="10081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2276872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Or, à cette date</a:t>
            </a: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endParaRPr kumimoji="0" lang="fr-F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835696" y="2276872"/>
            <a:ext cx="20882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  =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 +  K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050482" y="1700808"/>
            <a:ext cx="4212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962998" y="2121281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RC</a:t>
            </a:r>
            <a:endParaRPr lang="fr-FR" dirty="0"/>
          </a:p>
        </p:txBody>
      </p:sp>
      <p:cxnSp>
        <p:nvCxnSpPr>
          <p:cNvPr id="16" name="Connecteur droit 15"/>
          <p:cNvCxnSpPr/>
          <p:nvPr/>
        </p:nvCxnSpPr>
        <p:spPr>
          <a:xfrm>
            <a:off x="4079519" y="2086556"/>
            <a:ext cx="28908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4379126" y="1882107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672408" y="186797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788024" y="2276872"/>
            <a:ext cx="21602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    </a:t>
            </a: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  =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 +  K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7236296" y="2276872"/>
            <a:ext cx="25922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 = – 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740352" y="2276872"/>
            <a:ext cx="1080120" cy="43204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07504" y="3645024"/>
            <a:ext cx="40324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E </a:t>
            </a:r>
            <a:r>
              <a:rPr lang="fr-FR" sz="2400" b="1" dirty="0">
                <a:latin typeface="Arial"/>
                <a:cs typeface="Arial"/>
              </a:rPr>
              <a:t>×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( 1 </a:t>
            </a:r>
            <a:r>
              <a:rPr lang="fr-FR" sz="2400" b="1" dirty="0">
                <a:latin typeface="Arial"/>
                <a:cs typeface="Arial"/>
              </a:rPr>
              <a:t>–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e                 )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2771800" y="3140968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607192" y="3501008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RC</a:t>
            </a:r>
            <a:endParaRPr lang="fr-FR" sz="2000" dirty="0"/>
          </a:p>
        </p:txBody>
      </p:sp>
      <p:cxnSp>
        <p:nvCxnSpPr>
          <p:cNvPr id="25" name="Connecteur droit 24"/>
          <p:cNvCxnSpPr/>
          <p:nvPr/>
        </p:nvCxnSpPr>
        <p:spPr>
          <a:xfrm>
            <a:off x="2699792" y="3501008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3094557" y="3284984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267744" y="321297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–</a:t>
            </a:r>
            <a:endParaRPr lang="fr-FR" sz="2000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 cstate="print"/>
          <a:srcRect l="38744" t="28560" r="10699" b="44561"/>
          <a:stretch>
            <a:fillRect/>
          </a:stretch>
        </p:blipFill>
        <p:spPr bwMode="auto">
          <a:xfrm>
            <a:off x="4211960" y="3140968"/>
            <a:ext cx="484739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1"/>
          <p:cNvSpPr/>
          <p:nvPr/>
        </p:nvSpPr>
        <p:spPr>
          <a:xfrm>
            <a:off x="5364088" y="34725"/>
            <a:ext cx="3168352" cy="98072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107505" y="4293096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note que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(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 =  E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547665" y="4581128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>
                <a:solidFill>
                  <a:srgbClr val="002060"/>
                </a:solidFill>
                <a:latin typeface="MS Gothic" pitchFamily="49" charset="-128"/>
                <a:cs typeface="Arial" pitchFamily="34" charset="0"/>
              </a:rPr>
              <a:t>∞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4364993" y="3140968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462709" y="414908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4932040" y="3861048"/>
            <a:ext cx="2088232" cy="9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TRANSITOIRE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varie)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6873698" y="3860492"/>
            <a:ext cx="2016224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PERMANENT</a:t>
            </a:r>
          </a:p>
          <a:p>
            <a:pPr lvl="0" algn="ctr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Connecteur droit 39"/>
          <p:cNvCxnSpPr>
            <a:cxnSpLocks/>
          </p:cNvCxnSpPr>
          <p:nvPr/>
        </p:nvCxnSpPr>
        <p:spPr>
          <a:xfrm>
            <a:off x="6948264" y="3212976"/>
            <a:ext cx="0" cy="158417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0" y="5157192"/>
            <a:ext cx="51908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L’intensité i du courant électrique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58646" y="5566090"/>
            <a:ext cx="9036496" cy="129191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de i en fonction du temps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0" i="0" u="none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5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3623628" y="6102084"/>
            <a:ext cx="100811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 = C 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4525778" y="5883502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/>
          </a:p>
        </p:txBody>
      </p:sp>
      <p:sp>
        <p:nvSpPr>
          <p:cNvPr id="72" name="Rectangle 71"/>
          <p:cNvSpPr/>
          <p:nvPr/>
        </p:nvSpPr>
        <p:spPr>
          <a:xfrm>
            <a:off x="4611919" y="6341258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/>
          </a:p>
        </p:txBody>
      </p:sp>
      <p:cxnSp>
        <p:nvCxnSpPr>
          <p:cNvPr id="73" name="Connecteur droit 72"/>
          <p:cNvCxnSpPr/>
          <p:nvPr/>
        </p:nvCxnSpPr>
        <p:spPr>
          <a:xfrm>
            <a:off x="4597786" y="6315550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92600" y="6097530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peut se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servir de la relation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3"/>
          <p:cNvSpPr>
            <a:spLocks noChangeArrowheads="1"/>
          </p:cNvSpPr>
          <p:nvPr/>
        </p:nvSpPr>
        <p:spPr bwMode="auto">
          <a:xfrm>
            <a:off x="5208497" y="6070146"/>
            <a:ext cx="317992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ou alors plus simplement :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4"/>
          <p:cNvSpPr>
            <a:spLocks noChangeArrowheads="1"/>
          </p:cNvSpPr>
          <p:nvPr/>
        </p:nvSpPr>
        <p:spPr bwMode="auto">
          <a:xfrm>
            <a:off x="8195550" y="6070146"/>
            <a:ext cx="54056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 =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8567165" y="5865697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baseline="-25000" dirty="0"/>
          </a:p>
        </p:txBody>
      </p:sp>
      <p:sp>
        <p:nvSpPr>
          <p:cNvPr id="78" name="Rectangle 77"/>
          <p:cNvSpPr/>
          <p:nvPr/>
        </p:nvSpPr>
        <p:spPr>
          <a:xfrm>
            <a:off x="8618581" y="6335028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dirty="0"/>
          </a:p>
        </p:txBody>
      </p:sp>
      <p:cxnSp>
        <p:nvCxnSpPr>
          <p:cNvPr id="79" name="Connecteur droit 78"/>
          <p:cNvCxnSpPr/>
          <p:nvPr/>
        </p:nvCxnSpPr>
        <p:spPr>
          <a:xfrm>
            <a:off x="8604448" y="6309320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 animBg="1"/>
      <p:bldP spid="22" grpId="0"/>
      <p:bldP spid="23" grpId="0"/>
      <p:bldP spid="24" grpId="0"/>
      <p:bldP spid="26" grpId="0"/>
      <p:bldP spid="27" grpId="0"/>
      <p:bldP spid="34" grpId="0"/>
      <p:bldP spid="35" grpId="0"/>
      <p:bldP spid="36" grpId="0"/>
      <p:bldP spid="37" grpId="0"/>
      <p:bldP spid="38" grpId="0"/>
      <p:bldP spid="39" grpId="0"/>
      <p:bldP spid="41" grpId="0"/>
      <p:bldP spid="42" grpId="0" animBg="1"/>
      <p:bldP spid="70" grpId="0"/>
      <p:bldP spid="71" grpId="0"/>
      <p:bldP spid="72" grpId="0"/>
      <p:bldP spid="74" grpId="0"/>
      <p:bldP spid="75" grpId="0"/>
      <p:bldP spid="76" grpId="0"/>
      <p:bldP spid="77" grpId="0"/>
      <p:bldP spid="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8646" y="381514"/>
            <a:ext cx="9036496" cy="477567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de i en fonction du temps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9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Evolution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l’intensité du courant électrique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au cours de la charge</a:t>
            </a:r>
            <a:r>
              <a:rPr kumimoji="0" lang="fr-FR" sz="200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0" i="0" u="none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5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491413" y="1453960"/>
            <a:ext cx="2536971" cy="11521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7384"/>
            <a:ext cx="51908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L’intensité i du courant électrique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5076056" y="1958016"/>
            <a:ext cx="16561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12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          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000" b="1" i="0" u="none" strike="noStrike" cap="none" normalizeH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1200" b="1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6012160" y="1814000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998027" y="2220340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</a:rPr>
              <a:t>R</a:t>
            </a:r>
            <a:endParaRPr lang="fr-FR" sz="2000" dirty="0"/>
          </a:p>
        </p:txBody>
      </p:sp>
      <p:cxnSp>
        <p:nvCxnSpPr>
          <p:cNvPr id="46" name="Connecteur droit 45"/>
          <p:cNvCxnSpPr/>
          <p:nvPr/>
        </p:nvCxnSpPr>
        <p:spPr>
          <a:xfrm>
            <a:off x="5969761" y="2171482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534789" y="1934637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</a:rPr>
              <a:t>e</a:t>
            </a:r>
            <a:endParaRPr lang="fr-FR" dirty="0"/>
          </a:p>
        </p:txBody>
      </p: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7083263" y="1412776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988105" y="1819116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</a:rPr>
              <a:t>RC</a:t>
            </a:r>
            <a:endParaRPr lang="fr-FR" sz="2000" dirty="0"/>
          </a:p>
        </p:txBody>
      </p:sp>
      <p:cxnSp>
        <p:nvCxnSpPr>
          <p:cNvPr id="50" name="Connecteur droit 49"/>
          <p:cNvCxnSpPr/>
          <p:nvPr/>
        </p:nvCxnSpPr>
        <p:spPr>
          <a:xfrm>
            <a:off x="7040864" y="1770258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1"/>
          <p:cNvSpPr>
            <a:spLocks noChangeArrowheads="1"/>
          </p:cNvSpPr>
          <p:nvPr/>
        </p:nvSpPr>
        <p:spPr bwMode="auto">
          <a:xfrm>
            <a:off x="7533345" y="1603092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6706532" y="153108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latin typeface="Arial" pitchFamily="34" charset="0"/>
                <a:cs typeface="Arial" pitchFamily="34" charset="0"/>
              </a:rPr>
              <a:t>–</a:t>
            </a:r>
            <a:endParaRPr lang="fr-FR" sz="2000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3284984"/>
            <a:ext cx="233975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t = 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on a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  =</a:t>
            </a:r>
          </a:p>
        </p:txBody>
      </p:sp>
      <p:sp>
        <p:nvSpPr>
          <p:cNvPr id="55" name="Rectangle 54"/>
          <p:cNvSpPr/>
          <p:nvPr/>
        </p:nvSpPr>
        <p:spPr>
          <a:xfrm>
            <a:off x="46300" y="3823765"/>
            <a:ext cx="3851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discontinuité de i à l’origine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 pour t &lt; 0, i = 0)</a:t>
            </a:r>
            <a:endParaRPr lang="fr-FR" dirty="0"/>
          </a:p>
        </p:txBody>
      </p:sp>
      <p:sp>
        <p:nvSpPr>
          <p:cNvPr id="56" name="Rectangle 1"/>
          <p:cNvSpPr>
            <a:spLocks noChangeArrowheads="1"/>
          </p:cNvSpPr>
          <p:nvPr/>
        </p:nvSpPr>
        <p:spPr bwMode="auto">
          <a:xfrm>
            <a:off x="2339752" y="3140968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57" name="Rectangle 56"/>
          <p:cNvSpPr/>
          <p:nvPr/>
        </p:nvSpPr>
        <p:spPr>
          <a:xfrm>
            <a:off x="2325619" y="3547308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sz="2000" dirty="0">
              <a:solidFill>
                <a:srgbClr val="002060"/>
              </a:solidFill>
            </a:endParaRPr>
          </a:p>
        </p:txBody>
      </p:sp>
      <p:cxnSp>
        <p:nvCxnSpPr>
          <p:cNvPr id="58" name="Connecteur droit 57"/>
          <p:cNvCxnSpPr/>
          <p:nvPr/>
        </p:nvCxnSpPr>
        <p:spPr>
          <a:xfrm>
            <a:off x="2297353" y="3498450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2699792" y="3284984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 0</a:t>
            </a:r>
          </a:p>
        </p:txBody>
      </p:sp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179512" y="4509120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note que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(i) = 0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619672" y="4797152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>
                <a:solidFill>
                  <a:srgbClr val="002060"/>
                </a:solidFill>
                <a:latin typeface="MS Gothic" pitchFamily="49" charset="-128"/>
                <a:cs typeface="Arial" pitchFamily="34" charset="0"/>
              </a:rPr>
              <a:t>∞</a:t>
            </a:r>
            <a:endParaRPr lang="fr-FR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39217" t="41999" r="10699" b="31121"/>
          <a:stretch>
            <a:fillRect/>
          </a:stretch>
        </p:blipFill>
        <p:spPr bwMode="auto">
          <a:xfrm>
            <a:off x="3782470" y="3054827"/>
            <a:ext cx="524758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Rectangle 62"/>
          <p:cNvSpPr/>
          <p:nvPr/>
        </p:nvSpPr>
        <p:spPr>
          <a:xfrm>
            <a:off x="3842903" y="2910811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021644" y="402821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4572000" y="3126835"/>
            <a:ext cx="2088232" cy="9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TRANSITOIRE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(i varie)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6804248" y="3126835"/>
            <a:ext cx="2016224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PERMANENT</a:t>
            </a:r>
          </a:p>
          <a:p>
            <a:pPr lvl="0" algn="ctr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(i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Connecteur droit 66"/>
          <p:cNvCxnSpPr/>
          <p:nvPr/>
        </p:nvCxnSpPr>
        <p:spPr>
          <a:xfrm flipH="1">
            <a:off x="6804248" y="3054827"/>
            <a:ext cx="1" cy="158417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842903" y="3342859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sz="2000" dirty="0">
              <a:solidFill>
                <a:srgbClr val="006600"/>
              </a:solidFill>
            </a:endParaRPr>
          </a:p>
        </p:txBody>
      </p:sp>
      <p:cxnSp>
        <p:nvCxnSpPr>
          <p:cNvPr id="69" name="Connecteur droit 68"/>
          <p:cNvCxnSpPr/>
          <p:nvPr/>
        </p:nvCxnSpPr>
        <p:spPr>
          <a:xfrm>
            <a:off x="3842903" y="3342859"/>
            <a:ext cx="432048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2"/>
          <p:cNvSpPr>
            <a:spLocks noChangeArrowheads="1"/>
          </p:cNvSpPr>
          <p:nvPr/>
        </p:nvSpPr>
        <p:spPr bwMode="auto">
          <a:xfrm>
            <a:off x="-32854" y="5266483"/>
            <a:ext cx="52565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Temps caractéristique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de la charge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49629" y="5661248"/>
            <a:ext cx="9036496" cy="116202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23528" y="5571206"/>
            <a:ext cx="866566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Le temps caractéristique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circuit (ou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constante de temps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du circuit) est égal au produit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 × 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Il est homogène à une durée et s’exprime en seconde.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6" name="Connecteur droit 75"/>
          <p:cNvCxnSpPr>
            <a:cxnSpLocks/>
          </p:cNvCxnSpPr>
          <p:nvPr/>
        </p:nvCxnSpPr>
        <p:spPr>
          <a:xfrm>
            <a:off x="4430542" y="6381328"/>
            <a:ext cx="599292" cy="2211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/>
          <p:cNvSpPr/>
          <p:nvPr/>
        </p:nvSpPr>
        <p:spPr>
          <a:xfrm>
            <a:off x="5000110" y="6423753"/>
            <a:ext cx="1665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Farad (F)</a:t>
            </a:r>
            <a:endParaRPr lang="fr-FR" dirty="0"/>
          </a:p>
        </p:txBody>
      </p:sp>
      <p:sp>
        <p:nvSpPr>
          <p:cNvPr id="78" name="Rectangle 77"/>
          <p:cNvSpPr/>
          <p:nvPr/>
        </p:nvSpPr>
        <p:spPr>
          <a:xfrm>
            <a:off x="2922148" y="6455613"/>
            <a:ext cx="1681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Ohm (</a:t>
            </a:r>
            <a:r>
              <a:rPr lang="fr-FR" sz="2000" b="1" dirty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W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/>
          </a:p>
        </p:txBody>
      </p:sp>
      <p:cxnSp>
        <p:nvCxnSpPr>
          <p:cNvPr id="79" name="Connecteur droit 78"/>
          <p:cNvCxnSpPr>
            <a:cxnSpLocks/>
          </p:cNvCxnSpPr>
          <p:nvPr/>
        </p:nvCxnSpPr>
        <p:spPr>
          <a:xfrm flipH="1">
            <a:off x="3623628" y="6385882"/>
            <a:ext cx="230850" cy="13375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4"/>
          <p:cNvSpPr>
            <a:spLocks noChangeArrowheads="1"/>
          </p:cNvSpPr>
          <p:nvPr/>
        </p:nvSpPr>
        <p:spPr bwMode="auto">
          <a:xfrm>
            <a:off x="3623628" y="773492"/>
            <a:ext cx="100811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 = C 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4525778" y="554910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/>
          </a:p>
        </p:txBody>
      </p:sp>
      <p:sp>
        <p:nvSpPr>
          <p:cNvPr id="83" name="Rectangle 82"/>
          <p:cNvSpPr/>
          <p:nvPr/>
        </p:nvSpPr>
        <p:spPr>
          <a:xfrm>
            <a:off x="4611919" y="1012666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/>
          </a:p>
        </p:txBody>
      </p:sp>
      <p:cxnSp>
        <p:nvCxnSpPr>
          <p:cNvPr id="84" name="Connecteur droit 83"/>
          <p:cNvCxnSpPr/>
          <p:nvPr/>
        </p:nvCxnSpPr>
        <p:spPr>
          <a:xfrm>
            <a:off x="4597786" y="986958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3"/>
          <p:cNvSpPr>
            <a:spLocks noChangeArrowheads="1"/>
          </p:cNvSpPr>
          <p:nvPr/>
        </p:nvSpPr>
        <p:spPr bwMode="auto">
          <a:xfrm>
            <a:off x="92600" y="768938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peut se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servir de la relation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3"/>
          <p:cNvSpPr>
            <a:spLocks noChangeArrowheads="1"/>
          </p:cNvSpPr>
          <p:nvPr/>
        </p:nvSpPr>
        <p:spPr bwMode="auto">
          <a:xfrm>
            <a:off x="5208497" y="741554"/>
            <a:ext cx="317992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ou alors plus simplement :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4"/>
          <p:cNvSpPr>
            <a:spLocks noChangeArrowheads="1"/>
          </p:cNvSpPr>
          <p:nvPr/>
        </p:nvSpPr>
        <p:spPr bwMode="auto">
          <a:xfrm>
            <a:off x="8195550" y="741554"/>
            <a:ext cx="54056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 =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8567165" y="537105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baseline="-25000" dirty="0"/>
          </a:p>
        </p:txBody>
      </p:sp>
      <p:sp>
        <p:nvSpPr>
          <p:cNvPr id="89" name="Rectangle 88"/>
          <p:cNvSpPr/>
          <p:nvPr/>
        </p:nvSpPr>
        <p:spPr>
          <a:xfrm>
            <a:off x="8618581" y="1006436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dirty="0"/>
          </a:p>
        </p:txBody>
      </p:sp>
      <p:cxnSp>
        <p:nvCxnSpPr>
          <p:cNvPr id="90" name="Connecteur droit 89"/>
          <p:cNvCxnSpPr/>
          <p:nvPr/>
        </p:nvCxnSpPr>
        <p:spPr>
          <a:xfrm>
            <a:off x="8604448" y="980728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3"/>
          <p:cNvSpPr>
            <a:spLocks noChangeArrowheads="1"/>
          </p:cNvSpPr>
          <p:nvPr/>
        </p:nvSpPr>
        <p:spPr bwMode="auto">
          <a:xfrm>
            <a:off x="0" y="1916832"/>
            <a:ext cx="57606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Or,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Rectangle 3"/>
          <p:cNvSpPr>
            <a:spLocks noChangeArrowheads="1"/>
          </p:cNvSpPr>
          <p:nvPr/>
        </p:nvSpPr>
        <p:spPr bwMode="auto">
          <a:xfrm>
            <a:off x="467544" y="1916832"/>
            <a:ext cx="15841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E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3"/>
          <p:cNvSpPr>
            <a:spLocks noChangeArrowheads="1"/>
          </p:cNvSpPr>
          <p:nvPr/>
        </p:nvSpPr>
        <p:spPr bwMode="auto">
          <a:xfrm>
            <a:off x="1835696" y="1916832"/>
            <a:ext cx="33123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 E – 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( 1 –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              )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1"/>
          <p:cNvSpPr>
            <a:spLocks noChangeArrowheads="1"/>
          </p:cNvSpPr>
          <p:nvPr/>
        </p:nvSpPr>
        <p:spPr bwMode="auto">
          <a:xfrm>
            <a:off x="4050482" y="1412776"/>
            <a:ext cx="4212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5" name="Rectangle 104"/>
          <p:cNvSpPr/>
          <p:nvPr/>
        </p:nvSpPr>
        <p:spPr>
          <a:xfrm>
            <a:off x="3962998" y="1833249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RC</a:t>
            </a:r>
            <a:endParaRPr lang="fr-FR" dirty="0"/>
          </a:p>
        </p:txBody>
      </p:sp>
      <p:cxnSp>
        <p:nvCxnSpPr>
          <p:cNvPr id="106" name="Connecteur droit 105"/>
          <p:cNvCxnSpPr/>
          <p:nvPr/>
        </p:nvCxnSpPr>
        <p:spPr>
          <a:xfrm>
            <a:off x="4079519" y="1798524"/>
            <a:ext cx="28908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ectangle 1"/>
          <p:cNvSpPr>
            <a:spLocks noChangeArrowheads="1"/>
          </p:cNvSpPr>
          <p:nvPr/>
        </p:nvSpPr>
        <p:spPr bwMode="auto">
          <a:xfrm>
            <a:off x="4379126" y="1594075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3672408" y="157994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cxnSp>
        <p:nvCxnSpPr>
          <p:cNvPr id="110" name="Connecteur droit 109"/>
          <p:cNvCxnSpPr/>
          <p:nvPr/>
        </p:nvCxnSpPr>
        <p:spPr>
          <a:xfrm flipH="1">
            <a:off x="2195736" y="1772816"/>
            <a:ext cx="144016" cy="576064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>
          <a:xfrm flipH="1">
            <a:off x="3203848" y="1844824"/>
            <a:ext cx="144016" cy="576064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e 69"/>
          <p:cNvGrpSpPr/>
          <p:nvPr/>
        </p:nvGrpSpPr>
        <p:grpSpPr>
          <a:xfrm>
            <a:off x="3203848" y="4500103"/>
            <a:ext cx="6084168" cy="729097"/>
            <a:chOff x="3203848" y="4500103"/>
            <a:chExt cx="6084168" cy="729097"/>
          </a:xfrm>
        </p:grpSpPr>
        <p:sp>
          <p:nvSpPr>
            <p:cNvPr id="62" name="Rectangle 61"/>
            <p:cNvSpPr/>
            <p:nvPr/>
          </p:nvSpPr>
          <p:spPr>
            <a:xfrm>
              <a:off x="5004048" y="4869160"/>
              <a:ext cx="2448272" cy="36004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3203848" y="4500103"/>
              <a:ext cx="608416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Wingdings 3"/>
                </a:rPr>
                <a:t>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En régime permanent, le condensateur est équivalent à un </a:t>
              </a:r>
              <a:r>
                <a:rPr lang="fr-FR" sz="2000" b="1" u="sng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interrupteur ouvert</a:t>
              </a:r>
              <a:endParaRPr lang="fr-FR" b="1" u="sng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5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000"/>
                            </p:stCondLst>
                            <p:childTnLst>
                              <p:par>
                                <p:cTn id="8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00"/>
                            </p:stCondLst>
                            <p:childTnLst>
                              <p:par>
                                <p:cTn id="1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3" grpId="0"/>
      <p:bldP spid="44" grpId="0"/>
      <p:bldP spid="45" grpId="0"/>
      <p:bldP spid="47" grpId="0"/>
      <p:bldP spid="48" grpId="0"/>
      <p:bldP spid="49" grpId="0"/>
      <p:bldP spid="51" grpId="0"/>
      <p:bldP spid="52" grpId="0"/>
      <p:bldP spid="17409" grpId="0"/>
      <p:bldP spid="55" grpId="0"/>
      <p:bldP spid="56" grpId="0"/>
      <p:bldP spid="57" grpId="0"/>
      <p:bldP spid="59" grpId="0"/>
      <p:bldP spid="60" grpId="0"/>
      <p:bldP spid="61" grpId="0"/>
      <p:bldP spid="63" grpId="0"/>
      <p:bldP spid="64" grpId="0"/>
      <p:bldP spid="65" grpId="0"/>
      <p:bldP spid="66" grpId="0"/>
      <p:bldP spid="68" grpId="0"/>
      <p:bldP spid="72" grpId="0"/>
      <p:bldP spid="74" grpId="0" animBg="1"/>
      <p:bldP spid="17411" grpId="0"/>
      <p:bldP spid="77" grpId="0"/>
      <p:bldP spid="78" grpId="0"/>
      <p:bldP spid="96" grpId="0"/>
      <p:bldP spid="97" grpId="0"/>
      <p:bldP spid="103" grpId="0"/>
      <p:bldP spid="104" grpId="0"/>
      <p:bldP spid="105" grpId="0"/>
      <p:bldP spid="107" grpId="0"/>
      <p:bldP spid="10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"/>
          <p:cNvSpPr>
            <a:spLocks noChangeArrowheads="1"/>
          </p:cNvSpPr>
          <p:nvPr/>
        </p:nvSpPr>
        <p:spPr bwMode="auto">
          <a:xfrm>
            <a:off x="3230142" y="4948509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[ Q ]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8646" y="44624"/>
            <a:ext cx="9036496" cy="244827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Evolution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l’intensité du courant électrique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au cours de la charge</a:t>
            </a:r>
            <a:r>
              <a:rPr kumimoji="0" lang="fr-FR" sz="200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0" i="0" u="none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5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432048"/>
            <a:ext cx="233975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t = 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on a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  =</a:t>
            </a:r>
          </a:p>
        </p:txBody>
      </p:sp>
      <p:sp>
        <p:nvSpPr>
          <p:cNvPr id="5" name="Rectangle 4"/>
          <p:cNvSpPr/>
          <p:nvPr/>
        </p:nvSpPr>
        <p:spPr>
          <a:xfrm>
            <a:off x="46300" y="970829"/>
            <a:ext cx="3851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discontinuité de i à l’origine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 pour t &lt; 0, i = 0)</a:t>
            </a:r>
            <a:endParaRPr lang="fr-FR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339752" y="288032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7" name="Rectangle 6"/>
          <p:cNvSpPr/>
          <p:nvPr/>
        </p:nvSpPr>
        <p:spPr>
          <a:xfrm>
            <a:off x="2325619" y="694372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sz="2000" dirty="0">
              <a:solidFill>
                <a:srgbClr val="002060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2297353" y="645514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699792" y="432048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&gt; 0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79512" y="1656184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note que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(i) = 0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9672" y="1944216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>
                <a:solidFill>
                  <a:srgbClr val="002060"/>
                </a:solidFill>
                <a:latin typeface="MS Gothic" pitchFamily="49" charset="-128"/>
                <a:cs typeface="Arial" pitchFamily="34" charset="0"/>
              </a:rPr>
              <a:t>∞</a:t>
            </a:r>
            <a:endParaRPr lang="fr-F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 l="39217" t="41999" r="10699" b="31121"/>
          <a:stretch>
            <a:fillRect/>
          </a:stretch>
        </p:blipFill>
        <p:spPr bwMode="auto">
          <a:xfrm>
            <a:off x="3782470" y="432049"/>
            <a:ext cx="5247584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3842903" y="36004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95936" y="126876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572000" y="576064"/>
            <a:ext cx="2088232" cy="9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TRANSITOIRE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(i varie)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6804248" y="576064"/>
            <a:ext cx="2016224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PERMANENT</a:t>
            </a:r>
          </a:p>
          <a:p>
            <a:pPr lvl="0" algn="ctr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(i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H="1">
            <a:off x="6804248" y="504056"/>
            <a:ext cx="1" cy="158417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842903" y="792088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sz="2000" dirty="0">
              <a:solidFill>
                <a:srgbClr val="006600"/>
              </a:solidFill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3842903" y="792088"/>
            <a:ext cx="432048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-32854" y="2564904"/>
            <a:ext cx="52565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Temps caractéristique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de la charge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49629" y="2959669"/>
            <a:ext cx="9036496" cy="116202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323528" y="2869627"/>
            <a:ext cx="882047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Le temps caractéristique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circuit (ou</a:t>
            </a: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constante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temps</a:t>
            </a:r>
            <a:r>
              <a:rPr kumimoji="0" lang="fr-FR" sz="12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du circuit) est égal au produit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 × 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Il est homogène à une durée et s’exprime en seconde.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3" name="Connecteur droit 22"/>
          <p:cNvCxnSpPr/>
          <p:nvPr/>
        </p:nvCxnSpPr>
        <p:spPr>
          <a:xfrm>
            <a:off x="4067944" y="3679749"/>
            <a:ext cx="657090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716016" y="3756311"/>
            <a:ext cx="1665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Farad (F)</a:t>
            </a:r>
            <a:endParaRPr lang="fr-FR" dirty="0"/>
          </a:p>
        </p:txBody>
      </p:sp>
      <p:sp>
        <p:nvSpPr>
          <p:cNvPr id="25" name="Rectangle 24"/>
          <p:cNvSpPr/>
          <p:nvPr/>
        </p:nvSpPr>
        <p:spPr>
          <a:xfrm>
            <a:off x="1833138" y="3721586"/>
            <a:ext cx="1681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Ohm (</a:t>
            </a:r>
            <a:r>
              <a:rPr lang="fr-FR" sz="2000" b="1" dirty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W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/>
          </a:p>
        </p:txBody>
      </p:sp>
      <p:cxnSp>
        <p:nvCxnSpPr>
          <p:cNvPr id="26" name="Connecteur droit 25"/>
          <p:cNvCxnSpPr/>
          <p:nvPr/>
        </p:nvCxnSpPr>
        <p:spPr>
          <a:xfrm flipH="1">
            <a:off x="3347864" y="3684303"/>
            <a:ext cx="144016" cy="21147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4228429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4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Par une analyse dimensionnelle, vérifier que le produit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000" dirty="0">
                <a:latin typeface="Arial"/>
                <a:cs typeface="Arial"/>
              </a:rPr>
              <a:t>×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est </a:t>
            </a:r>
            <a:r>
              <a:rPr lang="fr-FR" sz="2000" i="1" dirty="0" err="1">
                <a:latin typeface="Times New Roman" pitchFamily="18" charset="0"/>
                <a:cs typeface="Times New Roman" pitchFamily="18" charset="0"/>
              </a:rPr>
              <a:t>ho-mogène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à une durée.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913" y="5183703"/>
            <a:ext cx="13003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 = </a:t>
            </a:r>
            <a:endParaRPr lang="fr-FR" b="1" dirty="0"/>
          </a:p>
        </p:txBody>
      </p:sp>
      <p:sp>
        <p:nvSpPr>
          <p:cNvPr id="29" name="Rectangle 28"/>
          <p:cNvSpPr/>
          <p:nvPr/>
        </p:nvSpPr>
        <p:spPr>
          <a:xfrm>
            <a:off x="1912820" y="5187683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endParaRPr lang="fr-FR" b="1" dirty="0"/>
          </a:p>
        </p:txBody>
      </p:sp>
      <p:sp>
        <p:nvSpPr>
          <p:cNvPr id="30" name="Rectangle 1"/>
          <p:cNvSpPr>
            <a:spLocks noChangeArrowheads="1"/>
          </p:cNvSpPr>
          <p:nvPr/>
        </p:nvSpPr>
        <p:spPr bwMode="auto">
          <a:xfrm>
            <a:off x="1259632" y="4962642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[ U ]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291799" y="5415282"/>
            <a:ext cx="595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[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]</a:t>
            </a:r>
            <a:endParaRPr lang="fr-F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Connecteur droit 31"/>
          <p:cNvCxnSpPr/>
          <p:nvPr/>
        </p:nvCxnSpPr>
        <p:spPr>
          <a:xfrm>
            <a:off x="1367708" y="5377999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2195736" y="4948509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[ Q ]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227903" y="5401149"/>
            <a:ext cx="681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[ 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]</a:t>
            </a:r>
            <a:endParaRPr lang="fr-FR" sz="2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2303812" y="5363866"/>
            <a:ext cx="432048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915816" y="5164533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3275856" y="5452565"/>
            <a:ext cx="595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[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]</a:t>
            </a:r>
            <a:endParaRPr lang="fr-F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Connecteur droit 37"/>
          <p:cNvCxnSpPr/>
          <p:nvPr/>
        </p:nvCxnSpPr>
        <p:spPr>
          <a:xfrm>
            <a:off x="3347864" y="5380557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950222" y="5164533"/>
            <a:ext cx="13997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 [temps]</a:t>
            </a:r>
            <a:endParaRPr lang="fr-FR" dirty="0"/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51416" y="6009380"/>
            <a:ext cx="9036496" cy="81133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Interprétation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179512" y="6028629"/>
            <a:ext cx="8856984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On estime que le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régime permanent est atteint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bout d’une durée égale à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5 ×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" name="Connecteur droit 43"/>
          <p:cNvCxnSpPr/>
          <p:nvPr/>
        </p:nvCxnSpPr>
        <p:spPr>
          <a:xfrm flipH="1">
            <a:off x="1331640" y="5020517"/>
            <a:ext cx="504056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44"/>
          <p:cNvCxnSpPr/>
          <p:nvPr/>
        </p:nvCxnSpPr>
        <p:spPr>
          <a:xfrm flipH="1">
            <a:off x="2339752" y="5452565"/>
            <a:ext cx="497740" cy="3554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e 46"/>
          <p:cNvGrpSpPr/>
          <p:nvPr/>
        </p:nvGrpSpPr>
        <p:grpSpPr>
          <a:xfrm>
            <a:off x="3275856" y="1758683"/>
            <a:ext cx="6084168" cy="707886"/>
            <a:chOff x="3275856" y="1758683"/>
            <a:chExt cx="6084168" cy="707886"/>
          </a:xfrm>
        </p:grpSpPr>
        <p:sp>
          <p:nvSpPr>
            <p:cNvPr id="46" name="Rectangle 45"/>
            <p:cNvSpPr/>
            <p:nvPr/>
          </p:nvSpPr>
          <p:spPr>
            <a:xfrm>
              <a:off x="5076056" y="2132856"/>
              <a:ext cx="2448272" cy="2880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275856" y="1758683"/>
              <a:ext cx="608416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Wingdings 3"/>
                </a:rPr>
                <a:t>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En régime permanent, le condensateur est équivalent à un </a:t>
              </a:r>
              <a:r>
                <a:rPr lang="fr-FR" sz="2000" b="1" u="sng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interrupteur ouvert</a:t>
              </a:r>
              <a:endParaRPr lang="fr-FR" b="1" u="sng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7" grpId="0" animBg="1"/>
      <p:bldP spid="28" grpId="0"/>
      <p:bldP spid="29" grpId="0"/>
      <p:bldP spid="30" grpId="0"/>
      <p:bldP spid="31" grpId="0"/>
      <p:bldP spid="33" grpId="0"/>
      <p:bldP spid="34" grpId="0"/>
      <p:bldP spid="36" grpId="0"/>
      <p:bldP spid="37" grpId="0"/>
      <p:bldP spid="40" grpId="0"/>
      <p:bldP spid="41" grpId="0" animBg="1"/>
      <p:bldP spid="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30142" y="2356221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[ Q ]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32854" y="-27384"/>
            <a:ext cx="52565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Temps caractéristique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de la charge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9629" y="367381"/>
            <a:ext cx="9036496" cy="116202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3528" y="277339"/>
            <a:ext cx="882047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Le temps caractéristique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circuit (ou constante de temps du circuit) est égal au produit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 × 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Il est homogène à une durée et s’exprime en seconde.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4067944" y="1087461"/>
            <a:ext cx="657090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716016" y="1164023"/>
            <a:ext cx="16658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Farad (F)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833138" y="1129298"/>
            <a:ext cx="1681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Ohm (</a:t>
            </a:r>
            <a:r>
              <a:rPr lang="fr-FR" sz="2000" b="1" dirty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W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sz="2000" dirty="0"/>
          </a:p>
        </p:txBody>
      </p:sp>
      <p:cxnSp>
        <p:nvCxnSpPr>
          <p:cNvPr id="9" name="Connecteur droit 8"/>
          <p:cNvCxnSpPr/>
          <p:nvPr/>
        </p:nvCxnSpPr>
        <p:spPr>
          <a:xfrm flipH="1">
            <a:off x="3347864" y="1092015"/>
            <a:ext cx="144016" cy="21147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1636141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4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Par une analyse dimensionnelle, vérifier que le produit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000" dirty="0">
                <a:latin typeface="Arial"/>
                <a:cs typeface="Arial"/>
              </a:rPr>
              <a:t>×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est </a:t>
            </a:r>
            <a:r>
              <a:rPr lang="fr-FR" sz="2000" i="1" dirty="0" err="1">
                <a:latin typeface="Times New Roman" pitchFamily="18" charset="0"/>
                <a:cs typeface="Times New Roman" pitchFamily="18" charset="0"/>
              </a:rPr>
              <a:t>ho-mogène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à une durée.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913" y="2591415"/>
            <a:ext cx="13003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 = </a:t>
            </a:r>
            <a:endParaRPr lang="fr-FR" b="1" dirty="0"/>
          </a:p>
        </p:txBody>
      </p:sp>
      <p:sp>
        <p:nvSpPr>
          <p:cNvPr id="12" name="Rectangle 11"/>
          <p:cNvSpPr/>
          <p:nvPr/>
        </p:nvSpPr>
        <p:spPr>
          <a:xfrm>
            <a:off x="1912820" y="2595395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endParaRPr lang="fr-FR" b="1" dirty="0"/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259632" y="2370354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[ U ]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91799" y="2822994"/>
            <a:ext cx="595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[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]</a:t>
            </a:r>
            <a:endParaRPr lang="fr-F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1367708" y="2785711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195736" y="2356221"/>
            <a:ext cx="72008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[ Q ]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27903" y="2808861"/>
            <a:ext cx="6815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[ </a:t>
            </a:r>
            <a:r>
              <a:rPr lang="fr-FR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]</a:t>
            </a:r>
            <a:endParaRPr lang="fr-FR" sz="2000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2303812" y="2771578"/>
            <a:ext cx="432048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915816" y="2572245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3275856" y="2860277"/>
            <a:ext cx="5950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[ </a:t>
            </a:r>
            <a:r>
              <a:rPr lang="fr-FR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]</a:t>
            </a:r>
            <a:endParaRPr lang="fr-FR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Connecteur droit 20"/>
          <p:cNvCxnSpPr/>
          <p:nvPr/>
        </p:nvCxnSpPr>
        <p:spPr>
          <a:xfrm>
            <a:off x="3347864" y="2788269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950222" y="2572245"/>
            <a:ext cx="13997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 [temps]</a:t>
            </a:r>
            <a:endParaRPr lang="fr-FR" dirty="0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51416" y="3417092"/>
            <a:ext cx="9036496" cy="81133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Interprétation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79512" y="3436341"/>
            <a:ext cx="8856984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On estime que le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régime permanent est atteint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bout d’une durée égale à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5 ×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4293096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5</a:t>
            </a:r>
            <a:r>
              <a:rPr kumimoji="0" 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 l’aide de l’expression de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établie au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II-1.b)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v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érifier l’affirmation précédente.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179512" y="5445224"/>
            <a:ext cx="7200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3568" y="5445224"/>
            <a:ext cx="2295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–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)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2302469" y="4978451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251053" y="5347279"/>
            <a:ext cx="319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dirty="0">
              <a:solidFill>
                <a:srgbClr val="002060"/>
              </a:solidFill>
            </a:endParaRPr>
          </a:p>
        </p:txBody>
      </p:sp>
      <p:cxnSp>
        <p:nvCxnSpPr>
          <p:cNvPr id="30" name="Connecteur droit 29"/>
          <p:cNvCxnSpPr/>
          <p:nvPr/>
        </p:nvCxnSpPr>
        <p:spPr>
          <a:xfrm>
            <a:off x="2216328" y="5405154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819005" y="511712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3310581" y="5375774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pour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5 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32240" y="5445224"/>
            <a:ext cx="2295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–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)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8195550" y="4906443"/>
            <a:ext cx="52253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244408" y="5301208"/>
            <a:ext cx="319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dirty="0">
              <a:solidFill>
                <a:srgbClr val="002060"/>
              </a:solidFill>
            </a:endParaRPr>
          </a:p>
        </p:txBody>
      </p:sp>
      <p:cxnSp>
        <p:nvCxnSpPr>
          <p:cNvPr id="37" name="Connecteur droit 36"/>
          <p:cNvCxnSpPr/>
          <p:nvPr/>
        </p:nvCxnSpPr>
        <p:spPr>
          <a:xfrm>
            <a:off x="8201437" y="5373216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804114" y="508518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40" name="Rectangle 4"/>
          <p:cNvSpPr>
            <a:spLocks noChangeArrowheads="1"/>
          </p:cNvSpPr>
          <p:nvPr/>
        </p:nvSpPr>
        <p:spPr bwMode="auto">
          <a:xfrm>
            <a:off x="0" y="6053226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835696" y="6125234"/>
            <a:ext cx="1872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–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)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1"/>
          <p:cNvSpPr>
            <a:spLocks noChangeArrowheads="1"/>
          </p:cNvSpPr>
          <p:nvPr/>
        </p:nvSpPr>
        <p:spPr bwMode="auto">
          <a:xfrm>
            <a:off x="3157548" y="5943935"/>
            <a:ext cx="52253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937950" y="594393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3995936" y="6067359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  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(5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 = 0,993 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860032" y="6457890"/>
            <a:ext cx="390363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Condensateur chargé à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99,3 %</a:t>
            </a:r>
            <a:endParaRPr lang="fr-FR" b="1" u="sng" dirty="0">
              <a:solidFill>
                <a:srgbClr val="FF0000"/>
              </a:solidFill>
            </a:endParaRPr>
          </a:p>
        </p:txBody>
      </p:sp>
      <p:cxnSp>
        <p:nvCxnSpPr>
          <p:cNvPr id="46" name="Connecteur droit 45"/>
          <p:cNvCxnSpPr/>
          <p:nvPr/>
        </p:nvCxnSpPr>
        <p:spPr>
          <a:xfrm flipH="1">
            <a:off x="1331640" y="2420888"/>
            <a:ext cx="504056" cy="2880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>
            <a:off x="2339752" y="2852936"/>
            <a:ext cx="497740" cy="3554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28" grpId="0"/>
      <p:bldP spid="29" grpId="0"/>
      <p:bldP spid="32" grpId="0"/>
      <p:bldP spid="33" grpId="0"/>
      <p:bldP spid="34" grpId="0"/>
      <p:bldP spid="35" grpId="0"/>
      <p:bldP spid="36" grpId="0"/>
      <p:bldP spid="39" grpId="0"/>
      <p:bldP spid="40" grpId="0"/>
      <p:bldP spid="41" grpId="0"/>
      <p:bldP spid="42" grpId="0"/>
      <p:bldP spid="43" grpId="0"/>
      <p:bldP spid="44" grpId="0"/>
      <p:bldP spid="4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835696" y="1793179"/>
            <a:ext cx="1872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–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)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5</a:t>
            </a:r>
            <a:r>
              <a:rPr kumimoji="0" 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 l’aide de l’expression de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établie au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II-1.b)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v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érifier l’affirmation précédente.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9512" y="1124744"/>
            <a:ext cx="7200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124744"/>
            <a:ext cx="2295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–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)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02469" y="657971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6" name="Rectangle 5"/>
          <p:cNvSpPr/>
          <p:nvPr/>
        </p:nvSpPr>
        <p:spPr>
          <a:xfrm>
            <a:off x="2251053" y="1026799"/>
            <a:ext cx="319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dirty="0">
              <a:solidFill>
                <a:srgbClr val="002060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216328" y="1084674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19005" y="79664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310581" y="1055294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pour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5 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32240" y="1124744"/>
            <a:ext cx="2295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–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)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195550" y="585963"/>
            <a:ext cx="52253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44408" y="980728"/>
            <a:ext cx="319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dirty="0">
              <a:solidFill>
                <a:srgbClr val="002060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8201437" y="1052736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804114" y="764704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1732746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157548" y="1623455"/>
            <a:ext cx="52253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37950" y="162345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995936" y="1746879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  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(5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 = 0,993 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60032" y="2164794"/>
            <a:ext cx="390363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Condensateur chargé à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99,3 %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35496" y="2905695"/>
            <a:ext cx="9036496" cy="282756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Détermination graphique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 l="11812" t="44519" r="40466" b="48761"/>
          <a:stretch>
            <a:fillRect/>
          </a:stretch>
        </p:blipFill>
        <p:spPr bwMode="auto">
          <a:xfrm>
            <a:off x="1243712" y="3284984"/>
            <a:ext cx="6048672" cy="47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2" cstate="print"/>
          <a:srcRect l="11812" t="59551" r="35419" b="33379"/>
          <a:stretch>
            <a:fillRect/>
          </a:stretch>
        </p:blipFill>
        <p:spPr bwMode="auto">
          <a:xfrm>
            <a:off x="1243712" y="4365104"/>
            <a:ext cx="66883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23"/>
          <p:cNvSpPr/>
          <p:nvPr/>
        </p:nvSpPr>
        <p:spPr>
          <a:xfrm>
            <a:off x="163592" y="4869160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Abscisse du point de croisement</a:t>
            </a:r>
            <a:r>
              <a:rPr lang="fr-FR" sz="2400" dirty="0"/>
              <a:t> de l’</a:t>
            </a:r>
            <a:r>
              <a:rPr lang="fr-FR" sz="2400" b="1" u="sng" dirty="0">
                <a:solidFill>
                  <a:srgbClr val="FF0000"/>
                </a:solidFill>
              </a:rPr>
              <a:t>asymptote horizontale</a:t>
            </a:r>
            <a:r>
              <a:rPr lang="fr-FR" sz="2400" dirty="0"/>
              <a:t> du graphique </a:t>
            </a:r>
            <a:r>
              <a:rPr lang="fr-FR" sz="2400" b="1" dirty="0" err="1"/>
              <a:t>u</a:t>
            </a:r>
            <a:r>
              <a:rPr lang="fr-FR" sz="2400" b="1" baseline="-25000" dirty="0" err="1"/>
              <a:t>C</a:t>
            </a:r>
            <a:r>
              <a:rPr lang="fr-FR" sz="2400" b="1" dirty="0"/>
              <a:t> = f(t) </a:t>
            </a:r>
            <a:r>
              <a:rPr lang="fr-FR" sz="2400" dirty="0"/>
              <a:t>et de la </a:t>
            </a:r>
            <a:r>
              <a:rPr lang="fr-FR" sz="2400" b="1" u="sng" dirty="0">
                <a:solidFill>
                  <a:srgbClr val="FF0000"/>
                </a:solidFill>
              </a:rPr>
              <a:t>tangente à l’origine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11664" y="3717032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srgbClr val="FF0000"/>
                </a:solidFill>
              </a:rPr>
              <a:t>Abscisse du graphique </a:t>
            </a:r>
            <a:r>
              <a:rPr lang="fr-FR" sz="2400" b="1" dirty="0" err="1">
                <a:solidFill>
                  <a:srgbClr val="FF0000"/>
                </a:solidFill>
              </a:rPr>
              <a:t>u</a:t>
            </a:r>
            <a:r>
              <a:rPr lang="fr-FR" sz="2400" b="1" baseline="-25000" dirty="0" err="1">
                <a:solidFill>
                  <a:srgbClr val="FF0000"/>
                </a:solidFill>
              </a:rPr>
              <a:t>C</a:t>
            </a:r>
            <a:r>
              <a:rPr lang="fr-FR" sz="2400" b="1" dirty="0">
                <a:solidFill>
                  <a:srgbClr val="FF0000"/>
                </a:solidFill>
              </a:rPr>
              <a:t> = f(t)</a:t>
            </a:r>
            <a:r>
              <a:rPr lang="fr-FR" sz="2000" dirty="0">
                <a:solidFill>
                  <a:prstClr val="black"/>
                </a:solidFill>
              </a:rPr>
              <a:t> pour laquelle </a:t>
            </a:r>
            <a:r>
              <a:rPr lang="fr-FR" sz="2400" b="1" u="sng" dirty="0" err="1">
                <a:solidFill>
                  <a:srgbClr val="FF0000"/>
                </a:solidFill>
              </a:rPr>
              <a:t>u</a:t>
            </a:r>
            <a:r>
              <a:rPr lang="fr-FR" sz="2400" b="1" u="sng" baseline="-25000" dirty="0" err="1">
                <a:solidFill>
                  <a:srgbClr val="FF0000"/>
                </a:solidFill>
              </a:rPr>
              <a:t>C</a:t>
            </a:r>
            <a:r>
              <a:rPr lang="fr-FR" sz="2400" b="1" u="sng" baseline="-25000" dirty="0">
                <a:solidFill>
                  <a:srgbClr val="FF0000"/>
                </a:solidFill>
              </a:rPr>
              <a:t> </a:t>
            </a:r>
            <a:r>
              <a:rPr lang="fr-FR" sz="2400" b="1" u="sng" dirty="0">
                <a:solidFill>
                  <a:srgbClr val="FF0000"/>
                </a:solidFill>
              </a:rPr>
              <a:t>= 0,63 </a:t>
            </a:r>
            <a:r>
              <a:rPr lang="fr-FR" sz="2400" b="1" u="sng" dirty="0">
                <a:solidFill>
                  <a:srgbClr val="FF0000"/>
                </a:solidFill>
                <a:latin typeface="Arial"/>
                <a:cs typeface="Arial"/>
              </a:rPr>
              <a:t>×</a:t>
            </a:r>
            <a:r>
              <a:rPr lang="fr-FR" sz="2400" b="1" u="sng" dirty="0">
                <a:solidFill>
                  <a:srgbClr val="FF0000"/>
                </a:solidFill>
              </a:rPr>
              <a:t> E</a:t>
            </a:r>
            <a:r>
              <a:rPr lang="fr-FR" sz="2000" dirty="0">
                <a:solidFill>
                  <a:prstClr val="black"/>
                </a:solidFill>
              </a:rPr>
              <a:t>.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5877272"/>
            <a:ext cx="91440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6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Déterminer la constante de temps </a:t>
            </a:r>
            <a:r>
              <a:rPr lang="fr-FR" sz="2400" b="1" dirty="0">
                <a:latin typeface="Symbol" pitchFamily="18" charset="2"/>
                <a:cs typeface="Times New Roman" pitchFamily="18" charset="0"/>
              </a:rPr>
              <a:t>t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du circuit dont l’évolution de la tension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aux bornes du condensateur est représentée sur le graphique ci-contre.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/>
      <p:bldP spid="25" grpId="0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0"/>
            <a:ext cx="58047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I- Le modèle du condensateur idéal</a:t>
            </a:r>
            <a:endParaRPr kumimoji="0" 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476672"/>
            <a:ext cx="736323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1)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Définition et représentation symbolique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179512" y="908720"/>
            <a:ext cx="8784976" cy="108012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763688" y="908720"/>
            <a:ext cx="72008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Un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CONDENSATEUR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un système constitué de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deux surfaces conductrices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 regard, appelées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armatures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séparées par un matériau isolant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appelé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diélectrique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179512" y="2060848"/>
            <a:ext cx="4464496" cy="2376264"/>
            <a:chOff x="179512" y="2060848"/>
            <a:chExt cx="4464496" cy="2376264"/>
          </a:xfrm>
        </p:grpSpPr>
        <p:sp>
          <p:nvSpPr>
            <p:cNvPr id="10" name="Rectangle 9"/>
            <p:cNvSpPr/>
            <p:nvPr/>
          </p:nvSpPr>
          <p:spPr>
            <a:xfrm>
              <a:off x="179512" y="2060848"/>
              <a:ext cx="4464496" cy="23762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6" name="Image 5"/>
            <p:cNvPicPr/>
            <p:nvPr/>
          </p:nvPicPr>
          <p:blipFill>
            <a:blip r:embed="rId2" cstate="print"/>
            <a:srcRect l="32221" t="27376" r="33185" b="25666"/>
            <a:stretch>
              <a:fillRect/>
            </a:stretch>
          </p:blipFill>
          <p:spPr bwMode="auto">
            <a:xfrm>
              <a:off x="1763688" y="2083998"/>
              <a:ext cx="2808312" cy="2304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 6"/>
            <p:cNvPicPr/>
            <p:nvPr/>
          </p:nvPicPr>
          <p:blipFill>
            <a:blip r:embed="rId3" cstate="print"/>
            <a:srcRect l="40132" t="39354" r="44400" b="32699"/>
            <a:stretch>
              <a:fillRect/>
            </a:stretch>
          </p:blipFill>
          <p:spPr bwMode="auto">
            <a:xfrm>
              <a:off x="323528" y="2420888"/>
              <a:ext cx="1440160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e 15"/>
          <p:cNvGrpSpPr/>
          <p:nvPr/>
        </p:nvGrpSpPr>
        <p:grpSpPr>
          <a:xfrm>
            <a:off x="4679504" y="2060848"/>
            <a:ext cx="4284984" cy="2376264"/>
            <a:chOff x="4679504" y="2060848"/>
            <a:chExt cx="4284984" cy="2376264"/>
          </a:xfrm>
        </p:grpSpPr>
        <p:pic>
          <p:nvPicPr>
            <p:cNvPr id="8" name="Image 7"/>
            <p:cNvPicPr/>
            <p:nvPr/>
          </p:nvPicPr>
          <p:blipFill>
            <a:blip r:embed="rId4" cstate="print"/>
            <a:srcRect l="32221" t="25856" r="33506" b="21863"/>
            <a:stretch>
              <a:fillRect/>
            </a:stretch>
          </p:blipFill>
          <p:spPr bwMode="auto">
            <a:xfrm>
              <a:off x="6660232" y="2276872"/>
              <a:ext cx="2164819" cy="1890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 8"/>
            <p:cNvPicPr/>
            <p:nvPr/>
          </p:nvPicPr>
          <p:blipFill>
            <a:blip r:embed="rId5" cstate="print"/>
            <a:srcRect l="66111" t="33080" r="16653" b="43917"/>
            <a:stretch>
              <a:fillRect/>
            </a:stretch>
          </p:blipFill>
          <p:spPr bwMode="auto">
            <a:xfrm>
              <a:off x="4788024" y="2492896"/>
              <a:ext cx="1800200" cy="1548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ectangle 10"/>
            <p:cNvSpPr/>
            <p:nvPr/>
          </p:nvSpPr>
          <p:spPr>
            <a:xfrm>
              <a:off x="4679504" y="2060848"/>
              <a:ext cx="4284984" cy="23762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179512" y="4509120"/>
            <a:ext cx="8784976" cy="2160240"/>
            <a:chOff x="179512" y="4509120"/>
            <a:chExt cx="8784976" cy="2160240"/>
          </a:xfrm>
        </p:grpSpPr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179512" y="4509120"/>
              <a:ext cx="8784976" cy="216024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Wingdings 2" pitchFamily="18" charset="2"/>
                </a:rPr>
                <a:t>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fr-FR" sz="2000" b="1" i="1" u="sng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Représentation symbolique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 : 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3" name="Image 12"/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508104" y="4581128"/>
              <a:ext cx="2592288" cy="201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Image 13"/>
            <p:cNvPicPr/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691680" y="5085184"/>
              <a:ext cx="2880320" cy="11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30722" grpId="0"/>
      <p:bldP spid="30723" grpId="0" animBg="1"/>
      <p:bldP spid="307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 3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140968"/>
            <a:ext cx="50040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126504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5</a:t>
            </a:r>
            <a:r>
              <a:rPr kumimoji="0" 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 l’aide de l’expression de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v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érifier l’affirmation précédente.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9512" y="917737"/>
            <a:ext cx="7200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917737"/>
            <a:ext cx="2295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–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)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302469" y="450964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6" name="Rectangle 5"/>
          <p:cNvSpPr/>
          <p:nvPr/>
        </p:nvSpPr>
        <p:spPr>
          <a:xfrm>
            <a:off x="2251053" y="819792"/>
            <a:ext cx="319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dirty="0">
              <a:solidFill>
                <a:srgbClr val="002060"/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216328" y="877667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819005" y="58963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310581" y="848287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pour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5 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32240" y="917737"/>
            <a:ext cx="22958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–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)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8195550" y="378956"/>
            <a:ext cx="52253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44408" y="773721"/>
            <a:ext cx="319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dirty="0">
              <a:solidFill>
                <a:srgbClr val="002060"/>
              </a:solidFill>
            </a:endParaRPr>
          </a:p>
        </p:txBody>
      </p:sp>
      <p:cxnSp>
        <p:nvCxnSpPr>
          <p:cNvPr id="13" name="Connecteur droit 12"/>
          <p:cNvCxnSpPr/>
          <p:nvPr/>
        </p:nvCxnSpPr>
        <p:spPr>
          <a:xfrm>
            <a:off x="8201437" y="845729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804114" y="557697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0" y="1372706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3157548" y="1196752"/>
            <a:ext cx="52253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937950" y="119675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3995936" y="1386839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  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(5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 = 0,993 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860032" y="1804754"/>
            <a:ext cx="3903633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Condensateur chargé à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99,3 %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35696" y="1433139"/>
            <a:ext cx="1872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–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)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0" y="2276872"/>
            <a:ext cx="91440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6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Déterminer la constante de temps </a:t>
            </a:r>
            <a:r>
              <a:rPr lang="fr-FR" sz="2400" b="1" dirty="0">
                <a:latin typeface="Symbol" pitchFamily="18" charset="2"/>
                <a:cs typeface="Times New Roman" pitchFamily="18" charset="0"/>
              </a:rPr>
              <a:t>t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du circuit dont l’évolution de la tension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aux bornes du condensateur est représentée sur le graphique ci-contre.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3140968"/>
            <a:ext cx="29158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Méthode 1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= 5 V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3501008"/>
            <a:ext cx="2987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lit l’abscisse du graphique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f(t)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laquelle :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0,63 × E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080891" y="4437112"/>
            <a:ext cx="1757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0,63 × 5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115616" y="4725144"/>
            <a:ext cx="1566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3,15 V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  <p:sp>
        <p:nvSpPr>
          <p:cNvPr id="32" name="Rectangle 31"/>
          <p:cNvSpPr/>
          <p:nvPr/>
        </p:nvSpPr>
        <p:spPr>
          <a:xfrm>
            <a:off x="0" y="5085184"/>
            <a:ext cx="2987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obtient 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0,30 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491880" y="3140968"/>
            <a:ext cx="389850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b="1" u="sng" dirty="0">
              <a:solidFill>
                <a:srgbClr val="008000"/>
              </a:solidFill>
            </a:endParaRPr>
          </a:p>
        </p:txBody>
      </p:sp>
      <p:cxnSp>
        <p:nvCxnSpPr>
          <p:cNvPr id="35" name="Connecteur droit avec flèche 34"/>
          <p:cNvCxnSpPr/>
          <p:nvPr/>
        </p:nvCxnSpPr>
        <p:spPr>
          <a:xfrm flipH="1">
            <a:off x="3953738" y="3391717"/>
            <a:ext cx="4794726" cy="14808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3059832" y="4149080"/>
            <a:ext cx="1074333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0,63 E</a:t>
            </a:r>
            <a:endParaRPr lang="fr-FR" sz="2000" b="1" u="sng" dirty="0">
              <a:solidFill>
                <a:srgbClr val="008000"/>
              </a:solidFill>
            </a:endParaRPr>
          </a:p>
        </p:txBody>
      </p:sp>
      <p:cxnSp>
        <p:nvCxnSpPr>
          <p:cNvPr id="41" name="Connecteur droit avec flèche 40"/>
          <p:cNvCxnSpPr/>
          <p:nvPr/>
        </p:nvCxnSpPr>
        <p:spPr>
          <a:xfrm>
            <a:off x="4932040" y="4365104"/>
            <a:ext cx="0" cy="1800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e 51"/>
          <p:cNvGrpSpPr/>
          <p:nvPr/>
        </p:nvGrpSpPr>
        <p:grpSpPr>
          <a:xfrm>
            <a:off x="4139952" y="4388254"/>
            <a:ext cx="792088" cy="336890"/>
            <a:chOff x="4188810" y="4388254"/>
            <a:chExt cx="936104" cy="0"/>
          </a:xfrm>
        </p:grpSpPr>
        <p:cxnSp>
          <p:nvCxnSpPr>
            <p:cNvPr id="38" name="Connecteur droit avec flèche 37"/>
            <p:cNvCxnSpPr/>
            <p:nvPr/>
          </p:nvCxnSpPr>
          <p:spPr>
            <a:xfrm>
              <a:off x="4188810" y="4388254"/>
              <a:ext cx="93610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cteur droit avec flèche 47"/>
            <p:cNvCxnSpPr/>
            <p:nvPr/>
          </p:nvCxnSpPr>
          <p:spPr>
            <a:xfrm>
              <a:off x="4355976" y="4388254"/>
              <a:ext cx="50405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/>
          <p:cNvSpPr/>
          <p:nvPr/>
        </p:nvSpPr>
        <p:spPr>
          <a:xfrm>
            <a:off x="4779007" y="6200029"/>
            <a:ext cx="341760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b="1" u="sng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0" y="5733256"/>
            <a:ext cx="40679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Méthode 2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tangente à l’origine coupe l’asymptote horizontale pour 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0,30 s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6" name="Connecteur droit 55"/>
          <p:cNvCxnSpPr/>
          <p:nvPr/>
        </p:nvCxnSpPr>
        <p:spPr>
          <a:xfrm flipV="1">
            <a:off x="4211960" y="2708920"/>
            <a:ext cx="864096" cy="3384376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 flipV="1">
            <a:off x="4932040" y="3429000"/>
            <a:ext cx="0" cy="1008112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Ellipse 50"/>
          <p:cNvSpPr/>
          <p:nvPr/>
        </p:nvSpPr>
        <p:spPr>
          <a:xfrm>
            <a:off x="4825307" y="3287542"/>
            <a:ext cx="216024" cy="216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3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3" presetClass="entr" presetSubtype="16" repeatCount="1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000"/>
                            </p:stCondLst>
                            <p:childTnLst>
                              <p:par>
                                <p:cTn id="81" presetID="17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29" grpId="0"/>
      <p:bldP spid="30" grpId="0"/>
      <p:bldP spid="31" grpId="0"/>
      <p:bldP spid="32" grpId="0"/>
      <p:bldP spid="33" grpId="0" animBg="1"/>
      <p:bldP spid="37" grpId="0" animBg="1"/>
      <p:bldP spid="53" grpId="0" animBg="1"/>
      <p:bldP spid="53" grpId="1" animBg="1"/>
      <p:bldP spid="54" grpId="0"/>
      <p:bldP spid="5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35496" y="5189359"/>
            <a:ext cx="9036496" cy="148000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86333" y="5229200"/>
            <a:ext cx="2500459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5888736" y="5217085"/>
            <a:ext cx="3030291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E × i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i +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88640"/>
            <a:ext cx="29158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Méthode 1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= 5 V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48680"/>
            <a:ext cx="2987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lit l’abscisse du graphique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f(t)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laquelle :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0,63 × E </a:t>
            </a:r>
          </a:p>
        </p:txBody>
      </p:sp>
      <p:sp>
        <p:nvSpPr>
          <p:cNvPr id="6" name="Rectangle 5"/>
          <p:cNvSpPr/>
          <p:nvPr/>
        </p:nvSpPr>
        <p:spPr>
          <a:xfrm>
            <a:off x="1080891" y="1484784"/>
            <a:ext cx="1757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0,63 × 5 </a:t>
            </a:r>
          </a:p>
        </p:txBody>
      </p:sp>
      <p:sp>
        <p:nvSpPr>
          <p:cNvPr id="7" name="Rectangle 6"/>
          <p:cNvSpPr/>
          <p:nvPr/>
        </p:nvSpPr>
        <p:spPr>
          <a:xfrm>
            <a:off x="1115616" y="1772816"/>
            <a:ext cx="1566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3,15 V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0" y="2132856"/>
            <a:ext cx="2987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obtient 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0,30 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2780928"/>
            <a:ext cx="40679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Méthode 2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tangente à l’origine coupe l’asymptote horizontale pour 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0,30 s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4108985"/>
            <a:ext cx="4679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f/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Bilan de puissance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et d’énergie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4387751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dirty="0">
                <a:latin typeface="Calibri" pitchFamily="34" charset="0"/>
                <a:cs typeface="Calibri" pitchFamily="34" charset="0"/>
              </a:rPr>
              <a:t>                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Reprenons l’équation obtenue en appliquant la loi des mailles au 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II-1.b)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et </a:t>
            </a:r>
            <a:r>
              <a:rPr kumimoji="0" lang="fr-FR" sz="2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multiplions-la par </a:t>
            </a:r>
            <a:r>
              <a:rPr kumimoji="0" lang="fr-FR" sz="22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« i »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. On obtient le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bilan de puissance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suivant : 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77228" y="5199591"/>
            <a:ext cx="203869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2267744" y="5211166"/>
            <a:ext cx="3628666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E × i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i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i 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5661248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puissance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délivrée par la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source de tension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E×i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est égale à la puissance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stockée par le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condensateur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×i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plus la </a:t>
            </a:r>
            <a:r>
              <a:rPr kumimoji="0" lang="fr-FR" sz="200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puissance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reçue par le </a:t>
            </a:r>
            <a:r>
              <a:rPr kumimoji="0" lang="fr-FR" sz="2000" b="1" i="1" u="sng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conduc-teur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ohmique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×i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qu’il dissipe par effet Joule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Image 2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62743"/>
            <a:ext cx="50040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3491880" y="62743"/>
            <a:ext cx="389850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b="1" u="sng" dirty="0">
              <a:solidFill>
                <a:srgbClr val="008000"/>
              </a:solidFill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 flipH="1">
            <a:off x="3953738" y="313492"/>
            <a:ext cx="4794726" cy="14808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3059832" y="1070855"/>
            <a:ext cx="1074333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0,63 E</a:t>
            </a:r>
            <a:endParaRPr lang="fr-FR" sz="2000" b="1" u="sng" dirty="0">
              <a:solidFill>
                <a:srgbClr val="008000"/>
              </a:solidFill>
            </a:endParaRPr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4932040" y="1286879"/>
            <a:ext cx="0" cy="18002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e 32"/>
          <p:cNvGrpSpPr/>
          <p:nvPr/>
        </p:nvGrpSpPr>
        <p:grpSpPr>
          <a:xfrm>
            <a:off x="4139952" y="1310029"/>
            <a:ext cx="792088" cy="336890"/>
            <a:chOff x="4188810" y="4388254"/>
            <a:chExt cx="936104" cy="0"/>
          </a:xfrm>
        </p:grpSpPr>
        <p:cxnSp>
          <p:nvCxnSpPr>
            <p:cNvPr id="34" name="Connecteur droit avec flèche 33"/>
            <p:cNvCxnSpPr/>
            <p:nvPr/>
          </p:nvCxnSpPr>
          <p:spPr>
            <a:xfrm>
              <a:off x="4188810" y="4388254"/>
              <a:ext cx="93610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>
              <a:off x="4355976" y="4388254"/>
              <a:ext cx="50405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4779007" y="3121804"/>
            <a:ext cx="341760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b="1" u="sng" dirty="0">
              <a:solidFill>
                <a:srgbClr val="FF0000"/>
              </a:solidFill>
              <a:latin typeface="Symbol" pitchFamily="18" charset="2"/>
            </a:endParaRPr>
          </a:p>
        </p:txBody>
      </p:sp>
      <p:cxnSp>
        <p:nvCxnSpPr>
          <p:cNvPr id="37" name="Connecteur droit 36"/>
          <p:cNvCxnSpPr/>
          <p:nvPr/>
        </p:nvCxnSpPr>
        <p:spPr>
          <a:xfrm flipV="1">
            <a:off x="4211960" y="-369305"/>
            <a:ext cx="864096" cy="3384376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4932040" y="350775"/>
            <a:ext cx="0" cy="1008112"/>
          </a:xfrm>
          <a:prstGeom prst="line">
            <a:avLst/>
          </a:prstGeom>
          <a:ln w="571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/>
          <p:cNvSpPr/>
          <p:nvPr/>
        </p:nvSpPr>
        <p:spPr>
          <a:xfrm>
            <a:off x="4825307" y="209317"/>
            <a:ext cx="216024" cy="2160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1" grpId="0" animBg="1"/>
      <p:bldP spid="13320" grpId="0"/>
      <p:bldP spid="19" grpId="0"/>
      <p:bldP spid="13317" grpId="0"/>
      <p:bldP spid="13318" grpId="0"/>
      <p:bldP spid="13319" grpId="0"/>
      <p:bldP spid="133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496" y="1084903"/>
            <a:ext cx="9036496" cy="148000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95350" y="1124744"/>
            <a:ext cx="2500459" cy="36004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529"/>
            <a:ext cx="4679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f/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Bilan de puissance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et d’énergie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283295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dirty="0">
                <a:latin typeface="Calibri" pitchFamily="34" charset="0"/>
                <a:cs typeface="Calibri" pitchFamily="34" charset="0"/>
              </a:rPr>
              <a:t>                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Reprenons l’équation obtenue en appliquant la loi des mailles au 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II-1.b)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et </a:t>
            </a:r>
            <a:r>
              <a:rPr kumimoji="0" lang="fr-FR" sz="2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multiplions-la par </a:t>
            </a:r>
            <a:r>
              <a:rPr kumimoji="0" lang="fr-FR" sz="22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« i »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. On obtient le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bilan de puissance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suivant : 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77228" y="1095135"/>
            <a:ext cx="203869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267744" y="1106710"/>
            <a:ext cx="3628666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E × i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i –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i 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888736" y="1112629"/>
            <a:ext cx="3030291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E × i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i +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i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1484784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puissance 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délivrée par la 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source de tension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E×i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est égale à la puissance 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stockée par le 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condensateur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×i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plus la puissance</a:t>
            </a:r>
            <a:r>
              <a:rPr lang="fr-FR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reçue par le </a:t>
            </a:r>
            <a:r>
              <a:rPr lang="fr-FR" sz="2000" b="1" i="1" u="sng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conduc-teur</a:t>
            </a:r>
            <a:r>
              <a:rPr lang="fr-FR" sz="2000" b="1" i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ohmique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×i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qu’il dissipe par effet Joule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0" y="2681044"/>
            <a:ext cx="514806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latin typeface="Calibri" pitchFamily="34" charset="0"/>
                <a:cs typeface="Calibri" pitchFamily="34" charset="0"/>
              </a:rPr>
              <a:t>              </a:t>
            </a:r>
            <a:r>
              <a:rPr lang="fr-FR" sz="2200" dirty="0"/>
              <a:t>Si on multiplie le bilan de puissance précédent par une </a:t>
            </a:r>
            <a:r>
              <a:rPr lang="fr-FR" sz="2200" b="1" dirty="0">
                <a:solidFill>
                  <a:srgbClr val="FF0000"/>
                </a:solidFill>
              </a:rPr>
              <a:t>petite durée </a:t>
            </a:r>
            <a:r>
              <a:rPr lang="fr-FR" sz="2200" b="1" u="sng" dirty="0" err="1">
                <a:solidFill>
                  <a:srgbClr val="FF0000"/>
                </a:solidFill>
              </a:rPr>
              <a:t>dt</a:t>
            </a:r>
            <a:r>
              <a:rPr lang="fr-FR" sz="2200" dirty="0"/>
              <a:t> (durée élémentaire), on obtient le </a:t>
            </a:r>
            <a:r>
              <a:rPr lang="fr-FR" sz="2200" b="1" u="sng" dirty="0"/>
              <a:t>bilan d’énergie</a:t>
            </a:r>
            <a:r>
              <a:rPr lang="fr-FR" sz="2200" dirty="0"/>
              <a:t> :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148064" y="2897069"/>
            <a:ext cx="3888432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148064" y="3041084"/>
            <a:ext cx="4176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2835" t="36120" r="84168" b="53800"/>
          <a:stretch>
            <a:fillRect/>
          </a:stretch>
        </p:blipFill>
        <p:spPr bwMode="auto">
          <a:xfrm>
            <a:off x="179512" y="4400729"/>
            <a:ext cx="198072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 l="83160" t="36120" r="1246" b="53800"/>
          <a:stretch>
            <a:fillRect/>
          </a:stretch>
        </p:blipFill>
        <p:spPr bwMode="auto">
          <a:xfrm>
            <a:off x="6660232" y="5341949"/>
            <a:ext cx="2376264" cy="864096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17482" t="41999" r="55503" b="45401"/>
          <a:stretch>
            <a:fillRect/>
          </a:stretch>
        </p:blipFill>
        <p:spPr bwMode="auto">
          <a:xfrm>
            <a:off x="2134845" y="4365104"/>
            <a:ext cx="3589283" cy="94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l="68428" t="41999" r="8809" b="45401"/>
          <a:stretch>
            <a:fillRect/>
          </a:stretch>
        </p:blipFill>
        <p:spPr bwMode="auto">
          <a:xfrm>
            <a:off x="611560" y="5341949"/>
            <a:ext cx="3024336" cy="94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 l="44581" t="41999" r="31388" b="45401"/>
          <a:stretch>
            <a:fillRect/>
          </a:stretch>
        </p:blipFill>
        <p:spPr bwMode="auto">
          <a:xfrm>
            <a:off x="5771628" y="4383315"/>
            <a:ext cx="3192860" cy="94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60000" t="41999" r="19443" b="47081"/>
          <a:stretch>
            <a:fillRect/>
          </a:stretch>
        </p:blipFill>
        <p:spPr bwMode="auto">
          <a:xfrm>
            <a:off x="3707904" y="5341949"/>
            <a:ext cx="265087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1979712" y="6263946"/>
            <a:ext cx="7704856" cy="41919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&gt;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le générateur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cède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l’énergie au reste du circuit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l="2835" t="36959" r="40944" b="58480"/>
          <a:stretch>
            <a:fillRect/>
          </a:stretch>
        </p:blipFill>
        <p:spPr bwMode="auto">
          <a:xfrm>
            <a:off x="0" y="4028064"/>
            <a:ext cx="6876256" cy="3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289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print"/>
          <a:srcRect l="53392" t="36880" r="6256" b="45480"/>
          <a:stretch>
            <a:fillRect/>
          </a:stretch>
        </p:blipFill>
        <p:spPr bwMode="auto">
          <a:xfrm>
            <a:off x="2123728" y="4869160"/>
            <a:ext cx="439248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83160" t="36120" r="1246" b="53800"/>
          <a:stretch>
            <a:fillRect/>
          </a:stretch>
        </p:blipFill>
        <p:spPr bwMode="auto">
          <a:xfrm>
            <a:off x="179512" y="1484784"/>
            <a:ext cx="2376264" cy="864096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/>
          <a:srcRect l="74126" t="50399" r="6734" b="39521"/>
          <a:stretch>
            <a:fillRect/>
          </a:stretch>
        </p:blipFill>
        <p:spPr bwMode="auto">
          <a:xfrm>
            <a:off x="6012160" y="5849888"/>
            <a:ext cx="2916832" cy="864096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2835" t="36959" r="77903" b="45401"/>
          <a:stretch>
            <a:fillRect/>
          </a:stretch>
        </p:blipFill>
        <p:spPr bwMode="auto">
          <a:xfrm>
            <a:off x="179512" y="2775812"/>
            <a:ext cx="2160240" cy="111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print"/>
          <a:srcRect l="22664" t="36959" r="33676" b="45401"/>
          <a:stretch>
            <a:fillRect/>
          </a:stretch>
        </p:blipFill>
        <p:spPr bwMode="auto">
          <a:xfrm>
            <a:off x="2411760" y="2775812"/>
            <a:ext cx="4896544" cy="1112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7010" t="36880" r="46608" b="45480"/>
          <a:stretch>
            <a:fillRect/>
          </a:stretch>
        </p:blipFill>
        <p:spPr bwMode="auto">
          <a:xfrm>
            <a:off x="2123728" y="3895773"/>
            <a:ext cx="396044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/>
          <a:srcRect l="45778" t="55222" r="31750" b="32222"/>
          <a:stretch>
            <a:fillRect/>
          </a:stretch>
        </p:blipFill>
        <p:spPr bwMode="auto">
          <a:xfrm>
            <a:off x="2195736" y="5921896"/>
            <a:ext cx="252028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-76242"/>
            <a:ext cx="514806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latin typeface="Calibri" pitchFamily="34" charset="0"/>
                <a:cs typeface="Calibri" pitchFamily="34" charset="0"/>
              </a:rPr>
              <a:t>              </a:t>
            </a:r>
            <a:r>
              <a:rPr lang="fr-FR" sz="2200" dirty="0"/>
              <a:t>Si on multiplie le bilan de puissance précédent par une </a:t>
            </a:r>
            <a:r>
              <a:rPr lang="fr-FR" sz="2200" b="1" dirty="0">
                <a:solidFill>
                  <a:srgbClr val="FF0000"/>
                </a:solidFill>
              </a:rPr>
              <a:t>petite durée </a:t>
            </a:r>
            <a:r>
              <a:rPr lang="fr-FR" sz="2200" b="1" u="sng" dirty="0" err="1">
                <a:solidFill>
                  <a:srgbClr val="FF0000"/>
                </a:solidFill>
              </a:rPr>
              <a:t>dt</a:t>
            </a:r>
            <a:r>
              <a:rPr lang="fr-FR" sz="2200" dirty="0"/>
              <a:t> (durée élémentaire), on obtient le </a:t>
            </a:r>
            <a:r>
              <a:rPr lang="fr-FR" sz="2200" b="1" u="sng" dirty="0"/>
              <a:t>bilan d’énergie</a:t>
            </a:r>
            <a:r>
              <a:rPr lang="fr-FR" sz="2200" dirty="0"/>
              <a:t> :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148064" y="260648"/>
            <a:ext cx="3888432" cy="57606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148064" y="283798"/>
            <a:ext cx="4176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843808" y="1700808"/>
            <a:ext cx="4968552" cy="43204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&gt;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le générateur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cède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l’énergie au reste du circuit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6804248" y="4869160"/>
            <a:ext cx="2484276" cy="43204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&gt;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le 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conden-sateur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reçoit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l’énergie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/>
          <a:srcRect l="2835" t="36959" r="40944" b="58480"/>
          <a:stretch>
            <a:fillRect/>
          </a:stretch>
        </p:blipFill>
        <p:spPr bwMode="auto">
          <a:xfrm>
            <a:off x="0" y="1124744"/>
            <a:ext cx="6876256" cy="3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6" cstate="print"/>
          <a:srcRect l="2835" t="60156" r="40944" b="35825"/>
          <a:stretch>
            <a:fillRect/>
          </a:stretch>
        </p:blipFill>
        <p:spPr bwMode="auto">
          <a:xfrm>
            <a:off x="0" y="2492896"/>
            <a:ext cx="6876256" cy="27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802" t="53759" r="50384" b="37001"/>
          <a:stretch>
            <a:fillRect/>
          </a:stretch>
        </p:blipFill>
        <p:spPr bwMode="auto">
          <a:xfrm>
            <a:off x="6516216" y="5038884"/>
            <a:ext cx="18002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83160" t="36120" r="1246" b="53800"/>
          <a:stretch>
            <a:fillRect/>
          </a:stretch>
        </p:blipFill>
        <p:spPr bwMode="auto">
          <a:xfrm>
            <a:off x="179512" y="1124744"/>
            <a:ext cx="2376264" cy="864096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74126" t="50399" r="6734" b="39521"/>
          <a:stretch>
            <a:fillRect/>
          </a:stretch>
        </p:blipFill>
        <p:spPr bwMode="auto">
          <a:xfrm>
            <a:off x="179512" y="2492896"/>
            <a:ext cx="2916832" cy="864096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 cstate="print"/>
          <a:srcRect l="2835" t="40319" r="82990" b="47081"/>
          <a:stretch>
            <a:fillRect/>
          </a:stretch>
        </p:blipFill>
        <p:spPr bwMode="auto">
          <a:xfrm>
            <a:off x="0" y="3861048"/>
            <a:ext cx="216024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/>
          <a:srcRect l="17188" t="40319" r="69582" b="47081"/>
          <a:stretch>
            <a:fillRect/>
          </a:stretch>
        </p:blipFill>
        <p:spPr bwMode="auto">
          <a:xfrm>
            <a:off x="2195736" y="3861048"/>
            <a:ext cx="201622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 cstate="print"/>
          <a:srcRect l="30713" t="40319" r="46604" b="47081"/>
          <a:stretch>
            <a:fillRect/>
          </a:stretch>
        </p:blipFill>
        <p:spPr bwMode="auto">
          <a:xfrm>
            <a:off x="4283968" y="3861048"/>
            <a:ext cx="345638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3396" t="40319" r="28174" b="47081"/>
          <a:stretch>
            <a:fillRect/>
          </a:stretch>
        </p:blipFill>
        <p:spPr bwMode="auto">
          <a:xfrm>
            <a:off x="539552" y="4894868"/>
            <a:ext cx="280831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245" t="40319" r="7202" b="47081"/>
          <a:stretch>
            <a:fillRect/>
          </a:stretch>
        </p:blipFill>
        <p:spPr bwMode="auto">
          <a:xfrm>
            <a:off x="3419872" y="4894868"/>
            <a:ext cx="313184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2" cstate="print"/>
          <a:srcRect l="72774" t="53759" r="4540" b="37001"/>
          <a:stretch>
            <a:fillRect/>
          </a:stretch>
        </p:blipFill>
        <p:spPr bwMode="auto">
          <a:xfrm>
            <a:off x="179512" y="5996462"/>
            <a:ext cx="3456384" cy="792088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0" y="107615"/>
            <a:ext cx="51480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latin typeface="Calibri" pitchFamily="34" charset="0"/>
                <a:cs typeface="Calibri" pitchFamily="34" charset="0"/>
              </a:rPr>
              <a:t>              </a:t>
            </a:r>
            <a:r>
              <a:rPr lang="fr-FR" sz="2200" dirty="0" smtClean="0"/>
              <a:t>On </a:t>
            </a:r>
            <a:r>
              <a:rPr lang="fr-FR" sz="2200" dirty="0"/>
              <a:t>obtient le </a:t>
            </a:r>
            <a:r>
              <a:rPr lang="fr-FR" sz="2200" b="1" u="sng" dirty="0"/>
              <a:t>bilan d’énergie</a:t>
            </a:r>
            <a:r>
              <a:rPr lang="fr-FR" sz="2200" dirty="0"/>
              <a:t> :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4139952" y="110173"/>
            <a:ext cx="4032448" cy="4320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4211960" y="98598"/>
            <a:ext cx="4176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771800" y="1340768"/>
            <a:ext cx="4968552" cy="43204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&gt;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le générateur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cède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l’énergie au reste du circuit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203848" y="2780928"/>
            <a:ext cx="5688632" cy="43204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&gt;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le condensateur 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reçoit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l’énergie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3731054" y="6130579"/>
            <a:ext cx="4536504" cy="43204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&gt;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le conducteur ohmique 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reçoit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l’énergie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5" cstate="print"/>
          <a:srcRect l="2835" t="36959" r="40944" b="58480"/>
          <a:stretch>
            <a:fillRect/>
          </a:stretch>
        </p:blipFill>
        <p:spPr bwMode="auto">
          <a:xfrm>
            <a:off x="0" y="692696"/>
            <a:ext cx="6876256" cy="3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5" cstate="print"/>
          <a:srcRect l="2835" t="60156" r="40944" b="35825"/>
          <a:stretch>
            <a:fillRect/>
          </a:stretch>
        </p:blipFill>
        <p:spPr bwMode="auto">
          <a:xfrm>
            <a:off x="0" y="2132856"/>
            <a:ext cx="6876256" cy="27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 l="2835" t="33600" r="34323" b="62200"/>
          <a:stretch>
            <a:fillRect/>
          </a:stretch>
        </p:blipFill>
        <p:spPr bwMode="auto">
          <a:xfrm>
            <a:off x="0" y="3501008"/>
            <a:ext cx="7488832" cy="28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61204" y="5558416"/>
            <a:ext cx="9036496" cy="113153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83160" t="36120" r="1246" b="53800"/>
          <a:stretch>
            <a:fillRect/>
          </a:stretch>
        </p:blipFill>
        <p:spPr bwMode="auto">
          <a:xfrm>
            <a:off x="395536" y="1668641"/>
            <a:ext cx="2376264" cy="864096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74126" t="50399" r="6734" b="39521"/>
          <a:stretch>
            <a:fillRect/>
          </a:stretch>
        </p:blipFill>
        <p:spPr bwMode="auto">
          <a:xfrm>
            <a:off x="251520" y="3045810"/>
            <a:ext cx="2916832" cy="864096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4" cstate="print"/>
          <a:srcRect l="72774" t="53759" r="4540" b="37001"/>
          <a:stretch>
            <a:fillRect/>
          </a:stretch>
        </p:blipFill>
        <p:spPr bwMode="auto">
          <a:xfrm>
            <a:off x="107504" y="4471837"/>
            <a:ext cx="3456384" cy="792088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179512" y="5623965"/>
            <a:ext cx="878497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euleme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nt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la moitié de l’énergie fournie par la source de tension est stockée dans le condensateur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l’autre moitié étant perdue par effet Joule dans la résistance, quelle que soit la valeur de R.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44624"/>
            <a:ext cx="514806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latin typeface="Calibri" pitchFamily="34" charset="0"/>
                <a:cs typeface="Calibri" pitchFamily="34" charset="0"/>
              </a:rPr>
              <a:t>              </a:t>
            </a:r>
            <a:r>
              <a:rPr lang="fr-FR" sz="2200" dirty="0"/>
              <a:t>Si on multiplie le bilan de puissance précédent par une </a:t>
            </a:r>
            <a:r>
              <a:rPr lang="fr-FR" sz="2200" b="1" dirty="0">
                <a:solidFill>
                  <a:srgbClr val="FF0000"/>
                </a:solidFill>
              </a:rPr>
              <a:t>petite durée </a:t>
            </a:r>
            <a:r>
              <a:rPr lang="fr-FR" sz="2200" b="1" u="sng" dirty="0" err="1">
                <a:solidFill>
                  <a:srgbClr val="FF0000"/>
                </a:solidFill>
              </a:rPr>
              <a:t>dt</a:t>
            </a:r>
            <a:r>
              <a:rPr lang="fr-FR" sz="2200" dirty="0"/>
              <a:t> (durée élémentaire), on obtient le </a:t>
            </a:r>
            <a:r>
              <a:rPr lang="fr-FR" sz="2200" b="1" u="sng" dirty="0"/>
              <a:t>bilan d’énergie</a:t>
            </a:r>
            <a:r>
              <a:rPr lang="fr-FR" sz="2200" dirty="0"/>
              <a:t> :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148064" y="381514"/>
            <a:ext cx="3888432" cy="57606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5148064" y="404664"/>
            <a:ext cx="4176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r>
              <a:rPr kumimoji="0" 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843808" y="1812657"/>
            <a:ext cx="4968552" cy="43204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&gt;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le générateur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cède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l’énergie au reste du circuit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275856" y="3333842"/>
            <a:ext cx="5688632" cy="43204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&gt;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le condensateur 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reçoit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l’énergie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707904" y="4687861"/>
            <a:ext cx="4536504" cy="43204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&gt;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le conducteur ohmique 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reçoit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l’énergie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 l="2835" t="36959" r="40944" b="58480"/>
          <a:stretch>
            <a:fillRect/>
          </a:stretch>
        </p:blipFill>
        <p:spPr bwMode="auto">
          <a:xfrm>
            <a:off x="0" y="1266240"/>
            <a:ext cx="6876256" cy="3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5" cstate="print"/>
          <a:srcRect l="2835" t="60156" r="40944" b="35825"/>
          <a:stretch>
            <a:fillRect/>
          </a:stretch>
        </p:blipFill>
        <p:spPr bwMode="auto">
          <a:xfrm>
            <a:off x="0" y="2706400"/>
            <a:ext cx="6876256" cy="27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 cstate="print"/>
          <a:srcRect l="2835" t="33600" r="34323" b="62200"/>
          <a:stretch>
            <a:fillRect/>
          </a:stretch>
        </p:blipFill>
        <p:spPr bwMode="auto">
          <a:xfrm>
            <a:off x="0" y="4074552"/>
            <a:ext cx="7488832" cy="28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91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/>
          <p:cNvGrpSpPr/>
          <p:nvPr/>
        </p:nvGrpSpPr>
        <p:grpSpPr>
          <a:xfrm>
            <a:off x="0" y="5842337"/>
            <a:ext cx="9144000" cy="1015663"/>
            <a:chOff x="0" y="5842337"/>
            <a:chExt cx="9144000" cy="1015663"/>
          </a:xfrm>
        </p:grpSpPr>
        <p:sp>
          <p:nvSpPr>
            <p:cNvPr id="25" name="Organigramme : Entrée manuelle 24"/>
            <p:cNvSpPr/>
            <p:nvPr/>
          </p:nvSpPr>
          <p:spPr>
            <a:xfrm>
              <a:off x="251520" y="5842547"/>
              <a:ext cx="2232248" cy="360040"/>
            </a:xfrm>
            <a:prstGeom prst="flowChartManualInpu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5842337"/>
              <a:ext cx="91440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fr-FR" sz="2000" dirty="0">
                  <a:sym typeface="Wingdings 3"/>
                </a:rPr>
                <a:t></a:t>
              </a:r>
              <a:r>
                <a:rPr lang="fr-FR" sz="2000" dirty="0"/>
                <a:t> </a:t>
              </a:r>
              <a:r>
                <a:rPr lang="fr-FR" sz="2000" b="1" u="sng" dirty="0"/>
                <a:t>Conditions initiales</a:t>
              </a:r>
              <a:r>
                <a:rPr lang="fr-FR" sz="2000" dirty="0"/>
                <a:t> : on suppose qu’avant de basculer l’interrupteur sur la position </a:t>
              </a:r>
              <a:r>
                <a:rPr lang="fr-FR" sz="2000" dirty="0">
                  <a:sym typeface="Wingdings"/>
                </a:rPr>
                <a:t></a:t>
              </a:r>
              <a:r>
                <a:rPr lang="fr-FR" sz="2000" dirty="0"/>
                <a:t>, le condensateur était chargé. </a:t>
              </a:r>
              <a:r>
                <a:rPr lang="fr-FR" sz="2000" b="1" u="sng" dirty="0"/>
                <a:t>Que peut-on dire de la tension </a:t>
              </a:r>
              <a:r>
                <a:rPr lang="fr-FR" sz="2000" b="1" u="sng" dirty="0" err="1"/>
                <a:t>u</a:t>
              </a:r>
              <a:r>
                <a:rPr lang="fr-FR" sz="2000" b="1" u="sng" baseline="-25000" dirty="0" err="1"/>
                <a:t>C</a:t>
              </a:r>
              <a:r>
                <a:rPr lang="fr-FR" sz="2000" b="1" u="sng" dirty="0"/>
                <a:t> aux bornes du condensateur  à t = 0</a:t>
              </a:r>
              <a:r>
                <a:rPr lang="fr-FR" sz="2000" dirty="0"/>
                <a:t> ?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5754" t="22680" r="12589" b="16841"/>
          <a:stretch>
            <a:fillRect/>
          </a:stretch>
        </p:blipFill>
        <p:spPr bwMode="auto">
          <a:xfrm>
            <a:off x="5796136" y="2852936"/>
            <a:ext cx="2520280" cy="270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612" t="31080" r="10226" b="20201"/>
          <a:stretch>
            <a:fillRect/>
          </a:stretch>
        </p:blipFill>
        <p:spPr bwMode="auto">
          <a:xfrm>
            <a:off x="0" y="2564904"/>
            <a:ext cx="4355976" cy="29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7584" y="2132856"/>
            <a:ext cx="572175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2)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DECHARGE du condensateur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4788024" y="4077072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/>
          <p:cNvSpPr/>
          <p:nvPr/>
        </p:nvSpPr>
        <p:spPr>
          <a:xfrm rot="16874433" flipH="1">
            <a:off x="2373347" y="2600688"/>
            <a:ext cx="395989" cy="393539"/>
          </a:xfrm>
          <a:custGeom>
            <a:avLst/>
            <a:gdLst>
              <a:gd name="connsiteX0" fmla="*/ 324091 w 324091"/>
              <a:gd name="connsiteY0" fmla="*/ 0 h 393539"/>
              <a:gd name="connsiteX1" fmla="*/ 69448 w 324091"/>
              <a:gd name="connsiteY1" fmla="*/ 104172 h 393539"/>
              <a:gd name="connsiteX2" fmla="*/ 0 w 324091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091" h="393539">
                <a:moveTo>
                  <a:pt x="324091" y="0"/>
                </a:moveTo>
                <a:cubicBezTo>
                  <a:pt x="223777" y="19291"/>
                  <a:pt x="123463" y="38582"/>
                  <a:pt x="69448" y="104172"/>
                </a:cubicBezTo>
                <a:cubicBezTo>
                  <a:pt x="15433" y="169762"/>
                  <a:pt x="7716" y="281650"/>
                  <a:pt x="0" y="393539"/>
                </a:cubicBezTo>
              </a:path>
            </a:pathLst>
          </a:custGeom>
          <a:ln w="571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7020272" y="3068960"/>
            <a:ext cx="0" cy="93610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547945" y="3036793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20272" y="3429000"/>
            <a:ext cx="51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400" dirty="0">
              <a:solidFill>
                <a:srgbClr val="00800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6383775" y="2996952"/>
            <a:ext cx="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012160" y="2924944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6804248" y="4221088"/>
            <a:ext cx="0" cy="93610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876256" y="4581128"/>
            <a:ext cx="51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sz="2400" dirty="0">
              <a:solidFill>
                <a:srgbClr val="008000"/>
              </a:solidFill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72008" y="1052736"/>
            <a:ext cx="9036496" cy="93610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/>
          <a:srcRect l="83160" t="36120" r="1246" b="53800"/>
          <a:stretch>
            <a:fillRect/>
          </a:stretch>
        </p:blipFill>
        <p:spPr bwMode="auto">
          <a:xfrm>
            <a:off x="0" y="0"/>
            <a:ext cx="2376264" cy="864096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 l="74126" t="50399" r="6734" b="39521"/>
          <a:stretch>
            <a:fillRect/>
          </a:stretch>
        </p:blipFill>
        <p:spPr bwMode="auto">
          <a:xfrm>
            <a:off x="2555776" y="0"/>
            <a:ext cx="2916832" cy="864096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 cstate="print"/>
          <a:srcRect l="72774" t="53759" r="4540" b="37001"/>
          <a:stretch>
            <a:fillRect/>
          </a:stretch>
        </p:blipFill>
        <p:spPr bwMode="auto">
          <a:xfrm>
            <a:off x="5687616" y="0"/>
            <a:ext cx="3456384" cy="864096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90316" y="1014110"/>
            <a:ext cx="8784976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euleme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nt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la moitié de l’énergie fournie par la source de tension est stockée dans le condensateur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l’autre moitié étant perdue par effet Joule dans la résistance, quelle que soit la valeur de R.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5517232"/>
            <a:ext cx="42979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Présentation de la situation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79512" y="7599809"/>
            <a:ext cx="64087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Pour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&lt; 0 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on a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 V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(condensateur déchargé donc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 = 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79512" y="8247881"/>
            <a:ext cx="896448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Comme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une fonction continue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du temps, on a aussi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(t = 0) = 0 V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9" grpId="0"/>
      <p:bldP spid="10" grpId="0"/>
      <p:bldP spid="12" grpId="0"/>
      <p:bldP spid="14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58646" y="6165304"/>
            <a:ext cx="9036496" cy="50405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Loi des mailles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</p:txBody>
      </p:sp>
      <p:sp>
        <p:nvSpPr>
          <p:cNvPr id="25" name="Organigramme : Entrée manuelle 24"/>
          <p:cNvSpPr/>
          <p:nvPr/>
        </p:nvSpPr>
        <p:spPr>
          <a:xfrm>
            <a:off x="323528" y="3814748"/>
            <a:ext cx="2232248" cy="360040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5754" t="22680" r="12589" b="16841"/>
          <a:stretch>
            <a:fillRect/>
          </a:stretch>
        </p:blipFill>
        <p:spPr bwMode="auto">
          <a:xfrm>
            <a:off x="5796136" y="720639"/>
            <a:ext cx="2520280" cy="270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612" t="31080" r="10226" b="20201"/>
          <a:stretch>
            <a:fillRect/>
          </a:stretch>
        </p:blipFill>
        <p:spPr bwMode="auto">
          <a:xfrm>
            <a:off x="0" y="432607"/>
            <a:ext cx="4355976" cy="29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27584" y="559"/>
            <a:ext cx="572175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2)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DECHARGE du condensateur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4788024" y="1944775"/>
            <a:ext cx="7920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orme libre 5"/>
          <p:cNvSpPr/>
          <p:nvPr/>
        </p:nvSpPr>
        <p:spPr>
          <a:xfrm rot="16874433" flipH="1">
            <a:off x="2373347" y="468391"/>
            <a:ext cx="395989" cy="393539"/>
          </a:xfrm>
          <a:custGeom>
            <a:avLst/>
            <a:gdLst>
              <a:gd name="connsiteX0" fmla="*/ 324091 w 324091"/>
              <a:gd name="connsiteY0" fmla="*/ 0 h 393539"/>
              <a:gd name="connsiteX1" fmla="*/ 69448 w 324091"/>
              <a:gd name="connsiteY1" fmla="*/ 104172 h 393539"/>
              <a:gd name="connsiteX2" fmla="*/ 0 w 324091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4091" h="393539">
                <a:moveTo>
                  <a:pt x="324091" y="0"/>
                </a:moveTo>
                <a:cubicBezTo>
                  <a:pt x="223777" y="19291"/>
                  <a:pt x="123463" y="38582"/>
                  <a:pt x="69448" y="104172"/>
                </a:cubicBezTo>
                <a:cubicBezTo>
                  <a:pt x="15433" y="169762"/>
                  <a:pt x="7716" y="281650"/>
                  <a:pt x="0" y="393539"/>
                </a:cubicBezTo>
              </a:path>
            </a:pathLst>
          </a:custGeom>
          <a:ln w="5715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7020272" y="936663"/>
            <a:ext cx="0" cy="93610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547945" y="904496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20272" y="1296703"/>
            <a:ext cx="51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400" dirty="0">
              <a:solidFill>
                <a:srgbClr val="008000"/>
              </a:solidFill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6383775" y="864655"/>
            <a:ext cx="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012160" y="792647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6804248" y="2088791"/>
            <a:ext cx="0" cy="93610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6876256" y="2448831"/>
            <a:ext cx="51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sz="2400" dirty="0">
              <a:solidFill>
                <a:srgbClr val="008000"/>
              </a:solidFill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3501008"/>
            <a:ext cx="42979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Présentation de la situation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3826113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ym typeface="Wingdings 3"/>
              </a:rPr>
              <a:t></a:t>
            </a:r>
            <a:r>
              <a:rPr lang="fr-FR" sz="2000" dirty="0"/>
              <a:t> </a:t>
            </a:r>
            <a:r>
              <a:rPr lang="fr-FR" sz="2000" b="1" u="sng" dirty="0"/>
              <a:t>Conditions initiales</a:t>
            </a:r>
            <a:r>
              <a:rPr lang="fr-FR" sz="2000" dirty="0"/>
              <a:t> : on suppose qu’avant de basculer l’interrupteur sur la position </a:t>
            </a:r>
            <a:r>
              <a:rPr lang="fr-FR" sz="2000" dirty="0">
                <a:sym typeface="Wingdings"/>
              </a:rPr>
              <a:t></a:t>
            </a:r>
            <a:r>
              <a:rPr lang="fr-FR" sz="2000" dirty="0"/>
              <a:t>, le condensateur était chargé. </a:t>
            </a:r>
            <a:r>
              <a:rPr lang="fr-FR" sz="2000" b="1" u="sng" dirty="0"/>
              <a:t>Que peut-on dire de la tension </a:t>
            </a:r>
            <a:r>
              <a:rPr lang="fr-FR" sz="2000" b="1" u="sng" dirty="0" err="1"/>
              <a:t>u</a:t>
            </a:r>
            <a:r>
              <a:rPr lang="fr-FR" sz="2000" b="1" u="sng" baseline="-25000" dirty="0" err="1"/>
              <a:t>C</a:t>
            </a:r>
            <a:r>
              <a:rPr lang="fr-FR" sz="2000" b="1" u="sng" dirty="0"/>
              <a:t> aux bornes du condensateur  à t = 0</a:t>
            </a:r>
            <a:r>
              <a:rPr lang="fr-FR" sz="2000" dirty="0"/>
              <a:t> ?</a:t>
            </a: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179512" y="7599809"/>
            <a:ext cx="64087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51520" y="4797152"/>
            <a:ext cx="889248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Pour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&lt; 0 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on a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E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(condensateur chargé, régime permanent atteint)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79512" y="5157192"/>
            <a:ext cx="896448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Comme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une fonction continue du temps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on a aussi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(t = 0) = 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0" y="5733256"/>
            <a:ext cx="55899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Equation différentielle vérifiée par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2195736" y="6179437"/>
            <a:ext cx="244827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050" grpId="0"/>
      <p:bldP spid="2051" grpId="0"/>
      <p:bldP spid="26" grpId="0"/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72008" y="3645024"/>
            <a:ext cx="9036496" cy="30963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Loi des mailles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Loi d’Ohm associée au conducteur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ohmique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de l’intensité du courant électrique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traversant le condensateur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Réexpression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la loi des mailles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fr-FR" sz="600" dirty="0"/>
          </a:p>
        </p:txBody>
      </p:sp>
      <p:sp>
        <p:nvSpPr>
          <p:cNvPr id="13" name="Organigramme : Entrée manuelle 12"/>
          <p:cNvSpPr/>
          <p:nvPr/>
        </p:nvSpPr>
        <p:spPr>
          <a:xfrm>
            <a:off x="395536" y="836712"/>
            <a:ext cx="2232248" cy="360040"/>
          </a:xfrm>
          <a:prstGeom prst="flowChartManualInpu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7956" y="-27384"/>
            <a:ext cx="5721759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2)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DECHARGE du condensateur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404664"/>
            <a:ext cx="42979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Présentation de la situation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836712"/>
            <a:ext cx="55081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>
                <a:sym typeface="Wingdings 3"/>
              </a:rPr>
              <a:t></a:t>
            </a:r>
            <a:r>
              <a:rPr lang="fr-FR" sz="2000" dirty="0"/>
              <a:t> </a:t>
            </a:r>
            <a:r>
              <a:rPr lang="fr-FR" sz="2000" b="1" u="sng" dirty="0"/>
              <a:t>Conditions initiales</a:t>
            </a:r>
            <a:r>
              <a:rPr lang="fr-FR" sz="2000" dirty="0"/>
              <a:t> : on suppose qu’avant de basculer l’interrupteur sur la position </a:t>
            </a:r>
            <a:r>
              <a:rPr lang="fr-FR" sz="2000" dirty="0">
                <a:sym typeface="Wingdings"/>
              </a:rPr>
              <a:t></a:t>
            </a:r>
            <a:r>
              <a:rPr lang="fr-FR" sz="2000" dirty="0"/>
              <a:t>, le condensateur était chargé. </a:t>
            </a:r>
            <a:r>
              <a:rPr lang="fr-FR" sz="2000" b="1" u="sng" dirty="0"/>
              <a:t>Que peut-on dire de la tension </a:t>
            </a:r>
            <a:r>
              <a:rPr lang="fr-FR" sz="2000" b="1" u="sng" dirty="0" err="1"/>
              <a:t>u</a:t>
            </a:r>
            <a:r>
              <a:rPr lang="fr-FR" sz="2000" b="1" u="sng" baseline="-25000" dirty="0" err="1"/>
              <a:t>C</a:t>
            </a:r>
            <a:r>
              <a:rPr lang="fr-FR" sz="2000" b="1" u="sng" dirty="0"/>
              <a:t> aux bornes du condensateur  à t = 0</a:t>
            </a:r>
            <a:r>
              <a:rPr lang="fr-FR" sz="2000" dirty="0"/>
              <a:t> ?</a:t>
            </a: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0" y="3284984"/>
            <a:ext cx="55899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Equation différentielle vérifiée par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2195736" y="3645024"/>
            <a:ext cx="244827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220072" y="4077072"/>
            <a:ext cx="36004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convention récepteur,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R × 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267744" y="5157192"/>
            <a:ext cx="39604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convention récepteur,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 = C 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12160" y="4941168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/>
          </a:p>
        </p:txBody>
      </p:sp>
      <p:sp>
        <p:nvSpPr>
          <p:cNvPr id="23" name="Rectangle 22"/>
          <p:cNvSpPr/>
          <p:nvPr/>
        </p:nvSpPr>
        <p:spPr>
          <a:xfrm>
            <a:off x="6098301" y="5398924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/>
          </a:p>
        </p:txBody>
      </p:sp>
      <p:cxnSp>
        <p:nvCxnSpPr>
          <p:cNvPr id="24" name="Connecteur droit 23"/>
          <p:cNvCxnSpPr/>
          <p:nvPr/>
        </p:nvCxnSpPr>
        <p:spPr>
          <a:xfrm>
            <a:off x="6084168" y="5373216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35496" y="6093296"/>
            <a:ext cx="108012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C ×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71600" y="5877272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57741" y="6335028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32" name="Connecteur droit 31"/>
          <p:cNvCxnSpPr/>
          <p:nvPr/>
        </p:nvCxnSpPr>
        <p:spPr>
          <a:xfrm>
            <a:off x="1043608" y="6309320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251520" y="2132856"/>
            <a:ext cx="604867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Pour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&lt; 0 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on a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E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(condensateur chargé, régime permanent atteint)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"/>
          <p:cNvSpPr>
            <a:spLocks noChangeArrowheads="1"/>
          </p:cNvSpPr>
          <p:nvPr/>
        </p:nvSpPr>
        <p:spPr bwMode="auto">
          <a:xfrm>
            <a:off x="179512" y="2852936"/>
            <a:ext cx="871296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Comme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est une fonction continue du temps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on a aussi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(t = 0) = 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/>
          <a:srcRect l="55754" t="22680" r="12589" b="16841"/>
          <a:stretch>
            <a:fillRect/>
          </a:stretch>
        </p:blipFill>
        <p:spPr bwMode="auto">
          <a:xfrm>
            <a:off x="6444208" y="72567"/>
            <a:ext cx="2520280" cy="270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0" name="Connecteur droit avec flèche 39"/>
          <p:cNvCxnSpPr/>
          <p:nvPr/>
        </p:nvCxnSpPr>
        <p:spPr>
          <a:xfrm flipV="1">
            <a:off x="7668344" y="288591"/>
            <a:ext cx="0" cy="93610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6196017" y="256424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668344" y="648631"/>
            <a:ext cx="51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400" dirty="0">
              <a:solidFill>
                <a:srgbClr val="008000"/>
              </a:solidFill>
            </a:endParaRPr>
          </a:p>
        </p:txBody>
      </p:sp>
      <p:cxnSp>
        <p:nvCxnSpPr>
          <p:cNvPr id="43" name="Connecteur droit avec flèche 42"/>
          <p:cNvCxnSpPr/>
          <p:nvPr/>
        </p:nvCxnSpPr>
        <p:spPr>
          <a:xfrm>
            <a:off x="7031847" y="216583"/>
            <a:ext cx="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6660232" y="144575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45" name="Connecteur droit avec flèche 44"/>
          <p:cNvCxnSpPr/>
          <p:nvPr/>
        </p:nvCxnSpPr>
        <p:spPr>
          <a:xfrm flipV="1">
            <a:off x="7452320" y="1440719"/>
            <a:ext cx="0" cy="936104"/>
          </a:xfrm>
          <a:prstGeom prst="straightConnector1">
            <a:avLst/>
          </a:prstGeom>
          <a:ln w="5715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7524328" y="1800759"/>
            <a:ext cx="51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sz="2400" dirty="0">
              <a:solidFill>
                <a:srgbClr val="008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542542" y="6093296"/>
            <a:ext cx="1117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</a:t>
            </a:r>
            <a:endParaRPr lang="fr-FR" sz="2000" dirty="0"/>
          </a:p>
        </p:txBody>
      </p:sp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5443619" y="5998754"/>
            <a:ext cx="3600400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Equation différentielle linéaire du 1</a:t>
            </a:r>
            <a:r>
              <a:rPr kumimoji="0" lang="fr-FR" sz="2000" b="0" i="0" u="none" strike="noStrike" cap="none" normalizeH="0" baseline="30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ordre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sans 2</a:t>
            </a:r>
            <a:r>
              <a:rPr lang="fr-FR" sz="2000" baseline="30000" dirty="0">
                <a:latin typeface="Arial" pitchFamily="34" charset="0"/>
                <a:cs typeface="Arial" pitchFamily="34" charset="0"/>
              </a:rPr>
              <a:t>nd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membre</a:t>
            </a:r>
            <a:endParaRPr kumimoji="0" lang="fr-FR" sz="2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400C236-936B-661A-9399-16CE6CB86998}"/>
              </a:ext>
            </a:extLst>
          </p:cNvPr>
          <p:cNvSpPr/>
          <p:nvPr/>
        </p:nvSpPr>
        <p:spPr>
          <a:xfrm>
            <a:off x="3167336" y="5913276"/>
            <a:ext cx="2168666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C3E550E-A1E5-94C8-2F94-A5D1AA1E916D}"/>
              </a:ext>
            </a:extLst>
          </p:cNvPr>
          <p:cNvSpPr/>
          <p:nvPr/>
        </p:nvSpPr>
        <p:spPr>
          <a:xfrm>
            <a:off x="3185714" y="5881337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2FA4B71-8368-A52B-EE6C-14050FA0EC0F}"/>
              </a:ext>
            </a:extLst>
          </p:cNvPr>
          <p:cNvSpPr/>
          <p:nvPr/>
        </p:nvSpPr>
        <p:spPr>
          <a:xfrm>
            <a:off x="3271855" y="6339093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="" xmlns:a16="http://schemas.microsoft.com/office/drawing/2014/main" id="{F508D7EC-C6F1-CC41-E3F3-9667469621FF}"/>
              </a:ext>
            </a:extLst>
          </p:cNvPr>
          <p:cNvCxnSpPr/>
          <p:nvPr/>
        </p:nvCxnSpPr>
        <p:spPr>
          <a:xfrm>
            <a:off x="3257722" y="6313385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FE8A55A7-16C5-13A7-AB3A-8D15239A64B9}"/>
              </a:ext>
            </a:extLst>
          </p:cNvPr>
          <p:cNvSpPr/>
          <p:nvPr/>
        </p:nvSpPr>
        <p:spPr>
          <a:xfrm>
            <a:off x="3729651" y="6126030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dirty="0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D01D0751-B67C-8743-5A0F-5DB930D9D0C7}"/>
              </a:ext>
            </a:extLst>
          </p:cNvPr>
          <p:cNvSpPr/>
          <p:nvPr/>
        </p:nvSpPr>
        <p:spPr>
          <a:xfrm>
            <a:off x="4697882" y="6108603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dirty="0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F739C72A-2933-CBBD-DBF0-5EEC2449E964}"/>
              </a:ext>
            </a:extLst>
          </p:cNvPr>
          <p:cNvSpPr/>
          <p:nvPr/>
        </p:nvSpPr>
        <p:spPr>
          <a:xfrm>
            <a:off x="4097785" y="5904351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/>
          </a:p>
        </p:txBody>
      </p:sp>
      <p:sp>
        <p:nvSpPr>
          <p:cNvPr id="20" name="Rectangle 3">
            <a:extLst>
              <a:ext uri="{FF2B5EF4-FFF2-40B4-BE49-F238E27FC236}">
                <a16:creationId xmlns="" xmlns:a16="http://schemas.microsoft.com/office/drawing/2014/main" id="{58D873E7-E045-DB6F-FB5C-84CBE484B5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802" y="6339093"/>
            <a:ext cx="8201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C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Connecteur droit 24">
            <a:extLst>
              <a:ext uri="{FF2B5EF4-FFF2-40B4-BE49-F238E27FC236}">
                <a16:creationId xmlns="" xmlns:a16="http://schemas.microsoft.com/office/drawing/2014/main" id="{420C178B-D73F-B7EC-7C81-7F9B5597DB63}"/>
              </a:ext>
            </a:extLst>
          </p:cNvPr>
          <p:cNvCxnSpPr>
            <a:cxnSpLocks/>
          </p:cNvCxnSpPr>
          <p:nvPr/>
        </p:nvCxnSpPr>
        <p:spPr>
          <a:xfrm>
            <a:off x="4051148" y="6326085"/>
            <a:ext cx="62874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E2222B75-6656-0602-5D4A-E1F6BE1F1033}"/>
              </a:ext>
            </a:extLst>
          </p:cNvPr>
          <p:cNvSpPr/>
          <p:nvPr/>
        </p:nvSpPr>
        <p:spPr>
          <a:xfrm>
            <a:off x="2642960" y="6094092"/>
            <a:ext cx="452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</a:t>
            </a:r>
            <a:endParaRPr lang="fr-FR" b="1" dirty="0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019A7A30-88AB-A42E-1927-9484E16EE910}"/>
              </a:ext>
            </a:extLst>
          </p:cNvPr>
          <p:cNvSpPr/>
          <p:nvPr/>
        </p:nvSpPr>
        <p:spPr>
          <a:xfrm>
            <a:off x="4957027" y="609329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" grpId="0"/>
      <p:bldP spid="22" grpId="0"/>
      <p:bldP spid="23" grpId="0"/>
      <p:bldP spid="26" grpId="0"/>
      <p:bldP spid="30" grpId="0"/>
      <p:bldP spid="31" grpId="0"/>
      <p:bldP spid="47" grpId="0"/>
      <p:bldP spid="49" grpId="0" animBg="1"/>
      <p:bldP spid="8" grpId="0" animBg="1"/>
      <p:bldP spid="9" grpId="0"/>
      <p:bldP spid="10" grpId="0"/>
      <p:bldP spid="15" grpId="0"/>
      <p:bldP spid="18" grpId="0"/>
      <p:bldP spid="19" grpId="0"/>
      <p:bldP spid="20" grpId="0"/>
      <p:bldP spid="27" grpId="0"/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72008" y="332656"/>
            <a:ext cx="9036496" cy="302433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Loi des mailles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</a:pPr>
            <a:endParaRPr kumimoji="0" lang="fr-FR" sz="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Loi d’Ohm associée au conducteur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ohmique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</a:pPr>
            <a:endParaRPr kumimoji="0" lang="fr-FR" sz="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de l’intensité du courant électrique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traversant le condensateur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</a:pPr>
            <a:endParaRPr kumimoji="0" lang="fr-F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Réexpression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la loi des mailles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fr-FR" sz="600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7384"/>
            <a:ext cx="55899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Equation différentielle vérifiée par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220072" y="715846"/>
            <a:ext cx="3923928" cy="408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convent</a:t>
            </a:r>
            <a:r>
              <a:rPr kumimoji="0" lang="fr-FR" sz="2000" b="0" i="0" u="none" strike="noStrike" cap="none" normalizeH="0" baseline="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récepteur,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R × 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67744" y="1588730"/>
            <a:ext cx="396044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En convention récepteur,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 = C 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2160" y="1372706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6098301" y="1830462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6084168" y="1804754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44513" y="3898331"/>
            <a:ext cx="9036496" cy="284303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Solution générale de l’équation différentielle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0" y="3501008"/>
            <a:ext cx="7651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Résolution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de l’équation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différentielle vérifiée par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539552" y="4365104"/>
            <a:ext cx="8424936" cy="1656184"/>
            <a:chOff x="539552" y="5013176"/>
            <a:chExt cx="8424936" cy="1656184"/>
          </a:xfrm>
        </p:grpSpPr>
        <p:pic>
          <p:nvPicPr>
            <p:cNvPr id="22" name="Image 21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11960" y="5013176"/>
              <a:ext cx="4752528" cy="1656184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  <a:prstDash val="dash"/>
              <a:miter lim="800000"/>
              <a:headEnd/>
              <a:tailEnd/>
            </a:ln>
          </p:spPr>
        </p:pic>
        <p:sp>
          <p:nvSpPr>
            <p:cNvPr id="23" name="Rectangle 2"/>
            <p:cNvSpPr>
              <a:spLocks noChangeArrowheads="1"/>
            </p:cNvSpPr>
            <p:nvPr/>
          </p:nvSpPr>
          <p:spPr bwMode="auto">
            <a:xfrm rot="21094405">
              <a:off x="539552" y="5229200"/>
              <a:ext cx="3096344" cy="115212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3200" b="1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Mme MOREL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3200" b="1" i="0" u="sng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is</a:t>
              </a:r>
              <a:r>
                <a:rPr kumimoji="0" lang="fr-FR" sz="3200" b="1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back </a:t>
              </a:r>
              <a:r>
                <a:rPr kumimoji="0" lang="fr-FR" sz="3200" b="1" i="0" u="sng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Arial Narrow" pitchFamily="34" charset="0"/>
                  <a:cs typeface="Arial" pitchFamily="34" charset="0"/>
                </a:rPr>
                <a:t>again</a:t>
              </a:r>
              <a:r>
                <a:rPr kumimoji="0" lang="fr-FR" sz="3200" b="1" i="0" u="sng" strike="noStrike" cap="none" normalizeH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 </a:t>
              </a:r>
              <a:r>
                <a:rPr kumimoji="0" lang="fr-FR" sz="3200" b="1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 Narrow" pitchFamily="34" charset="0"/>
                  <a:cs typeface="Arial" pitchFamily="34" charset="0"/>
                </a:rPr>
                <a:t>!!!</a:t>
              </a:r>
              <a:endParaRPr kumimoji="0" lang="fr-FR" sz="6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endParaRPr>
            </a:p>
          </p:txBody>
        </p:sp>
      </p:grp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195736" y="332656"/>
            <a:ext cx="244827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92600" y="6269250"/>
            <a:ext cx="3096344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propose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u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C2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K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3143987" y="5765194"/>
            <a:ext cx="4469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044928" y="6197242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RC</a:t>
            </a:r>
            <a:endParaRPr lang="fr-FR" dirty="0"/>
          </a:p>
        </p:txBody>
      </p:sp>
      <p:cxnSp>
        <p:nvCxnSpPr>
          <p:cNvPr id="30" name="Connecteur droit 29"/>
          <p:cNvCxnSpPr/>
          <p:nvPr/>
        </p:nvCxnSpPr>
        <p:spPr>
          <a:xfrm flipV="1">
            <a:off x="3131840" y="6165304"/>
            <a:ext cx="432048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3563888" y="5949280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771800" y="5935147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AF6B524-943D-40AC-5049-3C6D6EC1A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2636912"/>
            <a:ext cx="108012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C ×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3DF40BF-B6F9-F97C-B4B0-2CEEA9B155E7}"/>
              </a:ext>
            </a:extLst>
          </p:cNvPr>
          <p:cNvSpPr/>
          <p:nvPr/>
        </p:nvSpPr>
        <p:spPr>
          <a:xfrm>
            <a:off x="971600" y="2420888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9CE8B70-F519-F85C-1A1B-657002B3B496}"/>
              </a:ext>
            </a:extLst>
          </p:cNvPr>
          <p:cNvSpPr/>
          <p:nvPr/>
        </p:nvSpPr>
        <p:spPr>
          <a:xfrm>
            <a:off x="1057741" y="2878644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12" name="Connecteur droit 11">
            <a:extLst>
              <a:ext uri="{FF2B5EF4-FFF2-40B4-BE49-F238E27FC236}">
                <a16:creationId xmlns="" xmlns:a16="http://schemas.microsoft.com/office/drawing/2014/main" id="{816F7EE3-F8D5-0FD6-C8B6-63E8A4AFF9D9}"/>
              </a:ext>
            </a:extLst>
          </p:cNvPr>
          <p:cNvCxnSpPr/>
          <p:nvPr/>
        </p:nvCxnSpPr>
        <p:spPr>
          <a:xfrm>
            <a:off x="1043608" y="2852936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3CEA0332-10A1-AE80-0183-2BC5AA16B5F3}"/>
              </a:ext>
            </a:extLst>
          </p:cNvPr>
          <p:cNvSpPr/>
          <p:nvPr/>
        </p:nvSpPr>
        <p:spPr>
          <a:xfrm>
            <a:off x="1542542" y="2636912"/>
            <a:ext cx="1117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</a:t>
            </a:r>
            <a:endParaRPr lang="fr-FR" sz="2000" dirty="0"/>
          </a:p>
        </p:txBody>
      </p:sp>
      <p:sp>
        <p:nvSpPr>
          <p:cNvPr id="25" name="Rectangle 2">
            <a:extLst>
              <a:ext uri="{FF2B5EF4-FFF2-40B4-BE49-F238E27FC236}">
                <a16:creationId xmlns="" xmlns:a16="http://schemas.microsoft.com/office/drawing/2014/main" id="{98FEE31F-A595-80A5-09FA-DB0FC9A1E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3619" y="2542370"/>
            <a:ext cx="3600400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Equation différentielle linéaire du 1</a:t>
            </a:r>
            <a:r>
              <a:rPr kumimoji="0" lang="fr-FR" sz="2000" b="0" i="0" u="none" strike="noStrike" cap="none" normalizeH="0" baseline="30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ordre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sans 2</a:t>
            </a:r>
            <a:r>
              <a:rPr lang="fr-FR" sz="2000" baseline="30000" dirty="0">
                <a:latin typeface="Arial" pitchFamily="34" charset="0"/>
                <a:cs typeface="Arial" pitchFamily="34" charset="0"/>
              </a:rPr>
              <a:t>nd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membre</a:t>
            </a:r>
            <a:endParaRPr kumimoji="0" lang="fr-FR" sz="2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E7782DA4-CCDA-4A30-BB8A-25F660AF6F28}"/>
              </a:ext>
            </a:extLst>
          </p:cNvPr>
          <p:cNvSpPr/>
          <p:nvPr/>
        </p:nvSpPr>
        <p:spPr>
          <a:xfrm>
            <a:off x="3167336" y="2456892"/>
            <a:ext cx="2168666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2CE18E8F-76FD-95CE-161B-9487E9A4A87D}"/>
              </a:ext>
            </a:extLst>
          </p:cNvPr>
          <p:cNvSpPr/>
          <p:nvPr/>
        </p:nvSpPr>
        <p:spPr>
          <a:xfrm>
            <a:off x="3185714" y="2424953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F370686B-D3A9-C6F3-6DEF-9C0621E67546}"/>
              </a:ext>
            </a:extLst>
          </p:cNvPr>
          <p:cNvSpPr/>
          <p:nvPr/>
        </p:nvSpPr>
        <p:spPr>
          <a:xfrm>
            <a:off x="3271855" y="2882709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36" name="Connecteur droit 35">
            <a:extLst>
              <a:ext uri="{FF2B5EF4-FFF2-40B4-BE49-F238E27FC236}">
                <a16:creationId xmlns="" xmlns:a16="http://schemas.microsoft.com/office/drawing/2014/main" id="{57A3FC7A-4AE5-78F3-6118-F206E8382BFC}"/>
              </a:ext>
            </a:extLst>
          </p:cNvPr>
          <p:cNvCxnSpPr/>
          <p:nvPr/>
        </p:nvCxnSpPr>
        <p:spPr>
          <a:xfrm>
            <a:off x="3257722" y="2857001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A700B6EB-8816-7E2A-DD8E-B876E35C7729}"/>
              </a:ext>
            </a:extLst>
          </p:cNvPr>
          <p:cNvSpPr/>
          <p:nvPr/>
        </p:nvSpPr>
        <p:spPr>
          <a:xfrm>
            <a:off x="3729651" y="2669646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dirty="0"/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6CA1536D-7DEB-C2E8-A430-E139FAFFF89A}"/>
              </a:ext>
            </a:extLst>
          </p:cNvPr>
          <p:cNvSpPr/>
          <p:nvPr/>
        </p:nvSpPr>
        <p:spPr>
          <a:xfrm>
            <a:off x="4097785" y="2447967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/>
          </a:p>
        </p:txBody>
      </p:sp>
      <p:sp>
        <p:nvSpPr>
          <p:cNvPr id="39" name="Rectangle 3">
            <a:extLst>
              <a:ext uri="{FF2B5EF4-FFF2-40B4-BE49-F238E27FC236}">
                <a16:creationId xmlns="" xmlns:a16="http://schemas.microsoft.com/office/drawing/2014/main" id="{500FFA17-52EA-D45C-37C0-93E4B25437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802" y="2882709"/>
            <a:ext cx="8201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C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Connecteur droit 39">
            <a:extLst>
              <a:ext uri="{FF2B5EF4-FFF2-40B4-BE49-F238E27FC236}">
                <a16:creationId xmlns="" xmlns:a16="http://schemas.microsoft.com/office/drawing/2014/main" id="{4D2D27B4-C830-0270-368D-9AA4B63B8BBB}"/>
              </a:ext>
            </a:extLst>
          </p:cNvPr>
          <p:cNvCxnSpPr>
            <a:cxnSpLocks/>
          </p:cNvCxnSpPr>
          <p:nvPr/>
        </p:nvCxnSpPr>
        <p:spPr>
          <a:xfrm>
            <a:off x="4051148" y="2869701"/>
            <a:ext cx="62874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F8984226-3D0D-82D0-40AB-8A95CA237E91}"/>
              </a:ext>
            </a:extLst>
          </p:cNvPr>
          <p:cNvSpPr/>
          <p:nvPr/>
        </p:nvSpPr>
        <p:spPr>
          <a:xfrm>
            <a:off x="2642960" y="2637708"/>
            <a:ext cx="452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</a:t>
            </a:r>
            <a:endParaRPr lang="fr-FR" b="1" dirty="0"/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F6FC8D48-86D3-536C-047D-98CD041D8957}"/>
              </a:ext>
            </a:extLst>
          </p:cNvPr>
          <p:cNvSpPr/>
          <p:nvPr/>
        </p:nvSpPr>
        <p:spPr>
          <a:xfrm>
            <a:off x="4957027" y="263691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dirty="0"/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3CEA0332-10A1-AE80-0183-2BC5AA16B5F3}"/>
              </a:ext>
            </a:extLst>
          </p:cNvPr>
          <p:cNvSpPr/>
          <p:nvPr/>
        </p:nvSpPr>
        <p:spPr>
          <a:xfrm>
            <a:off x="4687550" y="2665940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7" grpId="0"/>
      <p:bldP spid="28" grpId="0"/>
      <p:bldP spid="29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787779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2)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Comportement</a:t>
            </a:r>
            <a:r>
              <a:rPr kumimoji="0" lang="fr-FR" sz="2200" b="1" i="0" u="sng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capacitif d’un condensateur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395647"/>
            <a:ext cx="7704856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Aptitude à pouvoir </a:t>
            </a:r>
            <a:r>
              <a:rPr lang="fr-FR" sz="2000" b="1" i="1" dirty="0" smtClean="0">
                <a:latin typeface="Arial" pitchFamily="34" charset="0"/>
                <a:cs typeface="Arial" pitchFamily="34" charset="0"/>
              </a:rPr>
              <a:t>accumuler des </a:t>
            </a:r>
            <a:r>
              <a:rPr lang="fr-FR" sz="2000" b="1" i="1" dirty="0">
                <a:latin typeface="Arial" pitchFamily="34" charset="0"/>
                <a:cs typeface="Arial" pitchFamily="34" charset="0"/>
              </a:rPr>
              <a:t>charges électriques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opposées sur chacune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de ses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surfaces conductrices</a:t>
            </a:r>
            <a:endParaRPr lang="fr-F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-1787" y="1280335"/>
            <a:ext cx="5004048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1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Justifier le comportement capacitif du condensateur à l’aide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du circuit électrique ci-contre.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2276872"/>
            <a:ext cx="5436096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La présence du générateur impose la circulation d’un courant électrique 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 l="57644" t="31920" r="9281" b="17681"/>
          <a:stretch>
            <a:fillRect/>
          </a:stretch>
        </p:blipFill>
        <p:spPr bwMode="auto">
          <a:xfrm>
            <a:off x="5564872" y="1306860"/>
            <a:ext cx="3564904" cy="305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0" y="2924944"/>
            <a:ext cx="5436096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Des e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sont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arrachés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 la plaque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qui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se charge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positivement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(charge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q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;</a:t>
            </a: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0" y="3573016"/>
            <a:ext cx="8028384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A cause du diélectrique, c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 e</a:t>
            </a:r>
            <a:r>
              <a:rPr lang="fr-FR" sz="2000" b="1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s’accumulent sur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plaque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B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qui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se charge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négativement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(charge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q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 = – </a:t>
            </a:r>
            <a:r>
              <a:rPr lang="fr-FR" sz="2000" b="1" dirty="0" err="1" smtClean="0">
                <a:latin typeface="Arial" pitchFamily="34" charset="0"/>
                <a:cs typeface="Arial" pitchFamily="34" charset="0"/>
              </a:rPr>
              <a:t>q</a:t>
            </a:r>
            <a:r>
              <a:rPr lang="fr-FR" sz="2000" b="1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e 31"/>
          <p:cNvGrpSpPr/>
          <p:nvPr/>
        </p:nvGrpSpPr>
        <p:grpSpPr>
          <a:xfrm>
            <a:off x="6342671" y="2675012"/>
            <a:ext cx="261473" cy="472118"/>
            <a:chOff x="6141887" y="2780928"/>
            <a:chExt cx="261473" cy="472118"/>
          </a:xfrm>
        </p:grpSpPr>
        <p:cxnSp>
          <p:nvCxnSpPr>
            <p:cNvPr id="27" name="Connecteur droit avec flèche 26"/>
            <p:cNvCxnSpPr/>
            <p:nvPr/>
          </p:nvCxnSpPr>
          <p:spPr>
            <a:xfrm flipV="1">
              <a:off x="6141887" y="2780928"/>
              <a:ext cx="0" cy="43204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>
              <a:off x="6156176" y="2852936"/>
              <a:ext cx="2471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rgbClr val="FF0000"/>
                  </a:solidFill>
                </a:rPr>
                <a:t>i</a:t>
              </a:r>
              <a:endParaRPr lang="fr-FR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8085152" y="2675012"/>
            <a:ext cx="278506" cy="432048"/>
            <a:chOff x="7884368" y="2780928"/>
            <a:chExt cx="278506" cy="432048"/>
          </a:xfrm>
        </p:grpSpPr>
        <p:cxnSp>
          <p:nvCxnSpPr>
            <p:cNvPr id="28" name="Connecteur droit avec flèche 27"/>
            <p:cNvCxnSpPr/>
            <p:nvPr/>
          </p:nvCxnSpPr>
          <p:spPr>
            <a:xfrm>
              <a:off x="8162874" y="2780928"/>
              <a:ext cx="0" cy="43204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ZoneTexte 30"/>
            <p:cNvSpPr txBox="1"/>
            <p:nvPr/>
          </p:nvSpPr>
          <p:spPr>
            <a:xfrm>
              <a:off x="7884368" y="2780928"/>
              <a:ext cx="2471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rgbClr val="FF0000"/>
                  </a:solidFill>
                </a:rPr>
                <a:t>i</a:t>
              </a:r>
              <a:endParaRPr lang="fr-FR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5852904" y="2026940"/>
            <a:ext cx="494530" cy="432048"/>
            <a:chOff x="7668344" y="2780928"/>
            <a:chExt cx="494530" cy="432048"/>
          </a:xfrm>
        </p:grpSpPr>
        <p:cxnSp>
          <p:nvCxnSpPr>
            <p:cNvPr id="35" name="Connecteur droit avec flèche 34"/>
            <p:cNvCxnSpPr/>
            <p:nvPr/>
          </p:nvCxnSpPr>
          <p:spPr>
            <a:xfrm>
              <a:off x="8162874" y="2780928"/>
              <a:ext cx="0" cy="43204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ZoneTexte 35"/>
            <p:cNvSpPr txBox="1"/>
            <p:nvPr/>
          </p:nvSpPr>
          <p:spPr>
            <a:xfrm>
              <a:off x="7668344" y="2780928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rgbClr val="008000"/>
                  </a:solidFill>
                </a:rPr>
                <a:t>e </a:t>
              </a:r>
              <a:r>
                <a:rPr lang="fr-FR" sz="2000" b="1" baseline="30000" dirty="0" smtClean="0">
                  <a:solidFill>
                    <a:srgbClr val="008000"/>
                  </a:solidFill>
                </a:rPr>
                <a:t>–</a:t>
              </a:r>
              <a:endParaRPr lang="fr-FR" sz="2000" b="1" baseline="30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8354132" y="2032266"/>
            <a:ext cx="471465" cy="472118"/>
            <a:chOff x="6141887" y="2780928"/>
            <a:chExt cx="471465" cy="472118"/>
          </a:xfrm>
        </p:grpSpPr>
        <p:cxnSp>
          <p:nvCxnSpPr>
            <p:cNvPr id="38" name="Connecteur droit avec flèche 37"/>
            <p:cNvCxnSpPr/>
            <p:nvPr/>
          </p:nvCxnSpPr>
          <p:spPr>
            <a:xfrm flipV="1">
              <a:off x="6141887" y="2780928"/>
              <a:ext cx="0" cy="43204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ZoneTexte 38"/>
            <p:cNvSpPr txBox="1"/>
            <p:nvPr/>
          </p:nvSpPr>
          <p:spPr>
            <a:xfrm>
              <a:off x="6156176" y="2852936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rgbClr val="008000"/>
                  </a:solidFill>
                </a:rPr>
                <a:t>e </a:t>
              </a:r>
              <a:r>
                <a:rPr lang="fr-FR" sz="2000" b="1" baseline="30000" dirty="0" smtClean="0">
                  <a:solidFill>
                    <a:srgbClr val="008000"/>
                  </a:solidFill>
                </a:rPr>
                <a:t>–</a:t>
              </a:r>
              <a:endParaRPr lang="fr-FR" sz="2000" b="1" baseline="30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6660232" y="1556792"/>
            <a:ext cx="529184" cy="400110"/>
            <a:chOff x="7884368" y="2780928"/>
            <a:chExt cx="529184" cy="400110"/>
          </a:xfrm>
        </p:grpSpPr>
        <p:cxnSp>
          <p:nvCxnSpPr>
            <p:cNvPr id="44" name="Connecteur droit avec flèche 43"/>
            <p:cNvCxnSpPr/>
            <p:nvPr/>
          </p:nvCxnSpPr>
          <p:spPr>
            <a:xfrm flipH="1">
              <a:off x="7884368" y="3149476"/>
              <a:ext cx="432048" cy="0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ZoneTexte 44"/>
            <p:cNvSpPr txBox="1"/>
            <p:nvPr/>
          </p:nvSpPr>
          <p:spPr>
            <a:xfrm>
              <a:off x="7956376" y="2780928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rgbClr val="008000"/>
                  </a:solidFill>
                </a:rPr>
                <a:t>e </a:t>
              </a:r>
              <a:r>
                <a:rPr lang="fr-FR" sz="2000" b="1" baseline="30000" dirty="0" smtClean="0">
                  <a:solidFill>
                    <a:srgbClr val="008000"/>
                  </a:solidFill>
                </a:rPr>
                <a:t>–</a:t>
              </a:r>
              <a:endParaRPr lang="fr-FR" sz="2000" b="1" baseline="30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7812360" y="1556792"/>
            <a:ext cx="573634" cy="400110"/>
            <a:chOff x="7884368" y="2780928"/>
            <a:chExt cx="573634" cy="400110"/>
          </a:xfrm>
        </p:grpSpPr>
        <p:cxnSp>
          <p:nvCxnSpPr>
            <p:cNvPr id="53" name="Connecteur droit avec flèche 52"/>
            <p:cNvCxnSpPr/>
            <p:nvPr/>
          </p:nvCxnSpPr>
          <p:spPr>
            <a:xfrm flipH="1">
              <a:off x="7884368" y="3149476"/>
              <a:ext cx="432048" cy="0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ZoneTexte 53"/>
            <p:cNvSpPr txBox="1"/>
            <p:nvPr/>
          </p:nvSpPr>
          <p:spPr>
            <a:xfrm>
              <a:off x="8000826" y="2780928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rgbClr val="008000"/>
                  </a:solidFill>
                </a:rPr>
                <a:t>e </a:t>
              </a:r>
              <a:r>
                <a:rPr lang="fr-FR" sz="2000" b="1" baseline="30000" dirty="0" smtClean="0">
                  <a:solidFill>
                    <a:srgbClr val="008000"/>
                  </a:solidFill>
                </a:rPr>
                <a:t>–</a:t>
              </a:r>
              <a:endParaRPr lang="fr-FR" sz="2000" b="1" baseline="30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6444208" y="3441700"/>
            <a:ext cx="491356" cy="400110"/>
            <a:chOff x="8172400" y="3081660"/>
            <a:chExt cx="491356" cy="400110"/>
          </a:xfrm>
        </p:grpSpPr>
        <p:cxnSp>
          <p:nvCxnSpPr>
            <p:cNvPr id="56" name="Connecteur droit avec flèche 55"/>
            <p:cNvCxnSpPr/>
            <p:nvPr/>
          </p:nvCxnSpPr>
          <p:spPr>
            <a:xfrm flipV="1">
              <a:off x="8231708" y="3115568"/>
              <a:ext cx="432048" cy="850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ZoneTexte 56"/>
            <p:cNvSpPr txBox="1"/>
            <p:nvPr/>
          </p:nvSpPr>
          <p:spPr>
            <a:xfrm>
              <a:off x="8172400" y="3081660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rgbClr val="008000"/>
                  </a:solidFill>
                </a:rPr>
                <a:t>e </a:t>
              </a:r>
              <a:r>
                <a:rPr lang="fr-FR" sz="2000" b="1" baseline="30000" dirty="0" smtClean="0">
                  <a:solidFill>
                    <a:srgbClr val="008000"/>
                  </a:solidFill>
                </a:rPr>
                <a:t>–</a:t>
              </a:r>
              <a:endParaRPr lang="fr-FR" sz="2000" b="1" baseline="300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60" name="Groupe 59"/>
          <p:cNvGrpSpPr/>
          <p:nvPr/>
        </p:nvGrpSpPr>
        <p:grpSpPr>
          <a:xfrm>
            <a:off x="7812360" y="3454400"/>
            <a:ext cx="491356" cy="400110"/>
            <a:chOff x="8172400" y="3081660"/>
            <a:chExt cx="491356" cy="400110"/>
          </a:xfrm>
        </p:grpSpPr>
        <p:cxnSp>
          <p:nvCxnSpPr>
            <p:cNvPr id="61" name="Connecteur droit avec flèche 60"/>
            <p:cNvCxnSpPr/>
            <p:nvPr/>
          </p:nvCxnSpPr>
          <p:spPr>
            <a:xfrm flipV="1">
              <a:off x="8231708" y="3115568"/>
              <a:ext cx="432048" cy="8508"/>
            </a:xfrm>
            <a:prstGeom prst="straightConnector1">
              <a:avLst/>
            </a:prstGeom>
            <a:ln w="38100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ZoneTexte 61"/>
            <p:cNvSpPr txBox="1"/>
            <p:nvPr/>
          </p:nvSpPr>
          <p:spPr>
            <a:xfrm>
              <a:off x="8172400" y="3081660"/>
              <a:ext cx="4571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smtClean="0">
                  <a:solidFill>
                    <a:srgbClr val="008000"/>
                  </a:solidFill>
                </a:rPr>
                <a:t>e </a:t>
              </a:r>
              <a:r>
                <a:rPr lang="fr-FR" sz="2000" b="1" baseline="30000" dirty="0" smtClean="0">
                  <a:solidFill>
                    <a:srgbClr val="008000"/>
                  </a:solidFill>
                </a:rPr>
                <a:t>–</a:t>
              </a:r>
              <a:endParaRPr lang="fr-FR" sz="2000" b="1" baseline="30000" dirty="0">
                <a:solidFill>
                  <a:srgbClr val="008000"/>
                </a:solidFill>
              </a:endParaRPr>
            </a:p>
          </p:txBody>
        </p:sp>
      </p:grpSp>
      <p:sp>
        <p:nvSpPr>
          <p:cNvPr id="64" name="Text Box 6"/>
          <p:cNvSpPr txBox="1">
            <a:spLocks noChangeArrowheads="1"/>
          </p:cNvSpPr>
          <p:nvPr/>
        </p:nvSpPr>
        <p:spPr bwMode="auto">
          <a:xfrm>
            <a:off x="6484049" y="5589240"/>
            <a:ext cx="1800200" cy="1080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4437112"/>
            <a:ext cx="4405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La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CAPACITE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d’un condensateur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</p:txBody>
      </p:sp>
      <p:sp>
        <p:nvSpPr>
          <p:cNvPr id="66" name="Rectangle 65"/>
          <p:cNvSpPr/>
          <p:nvPr/>
        </p:nvSpPr>
        <p:spPr>
          <a:xfrm>
            <a:off x="4235110" y="4439362"/>
            <a:ext cx="4908890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 smtClean="0">
                <a:cs typeface="Arial" pitchFamily="34" charset="0"/>
              </a:rPr>
              <a:t>De quelques </a:t>
            </a:r>
            <a:r>
              <a:rPr lang="fr-FR" sz="2200" b="1" dirty="0">
                <a:solidFill>
                  <a:srgbClr val="FF0000"/>
                </a:solidFill>
                <a:cs typeface="Arial" pitchFamily="34" charset="0"/>
              </a:rPr>
              <a:t>pF</a:t>
            </a:r>
            <a:r>
              <a:rPr lang="fr-FR" sz="2200" b="1" dirty="0">
                <a:cs typeface="Arial" pitchFamily="34" charset="0"/>
              </a:rPr>
              <a:t> (10 </a:t>
            </a:r>
            <a:r>
              <a:rPr lang="fr-FR" sz="2200" b="1" baseline="30000" dirty="0">
                <a:cs typeface="Arial" pitchFamily="34" charset="0"/>
              </a:rPr>
              <a:t>– 12</a:t>
            </a:r>
            <a:r>
              <a:rPr lang="fr-FR" sz="2200" b="1" dirty="0">
                <a:cs typeface="Arial" pitchFamily="34" charset="0"/>
              </a:rPr>
              <a:t> F) </a:t>
            </a:r>
            <a:r>
              <a:rPr lang="fr-FR" sz="2200" dirty="0" smtClean="0">
                <a:cs typeface="Arial" pitchFamily="34" charset="0"/>
              </a:rPr>
              <a:t>à </a:t>
            </a:r>
            <a:r>
              <a:rPr lang="fr-FR" sz="2200" b="1" dirty="0" err="1" smtClean="0">
                <a:solidFill>
                  <a:srgbClr val="FF0000"/>
                </a:solidFill>
                <a:cs typeface="Arial" pitchFamily="34" charset="0"/>
              </a:rPr>
              <a:t>mF</a:t>
            </a:r>
            <a:r>
              <a:rPr lang="fr-FR" sz="2200" b="1" dirty="0" smtClean="0">
                <a:cs typeface="Arial" pitchFamily="34" charset="0"/>
              </a:rPr>
              <a:t> </a:t>
            </a:r>
            <a:r>
              <a:rPr lang="fr-FR" sz="2200" b="1" dirty="0">
                <a:cs typeface="Arial" pitchFamily="34" charset="0"/>
              </a:rPr>
              <a:t>(10 </a:t>
            </a:r>
            <a:r>
              <a:rPr lang="fr-FR" sz="2200" b="1" baseline="30000" dirty="0">
                <a:cs typeface="Arial" pitchFamily="34" charset="0"/>
              </a:rPr>
              <a:t>– 3</a:t>
            </a:r>
            <a:r>
              <a:rPr lang="fr-FR" sz="2200" b="1" dirty="0">
                <a:cs typeface="Arial" pitchFamily="34" charset="0"/>
              </a:rPr>
              <a:t> F)</a:t>
            </a:r>
          </a:p>
        </p:txBody>
      </p:sp>
      <p:sp>
        <p:nvSpPr>
          <p:cNvPr id="67" name="Rectangle 66"/>
          <p:cNvSpPr/>
          <p:nvPr/>
        </p:nvSpPr>
        <p:spPr>
          <a:xfrm>
            <a:off x="179512" y="4869160"/>
            <a:ext cx="5544616" cy="195438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fr-FR" sz="2200" dirty="0"/>
              <a:t>- </a:t>
            </a:r>
            <a:r>
              <a:rPr lang="fr-FR" sz="2200" u="sng" dirty="0"/>
              <a:t>Proportionnelle</a:t>
            </a:r>
            <a:r>
              <a:rPr lang="fr-FR" sz="2200" dirty="0"/>
              <a:t> à :</a:t>
            </a:r>
          </a:p>
          <a:p>
            <a:r>
              <a:rPr lang="fr-FR" sz="2200" dirty="0"/>
              <a:t>     # la </a:t>
            </a:r>
            <a:r>
              <a:rPr lang="fr-FR" sz="2200" b="1" u="sng" dirty="0">
                <a:solidFill>
                  <a:srgbClr val="FF0000"/>
                </a:solidFill>
              </a:rPr>
              <a:t>surface S</a:t>
            </a:r>
            <a:r>
              <a:rPr lang="fr-FR" sz="2200" b="1" u="sng" dirty="0"/>
              <a:t> des armatures</a:t>
            </a:r>
            <a:r>
              <a:rPr lang="fr-FR" sz="2200" dirty="0"/>
              <a:t> en regard ;</a:t>
            </a:r>
          </a:p>
          <a:p>
            <a:r>
              <a:rPr lang="fr-FR" sz="2200" dirty="0"/>
              <a:t>     # la </a:t>
            </a:r>
            <a:r>
              <a:rPr lang="fr-FR" sz="2200" b="1" u="sng" dirty="0">
                <a:solidFill>
                  <a:srgbClr val="FF0000"/>
                </a:solidFill>
              </a:rPr>
              <a:t>permittivité </a:t>
            </a:r>
            <a:r>
              <a:rPr lang="fr-FR" sz="2200" b="1" u="sng" dirty="0">
                <a:solidFill>
                  <a:srgbClr val="FF0000"/>
                </a:solidFill>
                <a:latin typeface="Symbol" pitchFamily="18" charset="2"/>
              </a:rPr>
              <a:t>e</a:t>
            </a:r>
            <a:r>
              <a:rPr lang="fr-FR" sz="2200" b="1" u="sng" dirty="0"/>
              <a:t> du diélectrique</a:t>
            </a:r>
            <a:r>
              <a:rPr lang="fr-FR" sz="2200" dirty="0"/>
              <a:t> </a:t>
            </a:r>
            <a:r>
              <a:rPr lang="fr-FR" sz="2200" dirty="0" smtClean="0"/>
              <a:t>;</a:t>
            </a:r>
            <a:endParaRPr lang="fr-FR" sz="2200" dirty="0"/>
          </a:p>
          <a:p>
            <a:endParaRPr lang="fr-FR" sz="1100" dirty="0"/>
          </a:p>
          <a:p>
            <a:r>
              <a:rPr lang="fr-FR" sz="2200" dirty="0"/>
              <a:t>- </a:t>
            </a:r>
            <a:r>
              <a:rPr lang="fr-FR" sz="2200" u="sng" dirty="0"/>
              <a:t>Inversement proportionnelle</a:t>
            </a:r>
            <a:r>
              <a:rPr lang="fr-FR" sz="2200" dirty="0"/>
              <a:t> à :</a:t>
            </a:r>
          </a:p>
          <a:p>
            <a:r>
              <a:rPr lang="fr-FR" sz="2200" dirty="0"/>
              <a:t>     # la </a:t>
            </a:r>
            <a:r>
              <a:rPr lang="fr-FR" sz="2200" b="1" u="sng" dirty="0">
                <a:solidFill>
                  <a:srgbClr val="FF0000"/>
                </a:solidFill>
              </a:rPr>
              <a:t>distance e</a:t>
            </a:r>
            <a:r>
              <a:rPr lang="fr-FR" sz="2200" b="1" u="sng" dirty="0"/>
              <a:t> séparant les armatures</a:t>
            </a:r>
            <a:r>
              <a:rPr lang="fr-FR" sz="2200" dirty="0"/>
              <a:t> </a:t>
            </a:r>
          </a:p>
        </p:txBody>
      </p:sp>
      <p:sp>
        <p:nvSpPr>
          <p:cNvPr id="68" name="Rectangle 67"/>
          <p:cNvSpPr/>
          <p:nvPr/>
        </p:nvSpPr>
        <p:spPr>
          <a:xfrm>
            <a:off x="6556057" y="5946722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C =  </a:t>
            </a:r>
            <a:endParaRPr lang="fr-FR" sz="2000" dirty="0"/>
          </a:p>
        </p:txBody>
      </p:sp>
      <p:sp>
        <p:nvSpPr>
          <p:cNvPr id="69" name="Rectangle 68"/>
          <p:cNvSpPr/>
          <p:nvPr/>
        </p:nvSpPr>
        <p:spPr>
          <a:xfrm>
            <a:off x="7252987" y="5445224"/>
            <a:ext cx="965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latin typeface="Symbol" pitchFamily="18" charset="2"/>
                <a:cs typeface="Arial" pitchFamily="34" charset="0"/>
              </a:rPr>
              <a:t>e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x S</a:t>
            </a:r>
            <a:endParaRPr lang="fr-FR" sz="2000" dirty="0"/>
          </a:p>
        </p:txBody>
      </p:sp>
      <p:sp>
        <p:nvSpPr>
          <p:cNvPr id="70" name="Rectangle 69"/>
          <p:cNvSpPr/>
          <p:nvPr/>
        </p:nvSpPr>
        <p:spPr>
          <a:xfrm>
            <a:off x="7478028" y="623475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e</a:t>
            </a:r>
            <a:endParaRPr lang="fr-FR" sz="2000" dirty="0"/>
          </a:p>
        </p:txBody>
      </p:sp>
      <p:cxnSp>
        <p:nvCxnSpPr>
          <p:cNvPr id="71" name="Connecteur droit 70"/>
          <p:cNvCxnSpPr/>
          <p:nvPr/>
        </p:nvCxnSpPr>
        <p:spPr>
          <a:xfrm>
            <a:off x="7348145" y="6162746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7812360" y="6165304"/>
            <a:ext cx="648072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72"/>
          <p:cNvCxnSpPr/>
          <p:nvPr/>
        </p:nvCxnSpPr>
        <p:spPr>
          <a:xfrm flipH="1" flipV="1">
            <a:off x="7132121" y="5373216"/>
            <a:ext cx="207006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8244408" y="5877272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m</a:t>
            </a:r>
            <a:endParaRPr lang="fr-FR" dirty="0"/>
          </a:p>
        </p:txBody>
      </p:sp>
      <p:sp>
        <p:nvSpPr>
          <p:cNvPr id="75" name="Rectangle 74"/>
          <p:cNvSpPr/>
          <p:nvPr/>
        </p:nvSpPr>
        <p:spPr>
          <a:xfrm>
            <a:off x="5675270" y="6413266"/>
            <a:ext cx="712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F</a:t>
            </a:r>
            <a:endParaRPr lang="fr-FR" dirty="0"/>
          </a:p>
        </p:txBody>
      </p:sp>
      <p:sp>
        <p:nvSpPr>
          <p:cNvPr id="76" name="Rectangle 75"/>
          <p:cNvSpPr/>
          <p:nvPr/>
        </p:nvSpPr>
        <p:spPr>
          <a:xfrm>
            <a:off x="5979993" y="5085184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FR" sz="2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F.m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/>
          </a:p>
        </p:txBody>
      </p:sp>
      <p:cxnSp>
        <p:nvCxnSpPr>
          <p:cNvPr id="77" name="Connecteur droit 76"/>
          <p:cNvCxnSpPr/>
          <p:nvPr/>
        </p:nvCxnSpPr>
        <p:spPr>
          <a:xfrm flipV="1">
            <a:off x="8068225" y="5301208"/>
            <a:ext cx="288032" cy="43204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/>
          <p:cNvSpPr/>
          <p:nvPr/>
        </p:nvSpPr>
        <p:spPr>
          <a:xfrm>
            <a:off x="7708185" y="4941168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m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dirty="0"/>
          </a:p>
        </p:txBody>
      </p:sp>
      <p:cxnSp>
        <p:nvCxnSpPr>
          <p:cNvPr id="79" name="Connecteur droit 78"/>
          <p:cNvCxnSpPr/>
          <p:nvPr/>
        </p:nvCxnSpPr>
        <p:spPr>
          <a:xfrm flipV="1">
            <a:off x="6300192" y="6165304"/>
            <a:ext cx="292045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29697" grpId="0"/>
      <p:bldP spid="64" grpId="0" animBg="1"/>
      <p:bldP spid="65" grpId="0"/>
      <p:bldP spid="66" grpId="0" animBg="1"/>
      <p:bldP spid="67" grpId="0" animBg="1"/>
      <p:bldP spid="68" grpId="0"/>
      <p:bldP spid="69" grpId="0"/>
      <p:bldP spid="70" grpId="0"/>
      <p:bldP spid="74" grpId="0"/>
      <p:bldP spid="75" grpId="0"/>
      <p:bldP spid="76" grpId="0"/>
      <p:bldP spid="7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7875" y="2218997"/>
            <a:ext cx="9036496" cy="4522371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Solution générale de l’équation homogène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Utilisation</a:t>
            </a:r>
            <a:r>
              <a:rPr kumimoji="0" lang="fr-FR" sz="12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</a:t>
            </a:r>
            <a:r>
              <a:rPr kumimoji="0" lang="fr-FR" sz="12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la</a:t>
            </a:r>
            <a:r>
              <a:rPr kumimoji="0" lang="fr-FR" sz="12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condition</a:t>
            </a:r>
            <a:r>
              <a:rPr kumimoji="0" lang="fr-FR" sz="12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initiale</a:t>
            </a:r>
            <a:r>
              <a:rPr kumimoji="0" lang="fr-FR" sz="12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pour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trouver la valeur de la constante </a:t>
            </a:r>
            <a:r>
              <a:rPr kumimoji="0" lang="fr-FR" sz="2000" b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fr-FR" sz="200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Evolution de la tension </a:t>
            </a:r>
            <a:r>
              <a:rPr lang="fr-FR" sz="2000" b="1" u="sng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u="sng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 aux bornes du condensateur au cours de la décharge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79512" y="5805264"/>
            <a:ext cx="3024336" cy="86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2008" y="44624"/>
            <a:ext cx="9036496" cy="14401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Réexpression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la loi des mailles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fr-FR" sz="600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1844824"/>
            <a:ext cx="76514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Résolution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de l’équation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différentielle vérifiée par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C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708920"/>
            <a:ext cx="4605954" cy="1512168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  <a:prstDash val="dash"/>
            <a:miter lim="800000"/>
            <a:headEnd/>
            <a:tailEnd/>
          </a:ln>
        </p:spPr>
      </p:pic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92600" y="3100898"/>
            <a:ext cx="3096344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propose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u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C2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K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3143987" y="2596842"/>
            <a:ext cx="4469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044928" y="3028890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RC</a:t>
            </a:r>
            <a:endParaRPr lang="fr-FR" dirty="0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3131840" y="2996952"/>
            <a:ext cx="432048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3563888" y="2780928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71800" y="2766795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39" name="Rectangle 3"/>
          <p:cNvSpPr>
            <a:spLocks noChangeArrowheads="1"/>
          </p:cNvSpPr>
          <p:nvPr/>
        </p:nvSpPr>
        <p:spPr bwMode="auto">
          <a:xfrm>
            <a:off x="323528" y="4221088"/>
            <a:ext cx="88204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la date t = 0</a:t>
            </a: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la tension</a:t>
            </a:r>
            <a:r>
              <a:rPr kumimoji="0" lang="fr-FR" sz="20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aux bornes du condensateur vaut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kumimoji="0" lang="fr-F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1008112" y="5085184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Or, à cette date</a:t>
            </a: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endParaRPr kumimoji="0" lang="fr-F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2843808" y="5085184"/>
            <a:ext cx="20882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 =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"/>
          <p:cNvSpPr>
            <a:spLocks noChangeArrowheads="1"/>
          </p:cNvSpPr>
          <p:nvPr/>
        </p:nvSpPr>
        <p:spPr bwMode="auto">
          <a:xfrm>
            <a:off x="4459380" y="4509120"/>
            <a:ext cx="4212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371896" y="4929593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RC</a:t>
            </a:r>
            <a:endParaRPr lang="fr-FR" dirty="0"/>
          </a:p>
        </p:txBody>
      </p:sp>
      <p:cxnSp>
        <p:nvCxnSpPr>
          <p:cNvPr id="40" name="Connecteur droit 39"/>
          <p:cNvCxnSpPr/>
          <p:nvPr/>
        </p:nvCxnSpPr>
        <p:spPr>
          <a:xfrm>
            <a:off x="4488417" y="4894868"/>
            <a:ext cx="28908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1"/>
          <p:cNvSpPr>
            <a:spLocks noChangeArrowheads="1"/>
          </p:cNvSpPr>
          <p:nvPr/>
        </p:nvSpPr>
        <p:spPr bwMode="auto">
          <a:xfrm>
            <a:off x="4788024" y="4690419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081306" y="467628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5796136" y="5085184"/>
            <a:ext cx="14401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 = 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300192" y="5085184"/>
            <a:ext cx="936104" cy="36004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179512" y="6239870"/>
            <a:ext cx="16561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E </a:t>
            </a:r>
            <a:r>
              <a:rPr lang="fr-FR" sz="2400" b="1" dirty="0">
                <a:latin typeface="Arial"/>
                <a:cs typeface="Arial"/>
              </a:rPr>
              <a:t>×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e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1"/>
          <p:cNvSpPr>
            <a:spLocks noChangeArrowheads="1"/>
          </p:cNvSpPr>
          <p:nvPr/>
        </p:nvSpPr>
        <p:spPr bwMode="auto">
          <a:xfrm>
            <a:off x="2161011" y="5747389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8" name="Rectangle 47"/>
          <p:cNvSpPr/>
          <p:nvPr/>
        </p:nvSpPr>
        <p:spPr>
          <a:xfrm>
            <a:off x="1996403" y="6107429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RC</a:t>
            </a:r>
            <a:endParaRPr lang="fr-FR" sz="2000" dirty="0"/>
          </a:p>
        </p:txBody>
      </p:sp>
      <p:cxnSp>
        <p:nvCxnSpPr>
          <p:cNvPr id="49" name="Connecteur droit 48"/>
          <p:cNvCxnSpPr/>
          <p:nvPr/>
        </p:nvCxnSpPr>
        <p:spPr>
          <a:xfrm>
            <a:off x="2089003" y="6107429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2483768" y="5891405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51" name="Rectangle 50"/>
          <p:cNvSpPr/>
          <p:nvPr/>
        </p:nvSpPr>
        <p:spPr>
          <a:xfrm>
            <a:off x="1656955" y="581939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–</a:t>
            </a:r>
            <a:endParaRPr lang="fr-FR" sz="2000" dirty="0"/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3822439" y="5872156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note que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(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 =  0 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383465" y="6185896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>
                <a:solidFill>
                  <a:srgbClr val="002060"/>
                </a:solidFill>
                <a:latin typeface="MS Gothic" pitchFamily="49" charset="-128"/>
                <a:cs typeface="Arial" pitchFamily="34" charset="0"/>
              </a:rPr>
              <a:t>∞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940E7C1-D69C-A6C3-0B9C-071FAC038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6" y="692696"/>
            <a:ext cx="108012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C ×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1B65362C-0CC7-1A5A-95D9-C11CB0B89591}"/>
              </a:ext>
            </a:extLst>
          </p:cNvPr>
          <p:cNvSpPr/>
          <p:nvPr/>
        </p:nvSpPr>
        <p:spPr>
          <a:xfrm>
            <a:off x="971600" y="476672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231E5CC-52A0-2B03-97BF-37B0273C1DBF}"/>
              </a:ext>
            </a:extLst>
          </p:cNvPr>
          <p:cNvSpPr/>
          <p:nvPr/>
        </p:nvSpPr>
        <p:spPr>
          <a:xfrm>
            <a:off x="1057741" y="934428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="" xmlns:a16="http://schemas.microsoft.com/office/drawing/2014/main" id="{7535976F-668F-8D09-BFA8-252B752D197A}"/>
              </a:ext>
            </a:extLst>
          </p:cNvPr>
          <p:cNvCxnSpPr/>
          <p:nvPr/>
        </p:nvCxnSpPr>
        <p:spPr>
          <a:xfrm>
            <a:off x="1043608" y="908720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717613C8-621B-C7CC-5B14-E2E614BA2569}"/>
              </a:ext>
            </a:extLst>
          </p:cNvPr>
          <p:cNvSpPr/>
          <p:nvPr/>
        </p:nvSpPr>
        <p:spPr>
          <a:xfrm>
            <a:off x="1542542" y="692696"/>
            <a:ext cx="1117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</a:t>
            </a:r>
            <a:endParaRPr lang="fr-FR" sz="2000" dirty="0"/>
          </a:p>
        </p:txBody>
      </p:sp>
      <p:sp>
        <p:nvSpPr>
          <p:cNvPr id="15" name="Rectangle 2">
            <a:extLst>
              <a:ext uri="{FF2B5EF4-FFF2-40B4-BE49-F238E27FC236}">
                <a16:creationId xmlns="" xmlns:a16="http://schemas.microsoft.com/office/drawing/2014/main" id="{59890EA7-D9B8-AD23-486E-2BE87DF44A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3619" y="598154"/>
            <a:ext cx="3600400" cy="64807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Equation différentielle linéaire du 1</a:t>
            </a:r>
            <a:r>
              <a:rPr kumimoji="0" lang="fr-FR" sz="2000" b="0" i="0" u="none" strike="noStrike" cap="none" normalizeH="0" baseline="3000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ordre 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sans 2</a:t>
            </a:r>
            <a:r>
              <a:rPr lang="fr-FR" sz="2000" baseline="30000" dirty="0">
                <a:latin typeface="Arial" pitchFamily="34" charset="0"/>
                <a:cs typeface="Arial" pitchFamily="34" charset="0"/>
              </a:rPr>
              <a:t>nd</a:t>
            </a:r>
            <a:r>
              <a:rPr lang="fr-FR" sz="2000" dirty="0">
                <a:latin typeface="Arial" pitchFamily="34" charset="0"/>
                <a:cs typeface="Arial" pitchFamily="34" charset="0"/>
              </a:rPr>
              <a:t> membre</a:t>
            </a:r>
            <a:endParaRPr kumimoji="0" lang="fr-FR" sz="2800" b="0" i="0" u="none" strike="noStrike" cap="none" normalizeH="0" baseline="0" dirty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54CDC183-375E-E1AA-0853-0CC9323DA35F}"/>
              </a:ext>
            </a:extLst>
          </p:cNvPr>
          <p:cNvSpPr/>
          <p:nvPr/>
        </p:nvSpPr>
        <p:spPr>
          <a:xfrm>
            <a:off x="3167336" y="512676"/>
            <a:ext cx="2168666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9FD845B2-3A74-4724-C4A3-749C53FAA422}"/>
              </a:ext>
            </a:extLst>
          </p:cNvPr>
          <p:cNvSpPr/>
          <p:nvPr/>
        </p:nvSpPr>
        <p:spPr>
          <a:xfrm>
            <a:off x="3185714" y="480737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2078EF6A-4A94-30D3-188E-A9D66553D512}"/>
              </a:ext>
            </a:extLst>
          </p:cNvPr>
          <p:cNvSpPr/>
          <p:nvPr/>
        </p:nvSpPr>
        <p:spPr>
          <a:xfrm>
            <a:off x="3271855" y="938493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26" name="Connecteur droit 25">
            <a:extLst>
              <a:ext uri="{FF2B5EF4-FFF2-40B4-BE49-F238E27FC236}">
                <a16:creationId xmlns="" xmlns:a16="http://schemas.microsoft.com/office/drawing/2014/main" id="{1392041A-B801-9A4B-B785-41CE3DDC31BB}"/>
              </a:ext>
            </a:extLst>
          </p:cNvPr>
          <p:cNvCxnSpPr/>
          <p:nvPr/>
        </p:nvCxnSpPr>
        <p:spPr>
          <a:xfrm>
            <a:off x="3257722" y="912785"/>
            <a:ext cx="43204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22ABF766-C668-AE09-6573-65214320A400}"/>
              </a:ext>
            </a:extLst>
          </p:cNvPr>
          <p:cNvSpPr/>
          <p:nvPr/>
        </p:nvSpPr>
        <p:spPr>
          <a:xfrm>
            <a:off x="3729651" y="725430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</a:t>
            </a:r>
            <a:endParaRPr lang="fr-FR" dirty="0"/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9F29A0A3-3A59-850B-6D13-2837F88722A0}"/>
              </a:ext>
            </a:extLst>
          </p:cNvPr>
          <p:cNvSpPr/>
          <p:nvPr/>
        </p:nvSpPr>
        <p:spPr>
          <a:xfrm>
            <a:off x="4097785" y="503751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dirty="0"/>
          </a:p>
        </p:txBody>
      </p:sp>
      <p:sp>
        <p:nvSpPr>
          <p:cNvPr id="29" name="Rectangle 3">
            <a:extLst>
              <a:ext uri="{FF2B5EF4-FFF2-40B4-BE49-F238E27FC236}">
                <a16:creationId xmlns="" xmlns:a16="http://schemas.microsoft.com/office/drawing/2014/main" id="{93D6F694-2BF5-4FBC-32DC-1DFEB6952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7802" y="938493"/>
            <a:ext cx="820187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</a:t>
            </a:r>
            <a:r>
              <a:rPr kumimoji="0" lang="fr-FR" sz="1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C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Connecteur droit 29">
            <a:extLst>
              <a:ext uri="{FF2B5EF4-FFF2-40B4-BE49-F238E27FC236}">
                <a16:creationId xmlns="" xmlns:a16="http://schemas.microsoft.com/office/drawing/2014/main" id="{DE47FEAD-34F9-19E8-16AF-E0C95849C5D6}"/>
              </a:ext>
            </a:extLst>
          </p:cNvPr>
          <p:cNvCxnSpPr>
            <a:cxnSpLocks/>
          </p:cNvCxnSpPr>
          <p:nvPr/>
        </p:nvCxnSpPr>
        <p:spPr>
          <a:xfrm>
            <a:off x="4051148" y="925485"/>
            <a:ext cx="628745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484FC63C-5550-876B-4CED-1EDF9663ABE5}"/>
              </a:ext>
            </a:extLst>
          </p:cNvPr>
          <p:cNvSpPr/>
          <p:nvPr/>
        </p:nvSpPr>
        <p:spPr>
          <a:xfrm>
            <a:off x="2642960" y="693492"/>
            <a:ext cx="4523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</a:t>
            </a:r>
            <a:endParaRPr lang="fr-FR" b="1" dirty="0"/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E34A8506-215A-6083-F298-C611DA51AD4B}"/>
              </a:ext>
            </a:extLst>
          </p:cNvPr>
          <p:cNvSpPr/>
          <p:nvPr/>
        </p:nvSpPr>
        <p:spPr>
          <a:xfrm>
            <a:off x="4957027" y="69269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dirty="0"/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3CEA0332-10A1-AE80-0183-2BC5AA16B5F3}"/>
              </a:ext>
            </a:extLst>
          </p:cNvPr>
          <p:cNvSpPr/>
          <p:nvPr/>
        </p:nvSpPr>
        <p:spPr>
          <a:xfrm>
            <a:off x="4701502" y="736238"/>
            <a:ext cx="3337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39" grpId="0"/>
      <p:bldP spid="35" grpId="0"/>
      <p:bldP spid="36" grpId="0"/>
      <p:bldP spid="37" grpId="0"/>
      <p:bldP spid="38" grpId="0"/>
      <p:bldP spid="41" grpId="0"/>
      <p:bldP spid="42" grpId="0"/>
      <p:bldP spid="44" grpId="0"/>
      <p:bldP spid="45" grpId="0" animBg="1"/>
      <p:bldP spid="46" grpId="0"/>
      <p:bldP spid="47" grpId="0"/>
      <p:bldP spid="48" grpId="0"/>
      <p:bldP spid="50" grpId="0"/>
      <p:bldP spid="51" grpId="0"/>
      <p:bldP spid="53" grpId="0"/>
      <p:bldP spid="5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57875" y="58757"/>
            <a:ext cx="9036496" cy="466638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Solution générale de l’équation homogène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1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Utilisation</a:t>
            </a:r>
            <a:r>
              <a:rPr kumimoji="0" lang="fr-FR" sz="12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</a:t>
            </a:r>
            <a:r>
              <a:rPr kumimoji="0" lang="fr-FR" sz="12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la</a:t>
            </a:r>
            <a:r>
              <a:rPr kumimoji="0" lang="fr-FR" sz="12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condition</a:t>
            </a:r>
            <a:r>
              <a:rPr kumimoji="0" lang="fr-FR" sz="12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initiale</a:t>
            </a:r>
            <a:r>
              <a:rPr kumimoji="0" lang="fr-FR" sz="12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pour trouver la valeur de la constante </a:t>
            </a:r>
            <a:r>
              <a:rPr kumimoji="0" lang="fr-FR" sz="2000" b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</a:t>
            </a:r>
            <a:r>
              <a:rPr kumimoji="0" lang="fr-FR" sz="200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4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Evolution de la tension </a:t>
            </a:r>
            <a:r>
              <a:rPr lang="fr-FR" sz="2000" b="1" u="sng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u="sng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 aux bornes du condensateur au cours de la décharge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9689" t="44519" r="12116" b="28921"/>
          <a:stretch>
            <a:fillRect/>
          </a:stretch>
        </p:blipFill>
        <p:spPr bwMode="auto">
          <a:xfrm>
            <a:off x="3923928" y="2996952"/>
            <a:ext cx="5021956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3779912" y="292494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51920" y="405136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4716016" y="3212976"/>
            <a:ext cx="2088232" cy="9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TRANSITOIRE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varie)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6876256" y="3212976"/>
            <a:ext cx="2016224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PERMANENT</a:t>
            </a:r>
          </a:p>
          <a:p>
            <a:pPr lvl="0" algn="ctr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>
            <a:off x="6948264" y="2924944"/>
            <a:ext cx="0" cy="1728192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0" y="4968552"/>
            <a:ext cx="51908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L’intensité i du courant électrique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58646" y="5377450"/>
            <a:ext cx="9036496" cy="129191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de i en fonction du temps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0" i="0" u="none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5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3623628" y="5814052"/>
            <a:ext cx="100811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 = C 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25778" y="5595470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/>
          </a:p>
        </p:txBody>
      </p:sp>
      <p:sp>
        <p:nvSpPr>
          <p:cNvPr id="45" name="Rectangle 44"/>
          <p:cNvSpPr/>
          <p:nvPr/>
        </p:nvSpPr>
        <p:spPr>
          <a:xfrm>
            <a:off x="4611919" y="6053226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/>
          </a:p>
        </p:txBody>
      </p:sp>
      <p:cxnSp>
        <p:nvCxnSpPr>
          <p:cNvPr id="46" name="Connecteur droit 45"/>
          <p:cNvCxnSpPr/>
          <p:nvPr/>
        </p:nvCxnSpPr>
        <p:spPr>
          <a:xfrm>
            <a:off x="4597786" y="6027518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3"/>
          <p:cNvSpPr>
            <a:spLocks noChangeArrowheads="1"/>
          </p:cNvSpPr>
          <p:nvPr/>
        </p:nvSpPr>
        <p:spPr bwMode="auto">
          <a:xfrm>
            <a:off x="5133160" y="476672"/>
            <a:ext cx="3096344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propose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u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C2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K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cs typeface="Arial"/>
              </a:rPr>
              <a:t>×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1"/>
          <p:cNvSpPr>
            <a:spLocks noChangeArrowheads="1"/>
          </p:cNvSpPr>
          <p:nvPr/>
        </p:nvSpPr>
        <p:spPr bwMode="auto">
          <a:xfrm>
            <a:off x="8184547" y="-27384"/>
            <a:ext cx="4469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73" name="Rectangle 72"/>
          <p:cNvSpPr/>
          <p:nvPr/>
        </p:nvSpPr>
        <p:spPr>
          <a:xfrm>
            <a:off x="8085488" y="404664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RC</a:t>
            </a:r>
            <a:endParaRPr lang="fr-FR" dirty="0"/>
          </a:p>
        </p:txBody>
      </p:sp>
      <p:cxnSp>
        <p:nvCxnSpPr>
          <p:cNvPr id="74" name="Connecteur droit 73"/>
          <p:cNvCxnSpPr/>
          <p:nvPr/>
        </p:nvCxnSpPr>
        <p:spPr>
          <a:xfrm flipV="1">
            <a:off x="8172400" y="372726"/>
            <a:ext cx="432048" cy="1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1"/>
          <p:cNvSpPr>
            <a:spLocks noChangeArrowheads="1"/>
          </p:cNvSpPr>
          <p:nvPr/>
        </p:nvSpPr>
        <p:spPr bwMode="auto">
          <a:xfrm>
            <a:off x="8604448" y="156702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76" name="Rectangle 75"/>
          <p:cNvSpPr/>
          <p:nvPr/>
        </p:nvSpPr>
        <p:spPr>
          <a:xfrm>
            <a:off x="7812360" y="142569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77" name="Rectangle 3"/>
          <p:cNvSpPr>
            <a:spLocks noChangeArrowheads="1"/>
          </p:cNvSpPr>
          <p:nvPr/>
        </p:nvSpPr>
        <p:spPr bwMode="auto">
          <a:xfrm>
            <a:off x="323528" y="1196752"/>
            <a:ext cx="88204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la date t = 0</a:t>
            </a: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la tension</a:t>
            </a:r>
            <a:r>
              <a:rPr kumimoji="0" lang="fr-FR" sz="20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aux bornes du condensateur vaut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kumimoji="0" lang="fr-F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3"/>
          <p:cNvSpPr>
            <a:spLocks noChangeArrowheads="1"/>
          </p:cNvSpPr>
          <p:nvPr/>
        </p:nvSpPr>
        <p:spPr bwMode="auto">
          <a:xfrm>
            <a:off x="1008112" y="2060848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Or, à cette date</a:t>
            </a: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endParaRPr kumimoji="0" lang="fr-F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3"/>
          <p:cNvSpPr>
            <a:spLocks noChangeArrowheads="1"/>
          </p:cNvSpPr>
          <p:nvPr/>
        </p:nvSpPr>
        <p:spPr bwMode="auto">
          <a:xfrm>
            <a:off x="2843808" y="2060848"/>
            <a:ext cx="208823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 =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1"/>
          <p:cNvSpPr>
            <a:spLocks noChangeArrowheads="1"/>
          </p:cNvSpPr>
          <p:nvPr/>
        </p:nvSpPr>
        <p:spPr bwMode="auto">
          <a:xfrm>
            <a:off x="4459380" y="1484784"/>
            <a:ext cx="42124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1" name="Rectangle 80"/>
          <p:cNvSpPr/>
          <p:nvPr/>
        </p:nvSpPr>
        <p:spPr>
          <a:xfrm>
            <a:off x="4371896" y="1905257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RC</a:t>
            </a:r>
            <a:endParaRPr lang="fr-FR" dirty="0"/>
          </a:p>
        </p:txBody>
      </p:sp>
      <p:cxnSp>
        <p:nvCxnSpPr>
          <p:cNvPr id="82" name="Connecteur droit 81"/>
          <p:cNvCxnSpPr/>
          <p:nvPr/>
        </p:nvCxnSpPr>
        <p:spPr>
          <a:xfrm>
            <a:off x="4488417" y="1870532"/>
            <a:ext cx="28908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4788024" y="1666083"/>
            <a:ext cx="115212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0</a:t>
            </a:r>
          </a:p>
        </p:txBody>
      </p:sp>
      <p:sp>
        <p:nvSpPr>
          <p:cNvPr id="84" name="Rectangle 83"/>
          <p:cNvSpPr/>
          <p:nvPr/>
        </p:nvSpPr>
        <p:spPr>
          <a:xfrm>
            <a:off x="4081306" y="165195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dirty="0"/>
          </a:p>
        </p:txBody>
      </p:sp>
      <p:sp>
        <p:nvSpPr>
          <p:cNvPr id="85" name="Rectangle 3"/>
          <p:cNvSpPr>
            <a:spLocks noChangeArrowheads="1"/>
          </p:cNvSpPr>
          <p:nvPr/>
        </p:nvSpPr>
        <p:spPr bwMode="auto">
          <a:xfrm>
            <a:off x="5796136" y="2060848"/>
            <a:ext cx="144016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/>
              </a:rPr>
              <a:t>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 = E</a:t>
            </a:r>
            <a:endParaRPr lang="fr-F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6300192" y="2060848"/>
            <a:ext cx="936104" cy="360040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Rectangle 86"/>
          <p:cNvSpPr/>
          <p:nvPr/>
        </p:nvSpPr>
        <p:spPr>
          <a:xfrm>
            <a:off x="179512" y="2838803"/>
            <a:ext cx="3024336" cy="86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179512" y="3273409"/>
            <a:ext cx="16561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E </a:t>
            </a:r>
            <a:r>
              <a:rPr lang="fr-FR" sz="2400" b="1" dirty="0">
                <a:latin typeface="Arial"/>
                <a:cs typeface="Arial"/>
              </a:rPr>
              <a:t>×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e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1"/>
          <p:cNvSpPr>
            <a:spLocks noChangeArrowheads="1"/>
          </p:cNvSpPr>
          <p:nvPr/>
        </p:nvSpPr>
        <p:spPr bwMode="auto">
          <a:xfrm>
            <a:off x="2161011" y="2780928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996403" y="3140968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RC</a:t>
            </a:r>
            <a:endParaRPr lang="fr-FR" sz="2000" dirty="0"/>
          </a:p>
        </p:txBody>
      </p:sp>
      <p:cxnSp>
        <p:nvCxnSpPr>
          <p:cNvPr id="91" name="Connecteur droit 90"/>
          <p:cNvCxnSpPr/>
          <p:nvPr/>
        </p:nvCxnSpPr>
        <p:spPr>
          <a:xfrm>
            <a:off x="2089003" y="3140968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2483768" y="2924944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656955" y="285293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–</a:t>
            </a:r>
            <a:endParaRPr lang="fr-FR" sz="2000" dirty="0"/>
          </a:p>
        </p:txBody>
      </p:sp>
      <p:sp>
        <p:nvSpPr>
          <p:cNvPr id="94" name="Rectangle 3"/>
          <p:cNvSpPr>
            <a:spLocks noChangeArrowheads="1"/>
          </p:cNvSpPr>
          <p:nvPr/>
        </p:nvSpPr>
        <p:spPr bwMode="auto">
          <a:xfrm>
            <a:off x="107504" y="3789040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note que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(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 =  0 </a:t>
            </a:r>
          </a:p>
        </p:txBody>
      </p:sp>
      <p:sp>
        <p:nvSpPr>
          <p:cNvPr id="95" name="Rectangle 94"/>
          <p:cNvSpPr/>
          <p:nvPr/>
        </p:nvSpPr>
        <p:spPr>
          <a:xfrm>
            <a:off x="1668530" y="4102780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>
                <a:solidFill>
                  <a:srgbClr val="002060"/>
                </a:solidFill>
                <a:latin typeface="MS Gothic" pitchFamily="49" charset="-128"/>
                <a:cs typeface="Arial" pitchFamily="34" charset="0"/>
              </a:rPr>
              <a:t>∞</a:t>
            </a:r>
            <a:endParaRPr lang="fr-FR" dirty="0"/>
          </a:p>
        </p:txBody>
      </p:sp>
      <p:sp>
        <p:nvSpPr>
          <p:cNvPr id="97" name="Rectangle 3"/>
          <p:cNvSpPr>
            <a:spLocks noChangeArrowheads="1"/>
          </p:cNvSpPr>
          <p:nvPr/>
        </p:nvSpPr>
        <p:spPr bwMode="auto">
          <a:xfrm>
            <a:off x="34725" y="5793689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peut se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servir de la relation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3"/>
          <p:cNvSpPr>
            <a:spLocks noChangeArrowheads="1"/>
          </p:cNvSpPr>
          <p:nvPr/>
        </p:nvSpPr>
        <p:spPr bwMode="auto">
          <a:xfrm>
            <a:off x="5208497" y="5782114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ou alors plus simplement :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4"/>
          <p:cNvSpPr>
            <a:spLocks noChangeArrowheads="1"/>
          </p:cNvSpPr>
          <p:nvPr/>
        </p:nvSpPr>
        <p:spPr bwMode="auto">
          <a:xfrm>
            <a:off x="8195550" y="5782114"/>
            <a:ext cx="54056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 =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8567165" y="5577665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baseline="-25000" dirty="0"/>
          </a:p>
        </p:txBody>
      </p:sp>
      <p:sp>
        <p:nvSpPr>
          <p:cNvPr id="101" name="Rectangle 100"/>
          <p:cNvSpPr/>
          <p:nvPr/>
        </p:nvSpPr>
        <p:spPr>
          <a:xfrm>
            <a:off x="8618581" y="6046996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dirty="0"/>
          </a:p>
        </p:txBody>
      </p:sp>
      <p:cxnSp>
        <p:nvCxnSpPr>
          <p:cNvPr id="102" name="Connecteur droit 101"/>
          <p:cNvCxnSpPr/>
          <p:nvPr/>
        </p:nvCxnSpPr>
        <p:spPr>
          <a:xfrm>
            <a:off x="8604448" y="6021288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1" grpId="0"/>
      <p:bldP spid="42" grpId="0" animBg="1"/>
      <p:bldP spid="43" grpId="0"/>
      <p:bldP spid="44" grpId="0"/>
      <p:bldP spid="45" grpId="0"/>
      <p:bldP spid="97" grpId="0"/>
      <p:bldP spid="98" grpId="0"/>
      <p:bldP spid="99" grpId="0"/>
      <p:bldP spid="100" grpId="0"/>
      <p:bldP spid="10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3"/>
          <p:cNvSpPr>
            <a:spLocks noChangeArrowheads="1"/>
          </p:cNvSpPr>
          <p:nvPr/>
        </p:nvSpPr>
        <p:spPr bwMode="auto">
          <a:xfrm>
            <a:off x="57875" y="58757"/>
            <a:ext cx="9036496" cy="2074099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Evolution de la tension </a:t>
            </a:r>
            <a:r>
              <a:rPr lang="fr-FR" sz="2000" b="1" u="sng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u="sng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 aux bornes du condensateur au cours de la décharge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9689" t="44519" r="12116" b="28921"/>
          <a:stretch>
            <a:fillRect/>
          </a:stretch>
        </p:blipFill>
        <p:spPr bwMode="auto">
          <a:xfrm>
            <a:off x="3923928" y="404664"/>
            <a:ext cx="5021956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3779912" y="33265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51920" y="1459076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4716016" y="620688"/>
            <a:ext cx="2088232" cy="9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TRANSITOIRE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varie)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6876256" y="620688"/>
            <a:ext cx="2016224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PERMANENT</a:t>
            </a:r>
          </a:p>
          <a:p>
            <a:pPr lvl="0" algn="ctr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>
            <a:off x="6948264" y="332656"/>
            <a:ext cx="0" cy="1656184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2"/>
          <p:cNvSpPr>
            <a:spLocks noChangeArrowheads="1"/>
          </p:cNvSpPr>
          <p:nvPr/>
        </p:nvSpPr>
        <p:spPr bwMode="auto">
          <a:xfrm>
            <a:off x="0" y="2276872"/>
            <a:ext cx="51908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L’intensité i du courant électrique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58646" y="2636912"/>
            <a:ext cx="9036496" cy="410445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de i en fonction du temps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0" i="0" u="none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5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5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5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5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5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5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5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5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5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5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5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8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800" b="1" dirty="0">
              <a:latin typeface="Times New Roman" pitchFamily="18" charset="0"/>
              <a:cs typeface="Times New Roman" pitchFamily="18" charset="0"/>
              <a:sym typeface="Wingdings 2" pitchFamily="18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Evolution de l’intensité du courant électrique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 au cours de la décharge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5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3623628" y="3046130"/>
            <a:ext cx="100811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 = C 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525778" y="2827548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/>
          </a:p>
        </p:txBody>
      </p:sp>
      <p:sp>
        <p:nvSpPr>
          <p:cNvPr id="45" name="Rectangle 44"/>
          <p:cNvSpPr/>
          <p:nvPr/>
        </p:nvSpPr>
        <p:spPr>
          <a:xfrm>
            <a:off x="4611919" y="3285304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/>
          </a:p>
        </p:txBody>
      </p:sp>
      <p:cxnSp>
        <p:nvCxnSpPr>
          <p:cNvPr id="46" name="Connecteur droit 45"/>
          <p:cNvCxnSpPr/>
          <p:nvPr/>
        </p:nvCxnSpPr>
        <p:spPr>
          <a:xfrm>
            <a:off x="4597786" y="3259596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179512" y="462539"/>
            <a:ext cx="3024336" cy="8640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8" name="Rectangle 3"/>
          <p:cNvSpPr>
            <a:spLocks noChangeArrowheads="1"/>
          </p:cNvSpPr>
          <p:nvPr/>
        </p:nvSpPr>
        <p:spPr bwMode="auto">
          <a:xfrm>
            <a:off x="179512" y="897145"/>
            <a:ext cx="165618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E </a:t>
            </a:r>
            <a:r>
              <a:rPr lang="fr-FR" sz="2400" b="1" dirty="0">
                <a:latin typeface="Arial"/>
                <a:cs typeface="Arial"/>
              </a:rPr>
              <a:t>×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e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1"/>
          <p:cNvSpPr>
            <a:spLocks noChangeArrowheads="1"/>
          </p:cNvSpPr>
          <p:nvPr/>
        </p:nvSpPr>
        <p:spPr bwMode="auto">
          <a:xfrm>
            <a:off x="2137861" y="369939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90" name="Rectangle 89"/>
          <p:cNvSpPr/>
          <p:nvPr/>
        </p:nvSpPr>
        <p:spPr>
          <a:xfrm>
            <a:off x="1996403" y="764704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RC</a:t>
            </a:r>
            <a:endParaRPr lang="fr-FR" sz="2000" dirty="0"/>
          </a:p>
        </p:txBody>
      </p:sp>
      <p:cxnSp>
        <p:nvCxnSpPr>
          <p:cNvPr id="91" name="Connecteur droit 90"/>
          <p:cNvCxnSpPr/>
          <p:nvPr/>
        </p:nvCxnSpPr>
        <p:spPr>
          <a:xfrm>
            <a:off x="2089003" y="764704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2483768" y="548680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656955" y="47667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–</a:t>
            </a:r>
            <a:endParaRPr lang="fr-FR" sz="2000" dirty="0"/>
          </a:p>
        </p:txBody>
      </p:sp>
      <p:sp>
        <p:nvSpPr>
          <p:cNvPr id="94" name="Rectangle 3"/>
          <p:cNvSpPr>
            <a:spLocks noChangeArrowheads="1"/>
          </p:cNvSpPr>
          <p:nvPr/>
        </p:nvSpPr>
        <p:spPr bwMode="auto">
          <a:xfrm>
            <a:off x="107504" y="1412776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note que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(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 =  0 </a:t>
            </a:r>
          </a:p>
        </p:txBody>
      </p:sp>
      <p:sp>
        <p:nvSpPr>
          <p:cNvPr id="95" name="Rectangle 94"/>
          <p:cNvSpPr/>
          <p:nvPr/>
        </p:nvSpPr>
        <p:spPr>
          <a:xfrm>
            <a:off x="1668530" y="1726516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>
                <a:solidFill>
                  <a:srgbClr val="002060"/>
                </a:solidFill>
                <a:latin typeface="MS Gothic" pitchFamily="49" charset="-128"/>
                <a:cs typeface="Arial" pitchFamily="34" charset="0"/>
              </a:rPr>
              <a:t>∞</a:t>
            </a:r>
            <a:endParaRPr lang="fr-FR" dirty="0"/>
          </a:p>
        </p:txBody>
      </p:sp>
      <p:sp>
        <p:nvSpPr>
          <p:cNvPr id="97" name="Rectangle 3"/>
          <p:cNvSpPr>
            <a:spLocks noChangeArrowheads="1"/>
          </p:cNvSpPr>
          <p:nvPr/>
        </p:nvSpPr>
        <p:spPr bwMode="auto">
          <a:xfrm>
            <a:off x="92600" y="3041576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peut se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servir de la relation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3"/>
          <p:cNvSpPr>
            <a:spLocks noChangeArrowheads="1"/>
          </p:cNvSpPr>
          <p:nvPr/>
        </p:nvSpPr>
        <p:spPr bwMode="auto">
          <a:xfrm>
            <a:off x="5208497" y="3014192"/>
            <a:ext cx="317992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ou alors plus simplement :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4"/>
          <p:cNvSpPr>
            <a:spLocks noChangeArrowheads="1"/>
          </p:cNvSpPr>
          <p:nvPr/>
        </p:nvSpPr>
        <p:spPr bwMode="auto">
          <a:xfrm>
            <a:off x="8195550" y="3014192"/>
            <a:ext cx="54056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 =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8567165" y="2809743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baseline="-25000" dirty="0"/>
          </a:p>
        </p:txBody>
      </p:sp>
      <p:sp>
        <p:nvSpPr>
          <p:cNvPr id="101" name="Rectangle 100"/>
          <p:cNvSpPr/>
          <p:nvPr/>
        </p:nvSpPr>
        <p:spPr>
          <a:xfrm>
            <a:off x="8618581" y="3279074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dirty="0"/>
          </a:p>
        </p:txBody>
      </p:sp>
      <p:cxnSp>
        <p:nvCxnSpPr>
          <p:cNvPr id="102" name="Connecteur droit 101"/>
          <p:cNvCxnSpPr/>
          <p:nvPr/>
        </p:nvCxnSpPr>
        <p:spPr>
          <a:xfrm>
            <a:off x="8604448" y="3253366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179513" y="3640790"/>
            <a:ext cx="576063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Or,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683568" y="3640790"/>
            <a:ext cx="15841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2411761" y="3640790"/>
            <a:ext cx="8640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3131840" y="3640790"/>
            <a:ext cx="54056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 =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563888" y="3496774"/>
            <a:ext cx="678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/>
          </a:p>
        </p:txBody>
      </p:sp>
      <p:sp>
        <p:nvSpPr>
          <p:cNvPr id="52" name="Rectangle 51"/>
          <p:cNvSpPr/>
          <p:nvPr/>
        </p:nvSpPr>
        <p:spPr>
          <a:xfrm>
            <a:off x="3710462" y="3917247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dirty="0"/>
          </a:p>
        </p:txBody>
      </p:sp>
      <p:cxnSp>
        <p:nvCxnSpPr>
          <p:cNvPr id="53" name="Connecteur droit 52"/>
          <p:cNvCxnSpPr/>
          <p:nvPr/>
        </p:nvCxnSpPr>
        <p:spPr>
          <a:xfrm>
            <a:off x="3696329" y="3891539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5148064" y="3424766"/>
            <a:ext cx="3024336" cy="1224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5148064" y="3928822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i =  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     </a:t>
            </a:r>
            <a:r>
              <a:rPr lang="fr-FR" sz="2400" b="1" dirty="0">
                <a:latin typeface="Arial"/>
                <a:cs typeface="Arial"/>
              </a:rPr>
              <a:t>×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e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1"/>
          <p:cNvSpPr>
            <a:spLocks noChangeArrowheads="1"/>
          </p:cNvSpPr>
          <p:nvPr/>
        </p:nvSpPr>
        <p:spPr bwMode="auto">
          <a:xfrm>
            <a:off x="7247871" y="3387483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108971" y="3798939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RC</a:t>
            </a:r>
            <a:endParaRPr lang="fr-FR" sz="2000" dirty="0"/>
          </a:p>
        </p:txBody>
      </p:sp>
      <p:cxnSp>
        <p:nvCxnSpPr>
          <p:cNvPr id="58" name="Connecteur droit 57"/>
          <p:cNvCxnSpPr/>
          <p:nvPr/>
        </p:nvCxnSpPr>
        <p:spPr>
          <a:xfrm>
            <a:off x="7201571" y="3798939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7596336" y="3582915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769523" y="351090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–</a:t>
            </a:r>
            <a:endParaRPr lang="fr-FR" sz="2000" dirty="0"/>
          </a:p>
        </p:txBody>
      </p:sp>
      <p:sp>
        <p:nvSpPr>
          <p:cNvPr id="61" name="Rectangle 60"/>
          <p:cNvSpPr/>
          <p:nvPr/>
        </p:nvSpPr>
        <p:spPr>
          <a:xfrm>
            <a:off x="5779445" y="4205279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R</a:t>
            </a:r>
            <a:endParaRPr lang="fr-FR" sz="2000" dirty="0"/>
          </a:p>
        </p:txBody>
      </p:sp>
      <p:cxnSp>
        <p:nvCxnSpPr>
          <p:cNvPr id="62" name="Connecteur droit 61"/>
          <p:cNvCxnSpPr/>
          <p:nvPr/>
        </p:nvCxnSpPr>
        <p:spPr>
          <a:xfrm>
            <a:off x="5698420" y="4167996"/>
            <a:ext cx="5760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1"/>
          <p:cNvSpPr>
            <a:spLocks noChangeArrowheads="1"/>
          </p:cNvSpPr>
          <p:nvPr/>
        </p:nvSpPr>
        <p:spPr bwMode="auto">
          <a:xfrm>
            <a:off x="5649562" y="3701223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–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67" name="Rectangle 1"/>
          <p:cNvSpPr>
            <a:spLocks noChangeArrowheads="1"/>
          </p:cNvSpPr>
          <p:nvPr/>
        </p:nvSpPr>
        <p:spPr bwMode="auto">
          <a:xfrm>
            <a:off x="0" y="5157192"/>
            <a:ext cx="233975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t = 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on a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  =</a:t>
            </a:r>
          </a:p>
        </p:txBody>
      </p:sp>
      <p:sp>
        <p:nvSpPr>
          <p:cNvPr id="68" name="Rectangle 67"/>
          <p:cNvSpPr/>
          <p:nvPr/>
        </p:nvSpPr>
        <p:spPr>
          <a:xfrm>
            <a:off x="46300" y="5695973"/>
            <a:ext cx="3851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discontinuité de i à l’origine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 pour t &lt; 0, i = 0)</a:t>
            </a:r>
            <a:endParaRPr lang="fr-FR" dirty="0"/>
          </a:p>
        </p:txBody>
      </p:sp>
      <p:sp>
        <p:nvSpPr>
          <p:cNvPr id="69" name="Rectangle 1"/>
          <p:cNvSpPr>
            <a:spLocks noChangeArrowheads="1"/>
          </p:cNvSpPr>
          <p:nvPr/>
        </p:nvSpPr>
        <p:spPr bwMode="auto">
          <a:xfrm>
            <a:off x="2224002" y="4978451"/>
            <a:ext cx="5760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96" name="Rectangle 95"/>
          <p:cNvSpPr/>
          <p:nvPr/>
        </p:nvSpPr>
        <p:spPr>
          <a:xfrm>
            <a:off x="2325619" y="5419516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sz="2000" dirty="0">
              <a:solidFill>
                <a:srgbClr val="002060"/>
              </a:solidFill>
            </a:endParaRPr>
          </a:p>
        </p:txBody>
      </p:sp>
      <p:cxnSp>
        <p:nvCxnSpPr>
          <p:cNvPr id="103" name="Connecteur droit 102"/>
          <p:cNvCxnSpPr/>
          <p:nvPr/>
        </p:nvCxnSpPr>
        <p:spPr>
          <a:xfrm>
            <a:off x="2297353" y="5370658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2699792" y="5157192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 0</a:t>
            </a:r>
          </a:p>
        </p:txBody>
      </p:sp>
      <p:sp>
        <p:nvSpPr>
          <p:cNvPr id="107" name="Rectangle 3"/>
          <p:cNvSpPr>
            <a:spLocks noChangeArrowheads="1"/>
          </p:cNvSpPr>
          <p:nvPr/>
        </p:nvSpPr>
        <p:spPr bwMode="auto">
          <a:xfrm>
            <a:off x="4283968" y="5128697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note que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(i) = 0 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5724128" y="5416729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>
                <a:solidFill>
                  <a:srgbClr val="002060"/>
                </a:solidFill>
                <a:latin typeface="MS Gothic" pitchFamily="49" charset="-128"/>
                <a:cs typeface="Arial" pitchFamily="34" charset="0"/>
              </a:rPr>
              <a:t>∞</a:t>
            </a:r>
            <a:endParaRPr lang="fr-FR" dirty="0"/>
          </a:p>
        </p:txBody>
      </p:sp>
      <p:grpSp>
        <p:nvGrpSpPr>
          <p:cNvPr id="65" name="Groupe 64"/>
          <p:cNvGrpSpPr/>
          <p:nvPr/>
        </p:nvGrpSpPr>
        <p:grpSpPr>
          <a:xfrm>
            <a:off x="4067944" y="5805264"/>
            <a:ext cx="4836882" cy="707886"/>
            <a:chOff x="4067944" y="5805264"/>
            <a:chExt cx="4836882" cy="707886"/>
          </a:xfrm>
        </p:grpSpPr>
        <p:sp>
          <p:nvSpPr>
            <p:cNvPr id="64" name="Rectangle 63"/>
            <p:cNvSpPr/>
            <p:nvPr/>
          </p:nvSpPr>
          <p:spPr>
            <a:xfrm>
              <a:off x="6228184" y="6165304"/>
              <a:ext cx="2376264" cy="28803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4067944" y="5805264"/>
              <a:ext cx="4836882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Wingdings 3"/>
                </a:rPr>
                <a:t>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Wingdings 3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En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régime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permanent,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le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condensateur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est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équivalent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à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un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u="sng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interrupteur</a:t>
              </a:r>
              <a:r>
                <a:rPr lang="fr-FR" sz="1200" b="1" u="sng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u="sng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ouvert</a:t>
              </a:r>
              <a:endParaRPr lang="fr-FR" b="1" u="sng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4" grpId="0" animBg="1"/>
      <p:bldP spid="55" grpId="0"/>
      <p:bldP spid="56" grpId="0"/>
      <p:bldP spid="57" grpId="0"/>
      <p:bldP spid="59" grpId="0"/>
      <p:bldP spid="60" grpId="0"/>
      <p:bldP spid="61" grpId="0"/>
      <p:bldP spid="63" grpId="0"/>
      <p:bldP spid="67" grpId="0"/>
      <p:bldP spid="68" grpId="0"/>
      <p:bldP spid="69" grpId="0"/>
      <p:bldP spid="96" grpId="0"/>
      <p:bldP spid="104" grpId="0"/>
      <p:bldP spid="107" grpId="0"/>
      <p:bldP spid="10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8646" y="381514"/>
            <a:ext cx="9036496" cy="477567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de i en fonction du temps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Evolution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l’intensité du courant électrique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au cours de la décharge</a:t>
            </a:r>
            <a:r>
              <a:rPr kumimoji="0" lang="fr-FR" sz="200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0" i="0" u="none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5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 l="40634" t="32760" r="10226" b="39521"/>
          <a:stretch>
            <a:fillRect/>
          </a:stretch>
        </p:blipFill>
        <p:spPr bwMode="auto">
          <a:xfrm>
            <a:off x="3672992" y="2780928"/>
            <a:ext cx="52194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27384"/>
            <a:ext cx="51908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d/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L’intensité i du courant électrique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0" y="3501008"/>
            <a:ext cx="3851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discontinuité de i à l’origine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 pour t &lt; 0, i = 0)</a:t>
            </a:r>
            <a:endParaRPr lang="fr-FR" dirty="0"/>
          </a:p>
        </p:txBody>
      </p:sp>
      <p:sp>
        <p:nvSpPr>
          <p:cNvPr id="60" name="Rectangle 3"/>
          <p:cNvSpPr>
            <a:spLocks noChangeArrowheads="1"/>
          </p:cNvSpPr>
          <p:nvPr/>
        </p:nvSpPr>
        <p:spPr bwMode="auto">
          <a:xfrm>
            <a:off x="179512" y="4183805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note que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(i) = 0 </a:t>
            </a:r>
          </a:p>
        </p:txBody>
      </p:sp>
      <p:sp>
        <p:nvSpPr>
          <p:cNvPr id="61" name="Rectangle 60"/>
          <p:cNvSpPr/>
          <p:nvPr/>
        </p:nvSpPr>
        <p:spPr>
          <a:xfrm>
            <a:off x="1619672" y="4471837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>
                <a:solidFill>
                  <a:srgbClr val="002060"/>
                </a:solidFill>
                <a:latin typeface="MS Gothic" pitchFamily="49" charset="-128"/>
                <a:cs typeface="Arial" pitchFamily="34" charset="0"/>
              </a:rPr>
              <a:t>∞</a:t>
            </a:r>
            <a:endParaRPr lang="fr-FR" dirty="0"/>
          </a:p>
        </p:txBody>
      </p:sp>
      <p:sp>
        <p:nvSpPr>
          <p:cNvPr id="63" name="Rectangle 62"/>
          <p:cNvSpPr/>
          <p:nvPr/>
        </p:nvSpPr>
        <p:spPr>
          <a:xfrm>
            <a:off x="3426729" y="3903439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E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3707904" y="314096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4572000" y="3429000"/>
            <a:ext cx="2088232" cy="9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TRANSITOIRE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(i varie)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"/>
          <p:cNvSpPr>
            <a:spLocks noChangeArrowheads="1"/>
          </p:cNvSpPr>
          <p:nvPr/>
        </p:nvSpPr>
        <p:spPr bwMode="auto">
          <a:xfrm>
            <a:off x="6804248" y="3429000"/>
            <a:ext cx="2016224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PERMANENT</a:t>
            </a:r>
          </a:p>
          <a:p>
            <a:pPr lvl="0" algn="ctr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(i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7" name="Connecteur droit 66"/>
          <p:cNvCxnSpPr/>
          <p:nvPr/>
        </p:nvCxnSpPr>
        <p:spPr>
          <a:xfrm flipH="1">
            <a:off x="6804248" y="2924944"/>
            <a:ext cx="1" cy="158417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3565629" y="4335487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sz="2000" dirty="0">
              <a:solidFill>
                <a:srgbClr val="006600"/>
              </a:solidFill>
            </a:endParaRPr>
          </a:p>
        </p:txBody>
      </p:sp>
      <p:cxnSp>
        <p:nvCxnSpPr>
          <p:cNvPr id="69" name="Connecteur droit 68"/>
          <p:cNvCxnSpPr/>
          <p:nvPr/>
        </p:nvCxnSpPr>
        <p:spPr>
          <a:xfrm>
            <a:off x="3565629" y="4335487"/>
            <a:ext cx="432048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2"/>
          <p:cNvSpPr>
            <a:spLocks noChangeArrowheads="1"/>
          </p:cNvSpPr>
          <p:nvPr/>
        </p:nvSpPr>
        <p:spPr bwMode="auto">
          <a:xfrm>
            <a:off x="0" y="5373216"/>
            <a:ext cx="55691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Temps caractéristique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de la décharge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3"/>
          <p:cNvSpPr>
            <a:spLocks noChangeArrowheads="1"/>
          </p:cNvSpPr>
          <p:nvPr/>
        </p:nvSpPr>
        <p:spPr bwMode="auto">
          <a:xfrm>
            <a:off x="49629" y="5805264"/>
            <a:ext cx="9036496" cy="93610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23528" y="5715221"/>
            <a:ext cx="882047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Le temps caractéristique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décharge du circuit est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même que le</a:t>
            </a:r>
            <a:r>
              <a:rPr kumimoji="0" lang="fr-FR" sz="2000" b="1" i="1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temps caractéristique de charge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soit</a:t>
            </a:r>
            <a:r>
              <a:rPr kumimoji="0" lang="fr-FR" sz="32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R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× 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3623628" y="791351"/>
            <a:ext cx="100811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 = C ×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4525778" y="572769"/>
            <a:ext cx="6222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/>
          </a:p>
        </p:txBody>
      </p:sp>
      <p:sp>
        <p:nvSpPr>
          <p:cNvPr id="82" name="Rectangle 81"/>
          <p:cNvSpPr/>
          <p:nvPr/>
        </p:nvSpPr>
        <p:spPr>
          <a:xfrm>
            <a:off x="4611919" y="1030525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/>
          </a:p>
        </p:txBody>
      </p:sp>
      <p:cxnSp>
        <p:nvCxnSpPr>
          <p:cNvPr id="83" name="Connecteur droit 82"/>
          <p:cNvCxnSpPr/>
          <p:nvPr/>
        </p:nvCxnSpPr>
        <p:spPr>
          <a:xfrm>
            <a:off x="4597786" y="1004817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3"/>
          <p:cNvSpPr>
            <a:spLocks noChangeArrowheads="1"/>
          </p:cNvSpPr>
          <p:nvPr/>
        </p:nvSpPr>
        <p:spPr bwMode="auto">
          <a:xfrm>
            <a:off x="92600" y="786797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peut se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servir de la relation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3"/>
          <p:cNvSpPr>
            <a:spLocks noChangeArrowheads="1"/>
          </p:cNvSpPr>
          <p:nvPr/>
        </p:nvSpPr>
        <p:spPr bwMode="auto">
          <a:xfrm>
            <a:off x="5208497" y="759413"/>
            <a:ext cx="317992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ou alors plus simplement :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4"/>
          <p:cNvSpPr>
            <a:spLocks noChangeArrowheads="1"/>
          </p:cNvSpPr>
          <p:nvPr/>
        </p:nvSpPr>
        <p:spPr bwMode="auto">
          <a:xfrm>
            <a:off x="8195550" y="759413"/>
            <a:ext cx="54056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 =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8567165" y="554964"/>
            <a:ext cx="4651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baseline="-25000" dirty="0"/>
          </a:p>
        </p:txBody>
      </p:sp>
      <p:sp>
        <p:nvSpPr>
          <p:cNvPr id="88" name="Rectangle 87"/>
          <p:cNvSpPr/>
          <p:nvPr/>
        </p:nvSpPr>
        <p:spPr>
          <a:xfrm>
            <a:off x="8618581" y="1024295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dirty="0"/>
          </a:p>
        </p:txBody>
      </p:sp>
      <p:cxnSp>
        <p:nvCxnSpPr>
          <p:cNvPr id="89" name="Connecteur droit 88"/>
          <p:cNvCxnSpPr/>
          <p:nvPr/>
        </p:nvCxnSpPr>
        <p:spPr>
          <a:xfrm>
            <a:off x="8604448" y="998587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3"/>
          <p:cNvSpPr>
            <a:spLocks noChangeArrowheads="1"/>
          </p:cNvSpPr>
          <p:nvPr/>
        </p:nvSpPr>
        <p:spPr bwMode="auto">
          <a:xfrm>
            <a:off x="179512" y="1386011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Or,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3"/>
          <p:cNvSpPr>
            <a:spLocks noChangeArrowheads="1"/>
          </p:cNvSpPr>
          <p:nvPr/>
        </p:nvSpPr>
        <p:spPr bwMode="auto">
          <a:xfrm>
            <a:off x="683568" y="1386011"/>
            <a:ext cx="158417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3"/>
          <p:cNvSpPr>
            <a:spLocks noChangeArrowheads="1"/>
          </p:cNvSpPr>
          <p:nvPr/>
        </p:nvSpPr>
        <p:spPr bwMode="auto">
          <a:xfrm>
            <a:off x="2411761" y="1386011"/>
            <a:ext cx="86409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 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4"/>
          <p:cNvSpPr>
            <a:spLocks noChangeArrowheads="1"/>
          </p:cNvSpPr>
          <p:nvPr/>
        </p:nvSpPr>
        <p:spPr bwMode="auto">
          <a:xfrm>
            <a:off x="3131840" y="1386011"/>
            <a:ext cx="54056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 =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3563888" y="1241995"/>
            <a:ext cx="678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baseline="-25000" dirty="0"/>
          </a:p>
        </p:txBody>
      </p:sp>
      <p:sp>
        <p:nvSpPr>
          <p:cNvPr id="95" name="Rectangle 94"/>
          <p:cNvSpPr/>
          <p:nvPr/>
        </p:nvSpPr>
        <p:spPr>
          <a:xfrm>
            <a:off x="3710462" y="1662468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dirty="0"/>
          </a:p>
        </p:txBody>
      </p:sp>
      <p:cxnSp>
        <p:nvCxnSpPr>
          <p:cNvPr id="96" name="Connecteur droit 95"/>
          <p:cNvCxnSpPr/>
          <p:nvPr/>
        </p:nvCxnSpPr>
        <p:spPr>
          <a:xfrm>
            <a:off x="3696329" y="1636760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5148064" y="1169987"/>
            <a:ext cx="3024336" cy="12241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8" name="Rectangle 3"/>
          <p:cNvSpPr>
            <a:spLocks noChangeArrowheads="1"/>
          </p:cNvSpPr>
          <p:nvPr/>
        </p:nvSpPr>
        <p:spPr bwMode="auto">
          <a:xfrm>
            <a:off x="5148064" y="1674043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i =  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     </a:t>
            </a:r>
            <a:r>
              <a:rPr lang="fr-FR" sz="2400" b="1" dirty="0">
                <a:latin typeface="Arial"/>
                <a:cs typeface="Arial"/>
              </a:rPr>
              <a:t>×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 e </a:t>
            </a:r>
            <a:endParaRPr lang="fr-F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1"/>
          <p:cNvSpPr>
            <a:spLocks noChangeArrowheads="1"/>
          </p:cNvSpPr>
          <p:nvPr/>
        </p:nvSpPr>
        <p:spPr bwMode="auto">
          <a:xfrm>
            <a:off x="7247871" y="1132704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00" name="Rectangle 99"/>
          <p:cNvSpPr/>
          <p:nvPr/>
        </p:nvSpPr>
        <p:spPr>
          <a:xfrm>
            <a:off x="7108971" y="1544160"/>
            <a:ext cx="6303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RC</a:t>
            </a:r>
            <a:endParaRPr lang="fr-FR" sz="2000" dirty="0"/>
          </a:p>
        </p:txBody>
      </p:sp>
      <p:cxnSp>
        <p:nvCxnSpPr>
          <p:cNvPr id="101" name="Connecteur droit 100"/>
          <p:cNvCxnSpPr/>
          <p:nvPr/>
        </p:nvCxnSpPr>
        <p:spPr>
          <a:xfrm>
            <a:off x="7201571" y="1544160"/>
            <a:ext cx="4320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1"/>
          <p:cNvSpPr>
            <a:spLocks noChangeArrowheads="1"/>
          </p:cNvSpPr>
          <p:nvPr/>
        </p:nvSpPr>
        <p:spPr bwMode="auto">
          <a:xfrm>
            <a:off x="7596336" y="1328136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× t</a:t>
            </a:r>
          </a:p>
        </p:txBody>
      </p:sp>
      <p:sp>
        <p:nvSpPr>
          <p:cNvPr id="103" name="Rectangle 102"/>
          <p:cNvSpPr/>
          <p:nvPr/>
        </p:nvSpPr>
        <p:spPr>
          <a:xfrm>
            <a:off x="6769523" y="1256128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–</a:t>
            </a:r>
            <a:endParaRPr lang="fr-FR" sz="2000" dirty="0"/>
          </a:p>
        </p:txBody>
      </p:sp>
      <p:sp>
        <p:nvSpPr>
          <p:cNvPr id="104" name="Rectangle 103"/>
          <p:cNvSpPr/>
          <p:nvPr/>
        </p:nvSpPr>
        <p:spPr>
          <a:xfrm>
            <a:off x="5779445" y="195050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R</a:t>
            </a:r>
            <a:endParaRPr lang="fr-FR" sz="2000" dirty="0"/>
          </a:p>
        </p:txBody>
      </p:sp>
      <p:cxnSp>
        <p:nvCxnSpPr>
          <p:cNvPr id="105" name="Connecteur droit 104"/>
          <p:cNvCxnSpPr/>
          <p:nvPr/>
        </p:nvCxnSpPr>
        <p:spPr>
          <a:xfrm>
            <a:off x="5698420" y="1913217"/>
            <a:ext cx="5760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"/>
          <p:cNvSpPr>
            <a:spLocks noChangeArrowheads="1"/>
          </p:cNvSpPr>
          <p:nvPr/>
        </p:nvSpPr>
        <p:spPr bwMode="auto">
          <a:xfrm>
            <a:off x="5649562" y="1446444"/>
            <a:ext cx="64807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400" b="1" dirty="0">
                <a:latin typeface="Arial" pitchFamily="34" charset="0"/>
                <a:cs typeface="Arial" pitchFamily="34" charset="0"/>
              </a:rPr>
              <a:t>– 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107" name="Rectangle 1"/>
          <p:cNvSpPr>
            <a:spLocks noChangeArrowheads="1"/>
          </p:cNvSpPr>
          <p:nvPr/>
        </p:nvSpPr>
        <p:spPr bwMode="auto">
          <a:xfrm>
            <a:off x="0" y="2902413"/>
            <a:ext cx="233975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t = 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on a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  =</a:t>
            </a:r>
          </a:p>
        </p:txBody>
      </p:sp>
      <p:sp>
        <p:nvSpPr>
          <p:cNvPr id="109" name="Rectangle 1"/>
          <p:cNvSpPr>
            <a:spLocks noChangeArrowheads="1"/>
          </p:cNvSpPr>
          <p:nvPr/>
        </p:nvSpPr>
        <p:spPr bwMode="auto">
          <a:xfrm>
            <a:off x="2224002" y="2723672"/>
            <a:ext cx="5760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</a:p>
        </p:txBody>
      </p:sp>
      <p:cxnSp>
        <p:nvCxnSpPr>
          <p:cNvPr id="111" name="Connecteur droit 110"/>
          <p:cNvCxnSpPr/>
          <p:nvPr/>
        </p:nvCxnSpPr>
        <p:spPr>
          <a:xfrm>
            <a:off x="2297353" y="3115879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2699792" y="2902413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 0</a:t>
            </a:r>
          </a:p>
        </p:txBody>
      </p:sp>
      <p:sp>
        <p:nvSpPr>
          <p:cNvPr id="113" name="Rectangle 112"/>
          <p:cNvSpPr/>
          <p:nvPr/>
        </p:nvSpPr>
        <p:spPr>
          <a:xfrm>
            <a:off x="2339752" y="3140968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dirty="0"/>
          </a:p>
        </p:txBody>
      </p:sp>
      <p:grpSp>
        <p:nvGrpSpPr>
          <p:cNvPr id="52" name="Groupe 51"/>
          <p:cNvGrpSpPr/>
          <p:nvPr/>
        </p:nvGrpSpPr>
        <p:grpSpPr>
          <a:xfrm>
            <a:off x="23150" y="4725144"/>
            <a:ext cx="9288016" cy="432048"/>
            <a:chOff x="23150" y="4725144"/>
            <a:chExt cx="9288016" cy="432048"/>
          </a:xfrm>
        </p:grpSpPr>
        <p:sp>
          <p:nvSpPr>
            <p:cNvPr id="51" name="Rectangle 50"/>
            <p:cNvSpPr/>
            <p:nvPr/>
          </p:nvSpPr>
          <p:spPr>
            <a:xfrm>
              <a:off x="6804248" y="4725144"/>
              <a:ext cx="2339752" cy="432048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23150" y="4748294"/>
              <a:ext cx="928801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Wingdings 3"/>
                </a:rPr>
                <a:t>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  <a:sym typeface="Wingdings 3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En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régime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permanent,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le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condensateur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est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équivalent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à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un</a:t>
              </a:r>
              <a:r>
                <a:rPr lang="fr-FR" sz="12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u="sng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interrupteur</a:t>
              </a:r>
              <a:r>
                <a:rPr lang="fr-FR" sz="1200" b="1" u="sng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000" b="1" u="sng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ouvert</a:t>
              </a:r>
              <a:endParaRPr lang="fr-FR" b="1" u="sng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8" grpId="0"/>
      <p:bldP spid="72" grpId="0"/>
      <p:bldP spid="74" grpId="0" animBg="1"/>
      <p:bldP spid="174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58646" y="47500"/>
            <a:ext cx="9036496" cy="273342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Evolution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l’intensité du courant électrique </a:t>
            </a:r>
            <a:r>
              <a:rPr lang="fr-FR" sz="2000" b="1" u="sng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au cours de la décharge</a:t>
            </a:r>
            <a:r>
              <a:rPr kumimoji="0" lang="fr-FR" sz="2000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b="0" i="0" u="none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5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732240" y="2348880"/>
            <a:ext cx="2411760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2" cstate="print"/>
          <a:srcRect l="40634" t="32760" r="10226" b="39521"/>
          <a:stretch>
            <a:fillRect/>
          </a:stretch>
        </p:blipFill>
        <p:spPr bwMode="auto">
          <a:xfrm>
            <a:off x="3672992" y="404664"/>
            <a:ext cx="521948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44"/>
          <p:cNvSpPr/>
          <p:nvPr/>
        </p:nvSpPr>
        <p:spPr>
          <a:xfrm>
            <a:off x="0" y="1124744"/>
            <a:ext cx="3851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discontinuité de i à l’origine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car pour t &lt; 0, i = 0)</a:t>
            </a:r>
            <a:endParaRPr lang="fr-FR" dirty="0"/>
          </a:p>
        </p:txBody>
      </p:sp>
      <p:sp>
        <p:nvSpPr>
          <p:cNvPr id="46" name="Rectangle 3"/>
          <p:cNvSpPr>
            <a:spLocks noChangeArrowheads="1"/>
          </p:cNvSpPr>
          <p:nvPr/>
        </p:nvSpPr>
        <p:spPr bwMode="auto">
          <a:xfrm>
            <a:off x="179512" y="1807541"/>
            <a:ext cx="373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note que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lim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(i) = 0 </a:t>
            </a:r>
          </a:p>
        </p:txBody>
      </p:sp>
      <p:sp>
        <p:nvSpPr>
          <p:cNvPr id="47" name="Rectangle 46"/>
          <p:cNvSpPr/>
          <p:nvPr/>
        </p:nvSpPr>
        <p:spPr>
          <a:xfrm>
            <a:off x="1619672" y="2095573"/>
            <a:ext cx="11400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fr-FR" sz="2000" b="1" dirty="0">
                <a:solidFill>
                  <a:srgbClr val="002060"/>
                </a:solidFill>
                <a:latin typeface="MS Gothic" pitchFamily="49" charset="-128"/>
                <a:cs typeface="Arial" pitchFamily="34" charset="0"/>
              </a:rPr>
              <a:t>∞</a:t>
            </a:r>
            <a:endParaRPr lang="fr-FR" dirty="0"/>
          </a:p>
        </p:txBody>
      </p:sp>
      <p:sp>
        <p:nvSpPr>
          <p:cNvPr id="48" name="Rectangle 47"/>
          <p:cNvSpPr/>
          <p:nvPr/>
        </p:nvSpPr>
        <p:spPr>
          <a:xfrm>
            <a:off x="3426729" y="1527175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E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707904" y="764704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fr-FR" sz="2000" dirty="0">
              <a:solidFill>
                <a:srgbClr val="006600"/>
              </a:solidFill>
            </a:endParaRPr>
          </a:p>
        </p:txBody>
      </p:sp>
      <p:sp>
        <p:nvSpPr>
          <p:cNvPr id="50" name="Rectangle 5"/>
          <p:cNvSpPr>
            <a:spLocks noChangeArrowheads="1"/>
          </p:cNvSpPr>
          <p:nvPr/>
        </p:nvSpPr>
        <p:spPr bwMode="auto">
          <a:xfrm>
            <a:off x="4572000" y="1052736"/>
            <a:ext cx="2088232" cy="96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TRANSITOIRE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(i varie)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6"/>
          <p:cNvSpPr>
            <a:spLocks noChangeArrowheads="1"/>
          </p:cNvSpPr>
          <p:nvPr/>
        </p:nvSpPr>
        <p:spPr bwMode="auto">
          <a:xfrm>
            <a:off x="6804248" y="1052736"/>
            <a:ext cx="2016224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Régime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PERMANENT</a:t>
            </a:r>
          </a:p>
          <a:p>
            <a:pPr lvl="0" algn="ctr" fontAlgn="base">
              <a:spcBef>
                <a:spcPct val="0"/>
              </a:spcBef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(i =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te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Connecteur droit 51"/>
          <p:cNvCxnSpPr/>
          <p:nvPr/>
        </p:nvCxnSpPr>
        <p:spPr>
          <a:xfrm flipH="1">
            <a:off x="6804248" y="548680"/>
            <a:ext cx="1" cy="1584176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565629" y="1959223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sz="2000" dirty="0">
              <a:solidFill>
                <a:srgbClr val="006600"/>
              </a:solidFill>
            </a:endParaRPr>
          </a:p>
        </p:txBody>
      </p:sp>
      <p:cxnSp>
        <p:nvCxnSpPr>
          <p:cNvPr id="54" name="Connecteur droit 53"/>
          <p:cNvCxnSpPr/>
          <p:nvPr/>
        </p:nvCxnSpPr>
        <p:spPr>
          <a:xfrm>
            <a:off x="3565629" y="1959223"/>
            <a:ext cx="432048" cy="0"/>
          </a:xfrm>
          <a:prstGeom prst="line">
            <a:avLst/>
          </a:prstGeom>
          <a:ln w="190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2"/>
          <p:cNvSpPr>
            <a:spLocks noChangeArrowheads="1"/>
          </p:cNvSpPr>
          <p:nvPr/>
        </p:nvSpPr>
        <p:spPr bwMode="auto">
          <a:xfrm>
            <a:off x="0" y="2996952"/>
            <a:ext cx="55691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Temps caractéristique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de la décharge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49629" y="3429000"/>
            <a:ext cx="9036496" cy="16561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Interprétation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3"/>
          <p:cNvSpPr>
            <a:spLocks noChangeArrowheads="1"/>
          </p:cNvSpPr>
          <p:nvPr/>
        </p:nvSpPr>
        <p:spPr bwMode="auto">
          <a:xfrm>
            <a:off x="323528" y="3338957"/>
            <a:ext cx="882047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Le temps caractéristique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décharge du circuit est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même que le</a:t>
            </a:r>
            <a:r>
              <a:rPr kumimoji="0" lang="fr-FR" sz="2000" b="1" i="1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temps caractéristique de charge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soit</a:t>
            </a:r>
            <a:r>
              <a:rPr kumimoji="0" lang="fr-FR" sz="32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R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× 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1"/>
          <p:cNvSpPr>
            <a:spLocks noChangeArrowheads="1"/>
          </p:cNvSpPr>
          <p:nvPr/>
        </p:nvSpPr>
        <p:spPr bwMode="auto">
          <a:xfrm>
            <a:off x="0" y="526149"/>
            <a:ext cx="233975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 t = 0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on a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i  =</a:t>
            </a:r>
          </a:p>
        </p:txBody>
      </p:sp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2224002" y="347408"/>
            <a:ext cx="57606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</a:t>
            </a:r>
          </a:p>
        </p:txBody>
      </p:sp>
      <p:cxnSp>
        <p:nvCxnSpPr>
          <p:cNvPr id="60" name="Connecteur droit 59"/>
          <p:cNvCxnSpPr/>
          <p:nvPr/>
        </p:nvCxnSpPr>
        <p:spPr>
          <a:xfrm>
            <a:off x="2297353" y="739615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2699792" y="526149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&lt; 0</a:t>
            </a:r>
          </a:p>
        </p:txBody>
      </p:sp>
      <p:sp>
        <p:nvSpPr>
          <p:cNvPr id="62" name="Rectangle 61"/>
          <p:cNvSpPr/>
          <p:nvPr/>
        </p:nvSpPr>
        <p:spPr>
          <a:xfrm>
            <a:off x="2339752" y="764704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endParaRPr lang="fr-FR" dirty="0"/>
          </a:p>
        </p:txBody>
      </p:sp>
      <p:sp>
        <p:nvSpPr>
          <p:cNvPr id="63" name="Rectangle 62"/>
          <p:cNvSpPr/>
          <p:nvPr/>
        </p:nvSpPr>
        <p:spPr>
          <a:xfrm>
            <a:off x="23150" y="2372030"/>
            <a:ext cx="9288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 3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lang="fr-FR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régime</a:t>
            </a:r>
            <a:r>
              <a:rPr lang="fr-FR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permanent,</a:t>
            </a:r>
            <a:r>
              <a:rPr lang="fr-FR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</a:t>
            </a:r>
            <a:r>
              <a:rPr lang="fr-FR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condensateur</a:t>
            </a:r>
            <a:r>
              <a:rPr lang="fr-FR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est</a:t>
            </a:r>
            <a:r>
              <a:rPr lang="fr-FR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équivalent</a:t>
            </a:r>
            <a:r>
              <a:rPr lang="fr-FR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à</a:t>
            </a:r>
            <a:r>
              <a:rPr lang="fr-FR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lang="fr-FR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interrupteur</a:t>
            </a:r>
            <a:r>
              <a:rPr lang="fr-FR" sz="12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ouvert</a:t>
            </a:r>
            <a:endParaRPr lang="fr-FR" b="1" u="sng" dirty="0"/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71250" y="4365104"/>
            <a:ext cx="8856984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Lors de la décharge comme lors de la charge, 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 estime que le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régime permanent est atteint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bout d’une durée égale à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5 ×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4"/>
          <p:cNvSpPr>
            <a:spLocks noChangeArrowheads="1"/>
          </p:cNvSpPr>
          <p:nvPr/>
        </p:nvSpPr>
        <p:spPr bwMode="auto">
          <a:xfrm>
            <a:off x="0" y="5157192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7</a:t>
            </a:r>
            <a:r>
              <a:rPr kumimoji="0" 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 l’aide de l’expression de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établie au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II-2.b)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v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érifier l’affirmation précédente.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5" name="Rectangle 4"/>
          <p:cNvSpPr>
            <a:spLocks noChangeArrowheads="1"/>
          </p:cNvSpPr>
          <p:nvPr/>
        </p:nvSpPr>
        <p:spPr bwMode="auto">
          <a:xfrm>
            <a:off x="179512" y="6309320"/>
            <a:ext cx="7200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83568" y="6309320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1"/>
          <p:cNvSpPr>
            <a:spLocks noChangeArrowheads="1"/>
          </p:cNvSpPr>
          <p:nvPr/>
        </p:nvSpPr>
        <p:spPr bwMode="auto">
          <a:xfrm>
            <a:off x="1743096" y="5842547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726405" y="6211375"/>
            <a:ext cx="319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259632" y="598121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70" name="Rectangle 4"/>
          <p:cNvSpPr>
            <a:spLocks noChangeArrowheads="1"/>
          </p:cNvSpPr>
          <p:nvPr/>
        </p:nvSpPr>
        <p:spPr bwMode="auto">
          <a:xfrm>
            <a:off x="2483768" y="6260462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pour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5 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868144" y="6309320"/>
            <a:ext cx="777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1"/>
          <p:cNvSpPr>
            <a:spLocks noChangeArrowheads="1"/>
          </p:cNvSpPr>
          <p:nvPr/>
        </p:nvSpPr>
        <p:spPr bwMode="auto">
          <a:xfrm>
            <a:off x="6929786" y="5770539"/>
            <a:ext cx="52253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978644" y="6165304"/>
            <a:ext cx="319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dirty="0">
              <a:solidFill>
                <a:srgbClr val="002060"/>
              </a:solidFill>
            </a:endParaRPr>
          </a:p>
        </p:txBody>
      </p:sp>
      <p:cxnSp>
        <p:nvCxnSpPr>
          <p:cNvPr id="74" name="Connecteur droit 73"/>
          <p:cNvCxnSpPr/>
          <p:nvPr/>
        </p:nvCxnSpPr>
        <p:spPr>
          <a:xfrm>
            <a:off x="6935673" y="6237312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6538350" y="594928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cxnSp>
        <p:nvCxnSpPr>
          <p:cNvPr id="81" name="Connecteur droit 80"/>
          <p:cNvCxnSpPr/>
          <p:nvPr/>
        </p:nvCxnSpPr>
        <p:spPr>
          <a:xfrm>
            <a:off x="1708371" y="6237312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7524328" y="6309320"/>
            <a:ext cx="40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endParaRPr lang="fr-FR" dirty="0"/>
          </a:p>
        </p:txBody>
      </p:sp>
      <p:sp>
        <p:nvSpPr>
          <p:cNvPr id="83" name="Rectangle 82"/>
          <p:cNvSpPr/>
          <p:nvPr/>
        </p:nvSpPr>
        <p:spPr>
          <a:xfrm>
            <a:off x="7812360" y="6309320"/>
            <a:ext cx="777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1"/>
          <p:cNvSpPr>
            <a:spLocks noChangeArrowheads="1"/>
          </p:cNvSpPr>
          <p:nvPr/>
        </p:nvSpPr>
        <p:spPr bwMode="auto">
          <a:xfrm>
            <a:off x="8414132" y="6056013"/>
            <a:ext cx="6835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4" grpId="0" animBg="1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5" grpId="0"/>
      <p:bldP spid="82" grpId="0"/>
      <p:bldP spid="83" grpId="0"/>
      <p:bldP spid="8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8596"/>
            <a:ext cx="556915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Temps caractéristique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de la décharge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9629" y="413452"/>
            <a:ext cx="9036496" cy="16561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Expression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1" i="1" u="sng" dirty="0">
                <a:latin typeface="Times New Roman" pitchFamily="18" charset="0"/>
                <a:cs typeface="Times New Roman" pitchFamily="18" charset="0"/>
              </a:rPr>
              <a:t>Interprétation </a:t>
            </a:r>
            <a:r>
              <a:rPr lang="fr-FR" sz="2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528" y="323409"/>
            <a:ext cx="8820472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Le temps caractéristique </a:t>
            </a:r>
            <a:r>
              <a:rPr kumimoji="0" lang="fr-FR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décharge du circuit est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 même que le</a:t>
            </a:r>
            <a:r>
              <a:rPr kumimoji="0" lang="fr-FR" sz="2000" b="1" i="1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temps caractéristique de charge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soit</a:t>
            </a:r>
            <a:r>
              <a:rPr kumimoji="0" lang="fr-FR" sz="32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fr-FR" sz="32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 </a:t>
            </a:r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R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× 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1250" y="1349556"/>
            <a:ext cx="8856984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Lors de la décharge comme lors de la charge, o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 estime que le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régime permanent est atteint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 bout d’une durée égale à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5 ×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2141644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7</a:t>
            </a:r>
            <a:r>
              <a:rPr kumimoji="0" 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 l’aide de l’expression de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établie au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II-2.b)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v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érifier l’affirmation précédente.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79512" y="3293772"/>
            <a:ext cx="7200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3568" y="3293772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743096" y="2826999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26405" y="3195827"/>
            <a:ext cx="319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9632" y="296567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483768" y="3244914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pour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5 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68144" y="3293772"/>
            <a:ext cx="777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929786" y="2754991"/>
            <a:ext cx="52253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78644" y="3149756"/>
            <a:ext cx="319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dirty="0">
              <a:solidFill>
                <a:srgbClr val="002060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6935673" y="3221764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6538350" y="293373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1708371" y="3221764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524328" y="3293772"/>
            <a:ext cx="4042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7812360" y="3293772"/>
            <a:ext cx="777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8414132" y="3040465"/>
            <a:ext cx="6835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1835696" y="3691095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  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(5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 = 0,007 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788024" y="3748970"/>
            <a:ext cx="4203395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Condensateur déchargé à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99,3 %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47071" y="4278964"/>
            <a:ext cx="9036496" cy="25202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Détermination graphique 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1"/>
          <p:cNvPicPr>
            <a:picLocks noChangeAspect="1" noChangeArrowheads="1"/>
          </p:cNvPicPr>
          <p:nvPr/>
        </p:nvPicPr>
        <p:blipFill>
          <a:blip r:embed="rId2" cstate="print"/>
          <a:srcRect l="11812" t="59551" r="35419" b="33379"/>
          <a:stretch>
            <a:fillRect/>
          </a:stretch>
        </p:blipFill>
        <p:spPr bwMode="auto">
          <a:xfrm>
            <a:off x="1199199" y="5503099"/>
            <a:ext cx="668836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81025" y="5969128"/>
            <a:ext cx="87129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dirty="0">
                <a:solidFill>
                  <a:srgbClr val="FF0000"/>
                </a:solidFill>
              </a:rPr>
              <a:t>Abscisse du point de croisement</a:t>
            </a:r>
            <a:r>
              <a:rPr lang="fr-FR" sz="2400" dirty="0"/>
              <a:t> de l’</a:t>
            </a:r>
            <a:r>
              <a:rPr lang="fr-FR" sz="2400" b="1" u="sng" dirty="0">
                <a:solidFill>
                  <a:srgbClr val="FF0000"/>
                </a:solidFill>
              </a:rPr>
              <a:t>asymptote horizontale</a:t>
            </a:r>
            <a:r>
              <a:rPr lang="fr-FR" sz="2400" dirty="0"/>
              <a:t> du graphique </a:t>
            </a:r>
            <a:r>
              <a:rPr lang="fr-FR" sz="2400" b="1" dirty="0" err="1"/>
              <a:t>u</a:t>
            </a:r>
            <a:r>
              <a:rPr lang="fr-FR" sz="2400" b="1" baseline="-25000" dirty="0" err="1"/>
              <a:t>C</a:t>
            </a:r>
            <a:r>
              <a:rPr lang="fr-FR" sz="2400" b="1" dirty="0"/>
              <a:t> = f(t) </a:t>
            </a:r>
            <a:r>
              <a:rPr lang="fr-FR" sz="2400" dirty="0"/>
              <a:t>et de la </a:t>
            </a:r>
            <a:r>
              <a:rPr lang="fr-FR" sz="2400" b="1" u="sng" dirty="0">
                <a:solidFill>
                  <a:srgbClr val="FF0000"/>
                </a:solidFill>
              </a:rPr>
              <a:t>tangente à l’origine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67151" y="5071051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400" dirty="0">
                <a:solidFill>
                  <a:srgbClr val="FF0000"/>
                </a:solidFill>
              </a:rPr>
              <a:t>Abscisse du graphique </a:t>
            </a:r>
            <a:r>
              <a:rPr lang="fr-FR" sz="2400" b="1" dirty="0" err="1">
                <a:solidFill>
                  <a:srgbClr val="FF0000"/>
                </a:solidFill>
              </a:rPr>
              <a:t>u</a:t>
            </a:r>
            <a:r>
              <a:rPr lang="fr-FR" sz="2400" b="1" baseline="-25000" dirty="0" err="1">
                <a:solidFill>
                  <a:srgbClr val="FF0000"/>
                </a:solidFill>
              </a:rPr>
              <a:t>C</a:t>
            </a:r>
            <a:r>
              <a:rPr lang="fr-FR" sz="2400" b="1" dirty="0">
                <a:solidFill>
                  <a:srgbClr val="FF0000"/>
                </a:solidFill>
              </a:rPr>
              <a:t> = f(t)</a:t>
            </a:r>
            <a:r>
              <a:rPr lang="fr-FR" sz="2000" dirty="0">
                <a:solidFill>
                  <a:prstClr val="black"/>
                </a:solidFill>
              </a:rPr>
              <a:t> pour laquelle </a:t>
            </a:r>
            <a:r>
              <a:rPr lang="fr-FR" sz="2400" b="1" u="sng" dirty="0" err="1">
                <a:solidFill>
                  <a:srgbClr val="FF0000"/>
                </a:solidFill>
              </a:rPr>
              <a:t>u</a:t>
            </a:r>
            <a:r>
              <a:rPr lang="fr-FR" sz="2400" b="1" u="sng" baseline="-25000" dirty="0" err="1">
                <a:solidFill>
                  <a:srgbClr val="FF0000"/>
                </a:solidFill>
              </a:rPr>
              <a:t>C</a:t>
            </a:r>
            <a:r>
              <a:rPr lang="fr-FR" sz="2400" b="1" u="sng" baseline="-25000" dirty="0">
                <a:solidFill>
                  <a:srgbClr val="FF0000"/>
                </a:solidFill>
              </a:rPr>
              <a:t> </a:t>
            </a:r>
            <a:r>
              <a:rPr lang="fr-FR" sz="2400" b="1" u="sng" dirty="0">
                <a:solidFill>
                  <a:srgbClr val="FF0000"/>
                </a:solidFill>
              </a:rPr>
              <a:t>= 0,37 </a:t>
            </a:r>
            <a:r>
              <a:rPr lang="fr-FR" sz="2400" b="1" u="sng" dirty="0">
                <a:solidFill>
                  <a:srgbClr val="FF0000"/>
                </a:solidFill>
                <a:latin typeface="Arial"/>
                <a:cs typeface="Arial"/>
              </a:rPr>
              <a:t>×</a:t>
            </a:r>
            <a:r>
              <a:rPr lang="fr-FR" sz="2400" b="1" u="sng" dirty="0">
                <a:solidFill>
                  <a:srgbClr val="FF0000"/>
                </a:solidFill>
              </a:rPr>
              <a:t> E</a:t>
            </a:r>
            <a:r>
              <a:rPr lang="fr-FR" sz="2000" dirty="0">
                <a:solidFill>
                  <a:prstClr val="black"/>
                </a:solidFill>
              </a:rPr>
              <a:t>.</a:t>
            </a:r>
            <a:endParaRPr lang="fr-F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12757" t="44519" r="33851" b="48761"/>
          <a:stretch>
            <a:fillRect/>
          </a:stretch>
        </p:blipFill>
        <p:spPr bwMode="auto">
          <a:xfrm>
            <a:off x="1343215" y="4639003"/>
            <a:ext cx="6120680" cy="43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 animBg="1"/>
      <p:bldP spid="27" grpId="0"/>
      <p:bldP spid="2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 3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068960"/>
            <a:ext cx="52200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7341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7</a:t>
            </a:r>
            <a:r>
              <a:rPr kumimoji="0" lang="fr-FR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 l’aide de l’expression de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u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établie au </a:t>
            </a:r>
            <a:r>
              <a:rPr lang="fr-FR" sz="2000" b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II-2.b)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v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érifier l’affirmation précédente.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9512" y="1159469"/>
            <a:ext cx="7200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1159469"/>
            <a:ext cx="792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43096" y="692696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6405" y="1061524"/>
            <a:ext cx="319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59632" y="831367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483768" y="1110611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Donc pour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5 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=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8144" y="1159469"/>
            <a:ext cx="777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929786" y="620688"/>
            <a:ext cx="52253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78644" y="1015453"/>
            <a:ext cx="3193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dirty="0">
              <a:solidFill>
                <a:srgbClr val="002060"/>
              </a:solidFill>
            </a:endParaRPr>
          </a:p>
        </p:txBody>
      </p:sp>
      <p:cxnSp>
        <p:nvCxnSpPr>
          <p:cNvPr id="12" name="Connecteur droit 11"/>
          <p:cNvCxnSpPr/>
          <p:nvPr/>
        </p:nvCxnSpPr>
        <p:spPr>
          <a:xfrm>
            <a:off x="6935673" y="1087461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6538350" y="799429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fr-FR" sz="2000" dirty="0">
              <a:solidFill>
                <a:srgbClr val="002060"/>
              </a:solidFill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1708371" y="1087461"/>
            <a:ext cx="43204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812360" y="1159469"/>
            <a:ext cx="7777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</a:t>
            </a:r>
            <a:r>
              <a:rPr lang="fr-FR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200" b="1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</a:t>
            </a:r>
            <a:endParaRPr lang="fr-FR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8414132" y="906162"/>
            <a:ext cx="68356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835696" y="1556792"/>
            <a:ext cx="345638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</a:pPr>
            <a:r>
              <a:rPr kumimoji="0" lang="fr-FR" sz="20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Soit   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sng" strike="noStrike" cap="none" normalizeH="0" baseline="-2500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1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(5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) = 0,007 E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788024" y="1614667"/>
            <a:ext cx="4203395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Condensateur déchargé à 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99,3 %</a:t>
            </a:r>
            <a:endParaRPr lang="fr-FR" b="1" u="sng" dirty="0">
              <a:solidFill>
                <a:srgbClr val="FF0000"/>
              </a:solidFill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0" y="3140968"/>
            <a:ext cx="29158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Méthode 1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= 5 V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3501008"/>
            <a:ext cx="2987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lit l’abscisse du graphique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f(t)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laquelle :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0,37 × E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80891" y="4437112"/>
            <a:ext cx="17572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0,37 × 5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115616" y="4725144"/>
            <a:ext cx="1566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1,85 V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  <p:sp>
        <p:nvSpPr>
          <p:cNvPr id="24" name="Rectangle 23"/>
          <p:cNvSpPr/>
          <p:nvPr/>
        </p:nvSpPr>
        <p:spPr>
          <a:xfrm>
            <a:off x="0" y="5085184"/>
            <a:ext cx="2987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obtient 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0,30 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699792" y="4869160"/>
            <a:ext cx="1074333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0,37 E</a:t>
            </a:r>
            <a:endParaRPr lang="fr-FR" sz="2000" b="1" u="sng" dirty="0">
              <a:solidFill>
                <a:srgbClr val="008000"/>
              </a:solidFill>
            </a:endParaRPr>
          </a:p>
        </p:txBody>
      </p:sp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0" y="5733256"/>
            <a:ext cx="40679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Méthode 2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tangente à l’origine coupe l’asymptote horizontale pour 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0,30 s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 flipH="1" flipV="1">
            <a:off x="4067944" y="3356992"/>
            <a:ext cx="864096" cy="3312368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0" y="2242147"/>
            <a:ext cx="91440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11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8</a:t>
            </a:r>
            <a:r>
              <a:rPr kumimoji="0" lang="fr-FR" sz="20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Déterminer la constante de temps </a:t>
            </a:r>
            <a:r>
              <a:rPr lang="fr-FR" sz="2400" b="1" dirty="0">
                <a:latin typeface="Symbol" pitchFamily="18" charset="2"/>
                <a:cs typeface="Times New Roman" pitchFamily="18" charset="0"/>
              </a:rPr>
              <a:t>t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du circuit dont l’évolution de la tension </a:t>
            </a:r>
            <a:r>
              <a:rPr lang="fr-FR" sz="2000" b="1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fr-FR" sz="2000" b="1" baseline="-25000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 aux bornes du condensateur est représentée sur le graphique ci-contre.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29" name="Groupe 28"/>
          <p:cNvGrpSpPr/>
          <p:nvPr/>
        </p:nvGrpSpPr>
        <p:grpSpPr>
          <a:xfrm>
            <a:off x="3995936" y="5085184"/>
            <a:ext cx="792088" cy="336890"/>
            <a:chOff x="4188810" y="4388254"/>
            <a:chExt cx="936104" cy="0"/>
          </a:xfrm>
        </p:grpSpPr>
        <p:cxnSp>
          <p:nvCxnSpPr>
            <p:cNvPr id="30" name="Connecteur droit avec flèche 29"/>
            <p:cNvCxnSpPr/>
            <p:nvPr/>
          </p:nvCxnSpPr>
          <p:spPr>
            <a:xfrm>
              <a:off x="4188810" y="4388254"/>
              <a:ext cx="93610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>
              <a:off x="4355976" y="4388254"/>
              <a:ext cx="50405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Connecteur droit avec flèche 27"/>
          <p:cNvCxnSpPr/>
          <p:nvPr/>
        </p:nvCxnSpPr>
        <p:spPr>
          <a:xfrm>
            <a:off x="4788024" y="5057800"/>
            <a:ext cx="0" cy="11075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651682" y="6269479"/>
            <a:ext cx="341760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b="1" u="sng" dirty="0">
              <a:solidFill>
                <a:srgbClr val="FF0000"/>
              </a:solidFill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7" grpId="0" animBg="1"/>
      <p:bldP spid="33" grpId="0"/>
      <p:bldP spid="37" grpId="0" animBg="1"/>
      <p:bldP spid="3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-6707"/>
            <a:ext cx="522007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65301"/>
            <a:ext cx="291581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Méthode 1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E = 5 V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425341"/>
            <a:ext cx="3707904" cy="1143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lit l’abscisse du graphique 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f(t) 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pour laquelle : </a:t>
            </a:r>
          </a:p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= 0,37 × E </a:t>
            </a:r>
          </a:p>
        </p:txBody>
      </p:sp>
      <p:sp>
        <p:nvSpPr>
          <p:cNvPr id="5" name="Rectangle 4"/>
          <p:cNvSpPr/>
          <p:nvPr/>
        </p:nvSpPr>
        <p:spPr>
          <a:xfrm>
            <a:off x="1691680" y="1173602"/>
            <a:ext cx="14061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= 0,37 × 5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556792"/>
            <a:ext cx="1566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1,85 V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0" y="1916832"/>
            <a:ext cx="2987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obtient 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0,30 s</a:t>
            </a:r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99792" y="1793493"/>
            <a:ext cx="1074333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0,37 E</a:t>
            </a:r>
            <a:endParaRPr lang="fr-FR" sz="2000" b="1" u="sng" dirty="0">
              <a:solidFill>
                <a:srgbClr val="008000"/>
              </a:solidFill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2420888"/>
            <a:ext cx="406794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Méthode 2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: </a:t>
            </a:r>
            <a:r>
              <a:rPr kumimoji="0" lang="fr-FR" sz="2000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tangente à l’origine coupe l’asymptote horizontale pour 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 = </a:t>
            </a:r>
            <a:r>
              <a:rPr lang="fr-FR" sz="2400" b="1" u="sng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0,30 s</a:t>
            </a: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 flipH="1" flipV="1">
            <a:off x="4067944" y="281325"/>
            <a:ext cx="864096" cy="3312368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e 10"/>
          <p:cNvGrpSpPr/>
          <p:nvPr/>
        </p:nvGrpSpPr>
        <p:grpSpPr>
          <a:xfrm>
            <a:off x="3995936" y="2009517"/>
            <a:ext cx="792088" cy="336890"/>
            <a:chOff x="4188810" y="4388254"/>
            <a:chExt cx="936104" cy="0"/>
          </a:xfrm>
        </p:grpSpPr>
        <p:cxnSp>
          <p:nvCxnSpPr>
            <p:cNvPr id="12" name="Connecteur droit avec flèche 11"/>
            <p:cNvCxnSpPr/>
            <p:nvPr/>
          </p:nvCxnSpPr>
          <p:spPr>
            <a:xfrm>
              <a:off x="4188810" y="4388254"/>
              <a:ext cx="936104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>
              <a:off x="4355976" y="4388254"/>
              <a:ext cx="504056" cy="0"/>
            </a:xfrm>
            <a:prstGeom prst="straightConnector1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Connecteur droit avec flèche 13"/>
          <p:cNvCxnSpPr/>
          <p:nvPr/>
        </p:nvCxnSpPr>
        <p:spPr>
          <a:xfrm>
            <a:off x="4788024" y="1982133"/>
            <a:ext cx="0" cy="11075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651682" y="3193812"/>
            <a:ext cx="341760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endParaRPr lang="fr-FR" sz="2400" b="1" u="sng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5496" y="4824536"/>
            <a:ext cx="9036496" cy="191683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3789040"/>
            <a:ext cx="4679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f/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Bilan de puissance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et d’énergie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4067806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dirty="0">
                <a:latin typeface="Calibri" pitchFamily="34" charset="0"/>
                <a:cs typeface="Calibri" pitchFamily="34" charset="0"/>
              </a:rPr>
              <a:t>                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Reprenons l’équation obtenue en appliquant la loi des mailles au 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II-2.b)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et </a:t>
            </a:r>
            <a:r>
              <a:rPr kumimoji="0" lang="fr-FR" sz="2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multiplions-la par </a:t>
            </a:r>
            <a:r>
              <a:rPr kumimoji="0" lang="fr-FR" sz="22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« i »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. On obtient le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bilan de puissance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suivant : 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77228" y="4879646"/>
            <a:ext cx="203869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2267744" y="4891221"/>
            <a:ext cx="3168352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i  +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i  = 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0" y="5229200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La puissance du condensateur (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i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est négative en convention récepteur :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il 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se comporte comme un générateur en cédant l’énergie qu’il a stockée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0" y="5921896"/>
            <a:ext cx="9324528" cy="81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La puissance du condensateur ohmique est positive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i²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en convention récepteur :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il 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reçoit effectivement l’énergie cédée par le condensateur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5496" y="1008112"/>
            <a:ext cx="9036496" cy="184482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-27384"/>
            <a:ext cx="46794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f/</a:t>
            </a:r>
            <a:r>
              <a:rPr kumimoji="0" lang="fr-FR" sz="2000" b="1" i="0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Bilan de puissance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et d’énergie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251382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dirty="0">
                <a:latin typeface="Calibri" pitchFamily="34" charset="0"/>
                <a:cs typeface="Calibri" pitchFamily="34" charset="0"/>
              </a:rPr>
              <a:t>                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Reprenons l’équation obtenue en appliquant la loi des mailles au 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II-2.b)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et </a:t>
            </a:r>
            <a:r>
              <a:rPr kumimoji="0" lang="fr-FR" sz="2200" b="1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multiplions-la par </a:t>
            </a:r>
            <a:r>
              <a:rPr kumimoji="0" lang="fr-FR" sz="22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« i »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. On obtient le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bilan de puissance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suivant : 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77228" y="1063222"/>
            <a:ext cx="2038697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+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267744" y="1074797"/>
            <a:ext cx="3168352" cy="29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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i  +  </a:t>
            </a:r>
            <a:r>
              <a:rPr kumimoji="0" lang="fr-FR" sz="20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000" b="1" i="0" u="none" strike="noStrike" cap="none" normalizeH="0" baseline="-2500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 i  = 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1412776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La puissance du condensateur (</a:t>
            </a:r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i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est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négative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en convention récepteur :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il 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se comporte comme un générateur en cédant l’énergie qu’il a stockée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2105472"/>
            <a:ext cx="9324528" cy="74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- La puissance du condensateur ohmique est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positive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fr-FR" sz="2000" b="1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× i²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 en convention récepteur :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il </a:t>
            </a:r>
            <a:r>
              <a:rPr kumimoji="0" lang="fr-FR" sz="2000" b="1" i="0" u="none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reçoit effectivement l’énergie cédée par le condensateur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3041084"/>
            <a:ext cx="5148064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1000" dirty="0">
                <a:latin typeface="Calibri" pitchFamily="34" charset="0"/>
                <a:cs typeface="Calibri" pitchFamily="34" charset="0"/>
              </a:rPr>
              <a:t>              </a:t>
            </a:r>
            <a:r>
              <a:rPr lang="fr-FR" sz="2200" dirty="0"/>
              <a:t>Si on multiplie le bilan de puissance précédent par une </a:t>
            </a:r>
            <a:r>
              <a:rPr lang="fr-FR" sz="2200" b="1" dirty="0">
                <a:solidFill>
                  <a:srgbClr val="FF0000"/>
                </a:solidFill>
              </a:rPr>
              <a:t>petite durée </a:t>
            </a:r>
            <a:r>
              <a:rPr lang="fr-FR" sz="2200" b="1" u="sng" dirty="0" err="1">
                <a:solidFill>
                  <a:srgbClr val="FF0000"/>
                </a:solidFill>
              </a:rPr>
              <a:t>dt</a:t>
            </a:r>
            <a:r>
              <a:rPr lang="fr-FR" sz="2200" dirty="0"/>
              <a:t> (durée élémentaire), on obtient le </a:t>
            </a:r>
            <a:r>
              <a:rPr lang="fr-FR" sz="2200" b="1" u="sng" dirty="0"/>
              <a:t>bilan d’énergie</a:t>
            </a:r>
            <a:r>
              <a:rPr lang="fr-FR" sz="2200" dirty="0"/>
              <a:t> :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148064" y="3257109"/>
            <a:ext cx="3888432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000" dirty="0">
              <a:latin typeface="Times New Roman" pitchFamily="18" charset="0"/>
              <a:cs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fr-FR" sz="20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543600" y="3356992"/>
            <a:ext cx="360040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0 =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+ 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r>
              <a:rPr kumimoji="0" lang="fr-FR" sz="240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r>
              <a:rPr kumimoji="0" lang="fr-FR" sz="240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×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dt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2835" t="31080" r="19676" b="63880"/>
          <a:stretch>
            <a:fillRect/>
          </a:stretch>
        </p:blipFill>
        <p:spPr bwMode="auto">
          <a:xfrm>
            <a:off x="1" y="4469183"/>
            <a:ext cx="8964488" cy="32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 l="2835" t="35506" r="80359" b="49001"/>
          <a:stretch>
            <a:fillRect/>
          </a:stretch>
        </p:blipFill>
        <p:spPr bwMode="auto">
          <a:xfrm>
            <a:off x="179512" y="4869160"/>
            <a:ext cx="194421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 l="19641" t="35506" r="43635" b="49001"/>
          <a:stretch>
            <a:fillRect/>
          </a:stretch>
        </p:blipFill>
        <p:spPr bwMode="auto">
          <a:xfrm>
            <a:off x="2123728" y="4869160"/>
            <a:ext cx="424847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l="56293" t="35506" r="19432" b="49001"/>
          <a:stretch>
            <a:fillRect/>
          </a:stretch>
        </p:blipFill>
        <p:spPr bwMode="auto">
          <a:xfrm>
            <a:off x="6335688" y="4869160"/>
            <a:ext cx="28083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62842" t="36959" r="11644" b="51281"/>
          <a:stretch>
            <a:fillRect/>
          </a:stretch>
        </p:blipFill>
        <p:spPr bwMode="auto">
          <a:xfrm>
            <a:off x="1907704" y="5949280"/>
            <a:ext cx="30551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 l="23154" t="51926" r="60009" b="37383"/>
          <a:stretch>
            <a:fillRect/>
          </a:stretch>
        </p:blipFill>
        <p:spPr bwMode="auto">
          <a:xfrm>
            <a:off x="5220072" y="5949280"/>
            <a:ext cx="20162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835" t="31080" r="19676" b="63880"/>
          <a:stretch>
            <a:fillRect/>
          </a:stretch>
        </p:blipFill>
        <p:spPr bwMode="auto">
          <a:xfrm>
            <a:off x="1" y="14133"/>
            <a:ext cx="8964488" cy="32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2835" t="35506" r="80359" b="49001"/>
          <a:stretch>
            <a:fillRect/>
          </a:stretch>
        </p:blipFill>
        <p:spPr bwMode="auto">
          <a:xfrm>
            <a:off x="179512" y="323639"/>
            <a:ext cx="194421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9641" t="35506" r="43635" b="49001"/>
          <a:stretch>
            <a:fillRect/>
          </a:stretch>
        </p:blipFill>
        <p:spPr bwMode="auto">
          <a:xfrm>
            <a:off x="2123728" y="323639"/>
            <a:ext cx="424847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56293" t="35506" r="19432" b="49001"/>
          <a:stretch>
            <a:fillRect/>
          </a:stretch>
        </p:blipFill>
        <p:spPr bwMode="auto">
          <a:xfrm>
            <a:off x="6335688" y="323639"/>
            <a:ext cx="28083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62842" t="36959" r="11644" b="51281"/>
          <a:stretch>
            <a:fillRect/>
          </a:stretch>
        </p:blipFill>
        <p:spPr bwMode="auto">
          <a:xfrm>
            <a:off x="1907704" y="1320176"/>
            <a:ext cx="30551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23154" t="51926" r="60009" b="37383"/>
          <a:stretch>
            <a:fillRect/>
          </a:stretch>
        </p:blipFill>
        <p:spPr bwMode="auto">
          <a:xfrm>
            <a:off x="5220072" y="1320176"/>
            <a:ext cx="201622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66449" t="51926" r="9498" b="37383"/>
          <a:stretch>
            <a:fillRect/>
          </a:stretch>
        </p:blipFill>
        <p:spPr bwMode="auto">
          <a:xfrm>
            <a:off x="1187624" y="2149547"/>
            <a:ext cx="2880320" cy="72008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 l="2835" t="62999" r="12116" b="31961"/>
          <a:stretch>
            <a:fillRect/>
          </a:stretch>
        </p:blipFill>
        <p:spPr bwMode="auto">
          <a:xfrm>
            <a:off x="0" y="3050926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 l="2835" t="68162" r="80091" b="16760"/>
          <a:stretch>
            <a:fillRect/>
          </a:stretch>
        </p:blipFill>
        <p:spPr bwMode="auto">
          <a:xfrm>
            <a:off x="126612" y="3353091"/>
            <a:ext cx="2017158" cy="100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20131" t="68162" r="65241" b="16760"/>
          <a:stretch>
            <a:fillRect/>
          </a:stretch>
        </p:blipFill>
        <p:spPr bwMode="auto">
          <a:xfrm>
            <a:off x="2178332" y="3353091"/>
            <a:ext cx="1728192" cy="100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34759" t="68162" r="38423" b="16760"/>
          <a:stretch>
            <a:fillRect/>
          </a:stretch>
        </p:blipFill>
        <p:spPr bwMode="auto">
          <a:xfrm>
            <a:off x="3906524" y="3353091"/>
            <a:ext cx="3168352" cy="100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 l="61877" t="68162" r="16791" b="16760"/>
          <a:stretch>
            <a:fillRect/>
          </a:stretch>
        </p:blipFill>
        <p:spPr bwMode="auto">
          <a:xfrm>
            <a:off x="1818292" y="4349628"/>
            <a:ext cx="2520280" cy="100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 l="67567" t="26040" r="9754" b="63040"/>
          <a:stretch>
            <a:fillRect/>
          </a:stretch>
        </p:blipFill>
        <p:spPr bwMode="auto">
          <a:xfrm>
            <a:off x="4482588" y="4493644"/>
            <a:ext cx="2592288" cy="70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/>
          <a:srcRect l="67567" t="39480" r="4714" b="49320"/>
          <a:stretch>
            <a:fillRect/>
          </a:stretch>
        </p:blipFill>
        <p:spPr bwMode="auto">
          <a:xfrm>
            <a:off x="5076056" y="5279273"/>
            <a:ext cx="3168352" cy="72008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/>
          <a:srcRect l="27248" t="39480" r="58262" b="49320"/>
          <a:stretch>
            <a:fillRect/>
          </a:stretch>
        </p:blipFill>
        <p:spPr bwMode="auto">
          <a:xfrm>
            <a:off x="7218892" y="4493644"/>
            <a:ext cx="165618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179512" y="5877272"/>
            <a:ext cx="4392488" cy="7920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 constate bien que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la somme de ces deux énergies est nulle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4211960" y="2221555"/>
            <a:ext cx="4392488" cy="7920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&lt;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le condensateur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cède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l’énergie au conducteur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ohmique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5148064" y="6065912"/>
            <a:ext cx="3636912" cy="7920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&gt; 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le conducteur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ohmique </a:t>
            </a:r>
            <a:r>
              <a:rPr lang="fr-FR" sz="2000" b="1" i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reçoit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de l’énergie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084168" y="44624"/>
            <a:ext cx="2655912" cy="25202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(formule</a:t>
            </a:r>
            <a:r>
              <a:rPr kumimoji="0" lang="fr-FR" sz="2000" b="1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fournie)</a:t>
            </a:r>
            <a:endParaRPr kumimoji="0" lang="fr-FR" sz="2000" b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6588224" y="980728"/>
            <a:ext cx="1800200" cy="1080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4405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La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CAPACITE</a:t>
            </a:r>
            <a:r>
              <a:rPr kumimoji="0" lang="fr-FR" sz="20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d’un condensateur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</p:txBody>
      </p:sp>
      <p:sp>
        <p:nvSpPr>
          <p:cNvPr id="4" name="Rectangle 3"/>
          <p:cNvSpPr/>
          <p:nvPr/>
        </p:nvSpPr>
        <p:spPr>
          <a:xfrm>
            <a:off x="6660232" y="1338210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C =  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7357162" y="836712"/>
            <a:ext cx="965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latin typeface="Symbol" pitchFamily="18" charset="2"/>
                <a:cs typeface="Arial" pitchFamily="34" charset="0"/>
              </a:rPr>
              <a:t>e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x S</a:t>
            </a:r>
            <a:endParaRPr lang="fr-FR" sz="2000" dirty="0"/>
          </a:p>
        </p:txBody>
      </p:sp>
      <p:sp>
        <p:nvSpPr>
          <p:cNvPr id="6" name="Rectangle 5"/>
          <p:cNvSpPr/>
          <p:nvPr/>
        </p:nvSpPr>
        <p:spPr>
          <a:xfrm>
            <a:off x="7582203" y="162624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e</a:t>
            </a:r>
            <a:endParaRPr lang="fr-FR" sz="20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7452320" y="1554234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7884368" y="1916832"/>
            <a:ext cx="360040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 flipV="1">
            <a:off x="7236296" y="764704"/>
            <a:ext cx="207006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884368" y="2132856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m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084168" y="2204864"/>
            <a:ext cx="712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F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084168" y="476672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FR" sz="2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F.m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/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8172400" y="692696"/>
            <a:ext cx="288032" cy="43204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812360" y="332656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m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dirty="0"/>
          </a:p>
        </p:txBody>
      </p:sp>
      <p:cxnSp>
        <p:nvCxnSpPr>
          <p:cNvPr id="15" name="Connecteur droit 14"/>
          <p:cNvCxnSpPr>
            <a:stCxn id="11" idx="0"/>
          </p:cNvCxnSpPr>
          <p:nvPr/>
        </p:nvCxnSpPr>
        <p:spPr>
          <a:xfrm flipV="1">
            <a:off x="6440195" y="1700808"/>
            <a:ext cx="436061" cy="50405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764704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55576" y="692696"/>
            <a:ext cx="5256584" cy="181588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i="1" dirty="0"/>
              <a:t>Pour un matériau donné de </a:t>
            </a:r>
            <a:r>
              <a:rPr lang="fr-FR" sz="2000" b="1" dirty="0"/>
              <a:t>permittivité</a:t>
            </a:r>
            <a:r>
              <a:rPr lang="fr-FR" sz="2000" i="1" dirty="0"/>
              <a:t> </a:t>
            </a:r>
            <a:r>
              <a:rPr lang="fr-FR" sz="2400" b="1" dirty="0">
                <a:latin typeface="Symbol" pitchFamily="18" charset="2"/>
              </a:rPr>
              <a:t>e</a:t>
            </a:r>
            <a:r>
              <a:rPr lang="fr-FR" sz="2000" i="1" dirty="0"/>
              <a:t>, on définit la </a:t>
            </a:r>
            <a:r>
              <a:rPr lang="fr-FR" sz="2000" b="1" u="sng" dirty="0"/>
              <a:t>permittivité relative</a:t>
            </a:r>
            <a:r>
              <a:rPr lang="fr-FR" sz="2000" i="1" dirty="0"/>
              <a:t> </a:t>
            </a:r>
            <a:r>
              <a:rPr lang="fr-FR" sz="2400" b="1" dirty="0">
                <a:latin typeface="Symbol" pitchFamily="18" charset="2"/>
              </a:rPr>
              <a:t>e</a:t>
            </a:r>
            <a:r>
              <a:rPr lang="fr-FR" sz="2000" b="1" baseline="-25000" dirty="0"/>
              <a:t>r</a:t>
            </a:r>
            <a:r>
              <a:rPr lang="fr-FR" sz="2000" b="1" dirty="0"/>
              <a:t> = </a:t>
            </a:r>
            <a:r>
              <a:rPr lang="fr-FR" sz="2400" b="1" dirty="0">
                <a:latin typeface="Symbol" pitchFamily="18" charset="2"/>
              </a:rPr>
              <a:t>e</a:t>
            </a:r>
            <a:r>
              <a:rPr lang="fr-FR" sz="2000" b="1" dirty="0"/>
              <a:t> / </a:t>
            </a:r>
            <a:r>
              <a:rPr lang="fr-FR" sz="2400" b="1" dirty="0">
                <a:latin typeface="Symbol" pitchFamily="18" charset="2"/>
              </a:rPr>
              <a:t>e</a:t>
            </a:r>
            <a:r>
              <a:rPr lang="fr-FR" sz="2000" b="1" baseline="-25000" dirty="0"/>
              <a:t>0</a:t>
            </a:r>
            <a:r>
              <a:rPr lang="fr-FR" sz="2000" i="1" dirty="0"/>
              <a:t> où </a:t>
            </a:r>
            <a:r>
              <a:rPr lang="fr-FR" sz="2400" b="1" dirty="0">
                <a:latin typeface="Symbol" pitchFamily="18" charset="2"/>
              </a:rPr>
              <a:t>e</a:t>
            </a:r>
            <a:r>
              <a:rPr lang="fr-FR" sz="2000" b="1" baseline="-25000" dirty="0"/>
              <a:t>0</a:t>
            </a:r>
            <a:r>
              <a:rPr lang="fr-FR" sz="2000" i="1" dirty="0"/>
              <a:t> est la </a:t>
            </a:r>
            <a:r>
              <a:rPr lang="fr-FR" sz="2000" b="1" dirty="0"/>
              <a:t>permittivité du vide </a:t>
            </a:r>
            <a:r>
              <a:rPr lang="fr-FR" sz="2000" i="1" dirty="0"/>
              <a:t>(</a:t>
            </a:r>
            <a:r>
              <a:rPr lang="fr-FR" sz="2400" b="1" dirty="0">
                <a:latin typeface="Symbol" pitchFamily="18" charset="2"/>
              </a:rPr>
              <a:t>e</a:t>
            </a:r>
            <a:r>
              <a:rPr lang="fr-FR" sz="2000" b="1" baseline="-25000" dirty="0"/>
              <a:t>0</a:t>
            </a:r>
            <a:r>
              <a:rPr lang="fr-FR" sz="2000" b="1" dirty="0"/>
              <a:t> = 8,9.10</a:t>
            </a:r>
            <a:r>
              <a:rPr lang="fr-FR" sz="2000" b="1" baseline="30000" dirty="0"/>
              <a:t> – 12 </a:t>
            </a:r>
            <a:r>
              <a:rPr lang="fr-FR" sz="2000" b="1" dirty="0" err="1"/>
              <a:t>F.m</a:t>
            </a:r>
            <a:r>
              <a:rPr lang="fr-FR" sz="2000" b="1" baseline="30000" dirty="0"/>
              <a:t> – 1</a:t>
            </a:r>
            <a:r>
              <a:rPr lang="fr-FR" sz="2000" i="1" dirty="0"/>
              <a:t>). Cette grandeur est sans unité et est toujours supérieure à 1. </a:t>
            </a:r>
            <a:endParaRPr lang="fr-FR" sz="2000" dirty="0"/>
          </a:p>
        </p:txBody>
      </p:sp>
      <p:graphicFrame>
        <p:nvGraphicFramePr>
          <p:cNvPr id="19" name="Tableau 18"/>
          <p:cNvGraphicFramePr>
            <a:graphicFrameLocks noGrp="1"/>
          </p:cNvGraphicFramePr>
          <p:nvPr/>
        </p:nvGraphicFramePr>
        <p:xfrm>
          <a:off x="122406" y="2665178"/>
          <a:ext cx="8928994" cy="1828800"/>
        </p:xfrm>
        <a:graphic>
          <a:graphicData uri="http://schemas.openxmlformats.org/drawingml/2006/table">
            <a:tbl>
              <a:tblPr/>
              <a:tblGrid>
                <a:gridCol w="21766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01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501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09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501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5096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078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2000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100" b="1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Air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100" b="1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Plastique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100" b="1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Papier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100" b="1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Verre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b="1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Eau distillée</a:t>
                      </a:r>
                      <a:endParaRPr lang="fr-FR" sz="200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4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Permittivité </a:t>
                      </a: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Symbol"/>
                          <a:ea typeface="Arial Unicode MS"/>
                          <a:cs typeface="Calibri"/>
                        </a:rPr>
                        <a:t>e</a:t>
                      </a: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(en </a:t>
                      </a:r>
                      <a:r>
                        <a:rPr lang="fr-FR" sz="2000" b="1" dirty="0" err="1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F.m</a:t>
                      </a:r>
                      <a:r>
                        <a:rPr lang="fr-FR" sz="2000" b="1" baseline="30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– 1 </a:t>
                      </a: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)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100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8,9.10</a:t>
                      </a:r>
                      <a:r>
                        <a:rPr lang="fr-FR" sz="2000" baseline="30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– 12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100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1,8.10</a:t>
                      </a:r>
                      <a:r>
                        <a:rPr lang="fr-FR" sz="2000" baseline="30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– 11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100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3,3.10</a:t>
                      </a:r>
                      <a:r>
                        <a:rPr lang="fr-FR" sz="2000" baseline="30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– 11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100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4,4.10</a:t>
                      </a:r>
                      <a:r>
                        <a:rPr lang="fr-FR" sz="2000" baseline="30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– 11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100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7,1.10</a:t>
                      </a:r>
                      <a:r>
                        <a:rPr lang="fr-FR" sz="2000" baseline="30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 – 10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4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Permittivité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relative </a:t>
                      </a: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Symbol"/>
                          <a:ea typeface="Arial Unicode MS"/>
                          <a:cs typeface="Calibri"/>
                        </a:rPr>
                        <a:t>e</a:t>
                      </a:r>
                      <a:r>
                        <a:rPr lang="fr-FR" sz="2000" b="1" baseline="-25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r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100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1,0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100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2,0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100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3,7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100" dirty="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5,0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endParaRPr lang="fr-FR" sz="1100">
                        <a:solidFill>
                          <a:srgbClr val="000000"/>
                        </a:solidFill>
                        <a:latin typeface="Comic Sans MS"/>
                        <a:ea typeface="Arial Unicode MS"/>
                        <a:cs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  <a:tab pos="900430" algn="l"/>
                          <a:tab pos="1350645" algn="l"/>
                          <a:tab pos="1800860" algn="l"/>
                          <a:tab pos="2251075" algn="l"/>
                          <a:tab pos="2701290" algn="l"/>
                          <a:tab pos="3151505" algn="l"/>
                          <a:tab pos="3601720" algn="l"/>
                          <a:tab pos="4051935" algn="l"/>
                          <a:tab pos="4502150" algn="l"/>
                          <a:tab pos="4952365" algn="l"/>
                          <a:tab pos="5402580" algn="l"/>
                          <a:tab pos="5852795" algn="l"/>
                        </a:tabLst>
                      </a:pPr>
                      <a:r>
                        <a:rPr lang="fr-FR" sz="2000">
                          <a:solidFill>
                            <a:srgbClr val="000000"/>
                          </a:solidFill>
                          <a:latin typeface="Comic Sans MS"/>
                          <a:ea typeface="Arial Unicode MS"/>
                          <a:cs typeface="Calibri"/>
                        </a:rPr>
                        <a:t>80</a:t>
                      </a:r>
                      <a:endParaRPr lang="fr-FR" sz="2000" dirty="0">
                        <a:solidFill>
                          <a:srgbClr val="000000"/>
                        </a:solidFill>
                        <a:latin typeface="Helvetica"/>
                        <a:ea typeface="Arial Unicode MS"/>
                        <a:cs typeface="Arial Unicode MS"/>
                      </a:endParaRPr>
                    </a:p>
                  </a:txBody>
                  <a:tcPr marL="60334" marR="603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179512" y="4725144"/>
            <a:ext cx="4472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Application aux capteurs capacitifs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71600" y="5157192"/>
            <a:ext cx="6732240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cs typeface="Arial" pitchFamily="34" charset="0"/>
              </a:rPr>
              <a:t>Dispositifs dont </a:t>
            </a:r>
            <a:r>
              <a:rPr lang="fr-FR" sz="2200" b="1" u="sng" dirty="0">
                <a:cs typeface="Arial" pitchFamily="34" charset="0"/>
              </a:rPr>
              <a:t>la capacité  varie en fonction de</a:t>
            </a:r>
            <a:r>
              <a:rPr lang="fr-FR" sz="2200" dirty="0"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fr-FR" sz="2200" dirty="0">
                <a:cs typeface="Arial" pitchFamily="34" charset="0"/>
              </a:rPr>
              <a:t>, </a:t>
            </a:r>
            <a:r>
              <a:rPr lang="fr-FR" sz="2400" b="1" dirty="0">
                <a:solidFill>
                  <a:srgbClr val="FF0000"/>
                </a:solidFill>
                <a:cs typeface="Arial" pitchFamily="34" charset="0"/>
              </a:rPr>
              <a:t>S</a:t>
            </a:r>
            <a:r>
              <a:rPr lang="fr-FR" sz="2200" dirty="0">
                <a:cs typeface="Arial" pitchFamily="34" charset="0"/>
              </a:rPr>
              <a:t> et </a:t>
            </a:r>
            <a:r>
              <a:rPr lang="fr-FR" sz="2400" b="1" dirty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e</a:t>
            </a:r>
            <a:endParaRPr lang="fr-FR" sz="2200" b="1" dirty="0">
              <a:solidFill>
                <a:srgbClr val="FF0000"/>
              </a:solidFill>
              <a:latin typeface="Symbol" pitchFamily="18" charset="2"/>
              <a:cs typeface="Arial" pitchFamily="34" charset="0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5815136"/>
            <a:ext cx="9144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Quel paramètre est modifié dans chacune des actions schématisées ci-contre ?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6084168" y="44624"/>
            <a:ext cx="2655912" cy="25202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(formule</a:t>
            </a:r>
            <a:r>
              <a:rPr kumimoji="0" lang="fr-FR" sz="2000" b="1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fournie)</a:t>
            </a:r>
            <a:endParaRPr kumimoji="0" lang="fr-FR" sz="2000" b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6588224" y="980728"/>
            <a:ext cx="1800200" cy="10801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300" y="4554"/>
            <a:ext cx="40206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La capacité</a:t>
            </a:r>
            <a:r>
              <a:rPr kumimoji="0" lang="fr-FR" sz="2000" b="1" i="1" u="sng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d’un condensateur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</p:txBody>
      </p:sp>
      <p:sp>
        <p:nvSpPr>
          <p:cNvPr id="4" name="Rectangle 3"/>
          <p:cNvSpPr/>
          <p:nvPr/>
        </p:nvSpPr>
        <p:spPr>
          <a:xfrm>
            <a:off x="6660232" y="1338210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C =  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7357162" y="836712"/>
            <a:ext cx="9653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b="1" dirty="0">
                <a:latin typeface="Symbol" pitchFamily="18" charset="2"/>
                <a:cs typeface="Arial" pitchFamily="34" charset="0"/>
              </a:rPr>
              <a:t>e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x S</a:t>
            </a:r>
            <a:endParaRPr lang="fr-FR" sz="2000" dirty="0"/>
          </a:p>
        </p:txBody>
      </p:sp>
      <p:sp>
        <p:nvSpPr>
          <p:cNvPr id="6" name="Rectangle 5"/>
          <p:cNvSpPr/>
          <p:nvPr/>
        </p:nvSpPr>
        <p:spPr>
          <a:xfrm>
            <a:off x="7582203" y="1626242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e</a:t>
            </a:r>
            <a:endParaRPr lang="fr-FR" sz="2000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7452320" y="1554234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7884368" y="1916832"/>
            <a:ext cx="360040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 flipV="1">
            <a:off x="7236296" y="764704"/>
            <a:ext cx="207006" cy="36004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884368" y="2132856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m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6084168" y="2204864"/>
            <a:ext cx="7120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F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6084168" y="476672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FR" sz="200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F.m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– 1</a:t>
            </a:r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2000" dirty="0"/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8172400" y="692696"/>
            <a:ext cx="288032" cy="43204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7812360" y="332656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m</a:t>
            </a:r>
            <a:r>
              <a:rPr lang="fr-FR" sz="2000" b="1" baseline="30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fr-FR" dirty="0"/>
          </a:p>
        </p:txBody>
      </p:sp>
      <p:cxnSp>
        <p:nvCxnSpPr>
          <p:cNvPr id="15" name="Connecteur droit 14"/>
          <p:cNvCxnSpPr>
            <a:stCxn id="11" idx="0"/>
          </p:cNvCxnSpPr>
          <p:nvPr/>
        </p:nvCxnSpPr>
        <p:spPr>
          <a:xfrm flipV="1">
            <a:off x="6440195" y="1700808"/>
            <a:ext cx="436061" cy="50405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179512" y="2276872"/>
            <a:ext cx="44726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Application aux capteurs capacitifs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:  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2708920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Quel paramètre est modifié dans chacune des actions ci-dessous ?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 l="43469" t="36119" r="2194" b="28601"/>
          <a:stretch>
            <a:fillRect/>
          </a:stretch>
        </p:blipFill>
        <p:spPr bwMode="auto">
          <a:xfrm>
            <a:off x="1475656" y="3140968"/>
            <a:ext cx="6336704" cy="231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0" y="5445224"/>
            <a:ext cx="91440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a)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diminution de « e »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donc augmentation de la capacité (montre connectée, déclenchement airbag …)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"/>
          <p:cNvSpPr>
            <a:spLocks noChangeArrowheads="1"/>
          </p:cNvSpPr>
          <p:nvPr/>
        </p:nvSpPr>
        <p:spPr bwMode="auto">
          <a:xfrm>
            <a:off x="0" y="6093296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b)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changement de « 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e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»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changement de milieu (capteur de remplissage)</a:t>
            </a:r>
          </a:p>
        </p:txBody>
      </p: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-9788" y="6453336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c)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diminution de « S »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donc diminution de capacité (capteur de déplacement)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6672"/>
            <a:ext cx="49053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ectangle 3"/>
          <p:cNvSpPr>
            <a:spLocks noChangeArrowheads="1"/>
          </p:cNvSpPr>
          <p:nvPr/>
        </p:nvSpPr>
        <p:spPr bwMode="auto">
          <a:xfrm>
            <a:off x="755576" y="404664"/>
            <a:ext cx="5256584" cy="181588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i="1" dirty="0"/>
              <a:t>Pour un matériau donné de </a:t>
            </a:r>
            <a:r>
              <a:rPr lang="fr-FR" sz="2000" b="1" dirty="0"/>
              <a:t>permittivité</a:t>
            </a:r>
            <a:r>
              <a:rPr lang="fr-FR" sz="2000" i="1" dirty="0"/>
              <a:t> </a:t>
            </a:r>
            <a:r>
              <a:rPr lang="fr-FR" sz="2400" b="1" dirty="0">
                <a:latin typeface="Symbol" pitchFamily="18" charset="2"/>
              </a:rPr>
              <a:t>e</a:t>
            </a:r>
            <a:r>
              <a:rPr lang="fr-FR" sz="2000" i="1" dirty="0"/>
              <a:t>, on définit la </a:t>
            </a:r>
            <a:r>
              <a:rPr lang="fr-FR" sz="2000" b="1" u="sng" dirty="0"/>
              <a:t>permittivité relative</a:t>
            </a:r>
            <a:r>
              <a:rPr lang="fr-FR" sz="2000" i="1" dirty="0"/>
              <a:t> </a:t>
            </a:r>
            <a:r>
              <a:rPr lang="fr-FR" sz="2400" b="1" dirty="0">
                <a:latin typeface="Symbol" pitchFamily="18" charset="2"/>
              </a:rPr>
              <a:t>e</a:t>
            </a:r>
            <a:r>
              <a:rPr lang="fr-FR" sz="2000" b="1" baseline="-25000" dirty="0"/>
              <a:t>r</a:t>
            </a:r>
            <a:r>
              <a:rPr lang="fr-FR" sz="2000" b="1" dirty="0"/>
              <a:t> = </a:t>
            </a:r>
            <a:r>
              <a:rPr lang="fr-FR" sz="2400" b="1" dirty="0">
                <a:latin typeface="Symbol" pitchFamily="18" charset="2"/>
              </a:rPr>
              <a:t>e</a:t>
            </a:r>
            <a:r>
              <a:rPr lang="fr-FR" sz="2000" b="1" dirty="0"/>
              <a:t> / </a:t>
            </a:r>
            <a:r>
              <a:rPr lang="fr-FR" sz="2400" b="1" dirty="0">
                <a:latin typeface="Symbol" pitchFamily="18" charset="2"/>
              </a:rPr>
              <a:t>e</a:t>
            </a:r>
            <a:r>
              <a:rPr lang="fr-FR" sz="2000" b="1" baseline="-25000" dirty="0"/>
              <a:t>0</a:t>
            </a:r>
            <a:r>
              <a:rPr lang="fr-FR" sz="2000" i="1" dirty="0"/>
              <a:t> où </a:t>
            </a:r>
            <a:r>
              <a:rPr lang="fr-FR" sz="2400" b="1" dirty="0">
                <a:latin typeface="Symbol" pitchFamily="18" charset="2"/>
              </a:rPr>
              <a:t>e</a:t>
            </a:r>
            <a:r>
              <a:rPr lang="fr-FR" sz="2000" b="1" baseline="-25000" dirty="0"/>
              <a:t>0</a:t>
            </a:r>
            <a:r>
              <a:rPr lang="fr-FR" sz="2000" i="1" dirty="0"/>
              <a:t> est la </a:t>
            </a:r>
            <a:r>
              <a:rPr lang="fr-FR" sz="2000" b="1" dirty="0"/>
              <a:t>permittivité du vide </a:t>
            </a:r>
            <a:r>
              <a:rPr lang="fr-FR" sz="2000" i="1" dirty="0"/>
              <a:t>(</a:t>
            </a:r>
            <a:r>
              <a:rPr lang="fr-FR" sz="2400" b="1" dirty="0">
                <a:latin typeface="Symbol" pitchFamily="18" charset="2"/>
              </a:rPr>
              <a:t>e</a:t>
            </a:r>
            <a:r>
              <a:rPr lang="fr-FR" sz="2000" b="1" baseline="-25000" dirty="0"/>
              <a:t>0</a:t>
            </a:r>
            <a:r>
              <a:rPr lang="fr-FR" sz="2000" b="1" dirty="0"/>
              <a:t> = 8,9.10</a:t>
            </a:r>
            <a:r>
              <a:rPr lang="fr-FR" sz="2000" b="1" baseline="30000" dirty="0"/>
              <a:t> – 12 </a:t>
            </a:r>
            <a:r>
              <a:rPr lang="fr-FR" sz="2000" b="1" dirty="0" err="1"/>
              <a:t>F.m</a:t>
            </a:r>
            <a:r>
              <a:rPr lang="fr-FR" sz="2000" b="1" baseline="30000" dirty="0"/>
              <a:t> – 1</a:t>
            </a:r>
            <a:r>
              <a:rPr lang="fr-FR" sz="2000" i="1" dirty="0"/>
              <a:t>). Cette grandeur est sans unité et est toujours supérieure à 1. 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fr-FR" sz="2000" b="1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Application 2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 : </a:t>
            </a:r>
            <a:r>
              <a:rPr lang="fr-FR" sz="2000" i="1" dirty="0">
                <a:latin typeface="Times New Roman" pitchFamily="18" charset="0"/>
                <a:cs typeface="Times New Roman" pitchFamily="18" charset="0"/>
              </a:rPr>
              <a:t>Quel paramètre est modifié dans chacune des actions ci-dessous ?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32656"/>
            <a:ext cx="91440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a)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diminution de « e »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donc augmentation de la capacité (montre connectée, déclenchement airbag …)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0728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b)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changement de « 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cs typeface="Arial" pitchFamily="34" charset="0"/>
              </a:rPr>
              <a:t>e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 »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car changement de milieu (capteur de remplissage)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9788" y="1340768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c)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diminution de « S »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donc diminution de capacité (capteur de déplacement)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1844824"/>
            <a:ext cx="685027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3)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Relation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entre grandeurs électriques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0" y="2276872"/>
            <a:ext cx="72859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Relation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entre CHARGE et TENSION ELECTRIQUE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2843808" y="4725144"/>
            <a:ext cx="1872208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q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C ×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endParaRPr kumimoji="0" lang="fr-FR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Connecteur droit 52"/>
          <p:cNvCxnSpPr/>
          <p:nvPr/>
        </p:nvCxnSpPr>
        <p:spPr>
          <a:xfrm flipV="1">
            <a:off x="4427984" y="4883293"/>
            <a:ext cx="576064" cy="7200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>
            <a:off x="3788930" y="4595261"/>
            <a:ext cx="351022" cy="26488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932040" y="4667269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Volt (V)</a:t>
            </a:r>
            <a:endParaRPr lang="fr-FR" dirty="0"/>
          </a:p>
        </p:txBody>
      </p:sp>
      <p:sp>
        <p:nvSpPr>
          <p:cNvPr id="56" name="Rectangle 55"/>
          <p:cNvSpPr/>
          <p:nvPr/>
        </p:nvSpPr>
        <p:spPr>
          <a:xfrm>
            <a:off x="4067944" y="4307229"/>
            <a:ext cx="16514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Farad (F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/>
          </a:p>
        </p:txBody>
      </p:sp>
      <p:sp>
        <p:nvSpPr>
          <p:cNvPr id="57" name="Rectangle 56"/>
          <p:cNvSpPr/>
          <p:nvPr/>
        </p:nvSpPr>
        <p:spPr>
          <a:xfrm>
            <a:off x="107504" y="4739277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Coulomb (C)</a:t>
            </a:r>
            <a:endParaRPr lang="fr-FR" sz="2000" dirty="0"/>
          </a:p>
        </p:txBody>
      </p:sp>
      <p:cxnSp>
        <p:nvCxnSpPr>
          <p:cNvPr id="58" name="Connecteur droit 57"/>
          <p:cNvCxnSpPr/>
          <p:nvPr/>
        </p:nvCxnSpPr>
        <p:spPr>
          <a:xfrm>
            <a:off x="2195736" y="4955301"/>
            <a:ext cx="792089" cy="7200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0" name="Groupe 69"/>
          <p:cNvGrpSpPr/>
          <p:nvPr/>
        </p:nvGrpSpPr>
        <p:grpSpPr>
          <a:xfrm>
            <a:off x="120204" y="2670512"/>
            <a:ext cx="8928992" cy="2702704"/>
            <a:chOff x="120204" y="2670512"/>
            <a:chExt cx="8928992" cy="2702704"/>
          </a:xfrm>
        </p:grpSpPr>
        <p:sp>
          <p:nvSpPr>
            <p:cNvPr id="50" name="Rectangle 3"/>
            <p:cNvSpPr>
              <a:spLocks noChangeArrowheads="1"/>
            </p:cNvSpPr>
            <p:nvPr/>
          </p:nvSpPr>
          <p:spPr bwMode="auto">
            <a:xfrm>
              <a:off x="120204" y="2670512"/>
              <a:ext cx="8928992" cy="270270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fr-FR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  <a:sym typeface="Wingdings 2" pitchFamily="18" charset="2"/>
                </a:rPr>
                <a:t>Soit :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  <a:sym typeface="Wingdings 2" pitchFamily="18" charset="2"/>
                </a:rPr>
                <a:t>	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  <a:sym typeface="Wingdings"/>
                </a:rPr>
                <a:t> C </a:t>
              </a:r>
              <a:r>
                <a:rPr kumimoji="0" lang="fr-FR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  <a:sym typeface="Wingdings"/>
                </a:rPr>
                <a:t>la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  <a:sym typeface="Wingdings"/>
                </a:rPr>
                <a:t> 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cs typeface="Times New Roman" pitchFamily="18" charset="0"/>
                  <a:sym typeface="Wingdings"/>
                </a:rPr>
                <a:t>capacité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  <a:sym typeface="Wingdings"/>
                </a:rPr>
                <a:t> </a:t>
              </a:r>
              <a:r>
                <a:rPr kumimoji="0" lang="fr-FR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  <a:sym typeface="Wingdings"/>
                </a:rPr>
                <a:t>du condensateur ;</a:t>
              </a:r>
            </a:p>
            <a:p>
              <a:pPr lvl="0" algn="just" fontAlgn="base">
                <a:spcBef>
                  <a:spcPct val="0"/>
                </a:spcBef>
              </a:pPr>
              <a:r>
                <a:rPr lang="fr-FR" sz="2400" b="1" dirty="0" smtClean="0">
                  <a:cs typeface="Times New Roman" pitchFamily="18" charset="0"/>
                  <a:sym typeface="Wingdings"/>
                </a:rPr>
                <a:t>	 </a:t>
              </a:r>
              <a:r>
                <a:rPr lang="fr-FR" sz="2400" b="1" dirty="0" err="1" smtClean="0">
                  <a:solidFill>
                    <a:srgbClr val="7030A0"/>
                  </a:solidFill>
                  <a:cs typeface="Times New Roman" pitchFamily="18" charset="0"/>
                  <a:sym typeface="Wingdings"/>
                </a:rPr>
                <a:t>u</a:t>
              </a:r>
              <a:r>
                <a:rPr lang="fr-FR" sz="2400" b="1" baseline="-25000" dirty="0" err="1" smtClean="0">
                  <a:solidFill>
                    <a:srgbClr val="7030A0"/>
                  </a:solidFill>
                  <a:cs typeface="Times New Roman" pitchFamily="18" charset="0"/>
                  <a:sym typeface="Wingdings"/>
                </a:rPr>
                <a:t>C</a:t>
              </a:r>
              <a:r>
                <a:rPr lang="fr-FR" sz="2400" b="1" dirty="0" smtClean="0">
                  <a:cs typeface="Times New Roman" pitchFamily="18" charset="0"/>
                  <a:sym typeface="Wingdings"/>
                </a:rPr>
                <a:t> </a:t>
              </a:r>
              <a:r>
                <a:rPr lang="fr-FR" sz="2400" dirty="0" smtClean="0">
                  <a:cs typeface="Times New Roman" pitchFamily="18" charset="0"/>
                  <a:sym typeface="Wingdings"/>
                </a:rPr>
                <a:t>la</a:t>
              </a:r>
              <a:r>
                <a:rPr lang="fr-FR" sz="2400" b="1" dirty="0" smtClean="0">
                  <a:cs typeface="Times New Roman" pitchFamily="18" charset="0"/>
                  <a:sym typeface="Wingdings"/>
                </a:rPr>
                <a:t> </a:t>
              </a:r>
              <a:r>
                <a:rPr lang="fr-FR" sz="2400" b="1" dirty="0" smtClean="0">
                  <a:solidFill>
                    <a:srgbClr val="FF0000"/>
                  </a:solidFill>
                  <a:cs typeface="Times New Roman" pitchFamily="18" charset="0"/>
                  <a:sym typeface="Wingdings"/>
                </a:rPr>
                <a:t>tension électrique</a:t>
              </a:r>
              <a:r>
                <a:rPr lang="fr-FR" sz="2400" b="1" dirty="0" smtClean="0">
                  <a:cs typeface="Times New Roman" pitchFamily="18" charset="0"/>
                  <a:sym typeface="Wingdings"/>
                </a:rPr>
                <a:t> </a:t>
              </a:r>
              <a:r>
                <a:rPr lang="fr-FR" sz="2400" dirty="0" smtClean="0">
                  <a:cs typeface="Times New Roman" pitchFamily="18" charset="0"/>
                  <a:sym typeface="Wingdings"/>
                </a:rPr>
                <a:t>aux bornes du condensateur ;</a:t>
              </a:r>
              <a:r>
                <a:rPr lang="fr-FR" sz="2400" b="1" dirty="0" smtClean="0">
                  <a:cs typeface="Times New Roman" pitchFamily="18" charset="0"/>
                  <a:sym typeface="Wingdings"/>
                </a:rPr>
                <a:t> </a:t>
              </a:r>
            </a:p>
            <a:p>
              <a:pPr lvl="0" algn="just" fontAlgn="base">
                <a:spcBef>
                  <a:spcPct val="0"/>
                </a:spcBef>
              </a:pPr>
              <a:r>
                <a:rPr lang="fr-FR" sz="2400" b="1" dirty="0" smtClean="0">
                  <a:cs typeface="Times New Roman" pitchFamily="18" charset="0"/>
                  <a:sym typeface="Wingdings"/>
                </a:rPr>
                <a:t>	 </a:t>
              </a:r>
              <a:r>
                <a:rPr lang="fr-FR" sz="2400" b="1" dirty="0" smtClean="0">
                  <a:solidFill>
                    <a:schemeClr val="accent6">
                      <a:lumMod val="75000"/>
                    </a:schemeClr>
                  </a:solidFill>
                  <a:cs typeface="Times New Roman" pitchFamily="18" charset="0"/>
                  <a:sym typeface="Wingdings"/>
                </a:rPr>
                <a:t>q</a:t>
              </a:r>
              <a:r>
                <a:rPr lang="fr-FR" sz="2400" b="1" dirty="0" smtClean="0">
                  <a:cs typeface="Times New Roman" pitchFamily="18" charset="0"/>
                  <a:sym typeface="Wingdings"/>
                </a:rPr>
                <a:t> </a:t>
              </a:r>
              <a:r>
                <a:rPr lang="fr-FR" sz="2400" dirty="0" smtClean="0">
                  <a:cs typeface="Times New Roman" pitchFamily="18" charset="0"/>
                  <a:sym typeface="Wingdings"/>
                </a:rPr>
                <a:t>la</a:t>
              </a:r>
              <a:r>
                <a:rPr lang="fr-FR" sz="2400" b="1" dirty="0" smtClean="0">
                  <a:cs typeface="Times New Roman" pitchFamily="18" charset="0"/>
                  <a:sym typeface="Wingdings"/>
                </a:rPr>
                <a:t> </a:t>
              </a:r>
              <a:r>
                <a:rPr lang="fr-FR" sz="2400" b="1" dirty="0" smtClean="0">
                  <a:solidFill>
                    <a:srgbClr val="FF0000"/>
                  </a:solidFill>
                  <a:cs typeface="Times New Roman" pitchFamily="18" charset="0"/>
                  <a:sym typeface="Wingdings"/>
                </a:rPr>
                <a:t>charge électrique </a:t>
              </a:r>
              <a:r>
                <a:rPr lang="fr-FR" sz="2400" dirty="0" smtClean="0">
                  <a:cs typeface="Times New Roman" pitchFamily="18" charset="0"/>
                  <a:sym typeface="Wingdings"/>
                </a:rPr>
                <a:t>de l’armature du condensateur pointée 	par la flèche de tension </a:t>
              </a:r>
              <a:r>
                <a:rPr lang="fr-FR" sz="2400" dirty="0" err="1" smtClean="0">
                  <a:cs typeface="Times New Roman" pitchFamily="18" charset="0"/>
                  <a:sym typeface="Wingdings"/>
                </a:rPr>
                <a:t>u</a:t>
              </a:r>
              <a:r>
                <a:rPr lang="fr-FR" sz="2400" baseline="-25000" dirty="0" err="1" smtClean="0">
                  <a:cs typeface="Times New Roman" pitchFamily="18" charset="0"/>
                  <a:sym typeface="Wingdings"/>
                </a:rPr>
                <a:t>C</a:t>
              </a:r>
              <a:r>
                <a:rPr lang="fr-FR" sz="2400" dirty="0" smtClean="0">
                  <a:cs typeface="Times New Roman" pitchFamily="18" charset="0"/>
                  <a:sym typeface="Wingdings"/>
                </a:rPr>
                <a:t> .</a:t>
              </a:r>
              <a:endPara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  <a:sym typeface="Wingdings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r-FR" sz="2000" b="1" dirty="0" smtClean="0">
                  <a:latin typeface="Times New Roman" pitchFamily="18" charset="0"/>
                  <a:cs typeface="Times New Roman" pitchFamily="18" charset="0"/>
                  <a:sym typeface="Wingdings"/>
                </a:rPr>
                <a:t>	</a:t>
              </a:r>
              <a:endPara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2" name="Image 61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44208" y="4234207"/>
              <a:ext cx="2477624" cy="1067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4" name="Rectangle 63"/>
          <p:cNvSpPr/>
          <p:nvPr/>
        </p:nvSpPr>
        <p:spPr>
          <a:xfrm>
            <a:off x="7164288" y="4748786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740352" y="4746228"/>
            <a:ext cx="628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69" name="Groupe 68"/>
          <p:cNvGrpSpPr/>
          <p:nvPr/>
        </p:nvGrpSpPr>
        <p:grpSpPr>
          <a:xfrm>
            <a:off x="7020272" y="3742432"/>
            <a:ext cx="1468418" cy="550664"/>
            <a:chOff x="7020272" y="3742432"/>
            <a:chExt cx="1468418" cy="550664"/>
          </a:xfrm>
        </p:grpSpPr>
        <p:sp>
          <p:nvSpPr>
            <p:cNvPr id="63" name="Rectangle 62"/>
            <p:cNvSpPr/>
            <p:nvPr/>
          </p:nvSpPr>
          <p:spPr>
            <a:xfrm>
              <a:off x="7164288" y="3742432"/>
              <a:ext cx="1324402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fr-FR" sz="2400" b="1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fr-FR" sz="2400" b="1" baseline="-250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400" b="1" baseline="-250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= </a:t>
              </a:r>
              <a:r>
                <a:rPr lang="fr-FR" sz="2400" b="1" dirty="0" err="1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fr-FR" sz="2400" b="1" baseline="-25000" dirty="0" err="1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AB</a:t>
              </a:r>
              <a:endParaRPr lang="fr-FR" sz="2400" dirty="0">
                <a:solidFill>
                  <a:srgbClr val="7030A0"/>
                </a:solidFill>
              </a:endParaRPr>
            </a:p>
          </p:txBody>
        </p:sp>
        <p:cxnSp>
          <p:nvCxnSpPr>
            <p:cNvPr id="67" name="Connecteur droit avec flèche 66"/>
            <p:cNvCxnSpPr/>
            <p:nvPr/>
          </p:nvCxnSpPr>
          <p:spPr>
            <a:xfrm flipH="1">
              <a:off x="7020272" y="4293096"/>
              <a:ext cx="1368152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" name="Picture 2" descr="Première Partie: L'argent, le vocabulaire – Français inclusif: An  Interactive Textbook for French 202"/>
          <p:cNvPicPr>
            <a:picLocks noChangeAspect="1" noChangeArrowheads="1"/>
          </p:cNvPicPr>
          <p:nvPr/>
        </p:nvPicPr>
        <p:blipFill>
          <a:blip r:embed="rId3" cstate="print"/>
          <a:srcRect l="5984" t="32059" b="5302"/>
          <a:stretch>
            <a:fillRect/>
          </a:stretch>
        </p:blipFill>
        <p:spPr bwMode="auto">
          <a:xfrm rot="20777177">
            <a:off x="293906" y="5684077"/>
            <a:ext cx="2088232" cy="608697"/>
          </a:xfrm>
          <a:prstGeom prst="rect">
            <a:avLst/>
          </a:prstGeom>
          <a:noFill/>
        </p:spPr>
      </p:pic>
      <p:sp>
        <p:nvSpPr>
          <p:cNvPr id="72" name="Rectangle 15"/>
          <p:cNvSpPr>
            <a:spLocks noChangeArrowheads="1"/>
          </p:cNvSpPr>
          <p:nvPr/>
        </p:nvSpPr>
        <p:spPr bwMode="auto">
          <a:xfrm>
            <a:off x="2555776" y="5445224"/>
            <a:ext cx="65882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|q|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"/>
              </a:rPr>
              <a:t>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: le condensateur </a:t>
            </a:r>
            <a:r>
              <a:rPr lang="fr-FR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 charge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algn="just" eaLnBrk="0" hangingPunct="0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|q|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"/>
              </a:rPr>
              <a:t>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: le condensateur </a:t>
            </a:r>
            <a:r>
              <a:rPr lang="fr-FR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 décharge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 eaLnBrk="0" hangingPunct="0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|q|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Symbol"/>
              </a:rPr>
              <a:t>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: le condensateur </a:t>
            </a:r>
            <a:r>
              <a:rPr lang="fr-FR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est chargé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; </a:t>
            </a:r>
          </a:p>
          <a:p>
            <a:pPr algn="just" eaLnBrk="0" hangingPunct="0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|q|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/>
              </a:rPr>
              <a:t>= 0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: le condensateur </a:t>
            </a:r>
            <a:r>
              <a:rPr lang="fr-FR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est déchargé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6" grpId="0"/>
      <p:bldP spid="52" grpId="0" animBg="1"/>
      <p:bldP spid="55" grpId="0"/>
      <p:bldP spid="56" grpId="0"/>
      <p:bldP spid="57" grpId="0"/>
      <p:bldP spid="64" grpId="0"/>
      <p:bldP spid="65" grpId="0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0"/>
            <a:ext cx="685027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3)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Relation </a:t>
            </a: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entre grandeurs électriques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0" y="404664"/>
            <a:ext cx="728596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a/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Relation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entre CHARGE et TENSION ELECTRIQUE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6"/>
          <p:cNvSpPr txBox="1">
            <a:spLocks noChangeArrowheads="1"/>
          </p:cNvSpPr>
          <p:nvPr/>
        </p:nvSpPr>
        <p:spPr bwMode="auto">
          <a:xfrm>
            <a:off x="2843808" y="2830911"/>
            <a:ext cx="1872208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q</a:t>
            </a:r>
            <a:r>
              <a:rPr kumimoji="0" lang="fr-FR" sz="2400" b="1" i="0" u="none" strike="noStrike" cap="none" normalizeH="0" baseline="0" dirty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 = C × </a:t>
            </a:r>
            <a:r>
              <a:rPr kumimoji="0" lang="fr-FR" sz="2400" b="1" i="0" u="none" strike="noStrike" cap="none" normalizeH="0" baseline="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400" b="1" i="0" u="none" strike="noStrike" cap="none" normalizeH="0" baseline="-25000" dirty="0" err="1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endParaRPr kumimoji="0" lang="fr-FR" sz="2400" b="1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Connecteur droit 52"/>
          <p:cNvCxnSpPr/>
          <p:nvPr/>
        </p:nvCxnSpPr>
        <p:spPr>
          <a:xfrm flipV="1">
            <a:off x="4427984" y="2989060"/>
            <a:ext cx="576064" cy="7200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>
            <a:off x="3788930" y="2701028"/>
            <a:ext cx="351022" cy="26488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932040" y="2773036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Volt (V)</a:t>
            </a:r>
            <a:endParaRPr lang="fr-FR" dirty="0"/>
          </a:p>
        </p:txBody>
      </p:sp>
      <p:sp>
        <p:nvSpPr>
          <p:cNvPr id="56" name="Rectangle 55"/>
          <p:cNvSpPr/>
          <p:nvPr/>
        </p:nvSpPr>
        <p:spPr>
          <a:xfrm>
            <a:off x="4067944" y="2412996"/>
            <a:ext cx="17363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Farad (F))</a:t>
            </a:r>
            <a:endParaRPr lang="fr-FR" dirty="0"/>
          </a:p>
        </p:txBody>
      </p:sp>
      <p:sp>
        <p:nvSpPr>
          <p:cNvPr id="57" name="Rectangle 56"/>
          <p:cNvSpPr/>
          <p:nvPr/>
        </p:nvSpPr>
        <p:spPr>
          <a:xfrm>
            <a:off x="107504" y="2845044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Coulomb (C)</a:t>
            </a:r>
            <a:endParaRPr lang="fr-FR" sz="2000" dirty="0"/>
          </a:p>
        </p:txBody>
      </p:sp>
      <p:cxnSp>
        <p:nvCxnSpPr>
          <p:cNvPr id="58" name="Connecteur droit 57"/>
          <p:cNvCxnSpPr/>
          <p:nvPr/>
        </p:nvCxnSpPr>
        <p:spPr>
          <a:xfrm>
            <a:off x="2195736" y="3061068"/>
            <a:ext cx="792089" cy="72008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e 69"/>
          <p:cNvGrpSpPr/>
          <p:nvPr/>
        </p:nvGrpSpPr>
        <p:grpSpPr>
          <a:xfrm>
            <a:off x="120204" y="776279"/>
            <a:ext cx="8928992" cy="2702704"/>
            <a:chOff x="120204" y="2670512"/>
            <a:chExt cx="8928992" cy="2702704"/>
          </a:xfrm>
        </p:grpSpPr>
        <p:sp>
          <p:nvSpPr>
            <p:cNvPr id="50" name="Rectangle 3"/>
            <p:cNvSpPr>
              <a:spLocks noChangeArrowheads="1"/>
            </p:cNvSpPr>
            <p:nvPr/>
          </p:nvSpPr>
          <p:spPr bwMode="auto">
            <a:xfrm>
              <a:off x="120204" y="2670512"/>
              <a:ext cx="8928992" cy="2702704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fr-FR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  <a:sym typeface="Wingdings 2" pitchFamily="18" charset="2"/>
                </a:rPr>
                <a:t>Soit :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  <a:sym typeface="Wingdings 2" pitchFamily="18" charset="2"/>
                </a:rPr>
                <a:t>	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  <a:sym typeface="Wingdings"/>
                </a:rPr>
                <a:t> C </a:t>
              </a:r>
              <a:r>
                <a:rPr kumimoji="0" lang="fr-FR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  <a:sym typeface="Wingdings"/>
                </a:rPr>
                <a:t>la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  <a:sym typeface="Wingdings"/>
                </a:rPr>
                <a:t> 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cs typeface="Times New Roman" pitchFamily="18" charset="0"/>
                  <a:sym typeface="Wingdings"/>
                </a:rPr>
                <a:t>capacité</a:t>
              </a:r>
              <a:r>
                <a:rPr kumimoji="0" lang="fr-FR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  <a:sym typeface="Wingdings"/>
                </a:rPr>
                <a:t> </a:t>
              </a:r>
              <a:r>
                <a:rPr kumimoji="0" lang="fr-FR" sz="240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cs typeface="Times New Roman" pitchFamily="18" charset="0"/>
                  <a:sym typeface="Wingdings"/>
                </a:rPr>
                <a:t>du condensateur ;</a:t>
              </a:r>
            </a:p>
            <a:p>
              <a:pPr lvl="0" algn="just" fontAlgn="base">
                <a:spcBef>
                  <a:spcPct val="0"/>
                </a:spcBef>
              </a:pPr>
              <a:r>
                <a:rPr lang="fr-FR" sz="2400" b="1" dirty="0" smtClean="0">
                  <a:cs typeface="Times New Roman" pitchFamily="18" charset="0"/>
                  <a:sym typeface="Wingdings"/>
                </a:rPr>
                <a:t>	 </a:t>
              </a:r>
              <a:r>
                <a:rPr lang="fr-FR" sz="2400" b="1" dirty="0" err="1" smtClean="0">
                  <a:solidFill>
                    <a:srgbClr val="7030A0"/>
                  </a:solidFill>
                  <a:cs typeface="Times New Roman" pitchFamily="18" charset="0"/>
                  <a:sym typeface="Wingdings"/>
                </a:rPr>
                <a:t>u</a:t>
              </a:r>
              <a:r>
                <a:rPr lang="fr-FR" sz="2400" b="1" baseline="-25000" dirty="0" err="1" smtClean="0">
                  <a:solidFill>
                    <a:srgbClr val="7030A0"/>
                  </a:solidFill>
                  <a:cs typeface="Times New Roman" pitchFamily="18" charset="0"/>
                  <a:sym typeface="Wingdings"/>
                </a:rPr>
                <a:t>C</a:t>
              </a:r>
              <a:r>
                <a:rPr lang="fr-FR" sz="2400" b="1" dirty="0" smtClean="0">
                  <a:cs typeface="Times New Roman" pitchFamily="18" charset="0"/>
                  <a:sym typeface="Wingdings"/>
                </a:rPr>
                <a:t> </a:t>
              </a:r>
              <a:r>
                <a:rPr lang="fr-FR" sz="2400" dirty="0" smtClean="0">
                  <a:cs typeface="Times New Roman" pitchFamily="18" charset="0"/>
                  <a:sym typeface="Wingdings"/>
                </a:rPr>
                <a:t>la</a:t>
              </a:r>
              <a:r>
                <a:rPr lang="fr-FR" sz="2400" b="1" dirty="0" smtClean="0">
                  <a:cs typeface="Times New Roman" pitchFamily="18" charset="0"/>
                  <a:sym typeface="Wingdings"/>
                </a:rPr>
                <a:t> </a:t>
              </a:r>
              <a:r>
                <a:rPr lang="fr-FR" sz="2400" b="1" dirty="0" smtClean="0">
                  <a:solidFill>
                    <a:srgbClr val="FF0000"/>
                  </a:solidFill>
                  <a:cs typeface="Times New Roman" pitchFamily="18" charset="0"/>
                  <a:sym typeface="Wingdings"/>
                </a:rPr>
                <a:t>tension électrique</a:t>
              </a:r>
              <a:r>
                <a:rPr lang="fr-FR" sz="2400" b="1" dirty="0" smtClean="0">
                  <a:cs typeface="Times New Roman" pitchFamily="18" charset="0"/>
                  <a:sym typeface="Wingdings"/>
                </a:rPr>
                <a:t> </a:t>
              </a:r>
              <a:r>
                <a:rPr lang="fr-FR" sz="2400" dirty="0" smtClean="0">
                  <a:cs typeface="Times New Roman" pitchFamily="18" charset="0"/>
                  <a:sym typeface="Wingdings"/>
                </a:rPr>
                <a:t>aux bornes du condensateur ;</a:t>
              </a:r>
              <a:r>
                <a:rPr lang="fr-FR" sz="2400" b="1" dirty="0" smtClean="0">
                  <a:cs typeface="Times New Roman" pitchFamily="18" charset="0"/>
                  <a:sym typeface="Wingdings"/>
                </a:rPr>
                <a:t> </a:t>
              </a:r>
            </a:p>
            <a:p>
              <a:pPr lvl="0" algn="just" fontAlgn="base">
                <a:spcBef>
                  <a:spcPct val="0"/>
                </a:spcBef>
              </a:pPr>
              <a:r>
                <a:rPr lang="fr-FR" sz="2400" b="1" dirty="0" smtClean="0">
                  <a:cs typeface="Times New Roman" pitchFamily="18" charset="0"/>
                  <a:sym typeface="Wingdings"/>
                </a:rPr>
                <a:t>	 </a:t>
              </a:r>
              <a:r>
                <a:rPr lang="fr-FR" sz="2400" b="1" dirty="0" smtClean="0">
                  <a:solidFill>
                    <a:schemeClr val="accent6">
                      <a:lumMod val="75000"/>
                    </a:schemeClr>
                  </a:solidFill>
                  <a:cs typeface="Times New Roman" pitchFamily="18" charset="0"/>
                  <a:sym typeface="Wingdings"/>
                </a:rPr>
                <a:t>q</a:t>
              </a:r>
              <a:r>
                <a:rPr lang="fr-FR" sz="2400" b="1" dirty="0" smtClean="0">
                  <a:cs typeface="Times New Roman" pitchFamily="18" charset="0"/>
                  <a:sym typeface="Wingdings"/>
                </a:rPr>
                <a:t> </a:t>
              </a:r>
              <a:r>
                <a:rPr lang="fr-FR" sz="2400" dirty="0" smtClean="0">
                  <a:cs typeface="Times New Roman" pitchFamily="18" charset="0"/>
                  <a:sym typeface="Wingdings"/>
                </a:rPr>
                <a:t>la</a:t>
              </a:r>
              <a:r>
                <a:rPr lang="fr-FR" sz="2400" b="1" dirty="0" smtClean="0">
                  <a:cs typeface="Times New Roman" pitchFamily="18" charset="0"/>
                  <a:sym typeface="Wingdings"/>
                </a:rPr>
                <a:t> </a:t>
              </a:r>
              <a:r>
                <a:rPr lang="fr-FR" sz="2400" b="1" dirty="0" smtClean="0">
                  <a:solidFill>
                    <a:srgbClr val="FF0000"/>
                  </a:solidFill>
                  <a:cs typeface="Times New Roman" pitchFamily="18" charset="0"/>
                  <a:sym typeface="Wingdings"/>
                </a:rPr>
                <a:t>charge électrique </a:t>
              </a:r>
              <a:r>
                <a:rPr lang="fr-FR" sz="2400" dirty="0" smtClean="0">
                  <a:cs typeface="Times New Roman" pitchFamily="18" charset="0"/>
                  <a:sym typeface="Wingdings"/>
                </a:rPr>
                <a:t>de l’armature du condensateur pointée 	par la flèche de tension </a:t>
              </a:r>
              <a:r>
                <a:rPr lang="fr-FR" sz="2400" dirty="0" err="1" smtClean="0">
                  <a:cs typeface="Times New Roman" pitchFamily="18" charset="0"/>
                  <a:sym typeface="Wingdings"/>
                </a:rPr>
                <a:t>u</a:t>
              </a:r>
              <a:r>
                <a:rPr lang="fr-FR" sz="2400" baseline="-25000" dirty="0" err="1" smtClean="0">
                  <a:cs typeface="Times New Roman" pitchFamily="18" charset="0"/>
                  <a:sym typeface="Wingdings"/>
                </a:rPr>
                <a:t>C</a:t>
              </a:r>
              <a:r>
                <a:rPr lang="fr-FR" sz="2400" dirty="0" smtClean="0">
                  <a:cs typeface="Times New Roman" pitchFamily="18" charset="0"/>
                  <a:sym typeface="Wingdings"/>
                </a:rPr>
                <a:t> .</a:t>
              </a:r>
              <a:endPara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  <a:sym typeface="Wingdings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r-FR" sz="2000" b="1" dirty="0" smtClean="0">
                  <a:latin typeface="Times New Roman" pitchFamily="18" charset="0"/>
                  <a:cs typeface="Times New Roman" pitchFamily="18" charset="0"/>
                  <a:sym typeface="Wingdings"/>
                </a:rPr>
                <a:t>	</a:t>
              </a:r>
              <a:endPara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2" name="Image 61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44208" y="4234207"/>
              <a:ext cx="2477624" cy="10670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4" name="Rectangle 63"/>
          <p:cNvSpPr/>
          <p:nvPr/>
        </p:nvSpPr>
        <p:spPr>
          <a:xfrm>
            <a:off x="7164288" y="2854553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740352" y="2851995"/>
            <a:ext cx="628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7" name="Groupe 68"/>
          <p:cNvGrpSpPr/>
          <p:nvPr/>
        </p:nvGrpSpPr>
        <p:grpSpPr>
          <a:xfrm>
            <a:off x="7020272" y="1848199"/>
            <a:ext cx="1468418" cy="550664"/>
            <a:chOff x="7020272" y="3742432"/>
            <a:chExt cx="1468418" cy="550664"/>
          </a:xfrm>
        </p:grpSpPr>
        <p:sp>
          <p:nvSpPr>
            <p:cNvPr id="63" name="Rectangle 62"/>
            <p:cNvSpPr/>
            <p:nvPr/>
          </p:nvSpPr>
          <p:spPr>
            <a:xfrm>
              <a:off x="7164288" y="3742432"/>
              <a:ext cx="1324402" cy="461665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fr-FR" sz="2400" b="1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fr-FR" sz="2400" b="1" baseline="-25000" dirty="0" err="1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C</a:t>
              </a:r>
              <a:r>
                <a:rPr lang="fr-FR" sz="2400" b="1" baseline="-25000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fr-FR" sz="24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= </a:t>
              </a:r>
              <a:r>
                <a:rPr lang="fr-FR" sz="2400" b="1" dirty="0" err="1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u</a:t>
              </a:r>
              <a:r>
                <a:rPr lang="fr-FR" sz="2400" b="1" baseline="-25000" dirty="0" err="1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AB</a:t>
              </a:r>
              <a:endParaRPr lang="fr-FR" sz="2400" dirty="0">
                <a:solidFill>
                  <a:srgbClr val="7030A0"/>
                </a:solidFill>
              </a:endParaRPr>
            </a:p>
          </p:txBody>
        </p:sp>
        <p:cxnSp>
          <p:nvCxnSpPr>
            <p:cNvPr id="67" name="Connecteur droit avec flèche 66"/>
            <p:cNvCxnSpPr/>
            <p:nvPr/>
          </p:nvCxnSpPr>
          <p:spPr>
            <a:xfrm flipH="1">
              <a:off x="7020272" y="4293096"/>
              <a:ext cx="1368152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" name="Picture 2" descr="Première Partie: L'argent, le vocabulaire – Français inclusif: An  Interactive Textbook for French 202"/>
          <p:cNvPicPr>
            <a:picLocks noChangeAspect="1" noChangeArrowheads="1"/>
          </p:cNvPicPr>
          <p:nvPr/>
        </p:nvPicPr>
        <p:blipFill>
          <a:blip r:embed="rId3" cstate="print"/>
          <a:srcRect l="5984" t="32059" b="5302"/>
          <a:stretch>
            <a:fillRect/>
          </a:stretch>
        </p:blipFill>
        <p:spPr bwMode="auto">
          <a:xfrm rot="20777177">
            <a:off x="293906" y="3789844"/>
            <a:ext cx="2088232" cy="608697"/>
          </a:xfrm>
          <a:prstGeom prst="rect">
            <a:avLst/>
          </a:prstGeom>
          <a:noFill/>
        </p:spPr>
      </p:pic>
      <p:sp>
        <p:nvSpPr>
          <p:cNvPr id="72" name="Rectangle 15"/>
          <p:cNvSpPr>
            <a:spLocks noChangeArrowheads="1"/>
          </p:cNvSpPr>
          <p:nvPr/>
        </p:nvSpPr>
        <p:spPr bwMode="auto">
          <a:xfrm>
            <a:off x="2555776" y="3550991"/>
            <a:ext cx="65882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|q|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"/>
              </a:rPr>
              <a:t>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: le condensateur </a:t>
            </a:r>
            <a:r>
              <a:rPr lang="fr-FR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 charge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algn="just" eaLnBrk="0" hangingPunct="0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|q|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Wingdings"/>
              </a:rPr>
              <a:t>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: le condensateur </a:t>
            </a:r>
            <a:r>
              <a:rPr lang="fr-FR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se décharge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 eaLnBrk="0" hangingPunct="0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|q|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 smtClean="0">
                <a:latin typeface="Arial" pitchFamily="34" charset="0"/>
                <a:cs typeface="Arial" pitchFamily="34" charset="0"/>
                <a:sym typeface="Symbol"/>
              </a:rPr>
              <a:t></a:t>
            </a:r>
            <a:r>
              <a:rPr lang="fr-FR" sz="2000" dirty="0" smtClean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: le condensateur </a:t>
            </a:r>
            <a:r>
              <a:rPr lang="fr-FR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est chargé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; </a:t>
            </a:r>
          </a:p>
          <a:p>
            <a:pPr algn="just" eaLnBrk="0" hangingPunct="0"/>
            <a:r>
              <a:rPr lang="fr-FR" sz="2000" b="1" dirty="0" smtClean="0">
                <a:latin typeface="Arial" pitchFamily="34" charset="0"/>
                <a:cs typeface="Arial" pitchFamily="34" charset="0"/>
              </a:rPr>
              <a:t>|q|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latin typeface="Arial" pitchFamily="34" charset="0"/>
                <a:cs typeface="Arial" pitchFamily="34" charset="0"/>
                <a:sym typeface="Wingdings"/>
              </a:rPr>
              <a:t>= 0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: le condensateur </a:t>
            </a:r>
            <a:r>
              <a:rPr lang="fr-FR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est déchargé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;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95536" y="5145617"/>
            <a:ext cx="8352928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La charge électrique apparaît sur les armatures </a:t>
            </a:r>
            <a:r>
              <a:rPr lang="fr-FR" sz="2000" b="1" i="1" dirty="0" smtClean="0">
                <a:latin typeface="Arial" pitchFamily="34" charset="0"/>
                <a:cs typeface="Arial" pitchFamily="34" charset="0"/>
              </a:rPr>
              <a:t>de façon progressive</a:t>
            </a:r>
            <a:endParaRPr lang="fr-FR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3"/>
          <p:cNvSpPr>
            <a:spLocks noChangeArrowheads="1"/>
          </p:cNvSpPr>
          <p:nvPr/>
        </p:nvSpPr>
        <p:spPr bwMode="auto">
          <a:xfrm>
            <a:off x="107504" y="5639089"/>
            <a:ext cx="8928992" cy="11627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  <a:sym typeface="Wingdings 3"/>
              </a:rPr>
              <a:t>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/>
              </a:rPr>
              <a:t>Conséquence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  <a:sym typeface="Wingdings 3"/>
              </a:rPr>
              <a:t> :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"/>
          <p:cNvSpPr>
            <a:spLocks noChangeArrowheads="1"/>
          </p:cNvSpPr>
          <p:nvPr/>
        </p:nvSpPr>
        <p:spPr bwMode="auto">
          <a:xfrm>
            <a:off x="2483768" y="5721681"/>
            <a:ext cx="640871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La charge électrique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q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varie de façon continue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(au sens mathématique du terme</a:t>
            </a:r>
            <a:r>
              <a:rPr kumimoji="0" lang="fr-FR" sz="200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), 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tout comme la tension électrique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aux bornes du condensateur.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4175" y="2924944"/>
            <a:ext cx="8928992" cy="25922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11152" y="4869160"/>
            <a:ext cx="7632848" cy="52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sz="2000" dirty="0">
                <a:latin typeface="Comic Sans MS" pitchFamily="66" charset="0"/>
                <a:cs typeface="Arial" pitchFamily="34" charset="0"/>
              </a:rPr>
              <a:t>Cette relation n’est valable qu’en </a:t>
            </a:r>
            <a:r>
              <a:rPr lang="fr-FR" sz="2000" b="1" u="sng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convention RECEPTEUR</a:t>
            </a:r>
            <a:r>
              <a:rPr lang="fr-FR" sz="2000" b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fr-FR" sz="2000" dirty="0" smtClean="0">
                <a:latin typeface="Comic Sans MS" pitchFamily="66" charset="0"/>
                <a:cs typeface="Arial" pitchFamily="34" charset="0"/>
              </a:rPr>
              <a:t>!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339752" y="3076580"/>
            <a:ext cx="1944216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4100508" y="3140968"/>
            <a:ext cx="504056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803458" y="3933056"/>
            <a:ext cx="657090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532556" y="2924944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Volt (V)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4460548" y="4005064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seconde (s)</a:t>
            </a:r>
            <a:endParaRPr lang="fr-FR" dirty="0"/>
          </a:p>
        </p:txBody>
      </p:sp>
      <p:sp>
        <p:nvSpPr>
          <p:cNvPr id="13" name="Rectangle 12"/>
          <p:cNvSpPr/>
          <p:nvPr/>
        </p:nvSpPr>
        <p:spPr>
          <a:xfrm>
            <a:off x="2254588" y="4228708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Farad (F)</a:t>
            </a:r>
            <a:endParaRPr lang="fr-FR" sz="2000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2974668" y="3652644"/>
            <a:ext cx="0" cy="57606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0" y="1911487"/>
            <a:ext cx="41649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b/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Relation Intensité-Tension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2204864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La relation 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q = C 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×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2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u</a:t>
            </a:r>
            <a:r>
              <a:rPr kumimoji="0" lang="fr-FR" sz="2200" b="1" i="0" u="none" strike="noStrike" cap="none" normalizeH="0" baseline="-3000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donnée précédemment est valable à tout instant. Si l’on dérive chaque membre par rapport au temps, on obtient la relation :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33412" y="3284984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i = C </a:t>
            </a:r>
            <a:r>
              <a:rPr lang="fr-FR" sz="2400" b="1" dirty="0">
                <a:latin typeface="Arial"/>
                <a:cs typeface="Arial"/>
              </a:rPr>
              <a:t>×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103312" y="3068960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dq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103312" y="3573016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175320" y="3501008"/>
            <a:ext cx="36004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535360" y="3284984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83424" y="3068960"/>
            <a:ext cx="1268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d(C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err="1">
                <a:solidFill>
                  <a:srgbClr val="002060"/>
                </a:solidFill>
                <a:latin typeface="Arial"/>
                <a:cs typeface="Arial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/>
                <a:cs typeface="Arial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)</a:t>
            </a:r>
            <a:endParaRPr lang="fr-FR" dirty="0"/>
          </a:p>
        </p:txBody>
      </p:sp>
      <p:sp>
        <p:nvSpPr>
          <p:cNvPr id="23" name="Rectangle 22"/>
          <p:cNvSpPr/>
          <p:nvPr/>
        </p:nvSpPr>
        <p:spPr>
          <a:xfrm>
            <a:off x="1143464" y="3573016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/>
          </a:p>
        </p:txBody>
      </p:sp>
      <p:cxnSp>
        <p:nvCxnSpPr>
          <p:cNvPr id="24" name="Connecteur droit 23"/>
          <p:cNvCxnSpPr/>
          <p:nvPr/>
        </p:nvCxnSpPr>
        <p:spPr>
          <a:xfrm>
            <a:off x="846252" y="3501008"/>
            <a:ext cx="115212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380428" y="3068960"/>
            <a:ext cx="792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d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latin typeface="Arial" pitchFamily="34" charset="0"/>
                <a:cs typeface="Arial" pitchFamily="34" charset="0"/>
              </a:rPr>
              <a:t>C</a:t>
            </a:r>
            <a:endParaRPr lang="fr-FR" sz="2000" baseline="-25000" dirty="0"/>
          </a:p>
        </p:txBody>
      </p:sp>
      <p:sp>
        <p:nvSpPr>
          <p:cNvPr id="28" name="Rectangle 27"/>
          <p:cNvSpPr/>
          <p:nvPr/>
        </p:nvSpPr>
        <p:spPr>
          <a:xfrm>
            <a:off x="3524444" y="3573016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latin typeface="Arial" pitchFamily="34" charset="0"/>
                <a:cs typeface="Arial" pitchFamily="34" charset="0"/>
              </a:rPr>
              <a:t>dt</a:t>
            </a:r>
            <a:endParaRPr lang="fr-FR" sz="2000" dirty="0"/>
          </a:p>
        </p:txBody>
      </p:sp>
      <p:cxnSp>
        <p:nvCxnSpPr>
          <p:cNvPr id="29" name="Connecteur droit 28"/>
          <p:cNvCxnSpPr/>
          <p:nvPr/>
        </p:nvCxnSpPr>
        <p:spPr>
          <a:xfrm>
            <a:off x="3452436" y="3534916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310256" y="3292604"/>
            <a:ext cx="26642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 on suppose la capacité constante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323528" y="4149080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Ampère (A)</a:t>
            </a:r>
            <a:endParaRPr lang="fr-FR" sz="2000" dirty="0"/>
          </a:p>
        </p:txBody>
      </p:sp>
      <p:cxnSp>
        <p:nvCxnSpPr>
          <p:cNvPr id="37" name="Connecteur droit 36"/>
          <p:cNvCxnSpPr/>
          <p:nvPr/>
        </p:nvCxnSpPr>
        <p:spPr>
          <a:xfrm flipH="1">
            <a:off x="2123728" y="3645024"/>
            <a:ext cx="360040" cy="64807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 3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653136"/>
            <a:ext cx="7920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Image 3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140968"/>
            <a:ext cx="2232248" cy="8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Connecteur droit avec flèche 40"/>
          <p:cNvCxnSpPr/>
          <p:nvPr/>
        </p:nvCxnSpPr>
        <p:spPr>
          <a:xfrm flipH="1">
            <a:off x="7092280" y="4077072"/>
            <a:ext cx="1512168" cy="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7380312" y="3140968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812360" y="3140968"/>
            <a:ext cx="628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93582" y="4115172"/>
            <a:ext cx="1324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AB</a:t>
            </a:r>
            <a:endParaRPr lang="fr-FR" sz="2400" dirty="0">
              <a:solidFill>
                <a:srgbClr val="7030A0"/>
              </a:solidFill>
            </a:endParaRPr>
          </a:p>
          <a:p>
            <a:endParaRPr lang="fr-FR" sz="2400" dirty="0">
              <a:solidFill>
                <a:srgbClr val="7030A0"/>
              </a:solidFill>
            </a:endParaRPr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6884640" y="3573016"/>
            <a:ext cx="567680" cy="63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6876256" y="3573016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7544" y="44624"/>
            <a:ext cx="828092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La charge électrique apparaît sur les armatures </a:t>
            </a:r>
            <a:r>
              <a:rPr lang="fr-FR" sz="2000" b="1" i="1" dirty="0" smtClean="0">
                <a:latin typeface="Arial" pitchFamily="34" charset="0"/>
                <a:cs typeface="Arial" pitchFamily="34" charset="0"/>
              </a:rPr>
              <a:t>de façon progressive</a:t>
            </a:r>
            <a:endParaRPr lang="fr-FR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3"/>
          <p:cNvSpPr>
            <a:spLocks noChangeArrowheads="1"/>
          </p:cNvSpPr>
          <p:nvPr/>
        </p:nvSpPr>
        <p:spPr bwMode="auto">
          <a:xfrm>
            <a:off x="107504" y="538096"/>
            <a:ext cx="8928992" cy="116271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  <a:sym typeface="Wingdings 3"/>
              </a:rPr>
              <a:t> </a:t>
            </a:r>
            <a:r>
              <a:rPr kumimoji="0" lang="fr-FR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  <a:sym typeface="Wingdings 3"/>
              </a:rPr>
              <a:t>Conséquence</a:t>
            </a:r>
            <a:r>
              <a:rPr kumimoji="0" lang="fr-FR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  <a:sym typeface="Wingdings 3"/>
              </a:rPr>
              <a:t> :</a:t>
            </a: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1"/>
          <p:cNvSpPr>
            <a:spLocks noChangeArrowheads="1"/>
          </p:cNvSpPr>
          <p:nvPr/>
        </p:nvSpPr>
        <p:spPr bwMode="auto">
          <a:xfrm>
            <a:off x="2483768" y="620688"/>
            <a:ext cx="640871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La charge électrique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q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varie de façon continue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(au sens mathématique du terme</a:t>
            </a:r>
            <a:r>
              <a:rPr kumimoji="0" lang="fr-FR" sz="2000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), </a:t>
            </a:r>
            <a:r>
              <a:rPr kumimoji="0" lang="fr-FR" sz="20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tout comme la tension électrique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u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aux bornes du condensateur.</a:t>
            </a: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8" name="Groupe 47"/>
          <p:cNvGrpSpPr/>
          <p:nvPr/>
        </p:nvGrpSpPr>
        <p:grpSpPr>
          <a:xfrm>
            <a:off x="179512" y="5533915"/>
            <a:ext cx="8820472" cy="991429"/>
            <a:chOff x="179512" y="5533915"/>
            <a:chExt cx="8820472" cy="991429"/>
          </a:xfrm>
        </p:grpSpPr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179512" y="5821947"/>
              <a:ext cx="8820472" cy="35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(En </a:t>
              </a:r>
              <a:r>
                <a:rPr kumimoji="0" lang="fr-FR" sz="2000" b="0" i="0" u="sng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convention générateur</a:t>
              </a:r>
              <a:r>
                <a:rPr kumimoji="0" lang="fr-FR" sz="20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, on aurait </a:t>
              </a:r>
              <a:r>
                <a:rPr kumimoji="0" lang="fr-FR" sz="2000" b="0" i="0" u="none" strike="noStrike" cap="none" normalizeH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                                                  </a:t>
              </a:r>
              <a:r>
                <a:rPr kumimoji="0" lang="fr-FR" sz="2000" b="1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itchFamily="34" charset="0"/>
                  <a:cs typeface="Arial" pitchFamily="34" charset="0"/>
                </a:rPr>
                <a:t>)</a:t>
              </a:r>
              <a:endParaRPr kumimoji="0" lang="fr-FR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819287" y="5787222"/>
              <a:ext cx="141701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b="1" dirty="0">
                  <a:latin typeface="Arial" pitchFamily="34" charset="0"/>
                  <a:cs typeface="Arial" pitchFamily="34" charset="0"/>
                </a:rPr>
                <a:t>= – C </a:t>
              </a:r>
              <a:r>
                <a:rPr lang="fr-FR" sz="2400" b="1" dirty="0">
                  <a:latin typeface="Arial"/>
                  <a:cs typeface="Arial"/>
                </a:rPr>
                <a:t>× </a:t>
              </a:r>
              <a:r>
                <a:rPr lang="fr-FR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  </a:t>
              </a:r>
              <a:endParaRPr lang="fr-FR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948264" y="5533915"/>
              <a:ext cx="7922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>
                  <a:latin typeface="Arial" pitchFamily="34" charset="0"/>
                  <a:cs typeface="Arial" pitchFamily="34" charset="0"/>
                </a:rPr>
                <a:t>d </a:t>
              </a:r>
              <a:r>
                <a:rPr lang="fr-FR" sz="2400" b="1" dirty="0" err="1">
                  <a:latin typeface="Arial" pitchFamily="34" charset="0"/>
                  <a:cs typeface="Arial" pitchFamily="34" charset="0"/>
                </a:rPr>
                <a:t>u</a:t>
              </a:r>
              <a:r>
                <a:rPr lang="fr-FR" sz="2400" b="1" baseline="-25000" dirty="0" err="1">
                  <a:latin typeface="Arial" pitchFamily="34" charset="0"/>
                  <a:cs typeface="Arial" pitchFamily="34" charset="0"/>
                </a:rPr>
                <a:t>C</a:t>
              </a:r>
              <a:endParaRPr lang="fr-FR" sz="2000" baseline="-25000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092280" y="6037971"/>
              <a:ext cx="4748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err="1">
                  <a:latin typeface="Arial" pitchFamily="34" charset="0"/>
                  <a:cs typeface="Arial" pitchFamily="34" charset="0"/>
                </a:rPr>
                <a:t>dt</a:t>
              </a:r>
              <a:endParaRPr lang="fr-FR" sz="2000" dirty="0"/>
            </a:p>
          </p:txBody>
        </p:sp>
        <p:cxnSp>
          <p:nvCxnSpPr>
            <p:cNvPr id="68" name="Connecteur droit 67"/>
            <p:cNvCxnSpPr/>
            <p:nvPr/>
          </p:nvCxnSpPr>
          <p:spPr>
            <a:xfrm>
              <a:off x="7020272" y="6037971"/>
              <a:ext cx="72008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4390701" y="5784664"/>
              <a:ext cx="90137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400" b="1" dirty="0">
                  <a:latin typeface="Arial" pitchFamily="34" charset="0"/>
                  <a:cs typeface="Arial" pitchFamily="34" charset="0"/>
                </a:rPr>
                <a:t>i = –</a:t>
              </a:r>
              <a:endParaRPr lang="fr-FR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148064" y="5533915"/>
              <a:ext cx="55976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err="1">
                  <a:latin typeface="Arial" pitchFamily="34" charset="0"/>
                  <a:cs typeface="Arial" pitchFamily="34" charset="0"/>
                </a:rPr>
                <a:t>dq</a:t>
              </a:r>
              <a:endParaRPr lang="fr-FR" sz="2000" baseline="-250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208497" y="6063679"/>
              <a:ext cx="4748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err="1">
                  <a:latin typeface="Arial" pitchFamily="34" charset="0"/>
                  <a:cs typeface="Arial" pitchFamily="34" charset="0"/>
                </a:rPr>
                <a:t>dt</a:t>
              </a:r>
              <a:endParaRPr lang="fr-FR" sz="2000" dirty="0"/>
            </a:p>
          </p:txBody>
        </p:sp>
        <p:cxnSp>
          <p:nvCxnSpPr>
            <p:cNvPr id="72" name="Connecteur droit 71"/>
            <p:cNvCxnSpPr/>
            <p:nvPr/>
          </p:nvCxnSpPr>
          <p:spPr>
            <a:xfrm>
              <a:off x="5220072" y="6037971"/>
              <a:ext cx="50405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0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11" grpId="0"/>
      <p:bldP spid="12" grpId="0"/>
      <p:bldP spid="13" grpId="0"/>
      <p:bldP spid="15" grpId="0"/>
      <p:bldP spid="26625" grpId="0"/>
      <p:bldP spid="17" grpId="0"/>
      <p:bldP spid="18" grpId="0"/>
      <p:bldP spid="19" grpId="0"/>
      <p:bldP spid="21" grpId="0"/>
      <p:bldP spid="22" grpId="0"/>
      <p:bldP spid="23" grpId="0"/>
      <p:bldP spid="27" grpId="0"/>
      <p:bldP spid="28" grpId="0"/>
      <p:bldP spid="32" grpId="0"/>
      <p:bldP spid="36" grpId="0"/>
      <p:bldP spid="42" grpId="0"/>
      <p:bldP spid="43" grpId="0"/>
      <p:bldP spid="44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104175" y="-27384"/>
            <a:ext cx="8928992" cy="172819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 Box 6"/>
          <p:cNvSpPr txBox="1">
            <a:spLocks noChangeArrowheads="1"/>
          </p:cNvSpPr>
          <p:nvPr/>
        </p:nvSpPr>
        <p:spPr bwMode="auto">
          <a:xfrm>
            <a:off x="2339752" y="114074"/>
            <a:ext cx="1944216" cy="9361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1916832"/>
            <a:ext cx="882047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(En </a:t>
            </a:r>
            <a:r>
              <a:rPr kumimoji="0" lang="fr-FR" sz="2000" b="0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convention générateur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, on aurait </a:t>
            </a:r>
            <a:r>
              <a:rPr kumimoji="0" lang="fr-FR" sz="2000" b="0" i="0" u="none" strike="noStrike" cap="none" normalizeH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</a:t>
            </a: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endParaRPr kumimoji="0" lang="fr-FR" sz="20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19287" y="1882107"/>
            <a:ext cx="14170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= – C </a:t>
            </a:r>
            <a:r>
              <a:rPr lang="fr-FR" sz="2400" b="1" dirty="0">
                <a:latin typeface="Arial"/>
                <a:cs typeface="Arial"/>
              </a:rPr>
              <a:t>×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6948264" y="1628800"/>
            <a:ext cx="792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d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latin typeface="Arial" pitchFamily="34" charset="0"/>
                <a:cs typeface="Arial" pitchFamily="34" charset="0"/>
              </a:rPr>
              <a:t>C</a:t>
            </a:r>
            <a:endParaRPr lang="fr-FR" sz="2000" baseline="-25000" dirty="0"/>
          </a:p>
        </p:txBody>
      </p:sp>
      <p:sp>
        <p:nvSpPr>
          <p:cNvPr id="8" name="Rectangle 7"/>
          <p:cNvSpPr/>
          <p:nvPr/>
        </p:nvSpPr>
        <p:spPr>
          <a:xfrm>
            <a:off x="7092280" y="2132856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latin typeface="Arial" pitchFamily="34" charset="0"/>
                <a:cs typeface="Arial" pitchFamily="34" charset="0"/>
              </a:rPr>
              <a:t>dt</a:t>
            </a:r>
            <a:endParaRPr lang="fr-FR" sz="20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7020272" y="2132856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390701" y="1879549"/>
            <a:ext cx="9013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i = –</a:t>
            </a:r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5148064" y="1628800"/>
            <a:ext cx="559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latin typeface="Arial" pitchFamily="34" charset="0"/>
                <a:cs typeface="Arial" pitchFamily="34" charset="0"/>
              </a:rPr>
              <a:t>dq</a:t>
            </a:r>
            <a:endParaRPr lang="fr-FR" sz="2000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5208497" y="2158564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latin typeface="Arial" pitchFamily="34" charset="0"/>
                <a:cs typeface="Arial" pitchFamily="34" charset="0"/>
              </a:rPr>
              <a:t>dt</a:t>
            </a:r>
            <a:endParaRPr lang="fr-FR" sz="2000" dirty="0"/>
          </a:p>
        </p:txBody>
      </p:sp>
      <p:cxnSp>
        <p:nvCxnSpPr>
          <p:cNvPr id="13" name="Connecteur droit 12"/>
          <p:cNvCxnSpPr/>
          <p:nvPr/>
        </p:nvCxnSpPr>
        <p:spPr>
          <a:xfrm>
            <a:off x="5220072" y="2132856"/>
            <a:ext cx="5040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79512" y="2708920"/>
            <a:ext cx="714682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kumimoji="0" lang="fr-FR" sz="2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	4) </a:t>
            </a:r>
            <a:r>
              <a:rPr kumimoji="0" lang="fr-FR" sz="2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Energie stockée</a:t>
            </a:r>
            <a:r>
              <a:rPr kumimoji="0" lang="fr-FR" sz="2200" b="1" i="0" u="sng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Arial Unicode MS" pitchFamily="34" charset="-128"/>
                <a:cs typeface="Calibri" pitchFamily="34" charset="0"/>
              </a:rPr>
              <a:t> dans un condensateur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3568" y="3140968"/>
            <a:ext cx="7272808" cy="43088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2200" dirty="0">
                <a:cs typeface="Arial" pitchFamily="34" charset="0"/>
              </a:rPr>
              <a:t>Expérience : </a:t>
            </a:r>
            <a:r>
              <a:rPr lang="fr-FR" sz="2000" u="sng" dirty="0">
                <a:hlinkClick r:id="rId2"/>
              </a:rPr>
              <a:t>https://www.youtube.com/watch?v=y_luASMIFjM</a:t>
            </a:r>
            <a:endParaRPr lang="fr-FR" sz="2000" b="1" dirty="0">
              <a:cs typeface="Arial" pitchFamily="34" charset="0"/>
            </a:endParaRP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89040"/>
            <a:ext cx="4314645" cy="2064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Connecteur droit avec flèche 20"/>
          <p:cNvCxnSpPr/>
          <p:nvPr/>
        </p:nvCxnSpPr>
        <p:spPr>
          <a:xfrm flipV="1">
            <a:off x="6516216" y="4581128"/>
            <a:ext cx="0" cy="936104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407975" y="4563086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940152" y="4869160"/>
            <a:ext cx="519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endParaRPr lang="fr-FR" sz="2400" dirty="0">
              <a:solidFill>
                <a:srgbClr val="7030A0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7092280" y="4581128"/>
            <a:ext cx="0" cy="36004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6732240" y="4581128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3660413"/>
            <a:ext cx="297607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Qu’observe-t-on quand :</a:t>
            </a:r>
            <a:endParaRPr kumimoji="0" lang="fr-F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900113" algn="l"/>
                <a:tab pos="1350963" algn="l"/>
                <a:tab pos="1800225" algn="l"/>
                <a:tab pos="2251075" algn="l"/>
                <a:tab pos="2701925" algn="l"/>
                <a:tab pos="3151188" algn="l"/>
                <a:tab pos="3602038" algn="l"/>
                <a:tab pos="4051300" algn="l"/>
                <a:tab pos="4502150" algn="l"/>
                <a:tab pos="4953000" algn="l"/>
                <a:tab pos="5402263" algn="l"/>
                <a:tab pos="5853113" algn="l"/>
              </a:tabLst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4437112"/>
            <a:ext cx="471601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La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tension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2000" b="0" i="0" u="none" strike="noStrike" cap="none" normalizeH="0" baseline="-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passe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progressivement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de 0 V à environ 10 V :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le </a:t>
            </a:r>
            <a:r>
              <a:rPr kumimoji="0" lang="fr-FR" sz="20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condensa-teur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SE CHARGE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progressivement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4078233"/>
            <a:ext cx="421196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- </a:t>
            </a:r>
            <a:r>
              <a:rPr kumimoji="0" lang="fr-FR" sz="22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on bascule l’interrupteur sur  </a:t>
            </a:r>
            <a:r>
              <a:rPr kumimoji="0" lang="fr-FR" sz="2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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fr-FR" sz="22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?</a:t>
            </a:r>
            <a:r>
              <a:rPr kumimoji="0" lang="fr-FR" sz="2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5535266"/>
            <a:ext cx="5220072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- </a:t>
            </a:r>
            <a:r>
              <a:rPr kumimoji="0" lang="fr-FR" sz="2200" b="0" i="1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on bascule ensuite l’interrupteur sur  </a:t>
            </a:r>
            <a:r>
              <a:rPr kumimoji="0" lang="fr-FR" sz="2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/>
              </a:rPr>
              <a:t></a:t>
            </a:r>
            <a:r>
              <a:rPr kumimoji="0" lang="fr-F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</a:rPr>
              <a:t> </a:t>
            </a:r>
            <a:r>
              <a:rPr kumimoji="0" lang="fr-FR" sz="2200" b="0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?</a:t>
            </a:r>
            <a:r>
              <a:rPr kumimoji="0" lang="fr-FR" sz="2200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</a:p>
        </p:txBody>
      </p:sp>
      <p:sp>
        <p:nvSpPr>
          <p:cNvPr id="34" name="Rectangle 2"/>
          <p:cNvSpPr>
            <a:spLocks noChangeArrowheads="1"/>
          </p:cNvSpPr>
          <p:nvPr/>
        </p:nvSpPr>
        <p:spPr bwMode="auto">
          <a:xfrm>
            <a:off x="0" y="5895306"/>
            <a:ext cx="9036496" cy="774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La 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tension </a:t>
            </a:r>
            <a:r>
              <a:rPr kumimoji="0" lang="fr-FR" sz="2000" b="0" i="0" u="none" strike="noStrike" cap="none" normalizeH="0" baseline="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</a:t>
            </a:r>
            <a:r>
              <a:rPr kumimoji="0" lang="fr-FR" sz="2000" b="0" i="0" u="none" strike="noStrike" cap="none" normalizeH="0" baseline="-30000" dirty="0" err="1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passe </a:t>
            </a:r>
            <a:r>
              <a:rPr kumimoji="0" lang="fr-FR" sz="2000" b="1" i="1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progressivement</a:t>
            </a:r>
            <a:r>
              <a:rPr kumimoji="0" lang="fr-FR" sz="20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de 10 V à environ 0 V :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le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condensa-teur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SE DECHARGE</a:t>
            </a:r>
            <a:r>
              <a:rPr kumimoji="0" lang="fr-FR" sz="2000" b="1" i="0" u="sng" strike="noStrike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progressivement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et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fournit de l’énergie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à la lampe.</a:t>
            </a: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Connecteur droit 31"/>
          <p:cNvCxnSpPr/>
          <p:nvPr/>
        </p:nvCxnSpPr>
        <p:spPr>
          <a:xfrm flipV="1">
            <a:off x="4100508" y="188640"/>
            <a:ext cx="504056" cy="144016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>
            <a:off x="3803458" y="980728"/>
            <a:ext cx="657090" cy="28803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4532556" y="-27384"/>
            <a:ext cx="14401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Volt (V)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4460548" y="1052736"/>
            <a:ext cx="19800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seconde (s)</a:t>
            </a:r>
            <a:endParaRPr lang="fr-FR" dirty="0"/>
          </a:p>
        </p:txBody>
      </p:sp>
      <p:sp>
        <p:nvSpPr>
          <p:cNvPr id="39" name="Rectangle 38"/>
          <p:cNvSpPr/>
          <p:nvPr/>
        </p:nvSpPr>
        <p:spPr>
          <a:xfrm>
            <a:off x="2254588" y="1276380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Farad (F)</a:t>
            </a:r>
            <a:endParaRPr lang="fr-FR" sz="2000" dirty="0"/>
          </a:p>
        </p:txBody>
      </p:sp>
      <p:cxnSp>
        <p:nvCxnSpPr>
          <p:cNvPr id="40" name="Connecteur droit 39"/>
          <p:cNvCxnSpPr/>
          <p:nvPr/>
        </p:nvCxnSpPr>
        <p:spPr>
          <a:xfrm>
            <a:off x="2974668" y="700316"/>
            <a:ext cx="0" cy="576064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1933412" y="332656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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latin typeface="Arial" pitchFamily="34" charset="0"/>
                <a:cs typeface="Arial" pitchFamily="34" charset="0"/>
              </a:rPr>
              <a:t>i = C </a:t>
            </a:r>
            <a:r>
              <a:rPr lang="fr-FR" sz="2400" b="1" dirty="0">
                <a:latin typeface="Arial"/>
                <a:cs typeface="Arial"/>
              </a:rPr>
              <a:t>× </a:t>
            </a:r>
            <a:r>
              <a:rPr lang="fr-FR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fr-FR" dirty="0"/>
          </a:p>
        </p:txBody>
      </p:sp>
      <p:sp>
        <p:nvSpPr>
          <p:cNvPr id="42" name="Rectangle 41"/>
          <p:cNvSpPr/>
          <p:nvPr/>
        </p:nvSpPr>
        <p:spPr>
          <a:xfrm>
            <a:off x="103312" y="116632"/>
            <a:ext cx="4988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dq</a:t>
            </a:r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103312" y="620688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/>
          </a:p>
        </p:txBody>
      </p:sp>
      <p:cxnSp>
        <p:nvCxnSpPr>
          <p:cNvPr id="44" name="Connecteur droit 43"/>
          <p:cNvCxnSpPr/>
          <p:nvPr/>
        </p:nvCxnSpPr>
        <p:spPr>
          <a:xfrm>
            <a:off x="175320" y="548680"/>
            <a:ext cx="36004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535360" y="332656"/>
            <a:ext cx="43204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83424" y="116632"/>
            <a:ext cx="12682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d(C 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× </a:t>
            </a:r>
            <a:r>
              <a:rPr lang="fr-FR" sz="2000" b="1" dirty="0" err="1">
                <a:solidFill>
                  <a:srgbClr val="002060"/>
                </a:solidFill>
                <a:latin typeface="Arial"/>
                <a:cs typeface="Arial"/>
              </a:rPr>
              <a:t>u</a:t>
            </a:r>
            <a:r>
              <a:rPr lang="fr-FR" sz="2000" b="1" baseline="-25000" dirty="0" err="1">
                <a:solidFill>
                  <a:srgbClr val="002060"/>
                </a:solidFill>
                <a:latin typeface="Arial"/>
                <a:cs typeface="Arial"/>
              </a:rPr>
              <a:t>C</a:t>
            </a:r>
            <a:r>
              <a:rPr lang="fr-FR" sz="2000" b="1" dirty="0">
                <a:solidFill>
                  <a:srgbClr val="002060"/>
                </a:solidFill>
                <a:latin typeface="Arial"/>
                <a:cs typeface="Arial"/>
              </a:rPr>
              <a:t>)</a:t>
            </a:r>
            <a:endParaRPr lang="fr-FR" dirty="0"/>
          </a:p>
        </p:txBody>
      </p:sp>
      <p:sp>
        <p:nvSpPr>
          <p:cNvPr id="47" name="Rectangle 46"/>
          <p:cNvSpPr/>
          <p:nvPr/>
        </p:nvSpPr>
        <p:spPr>
          <a:xfrm>
            <a:off x="1143464" y="620688"/>
            <a:ext cx="4267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dt</a:t>
            </a:r>
            <a:endParaRPr lang="fr-FR" dirty="0"/>
          </a:p>
        </p:txBody>
      </p:sp>
      <p:cxnSp>
        <p:nvCxnSpPr>
          <p:cNvPr id="48" name="Connecteur droit 47"/>
          <p:cNvCxnSpPr/>
          <p:nvPr/>
        </p:nvCxnSpPr>
        <p:spPr>
          <a:xfrm>
            <a:off x="846252" y="548680"/>
            <a:ext cx="115212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3380428" y="116632"/>
            <a:ext cx="792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latin typeface="Arial" pitchFamily="34" charset="0"/>
                <a:cs typeface="Arial" pitchFamily="34" charset="0"/>
              </a:rPr>
              <a:t>d </a:t>
            </a:r>
            <a:r>
              <a:rPr lang="fr-FR" sz="2400" b="1" dirty="0" err="1"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latin typeface="Arial" pitchFamily="34" charset="0"/>
                <a:cs typeface="Arial" pitchFamily="34" charset="0"/>
              </a:rPr>
              <a:t>C</a:t>
            </a:r>
            <a:endParaRPr lang="fr-FR" sz="2000" baseline="-25000" dirty="0"/>
          </a:p>
        </p:txBody>
      </p:sp>
      <p:sp>
        <p:nvSpPr>
          <p:cNvPr id="50" name="Rectangle 49"/>
          <p:cNvSpPr/>
          <p:nvPr/>
        </p:nvSpPr>
        <p:spPr>
          <a:xfrm>
            <a:off x="3524444" y="620688"/>
            <a:ext cx="4748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latin typeface="Arial" pitchFamily="34" charset="0"/>
                <a:cs typeface="Arial" pitchFamily="34" charset="0"/>
              </a:rPr>
              <a:t>dt</a:t>
            </a:r>
            <a:endParaRPr lang="fr-FR" sz="2000" dirty="0"/>
          </a:p>
        </p:txBody>
      </p:sp>
      <p:cxnSp>
        <p:nvCxnSpPr>
          <p:cNvPr id="51" name="Connecteur droit 50"/>
          <p:cNvCxnSpPr/>
          <p:nvPr/>
        </p:nvCxnSpPr>
        <p:spPr>
          <a:xfrm>
            <a:off x="3452436" y="582588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310256" y="340276"/>
            <a:ext cx="26642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 on suppose la capacité constante</a:t>
            </a:r>
            <a:endParaRPr lang="fr-FR" dirty="0"/>
          </a:p>
        </p:txBody>
      </p:sp>
      <p:sp>
        <p:nvSpPr>
          <p:cNvPr id="53" name="Rectangle 52"/>
          <p:cNvSpPr/>
          <p:nvPr/>
        </p:nvSpPr>
        <p:spPr>
          <a:xfrm>
            <a:off x="323528" y="1196752"/>
            <a:ext cx="23042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en Ampère (A)</a:t>
            </a:r>
            <a:endParaRPr lang="fr-FR" sz="2000" dirty="0"/>
          </a:p>
        </p:txBody>
      </p:sp>
      <p:cxnSp>
        <p:nvCxnSpPr>
          <p:cNvPr id="54" name="Connecteur droit 53"/>
          <p:cNvCxnSpPr/>
          <p:nvPr/>
        </p:nvCxnSpPr>
        <p:spPr>
          <a:xfrm flipH="1">
            <a:off x="2123728" y="692696"/>
            <a:ext cx="360040" cy="648072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Image 5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88640"/>
            <a:ext cx="2232248" cy="8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6" name="Connecteur droit avec flèche 55"/>
          <p:cNvCxnSpPr/>
          <p:nvPr/>
        </p:nvCxnSpPr>
        <p:spPr>
          <a:xfrm flipH="1">
            <a:off x="7092280" y="1124744"/>
            <a:ext cx="1512168" cy="0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7380312" y="188640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812360" y="188640"/>
            <a:ext cx="6286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– q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393582" y="1162844"/>
            <a:ext cx="13244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fr-FR" sz="2400" b="1" baseline="-25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fr-FR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fr-FR" sz="2400" b="1" baseline="-250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AB</a:t>
            </a:r>
            <a:endParaRPr lang="fr-FR" sz="2400" dirty="0">
              <a:solidFill>
                <a:srgbClr val="7030A0"/>
              </a:solidFill>
            </a:endParaRPr>
          </a:p>
          <a:p>
            <a:endParaRPr lang="fr-FR" sz="2400" dirty="0">
              <a:solidFill>
                <a:srgbClr val="7030A0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6876256" y="620688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62" name="Connecteur droit avec flèche 61"/>
          <p:cNvCxnSpPr/>
          <p:nvPr/>
        </p:nvCxnSpPr>
        <p:spPr>
          <a:xfrm>
            <a:off x="6804248" y="620688"/>
            <a:ext cx="567680" cy="63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22" grpId="0"/>
      <p:bldP spid="23" grpId="0"/>
      <p:bldP spid="25" grpId="0"/>
      <p:bldP spid="24579" grpId="0"/>
      <p:bldP spid="24578" grpId="0"/>
      <p:bldP spid="24580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</TotalTime>
  <Words>4950</Words>
  <Application>Microsoft Office PowerPoint</Application>
  <PresentationFormat>Affichage à l'écran (4:3)</PresentationFormat>
  <Paragraphs>1212</Paragraphs>
  <Slides>39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101</cp:revision>
  <dcterms:created xsi:type="dcterms:W3CDTF">2022-02-12T12:27:59Z</dcterms:created>
  <dcterms:modified xsi:type="dcterms:W3CDTF">2024-03-18T17:22:25Z</dcterms:modified>
</cp:coreProperties>
</file>