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99" r:id="rId24"/>
    <p:sldId id="279" r:id="rId25"/>
    <p:sldId id="280" r:id="rId26"/>
    <p:sldId id="281" r:id="rId27"/>
    <p:sldId id="300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57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65" autoAdjust="0"/>
    <p:restoredTop sz="93623" autoAdjust="0"/>
  </p:normalViewPr>
  <p:slideViewPr>
    <p:cSldViewPr>
      <p:cViewPr>
        <p:scale>
          <a:sx n="100" d="100"/>
          <a:sy n="100" d="100"/>
        </p:scale>
        <p:origin x="-134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84FFA-1E7C-4FBD-88BC-CD756F4BC9E4}" type="datetimeFigureOut">
              <a:rPr lang="fr-FR" smtClean="0"/>
              <a:pPr/>
              <a:t>19/06/2024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4C1A3-9ECC-4462-B620-98E145EE014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84FFA-1E7C-4FBD-88BC-CD756F4BC9E4}" type="datetimeFigureOut">
              <a:rPr lang="fr-FR" smtClean="0"/>
              <a:pPr/>
              <a:t>19/06/2024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4C1A3-9ECC-4462-B620-98E145EE014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84FFA-1E7C-4FBD-88BC-CD756F4BC9E4}" type="datetimeFigureOut">
              <a:rPr lang="fr-FR" smtClean="0"/>
              <a:pPr/>
              <a:t>19/06/2024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4C1A3-9ECC-4462-B620-98E145EE014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84FFA-1E7C-4FBD-88BC-CD756F4BC9E4}" type="datetimeFigureOut">
              <a:rPr lang="fr-FR" smtClean="0"/>
              <a:pPr/>
              <a:t>19/06/2024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4C1A3-9ECC-4462-B620-98E145EE014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84FFA-1E7C-4FBD-88BC-CD756F4BC9E4}" type="datetimeFigureOut">
              <a:rPr lang="fr-FR" smtClean="0"/>
              <a:pPr/>
              <a:t>19/06/2024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4C1A3-9ECC-4462-B620-98E145EE014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84FFA-1E7C-4FBD-88BC-CD756F4BC9E4}" type="datetimeFigureOut">
              <a:rPr lang="fr-FR" smtClean="0"/>
              <a:pPr/>
              <a:t>19/06/2024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4C1A3-9ECC-4462-B620-98E145EE014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84FFA-1E7C-4FBD-88BC-CD756F4BC9E4}" type="datetimeFigureOut">
              <a:rPr lang="fr-FR" smtClean="0"/>
              <a:pPr/>
              <a:t>19/06/2024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4C1A3-9ECC-4462-B620-98E145EE014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84FFA-1E7C-4FBD-88BC-CD756F4BC9E4}" type="datetimeFigureOut">
              <a:rPr lang="fr-FR" smtClean="0"/>
              <a:pPr/>
              <a:t>19/06/2024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4C1A3-9ECC-4462-B620-98E145EE014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84FFA-1E7C-4FBD-88BC-CD756F4BC9E4}" type="datetimeFigureOut">
              <a:rPr lang="fr-FR" smtClean="0"/>
              <a:pPr/>
              <a:t>19/06/2024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4C1A3-9ECC-4462-B620-98E145EE014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84FFA-1E7C-4FBD-88BC-CD756F4BC9E4}" type="datetimeFigureOut">
              <a:rPr lang="fr-FR" smtClean="0"/>
              <a:pPr/>
              <a:t>19/06/2024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4C1A3-9ECC-4462-B620-98E145EE014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84FFA-1E7C-4FBD-88BC-CD756F4BC9E4}" type="datetimeFigureOut">
              <a:rPr lang="fr-FR" smtClean="0"/>
              <a:pPr/>
              <a:t>19/06/2024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4C1A3-9ECC-4462-B620-98E145EE014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284FFA-1E7C-4FBD-88BC-CD756F4BC9E4}" type="datetimeFigureOut">
              <a:rPr lang="fr-FR" smtClean="0"/>
              <a:pPr/>
              <a:t>19/06/2024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4C1A3-9ECC-4462-B620-98E145EE014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11" Type="http://schemas.openxmlformats.org/officeDocument/2006/relationships/image" Target="../media/image31.png"/><Relationship Id="rId5" Type="http://schemas.openxmlformats.org/officeDocument/2006/relationships/image" Target="../media/image24.png"/><Relationship Id="rId10" Type="http://schemas.openxmlformats.org/officeDocument/2006/relationships/image" Target="../media/image30.png"/><Relationship Id="rId4" Type="http://schemas.openxmlformats.org/officeDocument/2006/relationships/image" Target="../media/image23.png"/><Relationship Id="rId9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25.png"/><Relationship Id="rId7" Type="http://schemas.openxmlformats.org/officeDocument/2006/relationships/image" Target="../media/image3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10" Type="http://schemas.openxmlformats.org/officeDocument/2006/relationships/image" Target="../media/image33.png"/><Relationship Id="rId4" Type="http://schemas.openxmlformats.org/officeDocument/2006/relationships/image" Target="../media/image26.png"/><Relationship Id="rId9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10" Type="http://schemas.openxmlformats.org/officeDocument/2006/relationships/image" Target="../media/image30.png"/><Relationship Id="rId4" Type="http://schemas.openxmlformats.org/officeDocument/2006/relationships/image" Target="../media/image26.png"/><Relationship Id="rId9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40.png"/><Relationship Id="rId7" Type="http://schemas.openxmlformats.org/officeDocument/2006/relationships/image" Target="../media/image4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11" Type="http://schemas.openxmlformats.org/officeDocument/2006/relationships/image" Target="../media/image45.png"/><Relationship Id="rId5" Type="http://schemas.openxmlformats.org/officeDocument/2006/relationships/image" Target="../media/image41.png"/><Relationship Id="rId10" Type="http://schemas.openxmlformats.org/officeDocument/2006/relationships/image" Target="../media/image33.png"/><Relationship Id="rId4" Type="http://schemas.openxmlformats.org/officeDocument/2006/relationships/image" Target="../media/image29.png"/><Relationship Id="rId9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24.png"/><Relationship Id="rId7" Type="http://schemas.openxmlformats.org/officeDocument/2006/relationships/image" Target="../media/image47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11" Type="http://schemas.openxmlformats.org/officeDocument/2006/relationships/image" Target="../media/image33.png"/><Relationship Id="rId5" Type="http://schemas.openxmlformats.org/officeDocument/2006/relationships/image" Target="../media/image26.png"/><Relationship Id="rId10" Type="http://schemas.openxmlformats.org/officeDocument/2006/relationships/image" Target="../media/image45.png"/><Relationship Id="rId4" Type="http://schemas.openxmlformats.org/officeDocument/2006/relationships/image" Target="../media/image25.png"/><Relationship Id="rId9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25.png"/><Relationship Id="rId7" Type="http://schemas.openxmlformats.org/officeDocument/2006/relationships/image" Target="../media/image4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26.png"/><Relationship Id="rId9" Type="http://schemas.openxmlformats.org/officeDocument/2006/relationships/image" Target="../media/image5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0.png"/><Relationship Id="rId4" Type="http://schemas.openxmlformats.org/officeDocument/2006/relationships/image" Target="../media/image5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53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61.png"/><Relationship Id="rId3" Type="http://schemas.openxmlformats.org/officeDocument/2006/relationships/image" Target="../media/image53.png"/><Relationship Id="rId7" Type="http://schemas.openxmlformats.org/officeDocument/2006/relationships/image" Target="../media/image56.png"/><Relationship Id="rId12" Type="http://schemas.openxmlformats.org/officeDocument/2006/relationships/image" Target="../media/image60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11" Type="http://schemas.openxmlformats.org/officeDocument/2006/relationships/image" Target="../media/image59.png"/><Relationship Id="rId5" Type="http://schemas.openxmlformats.org/officeDocument/2006/relationships/image" Target="../media/image54.png"/><Relationship Id="rId10" Type="http://schemas.openxmlformats.org/officeDocument/2006/relationships/image" Target="../media/image58.png"/><Relationship Id="rId4" Type="http://schemas.openxmlformats.org/officeDocument/2006/relationships/image" Target="../media/image33.png"/><Relationship Id="rId9" Type="http://schemas.openxmlformats.org/officeDocument/2006/relationships/image" Target="../media/image5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61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7" Type="http://schemas.openxmlformats.org/officeDocument/2006/relationships/image" Target="../media/image33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7" Type="http://schemas.openxmlformats.org/officeDocument/2006/relationships/image" Target="../media/image71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.png"/><Relationship Id="rId5" Type="http://schemas.openxmlformats.org/officeDocument/2006/relationships/image" Target="../media/image70.png"/><Relationship Id="rId4" Type="http://schemas.openxmlformats.org/officeDocument/2006/relationships/image" Target="../media/image3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3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8.png"/><Relationship Id="rId5" Type="http://schemas.openxmlformats.org/officeDocument/2006/relationships/image" Target="../media/image57.png"/><Relationship Id="rId4" Type="http://schemas.openxmlformats.org/officeDocument/2006/relationships/image" Target="../media/image6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5.png"/><Relationship Id="rId4" Type="http://schemas.openxmlformats.org/officeDocument/2006/relationships/image" Target="../media/image8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7" Type="http://schemas.openxmlformats.org/officeDocument/2006/relationships/image" Target="../media/image48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87.png"/><Relationship Id="rId7" Type="http://schemas.openxmlformats.org/officeDocument/2006/relationships/image" Target="../media/image88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png"/><Relationship Id="rId5" Type="http://schemas.openxmlformats.org/officeDocument/2006/relationships/image" Target="../media/image48.png"/><Relationship Id="rId4" Type="http://schemas.openxmlformats.org/officeDocument/2006/relationships/image" Target="../media/image46.png"/><Relationship Id="rId9" Type="http://schemas.openxmlformats.org/officeDocument/2006/relationships/image" Target="../media/image5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5" Type="http://schemas.openxmlformats.org/officeDocument/2006/relationships/image" Target="../media/image89.png"/><Relationship Id="rId4" Type="http://schemas.openxmlformats.org/officeDocument/2006/relationships/image" Target="../media/image5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7" Type="http://schemas.openxmlformats.org/officeDocument/2006/relationships/image" Target="../media/image50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7.png"/><Relationship Id="rId5" Type="http://schemas.openxmlformats.org/officeDocument/2006/relationships/image" Target="../media/image90.png"/><Relationship Id="rId4" Type="http://schemas.openxmlformats.org/officeDocument/2006/relationships/image" Target="../media/image51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image" Target="../media/image90.png"/><Relationship Id="rId7" Type="http://schemas.openxmlformats.org/officeDocument/2006/relationships/image" Target="../media/image54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51.png"/><Relationship Id="rId4" Type="http://schemas.openxmlformats.org/officeDocument/2006/relationships/image" Target="../media/image77.png"/><Relationship Id="rId9" Type="http://schemas.openxmlformats.org/officeDocument/2006/relationships/image" Target="../media/image5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9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1.png"/><Relationship Id="rId5" Type="http://schemas.openxmlformats.org/officeDocument/2006/relationships/image" Target="../media/image51.png"/><Relationship Id="rId4" Type="http://schemas.openxmlformats.org/officeDocument/2006/relationships/image" Target="../media/image90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7" Type="http://schemas.openxmlformats.org/officeDocument/2006/relationships/image" Target="../media/image9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93.png"/><Relationship Id="rId7" Type="http://schemas.openxmlformats.org/officeDocument/2006/relationships/image" Target="../media/image9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10" Type="http://schemas.openxmlformats.org/officeDocument/2006/relationships/image" Target="../media/image99.png"/><Relationship Id="rId4" Type="http://schemas.openxmlformats.org/officeDocument/2006/relationships/image" Target="../media/image94.png"/><Relationship Id="rId9" Type="http://schemas.openxmlformats.org/officeDocument/2006/relationships/image" Target="../media/image98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image" Target="../media/image99.png"/><Relationship Id="rId7" Type="http://schemas.openxmlformats.org/officeDocument/2006/relationships/image" Target="../media/image100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7.png"/><Relationship Id="rId5" Type="http://schemas.openxmlformats.org/officeDocument/2006/relationships/image" Target="../media/image46.png"/><Relationship Id="rId10" Type="http://schemas.openxmlformats.org/officeDocument/2006/relationships/image" Target="../media/image102.png"/><Relationship Id="rId4" Type="http://schemas.openxmlformats.org/officeDocument/2006/relationships/image" Target="../media/image97.png"/><Relationship Id="rId9" Type="http://schemas.openxmlformats.org/officeDocument/2006/relationships/image" Target="../media/image57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3" Type="http://schemas.openxmlformats.org/officeDocument/2006/relationships/image" Target="../media/image46.png"/><Relationship Id="rId7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4" Type="http://schemas.openxmlformats.org/officeDocument/2006/relationships/image" Target="../media/image8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7" Type="http://schemas.openxmlformats.org/officeDocument/2006/relationships/image" Target="../media/image107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6.png"/><Relationship Id="rId5" Type="http://schemas.openxmlformats.org/officeDocument/2006/relationships/image" Target="../media/image46.png"/><Relationship Id="rId4" Type="http://schemas.openxmlformats.org/officeDocument/2006/relationships/image" Target="../media/image105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3" Type="http://schemas.openxmlformats.org/officeDocument/2006/relationships/image" Target="../media/image106.png"/><Relationship Id="rId7" Type="http://schemas.openxmlformats.org/officeDocument/2006/relationships/image" Target="../media/image108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2.png"/><Relationship Id="rId5" Type="http://schemas.openxmlformats.org/officeDocument/2006/relationships/image" Target="../media/image46.png"/><Relationship Id="rId4" Type="http://schemas.openxmlformats.org/officeDocument/2006/relationships/image" Target="../media/image107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110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9.png"/><Relationship Id="rId5" Type="http://schemas.openxmlformats.org/officeDocument/2006/relationships/image" Target="../media/image108.png"/><Relationship Id="rId4" Type="http://schemas.openxmlformats.org/officeDocument/2006/relationships/image" Target="../media/image102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3" Type="http://schemas.openxmlformats.org/officeDocument/2006/relationships/image" Target="../media/image110.png"/><Relationship Id="rId7" Type="http://schemas.openxmlformats.org/officeDocument/2006/relationships/image" Target="../media/image111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4" Type="http://schemas.openxmlformats.org/officeDocument/2006/relationships/image" Target="../media/image46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46.png"/><Relationship Id="rId7" Type="http://schemas.openxmlformats.org/officeDocument/2006/relationships/image" Target="../media/image112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1.png"/><Relationship Id="rId5" Type="http://schemas.openxmlformats.org/officeDocument/2006/relationships/image" Target="../media/image101.png"/><Relationship Id="rId4" Type="http://schemas.openxmlformats.org/officeDocument/2006/relationships/image" Target="../media/image100.png"/><Relationship Id="rId9" Type="http://schemas.openxmlformats.org/officeDocument/2006/relationships/image" Target="../media/image114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7" Type="http://schemas.openxmlformats.org/officeDocument/2006/relationships/image" Target="../media/image116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7.png"/><Relationship Id="rId5" Type="http://schemas.openxmlformats.org/officeDocument/2006/relationships/image" Target="../media/image46.png"/><Relationship Id="rId4" Type="http://schemas.openxmlformats.org/officeDocument/2006/relationships/image" Target="../media/image114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7" Type="http://schemas.openxmlformats.org/officeDocument/2006/relationships/image" Target="../media/image117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2.png"/><Relationship Id="rId5" Type="http://schemas.openxmlformats.org/officeDocument/2006/relationships/image" Target="../media/image116.png"/><Relationship Id="rId4" Type="http://schemas.openxmlformats.org/officeDocument/2006/relationships/image" Target="../media/image46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7" Type="http://schemas.openxmlformats.org/officeDocument/2006/relationships/image" Target="../media/image119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8.png"/><Relationship Id="rId5" Type="http://schemas.openxmlformats.org/officeDocument/2006/relationships/image" Target="../media/image117.png"/><Relationship Id="rId4" Type="http://schemas.openxmlformats.org/officeDocument/2006/relationships/image" Target="../media/image102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7" Type="http://schemas.openxmlformats.org/officeDocument/2006/relationships/image" Target="../media/image121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7.png"/><Relationship Id="rId5" Type="http://schemas.openxmlformats.org/officeDocument/2006/relationships/image" Target="../media/image120.png"/><Relationship Id="rId4" Type="http://schemas.openxmlformats.org/officeDocument/2006/relationships/image" Target="../media/image46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png"/><Relationship Id="rId5" Type="http://schemas.openxmlformats.org/officeDocument/2006/relationships/image" Target="../media/image121.png"/><Relationship Id="rId4" Type="http://schemas.openxmlformats.org/officeDocument/2006/relationships/image" Target="../media/image4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png"/><Relationship Id="rId3" Type="http://schemas.openxmlformats.org/officeDocument/2006/relationships/image" Target="../media/image122.png"/><Relationship Id="rId7" Type="http://schemas.openxmlformats.org/officeDocument/2006/relationships/image" Target="../media/image12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image" Target="../media/image87.png"/><Relationship Id="rId4" Type="http://schemas.openxmlformats.org/officeDocument/2006/relationships/image" Target="../media/image120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4.png"/><Relationship Id="rId4" Type="http://schemas.openxmlformats.org/officeDocument/2006/relationships/image" Target="../media/image123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6.png"/><Relationship Id="rId4" Type="http://schemas.openxmlformats.org/officeDocument/2006/relationships/image" Target="../media/image125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7.png"/><Relationship Id="rId4" Type="http://schemas.openxmlformats.org/officeDocument/2006/relationships/image" Target="../media/image126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9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9.png"/><Relationship Id="rId4" Type="http://schemas.openxmlformats.org/officeDocument/2006/relationships/image" Target="../media/image13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8977" t="32760" r="7391" b="51280"/>
          <a:stretch>
            <a:fillRect/>
          </a:stretch>
        </p:blipFill>
        <p:spPr bwMode="auto">
          <a:xfrm>
            <a:off x="0" y="215193"/>
            <a:ext cx="9144000" cy="981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Tableau 2"/>
          <p:cNvGraphicFramePr>
            <a:graphicFrameLocks noGrp="1"/>
          </p:cNvGraphicFramePr>
          <p:nvPr/>
        </p:nvGraphicFramePr>
        <p:xfrm>
          <a:off x="179512" y="1419944"/>
          <a:ext cx="8856984" cy="5105400"/>
        </p:xfrm>
        <a:graphic>
          <a:graphicData uri="http://schemas.openxmlformats.org/drawingml/2006/table">
            <a:tbl>
              <a:tblPr/>
              <a:tblGrid>
                <a:gridCol w="4545787"/>
                <a:gridCol w="4311197"/>
              </a:tblGrid>
              <a:tr h="2387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>
                          <a:solidFill>
                            <a:srgbClr val="FFFFFF"/>
                          </a:solidFill>
                          <a:latin typeface="Times New Roman"/>
                          <a:ea typeface="Arial Unicode MS"/>
                          <a:cs typeface="Times New Roman"/>
                        </a:rPr>
                        <a:t>Notions et contenus</a:t>
                      </a:r>
                      <a:endParaRPr lang="fr-FR" sz="20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971" marR="60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>
                          <a:solidFill>
                            <a:srgbClr val="FFFFFF"/>
                          </a:solidFill>
                          <a:latin typeface="Times New Roman"/>
                          <a:ea typeface="Arial Unicode MS"/>
                          <a:cs typeface="Times New Roman"/>
                        </a:rPr>
                        <a:t>Capacités exigibles</a:t>
                      </a:r>
                      <a:endParaRPr lang="fr-FR" sz="20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971" marR="60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169787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500" b="1" i="1" dirty="0">
                          <a:latin typeface="Arial"/>
                          <a:ea typeface="Arial Unicode MS"/>
                          <a:cs typeface="Times New Roman"/>
                        </a:rPr>
                        <a:t>Addition nucléophile</a:t>
                      </a:r>
                      <a:endParaRPr lang="fr-FR" sz="1500" dirty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500" i="1" dirty="0">
                          <a:latin typeface="Arial"/>
                          <a:ea typeface="Arial Unicode MS"/>
                          <a:cs typeface="Times New Roman"/>
                        </a:rPr>
                        <a:t>- Organomagnésiens mixtes : intérêt d’un carbone </a:t>
                      </a:r>
                      <a:r>
                        <a:rPr lang="fr-FR" sz="1500" i="1" dirty="0" smtClean="0">
                          <a:latin typeface="Arial"/>
                          <a:ea typeface="Arial Unicode MS"/>
                          <a:cs typeface="Times New Roman"/>
                        </a:rPr>
                        <a:t>nucléophile </a:t>
                      </a:r>
                      <a:r>
                        <a:rPr lang="fr-FR" sz="1500" i="1" dirty="0">
                          <a:latin typeface="Arial"/>
                          <a:ea typeface="Arial Unicode MS"/>
                          <a:cs typeface="Times New Roman"/>
                        </a:rPr>
                        <a:t>pour </a:t>
                      </a:r>
                      <a:r>
                        <a:rPr lang="fr-FR" sz="1500" i="1" dirty="0" smtClean="0">
                          <a:latin typeface="Arial"/>
                          <a:ea typeface="Arial Unicode MS"/>
                          <a:cs typeface="Times New Roman"/>
                        </a:rPr>
                        <a:t>l’allongement </a:t>
                      </a:r>
                      <a:r>
                        <a:rPr lang="fr-FR" sz="1500" i="1" dirty="0">
                          <a:latin typeface="Arial"/>
                          <a:ea typeface="Arial Unicode MS"/>
                          <a:cs typeface="Times New Roman"/>
                        </a:rPr>
                        <a:t>de la chaîne </a:t>
                      </a:r>
                      <a:r>
                        <a:rPr lang="fr-FR" sz="1500" i="1" dirty="0" err="1" smtClean="0">
                          <a:latin typeface="Arial"/>
                          <a:ea typeface="Arial Unicode MS"/>
                          <a:cs typeface="Times New Roman"/>
                        </a:rPr>
                        <a:t>carbo-née</a:t>
                      </a:r>
                      <a:r>
                        <a:rPr lang="fr-FR" sz="1500" i="1" dirty="0">
                          <a:latin typeface="Arial"/>
                          <a:ea typeface="Arial Unicode MS"/>
                          <a:cs typeface="Times New Roman"/>
                        </a:rPr>
                        <a:t>.</a:t>
                      </a:r>
                      <a:endParaRPr lang="fr-FR" sz="1500" dirty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500" i="1" dirty="0">
                          <a:latin typeface="Arial"/>
                          <a:ea typeface="Arial Unicode MS"/>
                          <a:cs typeface="Times New Roman"/>
                        </a:rPr>
                        <a:t>- Allongement de chaîne carbonée : action des ions cyanures sur les </a:t>
                      </a:r>
                      <a:r>
                        <a:rPr lang="fr-FR" sz="1500" i="1" dirty="0" smtClean="0">
                          <a:latin typeface="Arial"/>
                          <a:ea typeface="Arial Unicode MS"/>
                          <a:cs typeface="Times New Roman"/>
                        </a:rPr>
                        <a:t>espèces </a:t>
                      </a:r>
                      <a:r>
                        <a:rPr lang="fr-FR" sz="1500" i="1" dirty="0">
                          <a:latin typeface="Arial"/>
                          <a:ea typeface="Arial Unicode MS"/>
                          <a:cs typeface="Times New Roman"/>
                        </a:rPr>
                        <a:t>carbonylées, </a:t>
                      </a:r>
                      <a:r>
                        <a:rPr lang="fr-FR" sz="1500" i="1" dirty="0" smtClean="0">
                          <a:latin typeface="Arial"/>
                          <a:ea typeface="Arial Unicode MS"/>
                          <a:cs typeface="Times New Roman"/>
                        </a:rPr>
                        <a:t>d’</a:t>
                      </a:r>
                      <a:r>
                        <a:rPr lang="fr-FR" sz="1500" i="1" dirty="0" err="1" smtClean="0">
                          <a:latin typeface="Arial"/>
                          <a:ea typeface="Arial Unicode MS"/>
                          <a:cs typeface="Times New Roman"/>
                        </a:rPr>
                        <a:t>organoma-gnésien</a:t>
                      </a:r>
                      <a:r>
                        <a:rPr lang="fr-FR" sz="1500" i="1" dirty="0" smtClean="0">
                          <a:latin typeface="Arial"/>
                          <a:ea typeface="Arial Unicode MS"/>
                          <a:cs typeface="Times New Roman"/>
                        </a:rPr>
                        <a:t> </a:t>
                      </a:r>
                      <a:r>
                        <a:rPr lang="fr-FR" sz="1500" i="1" dirty="0">
                          <a:latin typeface="Arial"/>
                          <a:ea typeface="Arial Unicode MS"/>
                          <a:cs typeface="Times New Roman"/>
                        </a:rPr>
                        <a:t>mixte sur les aldéhydes, les cétones et le dioxyde de carbone, mécanismes </a:t>
                      </a:r>
                      <a:r>
                        <a:rPr lang="fr-FR" sz="1500" i="1" dirty="0" err="1">
                          <a:latin typeface="Arial"/>
                          <a:ea typeface="Arial Unicode MS"/>
                          <a:cs typeface="Times New Roman"/>
                        </a:rPr>
                        <a:t>simpliﬁés</a:t>
                      </a:r>
                      <a:r>
                        <a:rPr lang="fr-FR" sz="1500" i="1" dirty="0">
                          <a:latin typeface="Arial"/>
                          <a:ea typeface="Arial Unicode MS"/>
                          <a:cs typeface="Times New Roman"/>
                        </a:rPr>
                        <a:t>.</a:t>
                      </a:r>
                      <a:endParaRPr lang="fr-FR" sz="1500" dirty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500" i="1" dirty="0">
                          <a:latin typeface="Arial"/>
                          <a:ea typeface="Arial Unicode MS"/>
                          <a:cs typeface="Times New Roman"/>
                        </a:rPr>
                        <a:t>- </a:t>
                      </a:r>
                      <a:r>
                        <a:rPr lang="fr-FR" sz="1500" i="1" dirty="0" err="1">
                          <a:latin typeface="Arial"/>
                          <a:ea typeface="Arial Unicode MS"/>
                          <a:cs typeface="Times New Roman"/>
                        </a:rPr>
                        <a:t>Modiﬁcation</a:t>
                      </a:r>
                      <a:r>
                        <a:rPr lang="fr-FR" sz="1500" i="1" dirty="0">
                          <a:latin typeface="Arial"/>
                          <a:ea typeface="Arial Unicode MS"/>
                          <a:cs typeface="Times New Roman"/>
                        </a:rPr>
                        <a:t> de groupes caractéristiques : action d’hydrure sur les </a:t>
                      </a:r>
                      <a:r>
                        <a:rPr lang="fr-FR" sz="1500" i="1" dirty="0" smtClean="0">
                          <a:latin typeface="Arial"/>
                          <a:ea typeface="Arial Unicode MS"/>
                          <a:cs typeface="Times New Roman"/>
                        </a:rPr>
                        <a:t>espèces </a:t>
                      </a:r>
                      <a:r>
                        <a:rPr lang="fr-FR" sz="1500" i="1" dirty="0">
                          <a:latin typeface="Arial"/>
                          <a:ea typeface="Arial Unicode MS"/>
                          <a:cs typeface="Times New Roman"/>
                        </a:rPr>
                        <a:t>carbonylées, mécanisme </a:t>
                      </a:r>
                      <a:r>
                        <a:rPr lang="fr-FR" sz="1500" i="1" dirty="0" err="1" smtClean="0">
                          <a:latin typeface="Arial"/>
                          <a:ea typeface="Arial Unicode MS"/>
                          <a:cs typeface="Times New Roman"/>
                        </a:rPr>
                        <a:t>simpliﬁé</a:t>
                      </a:r>
                      <a:r>
                        <a:rPr lang="fr-FR" sz="1500" i="1" dirty="0" smtClean="0">
                          <a:latin typeface="Arial"/>
                          <a:ea typeface="Arial Unicode MS"/>
                          <a:cs typeface="Times New Roman"/>
                        </a:rPr>
                        <a:t> </a:t>
                      </a:r>
                      <a:r>
                        <a:rPr lang="fr-FR" sz="1500" i="1" dirty="0">
                          <a:latin typeface="Arial"/>
                          <a:ea typeface="Arial Unicode MS"/>
                          <a:cs typeface="Times New Roman"/>
                        </a:rPr>
                        <a:t>faisant intervenir un ion hydrure.</a:t>
                      </a:r>
                      <a:endParaRPr lang="fr-FR" sz="15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971" marR="60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fr-FR" sz="1500" dirty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500" i="1" dirty="0">
                          <a:latin typeface="Arial"/>
                          <a:ea typeface="Arial Unicode MS"/>
                          <a:cs typeface="Times New Roman"/>
                        </a:rPr>
                        <a:t>- Relier le caractère nucléophile d’un </a:t>
                      </a:r>
                      <a:r>
                        <a:rPr lang="fr-FR" sz="1500" i="1" dirty="0" err="1" smtClean="0">
                          <a:latin typeface="Arial"/>
                          <a:ea typeface="Arial Unicode MS"/>
                          <a:cs typeface="Times New Roman"/>
                        </a:rPr>
                        <a:t>organoma-gnésien</a:t>
                      </a:r>
                      <a:r>
                        <a:rPr lang="fr-FR" sz="1500" i="1" dirty="0" smtClean="0">
                          <a:latin typeface="Arial"/>
                          <a:ea typeface="Arial Unicode MS"/>
                          <a:cs typeface="Times New Roman"/>
                        </a:rPr>
                        <a:t> </a:t>
                      </a:r>
                      <a:r>
                        <a:rPr lang="fr-FR" sz="1500" i="1" dirty="0">
                          <a:latin typeface="Arial"/>
                          <a:ea typeface="Arial Unicode MS"/>
                          <a:cs typeface="Times New Roman"/>
                        </a:rPr>
                        <a:t>mixte à sa structure.</a:t>
                      </a:r>
                      <a:endParaRPr lang="fr-FR" sz="1500" dirty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500" i="1" dirty="0">
                          <a:latin typeface="Arial"/>
                          <a:ea typeface="Arial Unicode MS"/>
                          <a:cs typeface="Times New Roman"/>
                        </a:rPr>
                        <a:t>- Proposer une méthode pour allonger une </a:t>
                      </a:r>
                      <a:r>
                        <a:rPr lang="fr-FR" sz="1500" i="1" dirty="0" err="1" smtClean="0">
                          <a:latin typeface="Arial"/>
                          <a:ea typeface="Arial Unicode MS"/>
                          <a:cs typeface="Times New Roman"/>
                        </a:rPr>
                        <a:t>chaî-ne</a:t>
                      </a:r>
                      <a:r>
                        <a:rPr lang="fr-FR" sz="1500" i="1" dirty="0" smtClean="0">
                          <a:latin typeface="Arial"/>
                          <a:ea typeface="Arial Unicode MS"/>
                          <a:cs typeface="Times New Roman"/>
                        </a:rPr>
                        <a:t> </a:t>
                      </a:r>
                      <a:r>
                        <a:rPr lang="fr-FR" sz="1500" i="1" dirty="0">
                          <a:latin typeface="Arial"/>
                          <a:ea typeface="Arial Unicode MS"/>
                          <a:cs typeface="Times New Roman"/>
                        </a:rPr>
                        <a:t>carbonée.</a:t>
                      </a:r>
                      <a:endParaRPr lang="fr-FR" sz="1500" dirty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500" i="1" dirty="0">
                          <a:latin typeface="Arial"/>
                          <a:ea typeface="Arial Unicode MS"/>
                          <a:cs typeface="Times New Roman"/>
                        </a:rPr>
                        <a:t> </a:t>
                      </a:r>
                      <a:endParaRPr lang="fr-FR" sz="15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971" marR="60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175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500" b="1" i="1" dirty="0">
                          <a:latin typeface="Arial"/>
                          <a:ea typeface="Arial Unicode MS"/>
                          <a:cs typeface="Times New Roman"/>
                        </a:rPr>
                        <a:t>Addition nucléophile suivie d’élimination</a:t>
                      </a:r>
                      <a:endParaRPr lang="fr-FR" sz="1500" dirty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500" i="1" dirty="0">
                          <a:latin typeface="Arial"/>
                          <a:ea typeface="Arial Unicode MS"/>
                          <a:cs typeface="Times New Roman"/>
                        </a:rPr>
                        <a:t>- Conversion d’un acide carboxylique en chlorure </a:t>
                      </a:r>
                      <a:r>
                        <a:rPr lang="fr-FR" sz="1500" i="1" dirty="0" smtClean="0">
                          <a:latin typeface="Arial"/>
                          <a:ea typeface="Arial Unicode MS"/>
                          <a:cs typeface="Times New Roman"/>
                        </a:rPr>
                        <a:t>d’acyle</a:t>
                      </a:r>
                      <a:endParaRPr lang="fr-FR" sz="1500" dirty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500" i="1" dirty="0">
                          <a:latin typeface="Arial"/>
                          <a:ea typeface="Arial Unicode MS"/>
                          <a:cs typeface="Times New Roman"/>
                        </a:rPr>
                        <a:t>- Formation d’ester et d’amide à partir de chlorure </a:t>
                      </a:r>
                      <a:r>
                        <a:rPr lang="fr-FR" sz="1500" i="1" dirty="0" smtClean="0">
                          <a:latin typeface="Arial"/>
                          <a:ea typeface="Arial Unicode MS"/>
                          <a:cs typeface="Times New Roman"/>
                        </a:rPr>
                        <a:t>d’acyle</a:t>
                      </a:r>
                      <a:r>
                        <a:rPr lang="fr-FR" sz="1500" i="1" dirty="0">
                          <a:latin typeface="Arial"/>
                          <a:ea typeface="Arial Unicode MS"/>
                          <a:cs typeface="Times New Roman"/>
                        </a:rPr>
                        <a:t>, mécanismes.</a:t>
                      </a:r>
                      <a:endParaRPr lang="fr-FR" sz="1500" dirty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500" i="1" dirty="0">
                          <a:latin typeface="Arial"/>
                          <a:ea typeface="Arial Unicode MS"/>
                          <a:cs typeface="Times New Roman"/>
                        </a:rPr>
                        <a:t>- Hydrolyse basique d’ester, mécanisme.</a:t>
                      </a:r>
                      <a:endParaRPr lang="fr-FR" sz="1500" dirty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500" i="1" dirty="0">
                          <a:latin typeface="Arial"/>
                          <a:ea typeface="Arial Unicode MS"/>
                          <a:cs typeface="Times New Roman"/>
                        </a:rPr>
                        <a:t>- Addition d’organomagnésien mixte et d’hydrure sur un ester, mécanismes </a:t>
                      </a:r>
                      <a:r>
                        <a:rPr lang="fr-FR" sz="1500" i="1" dirty="0" err="1">
                          <a:latin typeface="Arial"/>
                          <a:ea typeface="Arial Unicode MS"/>
                          <a:cs typeface="Times New Roman"/>
                        </a:rPr>
                        <a:t>simpliﬁés</a:t>
                      </a:r>
                      <a:r>
                        <a:rPr lang="fr-FR" sz="1500" i="1" dirty="0">
                          <a:latin typeface="Arial"/>
                          <a:ea typeface="Arial Unicode MS"/>
                          <a:cs typeface="Times New Roman"/>
                        </a:rPr>
                        <a:t>.</a:t>
                      </a:r>
                      <a:endParaRPr lang="fr-FR" sz="15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971" marR="60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fr-FR" sz="1500" dirty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500" i="1" dirty="0">
                          <a:latin typeface="Arial"/>
                          <a:ea typeface="Arial Unicode MS"/>
                          <a:cs typeface="Times New Roman"/>
                        </a:rPr>
                        <a:t>- Modéliser la transformation d’un acide </a:t>
                      </a:r>
                      <a:r>
                        <a:rPr lang="fr-FR" sz="1500" i="1" dirty="0" err="1" smtClean="0">
                          <a:latin typeface="Arial"/>
                          <a:ea typeface="Arial Unicode MS"/>
                          <a:cs typeface="Times New Roman"/>
                        </a:rPr>
                        <a:t>carbo-xylique</a:t>
                      </a:r>
                      <a:r>
                        <a:rPr lang="fr-FR" sz="1500" i="1" dirty="0" smtClean="0">
                          <a:latin typeface="Arial"/>
                          <a:ea typeface="Arial Unicode MS"/>
                          <a:cs typeface="Times New Roman"/>
                        </a:rPr>
                        <a:t> </a:t>
                      </a:r>
                      <a:r>
                        <a:rPr lang="fr-FR" sz="1500" i="1" dirty="0">
                          <a:latin typeface="Arial"/>
                          <a:ea typeface="Arial Unicode MS"/>
                          <a:cs typeface="Times New Roman"/>
                        </a:rPr>
                        <a:t>en chlorure d’acyle par action du chlorure de </a:t>
                      </a:r>
                      <a:r>
                        <a:rPr lang="fr-FR" sz="1500" i="1" dirty="0" err="1">
                          <a:latin typeface="Arial"/>
                          <a:ea typeface="Arial Unicode MS"/>
                          <a:cs typeface="Times New Roman"/>
                        </a:rPr>
                        <a:t>thionyle</a:t>
                      </a:r>
                      <a:r>
                        <a:rPr lang="fr-FR" sz="1500" i="1" dirty="0">
                          <a:latin typeface="Arial"/>
                          <a:ea typeface="Arial Unicode MS"/>
                          <a:cs typeface="Times New Roman"/>
                        </a:rPr>
                        <a:t>.</a:t>
                      </a:r>
                      <a:endParaRPr lang="fr-FR" sz="1500" dirty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500" i="1" dirty="0">
                          <a:latin typeface="Arial"/>
                          <a:ea typeface="Arial Unicode MS"/>
                          <a:cs typeface="Times New Roman"/>
                        </a:rPr>
                        <a:t>- Utiliser un diagramme de prédominance pour </a:t>
                      </a:r>
                      <a:r>
                        <a:rPr lang="fr-FR" sz="1500" i="1" dirty="0" err="1">
                          <a:latin typeface="Arial"/>
                          <a:ea typeface="Arial Unicode MS"/>
                          <a:cs typeface="Times New Roman"/>
                        </a:rPr>
                        <a:t>justiﬁer</a:t>
                      </a:r>
                      <a:r>
                        <a:rPr lang="fr-FR" sz="1500" i="1" dirty="0">
                          <a:latin typeface="Arial"/>
                          <a:ea typeface="Arial Unicode MS"/>
                          <a:cs typeface="Times New Roman"/>
                        </a:rPr>
                        <a:t> l’obtention d’un ion carboxylate par </a:t>
                      </a:r>
                      <a:r>
                        <a:rPr lang="fr-FR" sz="1500" i="1" dirty="0" err="1" smtClean="0">
                          <a:latin typeface="Arial"/>
                          <a:ea typeface="Arial Unicode MS"/>
                          <a:cs typeface="Times New Roman"/>
                        </a:rPr>
                        <a:t>hy-drolyse</a:t>
                      </a:r>
                      <a:r>
                        <a:rPr lang="fr-FR" sz="1500" i="1" dirty="0" smtClean="0">
                          <a:latin typeface="Arial"/>
                          <a:ea typeface="Arial Unicode MS"/>
                          <a:cs typeface="Times New Roman"/>
                        </a:rPr>
                        <a:t> </a:t>
                      </a:r>
                      <a:r>
                        <a:rPr lang="fr-FR" sz="1500" i="1" dirty="0">
                          <a:latin typeface="Arial"/>
                          <a:ea typeface="Arial Unicode MS"/>
                          <a:cs typeface="Times New Roman"/>
                        </a:rPr>
                        <a:t>basique.</a:t>
                      </a:r>
                      <a:endParaRPr lang="fr-FR" sz="1500" dirty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500" i="1" dirty="0">
                          <a:latin typeface="Arial"/>
                          <a:ea typeface="Arial Unicode MS"/>
                          <a:cs typeface="Times New Roman"/>
                        </a:rPr>
                        <a:t>- Valider la </a:t>
                      </a:r>
                      <a:r>
                        <a:rPr lang="fr-FR" sz="1500" i="1" dirty="0" err="1">
                          <a:latin typeface="Arial"/>
                          <a:ea typeface="Arial Unicode MS"/>
                          <a:cs typeface="Times New Roman"/>
                        </a:rPr>
                        <a:t>chimiosélectivité</a:t>
                      </a:r>
                      <a:r>
                        <a:rPr lang="fr-FR" sz="1500" i="1" dirty="0">
                          <a:latin typeface="Arial"/>
                          <a:ea typeface="Arial Unicode MS"/>
                          <a:cs typeface="Times New Roman"/>
                        </a:rPr>
                        <a:t> d’une transformation à partir de données expérimentales ou </a:t>
                      </a:r>
                      <a:r>
                        <a:rPr lang="fr-FR" sz="1500" i="1" dirty="0" err="1" smtClean="0">
                          <a:latin typeface="Arial"/>
                          <a:ea typeface="Arial Unicode MS"/>
                          <a:cs typeface="Times New Roman"/>
                        </a:rPr>
                        <a:t>spectro-scopiques</a:t>
                      </a:r>
                      <a:r>
                        <a:rPr lang="fr-FR" sz="1500" i="1" dirty="0">
                          <a:latin typeface="Arial"/>
                          <a:ea typeface="Arial Unicode MS"/>
                          <a:cs typeface="Times New Roman"/>
                        </a:rPr>
                        <a:t>.</a:t>
                      </a:r>
                      <a:endParaRPr lang="fr-FR" sz="15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971" marR="60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91058" y="6011764"/>
            <a:ext cx="8964488" cy="792087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Tableau 1"/>
          <p:cNvGraphicFramePr>
            <a:graphicFrameLocks noGrp="1"/>
          </p:cNvGraphicFramePr>
          <p:nvPr/>
        </p:nvGraphicFramePr>
        <p:xfrm>
          <a:off x="35496" y="1556792"/>
          <a:ext cx="9036495" cy="4366630"/>
        </p:xfrm>
        <a:graphic>
          <a:graphicData uri="http://schemas.openxmlformats.org/drawingml/2006/table">
            <a:tbl>
              <a:tblPr/>
              <a:tblGrid>
                <a:gridCol w="2703632"/>
                <a:gridCol w="1470943"/>
                <a:gridCol w="1620640"/>
                <a:gridCol w="1189561"/>
                <a:gridCol w="2051719"/>
              </a:tblGrid>
              <a:tr h="2949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fr-FR" sz="1800" dirty="0">
                        <a:latin typeface="Calibri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>
                          <a:latin typeface="Comic Sans MS"/>
                          <a:ea typeface="Arial Unicode MS"/>
                          <a:cs typeface="Calibri"/>
                        </a:rPr>
                        <a:t>Chlorure d’acyle</a:t>
                      </a:r>
                      <a:endParaRPr lang="fr-FR" sz="1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>
                          <a:latin typeface="Comic Sans MS"/>
                          <a:ea typeface="Arial Unicode MS"/>
                          <a:cs typeface="Calibri"/>
                        </a:rPr>
                        <a:t>Acide carboxylique</a:t>
                      </a:r>
                      <a:endParaRPr lang="fr-FR" sz="180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050" b="1" dirty="0" smtClean="0">
                        <a:latin typeface="Comic Sans MS"/>
                        <a:ea typeface="Arial Unicode MS"/>
                        <a:cs typeface="Calibri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 smtClean="0">
                          <a:latin typeface="Comic Sans MS"/>
                          <a:ea typeface="Arial Unicode MS"/>
                          <a:cs typeface="Calibri"/>
                        </a:rPr>
                        <a:t>Ester</a:t>
                      </a:r>
                      <a:endParaRPr lang="fr-FR" sz="1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050" b="1" dirty="0" smtClean="0">
                        <a:latin typeface="Comic Sans MS"/>
                        <a:ea typeface="Arial Unicode MS"/>
                        <a:cs typeface="Calibri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 smtClean="0">
                          <a:latin typeface="Comic Sans MS"/>
                          <a:ea typeface="Arial Unicode MS"/>
                          <a:cs typeface="Calibri"/>
                        </a:rPr>
                        <a:t>Amide</a:t>
                      </a:r>
                      <a:endParaRPr lang="fr-FR" sz="1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193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>
                          <a:latin typeface="Comic Sans MS"/>
                          <a:ea typeface="Arial Unicode MS"/>
                          <a:cs typeface="Calibri"/>
                        </a:rPr>
                        <a:t>Nature du groupe Z</a:t>
                      </a:r>
                      <a:endParaRPr lang="fr-FR" sz="180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>
                          <a:latin typeface="Calibri"/>
                          <a:ea typeface="Arial Unicode MS"/>
                          <a:cs typeface="Times New Roman"/>
                        </a:rPr>
                        <a:t>– Cl</a:t>
                      </a:r>
                      <a:endParaRPr lang="fr-FR" sz="1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>
                          <a:latin typeface="Calibri"/>
                          <a:ea typeface="Arial Unicode MS"/>
                          <a:cs typeface="Times New Roman"/>
                        </a:rPr>
                        <a:t>– OH</a:t>
                      </a:r>
                      <a:endParaRPr lang="fr-FR" sz="1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>
                          <a:latin typeface="Calibri"/>
                          <a:ea typeface="Arial Unicode MS"/>
                          <a:cs typeface="Times New Roman"/>
                        </a:rPr>
                        <a:t>– OR</a:t>
                      </a:r>
                      <a:endParaRPr lang="fr-FR" sz="180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>
                          <a:latin typeface="Calibri"/>
                          <a:ea typeface="Arial Unicode MS"/>
                          <a:cs typeface="Times New Roman"/>
                        </a:rPr>
                        <a:t>–NH</a:t>
                      </a:r>
                      <a:r>
                        <a:rPr lang="fr-FR" sz="1800" b="1" baseline="-25000">
                          <a:latin typeface="Calibri"/>
                          <a:ea typeface="Arial Unicode MS"/>
                          <a:cs typeface="Times New Roman"/>
                        </a:rPr>
                        <a:t>2</a:t>
                      </a:r>
                      <a:r>
                        <a:rPr lang="fr-FR" sz="1800" b="1">
                          <a:latin typeface="Calibri"/>
                          <a:ea typeface="Arial Unicode MS"/>
                          <a:cs typeface="Times New Roman"/>
                        </a:rPr>
                        <a:t> /–NHR /–NR</a:t>
                      </a:r>
                      <a:r>
                        <a:rPr lang="fr-FR" sz="1800" b="1" baseline="-25000">
                          <a:latin typeface="Calibri"/>
                          <a:ea typeface="Arial Unicode MS"/>
                          <a:cs typeface="Times New Roman"/>
                        </a:rPr>
                        <a:t>2</a:t>
                      </a:r>
                      <a:endParaRPr lang="fr-FR" sz="180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4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>
                          <a:latin typeface="Comic Sans MS"/>
                          <a:ea typeface="Arial Unicode MS"/>
                          <a:cs typeface="Calibri"/>
                        </a:rPr>
                        <a:t>Effet INDUCTIF </a:t>
                      </a:r>
                      <a:r>
                        <a:rPr lang="fr-FR" sz="1800" b="1" u="sng">
                          <a:latin typeface="Comic Sans MS"/>
                          <a:ea typeface="Arial Unicode MS"/>
                          <a:cs typeface="Calibri"/>
                        </a:rPr>
                        <a:t>attracteur</a:t>
                      </a:r>
                      <a:endParaRPr lang="fr-FR" sz="180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050" dirty="0" smtClean="0">
                        <a:latin typeface="Comic Sans MS"/>
                        <a:ea typeface="Arial Unicode MS"/>
                        <a:cs typeface="Calibri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latin typeface="Comic Sans MS"/>
                          <a:ea typeface="Arial Unicode MS"/>
                          <a:cs typeface="Calibri"/>
                        </a:rPr>
                        <a:t>FORT</a:t>
                      </a:r>
                      <a:endParaRPr lang="fr-FR" sz="1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050" dirty="0" smtClean="0">
                        <a:latin typeface="Comic Sans MS"/>
                        <a:ea typeface="Arial Unicode MS"/>
                        <a:cs typeface="Calibri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latin typeface="Comic Sans MS"/>
                          <a:ea typeface="Arial Unicode MS"/>
                          <a:cs typeface="Calibri"/>
                        </a:rPr>
                        <a:t>FORT</a:t>
                      </a:r>
                      <a:endParaRPr lang="fr-FR" sz="1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050" dirty="0" smtClean="0">
                        <a:latin typeface="Comic Sans MS"/>
                        <a:ea typeface="Arial Unicode MS"/>
                        <a:cs typeface="Calibri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latin typeface="Comic Sans MS"/>
                          <a:ea typeface="Arial Unicode MS"/>
                          <a:cs typeface="Calibri"/>
                        </a:rPr>
                        <a:t>FORT</a:t>
                      </a:r>
                      <a:endParaRPr lang="fr-FR" sz="1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050" dirty="0" smtClean="0">
                        <a:latin typeface="Comic Sans MS"/>
                        <a:ea typeface="Arial Unicode MS"/>
                        <a:cs typeface="Calibri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latin typeface="Comic Sans MS"/>
                          <a:ea typeface="Arial Unicode MS"/>
                          <a:cs typeface="Calibri"/>
                        </a:rPr>
                        <a:t>MOYEN</a:t>
                      </a:r>
                      <a:endParaRPr lang="fr-FR" sz="1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4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>
                          <a:latin typeface="Comic Sans MS"/>
                          <a:ea typeface="Arial Unicode MS"/>
                          <a:cs typeface="Calibri"/>
                        </a:rPr>
                        <a:t>Effet MESOMERE </a:t>
                      </a:r>
                      <a:r>
                        <a:rPr lang="fr-FR" sz="1800" b="1" u="sng">
                          <a:latin typeface="Comic Sans MS"/>
                          <a:ea typeface="Arial Unicode MS"/>
                          <a:cs typeface="Calibri"/>
                        </a:rPr>
                        <a:t>donneur</a:t>
                      </a:r>
                      <a:endParaRPr lang="fr-FR" sz="180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>
                          <a:latin typeface="Comic Sans MS"/>
                          <a:ea typeface="Arial Unicode MS"/>
                          <a:cs typeface="Calibri"/>
                        </a:rPr>
                        <a:t>Très FAIBLE</a:t>
                      </a:r>
                      <a:endParaRPr lang="fr-FR" sz="180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050" dirty="0" smtClean="0">
                        <a:latin typeface="Comic Sans MS"/>
                        <a:ea typeface="Arial Unicode MS"/>
                        <a:cs typeface="Calibri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latin typeface="Comic Sans MS"/>
                          <a:ea typeface="Arial Unicode MS"/>
                          <a:cs typeface="Calibri"/>
                        </a:rPr>
                        <a:t>FORT</a:t>
                      </a:r>
                      <a:endParaRPr lang="fr-FR" sz="1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050" dirty="0" smtClean="0">
                        <a:latin typeface="Comic Sans MS"/>
                        <a:ea typeface="Arial Unicode MS"/>
                        <a:cs typeface="Calibri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latin typeface="Comic Sans MS"/>
                          <a:ea typeface="Arial Unicode MS"/>
                          <a:cs typeface="Calibri"/>
                        </a:rPr>
                        <a:t>FORT</a:t>
                      </a:r>
                      <a:endParaRPr lang="fr-FR" sz="1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dirty="0">
                          <a:latin typeface="Comic Sans MS"/>
                          <a:ea typeface="Arial Unicode MS"/>
                          <a:cs typeface="Calibri"/>
                        </a:rPr>
                        <a:t>Très </a:t>
                      </a:r>
                      <a:endParaRPr lang="fr-FR" sz="1800" dirty="0" smtClean="0">
                        <a:latin typeface="Comic Sans MS"/>
                        <a:ea typeface="Arial Unicode MS"/>
                        <a:cs typeface="Calibri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latin typeface="Comic Sans MS"/>
                          <a:ea typeface="Arial Unicode MS"/>
                          <a:cs typeface="Calibri"/>
                        </a:rPr>
                        <a:t>FORT</a:t>
                      </a:r>
                      <a:endParaRPr lang="fr-FR" sz="1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47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>
                          <a:latin typeface="Comic Sans MS"/>
                          <a:ea typeface="Arial Unicode MS"/>
                          <a:cs typeface="Calibri"/>
                        </a:rPr>
                        <a:t>Evolution du </a:t>
                      </a:r>
                      <a:r>
                        <a:rPr lang="fr-FR" sz="1800" b="1" dirty="0">
                          <a:solidFill>
                            <a:srgbClr val="FF0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caractère électrophile </a:t>
                      </a:r>
                      <a:r>
                        <a:rPr lang="fr-FR" sz="1800" b="1" dirty="0">
                          <a:solidFill>
                            <a:srgbClr val="008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du carbone</a:t>
                      </a:r>
                      <a:endParaRPr lang="fr-FR" sz="1800" dirty="0">
                        <a:solidFill>
                          <a:srgbClr val="008000"/>
                        </a:solidFill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4">
                  <a:txBody>
                    <a:bodyPr/>
                    <a:lstStyle/>
                    <a:p>
                      <a:endParaRPr lang="fr-FR" sz="1800" dirty="0"/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0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05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193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>
                          <a:latin typeface="Comic Sans MS"/>
                          <a:ea typeface="Arial Unicode MS"/>
                          <a:cs typeface="Calibri"/>
                        </a:rPr>
                        <a:t>Nature du groupe </a:t>
                      </a:r>
                      <a:r>
                        <a:rPr lang="fr-FR" sz="1800" b="1" dirty="0" err="1">
                          <a:latin typeface="Comic Sans MS"/>
                          <a:ea typeface="Arial Unicode MS"/>
                          <a:cs typeface="Calibri"/>
                        </a:rPr>
                        <a:t>nucléofuge</a:t>
                      </a:r>
                      <a:r>
                        <a:rPr lang="fr-FR" sz="1800" b="1" dirty="0">
                          <a:latin typeface="Comic Sans MS"/>
                          <a:ea typeface="Arial Unicode MS"/>
                          <a:cs typeface="Calibri"/>
                        </a:rPr>
                        <a:t> Z </a:t>
                      </a:r>
                      <a:r>
                        <a:rPr lang="fr-FR" sz="1800" b="1" baseline="30000" dirty="0">
                          <a:latin typeface="Comic Sans MS"/>
                          <a:ea typeface="Arial Unicode MS"/>
                          <a:cs typeface="Calibri"/>
                        </a:rPr>
                        <a:t>–</a:t>
                      </a:r>
                      <a:endParaRPr lang="fr-FR" sz="1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050" b="1" dirty="0" smtClean="0">
                        <a:latin typeface="Calibri"/>
                        <a:ea typeface="Arial Unicode MS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 smtClean="0">
                          <a:latin typeface="Calibri"/>
                          <a:ea typeface="Arial Unicode MS"/>
                          <a:cs typeface="Times New Roman"/>
                        </a:rPr>
                        <a:t>Cl</a:t>
                      </a:r>
                      <a:r>
                        <a:rPr lang="fr-FR" sz="1800" b="1" baseline="30000" dirty="0" smtClean="0">
                          <a:latin typeface="Calibri"/>
                          <a:ea typeface="Arial Unicode MS"/>
                          <a:cs typeface="Times New Roman"/>
                        </a:rPr>
                        <a:t> </a:t>
                      </a:r>
                      <a:r>
                        <a:rPr lang="fr-FR" sz="1800" b="1" baseline="30000" dirty="0">
                          <a:latin typeface="Calibri"/>
                          <a:ea typeface="Arial Unicode MS"/>
                          <a:cs typeface="Times New Roman"/>
                        </a:rPr>
                        <a:t>–</a:t>
                      </a:r>
                      <a:endParaRPr lang="fr-FR" sz="1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050" b="1" dirty="0" smtClean="0">
                        <a:latin typeface="Calibri"/>
                        <a:ea typeface="Arial Unicode MS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 smtClean="0">
                          <a:latin typeface="Calibri"/>
                          <a:ea typeface="Arial Unicode MS"/>
                          <a:cs typeface="Times New Roman"/>
                        </a:rPr>
                        <a:t>HO</a:t>
                      </a:r>
                      <a:r>
                        <a:rPr lang="fr-FR" sz="1800" b="1" baseline="30000" dirty="0" smtClean="0">
                          <a:latin typeface="Calibri"/>
                          <a:ea typeface="Arial Unicode MS"/>
                          <a:cs typeface="Times New Roman"/>
                        </a:rPr>
                        <a:t> </a:t>
                      </a:r>
                      <a:r>
                        <a:rPr lang="fr-FR" sz="1800" b="1" baseline="30000" dirty="0">
                          <a:latin typeface="Calibri"/>
                          <a:ea typeface="Arial Unicode MS"/>
                          <a:cs typeface="Times New Roman"/>
                        </a:rPr>
                        <a:t>–</a:t>
                      </a:r>
                      <a:endParaRPr lang="fr-FR" sz="1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050" b="1" dirty="0" smtClean="0">
                        <a:latin typeface="Calibri"/>
                        <a:ea typeface="Arial Unicode MS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 smtClean="0">
                          <a:latin typeface="Calibri"/>
                          <a:ea typeface="Arial Unicode MS"/>
                          <a:cs typeface="Times New Roman"/>
                        </a:rPr>
                        <a:t>RO</a:t>
                      </a:r>
                      <a:r>
                        <a:rPr lang="fr-FR" sz="1800" b="1" baseline="30000" dirty="0" smtClean="0">
                          <a:latin typeface="Calibri"/>
                          <a:ea typeface="Arial Unicode MS"/>
                          <a:cs typeface="Times New Roman"/>
                        </a:rPr>
                        <a:t> </a:t>
                      </a:r>
                      <a:r>
                        <a:rPr lang="fr-FR" sz="1800" b="1" baseline="30000" dirty="0">
                          <a:latin typeface="Calibri"/>
                          <a:ea typeface="Arial Unicode MS"/>
                          <a:cs typeface="Times New Roman"/>
                        </a:rPr>
                        <a:t>–</a:t>
                      </a:r>
                      <a:endParaRPr lang="fr-FR" sz="1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050" b="1" dirty="0" smtClean="0">
                        <a:latin typeface="Calibri"/>
                        <a:ea typeface="Arial Unicode MS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 smtClean="0">
                          <a:latin typeface="Calibri"/>
                          <a:ea typeface="Arial Unicode MS"/>
                          <a:cs typeface="Times New Roman"/>
                        </a:rPr>
                        <a:t>NH</a:t>
                      </a:r>
                      <a:r>
                        <a:rPr lang="fr-FR" sz="1800" b="1" baseline="-25000" dirty="0" smtClean="0">
                          <a:latin typeface="Calibri"/>
                          <a:ea typeface="Arial Unicode MS"/>
                          <a:cs typeface="Times New Roman"/>
                        </a:rPr>
                        <a:t>2</a:t>
                      </a:r>
                      <a:r>
                        <a:rPr lang="fr-FR" sz="1800" b="1" baseline="30000" dirty="0" smtClean="0">
                          <a:latin typeface="Calibri"/>
                          <a:ea typeface="Arial Unicode MS"/>
                          <a:cs typeface="Times New Roman"/>
                        </a:rPr>
                        <a:t> </a:t>
                      </a:r>
                      <a:r>
                        <a:rPr lang="fr-FR" sz="1800" b="1" baseline="30000" dirty="0">
                          <a:latin typeface="Calibri"/>
                          <a:ea typeface="Arial Unicode MS"/>
                          <a:cs typeface="Times New Roman"/>
                        </a:rPr>
                        <a:t>–</a:t>
                      </a:r>
                      <a:r>
                        <a:rPr lang="fr-FR" sz="1800" b="1" dirty="0">
                          <a:latin typeface="Calibri"/>
                          <a:ea typeface="Arial Unicode MS"/>
                          <a:cs typeface="Times New Roman"/>
                        </a:rPr>
                        <a:t>/ NHR</a:t>
                      </a:r>
                      <a:r>
                        <a:rPr lang="fr-FR" sz="1800" b="1" baseline="30000" dirty="0">
                          <a:latin typeface="Calibri"/>
                          <a:ea typeface="Arial Unicode MS"/>
                          <a:cs typeface="Times New Roman"/>
                        </a:rPr>
                        <a:t>–</a:t>
                      </a:r>
                      <a:r>
                        <a:rPr lang="fr-FR" sz="1800" b="1" dirty="0">
                          <a:latin typeface="Calibri"/>
                          <a:ea typeface="Arial Unicode MS"/>
                          <a:cs typeface="Times New Roman"/>
                        </a:rPr>
                        <a:t> /  NR</a:t>
                      </a:r>
                      <a:r>
                        <a:rPr lang="fr-FR" sz="1800" b="1" baseline="-25000" dirty="0">
                          <a:latin typeface="Calibri"/>
                          <a:ea typeface="Arial Unicode MS"/>
                          <a:cs typeface="Times New Roman"/>
                        </a:rPr>
                        <a:t>2</a:t>
                      </a:r>
                      <a:r>
                        <a:rPr lang="fr-FR" sz="1800" b="1" baseline="30000" dirty="0">
                          <a:latin typeface="Calibri"/>
                          <a:ea typeface="Arial Unicode MS"/>
                          <a:cs typeface="Times New Roman"/>
                        </a:rPr>
                        <a:t>–</a:t>
                      </a:r>
                      <a:endParaRPr lang="fr-FR" sz="1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9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 err="1">
                          <a:latin typeface="Comic Sans MS"/>
                          <a:ea typeface="Arial Unicode MS"/>
                          <a:cs typeface="Calibri"/>
                        </a:rPr>
                        <a:t>pK</a:t>
                      </a:r>
                      <a:r>
                        <a:rPr lang="fr-FR" sz="1800" b="1" baseline="-25000" dirty="0" err="1">
                          <a:latin typeface="Comic Sans MS"/>
                          <a:ea typeface="Arial Unicode MS"/>
                          <a:cs typeface="Calibri"/>
                        </a:rPr>
                        <a:t>A</a:t>
                      </a:r>
                      <a:r>
                        <a:rPr lang="fr-FR" sz="1800" b="1" dirty="0">
                          <a:latin typeface="Comic Sans MS"/>
                          <a:ea typeface="Arial Unicode MS"/>
                          <a:cs typeface="Calibri"/>
                        </a:rPr>
                        <a:t> du couple (</a:t>
                      </a:r>
                      <a:r>
                        <a:rPr lang="fr-FR" sz="1800" b="1" dirty="0" smtClean="0">
                          <a:latin typeface="Comic Sans MS"/>
                          <a:ea typeface="Arial Unicode MS"/>
                          <a:cs typeface="Calibri"/>
                        </a:rPr>
                        <a:t>HZ</a:t>
                      </a:r>
                      <a:r>
                        <a:rPr lang="fr-FR" sz="800" b="1" dirty="0" smtClean="0">
                          <a:latin typeface="Comic Sans MS"/>
                          <a:ea typeface="Arial Unicode MS"/>
                          <a:cs typeface="Calibri"/>
                        </a:rPr>
                        <a:t> </a:t>
                      </a:r>
                      <a:r>
                        <a:rPr lang="fr-FR" sz="1800" b="1" dirty="0" smtClean="0">
                          <a:latin typeface="Comic Sans MS"/>
                          <a:ea typeface="Arial Unicode MS"/>
                          <a:cs typeface="Calibri"/>
                        </a:rPr>
                        <a:t>/</a:t>
                      </a:r>
                      <a:r>
                        <a:rPr lang="fr-FR" sz="800" b="1" dirty="0" smtClean="0">
                          <a:latin typeface="Comic Sans MS"/>
                          <a:ea typeface="Arial Unicode MS"/>
                          <a:cs typeface="Calibri"/>
                        </a:rPr>
                        <a:t> </a:t>
                      </a:r>
                      <a:r>
                        <a:rPr lang="fr-FR" sz="1800" b="1" dirty="0" smtClean="0">
                          <a:latin typeface="Comic Sans MS"/>
                          <a:ea typeface="Arial Unicode MS"/>
                          <a:cs typeface="Calibri"/>
                        </a:rPr>
                        <a:t>Z</a:t>
                      </a:r>
                      <a:r>
                        <a:rPr lang="fr-FR" sz="800" b="1" dirty="0" smtClean="0">
                          <a:latin typeface="Comic Sans MS"/>
                          <a:ea typeface="Arial Unicode MS"/>
                          <a:cs typeface="Calibri"/>
                        </a:rPr>
                        <a:t> </a:t>
                      </a:r>
                      <a:r>
                        <a:rPr lang="fr-FR" sz="1800" b="1" baseline="30000" dirty="0">
                          <a:latin typeface="Comic Sans MS"/>
                          <a:ea typeface="Arial Unicode MS"/>
                          <a:cs typeface="Calibri"/>
                        </a:rPr>
                        <a:t>–</a:t>
                      </a:r>
                      <a:r>
                        <a:rPr lang="fr-FR" sz="1800" b="1" dirty="0">
                          <a:latin typeface="Comic Sans MS"/>
                          <a:ea typeface="Arial Unicode MS"/>
                          <a:cs typeface="Calibri"/>
                        </a:rPr>
                        <a:t>)</a:t>
                      </a:r>
                      <a:endParaRPr lang="fr-FR" sz="1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0" dirty="0">
                          <a:latin typeface="Calibri"/>
                          <a:ea typeface="Arial Unicode MS"/>
                          <a:cs typeface="Times New Roman"/>
                        </a:rPr>
                        <a:t>– 7</a:t>
                      </a:r>
                      <a:endParaRPr lang="fr-FR" sz="1800" b="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0" dirty="0">
                          <a:latin typeface="Calibri"/>
                          <a:ea typeface="Arial Unicode MS"/>
                          <a:cs typeface="Times New Roman"/>
                        </a:rPr>
                        <a:t>14</a:t>
                      </a:r>
                      <a:endParaRPr lang="fr-FR" sz="1800" b="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0" dirty="0">
                          <a:latin typeface="Calibri"/>
                          <a:ea typeface="Arial Unicode MS"/>
                          <a:cs typeface="Times New Roman"/>
                        </a:rPr>
                        <a:t>15 à 18</a:t>
                      </a:r>
                      <a:endParaRPr lang="fr-FR" sz="1800" b="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0" dirty="0">
                          <a:latin typeface="Calibri"/>
                          <a:ea typeface="Arial Unicode MS"/>
                          <a:cs typeface="Times New Roman"/>
                        </a:rPr>
                        <a:t>28 à 38</a:t>
                      </a:r>
                      <a:endParaRPr lang="fr-FR" sz="1800" b="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47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>
                          <a:latin typeface="Comic Sans MS"/>
                          <a:ea typeface="Arial Unicode MS"/>
                          <a:cs typeface="Calibri"/>
                        </a:rPr>
                        <a:t>Evolution du </a:t>
                      </a:r>
                      <a:r>
                        <a:rPr lang="fr-FR" sz="1800" b="1" dirty="0">
                          <a:solidFill>
                            <a:srgbClr val="FF0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caractère </a:t>
                      </a:r>
                      <a:r>
                        <a:rPr lang="fr-FR" sz="1800" b="1" dirty="0" err="1">
                          <a:solidFill>
                            <a:srgbClr val="FF0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nucléofuge</a:t>
                      </a:r>
                      <a:r>
                        <a:rPr lang="fr-FR" sz="1800" b="1" dirty="0">
                          <a:solidFill>
                            <a:srgbClr val="FF0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 </a:t>
                      </a:r>
                      <a:r>
                        <a:rPr lang="fr-FR" sz="1800" b="1" dirty="0">
                          <a:solidFill>
                            <a:srgbClr val="008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de Z</a:t>
                      </a:r>
                      <a:r>
                        <a:rPr lang="fr-FR" sz="1800" b="1" baseline="30000" dirty="0">
                          <a:solidFill>
                            <a:srgbClr val="008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 –</a:t>
                      </a:r>
                      <a:endParaRPr lang="fr-FR" sz="1800" dirty="0">
                        <a:solidFill>
                          <a:srgbClr val="008000"/>
                        </a:solidFill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4">
                  <a:txBody>
                    <a:bodyPr/>
                    <a:lstStyle/>
                    <a:p>
                      <a:endParaRPr lang="fr-FR" sz="1800" dirty="0"/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Image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5123" y="116632"/>
            <a:ext cx="1449656" cy="1216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8301" y="97582"/>
            <a:ext cx="1130250" cy="120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reeform 2"/>
          <p:cNvSpPr>
            <a:spLocks/>
          </p:cNvSpPr>
          <p:nvPr/>
        </p:nvSpPr>
        <p:spPr bwMode="auto">
          <a:xfrm rot="553612" flipH="1">
            <a:off x="5299262" y="51626"/>
            <a:ext cx="504056" cy="393849"/>
          </a:xfrm>
          <a:custGeom>
            <a:avLst/>
            <a:gdLst/>
            <a:ahLst/>
            <a:cxnLst>
              <a:cxn ang="0">
                <a:pos x="0" y="270"/>
              </a:cxn>
              <a:cxn ang="0">
                <a:pos x="560" y="130"/>
              </a:cxn>
              <a:cxn ang="0">
                <a:pos x="90" y="0"/>
              </a:cxn>
            </a:cxnLst>
            <a:rect l="0" t="0" r="r" b="b"/>
            <a:pathLst>
              <a:path w="575" h="270">
                <a:moveTo>
                  <a:pt x="0" y="270"/>
                </a:moveTo>
                <a:cubicBezTo>
                  <a:pt x="92" y="247"/>
                  <a:pt x="545" y="175"/>
                  <a:pt x="560" y="130"/>
                </a:cubicBezTo>
                <a:cubicBezTo>
                  <a:pt x="575" y="85"/>
                  <a:pt x="188" y="27"/>
                  <a:pt x="90" y="0"/>
                </a:cubicBezTo>
              </a:path>
            </a:pathLst>
          </a:custGeom>
          <a:noFill/>
          <a:ln w="57150">
            <a:solidFill>
              <a:srgbClr val="008000"/>
            </a:solidFill>
            <a:round/>
            <a:headEnd/>
            <a:tailEnd type="stealth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Freeform 2"/>
          <p:cNvSpPr>
            <a:spLocks/>
          </p:cNvSpPr>
          <p:nvPr/>
        </p:nvSpPr>
        <p:spPr bwMode="auto">
          <a:xfrm rot="553612" flipH="1">
            <a:off x="5285058" y="947729"/>
            <a:ext cx="504056" cy="216679"/>
          </a:xfrm>
          <a:custGeom>
            <a:avLst/>
            <a:gdLst/>
            <a:ahLst/>
            <a:cxnLst>
              <a:cxn ang="0">
                <a:pos x="0" y="270"/>
              </a:cxn>
              <a:cxn ang="0">
                <a:pos x="560" y="130"/>
              </a:cxn>
              <a:cxn ang="0">
                <a:pos x="90" y="0"/>
              </a:cxn>
            </a:cxnLst>
            <a:rect l="0" t="0" r="r" b="b"/>
            <a:pathLst>
              <a:path w="575" h="270">
                <a:moveTo>
                  <a:pt x="0" y="270"/>
                </a:moveTo>
                <a:cubicBezTo>
                  <a:pt x="92" y="247"/>
                  <a:pt x="545" y="175"/>
                  <a:pt x="560" y="130"/>
                </a:cubicBezTo>
                <a:cubicBezTo>
                  <a:pt x="575" y="85"/>
                  <a:pt x="188" y="27"/>
                  <a:pt x="90" y="0"/>
                </a:cubicBezTo>
              </a:path>
            </a:pathLst>
          </a:custGeom>
          <a:noFill/>
          <a:ln w="57150">
            <a:solidFill>
              <a:srgbClr val="008000"/>
            </a:solidFill>
            <a:round/>
            <a:headEnd/>
            <a:tailEnd type="stealth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4860032" y="-27384"/>
            <a:ext cx="3507259" cy="1440160"/>
          </a:xfrm>
          <a:prstGeom prst="bracketPair">
            <a:avLst>
              <a:gd name="adj" fmla="val 16667"/>
            </a:avLst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cxnSp>
        <p:nvCxnSpPr>
          <p:cNvPr id="8" name="AutoShape 6"/>
          <p:cNvCxnSpPr>
            <a:cxnSpLocks noChangeShapeType="1"/>
          </p:cNvCxnSpPr>
          <p:nvPr/>
        </p:nvCxnSpPr>
        <p:spPr bwMode="auto">
          <a:xfrm>
            <a:off x="6135043" y="764704"/>
            <a:ext cx="648072" cy="0"/>
          </a:xfrm>
          <a:prstGeom prst="straightConnector1">
            <a:avLst/>
          </a:prstGeom>
          <a:noFill/>
          <a:ln w="57150">
            <a:solidFill>
              <a:srgbClr val="000000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683568" y="44624"/>
            <a:ext cx="3888432" cy="138499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Le groupe Z a un effet :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lang="fr-FR" sz="2800" b="1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- Inductif </a:t>
            </a:r>
            <a:r>
              <a:rPr lang="fr-FR" sz="2800" b="1" u="sng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ATTRACTEUR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lang="fr-FR" sz="2800" b="1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- Mésomère </a:t>
            </a:r>
            <a:r>
              <a:rPr lang="fr-FR" sz="2800" b="1" u="sng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DONNEUR</a:t>
            </a:r>
            <a:endParaRPr kumimoji="0" lang="fr-FR" sz="2800" b="1" i="0" u="sng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Arial Unicode MS" pitchFamily="34" charset="-128"/>
              <a:cs typeface="Calibri" pitchFamily="34" charset="0"/>
            </a:endParaRPr>
          </a:p>
        </p:txBody>
      </p:sp>
      <p:sp>
        <p:nvSpPr>
          <p:cNvPr id="38913" name="Text Box 1"/>
          <p:cNvSpPr txBox="1">
            <a:spLocks noChangeArrowheads="1"/>
          </p:cNvSpPr>
          <p:nvPr/>
        </p:nvSpPr>
        <p:spPr bwMode="auto">
          <a:xfrm>
            <a:off x="395536" y="6036270"/>
            <a:ext cx="8352928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 3" pitchFamily="18" charset="2"/>
              </a:rPr>
              <a:t>       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Les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chlorures d’acyles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sont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les PLUS REACTIFS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vis-à-vis du mécanisme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N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+ E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2699792" y="3501008"/>
            <a:ext cx="6840760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Il diminue des chlorures d’acyles aux amides</a:t>
            </a:r>
            <a:r>
              <a:rPr kumimoji="0" lang="fr-FR" sz="28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car la charge partielle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+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portée par C est</a:t>
            </a:r>
            <a:r>
              <a:rPr kumimoji="0" lang="fr-FR" sz="200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de + en + amoindrie</a:t>
            </a:r>
            <a:endParaRPr kumimoji="0" lang="fr-FR" sz="2000" b="0" i="0" u="sng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2805708" y="5287491"/>
            <a:ext cx="6230788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Il diminue des chlorures d’acyles aux amides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car les bases fortes</a:t>
            </a:r>
            <a:r>
              <a:rPr kumimoji="0" lang="fr-FR" sz="200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sont les moins bons </a:t>
            </a:r>
            <a:r>
              <a:rPr kumimoji="0" lang="fr-FR" sz="2000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nucléofuges</a:t>
            </a:r>
            <a:endParaRPr kumimoji="0" lang="fr-FR" sz="2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8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8913" grpId="0"/>
      <p:bldP spid="38914" grpId="0"/>
      <p:bldP spid="389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1058" y="1556793"/>
            <a:ext cx="8964488" cy="792087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Tableau 1"/>
          <p:cNvGraphicFramePr>
            <a:graphicFrameLocks noGrp="1"/>
          </p:cNvGraphicFramePr>
          <p:nvPr/>
        </p:nvGraphicFramePr>
        <p:xfrm>
          <a:off x="73596" y="-2907704"/>
          <a:ext cx="9036495" cy="4366630"/>
        </p:xfrm>
        <a:graphic>
          <a:graphicData uri="http://schemas.openxmlformats.org/drawingml/2006/table">
            <a:tbl>
              <a:tblPr/>
              <a:tblGrid>
                <a:gridCol w="2703632"/>
                <a:gridCol w="1470943"/>
                <a:gridCol w="1620640"/>
                <a:gridCol w="1189561"/>
                <a:gridCol w="2051719"/>
              </a:tblGrid>
              <a:tr h="2949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fr-FR" sz="1800" dirty="0">
                        <a:latin typeface="Calibri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>
                          <a:latin typeface="Comic Sans MS"/>
                          <a:ea typeface="Arial Unicode MS"/>
                          <a:cs typeface="Calibri"/>
                        </a:rPr>
                        <a:t>Chlorure d’acyle</a:t>
                      </a:r>
                      <a:endParaRPr lang="fr-FR" sz="1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>
                          <a:latin typeface="Comic Sans MS"/>
                          <a:ea typeface="Arial Unicode MS"/>
                          <a:cs typeface="Calibri"/>
                        </a:rPr>
                        <a:t>Acide carboxylique</a:t>
                      </a:r>
                      <a:endParaRPr lang="fr-FR" sz="180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050" b="1" dirty="0" smtClean="0">
                        <a:latin typeface="Comic Sans MS"/>
                        <a:ea typeface="Arial Unicode MS"/>
                        <a:cs typeface="Calibri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 smtClean="0">
                          <a:latin typeface="Comic Sans MS"/>
                          <a:ea typeface="Arial Unicode MS"/>
                          <a:cs typeface="Calibri"/>
                        </a:rPr>
                        <a:t>Ester</a:t>
                      </a:r>
                      <a:endParaRPr lang="fr-FR" sz="1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050" b="1" dirty="0" smtClean="0">
                        <a:latin typeface="Comic Sans MS"/>
                        <a:ea typeface="Arial Unicode MS"/>
                        <a:cs typeface="Calibri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 smtClean="0">
                          <a:latin typeface="Comic Sans MS"/>
                          <a:ea typeface="Arial Unicode MS"/>
                          <a:cs typeface="Calibri"/>
                        </a:rPr>
                        <a:t>Amide</a:t>
                      </a:r>
                      <a:endParaRPr lang="fr-FR" sz="1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193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>
                          <a:latin typeface="Comic Sans MS"/>
                          <a:ea typeface="Arial Unicode MS"/>
                          <a:cs typeface="Calibri"/>
                        </a:rPr>
                        <a:t>Nature du groupe Z</a:t>
                      </a:r>
                      <a:endParaRPr lang="fr-FR" sz="180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>
                          <a:latin typeface="Calibri"/>
                          <a:ea typeface="Arial Unicode MS"/>
                          <a:cs typeface="Times New Roman"/>
                        </a:rPr>
                        <a:t>– Cl</a:t>
                      </a:r>
                      <a:endParaRPr lang="fr-FR" sz="1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>
                          <a:latin typeface="Calibri"/>
                          <a:ea typeface="Arial Unicode MS"/>
                          <a:cs typeface="Times New Roman"/>
                        </a:rPr>
                        <a:t>– OH</a:t>
                      </a:r>
                      <a:endParaRPr lang="fr-FR" sz="1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>
                          <a:latin typeface="Calibri"/>
                          <a:ea typeface="Arial Unicode MS"/>
                          <a:cs typeface="Times New Roman"/>
                        </a:rPr>
                        <a:t>– OR</a:t>
                      </a:r>
                      <a:endParaRPr lang="fr-FR" sz="180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>
                          <a:latin typeface="Calibri"/>
                          <a:ea typeface="Arial Unicode MS"/>
                          <a:cs typeface="Times New Roman"/>
                        </a:rPr>
                        <a:t>–NH</a:t>
                      </a:r>
                      <a:r>
                        <a:rPr lang="fr-FR" sz="1800" b="1" baseline="-25000">
                          <a:latin typeface="Calibri"/>
                          <a:ea typeface="Arial Unicode MS"/>
                          <a:cs typeface="Times New Roman"/>
                        </a:rPr>
                        <a:t>2</a:t>
                      </a:r>
                      <a:r>
                        <a:rPr lang="fr-FR" sz="1800" b="1">
                          <a:latin typeface="Calibri"/>
                          <a:ea typeface="Arial Unicode MS"/>
                          <a:cs typeface="Times New Roman"/>
                        </a:rPr>
                        <a:t> /–NHR /–NR</a:t>
                      </a:r>
                      <a:r>
                        <a:rPr lang="fr-FR" sz="1800" b="1" baseline="-25000">
                          <a:latin typeface="Calibri"/>
                          <a:ea typeface="Arial Unicode MS"/>
                          <a:cs typeface="Times New Roman"/>
                        </a:rPr>
                        <a:t>2</a:t>
                      </a:r>
                      <a:endParaRPr lang="fr-FR" sz="180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4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>
                          <a:latin typeface="Comic Sans MS"/>
                          <a:ea typeface="Arial Unicode MS"/>
                          <a:cs typeface="Calibri"/>
                        </a:rPr>
                        <a:t>Effet INDUCTIF </a:t>
                      </a:r>
                      <a:r>
                        <a:rPr lang="fr-FR" sz="1800" b="1" u="sng">
                          <a:latin typeface="Comic Sans MS"/>
                          <a:ea typeface="Arial Unicode MS"/>
                          <a:cs typeface="Calibri"/>
                        </a:rPr>
                        <a:t>attracteur</a:t>
                      </a:r>
                      <a:endParaRPr lang="fr-FR" sz="180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050" dirty="0" smtClean="0">
                        <a:latin typeface="Comic Sans MS"/>
                        <a:ea typeface="Arial Unicode MS"/>
                        <a:cs typeface="Calibri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latin typeface="Comic Sans MS"/>
                          <a:ea typeface="Arial Unicode MS"/>
                          <a:cs typeface="Calibri"/>
                        </a:rPr>
                        <a:t>FORT</a:t>
                      </a:r>
                      <a:endParaRPr lang="fr-FR" sz="1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050" dirty="0" smtClean="0">
                        <a:latin typeface="Comic Sans MS"/>
                        <a:ea typeface="Arial Unicode MS"/>
                        <a:cs typeface="Calibri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latin typeface="Comic Sans MS"/>
                          <a:ea typeface="Arial Unicode MS"/>
                          <a:cs typeface="Calibri"/>
                        </a:rPr>
                        <a:t>FORT</a:t>
                      </a:r>
                      <a:endParaRPr lang="fr-FR" sz="1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050" dirty="0" smtClean="0">
                        <a:latin typeface="Comic Sans MS"/>
                        <a:ea typeface="Arial Unicode MS"/>
                        <a:cs typeface="Calibri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latin typeface="Comic Sans MS"/>
                          <a:ea typeface="Arial Unicode MS"/>
                          <a:cs typeface="Calibri"/>
                        </a:rPr>
                        <a:t>FORT</a:t>
                      </a:r>
                      <a:endParaRPr lang="fr-FR" sz="1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050" dirty="0" smtClean="0">
                        <a:latin typeface="Comic Sans MS"/>
                        <a:ea typeface="Arial Unicode MS"/>
                        <a:cs typeface="Calibri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latin typeface="Comic Sans MS"/>
                          <a:ea typeface="Arial Unicode MS"/>
                          <a:cs typeface="Calibri"/>
                        </a:rPr>
                        <a:t>MOYEN</a:t>
                      </a:r>
                      <a:endParaRPr lang="fr-FR" sz="1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4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>
                          <a:latin typeface="Comic Sans MS"/>
                          <a:ea typeface="Arial Unicode MS"/>
                          <a:cs typeface="Calibri"/>
                        </a:rPr>
                        <a:t>Effet MESOMERE </a:t>
                      </a:r>
                      <a:r>
                        <a:rPr lang="fr-FR" sz="1800" b="1" u="sng">
                          <a:latin typeface="Comic Sans MS"/>
                          <a:ea typeface="Arial Unicode MS"/>
                          <a:cs typeface="Calibri"/>
                        </a:rPr>
                        <a:t>donneur</a:t>
                      </a:r>
                      <a:endParaRPr lang="fr-FR" sz="180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>
                          <a:latin typeface="Comic Sans MS"/>
                          <a:ea typeface="Arial Unicode MS"/>
                          <a:cs typeface="Calibri"/>
                        </a:rPr>
                        <a:t>Très FAIBLE</a:t>
                      </a:r>
                      <a:endParaRPr lang="fr-FR" sz="180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050" dirty="0" smtClean="0">
                        <a:latin typeface="Comic Sans MS"/>
                        <a:ea typeface="Arial Unicode MS"/>
                        <a:cs typeface="Calibri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latin typeface="Comic Sans MS"/>
                          <a:ea typeface="Arial Unicode MS"/>
                          <a:cs typeface="Calibri"/>
                        </a:rPr>
                        <a:t>FORT</a:t>
                      </a:r>
                      <a:endParaRPr lang="fr-FR" sz="1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050" dirty="0" smtClean="0">
                        <a:latin typeface="Comic Sans MS"/>
                        <a:ea typeface="Arial Unicode MS"/>
                        <a:cs typeface="Calibri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latin typeface="Comic Sans MS"/>
                          <a:ea typeface="Arial Unicode MS"/>
                          <a:cs typeface="Calibri"/>
                        </a:rPr>
                        <a:t>FORT</a:t>
                      </a:r>
                      <a:endParaRPr lang="fr-FR" sz="1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dirty="0">
                          <a:latin typeface="Comic Sans MS"/>
                          <a:ea typeface="Arial Unicode MS"/>
                          <a:cs typeface="Calibri"/>
                        </a:rPr>
                        <a:t>Très </a:t>
                      </a:r>
                      <a:endParaRPr lang="fr-FR" sz="1800" dirty="0" smtClean="0">
                        <a:latin typeface="Comic Sans MS"/>
                        <a:ea typeface="Arial Unicode MS"/>
                        <a:cs typeface="Calibri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latin typeface="Comic Sans MS"/>
                          <a:ea typeface="Arial Unicode MS"/>
                          <a:cs typeface="Calibri"/>
                        </a:rPr>
                        <a:t>FORT</a:t>
                      </a:r>
                      <a:endParaRPr lang="fr-FR" sz="1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47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>
                          <a:latin typeface="Comic Sans MS"/>
                          <a:ea typeface="Arial Unicode MS"/>
                          <a:cs typeface="Calibri"/>
                        </a:rPr>
                        <a:t>Evolution du caractère électrophile du carbone</a:t>
                      </a:r>
                      <a:endParaRPr lang="fr-FR" sz="180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4">
                  <a:txBody>
                    <a:bodyPr/>
                    <a:lstStyle/>
                    <a:p>
                      <a:endParaRPr lang="fr-FR" sz="1800" dirty="0"/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0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05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193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>
                          <a:latin typeface="Comic Sans MS"/>
                          <a:ea typeface="Arial Unicode MS"/>
                          <a:cs typeface="Calibri"/>
                        </a:rPr>
                        <a:t>Nature du groupe </a:t>
                      </a:r>
                      <a:r>
                        <a:rPr lang="fr-FR" sz="1800" b="1" dirty="0" err="1">
                          <a:latin typeface="Comic Sans MS"/>
                          <a:ea typeface="Arial Unicode MS"/>
                          <a:cs typeface="Calibri"/>
                        </a:rPr>
                        <a:t>nucléofuge</a:t>
                      </a:r>
                      <a:r>
                        <a:rPr lang="fr-FR" sz="1800" b="1" dirty="0">
                          <a:latin typeface="Comic Sans MS"/>
                          <a:ea typeface="Arial Unicode MS"/>
                          <a:cs typeface="Calibri"/>
                        </a:rPr>
                        <a:t> Z </a:t>
                      </a:r>
                      <a:r>
                        <a:rPr lang="fr-FR" sz="1800" b="1" baseline="30000" dirty="0">
                          <a:latin typeface="Comic Sans MS"/>
                          <a:ea typeface="Arial Unicode MS"/>
                          <a:cs typeface="Calibri"/>
                        </a:rPr>
                        <a:t>–</a:t>
                      </a:r>
                      <a:endParaRPr lang="fr-FR" sz="1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050" b="1" dirty="0" smtClean="0">
                        <a:latin typeface="Calibri"/>
                        <a:ea typeface="Arial Unicode MS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 smtClean="0">
                          <a:latin typeface="Calibri"/>
                          <a:ea typeface="Arial Unicode MS"/>
                          <a:cs typeface="Times New Roman"/>
                        </a:rPr>
                        <a:t>Cl</a:t>
                      </a:r>
                      <a:r>
                        <a:rPr lang="fr-FR" sz="1800" b="1" baseline="30000" dirty="0" smtClean="0">
                          <a:latin typeface="Calibri"/>
                          <a:ea typeface="Arial Unicode MS"/>
                          <a:cs typeface="Times New Roman"/>
                        </a:rPr>
                        <a:t> </a:t>
                      </a:r>
                      <a:r>
                        <a:rPr lang="fr-FR" sz="1800" b="1" baseline="30000" dirty="0">
                          <a:latin typeface="Calibri"/>
                          <a:ea typeface="Arial Unicode MS"/>
                          <a:cs typeface="Times New Roman"/>
                        </a:rPr>
                        <a:t>–</a:t>
                      </a:r>
                      <a:endParaRPr lang="fr-FR" sz="1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050" b="1" dirty="0" smtClean="0">
                        <a:latin typeface="Calibri"/>
                        <a:ea typeface="Arial Unicode MS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 smtClean="0">
                          <a:latin typeface="Calibri"/>
                          <a:ea typeface="Arial Unicode MS"/>
                          <a:cs typeface="Times New Roman"/>
                        </a:rPr>
                        <a:t>HO</a:t>
                      </a:r>
                      <a:r>
                        <a:rPr lang="fr-FR" sz="1800" b="1" baseline="30000" dirty="0" smtClean="0">
                          <a:latin typeface="Calibri"/>
                          <a:ea typeface="Arial Unicode MS"/>
                          <a:cs typeface="Times New Roman"/>
                        </a:rPr>
                        <a:t> </a:t>
                      </a:r>
                      <a:r>
                        <a:rPr lang="fr-FR" sz="1800" b="1" baseline="30000" dirty="0">
                          <a:latin typeface="Calibri"/>
                          <a:ea typeface="Arial Unicode MS"/>
                          <a:cs typeface="Times New Roman"/>
                        </a:rPr>
                        <a:t>–</a:t>
                      </a:r>
                      <a:endParaRPr lang="fr-FR" sz="1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050" b="1" dirty="0" smtClean="0">
                        <a:latin typeface="Calibri"/>
                        <a:ea typeface="Arial Unicode MS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 smtClean="0">
                          <a:latin typeface="Calibri"/>
                          <a:ea typeface="Arial Unicode MS"/>
                          <a:cs typeface="Times New Roman"/>
                        </a:rPr>
                        <a:t>RO</a:t>
                      </a:r>
                      <a:r>
                        <a:rPr lang="fr-FR" sz="1800" b="1" baseline="30000" dirty="0" smtClean="0">
                          <a:latin typeface="Calibri"/>
                          <a:ea typeface="Arial Unicode MS"/>
                          <a:cs typeface="Times New Roman"/>
                        </a:rPr>
                        <a:t> </a:t>
                      </a:r>
                      <a:r>
                        <a:rPr lang="fr-FR" sz="1800" b="1" baseline="30000" dirty="0">
                          <a:latin typeface="Calibri"/>
                          <a:ea typeface="Arial Unicode MS"/>
                          <a:cs typeface="Times New Roman"/>
                        </a:rPr>
                        <a:t>–</a:t>
                      </a:r>
                      <a:endParaRPr lang="fr-FR" sz="1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050" b="1" dirty="0" smtClean="0">
                        <a:latin typeface="Calibri"/>
                        <a:ea typeface="Arial Unicode MS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 smtClean="0">
                          <a:latin typeface="Calibri"/>
                          <a:ea typeface="Arial Unicode MS"/>
                          <a:cs typeface="Times New Roman"/>
                        </a:rPr>
                        <a:t>NH</a:t>
                      </a:r>
                      <a:r>
                        <a:rPr lang="fr-FR" sz="1800" b="1" baseline="-25000" dirty="0" smtClean="0">
                          <a:latin typeface="Calibri"/>
                          <a:ea typeface="Arial Unicode MS"/>
                          <a:cs typeface="Times New Roman"/>
                        </a:rPr>
                        <a:t>2</a:t>
                      </a:r>
                      <a:r>
                        <a:rPr lang="fr-FR" sz="1800" b="1" baseline="30000" dirty="0" smtClean="0">
                          <a:latin typeface="Calibri"/>
                          <a:ea typeface="Arial Unicode MS"/>
                          <a:cs typeface="Times New Roman"/>
                        </a:rPr>
                        <a:t> </a:t>
                      </a:r>
                      <a:r>
                        <a:rPr lang="fr-FR" sz="1800" b="1" baseline="30000" dirty="0">
                          <a:latin typeface="Calibri"/>
                          <a:ea typeface="Arial Unicode MS"/>
                          <a:cs typeface="Times New Roman"/>
                        </a:rPr>
                        <a:t>–</a:t>
                      </a:r>
                      <a:r>
                        <a:rPr lang="fr-FR" sz="1800" b="1" dirty="0">
                          <a:latin typeface="Calibri"/>
                          <a:ea typeface="Arial Unicode MS"/>
                          <a:cs typeface="Times New Roman"/>
                        </a:rPr>
                        <a:t>/ NHR</a:t>
                      </a:r>
                      <a:r>
                        <a:rPr lang="fr-FR" sz="1800" b="1" baseline="30000" dirty="0">
                          <a:latin typeface="Calibri"/>
                          <a:ea typeface="Arial Unicode MS"/>
                          <a:cs typeface="Times New Roman"/>
                        </a:rPr>
                        <a:t>–</a:t>
                      </a:r>
                      <a:r>
                        <a:rPr lang="fr-FR" sz="1800" b="1" dirty="0">
                          <a:latin typeface="Calibri"/>
                          <a:ea typeface="Arial Unicode MS"/>
                          <a:cs typeface="Times New Roman"/>
                        </a:rPr>
                        <a:t> /  NR</a:t>
                      </a:r>
                      <a:r>
                        <a:rPr lang="fr-FR" sz="1800" b="1" baseline="-25000" dirty="0">
                          <a:latin typeface="Calibri"/>
                          <a:ea typeface="Arial Unicode MS"/>
                          <a:cs typeface="Times New Roman"/>
                        </a:rPr>
                        <a:t>2</a:t>
                      </a:r>
                      <a:r>
                        <a:rPr lang="fr-FR" sz="1800" b="1" baseline="30000" dirty="0">
                          <a:latin typeface="Calibri"/>
                          <a:ea typeface="Arial Unicode MS"/>
                          <a:cs typeface="Times New Roman"/>
                        </a:rPr>
                        <a:t>–</a:t>
                      </a:r>
                      <a:endParaRPr lang="fr-FR" sz="1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9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 err="1">
                          <a:latin typeface="Comic Sans MS"/>
                          <a:ea typeface="Arial Unicode MS"/>
                          <a:cs typeface="Calibri"/>
                        </a:rPr>
                        <a:t>pK</a:t>
                      </a:r>
                      <a:r>
                        <a:rPr lang="fr-FR" sz="1800" b="1" baseline="-25000" dirty="0" err="1">
                          <a:latin typeface="Comic Sans MS"/>
                          <a:ea typeface="Arial Unicode MS"/>
                          <a:cs typeface="Calibri"/>
                        </a:rPr>
                        <a:t>A</a:t>
                      </a:r>
                      <a:r>
                        <a:rPr lang="fr-FR" sz="1800" b="1" dirty="0">
                          <a:latin typeface="Comic Sans MS"/>
                          <a:ea typeface="Arial Unicode MS"/>
                          <a:cs typeface="Calibri"/>
                        </a:rPr>
                        <a:t> du couple (</a:t>
                      </a:r>
                      <a:r>
                        <a:rPr lang="fr-FR" sz="1800" b="1" dirty="0" smtClean="0">
                          <a:latin typeface="Comic Sans MS"/>
                          <a:ea typeface="Arial Unicode MS"/>
                          <a:cs typeface="Calibri"/>
                        </a:rPr>
                        <a:t>HZ</a:t>
                      </a:r>
                      <a:r>
                        <a:rPr lang="fr-FR" sz="800" b="1" dirty="0" smtClean="0">
                          <a:latin typeface="Comic Sans MS"/>
                          <a:ea typeface="Arial Unicode MS"/>
                          <a:cs typeface="Calibri"/>
                        </a:rPr>
                        <a:t> </a:t>
                      </a:r>
                      <a:r>
                        <a:rPr lang="fr-FR" sz="1800" b="1" dirty="0" smtClean="0">
                          <a:latin typeface="Comic Sans MS"/>
                          <a:ea typeface="Arial Unicode MS"/>
                          <a:cs typeface="Calibri"/>
                        </a:rPr>
                        <a:t>/</a:t>
                      </a:r>
                      <a:r>
                        <a:rPr lang="fr-FR" sz="800" b="1" dirty="0" smtClean="0">
                          <a:latin typeface="Comic Sans MS"/>
                          <a:ea typeface="Arial Unicode MS"/>
                          <a:cs typeface="Calibri"/>
                        </a:rPr>
                        <a:t> </a:t>
                      </a:r>
                      <a:r>
                        <a:rPr lang="fr-FR" sz="1800" b="1" dirty="0" smtClean="0">
                          <a:latin typeface="Comic Sans MS"/>
                          <a:ea typeface="Arial Unicode MS"/>
                          <a:cs typeface="Calibri"/>
                        </a:rPr>
                        <a:t>Z</a:t>
                      </a:r>
                      <a:r>
                        <a:rPr lang="fr-FR" sz="800" b="1" dirty="0" smtClean="0">
                          <a:latin typeface="Comic Sans MS"/>
                          <a:ea typeface="Arial Unicode MS"/>
                          <a:cs typeface="Calibri"/>
                        </a:rPr>
                        <a:t> </a:t>
                      </a:r>
                      <a:r>
                        <a:rPr lang="fr-FR" sz="1800" b="1" baseline="30000" dirty="0">
                          <a:latin typeface="Comic Sans MS"/>
                          <a:ea typeface="Arial Unicode MS"/>
                          <a:cs typeface="Calibri"/>
                        </a:rPr>
                        <a:t>–</a:t>
                      </a:r>
                      <a:r>
                        <a:rPr lang="fr-FR" sz="1800" b="1" dirty="0">
                          <a:latin typeface="Comic Sans MS"/>
                          <a:ea typeface="Arial Unicode MS"/>
                          <a:cs typeface="Calibri"/>
                        </a:rPr>
                        <a:t>)</a:t>
                      </a:r>
                      <a:endParaRPr lang="fr-FR" sz="1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0" dirty="0">
                          <a:latin typeface="Calibri"/>
                          <a:ea typeface="Arial Unicode MS"/>
                          <a:cs typeface="Times New Roman"/>
                        </a:rPr>
                        <a:t>– 7</a:t>
                      </a:r>
                      <a:endParaRPr lang="fr-FR" sz="1800" b="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0" dirty="0">
                          <a:latin typeface="Calibri"/>
                          <a:ea typeface="Arial Unicode MS"/>
                          <a:cs typeface="Times New Roman"/>
                        </a:rPr>
                        <a:t>14</a:t>
                      </a:r>
                      <a:endParaRPr lang="fr-FR" sz="1800" b="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0" dirty="0">
                          <a:latin typeface="Calibri"/>
                          <a:ea typeface="Arial Unicode MS"/>
                          <a:cs typeface="Times New Roman"/>
                        </a:rPr>
                        <a:t>15 à 18</a:t>
                      </a:r>
                      <a:endParaRPr lang="fr-FR" sz="1800" b="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0" dirty="0">
                          <a:latin typeface="Calibri"/>
                          <a:ea typeface="Arial Unicode MS"/>
                          <a:cs typeface="Times New Roman"/>
                        </a:rPr>
                        <a:t>28 à 38</a:t>
                      </a:r>
                      <a:endParaRPr lang="fr-FR" sz="1800" b="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47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>
                          <a:latin typeface="Comic Sans MS"/>
                          <a:ea typeface="Arial Unicode MS"/>
                          <a:cs typeface="Calibri"/>
                        </a:rPr>
                        <a:t>Evolution du </a:t>
                      </a:r>
                      <a:r>
                        <a:rPr lang="fr-FR" sz="1800" b="1" dirty="0">
                          <a:solidFill>
                            <a:srgbClr val="FF0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caractère </a:t>
                      </a:r>
                      <a:r>
                        <a:rPr lang="fr-FR" sz="1800" b="1" dirty="0" err="1">
                          <a:solidFill>
                            <a:srgbClr val="FF0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nucléofuge</a:t>
                      </a:r>
                      <a:r>
                        <a:rPr lang="fr-FR" sz="1800" b="1" dirty="0">
                          <a:solidFill>
                            <a:srgbClr val="FF0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 </a:t>
                      </a:r>
                      <a:r>
                        <a:rPr lang="fr-FR" sz="1800" b="1" dirty="0">
                          <a:solidFill>
                            <a:srgbClr val="008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de Z</a:t>
                      </a:r>
                      <a:r>
                        <a:rPr lang="fr-FR" sz="1800" b="1" baseline="30000" dirty="0">
                          <a:solidFill>
                            <a:srgbClr val="008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 –</a:t>
                      </a:r>
                      <a:endParaRPr lang="fr-FR" sz="1800" dirty="0">
                        <a:solidFill>
                          <a:srgbClr val="008000"/>
                        </a:solidFill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4">
                  <a:txBody>
                    <a:bodyPr/>
                    <a:lstStyle/>
                    <a:p>
                      <a:endParaRPr lang="fr-FR" sz="1800" dirty="0"/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433636" y="1571774"/>
            <a:ext cx="8352928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 3" pitchFamily="18" charset="2"/>
              </a:rPr>
              <a:t>       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Les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chlorures d’acyles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sont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les PLUS REACTIFS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vis-à-vis du mécanisme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N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+ E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843808" y="822995"/>
            <a:ext cx="6230788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Il diminue des chlorures d’acyles aux amides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car les bases fortes</a:t>
            </a:r>
            <a:r>
              <a:rPr kumimoji="0" lang="fr-FR" sz="200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sont les moins bons </a:t>
            </a:r>
            <a:r>
              <a:rPr kumimoji="0" lang="fr-FR" sz="2000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nucléofuges</a:t>
            </a:r>
            <a:endParaRPr kumimoji="0" lang="fr-FR" sz="2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2852936"/>
            <a:ext cx="90685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u="sng" dirty="0" smtClean="0">
                <a:latin typeface="Bookman Old Style" pitchFamily="18" charset="0"/>
              </a:rPr>
              <a:t>II- Modification de groupe </a:t>
            </a:r>
            <a:r>
              <a:rPr lang="fr-FR" sz="2400" b="1" u="sng" dirty="0" smtClean="0">
                <a:solidFill>
                  <a:srgbClr val="FF0000"/>
                </a:solidFill>
                <a:latin typeface="Bookman Old Style" pitchFamily="18" charset="0"/>
              </a:rPr>
              <a:t>AVEC</a:t>
            </a:r>
            <a:r>
              <a:rPr lang="fr-FR" sz="2400" b="1" u="sng" dirty="0" smtClean="0">
                <a:latin typeface="Bookman Old Style" pitchFamily="18" charset="0"/>
              </a:rPr>
              <a:t> allongement de chaîne</a:t>
            </a:r>
            <a:endParaRPr lang="fr-FR" sz="2400" dirty="0">
              <a:latin typeface="Bookman Old Style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19672" y="3356992"/>
            <a:ext cx="639630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200" b="1" dirty="0" smtClean="0">
                <a:latin typeface="Bookman Old Style" pitchFamily="18" charset="0"/>
              </a:rPr>
              <a:t>1) </a:t>
            </a:r>
            <a:r>
              <a:rPr lang="fr-FR" sz="2200" b="1" u="sng" dirty="0" smtClean="0">
                <a:latin typeface="Bookman Old Style" pitchFamily="18" charset="0"/>
              </a:rPr>
              <a:t>Action des organomagnésiens mixtes …</a:t>
            </a:r>
            <a:endParaRPr lang="fr-FR" sz="2200" dirty="0">
              <a:latin typeface="Bookman Old Style" pitchFamily="18" charset="0"/>
            </a:endParaRPr>
          </a:p>
        </p:txBody>
      </p:sp>
      <p:grpSp>
        <p:nvGrpSpPr>
          <p:cNvPr id="16" name="Groupe 15"/>
          <p:cNvGrpSpPr/>
          <p:nvPr/>
        </p:nvGrpSpPr>
        <p:grpSpPr>
          <a:xfrm>
            <a:off x="179512" y="3789040"/>
            <a:ext cx="8712968" cy="2448272"/>
            <a:chOff x="179512" y="3789040"/>
            <a:chExt cx="8712968" cy="2448272"/>
          </a:xfrm>
        </p:grpSpPr>
        <p:sp>
          <p:nvSpPr>
            <p:cNvPr id="14" name="Parchemin horizontal 13"/>
            <p:cNvSpPr/>
            <p:nvPr/>
          </p:nvSpPr>
          <p:spPr>
            <a:xfrm>
              <a:off x="179512" y="3789040"/>
              <a:ext cx="8712968" cy="2448272"/>
            </a:xfrm>
            <a:prstGeom prst="horizontalScroll">
              <a:avLst>
                <a:gd name="adj" fmla="val 8999"/>
              </a:avLst>
            </a:prstGeom>
            <a:blipFill>
              <a:blip r:embed="rId2" cstate="print"/>
              <a:tile tx="0" ty="0" sx="100000" sy="100000" flip="none" algn="tl"/>
            </a:blip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479822" y="4684206"/>
              <a:ext cx="5688632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fr-FR" sz="2000" u="sng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Organomagnésien </a:t>
              </a:r>
              <a:r>
                <a:rPr lang="fr-FR" sz="2000" b="1" u="sng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RMgX</a:t>
              </a:r>
              <a:r>
                <a:rPr lang="fr-FR" sz="2000" u="sng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20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:   </a:t>
              </a:r>
              <a:r>
                <a:rPr lang="fr-FR" sz="32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C</a:t>
              </a:r>
              <a:r>
                <a:rPr lang="fr-FR" sz="32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3200" b="1" dirty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–</a:t>
              </a:r>
              <a:r>
                <a:rPr lang="fr-FR" sz="3200" b="1" dirty="0">
                  <a:latin typeface="Arial" pitchFamily="34" charset="0"/>
                  <a:cs typeface="Arial" pitchFamily="34" charset="0"/>
                </a:rPr>
                <a:t> Mg – X </a:t>
              </a:r>
              <a:endParaRPr lang="fr-FR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ZoneTexte 3"/>
            <p:cNvSpPr txBox="1">
              <a:spLocks noChangeArrowheads="1"/>
            </p:cNvSpPr>
            <p:nvPr/>
          </p:nvSpPr>
          <p:spPr bwMode="auto">
            <a:xfrm>
              <a:off x="695846" y="5241394"/>
              <a:ext cx="5544616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fr-FR" sz="2000" b="1" dirty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  <a:sym typeface="Wingdings" pitchFamily="2" charset="2"/>
                </a:rPr>
                <a:t>Doublet d’électrons qui </a:t>
              </a:r>
              <a:endParaRPr lang="fr-FR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Wingdings" pitchFamily="2" charset="2"/>
              </a:endParaRPr>
            </a:p>
            <a:p>
              <a:r>
                <a:rPr lang="fr-FR" sz="2000" b="1" dirty="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  <a:sym typeface="Wingdings" pitchFamily="2" charset="2"/>
                </a:rPr>
                <a:t>peut </a:t>
              </a:r>
              <a:r>
                <a:rPr lang="fr-FR" sz="2000" b="1" dirty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  <a:sym typeface="Wingdings" pitchFamily="2" charset="2"/>
                </a:rPr>
                <a:t>facilement être cédé à un électrophile</a:t>
              </a:r>
              <a:endParaRPr lang="fr-FR" sz="2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ZoneTexte 3"/>
            <p:cNvSpPr txBox="1">
              <a:spLocks noChangeArrowheads="1"/>
            </p:cNvSpPr>
            <p:nvPr/>
          </p:nvSpPr>
          <p:spPr bwMode="auto">
            <a:xfrm>
              <a:off x="5952430" y="4828222"/>
              <a:ext cx="294005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/>
              <a:r>
                <a:rPr lang="fr-FR" sz="20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  <a:sym typeface="Wingdings" pitchFamily="2" charset="2"/>
                </a:rPr>
                <a:t> </a:t>
              </a:r>
              <a:r>
                <a:rPr lang="fr-FR" sz="20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Carbone </a:t>
              </a:r>
              <a:r>
                <a:rPr lang="fr-FR" sz="20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nucléophile</a:t>
              </a:r>
            </a:p>
          </p:txBody>
        </p:sp>
        <p:cxnSp>
          <p:nvCxnSpPr>
            <p:cNvPr id="12" name="Connecteur droit avec flèche 11"/>
            <p:cNvCxnSpPr/>
            <p:nvPr/>
          </p:nvCxnSpPr>
          <p:spPr>
            <a:xfrm flipH="1">
              <a:off x="3864198" y="5116254"/>
              <a:ext cx="431924" cy="341164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ZoneTexte 19"/>
            <p:cNvSpPr txBox="1">
              <a:spLocks noChangeArrowheads="1"/>
            </p:cNvSpPr>
            <p:nvPr/>
          </p:nvSpPr>
          <p:spPr bwMode="auto">
            <a:xfrm>
              <a:off x="3360142" y="4485198"/>
              <a:ext cx="216024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fr-FR" sz="2800" b="1" dirty="0" smtClean="0">
                  <a:solidFill>
                    <a:srgbClr val="0070C0"/>
                  </a:solidFill>
                  <a:latin typeface="Symbol" pitchFamily="18" charset="2"/>
                </a:rPr>
                <a:t> </a:t>
              </a:r>
              <a:r>
                <a:rPr lang="fr-FR" sz="2800" b="1" dirty="0" smtClean="0">
                  <a:solidFill>
                    <a:srgbClr val="008000"/>
                  </a:solidFill>
                  <a:latin typeface="Symbol" pitchFamily="18" charset="2"/>
                </a:rPr>
                <a:t>d</a:t>
              </a:r>
              <a:r>
                <a:rPr lang="fr-FR" sz="2800" b="1" baseline="30000" dirty="0" smtClean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  <a:t>–</a:t>
              </a:r>
              <a:r>
                <a:rPr lang="fr-FR" sz="2800" b="1" baseline="30000" dirty="0" smtClean="0">
                  <a:solidFill>
                    <a:srgbClr val="0070C0"/>
                  </a:solidFill>
                  <a:latin typeface="Symbol" pitchFamily="18" charset="2"/>
                </a:rPr>
                <a:t>         </a:t>
              </a:r>
              <a:r>
                <a:rPr lang="fr-FR" sz="2800" b="1" dirty="0" smtClean="0">
                  <a:solidFill>
                    <a:srgbClr val="008000"/>
                  </a:solidFill>
                  <a:latin typeface="Symbol" pitchFamily="18" charset="2"/>
                </a:rPr>
                <a:t>d</a:t>
              </a:r>
              <a:r>
                <a:rPr lang="fr-FR" sz="2800" b="1" baseline="30000" dirty="0" smtClean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  <a:t>+</a:t>
              </a:r>
              <a:endParaRPr lang="fr-FR" sz="2800" b="1" dirty="0">
                <a:solidFill>
                  <a:srgbClr val="008000"/>
                </a:solidFill>
                <a:latin typeface="Symbol" pitchFamily="18" charset="2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39552" y="4077072"/>
              <a:ext cx="398378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000" b="1" u="sng" dirty="0" smtClean="0">
                  <a:latin typeface="Bookman Old Style" pitchFamily="18" charset="0"/>
                </a:rPr>
                <a:t>Rappel (Cours de Chimie 12)</a:t>
              </a:r>
              <a:endParaRPr lang="fr-FR" sz="2000" dirty="0">
                <a:latin typeface="Bookman Old Style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chemin horizontal 1"/>
          <p:cNvSpPr/>
          <p:nvPr/>
        </p:nvSpPr>
        <p:spPr>
          <a:xfrm>
            <a:off x="179512" y="764704"/>
            <a:ext cx="8712968" cy="2448272"/>
          </a:xfrm>
          <a:prstGeom prst="horizontalScroll">
            <a:avLst>
              <a:gd name="adj" fmla="val 8999"/>
            </a:avLst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0" y="-27384"/>
            <a:ext cx="90685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u="sng" dirty="0" smtClean="0">
                <a:latin typeface="Bookman Old Style" pitchFamily="18" charset="0"/>
              </a:rPr>
              <a:t>II- Modification de groupe </a:t>
            </a:r>
            <a:r>
              <a:rPr lang="fr-FR" sz="2400" b="1" u="sng" dirty="0" smtClean="0">
                <a:solidFill>
                  <a:srgbClr val="FF0000"/>
                </a:solidFill>
                <a:latin typeface="Bookman Old Style" pitchFamily="18" charset="0"/>
              </a:rPr>
              <a:t>AVEC</a:t>
            </a:r>
            <a:r>
              <a:rPr lang="fr-FR" sz="2400" b="1" u="sng" dirty="0" smtClean="0">
                <a:latin typeface="Bookman Old Style" pitchFamily="18" charset="0"/>
              </a:rPr>
              <a:t> allongement de chaîne</a:t>
            </a:r>
            <a:endParaRPr lang="fr-FR" sz="2400" dirty="0">
              <a:latin typeface="Bookman Old Style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19672" y="476672"/>
            <a:ext cx="639630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200" b="1" dirty="0" smtClean="0">
                <a:latin typeface="Bookman Old Style" pitchFamily="18" charset="0"/>
              </a:rPr>
              <a:t>1) </a:t>
            </a:r>
            <a:r>
              <a:rPr lang="fr-FR" sz="2200" b="1" u="sng" dirty="0" smtClean="0">
                <a:latin typeface="Bookman Old Style" pitchFamily="18" charset="0"/>
              </a:rPr>
              <a:t>Action des organomagnésiens mixtes …</a:t>
            </a:r>
            <a:endParaRPr lang="fr-FR" sz="2200" dirty="0">
              <a:latin typeface="Bookman Old Style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79822" y="1659870"/>
            <a:ext cx="568863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Organomagnésien </a:t>
            </a:r>
            <a:r>
              <a:rPr lang="fr-FR" sz="2000" b="1" u="sng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RMgX</a:t>
            </a:r>
            <a:r>
              <a:rPr lang="fr-FR" sz="2000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  </a:t>
            </a:r>
            <a:r>
              <a:rPr lang="fr-FR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32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fr-FR" sz="3200" b="1" dirty="0">
                <a:latin typeface="Arial" pitchFamily="34" charset="0"/>
                <a:cs typeface="Arial" pitchFamily="34" charset="0"/>
              </a:rPr>
              <a:t> Mg – X 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ZoneTexte 3"/>
          <p:cNvSpPr txBox="1">
            <a:spLocks noChangeArrowheads="1"/>
          </p:cNvSpPr>
          <p:nvPr/>
        </p:nvSpPr>
        <p:spPr bwMode="auto">
          <a:xfrm>
            <a:off x="695846" y="2217058"/>
            <a:ext cx="554461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Doublet d’électrons qui </a:t>
            </a:r>
            <a:endParaRPr lang="fr-FR" sz="20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r>
              <a:rPr lang="fr-FR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peut </a:t>
            </a:r>
            <a:r>
              <a:rPr lang="fr-FR" sz="2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facilement être cédé à un électrophile</a:t>
            </a:r>
            <a:endParaRPr lang="fr-FR" sz="20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ZoneTexte 3"/>
          <p:cNvSpPr txBox="1">
            <a:spLocks noChangeArrowheads="1"/>
          </p:cNvSpPr>
          <p:nvPr/>
        </p:nvSpPr>
        <p:spPr bwMode="auto">
          <a:xfrm>
            <a:off x="5952430" y="1803886"/>
            <a:ext cx="29400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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Carbone </a:t>
            </a:r>
            <a:r>
              <a:rPr lang="fr-FR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nucléophile</a:t>
            </a:r>
          </a:p>
        </p:txBody>
      </p:sp>
      <p:cxnSp>
        <p:nvCxnSpPr>
          <p:cNvPr id="8" name="Connecteur droit avec flèche 7"/>
          <p:cNvCxnSpPr/>
          <p:nvPr/>
        </p:nvCxnSpPr>
        <p:spPr>
          <a:xfrm flipH="1">
            <a:off x="3864198" y="2091918"/>
            <a:ext cx="431924" cy="341164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19"/>
          <p:cNvSpPr txBox="1">
            <a:spLocks noChangeArrowheads="1"/>
          </p:cNvSpPr>
          <p:nvPr/>
        </p:nvSpPr>
        <p:spPr bwMode="auto">
          <a:xfrm>
            <a:off x="3360142" y="1460862"/>
            <a:ext cx="216024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800" b="1" dirty="0" smtClean="0">
                <a:solidFill>
                  <a:srgbClr val="0070C0"/>
                </a:solidFill>
                <a:latin typeface="Symbol" pitchFamily="18" charset="2"/>
              </a:rPr>
              <a:t> </a:t>
            </a:r>
            <a:r>
              <a:rPr lang="fr-FR" sz="2800" b="1" dirty="0" smtClean="0">
                <a:solidFill>
                  <a:srgbClr val="008000"/>
                </a:solidFill>
                <a:latin typeface="Symbol" pitchFamily="18" charset="2"/>
              </a:rPr>
              <a:t>d</a:t>
            </a:r>
            <a:r>
              <a:rPr lang="fr-FR" sz="2800" b="1" baseline="30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fr-FR" sz="2800" b="1" baseline="30000" dirty="0" smtClean="0">
                <a:solidFill>
                  <a:srgbClr val="0070C0"/>
                </a:solidFill>
                <a:latin typeface="Symbol" pitchFamily="18" charset="2"/>
              </a:rPr>
              <a:t>         </a:t>
            </a:r>
            <a:r>
              <a:rPr lang="fr-FR" sz="2800" b="1" dirty="0" smtClean="0">
                <a:solidFill>
                  <a:srgbClr val="008000"/>
                </a:solidFill>
                <a:latin typeface="Symbol" pitchFamily="18" charset="2"/>
              </a:rPr>
              <a:t>d</a:t>
            </a:r>
            <a:r>
              <a:rPr lang="fr-FR" sz="2800" b="1" baseline="30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fr-FR" sz="2800" b="1" dirty="0">
              <a:solidFill>
                <a:srgbClr val="008000"/>
              </a:solidFill>
              <a:latin typeface="Symbol" pitchFamily="18" charset="2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9552" y="1052736"/>
            <a:ext cx="39837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u="sng" dirty="0" smtClean="0">
                <a:latin typeface="Bookman Old Style" pitchFamily="18" charset="0"/>
              </a:rPr>
              <a:t>Rappel (Cours de Chimie 12)</a:t>
            </a:r>
            <a:endParaRPr lang="fr-FR" sz="2000" dirty="0">
              <a:latin typeface="Bookman Old Style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3284984"/>
            <a:ext cx="47404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Bookman Old Style" pitchFamily="18" charset="0"/>
              </a:rPr>
              <a:t>a/ </a:t>
            </a:r>
            <a:r>
              <a:rPr lang="fr-FR" sz="2000" b="1" u="sng" dirty="0" smtClean="0">
                <a:latin typeface="Bookman Old Style" pitchFamily="18" charset="0"/>
              </a:rPr>
              <a:t>... sur les composés carbonylés</a:t>
            </a:r>
            <a:endParaRPr lang="fr-FR" sz="2000" dirty="0">
              <a:latin typeface="Bookman Old Style" pitchFamily="18" charset="0"/>
            </a:endParaRPr>
          </a:p>
        </p:txBody>
      </p:sp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0" y="3645024"/>
            <a:ext cx="321434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Bilan de la réaction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 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:</a:t>
            </a:r>
          </a:p>
        </p:txBody>
      </p:sp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-1" y="4028871"/>
            <a:ext cx="914400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L’action d’un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organomagnésien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sur un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composé carbony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lé dans l’éther anhydre conduit à la 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formation d’un ALCOOL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après hydrolyse acide, selon le bilan :</a:t>
            </a:r>
            <a:endParaRPr kumimoji="0" lang="fr-FR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91058" y="5229200"/>
            <a:ext cx="8964488" cy="143063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Image 14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17395" y="5278058"/>
            <a:ext cx="1402877" cy="131676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6" name="Image 15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5301208"/>
            <a:ext cx="981514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Image 16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24328" y="5689823"/>
            <a:ext cx="648072" cy="419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Image 17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56852" y="5774784"/>
            <a:ext cx="1224136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Image 18"/>
          <p:cNvPicPr/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50349" y="5689823"/>
            <a:ext cx="432048" cy="3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19"/>
          <p:cNvSpPr/>
          <p:nvPr/>
        </p:nvSpPr>
        <p:spPr>
          <a:xfrm>
            <a:off x="1451273" y="5594573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+</a:t>
            </a:r>
            <a:endParaRPr lang="fr-FR" sz="2400" dirty="0"/>
          </a:p>
        </p:txBody>
      </p:sp>
      <p:sp>
        <p:nvSpPr>
          <p:cNvPr id="21" name="Rectangle 20"/>
          <p:cNvSpPr/>
          <p:nvPr/>
        </p:nvSpPr>
        <p:spPr>
          <a:xfrm>
            <a:off x="8148017" y="5627340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+</a:t>
            </a:r>
            <a:endParaRPr lang="fr-FR" sz="2400" dirty="0"/>
          </a:p>
        </p:txBody>
      </p:sp>
      <p:sp>
        <p:nvSpPr>
          <p:cNvPr id="22" name="Rectangle 21"/>
          <p:cNvSpPr/>
          <p:nvPr/>
        </p:nvSpPr>
        <p:spPr>
          <a:xfrm>
            <a:off x="7077422" y="5636865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+</a:t>
            </a:r>
            <a:endParaRPr lang="fr-FR" sz="2400" dirty="0"/>
          </a:p>
        </p:txBody>
      </p:sp>
      <p:cxnSp>
        <p:nvCxnSpPr>
          <p:cNvPr id="23" name="Connecteur droit avec flèche 22"/>
          <p:cNvCxnSpPr/>
          <p:nvPr/>
        </p:nvCxnSpPr>
        <p:spPr>
          <a:xfrm>
            <a:off x="3419748" y="5949280"/>
            <a:ext cx="2088356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3419872" y="5397599"/>
            <a:ext cx="187220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1) Et</a:t>
            </a:r>
            <a:r>
              <a:rPr kumimoji="0" lang="fr-FR" sz="28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2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O</a:t>
            </a:r>
            <a:endParaRPr kumimoji="0" lang="fr-FR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3419872" y="6021288"/>
            <a:ext cx="187220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2) </a:t>
            </a:r>
            <a:r>
              <a:rPr lang="fr-FR" sz="2800" b="1" dirty="0"/>
              <a:t>H</a:t>
            </a:r>
            <a:r>
              <a:rPr lang="fr-FR" sz="2800" b="1" baseline="-25000" dirty="0"/>
              <a:t>2</a:t>
            </a:r>
            <a:r>
              <a:rPr lang="fr-FR" sz="2800" b="1" dirty="0"/>
              <a:t>O, H</a:t>
            </a:r>
            <a:r>
              <a:rPr lang="fr-FR" sz="2800" b="1" baseline="30000" dirty="0"/>
              <a:t>+</a:t>
            </a:r>
            <a:endParaRPr lang="fr-FR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8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8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0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4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8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6865" grpId="0"/>
      <p:bldP spid="36866" grpId="0"/>
      <p:bldP spid="14" grpId="0" animBg="1"/>
      <p:bldP spid="20" grpId="0"/>
      <p:bldP spid="21" grpId="0"/>
      <p:bldP spid="22" grpId="0"/>
      <p:bldP spid="36867" grpId="0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72008" y="3861048"/>
            <a:ext cx="8964488" cy="2952328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200" dirty="0" smtClean="0">
                <a:sym typeface="Wingdings"/>
              </a:rPr>
              <a:t></a:t>
            </a:r>
            <a:r>
              <a:rPr lang="fr-FR" sz="2200" baseline="30000" dirty="0" smtClean="0"/>
              <a:t> </a:t>
            </a:r>
            <a:r>
              <a:rPr lang="fr-FR" sz="2200" b="1" u="sng" dirty="0" smtClean="0"/>
              <a:t>Addition nucléophile de l’organomagnésien sur le composé carbonylé</a:t>
            </a:r>
            <a:r>
              <a:rPr lang="fr-FR" sz="2200" dirty="0" smtClean="0"/>
              <a:t> 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à coins arrondis 25"/>
          <p:cNvSpPr/>
          <p:nvPr/>
        </p:nvSpPr>
        <p:spPr>
          <a:xfrm>
            <a:off x="5940425" y="4373044"/>
            <a:ext cx="2592388" cy="1152525"/>
          </a:xfrm>
          <a:prstGeom prst="roundRect">
            <a:avLst/>
          </a:prstGeom>
          <a:solidFill>
            <a:srgbClr val="00B050">
              <a:alpha val="40000"/>
            </a:srgbClr>
          </a:solidFill>
          <a:ln>
            <a:solidFill>
              <a:srgbClr val="00B05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/>
          </a:p>
        </p:txBody>
      </p:sp>
      <p:pic>
        <p:nvPicPr>
          <p:cNvPr id="30" name="Picture 2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4376829"/>
            <a:ext cx="1465262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-17859"/>
            <a:ext cx="321434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Bilan de la réaction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 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: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-1" y="332656"/>
            <a:ext cx="914400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L’action d’un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organomagnésien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sur un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composé carbony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lé dans l’éther anhydre conduit à la 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formation d’un ALCOOL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après hydrolyse acide, selon le bilan :</a:t>
            </a:r>
            <a:endParaRPr kumimoji="0" lang="fr-FR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91058" y="1484784"/>
            <a:ext cx="8964488" cy="143063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Image 4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52120" y="1537017"/>
            <a:ext cx="1440160" cy="1315919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6" name="Image 5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1556792"/>
            <a:ext cx="981514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6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24328" y="1945407"/>
            <a:ext cx="648072" cy="419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7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56852" y="2030368"/>
            <a:ext cx="1224136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8"/>
          <p:cNvPicPr/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50349" y="1945407"/>
            <a:ext cx="432048" cy="3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1451273" y="1850157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+</a:t>
            </a:r>
            <a:endParaRPr lang="fr-FR" sz="2400" dirty="0"/>
          </a:p>
        </p:txBody>
      </p:sp>
      <p:sp>
        <p:nvSpPr>
          <p:cNvPr id="11" name="Rectangle 10"/>
          <p:cNvSpPr/>
          <p:nvPr/>
        </p:nvSpPr>
        <p:spPr>
          <a:xfrm>
            <a:off x="8148017" y="1882924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+</a:t>
            </a:r>
            <a:endParaRPr lang="fr-FR" sz="2400" dirty="0"/>
          </a:p>
        </p:txBody>
      </p:sp>
      <p:sp>
        <p:nvSpPr>
          <p:cNvPr id="12" name="Rectangle 11"/>
          <p:cNvSpPr/>
          <p:nvPr/>
        </p:nvSpPr>
        <p:spPr>
          <a:xfrm>
            <a:off x="7077422" y="1892449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+</a:t>
            </a:r>
            <a:endParaRPr lang="fr-FR" sz="2400" dirty="0"/>
          </a:p>
        </p:txBody>
      </p:sp>
      <p:cxnSp>
        <p:nvCxnSpPr>
          <p:cNvPr id="13" name="Connecteur droit avec flèche 12"/>
          <p:cNvCxnSpPr/>
          <p:nvPr/>
        </p:nvCxnSpPr>
        <p:spPr>
          <a:xfrm>
            <a:off x="3419748" y="2204864"/>
            <a:ext cx="2088356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3419872" y="1653183"/>
            <a:ext cx="187220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1) Et</a:t>
            </a:r>
            <a:r>
              <a:rPr kumimoji="0" lang="fr-FR" sz="28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2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O</a:t>
            </a:r>
            <a:endParaRPr kumimoji="0" lang="fr-FR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3419872" y="2276872"/>
            <a:ext cx="187220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2) </a:t>
            </a:r>
            <a:r>
              <a:rPr lang="fr-FR" sz="2800" b="1" dirty="0"/>
              <a:t>H</a:t>
            </a:r>
            <a:r>
              <a:rPr lang="fr-FR" sz="2800" b="1" baseline="-25000" dirty="0"/>
              <a:t>2</a:t>
            </a:r>
            <a:r>
              <a:rPr lang="fr-FR" sz="2800" b="1" dirty="0"/>
              <a:t>O, H</a:t>
            </a:r>
            <a:r>
              <a:rPr lang="fr-FR" sz="2800" b="1" baseline="30000" dirty="0"/>
              <a:t>+</a:t>
            </a:r>
            <a:endParaRPr lang="fr-FR" sz="2800" b="1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0" y="3068960"/>
            <a:ext cx="43877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Mécanisme réactionnel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 </a:t>
            </a:r>
            <a:r>
              <a:rPr kumimoji="0" lang="fr-FR" sz="2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(A</a:t>
            </a:r>
            <a:r>
              <a:rPr kumimoji="0" lang="fr-FR" sz="2400" b="1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N</a:t>
            </a:r>
            <a:r>
              <a:rPr kumimoji="0" lang="fr-FR" sz="2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)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:</a:t>
            </a:r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0" y="339090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Addition du </a:t>
            </a:r>
            <a:r>
              <a:rPr lang="fr-FR" sz="2400" b="1" i="1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brom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ure de </a:t>
            </a:r>
            <a:r>
              <a:rPr kumimoji="0" lang="fr-FR" sz="2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méthylmagnésium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sur le </a:t>
            </a:r>
            <a:r>
              <a:rPr kumimoji="0" lang="fr-FR" sz="2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propanal</a:t>
            </a:r>
            <a:endParaRPr kumimoji="0" lang="fr-FR" sz="4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Picture 2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24075" y="4997794"/>
            <a:ext cx="3209925" cy="108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0825" y="5288306"/>
            <a:ext cx="20891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Forme libre 21"/>
          <p:cNvSpPr/>
          <p:nvPr/>
        </p:nvSpPr>
        <p:spPr>
          <a:xfrm rot="14219604" flipH="1" flipV="1">
            <a:off x="1285876" y="4048468"/>
            <a:ext cx="1852612" cy="2589213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3509" h="1823390">
                <a:moveTo>
                  <a:pt x="162956" y="1823390"/>
                </a:moveTo>
                <a:cubicBezTo>
                  <a:pt x="154341" y="1744509"/>
                  <a:pt x="77587" y="1654452"/>
                  <a:pt x="61722" y="1525011"/>
                </a:cubicBezTo>
                <a:cubicBezTo>
                  <a:pt x="45857" y="1395570"/>
                  <a:pt x="0" y="1241522"/>
                  <a:pt x="67765" y="1046742"/>
                </a:cubicBezTo>
                <a:cubicBezTo>
                  <a:pt x="79551" y="838232"/>
                  <a:pt x="371897" y="352597"/>
                  <a:pt x="517854" y="181423"/>
                </a:cubicBezTo>
                <a:cubicBezTo>
                  <a:pt x="663811" y="10249"/>
                  <a:pt x="832851" y="0"/>
                  <a:pt x="943509" y="19697"/>
                </a:cubicBezTo>
              </a:path>
            </a:pathLst>
          </a:custGeom>
          <a:ln w="28575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 sz="2000"/>
          </a:p>
        </p:txBody>
      </p:sp>
      <p:sp>
        <p:nvSpPr>
          <p:cNvPr id="23" name="ZoneTexte 19"/>
          <p:cNvSpPr txBox="1">
            <a:spLocks noChangeArrowheads="1"/>
          </p:cNvSpPr>
          <p:nvPr/>
        </p:nvSpPr>
        <p:spPr bwMode="auto">
          <a:xfrm>
            <a:off x="3673475" y="4945736"/>
            <a:ext cx="176262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800" b="1" dirty="0">
                <a:solidFill>
                  <a:srgbClr val="0070C0"/>
                </a:solidFill>
                <a:latin typeface="Symbol" pitchFamily="18" charset="2"/>
              </a:rPr>
              <a:t>d</a:t>
            </a:r>
            <a:r>
              <a:rPr lang="fr-FR" sz="2800" b="1" baseline="30000" dirty="0">
                <a:solidFill>
                  <a:srgbClr val="0070C0"/>
                </a:solidFill>
                <a:latin typeface="Symbol" pitchFamily="18" charset="2"/>
              </a:rPr>
              <a:t> +      </a:t>
            </a:r>
            <a:r>
              <a:rPr lang="fr-FR" sz="2800" b="1" dirty="0" smtClean="0">
                <a:solidFill>
                  <a:srgbClr val="0070C0"/>
                </a:solidFill>
                <a:latin typeface="Symbol" pitchFamily="18" charset="2"/>
              </a:rPr>
              <a:t>d</a:t>
            </a:r>
            <a:r>
              <a:rPr lang="fr-FR" sz="2800" b="1" baseline="30000" dirty="0" smtClean="0">
                <a:solidFill>
                  <a:srgbClr val="0070C0"/>
                </a:solidFill>
                <a:latin typeface="Symbol" pitchFamily="18" charset="2"/>
              </a:rPr>
              <a:t>-</a:t>
            </a:r>
            <a:endParaRPr lang="fr-FR" sz="2800" b="1" dirty="0">
              <a:solidFill>
                <a:srgbClr val="0070C0"/>
              </a:solidFill>
              <a:latin typeface="Symbol" pitchFamily="18" charset="2"/>
            </a:endParaRPr>
          </a:p>
        </p:txBody>
      </p:sp>
      <p:sp>
        <p:nvSpPr>
          <p:cNvPr id="24" name="ZoneTexte 19"/>
          <p:cNvSpPr txBox="1">
            <a:spLocks noChangeArrowheads="1"/>
          </p:cNvSpPr>
          <p:nvPr/>
        </p:nvSpPr>
        <p:spPr bwMode="auto">
          <a:xfrm>
            <a:off x="419600" y="5001021"/>
            <a:ext cx="179092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800" b="1" dirty="0">
                <a:solidFill>
                  <a:srgbClr val="0070C0"/>
                </a:solidFill>
                <a:latin typeface="Symbol" pitchFamily="18" charset="2"/>
              </a:rPr>
              <a:t>d</a:t>
            </a:r>
            <a:r>
              <a:rPr lang="fr-FR" sz="2800" b="1" baseline="30000" dirty="0">
                <a:solidFill>
                  <a:srgbClr val="0070C0"/>
                </a:solidFill>
                <a:latin typeface="Symbol" pitchFamily="18" charset="2"/>
              </a:rPr>
              <a:t> -   </a:t>
            </a:r>
            <a:r>
              <a:rPr lang="fr-FR" sz="2800" b="1" dirty="0" smtClean="0">
                <a:solidFill>
                  <a:srgbClr val="0070C0"/>
                </a:solidFill>
                <a:latin typeface="Symbol" pitchFamily="18" charset="2"/>
              </a:rPr>
              <a:t>d</a:t>
            </a:r>
            <a:r>
              <a:rPr lang="fr-FR" sz="2800" b="1" baseline="30000" dirty="0">
                <a:solidFill>
                  <a:srgbClr val="0070C0"/>
                </a:solidFill>
                <a:latin typeface="Symbol" pitchFamily="18" charset="2"/>
              </a:rPr>
              <a:t>+</a:t>
            </a:r>
            <a:endParaRPr lang="fr-FR" sz="2800" b="1" dirty="0">
              <a:solidFill>
                <a:srgbClr val="0070C0"/>
              </a:solidFill>
              <a:latin typeface="Symbol" pitchFamily="18" charset="2"/>
            </a:endParaRPr>
          </a:p>
        </p:txBody>
      </p:sp>
      <p:sp>
        <p:nvSpPr>
          <p:cNvPr id="25" name="Forme libre 24"/>
          <p:cNvSpPr/>
          <p:nvPr/>
        </p:nvSpPr>
        <p:spPr>
          <a:xfrm rot="14639363" flipH="1" flipV="1">
            <a:off x="4135437" y="5247032"/>
            <a:ext cx="233363" cy="277812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255222 w 295034"/>
              <a:gd name="connsiteY0" fmla="*/ 281694 h 281694"/>
              <a:gd name="connsiteX1" fmla="*/ 0 w 295034"/>
              <a:gd name="connsiteY1" fmla="*/ 91912 h 281694"/>
              <a:gd name="connsiteX2" fmla="*/ 295034 w 295034"/>
              <a:gd name="connsiteY2" fmla="*/ 0 h 281694"/>
              <a:gd name="connsiteX0" fmla="*/ 255222 w 278844"/>
              <a:gd name="connsiteY0" fmla="*/ 237227 h 237227"/>
              <a:gd name="connsiteX1" fmla="*/ 0 w 278844"/>
              <a:gd name="connsiteY1" fmla="*/ 47445 h 237227"/>
              <a:gd name="connsiteX2" fmla="*/ 278844 w 278844"/>
              <a:gd name="connsiteY2" fmla="*/ 66389 h 237227"/>
              <a:gd name="connsiteX0" fmla="*/ 90497 w 114119"/>
              <a:gd name="connsiteY0" fmla="*/ 170838 h 170838"/>
              <a:gd name="connsiteX1" fmla="*/ 0 w 114119"/>
              <a:gd name="connsiteY1" fmla="*/ 92234 h 170838"/>
              <a:gd name="connsiteX2" fmla="*/ 114119 w 114119"/>
              <a:gd name="connsiteY2" fmla="*/ 0 h 170838"/>
              <a:gd name="connsiteX0" fmla="*/ 95240 w 118862"/>
              <a:gd name="connsiteY0" fmla="*/ 170838 h 195376"/>
              <a:gd name="connsiteX1" fmla="*/ 54558 w 118862"/>
              <a:gd name="connsiteY1" fmla="*/ 182275 h 195376"/>
              <a:gd name="connsiteX2" fmla="*/ 4743 w 118862"/>
              <a:gd name="connsiteY2" fmla="*/ 92234 h 195376"/>
              <a:gd name="connsiteX3" fmla="*/ 118862 w 118862"/>
              <a:gd name="connsiteY3" fmla="*/ 0 h 195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8862" h="195376">
                <a:moveTo>
                  <a:pt x="95240" y="170838"/>
                </a:moveTo>
                <a:cubicBezTo>
                  <a:pt x="94434" y="168866"/>
                  <a:pt x="69641" y="195376"/>
                  <a:pt x="54558" y="182275"/>
                </a:cubicBezTo>
                <a:cubicBezTo>
                  <a:pt x="39475" y="169174"/>
                  <a:pt x="0" y="118736"/>
                  <a:pt x="4743" y="92234"/>
                </a:cubicBezTo>
                <a:cubicBezTo>
                  <a:pt x="9967" y="44789"/>
                  <a:pt x="82858" y="24720"/>
                  <a:pt x="118862" y="0"/>
                </a:cubicBezTo>
              </a:path>
            </a:pathLst>
          </a:custGeom>
          <a:ln w="28575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 sz="2000"/>
          </a:p>
        </p:txBody>
      </p:sp>
      <p:cxnSp>
        <p:nvCxnSpPr>
          <p:cNvPr id="27" name="Connecteur droit avec flèche 26"/>
          <p:cNvCxnSpPr/>
          <p:nvPr/>
        </p:nvCxnSpPr>
        <p:spPr>
          <a:xfrm flipV="1">
            <a:off x="4859338" y="4818406"/>
            <a:ext cx="936625" cy="504825"/>
          </a:xfrm>
          <a:prstGeom prst="straightConnector1">
            <a:avLst/>
          </a:prstGeom>
          <a:ln w="76200">
            <a:solidFill>
              <a:srgbClr val="007E3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oneTexte 3"/>
          <p:cNvSpPr txBox="1">
            <a:spLocks noChangeArrowheads="1"/>
          </p:cNvSpPr>
          <p:nvPr/>
        </p:nvSpPr>
        <p:spPr bwMode="auto">
          <a:xfrm>
            <a:off x="179388" y="4350094"/>
            <a:ext cx="54727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007E39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Attaque </a:t>
            </a:r>
            <a:r>
              <a:rPr lang="fr-FR" sz="2000" b="1" u="sng" dirty="0">
                <a:solidFill>
                  <a:srgbClr val="007E39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au-dessus</a:t>
            </a:r>
            <a:r>
              <a:rPr lang="fr-FR" sz="2000" b="1" dirty="0">
                <a:solidFill>
                  <a:srgbClr val="007E39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du plan du carbonyle</a:t>
            </a:r>
            <a:endParaRPr lang="fr-FR" sz="2000" b="1" dirty="0">
              <a:solidFill>
                <a:srgbClr val="007E3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1" name="Picture 23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52022" y="4564154"/>
            <a:ext cx="1008063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ZoneTexte 3"/>
          <p:cNvSpPr txBox="1">
            <a:spLocks noChangeArrowheads="1"/>
          </p:cNvSpPr>
          <p:nvPr/>
        </p:nvSpPr>
        <p:spPr bwMode="auto">
          <a:xfrm>
            <a:off x="6732240" y="5168917"/>
            <a:ext cx="719138" cy="40011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fr-FR" sz="2000" b="1" dirty="0">
                <a:solidFill>
                  <a:srgbClr val="FF0000"/>
                </a:solidFill>
                <a:sym typeface="Wingdings" pitchFamily="2" charset="2"/>
              </a:rPr>
              <a:t>50 %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32" name="Forme libre 31"/>
          <p:cNvSpPr/>
          <p:nvPr/>
        </p:nvSpPr>
        <p:spPr>
          <a:xfrm rot="7529015" flipH="1">
            <a:off x="1261269" y="4475546"/>
            <a:ext cx="2000250" cy="2541588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3509" h="1823390">
                <a:moveTo>
                  <a:pt x="162956" y="1823390"/>
                </a:moveTo>
                <a:cubicBezTo>
                  <a:pt x="154341" y="1744509"/>
                  <a:pt x="77587" y="1654452"/>
                  <a:pt x="61722" y="1525011"/>
                </a:cubicBezTo>
                <a:cubicBezTo>
                  <a:pt x="45857" y="1395570"/>
                  <a:pt x="0" y="1241522"/>
                  <a:pt x="67765" y="1046742"/>
                </a:cubicBezTo>
                <a:cubicBezTo>
                  <a:pt x="79551" y="838232"/>
                  <a:pt x="371897" y="352597"/>
                  <a:pt x="517854" y="181423"/>
                </a:cubicBezTo>
                <a:cubicBezTo>
                  <a:pt x="663811" y="10249"/>
                  <a:pt x="832851" y="0"/>
                  <a:pt x="943509" y="19697"/>
                </a:cubicBezTo>
              </a:path>
            </a:pathLst>
          </a:custGeom>
          <a:ln w="28575">
            <a:solidFill>
              <a:srgbClr val="7030A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3" name="Rectangle à coins arrondis 32"/>
          <p:cNvSpPr/>
          <p:nvPr/>
        </p:nvSpPr>
        <p:spPr>
          <a:xfrm>
            <a:off x="5940425" y="5533615"/>
            <a:ext cx="2592388" cy="1223963"/>
          </a:xfrm>
          <a:prstGeom prst="roundRect">
            <a:avLst/>
          </a:prstGeom>
          <a:solidFill>
            <a:srgbClr val="7030A0">
              <a:alpha val="40000"/>
            </a:srgbClr>
          </a:solidFill>
          <a:ln>
            <a:solidFill>
              <a:srgbClr val="7030A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34" name="Forme libre 33"/>
          <p:cNvSpPr/>
          <p:nvPr/>
        </p:nvSpPr>
        <p:spPr>
          <a:xfrm rot="17435149" flipV="1">
            <a:off x="4148138" y="5465353"/>
            <a:ext cx="242887" cy="407987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255222 w 295034"/>
              <a:gd name="connsiteY0" fmla="*/ 281694 h 281694"/>
              <a:gd name="connsiteX1" fmla="*/ 0 w 295034"/>
              <a:gd name="connsiteY1" fmla="*/ 91912 h 281694"/>
              <a:gd name="connsiteX2" fmla="*/ 295034 w 295034"/>
              <a:gd name="connsiteY2" fmla="*/ 0 h 281694"/>
              <a:gd name="connsiteX0" fmla="*/ 255222 w 278844"/>
              <a:gd name="connsiteY0" fmla="*/ 237227 h 237227"/>
              <a:gd name="connsiteX1" fmla="*/ 0 w 278844"/>
              <a:gd name="connsiteY1" fmla="*/ 47445 h 237227"/>
              <a:gd name="connsiteX2" fmla="*/ 278844 w 278844"/>
              <a:gd name="connsiteY2" fmla="*/ 66389 h 237227"/>
              <a:gd name="connsiteX0" fmla="*/ 90497 w 114119"/>
              <a:gd name="connsiteY0" fmla="*/ 170838 h 170838"/>
              <a:gd name="connsiteX1" fmla="*/ 0 w 114119"/>
              <a:gd name="connsiteY1" fmla="*/ 92234 h 170838"/>
              <a:gd name="connsiteX2" fmla="*/ 114119 w 114119"/>
              <a:gd name="connsiteY2" fmla="*/ 0 h 170838"/>
              <a:gd name="connsiteX0" fmla="*/ 95240 w 118862"/>
              <a:gd name="connsiteY0" fmla="*/ 170838 h 195376"/>
              <a:gd name="connsiteX1" fmla="*/ 54558 w 118862"/>
              <a:gd name="connsiteY1" fmla="*/ 182275 h 195376"/>
              <a:gd name="connsiteX2" fmla="*/ 4743 w 118862"/>
              <a:gd name="connsiteY2" fmla="*/ 92234 h 195376"/>
              <a:gd name="connsiteX3" fmla="*/ 118862 w 118862"/>
              <a:gd name="connsiteY3" fmla="*/ 0 h 195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8862" h="195376">
                <a:moveTo>
                  <a:pt x="95240" y="170838"/>
                </a:moveTo>
                <a:cubicBezTo>
                  <a:pt x="94434" y="168866"/>
                  <a:pt x="69641" y="195376"/>
                  <a:pt x="54558" y="182275"/>
                </a:cubicBezTo>
                <a:cubicBezTo>
                  <a:pt x="39475" y="169174"/>
                  <a:pt x="0" y="118736"/>
                  <a:pt x="4743" y="92234"/>
                </a:cubicBezTo>
                <a:cubicBezTo>
                  <a:pt x="9967" y="44789"/>
                  <a:pt x="82858" y="24720"/>
                  <a:pt x="118862" y="0"/>
                </a:cubicBezTo>
              </a:path>
            </a:pathLst>
          </a:custGeom>
          <a:ln w="28575">
            <a:solidFill>
              <a:srgbClr val="7030A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cxnSp>
        <p:nvCxnSpPr>
          <p:cNvPr id="35" name="Connecteur droit avec flèche 34"/>
          <p:cNvCxnSpPr/>
          <p:nvPr/>
        </p:nvCxnSpPr>
        <p:spPr>
          <a:xfrm>
            <a:off x="4859338" y="5749515"/>
            <a:ext cx="1008062" cy="503238"/>
          </a:xfrm>
          <a:prstGeom prst="straightConnector1">
            <a:avLst/>
          </a:prstGeom>
          <a:ln w="762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ZoneTexte 3"/>
          <p:cNvSpPr txBox="1">
            <a:spLocks noChangeArrowheads="1"/>
          </p:cNvSpPr>
          <p:nvPr/>
        </p:nvSpPr>
        <p:spPr bwMode="auto">
          <a:xfrm>
            <a:off x="179388" y="6384515"/>
            <a:ext cx="55447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Attaque </a:t>
            </a:r>
            <a:r>
              <a:rPr lang="fr-FR" sz="2000" b="1" u="sng" dirty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en-dessous</a:t>
            </a:r>
            <a:r>
              <a:rPr lang="fr-FR" sz="2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du plan du carbonyle</a:t>
            </a:r>
            <a:endParaRPr lang="fr-FR" sz="20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ZoneTexte 3"/>
          <p:cNvSpPr txBox="1">
            <a:spLocks noChangeArrowheads="1"/>
          </p:cNvSpPr>
          <p:nvPr/>
        </p:nvSpPr>
        <p:spPr bwMode="auto">
          <a:xfrm>
            <a:off x="6659563" y="6360703"/>
            <a:ext cx="720725" cy="3683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fr-FR" b="1">
                <a:solidFill>
                  <a:srgbClr val="FF0000"/>
                </a:solidFill>
                <a:sym typeface="Wingdings" pitchFamily="2" charset="2"/>
              </a:rPr>
              <a:t>50 %</a:t>
            </a:r>
            <a:endParaRPr lang="fr-FR" b="1">
              <a:solidFill>
                <a:srgbClr val="FF0000"/>
              </a:solidFill>
            </a:endParaRPr>
          </a:p>
        </p:txBody>
      </p:sp>
      <p:pic>
        <p:nvPicPr>
          <p:cNvPr id="38" name="Picture 23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17668" y="5771802"/>
            <a:ext cx="1008063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24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84168" y="5589240"/>
            <a:ext cx="1306513" cy="113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Rectangle 39"/>
          <p:cNvSpPr/>
          <p:nvPr/>
        </p:nvSpPr>
        <p:spPr>
          <a:xfrm>
            <a:off x="77912" y="3882256"/>
            <a:ext cx="8964488" cy="430887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200" dirty="0" smtClean="0">
                <a:sym typeface="Wingdings"/>
              </a:rPr>
              <a:t></a:t>
            </a:r>
            <a:r>
              <a:rPr lang="fr-FR" sz="2200" baseline="30000" dirty="0" smtClean="0"/>
              <a:t> </a:t>
            </a:r>
            <a:r>
              <a:rPr lang="fr-FR" sz="2200" b="1" u="sng" dirty="0" smtClean="0"/>
              <a:t>Addition nucléophile de l’organomagnésien sur le composé carbonylé</a:t>
            </a:r>
            <a:r>
              <a:rPr lang="fr-FR" sz="2200" dirty="0" smtClean="0"/>
              <a:t> 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7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7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"/>
                            </p:stCondLst>
                            <p:childTnLst>
                              <p:par>
                                <p:cTn id="6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500"/>
                            </p:stCondLst>
                            <p:childTnLst>
                              <p:par>
                                <p:cTn id="10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6" grpId="0" animBg="1"/>
      <p:bldP spid="16" grpId="0"/>
      <p:bldP spid="31745" grpId="0"/>
      <p:bldP spid="23" grpId="0"/>
      <p:bldP spid="24" grpId="0"/>
      <p:bldP spid="28" grpId="0"/>
      <p:bldP spid="29" grpId="0" animBg="1"/>
      <p:bldP spid="33" grpId="0" animBg="1"/>
      <p:bldP spid="36" grpId="0"/>
      <p:bldP spid="37" grpId="0" animBg="1"/>
      <p:bldP spid="4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72008" y="782938"/>
            <a:ext cx="8964488" cy="595843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200" dirty="0" smtClean="0">
                <a:sym typeface="Wingdings"/>
              </a:rPr>
              <a:t></a:t>
            </a:r>
            <a:r>
              <a:rPr lang="fr-FR" sz="2200" baseline="30000" dirty="0" smtClean="0"/>
              <a:t> </a:t>
            </a:r>
            <a:r>
              <a:rPr lang="fr-FR" sz="2200" b="1" u="sng" dirty="0" smtClean="0"/>
              <a:t>Addition nucléophile de l’organomagnésien sur le composé carbonylé</a:t>
            </a:r>
            <a:r>
              <a:rPr lang="fr-FR" sz="2200" dirty="0" smtClean="0"/>
              <a:t> 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5940425" y="1223742"/>
            <a:ext cx="2592388" cy="1152525"/>
          </a:xfrm>
          <a:prstGeom prst="roundRect">
            <a:avLst/>
          </a:prstGeom>
          <a:solidFill>
            <a:srgbClr val="00B050">
              <a:alpha val="40000"/>
            </a:srgbClr>
          </a:solidFill>
          <a:ln>
            <a:solidFill>
              <a:srgbClr val="00B05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/>
          </a:p>
        </p:txBody>
      </p:sp>
      <p:pic>
        <p:nvPicPr>
          <p:cNvPr id="4" name="Picture 2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1227527"/>
            <a:ext cx="1465262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-8334"/>
            <a:ext cx="43877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Mécanisme réactionnel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 </a:t>
            </a:r>
            <a:r>
              <a:rPr kumimoji="0" lang="fr-FR" sz="2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(A</a:t>
            </a:r>
            <a:r>
              <a:rPr kumimoji="0" lang="fr-FR" sz="2400" b="1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N</a:t>
            </a:r>
            <a:r>
              <a:rPr kumimoji="0" lang="fr-FR" sz="2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)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: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286264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Addition du 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bromure de </a:t>
            </a:r>
            <a:r>
              <a:rPr kumimoji="0" lang="fr-FR" sz="2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méthylmagnésium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sur le </a:t>
            </a:r>
            <a:r>
              <a:rPr kumimoji="0" lang="fr-FR" sz="2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propanal</a:t>
            </a:r>
            <a:endParaRPr kumimoji="0" lang="fr-FR" sz="4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4075" y="1848492"/>
            <a:ext cx="3209925" cy="108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2139004"/>
            <a:ext cx="20891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Forme libre 8"/>
          <p:cNvSpPr/>
          <p:nvPr/>
        </p:nvSpPr>
        <p:spPr>
          <a:xfrm rot="14219604" flipH="1" flipV="1">
            <a:off x="1285876" y="899166"/>
            <a:ext cx="1852612" cy="2589213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3509" h="1823390">
                <a:moveTo>
                  <a:pt x="162956" y="1823390"/>
                </a:moveTo>
                <a:cubicBezTo>
                  <a:pt x="154341" y="1744509"/>
                  <a:pt x="77587" y="1654452"/>
                  <a:pt x="61722" y="1525011"/>
                </a:cubicBezTo>
                <a:cubicBezTo>
                  <a:pt x="45857" y="1395570"/>
                  <a:pt x="0" y="1241522"/>
                  <a:pt x="67765" y="1046742"/>
                </a:cubicBezTo>
                <a:cubicBezTo>
                  <a:pt x="79551" y="838232"/>
                  <a:pt x="371897" y="352597"/>
                  <a:pt x="517854" y="181423"/>
                </a:cubicBezTo>
                <a:cubicBezTo>
                  <a:pt x="663811" y="10249"/>
                  <a:pt x="832851" y="0"/>
                  <a:pt x="943509" y="19697"/>
                </a:cubicBezTo>
              </a:path>
            </a:pathLst>
          </a:custGeom>
          <a:ln w="38100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 sz="2000"/>
          </a:p>
        </p:txBody>
      </p:sp>
      <p:sp>
        <p:nvSpPr>
          <p:cNvPr id="10" name="ZoneTexte 19"/>
          <p:cNvSpPr txBox="1">
            <a:spLocks noChangeArrowheads="1"/>
          </p:cNvSpPr>
          <p:nvPr/>
        </p:nvSpPr>
        <p:spPr bwMode="auto">
          <a:xfrm>
            <a:off x="3673475" y="1796434"/>
            <a:ext cx="176262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800" b="1" dirty="0">
                <a:solidFill>
                  <a:srgbClr val="0070C0"/>
                </a:solidFill>
                <a:latin typeface="Symbol" pitchFamily="18" charset="2"/>
              </a:rPr>
              <a:t>d</a:t>
            </a:r>
            <a:r>
              <a:rPr lang="fr-FR" sz="2800" b="1" baseline="30000" dirty="0">
                <a:solidFill>
                  <a:srgbClr val="0070C0"/>
                </a:solidFill>
                <a:latin typeface="Symbol" pitchFamily="18" charset="2"/>
              </a:rPr>
              <a:t> +      </a:t>
            </a:r>
            <a:r>
              <a:rPr lang="fr-FR" sz="2800" b="1" dirty="0" smtClean="0">
                <a:solidFill>
                  <a:srgbClr val="0070C0"/>
                </a:solidFill>
                <a:latin typeface="Symbol" pitchFamily="18" charset="2"/>
              </a:rPr>
              <a:t>d</a:t>
            </a:r>
            <a:r>
              <a:rPr lang="fr-FR" sz="2800" b="1" baseline="30000" dirty="0" smtClean="0">
                <a:solidFill>
                  <a:srgbClr val="0070C0"/>
                </a:solidFill>
                <a:latin typeface="Symbol" pitchFamily="18" charset="2"/>
              </a:rPr>
              <a:t>-</a:t>
            </a:r>
            <a:endParaRPr lang="fr-FR" sz="2800" b="1" dirty="0">
              <a:solidFill>
                <a:srgbClr val="0070C0"/>
              </a:solidFill>
              <a:latin typeface="Symbol" pitchFamily="18" charset="2"/>
            </a:endParaRPr>
          </a:p>
        </p:txBody>
      </p:sp>
      <p:sp>
        <p:nvSpPr>
          <p:cNvPr id="11" name="ZoneTexte 19"/>
          <p:cNvSpPr txBox="1">
            <a:spLocks noChangeArrowheads="1"/>
          </p:cNvSpPr>
          <p:nvPr/>
        </p:nvSpPr>
        <p:spPr bwMode="auto">
          <a:xfrm>
            <a:off x="419600" y="1851719"/>
            <a:ext cx="179092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800" b="1" dirty="0">
                <a:solidFill>
                  <a:srgbClr val="0070C0"/>
                </a:solidFill>
                <a:latin typeface="Symbol" pitchFamily="18" charset="2"/>
              </a:rPr>
              <a:t>d</a:t>
            </a:r>
            <a:r>
              <a:rPr lang="fr-FR" sz="2800" b="1" baseline="30000" dirty="0">
                <a:solidFill>
                  <a:srgbClr val="0070C0"/>
                </a:solidFill>
                <a:latin typeface="Symbol" pitchFamily="18" charset="2"/>
              </a:rPr>
              <a:t> -   </a:t>
            </a:r>
            <a:r>
              <a:rPr lang="fr-FR" sz="2800" b="1" dirty="0" smtClean="0">
                <a:solidFill>
                  <a:srgbClr val="0070C0"/>
                </a:solidFill>
                <a:latin typeface="Symbol" pitchFamily="18" charset="2"/>
              </a:rPr>
              <a:t>d</a:t>
            </a:r>
            <a:r>
              <a:rPr lang="fr-FR" sz="2800" b="1" baseline="30000" dirty="0">
                <a:solidFill>
                  <a:srgbClr val="0070C0"/>
                </a:solidFill>
                <a:latin typeface="Symbol" pitchFamily="18" charset="2"/>
              </a:rPr>
              <a:t>+</a:t>
            </a:r>
            <a:endParaRPr lang="fr-FR" sz="2800" b="1" dirty="0">
              <a:solidFill>
                <a:srgbClr val="0070C0"/>
              </a:solidFill>
              <a:latin typeface="Symbol" pitchFamily="18" charset="2"/>
            </a:endParaRPr>
          </a:p>
        </p:txBody>
      </p:sp>
      <p:sp>
        <p:nvSpPr>
          <p:cNvPr id="12" name="Forme libre 11"/>
          <p:cNvSpPr/>
          <p:nvPr/>
        </p:nvSpPr>
        <p:spPr>
          <a:xfrm rot="14639363" flipH="1" flipV="1">
            <a:off x="4135437" y="2097730"/>
            <a:ext cx="233363" cy="277812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255222 w 295034"/>
              <a:gd name="connsiteY0" fmla="*/ 281694 h 281694"/>
              <a:gd name="connsiteX1" fmla="*/ 0 w 295034"/>
              <a:gd name="connsiteY1" fmla="*/ 91912 h 281694"/>
              <a:gd name="connsiteX2" fmla="*/ 295034 w 295034"/>
              <a:gd name="connsiteY2" fmla="*/ 0 h 281694"/>
              <a:gd name="connsiteX0" fmla="*/ 255222 w 278844"/>
              <a:gd name="connsiteY0" fmla="*/ 237227 h 237227"/>
              <a:gd name="connsiteX1" fmla="*/ 0 w 278844"/>
              <a:gd name="connsiteY1" fmla="*/ 47445 h 237227"/>
              <a:gd name="connsiteX2" fmla="*/ 278844 w 278844"/>
              <a:gd name="connsiteY2" fmla="*/ 66389 h 237227"/>
              <a:gd name="connsiteX0" fmla="*/ 90497 w 114119"/>
              <a:gd name="connsiteY0" fmla="*/ 170838 h 170838"/>
              <a:gd name="connsiteX1" fmla="*/ 0 w 114119"/>
              <a:gd name="connsiteY1" fmla="*/ 92234 h 170838"/>
              <a:gd name="connsiteX2" fmla="*/ 114119 w 114119"/>
              <a:gd name="connsiteY2" fmla="*/ 0 h 170838"/>
              <a:gd name="connsiteX0" fmla="*/ 95240 w 118862"/>
              <a:gd name="connsiteY0" fmla="*/ 170838 h 195376"/>
              <a:gd name="connsiteX1" fmla="*/ 54558 w 118862"/>
              <a:gd name="connsiteY1" fmla="*/ 182275 h 195376"/>
              <a:gd name="connsiteX2" fmla="*/ 4743 w 118862"/>
              <a:gd name="connsiteY2" fmla="*/ 92234 h 195376"/>
              <a:gd name="connsiteX3" fmla="*/ 118862 w 118862"/>
              <a:gd name="connsiteY3" fmla="*/ 0 h 195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8862" h="195376">
                <a:moveTo>
                  <a:pt x="95240" y="170838"/>
                </a:moveTo>
                <a:cubicBezTo>
                  <a:pt x="94434" y="168866"/>
                  <a:pt x="69641" y="195376"/>
                  <a:pt x="54558" y="182275"/>
                </a:cubicBezTo>
                <a:cubicBezTo>
                  <a:pt x="39475" y="169174"/>
                  <a:pt x="0" y="118736"/>
                  <a:pt x="4743" y="92234"/>
                </a:cubicBezTo>
                <a:cubicBezTo>
                  <a:pt x="9967" y="44789"/>
                  <a:pt x="82858" y="24720"/>
                  <a:pt x="118862" y="0"/>
                </a:cubicBezTo>
              </a:path>
            </a:pathLst>
          </a:custGeom>
          <a:ln w="38100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 sz="2000"/>
          </a:p>
        </p:txBody>
      </p:sp>
      <p:cxnSp>
        <p:nvCxnSpPr>
          <p:cNvPr id="13" name="Connecteur droit avec flèche 12"/>
          <p:cNvCxnSpPr/>
          <p:nvPr/>
        </p:nvCxnSpPr>
        <p:spPr>
          <a:xfrm flipV="1">
            <a:off x="4859338" y="1669104"/>
            <a:ext cx="936625" cy="504825"/>
          </a:xfrm>
          <a:prstGeom prst="straightConnector1">
            <a:avLst/>
          </a:prstGeom>
          <a:ln w="76200">
            <a:solidFill>
              <a:srgbClr val="007E3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52022" y="1414852"/>
            <a:ext cx="1008063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ZoneTexte 3"/>
          <p:cNvSpPr txBox="1">
            <a:spLocks noChangeArrowheads="1"/>
          </p:cNvSpPr>
          <p:nvPr/>
        </p:nvSpPr>
        <p:spPr bwMode="auto">
          <a:xfrm>
            <a:off x="6732240" y="2019615"/>
            <a:ext cx="719138" cy="40011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fr-FR" sz="2000" b="1" dirty="0">
                <a:solidFill>
                  <a:srgbClr val="FF0000"/>
                </a:solidFill>
                <a:sym typeface="Wingdings" pitchFamily="2" charset="2"/>
              </a:rPr>
              <a:t>50 %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16" name="Forme libre 15"/>
          <p:cNvSpPr/>
          <p:nvPr/>
        </p:nvSpPr>
        <p:spPr>
          <a:xfrm rot="7529015" flipH="1">
            <a:off x="1261269" y="1326244"/>
            <a:ext cx="2000250" cy="2541588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3509" h="1823390">
                <a:moveTo>
                  <a:pt x="162956" y="1823390"/>
                </a:moveTo>
                <a:cubicBezTo>
                  <a:pt x="154341" y="1744509"/>
                  <a:pt x="77587" y="1654452"/>
                  <a:pt x="61722" y="1525011"/>
                </a:cubicBezTo>
                <a:cubicBezTo>
                  <a:pt x="45857" y="1395570"/>
                  <a:pt x="0" y="1241522"/>
                  <a:pt x="67765" y="1046742"/>
                </a:cubicBezTo>
                <a:cubicBezTo>
                  <a:pt x="79551" y="838232"/>
                  <a:pt x="371897" y="352597"/>
                  <a:pt x="517854" y="181423"/>
                </a:cubicBezTo>
                <a:cubicBezTo>
                  <a:pt x="663811" y="10249"/>
                  <a:pt x="832851" y="0"/>
                  <a:pt x="943509" y="19697"/>
                </a:cubicBezTo>
              </a:path>
            </a:pathLst>
          </a:custGeom>
          <a:ln w="38100">
            <a:solidFill>
              <a:srgbClr val="7030A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5940425" y="2384313"/>
            <a:ext cx="2592388" cy="1223963"/>
          </a:xfrm>
          <a:prstGeom prst="roundRect">
            <a:avLst/>
          </a:prstGeom>
          <a:solidFill>
            <a:srgbClr val="7030A0">
              <a:alpha val="40000"/>
            </a:srgbClr>
          </a:solidFill>
          <a:ln>
            <a:solidFill>
              <a:srgbClr val="7030A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18" name="Forme libre 17"/>
          <p:cNvSpPr/>
          <p:nvPr/>
        </p:nvSpPr>
        <p:spPr>
          <a:xfrm rot="17435149" flipV="1">
            <a:off x="4148138" y="2316051"/>
            <a:ext cx="242887" cy="407987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255222 w 295034"/>
              <a:gd name="connsiteY0" fmla="*/ 281694 h 281694"/>
              <a:gd name="connsiteX1" fmla="*/ 0 w 295034"/>
              <a:gd name="connsiteY1" fmla="*/ 91912 h 281694"/>
              <a:gd name="connsiteX2" fmla="*/ 295034 w 295034"/>
              <a:gd name="connsiteY2" fmla="*/ 0 h 281694"/>
              <a:gd name="connsiteX0" fmla="*/ 255222 w 278844"/>
              <a:gd name="connsiteY0" fmla="*/ 237227 h 237227"/>
              <a:gd name="connsiteX1" fmla="*/ 0 w 278844"/>
              <a:gd name="connsiteY1" fmla="*/ 47445 h 237227"/>
              <a:gd name="connsiteX2" fmla="*/ 278844 w 278844"/>
              <a:gd name="connsiteY2" fmla="*/ 66389 h 237227"/>
              <a:gd name="connsiteX0" fmla="*/ 90497 w 114119"/>
              <a:gd name="connsiteY0" fmla="*/ 170838 h 170838"/>
              <a:gd name="connsiteX1" fmla="*/ 0 w 114119"/>
              <a:gd name="connsiteY1" fmla="*/ 92234 h 170838"/>
              <a:gd name="connsiteX2" fmla="*/ 114119 w 114119"/>
              <a:gd name="connsiteY2" fmla="*/ 0 h 170838"/>
              <a:gd name="connsiteX0" fmla="*/ 95240 w 118862"/>
              <a:gd name="connsiteY0" fmla="*/ 170838 h 195376"/>
              <a:gd name="connsiteX1" fmla="*/ 54558 w 118862"/>
              <a:gd name="connsiteY1" fmla="*/ 182275 h 195376"/>
              <a:gd name="connsiteX2" fmla="*/ 4743 w 118862"/>
              <a:gd name="connsiteY2" fmla="*/ 92234 h 195376"/>
              <a:gd name="connsiteX3" fmla="*/ 118862 w 118862"/>
              <a:gd name="connsiteY3" fmla="*/ 0 h 195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8862" h="195376">
                <a:moveTo>
                  <a:pt x="95240" y="170838"/>
                </a:moveTo>
                <a:cubicBezTo>
                  <a:pt x="94434" y="168866"/>
                  <a:pt x="69641" y="195376"/>
                  <a:pt x="54558" y="182275"/>
                </a:cubicBezTo>
                <a:cubicBezTo>
                  <a:pt x="39475" y="169174"/>
                  <a:pt x="0" y="118736"/>
                  <a:pt x="4743" y="92234"/>
                </a:cubicBezTo>
                <a:cubicBezTo>
                  <a:pt x="9967" y="44789"/>
                  <a:pt x="82858" y="24720"/>
                  <a:pt x="118862" y="0"/>
                </a:cubicBezTo>
              </a:path>
            </a:pathLst>
          </a:custGeom>
          <a:ln w="38100">
            <a:solidFill>
              <a:srgbClr val="7030A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cxnSp>
        <p:nvCxnSpPr>
          <p:cNvPr id="19" name="Connecteur droit avec flèche 18"/>
          <p:cNvCxnSpPr/>
          <p:nvPr/>
        </p:nvCxnSpPr>
        <p:spPr>
          <a:xfrm>
            <a:off x="4859338" y="2600213"/>
            <a:ext cx="1008062" cy="503238"/>
          </a:xfrm>
          <a:prstGeom prst="straightConnector1">
            <a:avLst/>
          </a:prstGeom>
          <a:ln w="762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3"/>
          <p:cNvSpPr txBox="1">
            <a:spLocks noChangeArrowheads="1"/>
          </p:cNvSpPr>
          <p:nvPr/>
        </p:nvSpPr>
        <p:spPr bwMode="auto">
          <a:xfrm>
            <a:off x="179388" y="3235213"/>
            <a:ext cx="55447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Attaque </a:t>
            </a:r>
            <a:r>
              <a:rPr lang="fr-FR" sz="2000" b="1" u="sng" dirty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en-dessous</a:t>
            </a:r>
            <a:r>
              <a:rPr lang="fr-FR" sz="2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du plan du carbonyle</a:t>
            </a:r>
            <a:endParaRPr lang="fr-FR" sz="20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Picture 2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17668" y="2622500"/>
            <a:ext cx="1008063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84168" y="2439938"/>
            <a:ext cx="1306513" cy="113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ZoneTexte 3"/>
          <p:cNvSpPr txBox="1">
            <a:spLocks noChangeArrowheads="1"/>
          </p:cNvSpPr>
          <p:nvPr/>
        </p:nvSpPr>
        <p:spPr bwMode="auto">
          <a:xfrm>
            <a:off x="6728048" y="3198306"/>
            <a:ext cx="719138" cy="40011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fr-FR" sz="2000" b="1" dirty="0">
                <a:solidFill>
                  <a:srgbClr val="FF0000"/>
                </a:solidFill>
                <a:sym typeface="Wingdings" pitchFamily="2" charset="2"/>
              </a:rPr>
              <a:t>50 %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24" name="ZoneTexte 3"/>
          <p:cNvSpPr txBox="1">
            <a:spLocks noChangeArrowheads="1"/>
          </p:cNvSpPr>
          <p:nvPr/>
        </p:nvSpPr>
        <p:spPr bwMode="auto">
          <a:xfrm>
            <a:off x="251396" y="1196752"/>
            <a:ext cx="54727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007E39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Attaque </a:t>
            </a:r>
            <a:r>
              <a:rPr lang="fr-FR" sz="2000" b="1" u="sng" dirty="0">
                <a:solidFill>
                  <a:srgbClr val="007E39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au-dessus</a:t>
            </a:r>
            <a:r>
              <a:rPr lang="fr-FR" sz="2000" b="1" dirty="0">
                <a:solidFill>
                  <a:srgbClr val="007E39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du plan du carbonyle</a:t>
            </a:r>
            <a:endParaRPr lang="fr-FR" sz="2000" b="1" dirty="0">
              <a:solidFill>
                <a:srgbClr val="007E3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5" name="Picture 2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93980" y="3663057"/>
            <a:ext cx="1728787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ZoneTexte 3"/>
          <p:cNvSpPr txBox="1">
            <a:spLocks noChangeArrowheads="1"/>
          </p:cNvSpPr>
          <p:nvPr/>
        </p:nvSpPr>
        <p:spPr bwMode="auto">
          <a:xfrm>
            <a:off x="4144144" y="3691632"/>
            <a:ext cx="316889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solidFill>
                  <a:srgbClr val="002060"/>
                </a:solidFill>
              </a:rPr>
              <a:t>Produits parfois notés </a:t>
            </a:r>
          </a:p>
        </p:txBody>
      </p:sp>
      <p:sp>
        <p:nvSpPr>
          <p:cNvPr id="27" name="Rectangle 26"/>
          <p:cNvSpPr/>
          <p:nvPr/>
        </p:nvSpPr>
        <p:spPr>
          <a:xfrm>
            <a:off x="77912" y="798612"/>
            <a:ext cx="8964488" cy="430887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>
            <a:noFill/>
          </a:ln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200" dirty="0" smtClean="0">
                <a:sym typeface="Wingdings"/>
              </a:rPr>
              <a:t></a:t>
            </a:r>
            <a:r>
              <a:rPr lang="fr-FR" sz="2200" baseline="30000" dirty="0" smtClean="0"/>
              <a:t> </a:t>
            </a:r>
            <a:r>
              <a:rPr lang="fr-FR" sz="2200" b="1" u="sng" dirty="0" smtClean="0"/>
              <a:t>Addition nucléophile de l’organomagnésien sur le composé carbonylé</a:t>
            </a:r>
            <a:r>
              <a:rPr lang="fr-FR" sz="2200" dirty="0" smtClean="0"/>
              <a:t> :</a:t>
            </a:r>
          </a:p>
        </p:txBody>
      </p:sp>
      <p:sp>
        <p:nvSpPr>
          <p:cNvPr id="28" name="Rectangle 27"/>
          <p:cNvSpPr/>
          <p:nvPr/>
        </p:nvSpPr>
        <p:spPr>
          <a:xfrm>
            <a:off x="77912" y="4438273"/>
            <a:ext cx="8964488" cy="430887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r>
              <a:rPr lang="fr-FR" sz="2200" dirty="0" smtClean="0">
                <a:sym typeface="Wingdings"/>
              </a:rPr>
              <a:t></a:t>
            </a:r>
            <a:r>
              <a:rPr lang="fr-FR" sz="2200" baseline="30000" dirty="0" smtClean="0"/>
              <a:t> </a:t>
            </a:r>
            <a:r>
              <a:rPr lang="fr-FR" sz="2200" b="1" u="sng" dirty="0" smtClean="0"/>
              <a:t>Hydrolyse en milieu acide</a:t>
            </a:r>
            <a:r>
              <a:rPr lang="fr-FR" sz="2200" dirty="0" smtClean="0"/>
              <a:t> :</a:t>
            </a:r>
            <a:endParaRPr lang="fr-FR" sz="2200" dirty="0"/>
          </a:p>
        </p:txBody>
      </p:sp>
      <p:pic>
        <p:nvPicPr>
          <p:cNvPr id="29" name="Image 28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513" y="5046594"/>
            <a:ext cx="3887830" cy="1187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Image 29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20072" y="5083877"/>
            <a:ext cx="3744416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1" name="Connecteur droit avec flèche 30"/>
          <p:cNvCxnSpPr/>
          <p:nvPr/>
        </p:nvCxnSpPr>
        <p:spPr>
          <a:xfrm>
            <a:off x="4211960" y="5659941"/>
            <a:ext cx="936625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Forme libre 31"/>
          <p:cNvSpPr/>
          <p:nvPr/>
        </p:nvSpPr>
        <p:spPr>
          <a:xfrm rot="18044203" flipV="1">
            <a:off x="1464534" y="4931795"/>
            <a:ext cx="1534412" cy="1852226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3509" h="1823390">
                <a:moveTo>
                  <a:pt x="162956" y="1823390"/>
                </a:moveTo>
                <a:cubicBezTo>
                  <a:pt x="154341" y="1744509"/>
                  <a:pt x="77587" y="1654452"/>
                  <a:pt x="61722" y="1525011"/>
                </a:cubicBezTo>
                <a:cubicBezTo>
                  <a:pt x="45857" y="1395570"/>
                  <a:pt x="0" y="1241522"/>
                  <a:pt x="67765" y="1046742"/>
                </a:cubicBezTo>
                <a:cubicBezTo>
                  <a:pt x="79551" y="838232"/>
                  <a:pt x="371897" y="352597"/>
                  <a:pt x="517854" y="181423"/>
                </a:cubicBezTo>
                <a:cubicBezTo>
                  <a:pt x="663811" y="10249"/>
                  <a:pt x="832851" y="0"/>
                  <a:pt x="943509" y="19697"/>
                </a:cubicBezTo>
              </a:path>
            </a:pathLst>
          </a:custGeom>
          <a:ln w="38100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e 55"/>
          <p:cNvGrpSpPr/>
          <p:nvPr/>
        </p:nvGrpSpPr>
        <p:grpSpPr>
          <a:xfrm>
            <a:off x="516484" y="5085184"/>
            <a:ext cx="2215473" cy="1080120"/>
            <a:chOff x="516484" y="5085184"/>
            <a:chExt cx="2215473" cy="1080120"/>
          </a:xfrm>
        </p:grpSpPr>
        <p:pic>
          <p:nvPicPr>
            <p:cNvPr id="29700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16484" y="5085184"/>
              <a:ext cx="2215473" cy="1080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22" name="Connecteur droit 21"/>
            <p:cNvCxnSpPr/>
            <p:nvPr/>
          </p:nvCxnSpPr>
          <p:spPr>
            <a:xfrm>
              <a:off x="1026363" y="5730875"/>
              <a:ext cx="504056" cy="216024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24"/>
            <p:cNvCxnSpPr/>
            <p:nvPr/>
          </p:nvCxnSpPr>
          <p:spPr>
            <a:xfrm flipH="1">
              <a:off x="539552" y="5733256"/>
              <a:ext cx="504056" cy="216024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cteur droit 27"/>
            <p:cNvCxnSpPr/>
            <p:nvPr/>
          </p:nvCxnSpPr>
          <p:spPr>
            <a:xfrm>
              <a:off x="1043608" y="5085184"/>
              <a:ext cx="0" cy="648072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e 56"/>
          <p:cNvGrpSpPr/>
          <p:nvPr/>
        </p:nvGrpSpPr>
        <p:grpSpPr>
          <a:xfrm>
            <a:off x="3540820" y="5013176"/>
            <a:ext cx="1482278" cy="1080120"/>
            <a:chOff x="3540820" y="5013176"/>
            <a:chExt cx="1482278" cy="1080120"/>
          </a:xfrm>
        </p:grpSpPr>
        <p:pic>
          <p:nvPicPr>
            <p:cNvPr id="29699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40820" y="5013176"/>
              <a:ext cx="1438203" cy="1080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37" name="Connecteur droit 36"/>
            <p:cNvCxnSpPr/>
            <p:nvPr/>
          </p:nvCxnSpPr>
          <p:spPr>
            <a:xfrm flipV="1">
              <a:off x="3563888" y="5820346"/>
              <a:ext cx="521301" cy="213642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cteur droit 38"/>
            <p:cNvCxnSpPr/>
            <p:nvPr/>
          </p:nvCxnSpPr>
          <p:spPr>
            <a:xfrm>
              <a:off x="4046736" y="5813650"/>
              <a:ext cx="504056" cy="207638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cteur droit 42"/>
            <p:cNvCxnSpPr/>
            <p:nvPr/>
          </p:nvCxnSpPr>
          <p:spPr>
            <a:xfrm flipV="1">
              <a:off x="4519042" y="5805264"/>
              <a:ext cx="504056" cy="216024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e 57"/>
          <p:cNvGrpSpPr/>
          <p:nvPr/>
        </p:nvGrpSpPr>
        <p:grpSpPr>
          <a:xfrm>
            <a:off x="6637164" y="5013176"/>
            <a:ext cx="1914326" cy="1368430"/>
            <a:chOff x="6637164" y="5013176"/>
            <a:chExt cx="1914326" cy="1368430"/>
          </a:xfrm>
        </p:grpSpPr>
        <p:pic>
          <p:nvPicPr>
            <p:cNvPr id="29701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637164" y="5013176"/>
              <a:ext cx="1895276" cy="13684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31" name="Connecteur droit 30"/>
            <p:cNvCxnSpPr/>
            <p:nvPr/>
          </p:nvCxnSpPr>
          <p:spPr>
            <a:xfrm>
              <a:off x="6905619" y="5834633"/>
              <a:ext cx="521301" cy="2381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cteur droit 31"/>
            <p:cNvCxnSpPr/>
            <p:nvPr/>
          </p:nvCxnSpPr>
          <p:spPr>
            <a:xfrm flipH="1">
              <a:off x="6732240" y="5805264"/>
              <a:ext cx="216024" cy="504056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cteur droit 32"/>
            <p:cNvCxnSpPr/>
            <p:nvPr/>
          </p:nvCxnSpPr>
          <p:spPr>
            <a:xfrm>
              <a:off x="6706840" y="5332958"/>
              <a:ext cx="216024" cy="504056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cteur droit 45"/>
            <p:cNvCxnSpPr/>
            <p:nvPr/>
          </p:nvCxnSpPr>
          <p:spPr>
            <a:xfrm>
              <a:off x="7412062" y="5813650"/>
              <a:ext cx="544314" cy="351654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cteur droit 46"/>
            <p:cNvCxnSpPr/>
            <p:nvPr/>
          </p:nvCxnSpPr>
          <p:spPr>
            <a:xfrm flipV="1">
              <a:off x="7903418" y="5792564"/>
              <a:ext cx="648072" cy="360040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necteur droit 50"/>
            <p:cNvCxnSpPr/>
            <p:nvPr/>
          </p:nvCxnSpPr>
          <p:spPr>
            <a:xfrm flipH="1" flipV="1">
              <a:off x="7439621" y="5830664"/>
              <a:ext cx="12699" cy="55066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2008" y="2601088"/>
            <a:ext cx="8964488" cy="1440159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2132856"/>
            <a:ext cx="284565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400" b="1" i="1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Stéréosélectivité</a:t>
            </a:r>
            <a:r>
              <a:rPr kumimoji="0" lang="fr-FR" sz="2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:</a:t>
            </a:r>
          </a:p>
        </p:txBody>
      </p:sp>
      <p:sp>
        <p:nvSpPr>
          <p:cNvPr id="29697" name="Text Box 1"/>
          <p:cNvSpPr txBox="1">
            <a:spLocks noChangeArrowheads="1"/>
          </p:cNvSpPr>
          <p:nvPr/>
        </p:nvSpPr>
        <p:spPr bwMode="auto">
          <a:xfrm>
            <a:off x="107504" y="2601087"/>
            <a:ext cx="8856984" cy="704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Lors de la 1</a:t>
            </a:r>
            <a:r>
              <a:rPr kumimoji="0" lang="fr-FR" sz="2000" b="0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ère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étape,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l’addition de l’</a:t>
            </a:r>
            <a:r>
              <a:rPr kumimoji="0" lang="fr-FR" sz="2000" b="1" i="1" u="sng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oganomagnésien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est équiprobable d’un côté ou de l’autre du plan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du groupe carbonyle.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7504" y="3321167"/>
            <a:ext cx="89644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On obtient donc 50 % de chaque </a:t>
            </a:r>
            <a:r>
              <a:rPr lang="fr-FR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stéréoisomère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: la réaction n’est donc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pas </a:t>
            </a:r>
            <a:r>
              <a:rPr lang="fr-FR" sz="2000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stéréosélective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fr-FR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2008" y="44624"/>
            <a:ext cx="8964488" cy="1944216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2008" y="59918"/>
            <a:ext cx="8964488" cy="430887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r>
              <a:rPr lang="fr-FR" sz="2200" dirty="0" smtClean="0">
                <a:sym typeface="Wingdings"/>
              </a:rPr>
              <a:t></a:t>
            </a:r>
            <a:r>
              <a:rPr lang="fr-FR" sz="2200" baseline="30000" dirty="0" smtClean="0"/>
              <a:t> </a:t>
            </a:r>
            <a:r>
              <a:rPr lang="fr-FR" sz="2200" b="1" u="sng" dirty="0" smtClean="0"/>
              <a:t>Hydrolyse en milieu acide</a:t>
            </a:r>
            <a:r>
              <a:rPr lang="fr-FR" sz="2200" dirty="0" smtClean="0"/>
              <a:t> :</a:t>
            </a:r>
            <a:endParaRPr lang="fr-FR" sz="2200" dirty="0"/>
          </a:p>
        </p:txBody>
      </p:sp>
      <p:pic>
        <p:nvPicPr>
          <p:cNvPr id="9" name="Image 8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3" y="548818"/>
            <a:ext cx="3887830" cy="1187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 9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20072" y="586101"/>
            <a:ext cx="3744416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Connecteur droit avec flèche 10"/>
          <p:cNvCxnSpPr/>
          <p:nvPr/>
        </p:nvCxnSpPr>
        <p:spPr>
          <a:xfrm>
            <a:off x="4211960" y="1162165"/>
            <a:ext cx="936625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orme libre 11"/>
          <p:cNvSpPr/>
          <p:nvPr/>
        </p:nvSpPr>
        <p:spPr>
          <a:xfrm rot="18044203" flipV="1">
            <a:off x="1464534" y="434019"/>
            <a:ext cx="1534412" cy="1852226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3509" h="1823390">
                <a:moveTo>
                  <a:pt x="162956" y="1823390"/>
                </a:moveTo>
                <a:cubicBezTo>
                  <a:pt x="154341" y="1744509"/>
                  <a:pt x="77587" y="1654452"/>
                  <a:pt x="61722" y="1525011"/>
                </a:cubicBezTo>
                <a:cubicBezTo>
                  <a:pt x="45857" y="1395570"/>
                  <a:pt x="0" y="1241522"/>
                  <a:pt x="67765" y="1046742"/>
                </a:cubicBezTo>
                <a:cubicBezTo>
                  <a:pt x="79551" y="838232"/>
                  <a:pt x="371897" y="352597"/>
                  <a:pt x="517854" y="181423"/>
                </a:cubicBezTo>
                <a:cubicBezTo>
                  <a:pt x="663811" y="10249"/>
                  <a:pt x="832851" y="0"/>
                  <a:pt x="943509" y="19697"/>
                </a:cubicBezTo>
              </a:path>
            </a:pathLst>
          </a:custGeom>
          <a:ln w="38100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4221088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2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: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Quel(s) produit(s) obtient-on par action du 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chlorure de </a:t>
            </a:r>
            <a:r>
              <a:rPr kumimoji="0" lang="fr-FR" sz="2000" b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méthyl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-</a:t>
            </a:r>
            <a:r>
              <a:rPr kumimoji="0" lang="fr-FR" sz="2000" b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éthylmagnésium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sur la </a:t>
            </a:r>
            <a:r>
              <a:rPr kumimoji="0" lang="fr-FR" sz="2000" b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butanone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dans l’éther anhydre, suivie d’une hydrolyse acide ?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cxnSp>
        <p:nvCxnSpPr>
          <p:cNvPr id="16" name="Connecteur droit avec flèche 15"/>
          <p:cNvCxnSpPr/>
          <p:nvPr/>
        </p:nvCxnSpPr>
        <p:spPr>
          <a:xfrm>
            <a:off x="5197004" y="5805264"/>
            <a:ext cx="936625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/>
          <p:cNvPicPr/>
          <p:nvPr/>
        </p:nvPicPr>
        <p:blipFill>
          <a:blip r:embed="rId5" cstate="print"/>
          <a:srcRect l="68313" t="35673" r="22426" b="34001"/>
          <a:stretch>
            <a:fillRect/>
          </a:stretch>
        </p:blipFill>
        <p:spPr bwMode="auto">
          <a:xfrm>
            <a:off x="3036764" y="5589240"/>
            <a:ext cx="36004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Forme libre 18"/>
          <p:cNvSpPr/>
          <p:nvPr/>
        </p:nvSpPr>
        <p:spPr>
          <a:xfrm rot="18044203" flipV="1">
            <a:off x="1765664" y="4792325"/>
            <a:ext cx="1652231" cy="2452381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3509" h="1823390">
                <a:moveTo>
                  <a:pt x="162956" y="1823390"/>
                </a:moveTo>
                <a:cubicBezTo>
                  <a:pt x="154341" y="1744509"/>
                  <a:pt x="77587" y="1654452"/>
                  <a:pt x="61722" y="1525011"/>
                </a:cubicBezTo>
                <a:cubicBezTo>
                  <a:pt x="45857" y="1395570"/>
                  <a:pt x="0" y="1241522"/>
                  <a:pt x="67765" y="1046742"/>
                </a:cubicBezTo>
                <a:cubicBezTo>
                  <a:pt x="79551" y="838232"/>
                  <a:pt x="371897" y="352597"/>
                  <a:pt x="517854" y="181423"/>
                </a:cubicBezTo>
                <a:cubicBezTo>
                  <a:pt x="663811" y="10249"/>
                  <a:pt x="832851" y="0"/>
                  <a:pt x="943509" y="19697"/>
                </a:cubicBezTo>
              </a:path>
            </a:pathLst>
          </a:custGeom>
          <a:ln w="38100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0" name="Forme libre 19"/>
          <p:cNvSpPr/>
          <p:nvPr/>
        </p:nvSpPr>
        <p:spPr>
          <a:xfrm rot="14161583" flipV="1">
            <a:off x="4142551" y="5065443"/>
            <a:ext cx="396777" cy="641028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  <a:gd name="connsiteX0" fmla="*/ 592986 w 965636"/>
              <a:gd name="connsiteY0" fmla="*/ 1891321 h 1891321"/>
              <a:gd name="connsiteX1" fmla="*/ 83849 w 965636"/>
              <a:gd name="connsiteY1" fmla="*/ 1525011 h 1891321"/>
              <a:gd name="connsiteX2" fmla="*/ 89892 w 965636"/>
              <a:gd name="connsiteY2" fmla="*/ 1046742 h 1891321"/>
              <a:gd name="connsiteX3" fmla="*/ 539981 w 965636"/>
              <a:gd name="connsiteY3" fmla="*/ 181423 h 1891321"/>
              <a:gd name="connsiteX4" fmla="*/ 965636 w 965636"/>
              <a:gd name="connsiteY4" fmla="*/ 19697 h 1891321"/>
              <a:gd name="connsiteX0" fmla="*/ 638625 w 1011275"/>
              <a:gd name="connsiteY0" fmla="*/ 1891321 h 1891321"/>
              <a:gd name="connsiteX1" fmla="*/ 129488 w 1011275"/>
              <a:gd name="connsiteY1" fmla="*/ 1525011 h 1891321"/>
              <a:gd name="connsiteX2" fmla="*/ 67766 w 1011275"/>
              <a:gd name="connsiteY2" fmla="*/ 634704 h 1891321"/>
              <a:gd name="connsiteX3" fmla="*/ 585620 w 1011275"/>
              <a:gd name="connsiteY3" fmla="*/ 181423 h 1891321"/>
              <a:gd name="connsiteX4" fmla="*/ 1011275 w 1011275"/>
              <a:gd name="connsiteY4" fmla="*/ 19697 h 1891321"/>
              <a:gd name="connsiteX0" fmla="*/ 638625 w 1200373"/>
              <a:gd name="connsiteY0" fmla="*/ 1746305 h 1746305"/>
              <a:gd name="connsiteX1" fmla="*/ 129488 w 1200373"/>
              <a:gd name="connsiteY1" fmla="*/ 1379995 h 1746305"/>
              <a:gd name="connsiteX2" fmla="*/ 67766 w 1200373"/>
              <a:gd name="connsiteY2" fmla="*/ 489688 h 1746305"/>
              <a:gd name="connsiteX3" fmla="*/ 585620 w 1200373"/>
              <a:gd name="connsiteY3" fmla="*/ 36407 h 1746305"/>
              <a:gd name="connsiteX4" fmla="*/ 1200374 w 1200373"/>
              <a:gd name="connsiteY4" fmla="*/ 271237 h 1746305"/>
              <a:gd name="connsiteX0" fmla="*/ 638625 w 1200373"/>
              <a:gd name="connsiteY0" fmla="*/ 1746305 h 1746305"/>
              <a:gd name="connsiteX1" fmla="*/ 503108 w 1200373"/>
              <a:gd name="connsiteY1" fmla="*/ 1577227 h 1746305"/>
              <a:gd name="connsiteX2" fmla="*/ 129488 w 1200373"/>
              <a:gd name="connsiteY2" fmla="*/ 1379995 h 1746305"/>
              <a:gd name="connsiteX3" fmla="*/ 67766 w 1200373"/>
              <a:gd name="connsiteY3" fmla="*/ 489688 h 1746305"/>
              <a:gd name="connsiteX4" fmla="*/ 585620 w 1200373"/>
              <a:gd name="connsiteY4" fmla="*/ 36407 h 1746305"/>
              <a:gd name="connsiteX5" fmla="*/ 1200374 w 1200373"/>
              <a:gd name="connsiteY5" fmla="*/ 271237 h 1746305"/>
              <a:gd name="connsiteX0" fmla="*/ 522889 w 1084637"/>
              <a:gd name="connsiteY0" fmla="*/ 1746305 h 1746305"/>
              <a:gd name="connsiteX1" fmla="*/ 387372 w 1084637"/>
              <a:gd name="connsiteY1" fmla="*/ 1577227 h 1746305"/>
              <a:gd name="connsiteX2" fmla="*/ 13752 w 1084637"/>
              <a:gd name="connsiteY2" fmla="*/ 1379995 h 1746305"/>
              <a:gd name="connsiteX3" fmla="*/ 469884 w 1084637"/>
              <a:gd name="connsiteY3" fmla="*/ 36407 h 1746305"/>
              <a:gd name="connsiteX4" fmla="*/ 1084638 w 1084637"/>
              <a:gd name="connsiteY4" fmla="*/ 271237 h 1746305"/>
              <a:gd name="connsiteX0" fmla="*/ 437735 w 999483"/>
              <a:gd name="connsiteY0" fmla="*/ 1964748 h 2080329"/>
              <a:gd name="connsiteX1" fmla="*/ 302218 w 999483"/>
              <a:gd name="connsiteY1" fmla="*/ 1795670 h 2080329"/>
              <a:gd name="connsiteX2" fmla="*/ 13752 w 999483"/>
              <a:gd name="connsiteY2" fmla="*/ 256803 h 2080329"/>
              <a:gd name="connsiteX3" fmla="*/ 384730 w 999483"/>
              <a:gd name="connsiteY3" fmla="*/ 254850 h 2080329"/>
              <a:gd name="connsiteX4" fmla="*/ 999484 w 999483"/>
              <a:gd name="connsiteY4" fmla="*/ 489680 h 2080329"/>
              <a:gd name="connsiteX0" fmla="*/ 540194 w 1101942"/>
              <a:gd name="connsiteY0" fmla="*/ 1925611 h 2041188"/>
              <a:gd name="connsiteX1" fmla="*/ 404677 w 1101942"/>
              <a:gd name="connsiteY1" fmla="*/ 1756533 h 2041188"/>
              <a:gd name="connsiteX2" fmla="*/ 116211 w 1101942"/>
              <a:gd name="connsiteY2" fmla="*/ 217666 h 2041188"/>
              <a:gd name="connsiteX3" fmla="*/ 1101943 w 1101942"/>
              <a:gd name="connsiteY3" fmla="*/ 450543 h 2041188"/>
              <a:gd name="connsiteX0" fmla="*/ 517609 w 1079357"/>
              <a:gd name="connsiteY0" fmla="*/ 1925611 h 1925611"/>
              <a:gd name="connsiteX1" fmla="*/ 93626 w 1079357"/>
              <a:gd name="connsiteY1" fmla="*/ 217666 h 1925611"/>
              <a:gd name="connsiteX2" fmla="*/ 1079358 w 1079357"/>
              <a:gd name="connsiteY2" fmla="*/ 450543 h 1925611"/>
              <a:gd name="connsiteX0" fmla="*/ 376417 w 938165"/>
              <a:gd name="connsiteY0" fmla="*/ 2066745 h 2066745"/>
              <a:gd name="connsiteX1" fmla="*/ 93624 w 938165"/>
              <a:gd name="connsiteY1" fmla="*/ 217665 h 2066745"/>
              <a:gd name="connsiteX2" fmla="*/ 938166 w 938165"/>
              <a:gd name="connsiteY2" fmla="*/ 591677 h 2066745"/>
              <a:gd name="connsiteX0" fmla="*/ 194844 w 938165"/>
              <a:gd name="connsiteY0" fmla="*/ 2248223 h 2248222"/>
              <a:gd name="connsiteX1" fmla="*/ 93624 w 938165"/>
              <a:gd name="connsiteY1" fmla="*/ 217665 h 2248222"/>
              <a:gd name="connsiteX2" fmla="*/ 938166 w 938165"/>
              <a:gd name="connsiteY2" fmla="*/ 591677 h 2248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8165" h="2248222">
                <a:moveTo>
                  <a:pt x="194844" y="2248223"/>
                </a:moveTo>
                <a:cubicBezTo>
                  <a:pt x="106514" y="1892401"/>
                  <a:pt x="-1" y="463510"/>
                  <a:pt x="93624" y="217665"/>
                </a:cubicBezTo>
                <a:cubicBezTo>
                  <a:pt x="209835" y="0"/>
                  <a:pt x="732805" y="543161"/>
                  <a:pt x="938166" y="591677"/>
                </a:cubicBezTo>
              </a:path>
            </a:pathLst>
          </a:custGeom>
          <a:ln w="38100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9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  <p:bldP spid="29697" grpId="0"/>
      <p:bldP spid="5" grpId="0"/>
      <p:bldP spid="29698" grpId="0"/>
      <p:bldP spid="19" grpId="0" animBg="1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-27384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lang="fr-FR" sz="2000" b="1" i="1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fr-FR" sz="2000" b="1" i="1" u="sng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2</a:t>
            </a:r>
            <a:r>
              <a:rPr lang="fr-FR" sz="20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: </a:t>
            </a:r>
            <a:r>
              <a:rPr lang="fr-FR" sz="2000" i="1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Quel(s) produit(s) obtient-on par action du </a:t>
            </a:r>
            <a:r>
              <a:rPr lang="fr-FR" sz="2000" b="1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chlorure de </a:t>
            </a:r>
            <a:r>
              <a:rPr lang="fr-FR" sz="2000" b="1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méthylé</a:t>
            </a:r>
            <a:r>
              <a:rPr lang="fr-FR" sz="2000" b="1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-</a:t>
            </a:r>
            <a:r>
              <a:rPr lang="fr-FR" sz="2000" b="1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thylmagnésium</a:t>
            </a:r>
            <a:r>
              <a:rPr lang="fr-FR" sz="2000" i="1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sur la </a:t>
            </a:r>
            <a:r>
              <a:rPr lang="fr-FR" sz="2000" b="1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butanone</a:t>
            </a:r>
            <a:r>
              <a:rPr lang="fr-FR" sz="2000" i="1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dans l’éther anhydre, suivie d’une hydrolyse acide ?</a:t>
            </a:r>
            <a:endParaRPr lang="fr-FR" sz="2000" dirty="0" smtClean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2492896"/>
            <a:ext cx="43348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Bookman Old Style" pitchFamily="18" charset="0"/>
              </a:rPr>
              <a:t>b/ </a:t>
            </a:r>
            <a:r>
              <a:rPr lang="fr-FR" sz="2000" b="1" u="sng" dirty="0" smtClean="0">
                <a:latin typeface="Bookman Old Style" pitchFamily="18" charset="0"/>
              </a:rPr>
              <a:t>... sur le dioxyde de carbone</a:t>
            </a:r>
            <a:endParaRPr lang="fr-FR" sz="2000" dirty="0">
              <a:latin typeface="Bookman Old Style" pitchFamily="18" charset="0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0" y="2852936"/>
            <a:ext cx="321434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Bilan de la réaction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 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:</a:t>
            </a: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-1" y="3236783"/>
            <a:ext cx="914400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 L’action d’un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organomagnésien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sur le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CO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2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solide</a:t>
            </a:r>
            <a:r>
              <a:rPr kumimoji="0" lang="fr-FR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à – 40 °C (carboglace)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dans l’éther anhydre conduit à la 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formation d’un ACIDE CARBOXYLIQUE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après hydrolyse acide, selon le bilan :</a:t>
            </a:r>
            <a:endParaRPr kumimoji="0" lang="fr-FR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91058" y="4437112"/>
            <a:ext cx="8964488" cy="143063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Image 17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24328" y="4897735"/>
            <a:ext cx="648072" cy="419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Image 18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60908" y="4982696"/>
            <a:ext cx="1319004" cy="31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Image 19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50349" y="4897735"/>
            <a:ext cx="432048" cy="3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20"/>
          <p:cNvSpPr/>
          <p:nvPr/>
        </p:nvSpPr>
        <p:spPr>
          <a:xfrm>
            <a:off x="1955329" y="4802485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+</a:t>
            </a:r>
            <a:endParaRPr lang="fr-FR" sz="2400" dirty="0"/>
          </a:p>
        </p:txBody>
      </p:sp>
      <p:sp>
        <p:nvSpPr>
          <p:cNvPr id="22" name="Rectangle 21"/>
          <p:cNvSpPr/>
          <p:nvPr/>
        </p:nvSpPr>
        <p:spPr>
          <a:xfrm>
            <a:off x="8148017" y="4835252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+</a:t>
            </a:r>
            <a:endParaRPr lang="fr-FR" sz="2400" dirty="0"/>
          </a:p>
        </p:txBody>
      </p:sp>
      <p:sp>
        <p:nvSpPr>
          <p:cNvPr id="23" name="Rectangle 22"/>
          <p:cNvSpPr/>
          <p:nvPr/>
        </p:nvSpPr>
        <p:spPr>
          <a:xfrm>
            <a:off x="7077422" y="4844777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+</a:t>
            </a:r>
            <a:endParaRPr lang="fr-FR" sz="2400" dirty="0"/>
          </a:p>
        </p:txBody>
      </p:sp>
      <p:cxnSp>
        <p:nvCxnSpPr>
          <p:cNvPr id="24" name="Connecteur droit avec flèche 23"/>
          <p:cNvCxnSpPr/>
          <p:nvPr/>
        </p:nvCxnSpPr>
        <p:spPr>
          <a:xfrm>
            <a:off x="3923804" y="5157192"/>
            <a:ext cx="1728316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3923928" y="4605511"/>
            <a:ext cx="187220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1) Et</a:t>
            </a:r>
            <a:r>
              <a:rPr kumimoji="0" lang="fr-FR" sz="28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2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O</a:t>
            </a:r>
            <a:endParaRPr kumimoji="0" lang="fr-FR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3923928" y="5229200"/>
            <a:ext cx="187220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2) </a:t>
            </a:r>
            <a:r>
              <a:rPr lang="fr-FR" sz="2800" b="1" dirty="0"/>
              <a:t>H</a:t>
            </a:r>
            <a:r>
              <a:rPr lang="fr-FR" sz="2800" b="1" baseline="-25000" dirty="0"/>
              <a:t>2</a:t>
            </a:r>
            <a:r>
              <a:rPr lang="fr-FR" sz="2800" b="1" dirty="0"/>
              <a:t>O, H</a:t>
            </a:r>
            <a:r>
              <a:rPr lang="fr-FR" sz="2800" b="1" baseline="30000" dirty="0"/>
              <a:t>+</a:t>
            </a:r>
            <a:endParaRPr lang="fr-FR" sz="2800" b="1" dirty="0"/>
          </a:p>
        </p:txBody>
      </p:sp>
      <p:pic>
        <p:nvPicPr>
          <p:cNvPr id="27" name="Image 26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56568" y="4546403"/>
            <a:ext cx="1235711" cy="118685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8" name="Image 27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5812" y="4966876"/>
            <a:ext cx="1469481" cy="25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0" y="6029771"/>
            <a:ext cx="43877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Mécanisme réactionnel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 </a:t>
            </a:r>
            <a:r>
              <a:rPr kumimoji="0" lang="fr-FR" sz="2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(A</a:t>
            </a:r>
            <a:r>
              <a:rPr kumimoji="0" lang="fr-FR" sz="2400" b="1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N</a:t>
            </a:r>
            <a:r>
              <a:rPr kumimoji="0" lang="fr-FR" sz="2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)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:</a:t>
            </a:r>
          </a:p>
        </p:txBody>
      </p:sp>
      <p:sp>
        <p:nvSpPr>
          <p:cNvPr id="31" name="Rectangle 1"/>
          <p:cNvSpPr>
            <a:spLocks noChangeArrowheads="1"/>
          </p:cNvSpPr>
          <p:nvPr/>
        </p:nvSpPr>
        <p:spPr bwMode="auto">
          <a:xfrm>
            <a:off x="0" y="6351711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Addition du 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bromure de </a:t>
            </a:r>
            <a:r>
              <a:rPr kumimoji="0" lang="fr-FR" sz="2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méthylmagnésium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sur le 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dioxyde de carbone</a:t>
            </a:r>
            <a:endParaRPr kumimoji="0" lang="fr-FR" sz="4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9" name="Groupe 28"/>
          <p:cNvGrpSpPr/>
          <p:nvPr/>
        </p:nvGrpSpPr>
        <p:grpSpPr>
          <a:xfrm>
            <a:off x="516484" y="870871"/>
            <a:ext cx="2215473" cy="1080120"/>
            <a:chOff x="516484" y="5085184"/>
            <a:chExt cx="2215473" cy="1080120"/>
          </a:xfrm>
        </p:grpSpPr>
        <p:pic>
          <p:nvPicPr>
            <p:cNvPr id="32" name="Picture 4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16484" y="5085184"/>
              <a:ext cx="2215473" cy="1080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33" name="Connecteur droit 32"/>
            <p:cNvCxnSpPr/>
            <p:nvPr/>
          </p:nvCxnSpPr>
          <p:spPr>
            <a:xfrm>
              <a:off x="1026363" y="5730875"/>
              <a:ext cx="504056" cy="216024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cteur droit 33"/>
            <p:cNvCxnSpPr/>
            <p:nvPr/>
          </p:nvCxnSpPr>
          <p:spPr>
            <a:xfrm flipH="1">
              <a:off x="539552" y="5733256"/>
              <a:ext cx="504056" cy="216024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cteur droit 34"/>
            <p:cNvCxnSpPr/>
            <p:nvPr/>
          </p:nvCxnSpPr>
          <p:spPr>
            <a:xfrm>
              <a:off x="1043608" y="5085184"/>
              <a:ext cx="0" cy="648072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e 35"/>
          <p:cNvGrpSpPr/>
          <p:nvPr/>
        </p:nvGrpSpPr>
        <p:grpSpPr>
          <a:xfrm>
            <a:off x="3540820" y="798863"/>
            <a:ext cx="1482278" cy="1080120"/>
            <a:chOff x="3540820" y="5013176"/>
            <a:chExt cx="1482278" cy="1080120"/>
          </a:xfrm>
        </p:grpSpPr>
        <p:pic>
          <p:nvPicPr>
            <p:cNvPr id="37" name="Picture 3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540820" y="5013176"/>
              <a:ext cx="1438203" cy="1080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38" name="Connecteur droit 37"/>
            <p:cNvCxnSpPr/>
            <p:nvPr/>
          </p:nvCxnSpPr>
          <p:spPr>
            <a:xfrm flipV="1">
              <a:off x="3563888" y="5820346"/>
              <a:ext cx="521301" cy="213642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cteur droit 38"/>
            <p:cNvCxnSpPr/>
            <p:nvPr/>
          </p:nvCxnSpPr>
          <p:spPr>
            <a:xfrm>
              <a:off x="4046736" y="5813650"/>
              <a:ext cx="504056" cy="207638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cteur droit 39"/>
            <p:cNvCxnSpPr/>
            <p:nvPr/>
          </p:nvCxnSpPr>
          <p:spPr>
            <a:xfrm flipV="1">
              <a:off x="4519042" y="5805264"/>
              <a:ext cx="504056" cy="216024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e 40"/>
          <p:cNvGrpSpPr/>
          <p:nvPr/>
        </p:nvGrpSpPr>
        <p:grpSpPr>
          <a:xfrm>
            <a:off x="6637164" y="798863"/>
            <a:ext cx="1914326" cy="1368430"/>
            <a:chOff x="6637164" y="5013176"/>
            <a:chExt cx="1914326" cy="1368430"/>
          </a:xfrm>
        </p:grpSpPr>
        <p:pic>
          <p:nvPicPr>
            <p:cNvPr id="42" name="Picture 5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637164" y="5013176"/>
              <a:ext cx="1895276" cy="13684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43" name="Connecteur droit 42"/>
            <p:cNvCxnSpPr/>
            <p:nvPr/>
          </p:nvCxnSpPr>
          <p:spPr>
            <a:xfrm>
              <a:off x="6905619" y="5834633"/>
              <a:ext cx="521301" cy="2381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cteur droit 43"/>
            <p:cNvCxnSpPr/>
            <p:nvPr/>
          </p:nvCxnSpPr>
          <p:spPr>
            <a:xfrm flipH="1">
              <a:off x="6732240" y="5805264"/>
              <a:ext cx="216024" cy="504056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cteur droit 44"/>
            <p:cNvCxnSpPr/>
            <p:nvPr/>
          </p:nvCxnSpPr>
          <p:spPr>
            <a:xfrm>
              <a:off x="6706840" y="5332958"/>
              <a:ext cx="216024" cy="504056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cteur droit 45"/>
            <p:cNvCxnSpPr/>
            <p:nvPr/>
          </p:nvCxnSpPr>
          <p:spPr>
            <a:xfrm>
              <a:off x="7412062" y="5813650"/>
              <a:ext cx="544314" cy="351654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cteur droit 46"/>
            <p:cNvCxnSpPr/>
            <p:nvPr/>
          </p:nvCxnSpPr>
          <p:spPr>
            <a:xfrm flipV="1">
              <a:off x="7903418" y="5792564"/>
              <a:ext cx="648072" cy="360040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cteur droit 47"/>
            <p:cNvCxnSpPr/>
            <p:nvPr/>
          </p:nvCxnSpPr>
          <p:spPr>
            <a:xfrm flipH="1" flipV="1">
              <a:off x="7439621" y="5830664"/>
              <a:ext cx="12699" cy="55066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9" name="Connecteur droit avec flèche 48"/>
          <p:cNvCxnSpPr/>
          <p:nvPr/>
        </p:nvCxnSpPr>
        <p:spPr>
          <a:xfrm>
            <a:off x="5197004" y="1590951"/>
            <a:ext cx="936625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Image 49"/>
          <p:cNvPicPr/>
          <p:nvPr/>
        </p:nvPicPr>
        <p:blipFill>
          <a:blip r:embed="rId10" cstate="print"/>
          <a:srcRect l="68313" t="35673" r="22426" b="34001"/>
          <a:stretch>
            <a:fillRect/>
          </a:stretch>
        </p:blipFill>
        <p:spPr bwMode="auto">
          <a:xfrm>
            <a:off x="3036764" y="1374927"/>
            <a:ext cx="36004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Forme libre 50"/>
          <p:cNvSpPr/>
          <p:nvPr/>
        </p:nvSpPr>
        <p:spPr>
          <a:xfrm rot="18044203" flipV="1">
            <a:off x="1765664" y="578012"/>
            <a:ext cx="1652231" cy="2452381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3509" h="1823390">
                <a:moveTo>
                  <a:pt x="162956" y="1823390"/>
                </a:moveTo>
                <a:cubicBezTo>
                  <a:pt x="154341" y="1744509"/>
                  <a:pt x="77587" y="1654452"/>
                  <a:pt x="61722" y="1525011"/>
                </a:cubicBezTo>
                <a:cubicBezTo>
                  <a:pt x="45857" y="1395570"/>
                  <a:pt x="0" y="1241522"/>
                  <a:pt x="67765" y="1046742"/>
                </a:cubicBezTo>
                <a:cubicBezTo>
                  <a:pt x="79551" y="838232"/>
                  <a:pt x="371897" y="352597"/>
                  <a:pt x="517854" y="181423"/>
                </a:cubicBezTo>
                <a:cubicBezTo>
                  <a:pt x="663811" y="10249"/>
                  <a:pt x="832851" y="0"/>
                  <a:pt x="943509" y="19697"/>
                </a:cubicBezTo>
              </a:path>
            </a:pathLst>
          </a:custGeom>
          <a:ln w="38100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2" name="Forme libre 51"/>
          <p:cNvSpPr/>
          <p:nvPr/>
        </p:nvSpPr>
        <p:spPr>
          <a:xfrm rot="14161583" flipV="1">
            <a:off x="4142551" y="851130"/>
            <a:ext cx="396777" cy="641028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  <a:gd name="connsiteX0" fmla="*/ 592986 w 965636"/>
              <a:gd name="connsiteY0" fmla="*/ 1891321 h 1891321"/>
              <a:gd name="connsiteX1" fmla="*/ 83849 w 965636"/>
              <a:gd name="connsiteY1" fmla="*/ 1525011 h 1891321"/>
              <a:gd name="connsiteX2" fmla="*/ 89892 w 965636"/>
              <a:gd name="connsiteY2" fmla="*/ 1046742 h 1891321"/>
              <a:gd name="connsiteX3" fmla="*/ 539981 w 965636"/>
              <a:gd name="connsiteY3" fmla="*/ 181423 h 1891321"/>
              <a:gd name="connsiteX4" fmla="*/ 965636 w 965636"/>
              <a:gd name="connsiteY4" fmla="*/ 19697 h 1891321"/>
              <a:gd name="connsiteX0" fmla="*/ 638625 w 1011275"/>
              <a:gd name="connsiteY0" fmla="*/ 1891321 h 1891321"/>
              <a:gd name="connsiteX1" fmla="*/ 129488 w 1011275"/>
              <a:gd name="connsiteY1" fmla="*/ 1525011 h 1891321"/>
              <a:gd name="connsiteX2" fmla="*/ 67766 w 1011275"/>
              <a:gd name="connsiteY2" fmla="*/ 634704 h 1891321"/>
              <a:gd name="connsiteX3" fmla="*/ 585620 w 1011275"/>
              <a:gd name="connsiteY3" fmla="*/ 181423 h 1891321"/>
              <a:gd name="connsiteX4" fmla="*/ 1011275 w 1011275"/>
              <a:gd name="connsiteY4" fmla="*/ 19697 h 1891321"/>
              <a:gd name="connsiteX0" fmla="*/ 638625 w 1200373"/>
              <a:gd name="connsiteY0" fmla="*/ 1746305 h 1746305"/>
              <a:gd name="connsiteX1" fmla="*/ 129488 w 1200373"/>
              <a:gd name="connsiteY1" fmla="*/ 1379995 h 1746305"/>
              <a:gd name="connsiteX2" fmla="*/ 67766 w 1200373"/>
              <a:gd name="connsiteY2" fmla="*/ 489688 h 1746305"/>
              <a:gd name="connsiteX3" fmla="*/ 585620 w 1200373"/>
              <a:gd name="connsiteY3" fmla="*/ 36407 h 1746305"/>
              <a:gd name="connsiteX4" fmla="*/ 1200374 w 1200373"/>
              <a:gd name="connsiteY4" fmla="*/ 271237 h 1746305"/>
              <a:gd name="connsiteX0" fmla="*/ 638625 w 1200373"/>
              <a:gd name="connsiteY0" fmla="*/ 1746305 h 1746305"/>
              <a:gd name="connsiteX1" fmla="*/ 503108 w 1200373"/>
              <a:gd name="connsiteY1" fmla="*/ 1577227 h 1746305"/>
              <a:gd name="connsiteX2" fmla="*/ 129488 w 1200373"/>
              <a:gd name="connsiteY2" fmla="*/ 1379995 h 1746305"/>
              <a:gd name="connsiteX3" fmla="*/ 67766 w 1200373"/>
              <a:gd name="connsiteY3" fmla="*/ 489688 h 1746305"/>
              <a:gd name="connsiteX4" fmla="*/ 585620 w 1200373"/>
              <a:gd name="connsiteY4" fmla="*/ 36407 h 1746305"/>
              <a:gd name="connsiteX5" fmla="*/ 1200374 w 1200373"/>
              <a:gd name="connsiteY5" fmla="*/ 271237 h 1746305"/>
              <a:gd name="connsiteX0" fmla="*/ 522889 w 1084637"/>
              <a:gd name="connsiteY0" fmla="*/ 1746305 h 1746305"/>
              <a:gd name="connsiteX1" fmla="*/ 387372 w 1084637"/>
              <a:gd name="connsiteY1" fmla="*/ 1577227 h 1746305"/>
              <a:gd name="connsiteX2" fmla="*/ 13752 w 1084637"/>
              <a:gd name="connsiteY2" fmla="*/ 1379995 h 1746305"/>
              <a:gd name="connsiteX3" fmla="*/ 469884 w 1084637"/>
              <a:gd name="connsiteY3" fmla="*/ 36407 h 1746305"/>
              <a:gd name="connsiteX4" fmla="*/ 1084638 w 1084637"/>
              <a:gd name="connsiteY4" fmla="*/ 271237 h 1746305"/>
              <a:gd name="connsiteX0" fmla="*/ 437735 w 999483"/>
              <a:gd name="connsiteY0" fmla="*/ 1964748 h 2080329"/>
              <a:gd name="connsiteX1" fmla="*/ 302218 w 999483"/>
              <a:gd name="connsiteY1" fmla="*/ 1795670 h 2080329"/>
              <a:gd name="connsiteX2" fmla="*/ 13752 w 999483"/>
              <a:gd name="connsiteY2" fmla="*/ 256803 h 2080329"/>
              <a:gd name="connsiteX3" fmla="*/ 384730 w 999483"/>
              <a:gd name="connsiteY3" fmla="*/ 254850 h 2080329"/>
              <a:gd name="connsiteX4" fmla="*/ 999484 w 999483"/>
              <a:gd name="connsiteY4" fmla="*/ 489680 h 2080329"/>
              <a:gd name="connsiteX0" fmla="*/ 540194 w 1101942"/>
              <a:gd name="connsiteY0" fmla="*/ 1925611 h 2041188"/>
              <a:gd name="connsiteX1" fmla="*/ 404677 w 1101942"/>
              <a:gd name="connsiteY1" fmla="*/ 1756533 h 2041188"/>
              <a:gd name="connsiteX2" fmla="*/ 116211 w 1101942"/>
              <a:gd name="connsiteY2" fmla="*/ 217666 h 2041188"/>
              <a:gd name="connsiteX3" fmla="*/ 1101943 w 1101942"/>
              <a:gd name="connsiteY3" fmla="*/ 450543 h 2041188"/>
              <a:gd name="connsiteX0" fmla="*/ 517609 w 1079357"/>
              <a:gd name="connsiteY0" fmla="*/ 1925611 h 1925611"/>
              <a:gd name="connsiteX1" fmla="*/ 93626 w 1079357"/>
              <a:gd name="connsiteY1" fmla="*/ 217666 h 1925611"/>
              <a:gd name="connsiteX2" fmla="*/ 1079358 w 1079357"/>
              <a:gd name="connsiteY2" fmla="*/ 450543 h 1925611"/>
              <a:gd name="connsiteX0" fmla="*/ 376417 w 938165"/>
              <a:gd name="connsiteY0" fmla="*/ 2066745 h 2066745"/>
              <a:gd name="connsiteX1" fmla="*/ 93624 w 938165"/>
              <a:gd name="connsiteY1" fmla="*/ 217665 h 2066745"/>
              <a:gd name="connsiteX2" fmla="*/ 938166 w 938165"/>
              <a:gd name="connsiteY2" fmla="*/ 591677 h 2066745"/>
              <a:gd name="connsiteX0" fmla="*/ 194844 w 938165"/>
              <a:gd name="connsiteY0" fmla="*/ 2248223 h 2248222"/>
              <a:gd name="connsiteX1" fmla="*/ 93624 w 938165"/>
              <a:gd name="connsiteY1" fmla="*/ 217665 h 2248222"/>
              <a:gd name="connsiteX2" fmla="*/ 938166 w 938165"/>
              <a:gd name="connsiteY2" fmla="*/ 591677 h 2248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8165" h="2248222">
                <a:moveTo>
                  <a:pt x="194844" y="2248223"/>
                </a:moveTo>
                <a:cubicBezTo>
                  <a:pt x="106514" y="1892401"/>
                  <a:pt x="-1" y="463510"/>
                  <a:pt x="93624" y="217665"/>
                </a:cubicBezTo>
                <a:cubicBezTo>
                  <a:pt x="209835" y="0"/>
                  <a:pt x="732805" y="543161"/>
                  <a:pt x="938166" y="591677"/>
                </a:cubicBezTo>
              </a:path>
            </a:pathLst>
          </a:custGeom>
          <a:ln w="38100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0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 animBg="1"/>
      <p:bldP spid="21" grpId="0"/>
      <p:bldP spid="22" grpId="0"/>
      <p:bldP spid="23" grpId="0"/>
      <p:bldP spid="25" grpId="0"/>
      <p:bldP spid="26" grpId="0"/>
      <p:bldP spid="30" grpId="0"/>
      <p:bldP spid="3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-27384"/>
            <a:ext cx="321434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Bilan de la réaction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 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: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-1" y="356463"/>
            <a:ext cx="914400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 L’action d’un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organomagnésien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sur le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CO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2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solide</a:t>
            </a:r>
            <a:r>
              <a:rPr kumimoji="0" lang="fr-FR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à – 40 °C (carboglace)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dans l’éther anhydre conduit à la 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formation d’un ACIDE CARBOXYLIQUE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après hydrolyse acide, selon le bilan :</a:t>
            </a:r>
            <a:endParaRPr kumimoji="0" lang="fr-FR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91058" y="1556792"/>
            <a:ext cx="8964488" cy="143063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Image 4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24328" y="2017415"/>
            <a:ext cx="648072" cy="419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60908" y="2102376"/>
            <a:ext cx="1319004" cy="31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6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50349" y="2017415"/>
            <a:ext cx="432048" cy="3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1955329" y="1922165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+</a:t>
            </a:r>
            <a:endParaRPr lang="fr-FR" sz="2400" dirty="0"/>
          </a:p>
        </p:txBody>
      </p:sp>
      <p:sp>
        <p:nvSpPr>
          <p:cNvPr id="9" name="Rectangle 8"/>
          <p:cNvSpPr/>
          <p:nvPr/>
        </p:nvSpPr>
        <p:spPr>
          <a:xfrm>
            <a:off x="8148017" y="1954932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+</a:t>
            </a:r>
            <a:endParaRPr lang="fr-FR" sz="2400" dirty="0"/>
          </a:p>
        </p:txBody>
      </p:sp>
      <p:sp>
        <p:nvSpPr>
          <p:cNvPr id="10" name="Rectangle 9"/>
          <p:cNvSpPr/>
          <p:nvPr/>
        </p:nvSpPr>
        <p:spPr>
          <a:xfrm>
            <a:off x="7077422" y="1964457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+</a:t>
            </a:r>
            <a:endParaRPr lang="fr-FR" sz="2400" dirty="0"/>
          </a:p>
        </p:txBody>
      </p:sp>
      <p:cxnSp>
        <p:nvCxnSpPr>
          <p:cNvPr id="11" name="Connecteur droit avec flèche 10"/>
          <p:cNvCxnSpPr/>
          <p:nvPr/>
        </p:nvCxnSpPr>
        <p:spPr>
          <a:xfrm>
            <a:off x="3923804" y="2276872"/>
            <a:ext cx="1728316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3923928" y="1725191"/>
            <a:ext cx="187220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1) Et</a:t>
            </a:r>
            <a:r>
              <a:rPr kumimoji="0" lang="fr-FR" sz="28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2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O</a:t>
            </a:r>
            <a:endParaRPr kumimoji="0" lang="fr-FR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3923928" y="2348880"/>
            <a:ext cx="187220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2) </a:t>
            </a:r>
            <a:r>
              <a:rPr lang="fr-FR" sz="2800" b="1" dirty="0"/>
              <a:t>H</a:t>
            </a:r>
            <a:r>
              <a:rPr lang="fr-FR" sz="2800" b="1" baseline="-25000" dirty="0"/>
              <a:t>2</a:t>
            </a:r>
            <a:r>
              <a:rPr lang="fr-FR" sz="2800" b="1" dirty="0"/>
              <a:t>O, H</a:t>
            </a:r>
            <a:r>
              <a:rPr lang="fr-FR" sz="2800" b="1" baseline="30000" dirty="0"/>
              <a:t>+</a:t>
            </a:r>
            <a:endParaRPr lang="fr-FR" sz="2800" b="1" dirty="0"/>
          </a:p>
        </p:txBody>
      </p:sp>
      <p:pic>
        <p:nvPicPr>
          <p:cNvPr id="14" name="Image 13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56568" y="1666083"/>
            <a:ext cx="1235711" cy="118685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5" name="Image 14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5812" y="2086556"/>
            <a:ext cx="1469481" cy="25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0" y="3149451"/>
            <a:ext cx="43877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Mécanisme réactionnel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 </a:t>
            </a:r>
            <a:r>
              <a:rPr kumimoji="0" lang="fr-FR" sz="2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(A</a:t>
            </a:r>
            <a:r>
              <a:rPr kumimoji="0" lang="fr-FR" sz="2400" b="1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N</a:t>
            </a:r>
            <a:r>
              <a:rPr kumimoji="0" lang="fr-FR" sz="2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)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:</a:t>
            </a: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0" y="3471391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Addition du 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bromure de </a:t>
            </a:r>
            <a:r>
              <a:rPr kumimoji="0" lang="fr-FR" sz="2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méthylmagnésium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sur le 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dioxyde de carbone</a:t>
            </a:r>
            <a:endParaRPr kumimoji="0" lang="fr-FR" sz="4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72008" y="3951290"/>
            <a:ext cx="8964488" cy="2790078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4005" y="3968225"/>
            <a:ext cx="8964488" cy="430887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>
            <a:noFill/>
          </a:ln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200" dirty="0" smtClean="0">
                <a:sym typeface="Wingdings"/>
              </a:rPr>
              <a:t></a:t>
            </a:r>
            <a:r>
              <a:rPr lang="fr-FR" sz="2200" baseline="30000" dirty="0" smtClean="0"/>
              <a:t> </a:t>
            </a:r>
            <a:r>
              <a:rPr lang="fr-FR" sz="2200" b="1" u="sng" dirty="0" smtClean="0"/>
              <a:t>Addition nucléophile de l’organomagnésien sur le dioxyde de carbone</a:t>
            </a:r>
            <a:r>
              <a:rPr lang="fr-FR" sz="2200" dirty="0" smtClean="0"/>
              <a:t> :</a:t>
            </a:r>
          </a:p>
        </p:txBody>
      </p:sp>
      <p:pic>
        <p:nvPicPr>
          <p:cNvPr id="20" name="Picture 2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4638" y="4888279"/>
            <a:ext cx="2457450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ZoneTexte 19"/>
          <p:cNvSpPr txBox="1">
            <a:spLocks noChangeArrowheads="1"/>
          </p:cNvSpPr>
          <p:nvPr/>
        </p:nvSpPr>
        <p:spPr bwMode="auto">
          <a:xfrm>
            <a:off x="395288" y="4665967"/>
            <a:ext cx="13684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400" b="1" dirty="0">
                <a:solidFill>
                  <a:srgbClr val="0070C0"/>
                </a:solidFill>
                <a:latin typeface="Symbol" pitchFamily="18" charset="2"/>
              </a:rPr>
              <a:t>  d</a:t>
            </a:r>
            <a:r>
              <a:rPr lang="fr-FR" sz="2400" b="1" baseline="30000" dirty="0">
                <a:solidFill>
                  <a:srgbClr val="0070C0"/>
                </a:solidFill>
                <a:latin typeface="Symbol" pitchFamily="18" charset="2"/>
              </a:rPr>
              <a:t> -     </a:t>
            </a:r>
            <a:r>
              <a:rPr lang="fr-FR" sz="2400" b="1" dirty="0" smtClean="0">
                <a:solidFill>
                  <a:srgbClr val="0070C0"/>
                </a:solidFill>
                <a:latin typeface="Symbol" pitchFamily="18" charset="2"/>
              </a:rPr>
              <a:t>d</a:t>
            </a:r>
            <a:r>
              <a:rPr lang="fr-FR" sz="2400" b="1" baseline="30000" dirty="0">
                <a:solidFill>
                  <a:srgbClr val="0070C0"/>
                </a:solidFill>
                <a:latin typeface="Symbol" pitchFamily="18" charset="2"/>
              </a:rPr>
              <a:t>+</a:t>
            </a:r>
            <a:endParaRPr lang="fr-FR" sz="2400" b="1" dirty="0">
              <a:solidFill>
                <a:srgbClr val="0070C0"/>
              </a:solidFill>
              <a:latin typeface="Symbol" pitchFamily="18" charset="2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59113" y="4904154"/>
            <a:ext cx="1582737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ZoneTexte 19"/>
          <p:cNvSpPr txBox="1">
            <a:spLocks noChangeArrowheads="1"/>
          </p:cNvSpPr>
          <p:nvPr/>
        </p:nvSpPr>
        <p:spPr bwMode="auto">
          <a:xfrm>
            <a:off x="3059113" y="4607229"/>
            <a:ext cx="18002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400" b="1" dirty="0">
                <a:solidFill>
                  <a:srgbClr val="0070C0"/>
                </a:solidFill>
                <a:latin typeface="Symbol" pitchFamily="18" charset="2"/>
              </a:rPr>
              <a:t> </a:t>
            </a:r>
            <a:r>
              <a:rPr lang="fr-FR" sz="2400" b="1" dirty="0" smtClean="0">
                <a:solidFill>
                  <a:srgbClr val="0070C0"/>
                </a:solidFill>
                <a:latin typeface="Symbol" pitchFamily="18" charset="2"/>
              </a:rPr>
              <a:t>d</a:t>
            </a:r>
            <a:r>
              <a:rPr lang="fr-FR" sz="2400" b="1" baseline="30000" dirty="0" smtClean="0">
                <a:solidFill>
                  <a:srgbClr val="0070C0"/>
                </a:solidFill>
                <a:latin typeface="Symbol" pitchFamily="18" charset="2"/>
              </a:rPr>
              <a:t>-    </a:t>
            </a:r>
            <a:r>
              <a:rPr lang="fr-FR" sz="2400" b="1" dirty="0" smtClean="0">
                <a:solidFill>
                  <a:srgbClr val="0070C0"/>
                </a:solidFill>
                <a:latin typeface="Symbol" pitchFamily="18" charset="2"/>
              </a:rPr>
              <a:t>2d</a:t>
            </a:r>
            <a:r>
              <a:rPr lang="fr-FR" sz="2400" b="1" baseline="30000" dirty="0" smtClean="0">
                <a:solidFill>
                  <a:srgbClr val="0070C0"/>
                </a:solidFill>
                <a:latin typeface="Symbol" pitchFamily="18" charset="2"/>
              </a:rPr>
              <a:t> </a:t>
            </a:r>
            <a:r>
              <a:rPr lang="fr-FR" sz="2400" b="1" baseline="30000" dirty="0">
                <a:solidFill>
                  <a:srgbClr val="0070C0"/>
                </a:solidFill>
                <a:latin typeface="Symbol" pitchFamily="18" charset="2"/>
              </a:rPr>
              <a:t>+    </a:t>
            </a:r>
            <a:r>
              <a:rPr lang="fr-FR" sz="2400" b="1" dirty="0" smtClean="0">
                <a:solidFill>
                  <a:srgbClr val="0070C0"/>
                </a:solidFill>
                <a:latin typeface="Symbol" pitchFamily="18" charset="2"/>
              </a:rPr>
              <a:t>d</a:t>
            </a:r>
            <a:r>
              <a:rPr lang="fr-FR" sz="2400" b="1" baseline="30000" dirty="0" smtClean="0">
                <a:solidFill>
                  <a:srgbClr val="0070C0"/>
                </a:solidFill>
                <a:latin typeface="Symbol" pitchFamily="18" charset="2"/>
              </a:rPr>
              <a:t>-</a:t>
            </a:r>
            <a:endParaRPr lang="fr-FR" sz="2400" b="1" dirty="0">
              <a:solidFill>
                <a:srgbClr val="0070C0"/>
              </a:solidFill>
              <a:latin typeface="Symbol" pitchFamily="18" charset="2"/>
            </a:endParaRPr>
          </a:p>
        </p:txBody>
      </p:sp>
      <p:sp>
        <p:nvSpPr>
          <p:cNvPr id="24" name="Forme libre 23"/>
          <p:cNvSpPr/>
          <p:nvPr/>
        </p:nvSpPr>
        <p:spPr>
          <a:xfrm rot="18044203" flipV="1">
            <a:off x="1498600" y="4107230"/>
            <a:ext cx="1677987" cy="2532062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  <a:gd name="connsiteX0" fmla="*/ 166563 w 943509"/>
              <a:gd name="connsiteY0" fmla="*/ 1770771 h 1770771"/>
              <a:gd name="connsiteX1" fmla="*/ 61722 w 943509"/>
              <a:gd name="connsiteY1" fmla="*/ 1525011 h 1770771"/>
              <a:gd name="connsiteX2" fmla="*/ 67765 w 943509"/>
              <a:gd name="connsiteY2" fmla="*/ 1046742 h 1770771"/>
              <a:gd name="connsiteX3" fmla="*/ 517854 w 943509"/>
              <a:gd name="connsiteY3" fmla="*/ 181423 h 1770771"/>
              <a:gd name="connsiteX4" fmla="*/ 943509 w 943509"/>
              <a:gd name="connsiteY4" fmla="*/ 19697 h 1770771"/>
              <a:gd name="connsiteX0" fmla="*/ 166563 w 943509"/>
              <a:gd name="connsiteY0" fmla="*/ 1770771 h 1770771"/>
              <a:gd name="connsiteX1" fmla="*/ 61722 w 943509"/>
              <a:gd name="connsiteY1" fmla="*/ 1525011 h 1770771"/>
              <a:gd name="connsiteX2" fmla="*/ 67765 w 943509"/>
              <a:gd name="connsiteY2" fmla="*/ 1046742 h 1770771"/>
              <a:gd name="connsiteX3" fmla="*/ 529828 w 943509"/>
              <a:gd name="connsiteY3" fmla="*/ 223656 h 1770771"/>
              <a:gd name="connsiteX4" fmla="*/ 943509 w 943509"/>
              <a:gd name="connsiteY4" fmla="*/ 19697 h 1770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3509" h="1770771">
                <a:moveTo>
                  <a:pt x="166563" y="1770771"/>
                </a:moveTo>
                <a:cubicBezTo>
                  <a:pt x="157948" y="1691890"/>
                  <a:pt x="78188" y="1645682"/>
                  <a:pt x="61722" y="1525011"/>
                </a:cubicBezTo>
                <a:cubicBezTo>
                  <a:pt x="45256" y="1404340"/>
                  <a:pt x="0" y="1241522"/>
                  <a:pt x="67765" y="1046742"/>
                </a:cubicBezTo>
                <a:cubicBezTo>
                  <a:pt x="79551" y="838232"/>
                  <a:pt x="383871" y="394830"/>
                  <a:pt x="529828" y="223656"/>
                </a:cubicBezTo>
                <a:cubicBezTo>
                  <a:pt x="675785" y="52482"/>
                  <a:pt x="832851" y="0"/>
                  <a:pt x="943509" y="19697"/>
                </a:cubicBezTo>
              </a:path>
            </a:pathLst>
          </a:custGeom>
          <a:ln w="38100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5" name="Forme libre 24"/>
          <p:cNvSpPr/>
          <p:nvPr/>
        </p:nvSpPr>
        <p:spPr>
          <a:xfrm rot="18044203" flipV="1">
            <a:off x="4057040" y="5199988"/>
            <a:ext cx="376524" cy="444458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  <a:gd name="connsiteX0" fmla="*/ 703058 w 1483611"/>
              <a:gd name="connsiteY0" fmla="*/ 1823390 h 1823390"/>
              <a:gd name="connsiteX1" fmla="*/ 601824 w 1483611"/>
              <a:gd name="connsiteY1" fmla="*/ 1525011 h 1823390"/>
              <a:gd name="connsiteX2" fmla="*/ 67766 w 1483611"/>
              <a:gd name="connsiteY2" fmla="*/ 413001 h 1823390"/>
              <a:gd name="connsiteX3" fmla="*/ 1057956 w 1483611"/>
              <a:gd name="connsiteY3" fmla="*/ 181423 h 1823390"/>
              <a:gd name="connsiteX4" fmla="*/ 1483611 w 1483611"/>
              <a:gd name="connsiteY4" fmla="*/ 19697 h 1823390"/>
              <a:gd name="connsiteX0" fmla="*/ 828842 w 1609395"/>
              <a:gd name="connsiteY0" fmla="*/ 2164638 h 2164638"/>
              <a:gd name="connsiteX1" fmla="*/ 727608 w 1609395"/>
              <a:gd name="connsiteY1" fmla="*/ 1866259 h 2164638"/>
              <a:gd name="connsiteX2" fmla="*/ 193550 w 1609395"/>
              <a:gd name="connsiteY2" fmla="*/ 754249 h 2164638"/>
              <a:gd name="connsiteX3" fmla="*/ 235975 w 1609395"/>
              <a:gd name="connsiteY3" fmla="*/ 65550 h 2164638"/>
              <a:gd name="connsiteX4" fmla="*/ 1609395 w 1609395"/>
              <a:gd name="connsiteY4" fmla="*/ 360945 h 2164638"/>
              <a:gd name="connsiteX0" fmla="*/ 828842 w 1609395"/>
              <a:gd name="connsiteY0" fmla="*/ 2164638 h 2164638"/>
              <a:gd name="connsiteX1" fmla="*/ 193550 w 1609395"/>
              <a:gd name="connsiteY1" fmla="*/ 754249 h 2164638"/>
              <a:gd name="connsiteX2" fmla="*/ 235975 w 1609395"/>
              <a:gd name="connsiteY2" fmla="*/ 65550 h 2164638"/>
              <a:gd name="connsiteX3" fmla="*/ 1609395 w 1609395"/>
              <a:gd name="connsiteY3" fmla="*/ 360945 h 2164638"/>
              <a:gd name="connsiteX0" fmla="*/ 1000722 w 1781275"/>
              <a:gd name="connsiteY0" fmla="*/ 2253116 h 2253116"/>
              <a:gd name="connsiteX1" fmla="*/ 98812 w 1781275"/>
              <a:gd name="connsiteY1" fmla="*/ 1373591 h 2253116"/>
              <a:gd name="connsiteX2" fmla="*/ 407855 w 1781275"/>
              <a:gd name="connsiteY2" fmla="*/ 154028 h 2253116"/>
              <a:gd name="connsiteX3" fmla="*/ 1781275 w 1781275"/>
              <a:gd name="connsiteY3" fmla="*/ 449423 h 2253116"/>
              <a:gd name="connsiteX0" fmla="*/ 1000722 w 1437909"/>
              <a:gd name="connsiteY0" fmla="*/ 2241365 h 2241365"/>
              <a:gd name="connsiteX1" fmla="*/ 98812 w 1437909"/>
              <a:gd name="connsiteY1" fmla="*/ 1361840 h 2241365"/>
              <a:gd name="connsiteX2" fmla="*/ 407855 w 1437909"/>
              <a:gd name="connsiteY2" fmla="*/ 142277 h 2241365"/>
              <a:gd name="connsiteX3" fmla="*/ 1437910 w 1437909"/>
              <a:gd name="connsiteY3" fmla="*/ 508174 h 2241365"/>
              <a:gd name="connsiteX0" fmla="*/ 1150228 w 1459265"/>
              <a:gd name="connsiteY0" fmla="*/ 1727738 h 1727737"/>
              <a:gd name="connsiteX1" fmla="*/ 120168 w 1459265"/>
              <a:gd name="connsiteY1" fmla="*/ 1361840 h 1727737"/>
              <a:gd name="connsiteX2" fmla="*/ 429211 w 1459265"/>
              <a:gd name="connsiteY2" fmla="*/ 142277 h 1727737"/>
              <a:gd name="connsiteX3" fmla="*/ 1459266 w 1459265"/>
              <a:gd name="connsiteY3" fmla="*/ 508174 h 1727737"/>
              <a:gd name="connsiteX0" fmla="*/ 1150228 w 1459265"/>
              <a:gd name="connsiteY0" fmla="*/ 1727738 h 1727737"/>
              <a:gd name="connsiteX1" fmla="*/ 120168 w 1459265"/>
              <a:gd name="connsiteY1" fmla="*/ 1361840 h 1727737"/>
              <a:gd name="connsiteX2" fmla="*/ 429211 w 1459265"/>
              <a:gd name="connsiteY2" fmla="*/ 142277 h 1727737"/>
              <a:gd name="connsiteX3" fmla="*/ 1459266 w 1459265"/>
              <a:gd name="connsiteY3" fmla="*/ 508174 h 1727737"/>
              <a:gd name="connsiteX0" fmla="*/ 1058822 w 1367859"/>
              <a:gd name="connsiteY0" fmla="*/ 1591841 h 1591840"/>
              <a:gd name="connsiteX1" fmla="*/ 120169 w 1367859"/>
              <a:gd name="connsiteY1" fmla="*/ 410562 h 1591840"/>
              <a:gd name="connsiteX2" fmla="*/ 337805 w 1367859"/>
              <a:gd name="connsiteY2" fmla="*/ 6380 h 1591840"/>
              <a:gd name="connsiteX3" fmla="*/ 1367860 w 1367859"/>
              <a:gd name="connsiteY3" fmla="*/ 372277 h 1591840"/>
              <a:gd name="connsiteX0" fmla="*/ 772523 w 1081560"/>
              <a:gd name="connsiteY0" fmla="*/ 1591841 h 1591840"/>
              <a:gd name="connsiteX1" fmla="*/ 51506 w 1081560"/>
              <a:gd name="connsiteY1" fmla="*/ 6380 h 1591840"/>
              <a:gd name="connsiteX2" fmla="*/ 1081561 w 1081560"/>
              <a:gd name="connsiteY2" fmla="*/ 372277 h 1591840"/>
              <a:gd name="connsiteX0" fmla="*/ 856445 w 1165482"/>
              <a:gd name="connsiteY0" fmla="*/ 1452859 h 1452858"/>
              <a:gd name="connsiteX1" fmla="*/ 51507 w 1165482"/>
              <a:gd name="connsiteY1" fmla="*/ 6382 h 1452858"/>
              <a:gd name="connsiteX2" fmla="*/ 1165483 w 1165482"/>
              <a:gd name="connsiteY2" fmla="*/ 233295 h 1452858"/>
              <a:gd name="connsiteX0" fmla="*/ 856888 w 1165925"/>
              <a:gd name="connsiteY0" fmla="*/ 1477458 h 1477457"/>
              <a:gd name="connsiteX1" fmla="*/ 51950 w 1165925"/>
              <a:gd name="connsiteY1" fmla="*/ 30981 h 1477457"/>
              <a:gd name="connsiteX2" fmla="*/ 1165926 w 1165925"/>
              <a:gd name="connsiteY2" fmla="*/ 257894 h 1477457"/>
              <a:gd name="connsiteX0" fmla="*/ 856445 w 1165482"/>
              <a:gd name="connsiteY0" fmla="*/ 1904412 h 1904411"/>
              <a:gd name="connsiteX1" fmla="*/ 51507 w 1165482"/>
              <a:gd name="connsiteY1" fmla="*/ 457935 h 1904411"/>
              <a:gd name="connsiteX2" fmla="*/ 1165483 w 1165482"/>
              <a:gd name="connsiteY2" fmla="*/ 684848 h 1904411"/>
              <a:gd name="connsiteX0" fmla="*/ 1058983 w 1368020"/>
              <a:gd name="connsiteY0" fmla="*/ 1904412 h 1904411"/>
              <a:gd name="connsiteX1" fmla="*/ 254045 w 1368020"/>
              <a:gd name="connsiteY1" fmla="*/ 457935 h 1904411"/>
              <a:gd name="connsiteX2" fmla="*/ 1368021 w 1368020"/>
              <a:gd name="connsiteY2" fmla="*/ 684848 h 1904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68020" h="1904411">
                <a:moveTo>
                  <a:pt x="1058983" y="1904412"/>
                </a:moveTo>
                <a:cubicBezTo>
                  <a:pt x="908771" y="1574108"/>
                  <a:pt x="1" y="940199"/>
                  <a:pt x="254045" y="457935"/>
                </a:cubicBezTo>
                <a:cubicBezTo>
                  <a:pt x="489718" y="-1"/>
                  <a:pt x="1257363" y="665151"/>
                  <a:pt x="1368021" y="684848"/>
                </a:cubicBezTo>
              </a:path>
            </a:pathLst>
          </a:custGeom>
          <a:ln w="38100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cxnSp>
        <p:nvCxnSpPr>
          <p:cNvPr id="26" name="Connecteur droit avec flèche 25"/>
          <p:cNvCxnSpPr/>
          <p:nvPr/>
        </p:nvCxnSpPr>
        <p:spPr>
          <a:xfrm>
            <a:off x="4787900" y="5193079"/>
            <a:ext cx="936625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24525" y="4472354"/>
            <a:ext cx="1873250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667625" y="4759692"/>
            <a:ext cx="1223963" cy="68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Rectangle 28"/>
          <p:cNvSpPr/>
          <p:nvPr/>
        </p:nvSpPr>
        <p:spPr>
          <a:xfrm>
            <a:off x="83583" y="6166465"/>
            <a:ext cx="8964488" cy="430887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>
            <a:noFill/>
          </a:ln>
        </p:spPr>
        <p:txBody>
          <a:bodyPr wrap="square">
            <a:spAutoFit/>
          </a:bodyPr>
          <a:lstStyle/>
          <a:p>
            <a:r>
              <a:rPr lang="fr-FR" sz="2200" dirty="0" smtClean="0">
                <a:sym typeface="Wingdings"/>
              </a:rPr>
              <a:t></a:t>
            </a:r>
            <a:r>
              <a:rPr lang="fr-FR" sz="2200" baseline="30000" dirty="0" smtClean="0"/>
              <a:t> </a:t>
            </a:r>
            <a:r>
              <a:rPr lang="fr-FR" sz="2200" b="1" u="sng" dirty="0" smtClean="0"/>
              <a:t>Hydrolyse en milieu acide</a:t>
            </a:r>
            <a:r>
              <a:rPr lang="fr-FR" sz="2200" dirty="0" smtClean="0"/>
              <a:t> :</a:t>
            </a:r>
            <a:endParaRPr lang="fr-FR" sz="2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1" grpId="0"/>
      <p:bldP spid="23" grpId="0"/>
      <p:bldP spid="2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e 31"/>
          <p:cNvGrpSpPr/>
          <p:nvPr/>
        </p:nvGrpSpPr>
        <p:grpSpPr>
          <a:xfrm>
            <a:off x="251520" y="5373216"/>
            <a:ext cx="2215473" cy="1080120"/>
            <a:chOff x="516484" y="5085184"/>
            <a:chExt cx="2215473" cy="1080120"/>
          </a:xfrm>
        </p:grpSpPr>
        <p:pic>
          <p:nvPicPr>
            <p:cNvPr id="33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16484" y="5085184"/>
              <a:ext cx="2215473" cy="1080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34" name="Connecteur droit 33"/>
            <p:cNvCxnSpPr/>
            <p:nvPr/>
          </p:nvCxnSpPr>
          <p:spPr>
            <a:xfrm>
              <a:off x="1026363" y="5730875"/>
              <a:ext cx="504056" cy="216024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cteur droit 34"/>
            <p:cNvCxnSpPr/>
            <p:nvPr/>
          </p:nvCxnSpPr>
          <p:spPr>
            <a:xfrm flipH="1">
              <a:off x="539552" y="5733256"/>
              <a:ext cx="504056" cy="216024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cteur droit 35"/>
            <p:cNvCxnSpPr/>
            <p:nvPr/>
          </p:nvCxnSpPr>
          <p:spPr>
            <a:xfrm>
              <a:off x="1043608" y="5085184"/>
              <a:ext cx="0" cy="648072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5949280"/>
            <a:ext cx="1582737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-18991"/>
            <a:ext cx="43877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Mécanisme réactionnel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 </a:t>
            </a:r>
            <a:r>
              <a:rPr kumimoji="0" lang="fr-FR" sz="2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(A</a:t>
            </a:r>
            <a:r>
              <a:rPr kumimoji="0" lang="fr-FR" sz="2400" b="1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N</a:t>
            </a:r>
            <a:r>
              <a:rPr kumimoji="0" lang="fr-FR" sz="2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)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: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302949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Addition du 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bromure de </a:t>
            </a:r>
            <a:r>
              <a:rPr kumimoji="0" lang="fr-FR" sz="2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méthylmagnésium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sur le 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dioxyde de carbone</a:t>
            </a:r>
            <a:endParaRPr kumimoji="0" lang="fr-FR" sz="4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2008" y="782848"/>
            <a:ext cx="8964488" cy="3942296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200" dirty="0" smtClean="0">
                <a:sym typeface="Wingdings"/>
              </a:rPr>
              <a:t></a:t>
            </a:r>
            <a:r>
              <a:rPr lang="fr-FR" sz="2200" baseline="30000" dirty="0" smtClean="0"/>
              <a:t> </a:t>
            </a:r>
            <a:r>
              <a:rPr lang="fr-FR" sz="2200" b="1" u="sng" dirty="0" smtClean="0"/>
              <a:t>Addition nucléophile de l’organomagnésien sur le composé carbonylé</a:t>
            </a:r>
            <a:r>
              <a:rPr lang="fr-FR" sz="2200" dirty="0" smtClean="0"/>
              <a:t> 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7912" y="786947"/>
            <a:ext cx="8964488" cy="430887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>
            <a:noFill/>
          </a:ln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200" dirty="0" smtClean="0">
                <a:sym typeface="Wingdings"/>
              </a:rPr>
              <a:t></a:t>
            </a:r>
            <a:r>
              <a:rPr lang="fr-FR" sz="2200" baseline="30000" dirty="0" smtClean="0"/>
              <a:t> </a:t>
            </a:r>
            <a:r>
              <a:rPr lang="fr-FR" sz="2200" b="1" u="sng" dirty="0" smtClean="0"/>
              <a:t>Addition nucléophile de l’organomagnésien sur le dioxyde de carbone</a:t>
            </a:r>
            <a:r>
              <a:rPr lang="fr-FR" sz="2200" dirty="0" smtClean="0"/>
              <a:t> :</a:t>
            </a:r>
          </a:p>
        </p:txBody>
      </p:sp>
      <p:pic>
        <p:nvPicPr>
          <p:cNvPr id="6" name="Picture 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638" y="1601529"/>
            <a:ext cx="2457450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19"/>
          <p:cNvSpPr txBox="1">
            <a:spLocks noChangeArrowheads="1"/>
          </p:cNvSpPr>
          <p:nvPr/>
        </p:nvSpPr>
        <p:spPr bwMode="auto">
          <a:xfrm>
            <a:off x="395288" y="1379217"/>
            <a:ext cx="13684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400" b="1" dirty="0">
                <a:solidFill>
                  <a:srgbClr val="0070C0"/>
                </a:solidFill>
                <a:latin typeface="Symbol" pitchFamily="18" charset="2"/>
              </a:rPr>
              <a:t>  d</a:t>
            </a:r>
            <a:r>
              <a:rPr lang="fr-FR" sz="2400" b="1" baseline="30000" dirty="0">
                <a:solidFill>
                  <a:srgbClr val="0070C0"/>
                </a:solidFill>
                <a:latin typeface="Symbol" pitchFamily="18" charset="2"/>
              </a:rPr>
              <a:t> -     </a:t>
            </a:r>
            <a:r>
              <a:rPr lang="fr-FR" sz="2400" b="1" dirty="0" smtClean="0">
                <a:solidFill>
                  <a:srgbClr val="0070C0"/>
                </a:solidFill>
                <a:latin typeface="Symbol" pitchFamily="18" charset="2"/>
              </a:rPr>
              <a:t>d</a:t>
            </a:r>
            <a:r>
              <a:rPr lang="fr-FR" sz="2400" b="1" baseline="30000" dirty="0">
                <a:solidFill>
                  <a:srgbClr val="0070C0"/>
                </a:solidFill>
                <a:latin typeface="Symbol" pitchFamily="18" charset="2"/>
              </a:rPr>
              <a:t>+</a:t>
            </a:r>
            <a:endParaRPr lang="fr-FR" sz="2400" b="1" dirty="0">
              <a:solidFill>
                <a:srgbClr val="0070C0"/>
              </a:solidFill>
              <a:latin typeface="Symbol" pitchFamily="18" charset="2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113" y="1617404"/>
            <a:ext cx="1582737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ZoneTexte 19"/>
          <p:cNvSpPr txBox="1">
            <a:spLocks noChangeArrowheads="1"/>
          </p:cNvSpPr>
          <p:nvPr/>
        </p:nvSpPr>
        <p:spPr bwMode="auto">
          <a:xfrm>
            <a:off x="3059113" y="1320479"/>
            <a:ext cx="18002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400" b="1" dirty="0">
                <a:solidFill>
                  <a:srgbClr val="0070C0"/>
                </a:solidFill>
                <a:latin typeface="Symbol" pitchFamily="18" charset="2"/>
              </a:rPr>
              <a:t> </a:t>
            </a:r>
            <a:r>
              <a:rPr lang="fr-FR" sz="2400" b="1" dirty="0" smtClean="0">
                <a:solidFill>
                  <a:srgbClr val="0070C0"/>
                </a:solidFill>
                <a:latin typeface="Symbol" pitchFamily="18" charset="2"/>
              </a:rPr>
              <a:t>d</a:t>
            </a:r>
            <a:r>
              <a:rPr lang="fr-FR" sz="2400" b="1" baseline="30000" dirty="0" smtClean="0">
                <a:solidFill>
                  <a:srgbClr val="0070C0"/>
                </a:solidFill>
                <a:latin typeface="Symbol" pitchFamily="18" charset="2"/>
              </a:rPr>
              <a:t>-    </a:t>
            </a:r>
            <a:r>
              <a:rPr lang="fr-FR" sz="2400" b="1" dirty="0" smtClean="0">
                <a:solidFill>
                  <a:srgbClr val="0070C0"/>
                </a:solidFill>
                <a:latin typeface="Symbol" pitchFamily="18" charset="2"/>
              </a:rPr>
              <a:t>2d</a:t>
            </a:r>
            <a:r>
              <a:rPr lang="fr-FR" sz="2400" b="1" baseline="30000" dirty="0" smtClean="0">
                <a:solidFill>
                  <a:srgbClr val="0070C0"/>
                </a:solidFill>
                <a:latin typeface="Symbol" pitchFamily="18" charset="2"/>
              </a:rPr>
              <a:t> </a:t>
            </a:r>
            <a:r>
              <a:rPr lang="fr-FR" sz="2400" b="1" baseline="30000" dirty="0">
                <a:solidFill>
                  <a:srgbClr val="0070C0"/>
                </a:solidFill>
                <a:latin typeface="Symbol" pitchFamily="18" charset="2"/>
              </a:rPr>
              <a:t>+    </a:t>
            </a:r>
            <a:r>
              <a:rPr lang="fr-FR" sz="2400" b="1" dirty="0" smtClean="0">
                <a:solidFill>
                  <a:srgbClr val="0070C0"/>
                </a:solidFill>
                <a:latin typeface="Symbol" pitchFamily="18" charset="2"/>
              </a:rPr>
              <a:t>d</a:t>
            </a:r>
            <a:r>
              <a:rPr lang="fr-FR" sz="2400" b="1" baseline="30000" dirty="0" smtClean="0">
                <a:solidFill>
                  <a:srgbClr val="0070C0"/>
                </a:solidFill>
                <a:latin typeface="Symbol" pitchFamily="18" charset="2"/>
              </a:rPr>
              <a:t>-</a:t>
            </a:r>
            <a:endParaRPr lang="fr-FR" sz="2400" b="1" dirty="0">
              <a:solidFill>
                <a:srgbClr val="0070C0"/>
              </a:solidFill>
              <a:latin typeface="Symbol" pitchFamily="18" charset="2"/>
            </a:endParaRPr>
          </a:p>
        </p:txBody>
      </p:sp>
      <p:sp>
        <p:nvSpPr>
          <p:cNvPr id="10" name="Forme libre 9"/>
          <p:cNvSpPr/>
          <p:nvPr/>
        </p:nvSpPr>
        <p:spPr>
          <a:xfrm rot="18044203" flipV="1">
            <a:off x="1498600" y="820480"/>
            <a:ext cx="1677987" cy="2532062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  <a:gd name="connsiteX0" fmla="*/ 166563 w 943509"/>
              <a:gd name="connsiteY0" fmla="*/ 1770771 h 1770771"/>
              <a:gd name="connsiteX1" fmla="*/ 61722 w 943509"/>
              <a:gd name="connsiteY1" fmla="*/ 1525011 h 1770771"/>
              <a:gd name="connsiteX2" fmla="*/ 67765 w 943509"/>
              <a:gd name="connsiteY2" fmla="*/ 1046742 h 1770771"/>
              <a:gd name="connsiteX3" fmla="*/ 517854 w 943509"/>
              <a:gd name="connsiteY3" fmla="*/ 181423 h 1770771"/>
              <a:gd name="connsiteX4" fmla="*/ 943509 w 943509"/>
              <a:gd name="connsiteY4" fmla="*/ 19697 h 1770771"/>
              <a:gd name="connsiteX0" fmla="*/ 166563 w 943509"/>
              <a:gd name="connsiteY0" fmla="*/ 1770771 h 1770771"/>
              <a:gd name="connsiteX1" fmla="*/ 61722 w 943509"/>
              <a:gd name="connsiteY1" fmla="*/ 1525011 h 1770771"/>
              <a:gd name="connsiteX2" fmla="*/ 67765 w 943509"/>
              <a:gd name="connsiteY2" fmla="*/ 1046742 h 1770771"/>
              <a:gd name="connsiteX3" fmla="*/ 529828 w 943509"/>
              <a:gd name="connsiteY3" fmla="*/ 223656 h 1770771"/>
              <a:gd name="connsiteX4" fmla="*/ 943509 w 943509"/>
              <a:gd name="connsiteY4" fmla="*/ 19697 h 1770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3509" h="1770771">
                <a:moveTo>
                  <a:pt x="166563" y="1770771"/>
                </a:moveTo>
                <a:cubicBezTo>
                  <a:pt x="157948" y="1691890"/>
                  <a:pt x="78188" y="1645682"/>
                  <a:pt x="61722" y="1525011"/>
                </a:cubicBezTo>
                <a:cubicBezTo>
                  <a:pt x="45256" y="1404340"/>
                  <a:pt x="0" y="1241522"/>
                  <a:pt x="67765" y="1046742"/>
                </a:cubicBezTo>
                <a:cubicBezTo>
                  <a:pt x="79551" y="838232"/>
                  <a:pt x="383871" y="394830"/>
                  <a:pt x="529828" y="223656"/>
                </a:cubicBezTo>
                <a:cubicBezTo>
                  <a:pt x="675785" y="52482"/>
                  <a:pt x="832851" y="0"/>
                  <a:pt x="943509" y="19697"/>
                </a:cubicBezTo>
              </a:path>
            </a:pathLst>
          </a:custGeom>
          <a:ln w="38100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1" name="Forme libre 10"/>
          <p:cNvSpPr/>
          <p:nvPr/>
        </p:nvSpPr>
        <p:spPr>
          <a:xfrm rot="18044203" flipV="1">
            <a:off x="4020344" y="1940460"/>
            <a:ext cx="401638" cy="403225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  <a:gd name="connsiteX0" fmla="*/ 703058 w 1483611"/>
              <a:gd name="connsiteY0" fmla="*/ 1823390 h 1823390"/>
              <a:gd name="connsiteX1" fmla="*/ 601824 w 1483611"/>
              <a:gd name="connsiteY1" fmla="*/ 1525011 h 1823390"/>
              <a:gd name="connsiteX2" fmla="*/ 67766 w 1483611"/>
              <a:gd name="connsiteY2" fmla="*/ 413001 h 1823390"/>
              <a:gd name="connsiteX3" fmla="*/ 1057956 w 1483611"/>
              <a:gd name="connsiteY3" fmla="*/ 181423 h 1823390"/>
              <a:gd name="connsiteX4" fmla="*/ 1483611 w 1483611"/>
              <a:gd name="connsiteY4" fmla="*/ 19697 h 1823390"/>
              <a:gd name="connsiteX0" fmla="*/ 828842 w 1609395"/>
              <a:gd name="connsiteY0" fmla="*/ 2164638 h 2164638"/>
              <a:gd name="connsiteX1" fmla="*/ 727608 w 1609395"/>
              <a:gd name="connsiteY1" fmla="*/ 1866259 h 2164638"/>
              <a:gd name="connsiteX2" fmla="*/ 193550 w 1609395"/>
              <a:gd name="connsiteY2" fmla="*/ 754249 h 2164638"/>
              <a:gd name="connsiteX3" fmla="*/ 235975 w 1609395"/>
              <a:gd name="connsiteY3" fmla="*/ 65550 h 2164638"/>
              <a:gd name="connsiteX4" fmla="*/ 1609395 w 1609395"/>
              <a:gd name="connsiteY4" fmla="*/ 360945 h 2164638"/>
              <a:gd name="connsiteX0" fmla="*/ 828842 w 1609395"/>
              <a:gd name="connsiteY0" fmla="*/ 2164638 h 2164638"/>
              <a:gd name="connsiteX1" fmla="*/ 193550 w 1609395"/>
              <a:gd name="connsiteY1" fmla="*/ 754249 h 2164638"/>
              <a:gd name="connsiteX2" fmla="*/ 235975 w 1609395"/>
              <a:gd name="connsiteY2" fmla="*/ 65550 h 2164638"/>
              <a:gd name="connsiteX3" fmla="*/ 1609395 w 1609395"/>
              <a:gd name="connsiteY3" fmla="*/ 360945 h 2164638"/>
              <a:gd name="connsiteX0" fmla="*/ 1000722 w 1781275"/>
              <a:gd name="connsiteY0" fmla="*/ 2253116 h 2253116"/>
              <a:gd name="connsiteX1" fmla="*/ 98812 w 1781275"/>
              <a:gd name="connsiteY1" fmla="*/ 1373591 h 2253116"/>
              <a:gd name="connsiteX2" fmla="*/ 407855 w 1781275"/>
              <a:gd name="connsiteY2" fmla="*/ 154028 h 2253116"/>
              <a:gd name="connsiteX3" fmla="*/ 1781275 w 1781275"/>
              <a:gd name="connsiteY3" fmla="*/ 449423 h 2253116"/>
              <a:gd name="connsiteX0" fmla="*/ 1000722 w 1437909"/>
              <a:gd name="connsiteY0" fmla="*/ 2241365 h 2241365"/>
              <a:gd name="connsiteX1" fmla="*/ 98812 w 1437909"/>
              <a:gd name="connsiteY1" fmla="*/ 1361840 h 2241365"/>
              <a:gd name="connsiteX2" fmla="*/ 407855 w 1437909"/>
              <a:gd name="connsiteY2" fmla="*/ 142277 h 2241365"/>
              <a:gd name="connsiteX3" fmla="*/ 1437910 w 1437909"/>
              <a:gd name="connsiteY3" fmla="*/ 508174 h 2241365"/>
              <a:gd name="connsiteX0" fmla="*/ 1150228 w 1459265"/>
              <a:gd name="connsiteY0" fmla="*/ 1727738 h 1727737"/>
              <a:gd name="connsiteX1" fmla="*/ 120168 w 1459265"/>
              <a:gd name="connsiteY1" fmla="*/ 1361840 h 1727737"/>
              <a:gd name="connsiteX2" fmla="*/ 429211 w 1459265"/>
              <a:gd name="connsiteY2" fmla="*/ 142277 h 1727737"/>
              <a:gd name="connsiteX3" fmla="*/ 1459266 w 1459265"/>
              <a:gd name="connsiteY3" fmla="*/ 508174 h 172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59265" h="1727737">
                <a:moveTo>
                  <a:pt x="1150228" y="1727738"/>
                </a:moveTo>
                <a:cubicBezTo>
                  <a:pt x="1017876" y="1433907"/>
                  <a:pt x="240337" y="1626083"/>
                  <a:pt x="120168" y="1361840"/>
                </a:cubicBezTo>
                <a:cubicBezTo>
                  <a:pt x="-1" y="1097597"/>
                  <a:pt x="206028" y="284555"/>
                  <a:pt x="429211" y="142277"/>
                </a:cubicBezTo>
                <a:cubicBezTo>
                  <a:pt x="652394" y="-1"/>
                  <a:pt x="1348608" y="488477"/>
                  <a:pt x="1459266" y="508174"/>
                </a:cubicBezTo>
              </a:path>
            </a:pathLst>
          </a:custGeom>
          <a:ln w="38100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cxnSp>
        <p:nvCxnSpPr>
          <p:cNvPr id="12" name="Connecteur droit avec flèche 11"/>
          <p:cNvCxnSpPr/>
          <p:nvPr/>
        </p:nvCxnSpPr>
        <p:spPr>
          <a:xfrm>
            <a:off x="4787900" y="1906329"/>
            <a:ext cx="936625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1222460"/>
            <a:ext cx="1745168" cy="1405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68344" y="1510492"/>
            <a:ext cx="1092603" cy="613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83583" y="2708920"/>
            <a:ext cx="8964488" cy="430887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>
            <a:noFill/>
          </a:ln>
        </p:spPr>
        <p:txBody>
          <a:bodyPr wrap="square">
            <a:spAutoFit/>
          </a:bodyPr>
          <a:lstStyle/>
          <a:p>
            <a:r>
              <a:rPr lang="fr-FR" sz="2200" dirty="0" smtClean="0">
                <a:sym typeface="Wingdings"/>
              </a:rPr>
              <a:t></a:t>
            </a:r>
            <a:r>
              <a:rPr lang="fr-FR" sz="2200" baseline="30000" dirty="0" smtClean="0"/>
              <a:t> </a:t>
            </a:r>
            <a:r>
              <a:rPr lang="fr-FR" sz="2200" b="1" u="sng" dirty="0" smtClean="0"/>
              <a:t>Hydrolyse en milieu acide</a:t>
            </a:r>
            <a:r>
              <a:rPr lang="fr-FR" sz="2200" dirty="0" smtClean="0"/>
              <a:t> :</a:t>
            </a:r>
            <a:endParaRPr lang="fr-FR" sz="2200" dirty="0"/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389" y="3173533"/>
            <a:ext cx="1830746" cy="1472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19476" y="3514845"/>
            <a:ext cx="1101150" cy="555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Connecteur droit avec flèche 17"/>
          <p:cNvCxnSpPr/>
          <p:nvPr/>
        </p:nvCxnSpPr>
        <p:spPr>
          <a:xfrm>
            <a:off x="4572000" y="3875207"/>
            <a:ext cx="936625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80064" y="3154483"/>
            <a:ext cx="1820466" cy="1491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740650" y="3514845"/>
            <a:ext cx="1151830" cy="1043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Forme libre 20"/>
          <p:cNvSpPr/>
          <p:nvPr/>
        </p:nvSpPr>
        <p:spPr>
          <a:xfrm rot="18044203" flipV="1">
            <a:off x="2187394" y="3089534"/>
            <a:ext cx="1240434" cy="1859029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3509" h="1823390">
                <a:moveTo>
                  <a:pt x="162956" y="1823390"/>
                </a:moveTo>
                <a:cubicBezTo>
                  <a:pt x="154341" y="1744509"/>
                  <a:pt x="77587" y="1654452"/>
                  <a:pt x="61722" y="1525011"/>
                </a:cubicBezTo>
                <a:cubicBezTo>
                  <a:pt x="45857" y="1395570"/>
                  <a:pt x="0" y="1241522"/>
                  <a:pt x="67765" y="1046742"/>
                </a:cubicBezTo>
                <a:cubicBezTo>
                  <a:pt x="79551" y="838232"/>
                  <a:pt x="371897" y="352597"/>
                  <a:pt x="517854" y="181423"/>
                </a:cubicBezTo>
                <a:cubicBezTo>
                  <a:pt x="663811" y="10249"/>
                  <a:pt x="832851" y="0"/>
                  <a:pt x="943509" y="19697"/>
                </a:cubicBezTo>
              </a:path>
            </a:pathLst>
          </a:custGeom>
          <a:ln w="38100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22" name="Picture 2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63295" y="3459337"/>
            <a:ext cx="1140553" cy="640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tangle 2"/>
          <p:cNvSpPr>
            <a:spLocks noChangeArrowheads="1"/>
          </p:cNvSpPr>
          <p:nvPr/>
        </p:nvSpPr>
        <p:spPr bwMode="auto">
          <a:xfrm>
            <a:off x="0" y="4725144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3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: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Quel(s) produit(s) obtient-on par action du 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chlorure de </a:t>
            </a:r>
            <a:r>
              <a:rPr kumimoji="0" lang="fr-FR" sz="2000" b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méthylé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-</a:t>
            </a:r>
            <a:r>
              <a:rPr kumimoji="0" lang="fr-FR" sz="2000" b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thylmagnésium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sur 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la 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carboglace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dans l’éther anhydre, suivie d’une hydrolyse acide ?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cxnSp>
        <p:nvCxnSpPr>
          <p:cNvPr id="24" name="Connecteur droit avec flèche 23"/>
          <p:cNvCxnSpPr/>
          <p:nvPr/>
        </p:nvCxnSpPr>
        <p:spPr>
          <a:xfrm>
            <a:off x="5004048" y="6237312"/>
            <a:ext cx="936625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Image 25"/>
          <p:cNvPicPr/>
          <p:nvPr/>
        </p:nvPicPr>
        <p:blipFill>
          <a:blip r:embed="rId10" cstate="print"/>
          <a:srcRect l="68313" t="35673" r="22426" b="34001"/>
          <a:stretch>
            <a:fillRect/>
          </a:stretch>
        </p:blipFill>
        <p:spPr bwMode="auto">
          <a:xfrm>
            <a:off x="2699792" y="6021288"/>
            <a:ext cx="36004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ZoneTexte 19"/>
          <p:cNvSpPr txBox="1">
            <a:spLocks noChangeArrowheads="1"/>
          </p:cNvSpPr>
          <p:nvPr/>
        </p:nvSpPr>
        <p:spPr bwMode="auto">
          <a:xfrm>
            <a:off x="3131840" y="5652355"/>
            <a:ext cx="18002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400" b="1" dirty="0">
                <a:solidFill>
                  <a:srgbClr val="0070C0"/>
                </a:solidFill>
                <a:latin typeface="Symbol" pitchFamily="18" charset="2"/>
              </a:rPr>
              <a:t> </a:t>
            </a:r>
            <a:r>
              <a:rPr lang="fr-FR" sz="2400" b="1" dirty="0" smtClean="0">
                <a:solidFill>
                  <a:srgbClr val="0070C0"/>
                </a:solidFill>
                <a:latin typeface="Symbol" pitchFamily="18" charset="2"/>
              </a:rPr>
              <a:t>d</a:t>
            </a:r>
            <a:r>
              <a:rPr lang="fr-FR" sz="2400" b="1" baseline="30000" dirty="0" smtClean="0">
                <a:solidFill>
                  <a:srgbClr val="0070C0"/>
                </a:solidFill>
                <a:latin typeface="Symbol" pitchFamily="18" charset="2"/>
              </a:rPr>
              <a:t>-    </a:t>
            </a:r>
            <a:r>
              <a:rPr lang="fr-FR" sz="2400" b="1" dirty="0" smtClean="0">
                <a:solidFill>
                  <a:srgbClr val="0070C0"/>
                </a:solidFill>
                <a:latin typeface="Symbol" pitchFamily="18" charset="2"/>
              </a:rPr>
              <a:t>2d</a:t>
            </a:r>
            <a:r>
              <a:rPr lang="fr-FR" sz="2400" b="1" baseline="30000" dirty="0" smtClean="0">
                <a:solidFill>
                  <a:srgbClr val="0070C0"/>
                </a:solidFill>
                <a:latin typeface="Symbol" pitchFamily="18" charset="2"/>
              </a:rPr>
              <a:t> </a:t>
            </a:r>
            <a:r>
              <a:rPr lang="fr-FR" sz="2400" b="1" baseline="30000" dirty="0">
                <a:solidFill>
                  <a:srgbClr val="0070C0"/>
                </a:solidFill>
                <a:latin typeface="Symbol" pitchFamily="18" charset="2"/>
              </a:rPr>
              <a:t>+    </a:t>
            </a:r>
            <a:r>
              <a:rPr lang="fr-FR" sz="2400" b="1" dirty="0" smtClean="0">
                <a:solidFill>
                  <a:srgbClr val="0070C0"/>
                </a:solidFill>
                <a:latin typeface="Symbol" pitchFamily="18" charset="2"/>
              </a:rPr>
              <a:t>d</a:t>
            </a:r>
            <a:r>
              <a:rPr lang="fr-FR" sz="2400" b="1" baseline="30000" dirty="0" smtClean="0">
                <a:solidFill>
                  <a:srgbClr val="0070C0"/>
                </a:solidFill>
                <a:latin typeface="Symbol" pitchFamily="18" charset="2"/>
              </a:rPr>
              <a:t>-</a:t>
            </a:r>
            <a:endParaRPr lang="fr-FR" sz="2400" b="1" dirty="0">
              <a:solidFill>
                <a:srgbClr val="0070C0"/>
              </a:solidFill>
              <a:latin typeface="Symbol" pitchFamily="18" charset="2"/>
            </a:endParaRPr>
          </a:p>
        </p:txBody>
      </p:sp>
      <p:sp>
        <p:nvSpPr>
          <p:cNvPr id="27" name="Forme libre 26"/>
          <p:cNvSpPr/>
          <p:nvPr/>
        </p:nvSpPr>
        <p:spPr>
          <a:xfrm rot="18044203" flipV="1">
            <a:off x="1720009" y="4945860"/>
            <a:ext cx="1605535" cy="2928537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  <a:gd name="connsiteX0" fmla="*/ 162956 w 961055"/>
              <a:gd name="connsiteY0" fmla="*/ 2168714 h 2168714"/>
              <a:gd name="connsiteX1" fmla="*/ 61722 w 961055"/>
              <a:gd name="connsiteY1" fmla="*/ 1870335 h 2168714"/>
              <a:gd name="connsiteX2" fmla="*/ 67765 w 961055"/>
              <a:gd name="connsiteY2" fmla="*/ 1392066 h 2168714"/>
              <a:gd name="connsiteX3" fmla="*/ 517854 w 961055"/>
              <a:gd name="connsiteY3" fmla="*/ 526747 h 2168714"/>
              <a:gd name="connsiteX4" fmla="*/ 961055 w 961055"/>
              <a:gd name="connsiteY4" fmla="*/ 19697 h 2168714"/>
              <a:gd name="connsiteX0" fmla="*/ 162956 w 961055"/>
              <a:gd name="connsiteY0" fmla="*/ 2283298 h 2283298"/>
              <a:gd name="connsiteX1" fmla="*/ 61722 w 961055"/>
              <a:gd name="connsiteY1" fmla="*/ 1984919 h 2283298"/>
              <a:gd name="connsiteX2" fmla="*/ 67765 w 961055"/>
              <a:gd name="connsiteY2" fmla="*/ 1506650 h 2283298"/>
              <a:gd name="connsiteX3" fmla="*/ 517854 w 961055"/>
              <a:gd name="connsiteY3" fmla="*/ 641331 h 2283298"/>
              <a:gd name="connsiteX4" fmla="*/ 961055 w 961055"/>
              <a:gd name="connsiteY4" fmla="*/ 134281 h 2283298"/>
              <a:gd name="connsiteX0" fmla="*/ 162956 w 961055"/>
              <a:gd name="connsiteY0" fmla="*/ 2376397 h 2376397"/>
              <a:gd name="connsiteX1" fmla="*/ 61722 w 961055"/>
              <a:gd name="connsiteY1" fmla="*/ 2078018 h 2376397"/>
              <a:gd name="connsiteX2" fmla="*/ 67765 w 961055"/>
              <a:gd name="connsiteY2" fmla="*/ 1599749 h 2376397"/>
              <a:gd name="connsiteX3" fmla="*/ 699647 w 961055"/>
              <a:gd name="connsiteY3" fmla="*/ 228728 h 2376397"/>
              <a:gd name="connsiteX4" fmla="*/ 961055 w 961055"/>
              <a:gd name="connsiteY4" fmla="*/ 227380 h 2376397"/>
              <a:gd name="connsiteX0" fmla="*/ 162956 w 961055"/>
              <a:gd name="connsiteY0" fmla="*/ 2376397 h 2376397"/>
              <a:gd name="connsiteX1" fmla="*/ 61722 w 961055"/>
              <a:gd name="connsiteY1" fmla="*/ 2078018 h 2376397"/>
              <a:gd name="connsiteX2" fmla="*/ 67765 w 961055"/>
              <a:gd name="connsiteY2" fmla="*/ 1599749 h 2376397"/>
              <a:gd name="connsiteX3" fmla="*/ 699647 w 961055"/>
              <a:gd name="connsiteY3" fmla="*/ 228728 h 2376397"/>
              <a:gd name="connsiteX4" fmla="*/ 961055 w 961055"/>
              <a:gd name="connsiteY4" fmla="*/ 227381 h 2376397"/>
              <a:gd name="connsiteX0" fmla="*/ 162956 w 961055"/>
              <a:gd name="connsiteY0" fmla="*/ 2376397 h 2376397"/>
              <a:gd name="connsiteX1" fmla="*/ 61722 w 961055"/>
              <a:gd name="connsiteY1" fmla="*/ 2078018 h 2376397"/>
              <a:gd name="connsiteX2" fmla="*/ 67765 w 961055"/>
              <a:gd name="connsiteY2" fmla="*/ 1599749 h 2376397"/>
              <a:gd name="connsiteX3" fmla="*/ 699647 w 961055"/>
              <a:gd name="connsiteY3" fmla="*/ 228728 h 2376397"/>
              <a:gd name="connsiteX4" fmla="*/ 961055 w 961055"/>
              <a:gd name="connsiteY4" fmla="*/ 227381 h 2376397"/>
              <a:gd name="connsiteX0" fmla="*/ 162956 w 999588"/>
              <a:gd name="connsiteY0" fmla="*/ 2371430 h 2371430"/>
              <a:gd name="connsiteX1" fmla="*/ 61722 w 999588"/>
              <a:gd name="connsiteY1" fmla="*/ 2073051 h 2371430"/>
              <a:gd name="connsiteX2" fmla="*/ 67765 w 999588"/>
              <a:gd name="connsiteY2" fmla="*/ 1594782 h 2371430"/>
              <a:gd name="connsiteX3" fmla="*/ 699647 w 999588"/>
              <a:gd name="connsiteY3" fmla="*/ 223761 h 2371430"/>
              <a:gd name="connsiteX4" fmla="*/ 999588 w 999588"/>
              <a:gd name="connsiteY4" fmla="*/ 252215 h 2371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9588" h="2371430">
                <a:moveTo>
                  <a:pt x="162956" y="2371430"/>
                </a:moveTo>
                <a:cubicBezTo>
                  <a:pt x="154341" y="2292549"/>
                  <a:pt x="77587" y="2202492"/>
                  <a:pt x="61722" y="2073051"/>
                </a:cubicBezTo>
                <a:cubicBezTo>
                  <a:pt x="45857" y="1943610"/>
                  <a:pt x="0" y="1789562"/>
                  <a:pt x="67765" y="1594782"/>
                </a:cubicBezTo>
                <a:cubicBezTo>
                  <a:pt x="79551" y="1386272"/>
                  <a:pt x="544343" y="447522"/>
                  <a:pt x="699647" y="223761"/>
                </a:cubicBezTo>
                <a:cubicBezTo>
                  <a:pt x="854951" y="0"/>
                  <a:pt x="813801" y="167730"/>
                  <a:pt x="999588" y="252215"/>
                </a:cubicBezTo>
              </a:path>
            </a:pathLst>
          </a:custGeom>
          <a:ln w="38100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0" name="Forme libre 29"/>
          <p:cNvSpPr/>
          <p:nvPr/>
        </p:nvSpPr>
        <p:spPr>
          <a:xfrm rot="18487843" flipV="1">
            <a:off x="4072601" y="6220332"/>
            <a:ext cx="371221" cy="431526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  <a:gd name="connsiteX0" fmla="*/ 703058 w 1483611"/>
              <a:gd name="connsiteY0" fmla="*/ 1823390 h 1823390"/>
              <a:gd name="connsiteX1" fmla="*/ 601824 w 1483611"/>
              <a:gd name="connsiteY1" fmla="*/ 1525011 h 1823390"/>
              <a:gd name="connsiteX2" fmla="*/ 67766 w 1483611"/>
              <a:gd name="connsiteY2" fmla="*/ 413001 h 1823390"/>
              <a:gd name="connsiteX3" fmla="*/ 1057956 w 1483611"/>
              <a:gd name="connsiteY3" fmla="*/ 181423 h 1823390"/>
              <a:gd name="connsiteX4" fmla="*/ 1483611 w 1483611"/>
              <a:gd name="connsiteY4" fmla="*/ 19697 h 1823390"/>
              <a:gd name="connsiteX0" fmla="*/ 828842 w 1609395"/>
              <a:gd name="connsiteY0" fmla="*/ 2164638 h 2164638"/>
              <a:gd name="connsiteX1" fmla="*/ 727608 w 1609395"/>
              <a:gd name="connsiteY1" fmla="*/ 1866259 h 2164638"/>
              <a:gd name="connsiteX2" fmla="*/ 193550 w 1609395"/>
              <a:gd name="connsiteY2" fmla="*/ 754249 h 2164638"/>
              <a:gd name="connsiteX3" fmla="*/ 235975 w 1609395"/>
              <a:gd name="connsiteY3" fmla="*/ 65550 h 2164638"/>
              <a:gd name="connsiteX4" fmla="*/ 1609395 w 1609395"/>
              <a:gd name="connsiteY4" fmla="*/ 360945 h 2164638"/>
              <a:gd name="connsiteX0" fmla="*/ 828842 w 1609395"/>
              <a:gd name="connsiteY0" fmla="*/ 2164638 h 2164638"/>
              <a:gd name="connsiteX1" fmla="*/ 193550 w 1609395"/>
              <a:gd name="connsiteY1" fmla="*/ 754249 h 2164638"/>
              <a:gd name="connsiteX2" fmla="*/ 235975 w 1609395"/>
              <a:gd name="connsiteY2" fmla="*/ 65550 h 2164638"/>
              <a:gd name="connsiteX3" fmla="*/ 1609395 w 1609395"/>
              <a:gd name="connsiteY3" fmla="*/ 360945 h 2164638"/>
              <a:gd name="connsiteX0" fmla="*/ 1000722 w 1781275"/>
              <a:gd name="connsiteY0" fmla="*/ 2253116 h 2253116"/>
              <a:gd name="connsiteX1" fmla="*/ 98812 w 1781275"/>
              <a:gd name="connsiteY1" fmla="*/ 1373591 h 2253116"/>
              <a:gd name="connsiteX2" fmla="*/ 407855 w 1781275"/>
              <a:gd name="connsiteY2" fmla="*/ 154028 h 2253116"/>
              <a:gd name="connsiteX3" fmla="*/ 1781275 w 1781275"/>
              <a:gd name="connsiteY3" fmla="*/ 449423 h 2253116"/>
              <a:gd name="connsiteX0" fmla="*/ 1000722 w 1437909"/>
              <a:gd name="connsiteY0" fmla="*/ 2241365 h 2241365"/>
              <a:gd name="connsiteX1" fmla="*/ 98812 w 1437909"/>
              <a:gd name="connsiteY1" fmla="*/ 1361840 h 2241365"/>
              <a:gd name="connsiteX2" fmla="*/ 407855 w 1437909"/>
              <a:gd name="connsiteY2" fmla="*/ 142277 h 2241365"/>
              <a:gd name="connsiteX3" fmla="*/ 1437910 w 1437909"/>
              <a:gd name="connsiteY3" fmla="*/ 508174 h 2241365"/>
              <a:gd name="connsiteX0" fmla="*/ 1150228 w 1459265"/>
              <a:gd name="connsiteY0" fmla="*/ 1727738 h 1727737"/>
              <a:gd name="connsiteX1" fmla="*/ 120168 w 1459265"/>
              <a:gd name="connsiteY1" fmla="*/ 1361840 h 1727737"/>
              <a:gd name="connsiteX2" fmla="*/ 429211 w 1459265"/>
              <a:gd name="connsiteY2" fmla="*/ 142277 h 1727737"/>
              <a:gd name="connsiteX3" fmla="*/ 1459266 w 1459265"/>
              <a:gd name="connsiteY3" fmla="*/ 508174 h 1727737"/>
              <a:gd name="connsiteX0" fmla="*/ 1050135 w 1359172"/>
              <a:gd name="connsiteY0" fmla="*/ 1626583 h 1626582"/>
              <a:gd name="connsiteX1" fmla="*/ 120170 w 1359172"/>
              <a:gd name="connsiteY1" fmla="*/ 653755 h 1626582"/>
              <a:gd name="connsiteX2" fmla="*/ 329118 w 1359172"/>
              <a:gd name="connsiteY2" fmla="*/ 41122 h 1626582"/>
              <a:gd name="connsiteX3" fmla="*/ 1359173 w 1359172"/>
              <a:gd name="connsiteY3" fmla="*/ 407019 h 1626582"/>
              <a:gd name="connsiteX0" fmla="*/ 998037 w 1307074"/>
              <a:gd name="connsiteY0" fmla="*/ 1626583 h 1626582"/>
              <a:gd name="connsiteX1" fmla="*/ 685459 w 1307074"/>
              <a:gd name="connsiteY1" fmla="*/ 1225282 h 1626582"/>
              <a:gd name="connsiteX2" fmla="*/ 68072 w 1307074"/>
              <a:gd name="connsiteY2" fmla="*/ 653755 h 1626582"/>
              <a:gd name="connsiteX3" fmla="*/ 277020 w 1307074"/>
              <a:gd name="connsiteY3" fmla="*/ 41122 h 1626582"/>
              <a:gd name="connsiteX4" fmla="*/ 1307075 w 1307074"/>
              <a:gd name="connsiteY4" fmla="*/ 407019 h 1626582"/>
              <a:gd name="connsiteX0" fmla="*/ 935506 w 1307074"/>
              <a:gd name="connsiteY0" fmla="*/ 1849002 h 1849002"/>
              <a:gd name="connsiteX1" fmla="*/ 685459 w 1307074"/>
              <a:gd name="connsiteY1" fmla="*/ 1225282 h 1849002"/>
              <a:gd name="connsiteX2" fmla="*/ 68072 w 1307074"/>
              <a:gd name="connsiteY2" fmla="*/ 653755 h 1849002"/>
              <a:gd name="connsiteX3" fmla="*/ 277020 w 1307074"/>
              <a:gd name="connsiteY3" fmla="*/ 41122 h 1849002"/>
              <a:gd name="connsiteX4" fmla="*/ 1307075 w 1307074"/>
              <a:gd name="connsiteY4" fmla="*/ 407019 h 1849002"/>
              <a:gd name="connsiteX0" fmla="*/ 977183 w 1348751"/>
              <a:gd name="connsiteY0" fmla="*/ 1849002 h 1849002"/>
              <a:gd name="connsiteX1" fmla="*/ 109749 w 1348751"/>
              <a:gd name="connsiteY1" fmla="*/ 653755 h 1849002"/>
              <a:gd name="connsiteX2" fmla="*/ 318697 w 1348751"/>
              <a:gd name="connsiteY2" fmla="*/ 41122 h 1849002"/>
              <a:gd name="connsiteX3" fmla="*/ 1348752 w 1348751"/>
              <a:gd name="connsiteY3" fmla="*/ 407019 h 1849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48751" h="1849002">
                <a:moveTo>
                  <a:pt x="977183" y="1849002"/>
                </a:moveTo>
                <a:cubicBezTo>
                  <a:pt x="796468" y="1599993"/>
                  <a:pt x="219497" y="955068"/>
                  <a:pt x="109749" y="653755"/>
                </a:cubicBezTo>
                <a:cubicBezTo>
                  <a:pt x="1" y="352442"/>
                  <a:pt x="112197" y="82245"/>
                  <a:pt x="318697" y="41122"/>
                </a:cubicBezTo>
                <a:cubicBezTo>
                  <a:pt x="525197" y="-1"/>
                  <a:pt x="1238094" y="387322"/>
                  <a:pt x="1348752" y="407019"/>
                </a:cubicBezTo>
              </a:path>
            </a:pathLst>
          </a:custGeom>
          <a:ln w="38100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grpSp>
        <p:nvGrpSpPr>
          <p:cNvPr id="45" name="Groupe 44"/>
          <p:cNvGrpSpPr/>
          <p:nvPr/>
        </p:nvGrpSpPr>
        <p:grpSpPr>
          <a:xfrm>
            <a:off x="6219167" y="5419516"/>
            <a:ext cx="1584176" cy="1372068"/>
            <a:chOff x="6219167" y="5419516"/>
            <a:chExt cx="1584176" cy="1372068"/>
          </a:xfrm>
        </p:grpSpPr>
        <p:pic>
          <p:nvPicPr>
            <p:cNvPr id="26625" name="Picture 1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6219167" y="5419516"/>
              <a:ext cx="1584176" cy="13720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37" name="Connecteur droit 36"/>
            <p:cNvCxnSpPr/>
            <p:nvPr/>
          </p:nvCxnSpPr>
          <p:spPr>
            <a:xfrm>
              <a:off x="6516216" y="6165304"/>
              <a:ext cx="504056" cy="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cteur droit 37"/>
            <p:cNvCxnSpPr/>
            <p:nvPr/>
          </p:nvCxnSpPr>
          <p:spPr>
            <a:xfrm flipH="1">
              <a:off x="6300192" y="6165304"/>
              <a:ext cx="216024" cy="504056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cteur droit 38"/>
            <p:cNvCxnSpPr/>
            <p:nvPr/>
          </p:nvCxnSpPr>
          <p:spPr>
            <a:xfrm>
              <a:off x="6300192" y="5661248"/>
              <a:ext cx="216024" cy="504056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03265" y="1365151"/>
            <a:ext cx="1582737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17606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lang="fr-FR" sz="2000" b="1" i="1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fr-FR" sz="2000" b="1" i="1" u="sng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3</a:t>
            </a:r>
            <a:r>
              <a:rPr lang="fr-FR" sz="20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: </a:t>
            </a:r>
            <a:r>
              <a:rPr lang="fr-FR" sz="2000" i="1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Quel(s) produit(s) obtient-on par action du </a:t>
            </a:r>
            <a:r>
              <a:rPr lang="fr-FR" sz="2000" b="1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chlorure de </a:t>
            </a:r>
            <a:r>
              <a:rPr lang="fr-FR" sz="2000" b="1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méthylé</a:t>
            </a:r>
            <a:r>
              <a:rPr lang="fr-FR" sz="2000" b="1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-</a:t>
            </a:r>
            <a:r>
              <a:rPr lang="fr-FR" sz="2000" b="1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thylmagnésium</a:t>
            </a:r>
            <a:r>
              <a:rPr lang="fr-FR" sz="2000" i="1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sur la </a:t>
            </a:r>
            <a:r>
              <a:rPr lang="fr-FR" sz="2000" b="1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carboglace </a:t>
            </a:r>
            <a:r>
              <a:rPr lang="fr-FR" sz="2000" i="1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dans l’éther anhydre, suivie d’une hydrolyse acide ?</a:t>
            </a:r>
            <a:endParaRPr lang="fr-FR" sz="2000" dirty="0" smtClean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564904"/>
            <a:ext cx="26901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Bookman Old Style" pitchFamily="18" charset="0"/>
              </a:rPr>
              <a:t>c/ </a:t>
            </a:r>
            <a:r>
              <a:rPr lang="fr-FR" sz="2000" b="1" u="sng" dirty="0" smtClean="0">
                <a:latin typeface="Bookman Old Style" pitchFamily="18" charset="0"/>
              </a:rPr>
              <a:t>... sur les esters</a:t>
            </a:r>
            <a:endParaRPr lang="fr-FR" sz="2000" dirty="0">
              <a:latin typeface="Bookman Old Style" pitchFamily="18" charset="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0" y="2996952"/>
            <a:ext cx="321434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Bilan de la réaction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 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:</a:t>
            </a: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3429000"/>
            <a:ext cx="914400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 L’action d’un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organomagnésien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sur un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ester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dans l’éther anhydre </a:t>
            </a:r>
            <a:r>
              <a:rPr kumimoji="0" lang="fr-FR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con-duit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à la 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formation d’un ALCOOL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après hydrolyse acide, selon le bilan :</a:t>
            </a:r>
            <a:endParaRPr kumimoji="0" lang="fr-FR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91058" y="4293096"/>
            <a:ext cx="8964488" cy="21602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Image 13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47871" y="5854122"/>
            <a:ext cx="648072" cy="419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Image 14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65066" y="4834435"/>
            <a:ext cx="1474885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Image 15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50349" y="5877272"/>
            <a:ext cx="432048" cy="3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1763688" y="4687861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+</a:t>
            </a:r>
            <a:endParaRPr lang="fr-FR" sz="2400" dirty="0"/>
          </a:p>
        </p:txBody>
      </p:sp>
      <p:sp>
        <p:nvSpPr>
          <p:cNvPr id="18" name="Rectangle 17"/>
          <p:cNvSpPr/>
          <p:nvPr/>
        </p:nvSpPr>
        <p:spPr>
          <a:xfrm>
            <a:off x="7884368" y="5784672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+</a:t>
            </a:r>
            <a:endParaRPr lang="fr-FR" sz="2400" dirty="0"/>
          </a:p>
        </p:txBody>
      </p:sp>
      <p:sp>
        <p:nvSpPr>
          <p:cNvPr id="19" name="Rectangle 18"/>
          <p:cNvSpPr/>
          <p:nvPr/>
        </p:nvSpPr>
        <p:spPr>
          <a:xfrm>
            <a:off x="6455783" y="5782114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+</a:t>
            </a:r>
            <a:endParaRPr lang="fr-FR" sz="2400" dirty="0"/>
          </a:p>
        </p:txBody>
      </p:sp>
      <p:cxnSp>
        <p:nvCxnSpPr>
          <p:cNvPr id="20" name="Connecteur droit avec flèche 19"/>
          <p:cNvCxnSpPr/>
          <p:nvPr/>
        </p:nvCxnSpPr>
        <p:spPr>
          <a:xfrm>
            <a:off x="4283968" y="5013176"/>
            <a:ext cx="1728316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4283968" y="4451245"/>
            <a:ext cx="187220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1) Et</a:t>
            </a:r>
            <a:r>
              <a:rPr kumimoji="0" lang="fr-FR" sz="28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2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O</a:t>
            </a:r>
            <a:endParaRPr kumimoji="0" lang="fr-FR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 Box 3"/>
          <p:cNvSpPr txBox="1">
            <a:spLocks noChangeArrowheads="1"/>
          </p:cNvSpPr>
          <p:nvPr/>
        </p:nvSpPr>
        <p:spPr bwMode="auto">
          <a:xfrm>
            <a:off x="4283968" y="5085184"/>
            <a:ext cx="187220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2) </a:t>
            </a:r>
            <a:r>
              <a:rPr lang="fr-FR" sz="2800" b="1" dirty="0"/>
              <a:t>H</a:t>
            </a:r>
            <a:r>
              <a:rPr lang="fr-FR" sz="2800" b="1" baseline="-25000" dirty="0"/>
              <a:t>2</a:t>
            </a:r>
            <a:r>
              <a:rPr lang="fr-FR" sz="2800" b="1" dirty="0"/>
              <a:t>O, H</a:t>
            </a:r>
            <a:r>
              <a:rPr lang="fr-FR" sz="2800" b="1" baseline="30000" dirty="0"/>
              <a:t>+</a:t>
            </a:r>
            <a:endParaRPr lang="fr-FR" sz="2800" b="1" dirty="0"/>
          </a:p>
        </p:txBody>
      </p:sp>
      <p:sp>
        <p:nvSpPr>
          <p:cNvPr id="23" name="Rectangle 22"/>
          <p:cNvSpPr/>
          <p:nvPr/>
        </p:nvSpPr>
        <p:spPr>
          <a:xfrm>
            <a:off x="2207311" y="4701994"/>
            <a:ext cx="3930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 smtClean="0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2</a:t>
            </a:r>
            <a:endParaRPr lang="fr-FR" sz="2400" dirty="0"/>
          </a:p>
        </p:txBody>
      </p:sp>
      <p:pic>
        <p:nvPicPr>
          <p:cNvPr id="24" name="Image 23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3001"/>
          <a:stretch>
            <a:fillRect/>
          </a:stretch>
        </p:blipFill>
        <p:spPr bwMode="auto">
          <a:xfrm>
            <a:off x="251520" y="4365104"/>
            <a:ext cx="1564681" cy="1240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Image 24"/>
          <p:cNvPicPr/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56176" y="4365104"/>
            <a:ext cx="1800200" cy="144016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26" name="Rectangle 25"/>
          <p:cNvSpPr/>
          <p:nvPr/>
        </p:nvSpPr>
        <p:spPr>
          <a:xfrm>
            <a:off x="6815823" y="5782114"/>
            <a:ext cx="3930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 smtClean="0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2</a:t>
            </a:r>
            <a:endParaRPr lang="fr-FR" sz="2400" dirty="0"/>
          </a:p>
        </p:txBody>
      </p:sp>
      <p:sp>
        <p:nvSpPr>
          <p:cNvPr id="27" name="Rectangle 26"/>
          <p:cNvSpPr/>
          <p:nvPr/>
        </p:nvSpPr>
        <p:spPr>
          <a:xfrm>
            <a:off x="8172400" y="5805264"/>
            <a:ext cx="3930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 smtClean="0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2</a:t>
            </a:r>
            <a:endParaRPr lang="fr-FR" sz="2400" dirty="0"/>
          </a:p>
        </p:txBody>
      </p:sp>
      <p:sp>
        <p:nvSpPr>
          <p:cNvPr id="28" name="Rectangle 27"/>
          <p:cNvSpPr/>
          <p:nvPr/>
        </p:nvSpPr>
        <p:spPr>
          <a:xfrm>
            <a:off x="5172646" y="5805264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+</a:t>
            </a:r>
            <a:endParaRPr lang="fr-FR" sz="2400" dirty="0"/>
          </a:p>
        </p:txBody>
      </p:sp>
      <p:pic>
        <p:nvPicPr>
          <p:cNvPr id="29" name="Image 28"/>
          <p:cNvPicPr/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04694" y="5949280"/>
            <a:ext cx="767506" cy="293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0" name="Groupe 29"/>
          <p:cNvGrpSpPr/>
          <p:nvPr/>
        </p:nvGrpSpPr>
        <p:grpSpPr>
          <a:xfrm>
            <a:off x="251520" y="809694"/>
            <a:ext cx="2215473" cy="1080120"/>
            <a:chOff x="516484" y="5085184"/>
            <a:chExt cx="2215473" cy="1080120"/>
          </a:xfrm>
        </p:grpSpPr>
        <p:pic>
          <p:nvPicPr>
            <p:cNvPr id="31" name="Picture 4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16484" y="5085184"/>
              <a:ext cx="2215473" cy="1080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32" name="Connecteur droit 31"/>
            <p:cNvCxnSpPr/>
            <p:nvPr/>
          </p:nvCxnSpPr>
          <p:spPr>
            <a:xfrm>
              <a:off x="1026363" y="5730875"/>
              <a:ext cx="504056" cy="216024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cteur droit 32"/>
            <p:cNvCxnSpPr/>
            <p:nvPr/>
          </p:nvCxnSpPr>
          <p:spPr>
            <a:xfrm flipH="1">
              <a:off x="539552" y="5733256"/>
              <a:ext cx="504056" cy="216024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cteur droit 33"/>
            <p:cNvCxnSpPr/>
            <p:nvPr/>
          </p:nvCxnSpPr>
          <p:spPr>
            <a:xfrm>
              <a:off x="1043608" y="5085184"/>
              <a:ext cx="0" cy="648072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5" name="Connecteur droit avec flèche 34"/>
          <p:cNvCxnSpPr/>
          <p:nvPr/>
        </p:nvCxnSpPr>
        <p:spPr>
          <a:xfrm>
            <a:off x="5004048" y="1673790"/>
            <a:ext cx="936625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ZoneTexte 19"/>
          <p:cNvSpPr txBox="1">
            <a:spLocks noChangeArrowheads="1"/>
          </p:cNvSpPr>
          <p:nvPr/>
        </p:nvSpPr>
        <p:spPr bwMode="auto">
          <a:xfrm>
            <a:off x="3131840" y="1088833"/>
            <a:ext cx="18002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400" b="1" dirty="0">
                <a:solidFill>
                  <a:srgbClr val="0070C0"/>
                </a:solidFill>
                <a:latin typeface="Symbol" pitchFamily="18" charset="2"/>
              </a:rPr>
              <a:t> </a:t>
            </a:r>
            <a:r>
              <a:rPr lang="fr-FR" sz="2400" b="1" dirty="0" smtClean="0">
                <a:solidFill>
                  <a:srgbClr val="0070C0"/>
                </a:solidFill>
                <a:latin typeface="Symbol" pitchFamily="18" charset="2"/>
              </a:rPr>
              <a:t>d</a:t>
            </a:r>
            <a:r>
              <a:rPr lang="fr-FR" sz="2400" b="1" baseline="30000" dirty="0" smtClean="0">
                <a:solidFill>
                  <a:srgbClr val="0070C0"/>
                </a:solidFill>
                <a:latin typeface="Symbol" pitchFamily="18" charset="2"/>
              </a:rPr>
              <a:t>-    </a:t>
            </a:r>
            <a:r>
              <a:rPr lang="fr-FR" sz="2400" b="1" dirty="0" smtClean="0">
                <a:solidFill>
                  <a:srgbClr val="0070C0"/>
                </a:solidFill>
                <a:latin typeface="Symbol" pitchFamily="18" charset="2"/>
              </a:rPr>
              <a:t>2d</a:t>
            </a:r>
            <a:r>
              <a:rPr lang="fr-FR" sz="2400" b="1" baseline="30000" dirty="0" smtClean="0">
                <a:solidFill>
                  <a:srgbClr val="0070C0"/>
                </a:solidFill>
                <a:latin typeface="Symbol" pitchFamily="18" charset="2"/>
              </a:rPr>
              <a:t> </a:t>
            </a:r>
            <a:r>
              <a:rPr lang="fr-FR" sz="2400" b="1" baseline="30000" dirty="0">
                <a:solidFill>
                  <a:srgbClr val="0070C0"/>
                </a:solidFill>
                <a:latin typeface="Symbol" pitchFamily="18" charset="2"/>
              </a:rPr>
              <a:t>+    </a:t>
            </a:r>
            <a:r>
              <a:rPr lang="fr-FR" sz="2400" b="1" dirty="0" smtClean="0">
                <a:solidFill>
                  <a:srgbClr val="0070C0"/>
                </a:solidFill>
                <a:latin typeface="Symbol" pitchFamily="18" charset="2"/>
              </a:rPr>
              <a:t>d</a:t>
            </a:r>
            <a:r>
              <a:rPr lang="fr-FR" sz="2400" b="1" baseline="30000" dirty="0" smtClean="0">
                <a:solidFill>
                  <a:srgbClr val="0070C0"/>
                </a:solidFill>
                <a:latin typeface="Symbol" pitchFamily="18" charset="2"/>
              </a:rPr>
              <a:t>-</a:t>
            </a:r>
            <a:endParaRPr lang="fr-FR" sz="2400" b="1" dirty="0">
              <a:solidFill>
                <a:srgbClr val="0070C0"/>
              </a:solidFill>
              <a:latin typeface="Symbol" pitchFamily="18" charset="2"/>
            </a:endParaRPr>
          </a:p>
        </p:txBody>
      </p:sp>
      <p:sp>
        <p:nvSpPr>
          <p:cNvPr id="37" name="Forme libre 36"/>
          <p:cNvSpPr/>
          <p:nvPr/>
        </p:nvSpPr>
        <p:spPr>
          <a:xfrm rot="18044203" flipV="1">
            <a:off x="1720009" y="382338"/>
            <a:ext cx="1605535" cy="2928537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  <a:gd name="connsiteX0" fmla="*/ 162956 w 961055"/>
              <a:gd name="connsiteY0" fmla="*/ 2168714 h 2168714"/>
              <a:gd name="connsiteX1" fmla="*/ 61722 w 961055"/>
              <a:gd name="connsiteY1" fmla="*/ 1870335 h 2168714"/>
              <a:gd name="connsiteX2" fmla="*/ 67765 w 961055"/>
              <a:gd name="connsiteY2" fmla="*/ 1392066 h 2168714"/>
              <a:gd name="connsiteX3" fmla="*/ 517854 w 961055"/>
              <a:gd name="connsiteY3" fmla="*/ 526747 h 2168714"/>
              <a:gd name="connsiteX4" fmla="*/ 961055 w 961055"/>
              <a:gd name="connsiteY4" fmla="*/ 19697 h 2168714"/>
              <a:gd name="connsiteX0" fmla="*/ 162956 w 961055"/>
              <a:gd name="connsiteY0" fmla="*/ 2283298 h 2283298"/>
              <a:gd name="connsiteX1" fmla="*/ 61722 w 961055"/>
              <a:gd name="connsiteY1" fmla="*/ 1984919 h 2283298"/>
              <a:gd name="connsiteX2" fmla="*/ 67765 w 961055"/>
              <a:gd name="connsiteY2" fmla="*/ 1506650 h 2283298"/>
              <a:gd name="connsiteX3" fmla="*/ 517854 w 961055"/>
              <a:gd name="connsiteY3" fmla="*/ 641331 h 2283298"/>
              <a:gd name="connsiteX4" fmla="*/ 961055 w 961055"/>
              <a:gd name="connsiteY4" fmla="*/ 134281 h 2283298"/>
              <a:gd name="connsiteX0" fmla="*/ 162956 w 961055"/>
              <a:gd name="connsiteY0" fmla="*/ 2376397 h 2376397"/>
              <a:gd name="connsiteX1" fmla="*/ 61722 w 961055"/>
              <a:gd name="connsiteY1" fmla="*/ 2078018 h 2376397"/>
              <a:gd name="connsiteX2" fmla="*/ 67765 w 961055"/>
              <a:gd name="connsiteY2" fmla="*/ 1599749 h 2376397"/>
              <a:gd name="connsiteX3" fmla="*/ 699647 w 961055"/>
              <a:gd name="connsiteY3" fmla="*/ 228728 h 2376397"/>
              <a:gd name="connsiteX4" fmla="*/ 961055 w 961055"/>
              <a:gd name="connsiteY4" fmla="*/ 227380 h 2376397"/>
              <a:gd name="connsiteX0" fmla="*/ 162956 w 961055"/>
              <a:gd name="connsiteY0" fmla="*/ 2376397 h 2376397"/>
              <a:gd name="connsiteX1" fmla="*/ 61722 w 961055"/>
              <a:gd name="connsiteY1" fmla="*/ 2078018 h 2376397"/>
              <a:gd name="connsiteX2" fmla="*/ 67765 w 961055"/>
              <a:gd name="connsiteY2" fmla="*/ 1599749 h 2376397"/>
              <a:gd name="connsiteX3" fmla="*/ 699647 w 961055"/>
              <a:gd name="connsiteY3" fmla="*/ 228728 h 2376397"/>
              <a:gd name="connsiteX4" fmla="*/ 961055 w 961055"/>
              <a:gd name="connsiteY4" fmla="*/ 227381 h 2376397"/>
              <a:gd name="connsiteX0" fmla="*/ 162956 w 961055"/>
              <a:gd name="connsiteY0" fmla="*/ 2376397 h 2376397"/>
              <a:gd name="connsiteX1" fmla="*/ 61722 w 961055"/>
              <a:gd name="connsiteY1" fmla="*/ 2078018 h 2376397"/>
              <a:gd name="connsiteX2" fmla="*/ 67765 w 961055"/>
              <a:gd name="connsiteY2" fmla="*/ 1599749 h 2376397"/>
              <a:gd name="connsiteX3" fmla="*/ 699647 w 961055"/>
              <a:gd name="connsiteY3" fmla="*/ 228728 h 2376397"/>
              <a:gd name="connsiteX4" fmla="*/ 961055 w 961055"/>
              <a:gd name="connsiteY4" fmla="*/ 227381 h 2376397"/>
              <a:gd name="connsiteX0" fmla="*/ 162956 w 999588"/>
              <a:gd name="connsiteY0" fmla="*/ 2371430 h 2371430"/>
              <a:gd name="connsiteX1" fmla="*/ 61722 w 999588"/>
              <a:gd name="connsiteY1" fmla="*/ 2073051 h 2371430"/>
              <a:gd name="connsiteX2" fmla="*/ 67765 w 999588"/>
              <a:gd name="connsiteY2" fmla="*/ 1594782 h 2371430"/>
              <a:gd name="connsiteX3" fmla="*/ 699647 w 999588"/>
              <a:gd name="connsiteY3" fmla="*/ 223761 h 2371430"/>
              <a:gd name="connsiteX4" fmla="*/ 999588 w 999588"/>
              <a:gd name="connsiteY4" fmla="*/ 252215 h 2371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9588" h="2371430">
                <a:moveTo>
                  <a:pt x="162956" y="2371430"/>
                </a:moveTo>
                <a:cubicBezTo>
                  <a:pt x="154341" y="2292549"/>
                  <a:pt x="77587" y="2202492"/>
                  <a:pt x="61722" y="2073051"/>
                </a:cubicBezTo>
                <a:cubicBezTo>
                  <a:pt x="45857" y="1943610"/>
                  <a:pt x="0" y="1789562"/>
                  <a:pt x="67765" y="1594782"/>
                </a:cubicBezTo>
                <a:cubicBezTo>
                  <a:pt x="79551" y="1386272"/>
                  <a:pt x="544343" y="447522"/>
                  <a:pt x="699647" y="223761"/>
                </a:cubicBezTo>
                <a:cubicBezTo>
                  <a:pt x="854951" y="0"/>
                  <a:pt x="813801" y="167730"/>
                  <a:pt x="999588" y="252215"/>
                </a:cubicBezTo>
              </a:path>
            </a:pathLst>
          </a:custGeom>
          <a:ln w="38100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8" name="Forme libre 37"/>
          <p:cNvSpPr/>
          <p:nvPr/>
        </p:nvSpPr>
        <p:spPr>
          <a:xfrm rot="18487843" flipV="1">
            <a:off x="4072601" y="1656810"/>
            <a:ext cx="371221" cy="431526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  <a:gd name="connsiteX0" fmla="*/ 703058 w 1483611"/>
              <a:gd name="connsiteY0" fmla="*/ 1823390 h 1823390"/>
              <a:gd name="connsiteX1" fmla="*/ 601824 w 1483611"/>
              <a:gd name="connsiteY1" fmla="*/ 1525011 h 1823390"/>
              <a:gd name="connsiteX2" fmla="*/ 67766 w 1483611"/>
              <a:gd name="connsiteY2" fmla="*/ 413001 h 1823390"/>
              <a:gd name="connsiteX3" fmla="*/ 1057956 w 1483611"/>
              <a:gd name="connsiteY3" fmla="*/ 181423 h 1823390"/>
              <a:gd name="connsiteX4" fmla="*/ 1483611 w 1483611"/>
              <a:gd name="connsiteY4" fmla="*/ 19697 h 1823390"/>
              <a:gd name="connsiteX0" fmla="*/ 828842 w 1609395"/>
              <a:gd name="connsiteY0" fmla="*/ 2164638 h 2164638"/>
              <a:gd name="connsiteX1" fmla="*/ 727608 w 1609395"/>
              <a:gd name="connsiteY1" fmla="*/ 1866259 h 2164638"/>
              <a:gd name="connsiteX2" fmla="*/ 193550 w 1609395"/>
              <a:gd name="connsiteY2" fmla="*/ 754249 h 2164638"/>
              <a:gd name="connsiteX3" fmla="*/ 235975 w 1609395"/>
              <a:gd name="connsiteY3" fmla="*/ 65550 h 2164638"/>
              <a:gd name="connsiteX4" fmla="*/ 1609395 w 1609395"/>
              <a:gd name="connsiteY4" fmla="*/ 360945 h 2164638"/>
              <a:gd name="connsiteX0" fmla="*/ 828842 w 1609395"/>
              <a:gd name="connsiteY0" fmla="*/ 2164638 h 2164638"/>
              <a:gd name="connsiteX1" fmla="*/ 193550 w 1609395"/>
              <a:gd name="connsiteY1" fmla="*/ 754249 h 2164638"/>
              <a:gd name="connsiteX2" fmla="*/ 235975 w 1609395"/>
              <a:gd name="connsiteY2" fmla="*/ 65550 h 2164638"/>
              <a:gd name="connsiteX3" fmla="*/ 1609395 w 1609395"/>
              <a:gd name="connsiteY3" fmla="*/ 360945 h 2164638"/>
              <a:gd name="connsiteX0" fmla="*/ 1000722 w 1781275"/>
              <a:gd name="connsiteY0" fmla="*/ 2253116 h 2253116"/>
              <a:gd name="connsiteX1" fmla="*/ 98812 w 1781275"/>
              <a:gd name="connsiteY1" fmla="*/ 1373591 h 2253116"/>
              <a:gd name="connsiteX2" fmla="*/ 407855 w 1781275"/>
              <a:gd name="connsiteY2" fmla="*/ 154028 h 2253116"/>
              <a:gd name="connsiteX3" fmla="*/ 1781275 w 1781275"/>
              <a:gd name="connsiteY3" fmla="*/ 449423 h 2253116"/>
              <a:gd name="connsiteX0" fmla="*/ 1000722 w 1437909"/>
              <a:gd name="connsiteY0" fmla="*/ 2241365 h 2241365"/>
              <a:gd name="connsiteX1" fmla="*/ 98812 w 1437909"/>
              <a:gd name="connsiteY1" fmla="*/ 1361840 h 2241365"/>
              <a:gd name="connsiteX2" fmla="*/ 407855 w 1437909"/>
              <a:gd name="connsiteY2" fmla="*/ 142277 h 2241365"/>
              <a:gd name="connsiteX3" fmla="*/ 1437910 w 1437909"/>
              <a:gd name="connsiteY3" fmla="*/ 508174 h 2241365"/>
              <a:gd name="connsiteX0" fmla="*/ 1150228 w 1459265"/>
              <a:gd name="connsiteY0" fmla="*/ 1727738 h 1727737"/>
              <a:gd name="connsiteX1" fmla="*/ 120168 w 1459265"/>
              <a:gd name="connsiteY1" fmla="*/ 1361840 h 1727737"/>
              <a:gd name="connsiteX2" fmla="*/ 429211 w 1459265"/>
              <a:gd name="connsiteY2" fmla="*/ 142277 h 1727737"/>
              <a:gd name="connsiteX3" fmla="*/ 1459266 w 1459265"/>
              <a:gd name="connsiteY3" fmla="*/ 508174 h 1727737"/>
              <a:gd name="connsiteX0" fmla="*/ 1050135 w 1359172"/>
              <a:gd name="connsiteY0" fmla="*/ 1626583 h 1626582"/>
              <a:gd name="connsiteX1" fmla="*/ 120170 w 1359172"/>
              <a:gd name="connsiteY1" fmla="*/ 653755 h 1626582"/>
              <a:gd name="connsiteX2" fmla="*/ 329118 w 1359172"/>
              <a:gd name="connsiteY2" fmla="*/ 41122 h 1626582"/>
              <a:gd name="connsiteX3" fmla="*/ 1359173 w 1359172"/>
              <a:gd name="connsiteY3" fmla="*/ 407019 h 1626582"/>
              <a:gd name="connsiteX0" fmla="*/ 998037 w 1307074"/>
              <a:gd name="connsiteY0" fmla="*/ 1626583 h 1626582"/>
              <a:gd name="connsiteX1" fmla="*/ 685459 w 1307074"/>
              <a:gd name="connsiteY1" fmla="*/ 1225282 h 1626582"/>
              <a:gd name="connsiteX2" fmla="*/ 68072 w 1307074"/>
              <a:gd name="connsiteY2" fmla="*/ 653755 h 1626582"/>
              <a:gd name="connsiteX3" fmla="*/ 277020 w 1307074"/>
              <a:gd name="connsiteY3" fmla="*/ 41122 h 1626582"/>
              <a:gd name="connsiteX4" fmla="*/ 1307075 w 1307074"/>
              <a:gd name="connsiteY4" fmla="*/ 407019 h 1626582"/>
              <a:gd name="connsiteX0" fmla="*/ 935506 w 1307074"/>
              <a:gd name="connsiteY0" fmla="*/ 1849002 h 1849002"/>
              <a:gd name="connsiteX1" fmla="*/ 685459 w 1307074"/>
              <a:gd name="connsiteY1" fmla="*/ 1225282 h 1849002"/>
              <a:gd name="connsiteX2" fmla="*/ 68072 w 1307074"/>
              <a:gd name="connsiteY2" fmla="*/ 653755 h 1849002"/>
              <a:gd name="connsiteX3" fmla="*/ 277020 w 1307074"/>
              <a:gd name="connsiteY3" fmla="*/ 41122 h 1849002"/>
              <a:gd name="connsiteX4" fmla="*/ 1307075 w 1307074"/>
              <a:gd name="connsiteY4" fmla="*/ 407019 h 1849002"/>
              <a:gd name="connsiteX0" fmla="*/ 977183 w 1348751"/>
              <a:gd name="connsiteY0" fmla="*/ 1849002 h 1849002"/>
              <a:gd name="connsiteX1" fmla="*/ 109749 w 1348751"/>
              <a:gd name="connsiteY1" fmla="*/ 653755 h 1849002"/>
              <a:gd name="connsiteX2" fmla="*/ 318697 w 1348751"/>
              <a:gd name="connsiteY2" fmla="*/ 41122 h 1849002"/>
              <a:gd name="connsiteX3" fmla="*/ 1348752 w 1348751"/>
              <a:gd name="connsiteY3" fmla="*/ 407019 h 1849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48751" h="1849002">
                <a:moveTo>
                  <a:pt x="977183" y="1849002"/>
                </a:moveTo>
                <a:cubicBezTo>
                  <a:pt x="796468" y="1599993"/>
                  <a:pt x="219497" y="955068"/>
                  <a:pt x="109749" y="653755"/>
                </a:cubicBezTo>
                <a:cubicBezTo>
                  <a:pt x="1" y="352442"/>
                  <a:pt x="112197" y="82245"/>
                  <a:pt x="318697" y="41122"/>
                </a:cubicBezTo>
                <a:cubicBezTo>
                  <a:pt x="525197" y="-1"/>
                  <a:pt x="1238094" y="387322"/>
                  <a:pt x="1348752" y="407019"/>
                </a:cubicBezTo>
              </a:path>
            </a:pathLst>
          </a:custGeom>
          <a:ln w="38100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grpSp>
        <p:nvGrpSpPr>
          <p:cNvPr id="39" name="Groupe 38"/>
          <p:cNvGrpSpPr/>
          <p:nvPr/>
        </p:nvGrpSpPr>
        <p:grpSpPr>
          <a:xfrm>
            <a:off x="6219167" y="855994"/>
            <a:ext cx="1584176" cy="1372068"/>
            <a:chOff x="6219167" y="5419516"/>
            <a:chExt cx="1584176" cy="1372068"/>
          </a:xfrm>
        </p:grpSpPr>
        <p:pic>
          <p:nvPicPr>
            <p:cNvPr id="40" name="Picture 1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6219167" y="5419516"/>
              <a:ext cx="1584176" cy="13720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41" name="Connecteur droit 40"/>
            <p:cNvCxnSpPr/>
            <p:nvPr/>
          </p:nvCxnSpPr>
          <p:spPr>
            <a:xfrm>
              <a:off x="6516216" y="6165304"/>
              <a:ext cx="504056" cy="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cteur droit 41"/>
            <p:cNvCxnSpPr/>
            <p:nvPr/>
          </p:nvCxnSpPr>
          <p:spPr>
            <a:xfrm flipH="1">
              <a:off x="6300192" y="6165304"/>
              <a:ext cx="216024" cy="504056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cteur droit 42"/>
            <p:cNvCxnSpPr/>
            <p:nvPr/>
          </p:nvCxnSpPr>
          <p:spPr>
            <a:xfrm>
              <a:off x="6300192" y="5661248"/>
              <a:ext cx="216024" cy="504056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5" name="Image 44"/>
          <p:cNvPicPr/>
          <p:nvPr/>
        </p:nvPicPr>
        <p:blipFill>
          <a:blip r:embed="rId11" cstate="print"/>
          <a:srcRect l="68313" t="35673" r="22426" b="34001"/>
          <a:stretch>
            <a:fillRect/>
          </a:stretch>
        </p:blipFill>
        <p:spPr bwMode="auto">
          <a:xfrm>
            <a:off x="2699792" y="1484784"/>
            <a:ext cx="36004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0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1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20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30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40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000"/>
                            </p:stCondLst>
                            <p:childTnLst>
                              <p:par>
                                <p:cTn id="8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 animBg="1"/>
      <p:bldP spid="17" grpId="0"/>
      <p:bldP spid="18" grpId="0"/>
      <p:bldP spid="19" grpId="0"/>
      <p:bldP spid="21" grpId="0"/>
      <p:bldP spid="22" grpId="0"/>
      <p:bldP spid="23" grpId="0"/>
      <p:bldP spid="26" grpId="0"/>
      <p:bldP spid="27" grpId="0"/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2524834"/>
            <a:ext cx="3076296" cy="1505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60032" y="188640"/>
            <a:ext cx="3196205" cy="1757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2204864"/>
            <a:ext cx="2411345" cy="1574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8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4437112"/>
            <a:ext cx="6335631" cy="1447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476672"/>
            <a:ext cx="1462979" cy="230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5842337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1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: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Pour chacun des composés ci-dessus, indiquer le nom du 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GROUPE CARACTÉRISTIQUE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possédant la double liaison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C=O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et le nom de la 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FAMILLE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qu’il caractérise.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79512" y="35332"/>
            <a:ext cx="1298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u="sng" dirty="0" smtClean="0">
                <a:latin typeface="Comic Sans MS" pitchFamily="66" charset="0"/>
              </a:rPr>
              <a:t>Citronellal</a:t>
            </a:r>
            <a:endParaRPr lang="fr-FR" b="1" u="sng" dirty="0">
              <a:latin typeface="Comic Sans MS" pitchFamily="66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364088" y="188640"/>
            <a:ext cx="1435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u="sng" dirty="0" err="1" smtClean="0">
                <a:latin typeface="Comic Sans MS" pitchFamily="66" charset="0"/>
              </a:rPr>
              <a:t>Frambinone</a:t>
            </a:r>
            <a:endParaRPr lang="fr-FR" b="1" u="sng" dirty="0">
              <a:latin typeface="Comic Sans MS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95536" y="1340768"/>
            <a:ext cx="18277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CARBONYLE</a:t>
            </a:r>
            <a:endParaRPr lang="fr-FR" dirty="0"/>
          </a:p>
        </p:txBody>
      </p:sp>
      <p:sp>
        <p:nvSpPr>
          <p:cNvPr id="14" name="Rectangle 13"/>
          <p:cNvSpPr/>
          <p:nvPr/>
        </p:nvSpPr>
        <p:spPr>
          <a:xfrm>
            <a:off x="395536" y="1628800"/>
            <a:ext cx="16417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70C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ALDEHYDE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444208" y="1124744"/>
            <a:ext cx="18277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CARBONYLE</a:t>
            </a:r>
            <a:endParaRPr lang="fr-FR" dirty="0"/>
          </a:p>
        </p:txBody>
      </p:sp>
      <p:sp>
        <p:nvSpPr>
          <p:cNvPr id="16" name="Rectangle 15"/>
          <p:cNvSpPr/>
          <p:nvPr/>
        </p:nvSpPr>
        <p:spPr>
          <a:xfrm>
            <a:off x="6444208" y="1412776"/>
            <a:ext cx="12652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70C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CETONE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2195736" y="1772816"/>
            <a:ext cx="2173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u="sng" dirty="0" smtClean="0">
                <a:latin typeface="Comic Sans MS" pitchFamily="66" charset="0"/>
              </a:rPr>
              <a:t>Benzoate d’éthyle</a:t>
            </a:r>
            <a:endParaRPr lang="fr-FR" b="1" u="sng" dirty="0">
              <a:latin typeface="Comic Sans MS" pitchFamily="66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427824" y="3212976"/>
            <a:ext cx="10278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ESTER</a:t>
            </a:r>
            <a:endParaRPr lang="fr-FR" dirty="0"/>
          </a:p>
        </p:txBody>
      </p:sp>
      <p:sp>
        <p:nvSpPr>
          <p:cNvPr id="19" name="Rectangle 18"/>
          <p:cNvSpPr/>
          <p:nvPr/>
        </p:nvSpPr>
        <p:spPr>
          <a:xfrm>
            <a:off x="3427824" y="3501008"/>
            <a:ext cx="10278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70C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ESTER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939277" y="3892986"/>
            <a:ext cx="18277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CARBOXYLE</a:t>
            </a:r>
            <a:endParaRPr lang="fr-FR" dirty="0"/>
          </a:p>
        </p:txBody>
      </p:sp>
      <p:sp>
        <p:nvSpPr>
          <p:cNvPr id="26" name="Rectangle 25"/>
          <p:cNvSpPr/>
          <p:nvPr/>
        </p:nvSpPr>
        <p:spPr>
          <a:xfrm>
            <a:off x="5939277" y="4181018"/>
            <a:ext cx="32047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70C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ACIDE CARBOXYLIQUE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5868144" y="2092786"/>
            <a:ext cx="1737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u="sng" dirty="0" smtClean="0">
                <a:latin typeface="Comic Sans MS" pitchFamily="66" charset="0"/>
              </a:rPr>
              <a:t>Acide citrique</a:t>
            </a:r>
            <a:endParaRPr lang="fr-FR" b="1" u="sng" dirty="0">
              <a:latin typeface="Comic Sans MS" pitchFamily="66" charset="0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1475656" y="4509120"/>
            <a:ext cx="1186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u="sng" dirty="0" smtClean="0">
                <a:latin typeface="Comic Sans MS" pitchFamily="66" charset="0"/>
              </a:rPr>
              <a:t>Nylon 66</a:t>
            </a:r>
            <a:endParaRPr lang="fr-FR" b="1" u="sng" dirty="0">
              <a:latin typeface="Comic Sans MS" pitchFamily="66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419872" y="5229200"/>
            <a:ext cx="10967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AMIDO</a:t>
            </a:r>
            <a:endParaRPr lang="fr-FR" dirty="0"/>
          </a:p>
        </p:txBody>
      </p:sp>
      <p:sp>
        <p:nvSpPr>
          <p:cNvPr id="30" name="Rectangle 29"/>
          <p:cNvSpPr/>
          <p:nvPr/>
        </p:nvSpPr>
        <p:spPr>
          <a:xfrm>
            <a:off x="3419872" y="5517232"/>
            <a:ext cx="10695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70C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AMIDE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31" name="Rectangle à coins arrondis 30"/>
          <p:cNvSpPr/>
          <p:nvPr/>
        </p:nvSpPr>
        <p:spPr>
          <a:xfrm>
            <a:off x="1259632" y="404664"/>
            <a:ext cx="504056" cy="864096"/>
          </a:xfrm>
          <a:prstGeom prst="roundRect">
            <a:avLst/>
          </a:prstGeom>
          <a:noFill/>
          <a:ln w="38100">
            <a:solidFill>
              <a:srgbClr val="008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à coins arrondis 31"/>
          <p:cNvSpPr/>
          <p:nvPr/>
        </p:nvSpPr>
        <p:spPr>
          <a:xfrm>
            <a:off x="7380312" y="116632"/>
            <a:ext cx="504056" cy="864096"/>
          </a:xfrm>
          <a:prstGeom prst="roundRect">
            <a:avLst/>
          </a:prstGeom>
          <a:noFill/>
          <a:ln w="38100">
            <a:solidFill>
              <a:srgbClr val="008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à coins arrondis 32"/>
          <p:cNvSpPr/>
          <p:nvPr/>
        </p:nvSpPr>
        <p:spPr>
          <a:xfrm>
            <a:off x="3491880" y="2132856"/>
            <a:ext cx="864096" cy="1080120"/>
          </a:xfrm>
          <a:prstGeom prst="roundRect">
            <a:avLst/>
          </a:prstGeom>
          <a:noFill/>
          <a:ln w="38100">
            <a:solidFill>
              <a:srgbClr val="008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à coins arrondis 35"/>
          <p:cNvSpPr/>
          <p:nvPr/>
        </p:nvSpPr>
        <p:spPr>
          <a:xfrm>
            <a:off x="7812360" y="2740858"/>
            <a:ext cx="1008112" cy="1080120"/>
          </a:xfrm>
          <a:prstGeom prst="roundRect">
            <a:avLst/>
          </a:prstGeom>
          <a:noFill/>
          <a:ln w="38100">
            <a:solidFill>
              <a:srgbClr val="008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 à coins arrondis 36"/>
          <p:cNvSpPr/>
          <p:nvPr/>
        </p:nvSpPr>
        <p:spPr>
          <a:xfrm>
            <a:off x="2411760" y="4869160"/>
            <a:ext cx="648072" cy="1008112"/>
          </a:xfrm>
          <a:prstGeom prst="roundRect">
            <a:avLst/>
          </a:prstGeom>
          <a:noFill/>
          <a:ln w="38100">
            <a:solidFill>
              <a:srgbClr val="008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5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8000"/>
                            </p:stCondLst>
                            <p:childTnLst>
                              <p:par>
                                <p:cTn id="1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8500"/>
                            </p:stCondLst>
                            <p:childTnLst>
                              <p:par>
                                <p:cTn id="1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5" grpId="0"/>
      <p:bldP spid="26" grpId="0"/>
      <p:bldP spid="27" grpId="0"/>
      <p:bldP spid="28" grpId="0"/>
      <p:bldP spid="29" grpId="0"/>
      <p:bldP spid="30" grpId="0"/>
      <p:bldP spid="31" grpId="0" animBg="1"/>
      <p:bldP spid="32" grpId="0" animBg="1"/>
      <p:bldP spid="33" grpId="0" animBg="1"/>
      <p:bldP spid="36" grpId="0" animBg="1"/>
      <p:bldP spid="3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-27384"/>
            <a:ext cx="321434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Bilan de la réaction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 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: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404664"/>
            <a:ext cx="914400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 L’action d’un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organomagnésien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sur un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ester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dans l’éther anhydre </a:t>
            </a:r>
            <a:r>
              <a:rPr kumimoji="0" lang="fr-FR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con-duit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à la 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formation d’un ALCOOL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après hydrolyse acide, selon le bilan :</a:t>
            </a:r>
            <a:endParaRPr kumimoji="0" lang="fr-FR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1058" y="1268760"/>
            <a:ext cx="8964488" cy="21602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Image 5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47871" y="2829786"/>
            <a:ext cx="648072" cy="419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6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65066" y="1810099"/>
            <a:ext cx="1474885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7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50349" y="2852936"/>
            <a:ext cx="432048" cy="3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1763688" y="1663525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+</a:t>
            </a:r>
            <a:endParaRPr lang="fr-FR" sz="2400" dirty="0"/>
          </a:p>
        </p:txBody>
      </p:sp>
      <p:sp>
        <p:nvSpPr>
          <p:cNvPr id="10" name="Rectangle 9"/>
          <p:cNvSpPr/>
          <p:nvPr/>
        </p:nvSpPr>
        <p:spPr>
          <a:xfrm>
            <a:off x="7884368" y="2760336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+</a:t>
            </a:r>
            <a:endParaRPr lang="fr-FR" sz="2400" dirty="0"/>
          </a:p>
        </p:txBody>
      </p:sp>
      <p:sp>
        <p:nvSpPr>
          <p:cNvPr id="11" name="Rectangle 10"/>
          <p:cNvSpPr/>
          <p:nvPr/>
        </p:nvSpPr>
        <p:spPr>
          <a:xfrm>
            <a:off x="6455783" y="2757778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+</a:t>
            </a:r>
            <a:endParaRPr lang="fr-FR" sz="2400" dirty="0"/>
          </a:p>
        </p:txBody>
      </p:sp>
      <p:cxnSp>
        <p:nvCxnSpPr>
          <p:cNvPr id="12" name="Connecteur droit avec flèche 11"/>
          <p:cNvCxnSpPr/>
          <p:nvPr/>
        </p:nvCxnSpPr>
        <p:spPr>
          <a:xfrm>
            <a:off x="4283968" y="1988840"/>
            <a:ext cx="1728316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4283968" y="1426909"/>
            <a:ext cx="187220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1) Et</a:t>
            </a:r>
            <a:r>
              <a:rPr kumimoji="0" lang="fr-FR" sz="28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2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O</a:t>
            </a:r>
            <a:endParaRPr kumimoji="0" lang="fr-FR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4283968" y="2060848"/>
            <a:ext cx="187220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2) </a:t>
            </a:r>
            <a:r>
              <a:rPr lang="fr-FR" sz="2800" b="1" dirty="0"/>
              <a:t>H</a:t>
            </a:r>
            <a:r>
              <a:rPr lang="fr-FR" sz="2800" b="1" baseline="-25000" dirty="0"/>
              <a:t>2</a:t>
            </a:r>
            <a:r>
              <a:rPr lang="fr-FR" sz="2800" b="1" dirty="0"/>
              <a:t>O, H</a:t>
            </a:r>
            <a:r>
              <a:rPr lang="fr-FR" sz="2800" b="1" baseline="30000" dirty="0"/>
              <a:t>+</a:t>
            </a:r>
            <a:endParaRPr lang="fr-FR" sz="2800" b="1" dirty="0"/>
          </a:p>
        </p:txBody>
      </p:sp>
      <p:sp>
        <p:nvSpPr>
          <p:cNvPr id="15" name="Rectangle 14"/>
          <p:cNvSpPr/>
          <p:nvPr/>
        </p:nvSpPr>
        <p:spPr>
          <a:xfrm>
            <a:off x="2207311" y="1677658"/>
            <a:ext cx="3930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 smtClean="0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2</a:t>
            </a:r>
            <a:endParaRPr lang="fr-FR" sz="2400" dirty="0"/>
          </a:p>
        </p:txBody>
      </p:sp>
      <p:pic>
        <p:nvPicPr>
          <p:cNvPr id="16" name="Image 15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3001"/>
          <a:stretch>
            <a:fillRect/>
          </a:stretch>
        </p:blipFill>
        <p:spPr bwMode="auto">
          <a:xfrm>
            <a:off x="251520" y="1340768"/>
            <a:ext cx="1564681" cy="1240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Image 16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56176" y="1340768"/>
            <a:ext cx="1718698" cy="135729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8" name="Rectangle 17"/>
          <p:cNvSpPr/>
          <p:nvPr/>
        </p:nvSpPr>
        <p:spPr>
          <a:xfrm>
            <a:off x="6815823" y="2757778"/>
            <a:ext cx="3930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 smtClean="0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2</a:t>
            </a:r>
            <a:endParaRPr lang="fr-FR" sz="2400" dirty="0"/>
          </a:p>
        </p:txBody>
      </p:sp>
      <p:sp>
        <p:nvSpPr>
          <p:cNvPr id="19" name="Rectangle 18"/>
          <p:cNvSpPr/>
          <p:nvPr/>
        </p:nvSpPr>
        <p:spPr>
          <a:xfrm>
            <a:off x="8172400" y="2780928"/>
            <a:ext cx="3930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 smtClean="0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2</a:t>
            </a:r>
            <a:endParaRPr lang="fr-FR" sz="2400" dirty="0"/>
          </a:p>
        </p:txBody>
      </p:sp>
      <p:sp>
        <p:nvSpPr>
          <p:cNvPr id="20" name="Rectangle 19"/>
          <p:cNvSpPr/>
          <p:nvPr/>
        </p:nvSpPr>
        <p:spPr>
          <a:xfrm>
            <a:off x="5172646" y="2780928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+</a:t>
            </a:r>
            <a:endParaRPr lang="fr-FR" sz="2400" dirty="0"/>
          </a:p>
        </p:txBody>
      </p:sp>
      <p:pic>
        <p:nvPicPr>
          <p:cNvPr id="21" name="Image 20"/>
          <p:cNvPicPr/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04694" y="2924944"/>
            <a:ext cx="767506" cy="293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72008" y="4365104"/>
            <a:ext cx="8964488" cy="244827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0" y="3573016"/>
            <a:ext cx="48638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Mécanisme réactionnel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 </a:t>
            </a:r>
            <a:r>
              <a:rPr kumimoji="0" lang="fr-FR" sz="2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(A</a:t>
            </a:r>
            <a:r>
              <a:rPr kumimoji="0" lang="fr-FR" sz="2400" b="1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N</a:t>
            </a:r>
            <a:r>
              <a:rPr kumimoji="0" lang="fr-FR" sz="2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 + E)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:</a:t>
            </a:r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0" y="3894956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Addition du 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iodure de </a:t>
            </a:r>
            <a:r>
              <a:rPr kumimoji="0" lang="fr-FR" sz="2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méthylmagnésium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sur le 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benzoate d’éthyle</a:t>
            </a:r>
            <a:endParaRPr kumimoji="0" lang="fr-FR" sz="4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2008" y="4365104"/>
            <a:ext cx="8964488" cy="430887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200" dirty="0" smtClean="0">
                <a:sym typeface="Wingdings"/>
              </a:rPr>
              <a:t></a:t>
            </a:r>
            <a:r>
              <a:rPr lang="fr-FR" sz="2200" baseline="30000" dirty="0" smtClean="0"/>
              <a:t> </a:t>
            </a:r>
            <a:r>
              <a:rPr lang="fr-FR" sz="2200" b="1" u="sng" dirty="0" smtClean="0"/>
              <a:t>Addition nucléophile de l’organomagnésien sur l’ester</a:t>
            </a:r>
            <a:r>
              <a:rPr lang="fr-FR" sz="2200" dirty="0" smtClean="0"/>
              <a:t> :</a:t>
            </a:r>
          </a:p>
        </p:txBody>
      </p:sp>
      <p:pic>
        <p:nvPicPr>
          <p:cNvPr id="26" name="Image 25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84168" y="4869160"/>
            <a:ext cx="2808312" cy="165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Image 26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9512" y="5085184"/>
            <a:ext cx="4486206" cy="13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Forme libre 27"/>
          <p:cNvSpPr/>
          <p:nvPr/>
        </p:nvSpPr>
        <p:spPr>
          <a:xfrm rot="18044203" flipV="1">
            <a:off x="1230017" y="5079465"/>
            <a:ext cx="1883939" cy="2101012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  <a:gd name="connsiteX0" fmla="*/ 166563 w 943509"/>
              <a:gd name="connsiteY0" fmla="*/ 1770771 h 1770771"/>
              <a:gd name="connsiteX1" fmla="*/ 61722 w 943509"/>
              <a:gd name="connsiteY1" fmla="*/ 1525011 h 1770771"/>
              <a:gd name="connsiteX2" fmla="*/ 67765 w 943509"/>
              <a:gd name="connsiteY2" fmla="*/ 1046742 h 1770771"/>
              <a:gd name="connsiteX3" fmla="*/ 517854 w 943509"/>
              <a:gd name="connsiteY3" fmla="*/ 181423 h 1770771"/>
              <a:gd name="connsiteX4" fmla="*/ 943509 w 943509"/>
              <a:gd name="connsiteY4" fmla="*/ 19697 h 1770771"/>
              <a:gd name="connsiteX0" fmla="*/ 166563 w 943509"/>
              <a:gd name="connsiteY0" fmla="*/ 1770771 h 1770771"/>
              <a:gd name="connsiteX1" fmla="*/ 61722 w 943509"/>
              <a:gd name="connsiteY1" fmla="*/ 1525011 h 1770771"/>
              <a:gd name="connsiteX2" fmla="*/ 67765 w 943509"/>
              <a:gd name="connsiteY2" fmla="*/ 1046742 h 1770771"/>
              <a:gd name="connsiteX3" fmla="*/ 529828 w 943509"/>
              <a:gd name="connsiteY3" fmla="*/ 223656 h 1770771"/>
              <a:gd name="connsiteX4" fmla="*/ 943509 w 943509"/>
              <a:gd name="connsiteY4" fmla="*/ 19697 h 1770771"/>
              <a:gd name="connsiteX0" fmla="*/ 580821 w 1005980"/>
              <a:gd name="connsiteY0" fmla="*/ 1609889 h 1609889"/>
              <a:gd name="connsiteX1" fmla="*/ 475980 w 1005980"/>
              <a:gd name="connsiteY1" fmla="*/ 1364129 h 1609889"/>
              <a:gd name="connsiteX2" fmla="*/ 482023 w 1005980"/>
              <a:gd name="connsiteY2" fmla="*/ 885860 h 1609889"/>
              <a:gd name="connsiteX3" fmla="*/ 944086 w 1005980"/>
              <a:gd name="connsiteY3" fmla="*/ 62774 h 1609889"/>
              <a:gd name="connsiteX4" fmla="*/ 110658 w 1005980"/>
              <a:gd name="connsiteY4" fmla="*/ 1262503 h 1609889"/>
              <a:gd name="connsiteX0" fmla="*/ 988252 w 1005980"/>
              <a:gd name="connsiteY0" fmla="*/ 78881 h 1684527"/>
              <a:gd name="connsiteX1" fmla="*/ 475980 w 1005980"/>
              <a:gd name="connsiteY1" fmla="*/ 1523473 h 1684527"/>
              <a:gd name="connsiteX2" fmla="*/ 482023 w 1005980"/>
              <a:gd name="connsiteY2" fmla="*/ 1045204 h 1684527"/>
              <a:gd name="connsiteX3" fmla="*/ 944086 w 1005980"/>
              <a:gd name="connsiteY3" fmla="*/ 222118 h 1684527"/>
              <a:gd name="connsiteX4" fmla="*/ 110658 w 1005980"/>
              <a:gd name="connsiteY4" fmla="*/ 1421847 h 1684527"/>
              <a:gd name="connsiteX0" fmla="*/ 988252 w 1004973"/>
              <a:gd name="connsiteY0" fmla="*/ 78881 h 1547346"/>
              <a:gd name="connsiteX1" fmla="*/ 475980 w 1004973"/>
              <a:gd name="connsiteY1" fmla="*/ 1523473 h 1547346"/>
              <a:gd name="connsiteX2" fmla="*/ 944086 w 1004973"/>
              <a:gd name="connsiteY2" fmla="*/ 222118 h 1547346"/>
              <a:gd name="connsiteX3" fmla="*/ 110658 w 1004973"/>
              <a:gd name="connsiteY3" fmla="*/ 1421847 h 1547346"/>
              <a:gd name="connsiteX0" fmla="*/ 988252 w 1004973"/>
              <a:gd name="connsiteY0" fmla="*/ 78881 h 1421847"/>
              <a:gd name="connsiteX1" fmla="*/ 495382 w 1004973"/>
              <a:gd name="connsiteY1" fmla="*/ 124492 h 1421847"/>
              <a:gd name="connsiteX2" fmla="*/ 944086 w 1004973"/>
              <a:gd name="connsiteY2" fmla="*/ 222118 h 1421847"/>
              <a:gd name="connsiteX3" fmla="*/ 110658 w 1004973"/>
              <a:gd name="connsiteY3" fmla="*/ 1421847 h 1421847"/>
              <a:gd name="connsiteX0" fmla="*/ 988252 w 988252"/>
              <a:gd name="connsiteY0" fmla="*/ 78881 h 1421847"/>
              <a:gd name="connsiteX1" fmla="*/ 495382 w 988252"/>
              <a:gd name="connsiteY1" fmla="*/ 124492 h 1421847"/>
              <a:gd name="connsiteX2" fmla="*/ 73986 w 988252"/>
              <a:gd name="connsiteY2" fmla="*/ 808845 h 1421847"/>
              <a:gd name="connsiteX3" fmla="*/ 110658 w 988252"/>
              <a:gd name="connsiteY3" fmla="*/ 1421847 h 1421847"/>
              <a:gd name="connsiteX0" fmla="*/ 976160 w 976160"/>
              <a:gd name="connsiteY0" fmla="*/ 78881 h 1447586"/>
              <a:gd name="connsiteX1" fmla="*/ 483290 w 976160"/>
              <a:gd name="connsiteY1" fmla="*/ 124492 h 1447586"/>
              <a:gd name="connsiteX2" fmla="*/ 61894 w 976160"/>
              <a:gd name="connsiteY2" fmla="*/ 808845 h 1447586"/>
              <a:gd name="connsiteX3" fmla="*/ 133367 w 976160"/>
              <a:gd name="connsiteY3" fmla="*/ 1447586 h 1447586"/>
              <a:gd name="connsiteX0" fmla="*/ 1016487 w 1016487"/>
              <a:gd name="connsiteY0" fmla="*/ 78881 h 1447586"/>
              <a:gd name="connsiteX1" fmla="*/ 523617 w 1016487"/>
              <a:gd name="connsiteY1" fmla="*/ 124492 h 1447586"/>
              <a:gd name="connsiteX2" fmla="*/ 102221 w 1016487"/>
              <a:gd name="connsiteY2" fmla="*/ 808845 h 1447586"/>
              <a:gd name="connsiteX3" fmla="*/ 173694 w 1016487"/>
              <a:gd name="connsiteY3" fmla="*/ 1447586 h 1447586"/>
              <a:gd name="connsiteX0" fmla="*/ 1016487 w 1016487"/>
              <a:gd name="connsiteY0" fmla="*/ 78881 h 1447586"/>
              <a:gd name="connsiteX1" fmla="*/ 523617 w 1016487"/>
              <a:gd name="connsiteY1" fmla="*/ 124492 h 1447586"/>
              <a:gd name="connsiteX2" fmla="*/ 102221 w 1016487"/>
              <a:gd name="connsiteY2" fmla="*/ 808845 h 1447586"/>
              <a:gd name="connsiteX3" fmla="*/ 173694 w 1016487"/>
              <a:gd name="connsiteY3" fmla="*/ 1447586 h 1447586"/>
              <a:gd name="connsiteX0" fmla="*/ 1016487 w 1016487"/>
              <a:gd name="connsiteY0" fmla="*/ 78881 h 1447586"/>
              <a:gd name="connsiteX1" fmla="*/ 523617 w 1016487"/>
              <a:gd name="connsiteY1" fmla="*/ 124492 h 1447586"/>
              <a:gd name="connsiteX2" fmla="*/ 102221 w 1016487"/>
              <a:gd name="connsiteY2" fmla="*/ 808845 h 1447586"/>
              <a:gd name="connsiteX3" fmla="*/ 173694 w 1016487"/>
              <a:gd name="connsiteY3" fmla="*/ 1447586 h 1447586"/>
              <a:gd name="connsiteX0" fmla="*/ 1016487 w 1016487"/>
              <a:gd name="connsiteY0" fmla="*/ 78881 h 1447586"/>
              <a:gd name="connsiteX1" fmla="*/ 523617 w 1016487"/>
              <a:gd name="connsiteY1" fmla="*/ 124492 h 1447586"/>
              <a:gd name="connsiteX2" fmla="*/ 102221 w 1016487"/>
              <a:gd name="connsiteY2" fmla="*/ 808845 h 1447586"/>
              <a:gd name="connsiteX3" fmla="*/ 173694 w 1016487"/>
              <a:gd name="connsiteY3" fmla="*/ 1447586 h 1447586"/>
              <a:gd name="connsiteX0" fmla="*/ 1016487 w 1016487"/>
              <a:gd name="connsiteY0" fmla="*/ 78881 h 1447586"/>
              <a:gd name="connsiteX1" fmla="*/ 523617 w 1016487"/>
              <a:gd name="connsiteY1" fmla="*/ 124492 h 1447586"/>
              <a:gd name="connsiteX2" fmla="*/ 11051 w 1016487"/>
              <a:gd name="connsiteY2" fmla="*/ 741420 h 1447586"/>
              <a:gd name="connsiteX3" fmla="*/ 173694 w 1016487"/>
              <a:gd name="connsiteY3" fmla="*/ 1447586 h 1447586"/>
              <a:gd name="connsiteX0" fmla="*/ 1032906 w 1032906"/>
              <a:gd name="connsiteY0" fmla="*/ 78881 h 1447586"/>
              <a:gd name="connsiteX1" fmla="*/ 540036 w 1032906"/>
              <a:gd name="connsiteY1" fmla="*/ 124492 h 1447586"/>
              <a:gd name="connsiteX2" fmla="*/ 27470 w 1032906"/>
              <a:gd name="connsiteY2" fmla="*/ 741420 h 1447586"/>
              <a:gd name="connsiteX3" fmla="*/ 190113 w 1032906"/>
              <a:gd name="connsiteY3" fmla="*/ 1447586 h 1447586"/>
              <a:gd name="connsiteX0" fmla="*/ 1016487 w 1016487"/>
              <a:gd name="connsiteY0" fmla="*/ 78881 h 1447586"/>
              <a:gd name="connsiteX1" fmla="*/ 523617 w 1016487"/>
              <a:gd name="connsiteY1" fmla="*/ 124492 h 1447586"/>
              <a:gd name="connsiteX2" fmla="*/ 102221 w 1016487"/>
              <a:gd name="connsiteY2" fmla="*/ 808845 h 1447586"/>
              <a:gd name="connsiteX3" fmla="*/ 173694 w 1016487"/>
              <a:gd name="connsiteY3" fmla="*/ 1447586 h 1447586"/>
              <a:gd name="connsiteX0" fmla="*/ 1045205 w 1045205"/>
              <a:gd name="connsiteY0" fmla="*/ 112120 h 1480825"/>
              <a:gd name="connsiteX1" fmla="*/ 552335 w 1045205"/>
              <a:gd name="connsiteY1" fmla="*/ 157731 h 1480825"/>
              <a:gd name="connsiteX2" fmla="*/ 27470 w 1045205"/>
              <a:gd name="connsiteY2" fmla="*/ 1058504 h 1480825"/>
              <a:gd name="connsiteX3" fmla="*/ 202412 w 1045205"/>
              <a:gd name="connsiteY3" fmla="*/ 1480825 h 1480825"/>
              <a:gd name="connsiteX0" fmla="*/ 1059313 w 1059313"/>
              <a:gd name="connsiteY0" fmla="*/ 169638 h 1469321"/>
              <a:gd name="connsiteX1" fmla="*/ 552335 w 1059313"/>
              <a:gd name="connsiteY1" fmla="*/ 146227 h 1469321"/>
              <a:gd name="connsiteX2" fmla="*/ 27470 w 1059313"/>
              <a:gd name="connsiteY2" fmla="*/ 1047000 h 1469321"/>
              <a:gd name="connsiteX3" fmla="*/ 202412 w 1059313"/>
              <a:gd name="connsiteY3" fmla="*/ 1469321 h 1469321"/>
              <a:gd name="connsiteX0" fmla="*/ 1059313 w 1059313"/>
              <a:gd name="connsiteY0" fmla="*/ 169638 h 1469321"/>
              <a:gd name="connsiteX1" fmla="*/ 552335 w 1059313"/>
              <a:gd name="connsiteY1" fmla="*/ 146227 h 1469321"/>
              <a:gd name="connsiteX2" fmla="*/ 27470 w 1059313"/>
              <a:gd name="connsiteY2" fmla="*/ 1047000 h 1469321"/>
              <a:gd name="connsiteX3" fmla="*/ 202412 w 1059313"/>
              <a:gd name="connsiteY3" fmla="*/ 1469321 h 1469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59313" h="1469321">
                <a:moveTo>
                  <a:pt x="1059313" y="169638"/>
                </a:moveTo>
                <a:cubicBezTo>
                  <a:pt x="929230" y="90371"/>
                  <a:pt x="724309" y="0"/>
                  <a:pt x="552335" y="146227"/>
                </a:cubicBezTo>
                <a:cubicBezTo>
                  <a:pt x="380361" y="292454"/>
                  <a:pt x="60082" y="877212"/>
                  <a:pt x="27470" y="1047000"/>
                </a:cubicBezTo>
                <a:cubicBezTo>
                  <a:pt x="0" y="1246437"/>
                  <a:pt x="28718" y="1371582"/>
                  <a:pt x="202412" y="1469321"/>
                </a:cubicBezTo>
              </a:path>
            </a:pathLst>
          </a:custGeom>
          <a:ln w="38100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9" name="Forme libre 28"/>
          <p:cNvSpPr/>
          <p:nvPr/>
        </p:nvSpPr>
        <p:spPr>
          <a:xfrm rot="12873874" flipH="1" flipV="1">
            <a:off x="363951" y="5215777"/>
            <a:ext cx="627854" cy="469911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  <a:gd name="connsiteX0" fmla="*/ 703058 w 1483611"/>
              <a:gd name="connsiteY0" fmla="*/ 1823390 h 1823390"/>
              <a:gd name="connsiteX1" fmla="*/ 601824 w 1483611"/>
              <a:gd name="connsiteY1" fmla="*/ 1525011 h 1823390"/>
              <a:gd name="connsiteX2" fmla="*/ 67766 w 1483611"/>
              <a:gd name="connsiteY2" fmla="*/ 413001 h 1823390"/>
              <a:gd name="connsiteX3" fmla="*/ 1057956 w 1483611"/>
              <a:gd name="connsiteY3" fmla="*/ 181423 h 1823390"/>
              <a:gd name="connsiteX4" fmla="*/ 1483611 w 1483611"/>
              <a:gd name="connsiteY4" fmla="*/ 19697 h 1823390"/>
              <a:gd name="connsiteX0" fmla="*/ 828842 w 1609395"/>
              <a:gd name="connsiteY0" fmla="*/ 2164638 h 2164638"/>
              <a:gd name="connsiteX1" fmla="*/ 727608 w 1609395"/>
              <a:gd name="connsiteY1" fmla="*/ 1866259 h 2164638"/>
              <a:gd name="connsiteX2" fmla="*/ 193550 w 1609395"/>
              <a:gd name="connsiteY2" fmla="*/ 754249 h 2164638"/>
              <a:gd name="connsiteX3" fmla="*/ 235975 w 1609395"/>
              <a:gd name="connsiteY3" fmla="*/ 65550 h 2164638"/>
              <a:gd name="connsiteX4" fmla="*/ 1609395 w 1609395"/>
              <a:gd name="connsiteY4" fmla="*/ 360945 h 2164638"/>
              <a:gd name="connsiteX0" fmla="*/ 828842 w 1609395"/>
              <a:gd name="connsiteY0" fmla="*/ 2164638 h 2164638"/>
              <a:gd name="connsiteX1" fmla="*/ 193550 w 1609395"/>
              <a:gd name="connsiteY1" fmla="*/ 754249 h 2164638"/>
              <a:gd name="connsiteX2" fmla="*/ 235975 w 1609395"/>
              <a:gd name="connsiteY2" fmla="*/ 65550 h 2164638"/>
              <a:gd name="connsiteX3" fmla="*/ 1609395 w 1609395"/>
              <a:gd name="connsiteY3" fmla="*/ 360945 h 2164638"/>
              <a:gd name="connsiteX0" fmla="*/ 1000722 w 1781275"/>
              <a:gd name="connsiteY0" fmla="*/ 2253116 h 2253116"/>
              <a:gd name="connsiteX1" fmla="*/ 98812 w 1781275"/>
              <a:gd name="connsiteY1" fmla="*/ 1373591 h 2253116"/>
              <a:gd name="connsiteX2" fmla="*/ 407855 w 1781275"/>
              <a:gd name="connsiteY2" fmla="*/ 154028 h 2253116"/>
              <a:gd name="connsiteX3" fmla="*/ 1781275 w 1781275"/>
              <a:gd name="connsiteY3" fmla="*/ 449423 h 2253116"/>
              <a:gd name="connsiteX0" fmla="*/ 1000722 w 1437909"/>
              <a:gd name="connsiteY0" fmla="*/ 2241365 h 2241365"/>
              <a:gd name="connsiteX1" fmla="*/ 98812 w 1437909"/>
              <a:gd name="connsiteY1" fmla="*/ 1361840 h 2241365"/>
              <a:gd name="connsiteX2" fmla="*/ 407855 w 1437909"/>
              <a:gd name="connsiteY2" fmla="*/ 142277 h 2241365"/>
              <a:gd name="connsiteX3" fmla="*/ 1437910 w 1437909"/>
              <a:gd name="connsiteY3" fmla="*/ 508174 h 2241365"/>
              <a:gd name="connsiteX0" fmla="*/ 1150228 w 1459265"/>
              <a:gd name="connsiteY0" fmla="*/ 1727738 h 1727737"/>
              <a:gd name="connsiteX1" fmla="*/ 120168 w 1459265"/>
              <a:gd name="connsiteY1" fmla="*/ 1361840 h 1727737"/>
              <a:gd name="connsiteX2" fmla="*/ 429211 w 1459265"/>
              <a:gd name="connsiteY2" fmla="*/ 142277 h 1727737"/>
              <a:gd name="connsiteX3" fmla="*/ 1459266 w 1459265"/>
              <a:gd name="connsiteY3" fmla="*/ 508174 h 1727737"/>
              <a:gd name="connsiteX0" fmla="*/ 1150228 w 1459265"/>
              <a:gd name="connsiteY0" fmla="*/ 1727738 h 2051076"/>
              <a:gd name="connsiteX1" fmla="*/ 120168 w 1459265"/>
              <a:gd name="connsiteY1" fmla="*/ 1361840 h 2051076"/>
              <a:gd name="connsiteX2" fmla="*/ 429211 w 1459265"/>
              <a:gd name="connsiteY2" fmla="*/ 142277 h 2051076"/>
              <a:gd name="connsiteX3" fmla="*/ 1459266 w 1459265"/>
              <a:gd name="connsiteY3" fmla="*/ 508174 h 2051076"/>
              <a:gd name="connsiteX0" fmla="*/ 4352094 w 4352094"/>
              <a:gd name="connsiteY0" fmla="*/ 761463 h 1465036"/>
              <a:gd name="connsiteX1" fmla="*/ 577577 w 4352094"/>
              <a:gd name="connsiteY1" fmla="*/ 1361840 h 1465036"/>
              <a:gd name="connsiteX2" fmla="*/ 886620 w 4352094"/>
              <a:gd name="connsiteY2" fmla="*/ 142277 h 1465036"/>
              <a:gd name="connsiteX3" fmla="*/ 1916675 w 4352094"/>
              <a:gd name="connsiteY3" fmla="*/ 508174 h 1465036"/>
              <a:gd name="connsiteX0" fmla="*/ 3541700 w 3541700"/>
              <a:gd name="connsiteY0" fmla="*/ 694860 h 1018196"/>
              <a:gd name="connsiteX1" fmla="*/ 648935 w 3541700"/>
              <a:gd name="connsiteY1" fmla="*/ 895612 h 1018196"/>
              <a:gd name="connsiteX2" fmla="*/ 76226 w 3541700"/>
              <a:gd name="connsiteY2" fmla="*/ 75674 h 1018196"/>
              <a:gd name="connsiteX3" fmla="*/ 1106281 w 3541700"/>
              <a:gd name="connsiteY3" fmla="*/ 441571 h 1018196"/>
              <a:gd name="connsiteX0" fmla="*/ 3642499 w 3642499"/>
              <a:gd name="connsiteY0" fmla="*/ 1137801 h 1461137"/>
              <a:gd name="connsiteX1" fmla="*/ 749734 w 3642499"/>
              <a:gd name="connsiteY1" fmla="*/ 1338553 h 1461137"/>
              <a:gd name="connsiteX2" fmla="*/ 177025 w 3642499"/>
              <a:gd name="connsiteY2" fmla="*/ 518615 h 1461137"/>
              <a:gd name="connsiteX3" fmla="*/ 1811897 w 3642499"/>
              <a:gd name="connsiteY3" fmla="*/ 19697 h 1461137"/>
              <a:gd name="connsiteX0" fmla="*/ 3513175 w 3513175"/>
              <a:gd name="connsiteY0" fmla="*/ 1137801 h 2079647"/>
              <a:gd name="connsiteX1" fmla="*/ 1396352 w 3513175"/>
              <a:gd name="connsiteY1" fmla="*/ 1976451 h 2079647"/>
              <a:gd name="connsiteX2" fmla="*/ 47701 w 3513175"/>
              <a:gd name="connsiteY2" fmla="*/ 518615 h 2079647"/>
              <a:gd name="connsiteX3" fmla="*/ 1682573 w 3513175"/>
              <a:gd name="connsiteY3" fmla="*/ 19697 h 2079647"/>
              <a:gd name="connsiteX0" fmla="*/ 2827471 w 2827471"/>
              <a:gd name="connsiteY0" fmla="*/ 1137801 h 2013473"/>
              <a:gd name="connsiteX1" fmla="*/ 710648 w 2827471"/>
              <a:gd name="connsiteY1" fmla="*/ 1976451 h 2013473"/>
              <a:gd name="connsiteX2" fmla="*/ 47702 w 2827471"/>
              <a:gd name="connsiteY2" fmla="*/ 915664 h 2013473"/>
              <a:gd name="connsiteX3" fmla="*/ 996869 w 2827471"/>
              <a:gd name="connsiteY3" fmla="*/ 19697 h 2013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7471" h="2013473">
                <a:moveTo>
                  <a:pt x="2827471" y="1137801"/>
                </a:moveTo>
                <a:cubicBezTo>
                  <a:pt x="2213592" y="1461139"/>
                  <a:pt x="1173943" y="2013474"/>
                  <a:pt x="710648" y="1976451"/>
                </a:cubicBezTo>
                <a:cubicBezTo>
                  <a:pt x="247353" y="1939428"/>
                  <a:pt x="-1" y="1241790"/>
                  <a:pt x="47702" y="915664"/>
                </a:cubicBezTo>
                <a:cubicBezTo>
                  <a:pt x="95405" y="589538"/>
                  <a:pt x="886211" y="0"/>
                  <a:pt x="996869" y="19697"/>
                </a:cubicBezTo>
              </a:path>
            </a:pathLst>
          </a:custGeom>
          <a:ln w="38100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cxnSp>
        <p:nvCxnSpPr>
          <p:cNvPr id="30" name="Connecteur droit avec flèche 29"/>
          <p:cNvCxnSpPr/>
          <p:nvPr/>
        </p:nvCxnSpPr>
        <p:spPr>
          <a:xfrm>
            <a:off x="4788024" y="5733256"/>
            <a:ext cx="936625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  <p:bldP spid="24" grpId="0"/>
      <p:bldP spid="25" grpId="0" animBg="1"/>
      <p:bldP spid="28" grpId="0" animBg="1"/>
      <p:bldP spid="2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72008" y="783534"/>
            <a:ext cx="8964488" cy="5957833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200" dirty="0" smtClean="0">
                <a:sym typeface="Wingdings"/>
              </a:rPr>
              <a:t></a:t>
            </a:r>
            <a:r>
              <a:rPr lang="fr-FR" sz="2200" baseline="30000" dirty="0" smtClean="0"/>
              <a:t> </a:t>
            </a:r>
            <a:r>
              <a:rPr lang="fr-FR" sz="2200" b="1" u="sng" dirty="0" smtClean="0"/>
              <a:t>Addition nucléophile de l’organomagnésien sur le composé carbonylé</a:t>
            </a:r>
            <a:r>
              <a:rPr lang="fr-FR" sz="2200" dirty="0" smtClean="0"/>
              <a:t> 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-8553"/>
            <a:ext cx="48638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Mécanisme réactionnel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 </a:t>
            </a:r>
            <a:r>
              <a:rPr kumimoji="0" lang="fr-FR" sz="2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(A</a:t>
            </a:r>
            <a:r>
              <a:rPr kumimoji="0" lang="fr-FR" sz="2400" b="1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N</a:t>
            </a:r>
            <a:r>
              <a:rPr kumimoji="0" lang="fr-FR" sz="2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 + E)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: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313387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Addition du 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iodure de </a:t>
            </a:r>
            <a:r>
              <a:rPr kumimoji="0" lang="fr-FR" sz="2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méthylmagnésium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sur le 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benzoate d’éthyle</a:t>
            </a:r>
            <a:endParaRPr kumimoji="0" lang="fr-FR" sz="4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7912" y="804743"/>
            <a:ext cx="8964488" cy="430887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200" dirty="0" smtClean="0">
                <a:sym typeface="Wingdings"/>
              </a:rPr>
              <a:t></a:t>
            </a:r>
            <a:r>
              <a:rPr lang="fr-FR" sz="2200" baseline="30000" dirty="0" smtClean="0"/>
              <a:t> </a:t>
            </a:r>
            <a:r>
              <a:rPr lang="fr-FR" sz="2200" b="1" u="sng" dirty="0" smtClean="0"/>
              <a:t>Addition nucléophile de l’organomagnésien sur l’ester</a:t>
            </a:r>
            <a:r>
              <a:rPr lang="fr-FR" sz="2200" dirty="0" smtClean="0"/>
              <a:t> :</a:t>
            </a:r>
          </a:p>
        </p:txBody>
      </p:sp>
      <p:pic>
        <p:nvPicPr>
          <p:cNvPr id="6" name="Imag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1287591"/>
            <a:ext cx="2808312" cy="165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503615"/>
            <a:ext cx="4486206" cy="13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rme libre 7"/>
          <p:cNvSpPr/>
          <p:nvPr/>
        </p:nvSpPr>
        <p:spPr>
          <a:xfrm rot="18044203" flipV="1">
            <a:off x="1230017" y="1497896"/>
            <a:ext cx="1883939" cy="2101012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  <a:gd name="connsiteX0" fmla="*/ 166563 w 943509"/>
              <a:gd name="connsiteY0" fmla="*/ 1770771 h 1770771"/>
              <a:gd name="connsiteX1" fmla="*/ 61722 w 943509"/>
              <a:gd name="connsiteY1" fmla="*/ 1525011 h 1770771"/>
              <a:gd name="connsiteX2" fmla="*/ 67765 w 943509"/>
              <a:gd name="connsiteY2" fmla="*/ 1046742 h 1770771"/>
              <a:gd name="connsiteX3" fmla="*/ 517854 w 943509"/>
              <a:gd name="connsiteY3" fmla="*/ 181423 h 1770771"/>
              <a:gd name="connsiteX4" fmla="*/ 943509 w 943509"/>
              <a:gd name="connsiteY4" fmla="*/ 19697 h 1770771"/>
              <a:gd name="connsiteX0" fmla="*/ 166563 w 943509"/>
              <a:gd name="connsiteY0" fmla="*/ 1770771 h 1770771"/>
              <a:gd name="connsiteX1" fmla="*/ 61722 w 943509"/>
              <a:gd name="connsiteY1" fmla="*/ 1525011 h 1770771"/>
              <a:gd name="connsiteX2" fmla="*/ 67765 w 943509"/>
              <a:gd name="connsiteY2" fmla="*/ 1046742 h 1770771"/>
              <a:gd name="connsiteX3" fmla="*/ 529828 w 943509"/>
              <a:gd name="connsiteY3" fmla="*/ 223656 h 1770771"/>
              <a:gd name="connsiteX4" fmla="*/ 943509 w 943509"/>
              <a:gd name="connsiteY4" fmla="*/ 19697 h 1770771"/>
              <a:gd name="connsiteX0" fmla="*/ 580821 w 1005980"/>
              <a:gd name="connsiteY0" fmla="*/ 1609889 h 1609889"/>
              <a:gd name="connsiteX1" fmla="*/ 475980 w 1005980"/>
              <a:gd name="connsiteY1" fmla="*/ 1364129 h 1609889"/>
              <a:gd name="connsiteX2" fmla="*/ 482023 w 1005980"/>
              <a:gd name="connsiteY2" fmla="*/ 885860 h 1609889"/>
              <a:gd name="connsiteX3" fmla="*/ 944086 w 1005980"/>
              <a:gd name="connsiteY3" fmla="*/ 62774 h 1609889"/>
              <a:gd name="connsiteX4" fmla="*/ 110658 w 1005980"/>
              <a:gd name="connsiteY4" fmla="*/ 1262503 h 1609889"/>
              <a:gd name="connsiteX0" fmla="*/ 988252 w 1005980"/>
              <a:gd name="connsiteY0" fmla="*/ 78881 h 1684527"/>
              <a:gd name="connsiteX1" fmla="*/ 475980 w 1005980"/>
              <a:gd name="connsiteY1" fmla="*/ 1523473 h 1684527"/>
              <a:gd name="connsiteX2" fmla="*/ 482023 w 1005980"/>
              <a:gd name="connsiteY2" fmla="*/ 1045204 h 1684527"/>
              <a:gd name="connsiteX3" fmla="*/ 944086 w 1005980"/>
              <a:gd name="connsiteY3" fmla="*/ 222118 h 1684527"/>
              <a:gd name="connsiteX4" fmla="*/ 110658 w 1005980"/>
              <a:gd name="connsiteY4" fmla="*/ 1421847 h 1684527"/>
              <a:gd name="connsiteX0" fmla="*/ 988252 w 1004973"/>
              <a:gd name="connsiteY0" fmla="*/ 78881 h 1547346"/>
              <a:gd name="connsiteX1" fmla="*/ 475980 w 1004973"/>
              <a:gd name="connsiteY1" fmla="*/ 1523473 h 1547346"/>
              <a:gd name="connsiteX2" fmla="*/ 944086 w 1004973"/>
              <a:gd name="connsiteY2" fmla="*/ 222118 h 1547346"/>
              <a:gd name="connsiteX3" fmla="*/ 110658 w 1004973"/>
              <a:gd name="connsiteY3" fmla="*/ 1421847 h 1547346"/>
              <a:gd name="connsiteX0" fmla="*/ 988252 w 1004973"/>
              <a:gd name="connsiteY0" fmla="*/ 78881 h 1421847"/>
              <a:gd name="connsiteX1" fmla="*/ 495382 w 1004973"/>
              <a:gd name="connsiteY1" fmla="*/ 124492 h 1421847"/>
              <a:gd name="connsiteX2" fmla="*/ 944086 w 1004973"/>
              <a:gd name="connsiteY2" fmla="*/ 222118 h 1421847"/>
              <a:gd name="connsiteX3" fmla="*/ 110658 w 1004973"/>
              <a:gd name="connsiteY3" fmla="*/ 1421847 h 1421847"/>
              <a:gd name="connsiteX0" fmla="*/ 988252 w 988252"/>
              <a:gd name="connsiteY0" fmla="*/ 78881 h 1421847"/>
              <a:gd name="connsiteX1" fmla="*/ 495382 w 988252"/>
              <a:gd name="connsiteY1" fmla="*/ 124492 h 1421847"/>
              <a:gd name="connsiteX2" fmla="*/ 73986 w 988252"/>
              <a:gd name="connsiteY2" fmla="*/ 808845 h 1421847"/>
              <a:gd name="connsiteX3" fmla="*/ 110658 w 988252"/>
              <a:gd name="connsiteY3" fmla="*/ 1421847 h 1421847"/>
              <a:gd name="connsiteX0" fmla="*/ 976160 w 976160"/>
              <a:gd name="connsiteY0" fmla="*/ 78881 h 1447586"/>
              <a:gd name="connsiteX1" fmla="*/ 483290 w 976160"/>
              <a:gd name="connsiteY1" fmla="*/ 124492 h 1447586"/>
              <a:gd name="connsiteX2" fmla="*/ 61894 w 976160"/>
              <a:gd name="connsiteY2" fmla="*/ 808845 h 1447586"/>
              <a:gd name="connsiteX3" fmla="*/ 133367 w 976160"/>
              <a:gd name="connsiteY3" fmla="*/ 1447586 h 1447586"/>
              <a:gd name="connsiteX0" fmla="*/ 1016487 w 1016487"/>
              <a:gd name="connsiteY0" fmla="*/ 78881 h 1447586"/>
              <a:gd name="connsiteX1" fmla="*/ 523617 w 1016487"/>
              <a:gd name="connsiteY1" fmla="*/ 124492 h 1447586"/>
              <a:gd name="connsiteX2" fmla="*/ 102221 w 1016487"/>
              <a:gd name="connsiteY2" fmla="*/ 808845 h 1447586"/>
              <a:gd name="connsiteX3" fmla="*/ 173694 w 1016487"/>
              <a:gd name="connsiteY3" fmla="*/ 1447586 h 1447586"/>
              <a:gd name="connsiteX0" fmla="*/ 1016487 w 1016487"/>
              <a:gd name="connsiteY0" fmla="*/ 78881 h 1447586"/>
              <a:gd name="connsiteX1" fmla="*/ 523617 w 1016487"/>
              <a:gd name="connsiteY1" fmla="*/ 124492 h 1447586"/>
              <a:gd name="connsiteX2" fmla="*/ 102221 w 1016487"/>
              <a:gd name="connsiteY2" fmla="*/ 808845 h 1447586"/>
              <a:gd name="connsiteX3" fmla="*/ 173694 w 1016487"/>
              <a:gd name="connsiteY3" fmla="*/ 1447586 h 1447586"/>
              <a:gd name="connsiteX0" fmla="*/ 1016487 w 1016487"/>
              <a:gd name="connsiteY0" fmla="*/ 78881 h 1447586"/>
              <a:gd name="connsiteX1" fmla="*/ 523617 w 1016487"/>
              <a:gd name="connsiteY1" fmla="*/ 124492 h 1447586"/>
              <a:gd name="connsiteX2" fmla="*/ 102221 w 1016487"/>
              <a:gd name="connsiteY2" fmla="*/ 808845 h 1447586"/>
              <a:gd name="connsiteX3" fmla="*/ 173694 w 1016487"/>
              <a:gd name="connsiteY3" fmla="*/ 1447586 h 1447586"/>
              <a:gd name="connsiteX0" fmla="*/ 1016487 w 1016487"/>
              <a:gd name="connsiteY0" fmla="*/ 78881 h 1447586"/>
              <a:gd name="connsiteX1" fmla="*/ 523617 w 1016487"/>
              <a:gd name="connsiteY1" fmla="*/ 124492 h 1447586"/>
              <a:gd name="connsiteX2" fmla="*/ 102221 w 1016487"/>
              <a:gd name="connsiteY2" fmla="*/ 808845 h 1447586"/>
              <a:gd name="connsiteX3" fmla="*/ 173694 w 1016487"/>
              <a:gd name="connsiteY3" fmla="*/ 1447586 h 1447586"/>
              <a:gd name="connsiteX0" fmla="*/ 1016487 w 1016487"/>
              <a:gd name="connsiteY0" fmla="*/ 78881 h 1447586"/>
              <a:gd name="connsiteX1" fmla="*/ 523617 w 1016487"/>
              <a:gd name="connsiteY1" fmla="*/ 124492 h 1447586"/>
              <a:gd name="connsiteX2" fmla="*/ 11051 w 1016487"/>
              <a:gd name="connsiteY2" fmla="*/ 741420 h 1447586"/>
              <a:gd name="connsiteX3" fmla="*/ 173694 w 1016487"/>
              <a:gd name="connsiteY3" fmla="*/ 1447586 h 1447586"/>
              <a:gd name="connsiteX0" fmla="*/ 1032906 w 1032906"/>
              <a:gd name="connsiteY0" fmla="*/ 78881 h 1447586"/>
              <a:gd name="connsiteX1" fmla="*/ 540036 w 1032906"/>
              <a:gd name="connsiteY1" fmla="*/ 124492 h 1447586"/>
              <a:gd name="connsiteX2" fmla="*/ 27470 w 1032906"/>
              <a:gd name="connsiteY2" fmla="*/ 741420 h 1447586"/>
              <a:gd name="connsiteX3" fmla="*/ 190113 w 1032906"/>
              <a:gd name="connsiteY3" fmla="*/ 1447586 h 1447586"/>
              <a:gd name="connsiteX0" fmla="*/ 1016487 w 1016487"/>
              <a:gd name="connsiteY0" fmla="*/ 78881 h 1447586"/>
              <a:gd name="connsiteX1" fmla="*/ 523617 w 1016487"/>
              <a:gd name="connsiteY1" fmla="*/ 124492 h 1447586"/>
              <a:gd name="connsiteX2" fmla="*/ 102221 w 1016487"/>
              <a:gd name="connsiteY2" fmla="*/ 808845 h 1447586"/>
              <a:gd name="connsiteX3" fmla="*/ 173694 w 1016487"/>
              <a:gd name="connsiteY3" fmla="*/ 1447586 h 1447586"/>
              <a:gd name="connsiteX0" fmla="*/ 1045205 w 1045205"/>
              <a:gd name="connsiteY0" fmla="*/ 112120 h 1480825"/>
              <a:gd name="connsiteX1" fmla="*/ 552335 w 1045205"/>
              <a:gd name="connsiteY1" fmla="*/ 157731 h 1480825"/>
              <a:gd name="connsiteX2" fmla="*/ 27470 w 1045205"/>
              <a:gd name="connsiteY2" fmla="*/ 1058504 h 1480825"/>
              <a:gd name="connsiteX3" fmla="*/ 202412 w 1045205"/>
              <a:gd name="connsiteY3" fmla="*/ 1480825 h 1480825"/>
              <a:gd name="connsiteX0" fmla="*/ 1059313 w 1059313"/>
              <a:gd name="connsiteY0" fmla="*/ 169638 h 1469321"/>
              <a:gd name="connsiteX1" fmla="*/ 552335 w 1059313"/>
              <a:gd name="connsiteY1" fmla="*/ 146227 h 1469321"/>
              <a:gd name="connsiteX2" fmla="*/ 27470 w 1059313"/>
              <a:gd name="connsiteY2" fmla="*/ 1047000 h 1469321"/>
              <a:gd name="connsiteX3" fmla="*/ 202412 w 1059313"/>
              <a:gd name="connsiteY3" fmla="*/ 1469321 h 1469321"/>
              <a:gd name="connsiteX0" fmla="*/ 1059313 w 1059313"/>
              <a:gd name="connsiteY0" fmla="*/ 169638 h 1469321"/>
              <a:gd name="connsiteX1" fmla="*/ 552335 w 1059313"/>
              <a:gd name="connsiteY1" fmla="*/ 146227 h 1469321"/>
              <a:gd name="connsiteX2" fmla="*/ 27470 w 1059313"/>
              <a:gd name="connsiteY2" fmla="*/ 1047000 h 1469321"/>
              <a:gd name="connsiteX3" fmla="*/ 202412 w 1059313"/>
              <a:gd name="connsiteY3" fmla="*/ 1469321 h 1469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59313" h="1469321">
                <a:moveTo>
                  <a:pt x="1059313" y="169638"/>
                </a:moveTo>
                <a:cubicBezTo>
                  <a:pt x="929230" y="90371"/>
                  <a:pt x="724309" y="0"/>
                  <a:pt x="552335" y="146227"/>
                </a:cubicBezTo>
                <a:cubicBezTo>
                  <a:pt x="380361" y="292454"/>
                  <a:pt x="60082" y="877212"/>
                  <a:pt x="27470" y="1047000"/>
                </a:cubicBezTo>
                <a:cubicBezTo>
                  <a:pt x="0" y="1246437"/>
                  <a:pt x="28718" y="1371582"/>
                  <a:pt x="202412" y="1469321"/>
                </a:cubicBezTo>
              </a:path>
            </a:pathLst>
          </a:custGeom>
          <a:ln w="38100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9" name="Forme libre 8"/>
          <p:cNvSpPr/>
          <p:nvPr/>
        </p:nvSpPr>
        <p:spPr>
          <a:xfrm rot="12873874" flipH="1" flipV="1">
            <a:off x="363951" y="1634208"/>
            <a:ext cx="627854" cy="469911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  <a:gd name="connsiteX0" fmla="*/ 703058 w 1483611"/>
              <a:gd name="connsiteY0" fmla="*/ 1823390 h 1823390"/>
              <a:gd name="connsiteX1" fmla="*/ 601824 w 1483611"/>
              <a:gd name="connsiteY1" fmla="*/ 1525011 h 1823390"/>
              <a:gd name="connsiteX2" fmla="*/ 67766 w 1483611"/>
              <a:gd name="connsiteY2" fmla="*/ 413001 h 1823390"/>
              <a:gd name="connsiteX3" fmla="*/ 1057956 w 1483611"/>
              <a:gd name="connsiteY3" fmla="*/ 181423 h 1823390"/>
              <a:gd name="connsiteX4" fmla="*/ 1483611 w 1483611"/>
              <a:gd name="connsiteY4" fmla="*/ 19697 h 1823390"/>
              <a:gd name="connsiteX0" fmla="*/ 828842 w 1609395"/>
              <a:gd name="connsiteY0" fmla="*/ 2164638 h 2164638"/>
              <a:gd name="connsiteX1" fmla="*/ 727608 w 1609395"/>
              <a:gd name="connsiteY1" fmla="*/ 1866259 h 2164638"/>
              <a:gd name="connsiteX2" fmla="*/ 193550 w 1609395"/>
              <a:gd name="connsiteY2" fmla="*/ 754249 h 2164638"/>
              <a:gd name="connsiteX3" fmla="*/ 235975 w 1609395"/>
              <a:gd name="connsiteY3" fmla="*/ 65550 h 2164638"/>
              <a:gd name="connsiteX4" fmla="*/ 1609395 w 1609395"/>
              <a:gd name="connsiteY4" fmla="*/ 360945 h 2164638"/>
              <a:gd name="connsiteX0" fmla="*/ 828842 w 1609395"/>
              <a:gd name="connsiteY0" fmla="*/ 2164638 h 2164638"/>
              <a:gd name="connsiteX1" fmla="*/ 193550 w 1609395"/>
              <a:gd name="connsiteY1" fmla="*/ 754249 h 2164638"/>
              <a:gd name="connsiteX2" fmla="*/ 235975 w 1609395"/>
              <a:gd name="connsiteY2" fmla="*/ 65550 h 2164638"/>
              <a:gd name="connsiteX3" fmla="*/ 1609395 w 1609395"/>
              <a:gd name="connsiteY3" fmla="*/ 360945 h 2164638"/>
              <a:gd name="connsiteX0" fmla="*/ 1000722 w 1781275"/>
              <a:gd name="connsiteY0" fmla="*/ 2253116 h 2253116"/>
              <a:gd name="connsiteX1" fmla="*/ 98812 w 1781275"/>
              <a:gd name="connsiteY1" fmla="*/ 1373591 h 2253116"/>
              <a:gd name="connsiteX2" fmla="*/ 407855 w 1781275"/>
              <a:gd name="connsiteY2" fmla="*/ 154028 h 2253116"/>
              <a:gd name="connsiteX3" fmla="*/ 1781275 w 1781275"/>
              <a:gd name="connsiteY3" fmla="*/ 449423 h 2253116"/>
              <a:gd name="connsiteX0" fmla="*/ 1000722 w 1437909"/>
              <a:gd name="connsiteY0" fmla="*/ 2241365 h 2241365"/>
              <a:gd name="connsiteX1" fmla="*/ 98812 w 1437909"/>
              <a:gd name="connsiteY1" fmla="*/ 1361840 h 2241365"/>
              <a:gd name="connsiteX2" fmla="*/ 407855 w 1437909"/>
              <a:gd name="connsiteY2" fmla="*/ 142277 h 2241365"/>
              <a:gd name="connsiteX3" fmla="*/ 1437910 w 1437909"/>
              <a:gd name="connsiteY3" fmla="*/ 508174 h 2241365"/>
              <a:gd name="connsiteX0" fmla="*/ 1150228 w 1459265"/>
              <a:gd name="connsiteY0" fmla="*/ 1727738 h 1727737"/>
              <a:gd name="connsiteX1" fmla="*/ 120168 w 1459265"/>
              <a:gd name="connsiteY1" fmla="*/ 1361840 h 1727737"/>
              <a:gd name="connsiteX2" fmla="*/ 429211 w 1459265"/>
              <a:gd name="connsiteY2" fmla="*/ 142277 h 1727737"/>
              <a:gd name="connsiteX3" fmla="*/ 1459266 w 1459265"/>
              <a:gd name="connsiteY3" fmla="*/ 508174 h 1727737"/>
              <a:gd name="connsiteX0" fmla="*/ 1150228 w 1459265"/>
              <a:gd name="connsiteY0" fmla="*/ 1727738 h 2051076"/>
              <a:gd name="connsiteX1" fmla="*/ 120168 w 1459265"/>
              <a:gd name="connsiteY1" fmla="*/ 1361840 h 2051076"/>
              <a:gd name="connsiteX2" fmla="*/ 429211 w 1459265"/>
              <a:gd name="connsiteY2" fmla="*/ 142277 h 2051076"/>
              <a:gd name="connsiteX3" fmla="*/ 1459266 w 1459265"/>
              <a:gd name="connsiteY3" fmla="*/ 508174 h 2051076"/>
              <a:gd name="connsiteX0" fmla="*/ 4352094 w 4352094"/>
              <a:gd name="connsiteY0" fmla="*/ 761463 h 1465036"/>
              <a:gd name="connsiteX1" fmla="*/ 577577 w 4352094"/>
              <a:gd name="connsiteY1" fmla="*/ 1361840 h 1465036"/>
              <a:gd name="connsiteX2" fmla="*/ 886620 w 4352094"/>
              <a:gd name="connsiteY2" fmla="*/ 142277 h 1465036"/>
              <a:gd name="connsiteX3" fmla="*/ 1916675 w 4352094"/>
              <a:gd name="connsiteY3" fmla="*/ 508174 h 1465036"/>
              <a:gd name="connsiteX0" fmla="*/ 3541700 w 3541700"/>
              <a:gd name="connsiteY0" fmla="*/ 694860 h 1018196"/>
              <a:gd name="connsiteX1" fmla="*/ 648935 w 3541700"/>
              <a:gd name="connsiteY1" fmla="*/ 895612 h 1018196"/>
              <a:gd name="connsiteX2" fmla="*/ 76226 w 3541700"/>
              <a:gd name="connsiteY2" fmla="*/ 75674 h 1018196"/>
              <a:gd name="connsiteX3" fmla="*/ 1106281 w 3541700"/>
              <a:gd name="connsiteY3" fmla="*/ 441571 h 1018196"/>
              <a:gd name="connsiteX0" fmla="*/ 3642499 w 3642499"/>
              <a:gd name="connsiteY0" fmla="*/ 1137801 h 1461137"/>
              <a:gd name="connsiteX1" fmla="*/ 749734 w 3642499"/>
              <a:gd name="connsiteY1" fmla="*/ 1338553 h 1461137"/>
              <a:gd name="connsiteX2" fmla="*/ 177025 w 3642499"/>
              <a:gd name="connsiteY2" fmla="*/ 518615 h 1461137"/>
              <a:gd name="connsiteX3" fmla="*/ 1811897 w 3642499"/>
              <a:gd name="connsiteY3" fmla="*/ 19697 h 1461137"/>
              <a:gd name="connsiteX0" fmla="*/ 3513175 w 3513175"/>
              <a:gd name="connsiteY0" fmla="*/ 1137801 h 2079647"/>
              <a:gd name="connsiteX1" fmla="*/ 1396352 w 3513175"/>
              <a:gd name="connsiteY1" fmla="*/ 1976451 h 2079647"/>
              <a:gd name="connsiteX2" fmla="*/ 47701 w 3513175"/>
              <a:gd name="connsiteY2" fmla="*/ 518615 h 2079647"/>
              <a:gd name="connsiteX3" fmla="*/ 1682573 w 3513175"/>
              <a:gd name="connsiteY3" fmla="*/ 19697 h 2079647"/>
              <a:gd name="connsiteX0" fmla="*/ 2827471 w 2827471"/>
              <a:gd name="connsiteY0" fmla="*/ 1137801 h 2013473"/>
              <a:gd name="connsiteX1" fmla="*/ 710648 w 2827471"/>
              <a:gd name="connsiteY1" fmla="*/ 1976451 h 2013473"/>
              <a:gd name="connsiteX2" fmla="*/ 47702 w 2827471"/>
              <a:gd name="connsiteY2" fmla="*/ 915664 h 2013473"/>
              <a:gd name="connsiteX3" fmla="*/ 996869 w 2827471"/>
              <a:gd name="connsiteY3" fmla="*/ 19697 h 2013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7471" h="2013473">
                <a:moveTo>
                  <a:pt x="2827471" y="1137801"/>
                </a:moveTo>
                <a:cubicBezTo>
                  <a:pt x="2213592" y="1461139"/>
                  <a:pt x="1173943" y="2013474"/>
                  <a:pt x="710648" y="1976451"/>
                </a:cubicBezTo>
                <a:cubicBezTo>
                  <a:pt x="247353" y="1939428"/>
                  <a:pt x="-1" y="1241790"/>
                  <a:pt x="47702" y="915664"/>
                </a:cubicBezTo>
                <a:cubicBezTo>
                  <a:pt x="95405" y="589538"/>
                  <a:pt x="886211" y="0"/>
                  <a:pt x="996869" y="19697"/>
                </a:cubicBezTo>
              </a:path>
            </a:pathLst>
          </a:custGeom>
          <a:ln w="38100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cxnSp>
        <p:nvCxnSpPr>
          <p:cNvPr id="10" name="Connecteur droit avec flèche 9"/>
          <p:cNvCxnSpPr/>
          <p:nvPr/>
        </p:nvCxnSpPr>
        <p:spPr>
          <a:xfrm>
            <a:off x="4788024" y="2151687"/>
            <a:ext cx="936625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72008" y="3356992"/>
            <a:ext cx="8964488" cy="430887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r>
              <a:rPr lang="fr-FR" sz="2200" dirty="0" smtClean="0">
                <a:sym typeface="Wingdings"/>
              </a:rPr>
              <a:t></a:t>
            </a:r>
            <a:r>
              <a:rPr lang="fr-FR" sz="2200" baseline="30000" dirty="0" smtClean="0"/>
              <a:t> </a:t>
            </a:r>
            <a:r>
              <a:rPr lang="fr-FR" sz="2200" b="1" u="sng" dirty="0" smtClean="0"/>
              <a:t>Elimination du groupe –OR’</a:t>
            </a:r>
            <a:r>
              <a:rPr lang="fr-FR" sz="2200" dirty="0" smtClean="0"/>
              <a:t> :</a:t>
            </a:r>
            <a:endParaRPr lang="fr-FR" sz="2200" dirty="0"/>
          </a:p>
        </p:txBody>
      </p:sp>
      <p:pic>
        <p:nvPicPr>
          <p:cNvPr id="13" name="Image 12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4075911"/>
            <a:ext cx="4896544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Connecteur droit avec flèche 13"/>
          <p:cNvCxnSpPr/>
          <p:nvPr/>
        </p:nvCxnSpPr>
        <p:spPr>
          <a:xfrm>
            <a:off x="2987824" y="4795991"/>
            <a:ext cx="936625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 1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859887"/>
            <a:ext cx="2808312" cy="165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Forme libre 15"/>
          <p:cNvSpPr/>
          <p:nvPr/>
        </p:nvSpPr>
        <p:spPr>
          <a:xfrm rot="6844802" flipH="1">
            <a:off x="735664" y="4008558"/>
            <a:ext cx="267610" cy="535848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  <a:gd name="connsiteX0" fmla="*/ 703058 w 1483611"/>
              <a:gd name="connsiteY0" fmla="*/ 1823390 h 1823390"/>
              <a:gd name="connsiteX1" fmla="*/ 601824 w 1483611"/>
              <a:gd name="connsiteY1" fmla="*/ 1525011 h 1823390"/>
              <a:gd name="connsiteX2" fmla="*/ 67766 w 1483611"/>
              <a:gd name="connsiteY2" fmla="*/ 413001 h 1823390"/>
              <a:gd name="connsiteX3" fmla="*/ 1057956 w 1483611"/>
              <a:gd name="connsiteY3" fmla="*/ 181423 h 1823390"/>
              <a:gd name="connsiteX4" fmla="*/ 1483611 w 1483611"/>
              <a:gd name="connsiteY4" fmla="*/ 19697 h 1823390"/>
              <a:gd name="connsiteX0" fmla="*/ 828842 w 1609395"/>
              <a:gd name="connsiteY0" fmla="*/ 2164638 h 2164638"/>
              <a:gd name="connsiteX1" fmla="*/ 727608 w 1609395"/>
              <a:gd name="connsiteY1" fmla="*/ 1866259 h 2164638"/>
              <a:gd name="connsiteX2" fmla="*/ 193550 w 1609395"/>
              <a:gd name="connsiteY2" fmla="*/ 754249 h 2164638"/>
              <a:gd name="connsiteX3" fmla="*/ 235975 w 1609395"/>
              <a:gd name="connsiteY3" fmla="*/ 65550 h 2164638"/>
              <a:gd name="connsiteX4" fmla="*/ 1609395 w 1609395"/>
              <a:gd name="connsiteY4" fmla="*/ 360945 h 2164638"/>
              <a:gd name="connsiteX0" fmla="*/ 828842 w 1609395"/>
              <a:gd name="connsiteY0" fmla="*/ 2164638 h 2164638"/>
              <a:gd name="connsiteX1" fmla="*/ 193550 w 1609395"/>
              <a:gd name="connsiteY1" fmla="*/ 754249 h 2164638"/>
              <a:gd name="connsiteX2" fmla="*/ 235975 w 1609395"/>
              <a:gd name="connsiteY2" fmla="*/ 65550 h 2164638"/>
              <a:gd name="connsiteX3" fmla="*/ 1609395 w 1609395"/>
              <a:gd name="connsiteY3" fmla="*/ 360945 h 2164638"/>
              <a:gd name="connsiteX0" fmla="*/ 1000722 w 1781275"/>
              <a:gd name="connsiteY0" fmla="*/ 2253116 h 2253116"/>
              <a:gd name="connsiteX1" fmla="*/ 98812 w 1781275"/>
              <a:gd name="connsiteY1" fmla="*/ 1373591 h 2253116"/>
              <a:gd name="connsiteX2" fmla="*/ 407855 w 1781275"/>
              <a:gd name="connsiteY2" fmla="*/ 154028 h 2253116"/>
              <a:gd name="connsiteX3" fmla="*/ 1781275 w 1781275"/>
              <a:gd name="connsiteY3" fmla="*/ 449423 h 2253116"/>
              <a:gd name="connsiteX0" fmla="*/ 1000722 w 1437909"/>
              <a:gd name="connsiteY0" fmla="*/ 2241365 h 2241365"/>
              <a:gd name="connsiteX1" fmla="*/ 98812 w 1437909"/>
              <a:gd name="connsiteY1" fmla="*/ 1361840 h 2241365"/>
              <a:gd name="connsiteX2" fmla="*/ 407855 w 1437909"/>
              <a:gd name="connsiteY2" fmla="*/ 142277 h 2241365"/>
              <a:gd name="connsiteX3" fmla="*/ 1437910 w 1437909"/>
              <a:gd name="connsiteY3" fmla="*/ 508174 h 2241365"/>
              <a:gd name="connsiteX0" fmla="*/ 1150228 w 1459265"/>
              <a:gd name="connsiteY0" fmla="*/ 1727738 h 1727737"/>
              <a:gd name="connsiteX1" fmla="*/ 120168 w 1459265"/>
              <a:gd name="connsiteY1" fmla="*/ 1361840 h 1727737"/>
              <a:gd name="connsiteX2" fmla="*/ 429211 w 1459265"/>
              <a:gd name="connsiteY2" fmla="*/ 142277 h 1727737"/>
              <a:gd name="connsiteX3" fmla="*/ 1459266 w 1459265"/>
              <a:gd name="connsiteY3" fmla="*/ 508174 h 1727737"/>
              <a:gd name="connsiteX0" fmla="*/ 1150228 w 1459265"/>
              <a:gd name="connsiteY0" fmla="*/ 1727738 h 2051076"/>
              <a:gd name="connsiteX1" fmla="*/ 120168 w 1459265"/>
              <a:gd name="connsiteY1" fmla="*/ 1361840 h 2051076"/>
              <a:gd name="connsiteX2" fmla="*/ 429211 w 1459265"/>
              <a:gd name="connsiteY2" fmla="*/ 142277 h 2051076"/>
              <a:gd name="connsiteX3" fmla="*/ 1459266 w 1459265"/>
              <a:gd name="connsiteY3" fmla="*/ 508174 h 2051076"/>
              <a:gd name="connsiteX0" fmla="*/ 4352094 w 4352094"/>
              <a:gd name="connsiteY0" fmla="*/ 761463 h 1465036"/>
              <a:gd name="connsiteX1" fmla="*/ 577577 w 4352094"/>
              <a:gd name="connsiteY1" fmla="*/ 1361840 h 1465036"/>
              <a:gd name="connsiteX2" fmla="*/ 886620 w 4352094"/>
              <a:gd name="connsiteY2" fmla="*/ 142277 h 1465036"/>
              <a:gd name="connsiteX3" fmla="*/ 1916675 w 4352094"/>
              <a:gd name="connsiteY3" fmla="*/ 508174 h 1465036"/>
              <a:gd name="connsiteX0" fmla="*/ 3541700 w 3541700"/>
              <a:gd name="connsiteY0" fmla="*/ 694860 h 1018196"/>
              <a:gd name="connsiteX1" fmla="*/ 648935 w 3541700"/>
              <a:gd name="connsiteY1" fmla="*/ 895612 h 1018196"/>
              <a:gd name="connsiteX2" fmla="*/ 76226 w 3541700"/>
              <a:gd name="connsiteY2" fmla="*/ 75674 h 1018196"/>
              <a:gd name="connsiteX3" fmla="*/ 1106281 w 3541700"/>
              <a:gd name="connsiteY3" fmla="*/ 441571 h 1018196"/>
              <a:gd name="connsiteX0" fmla="*/ 3642499 w 3642499"/>
              <a:gd name="connsiteY0" fmla="*/ 1137801 h 1461137"/>
              <a:gd name="connsiteX1" fmla="*/ 749734 w 3642499"/>
              <a:gd name="connsiteY1" fmla="*/ 1338553 h 1461137"/>
              <a:gd name="connsiteX2" fmla="*/ 177025 w 3642499"/>
              <a:gd name="connsiteY2" fmla="*/ 518615 h 1461137"/>
              <a:gd name="connsiteX3" fmla="*/ 1811897 w 3642499"/>
              <a:gd name="connsiteY3" fmla="*/ 19697 h 1461137"/>
              <a:gd name="connsiteX0" fmla="*/ 3513175 w 3513175"/>
              <a:gd name="connsiteY0" fmla="*/ 1137801 h 2079647"/>
              <a:gd name="connsiteX1" fmla="*/ 1396352 w 3513175"/>
              <a:gd name="connsiteY1" fmla="*/ 1976451 h 2079647"/>
              <a:gd name="connsiteX2" fmla="*/ 47701 w 3513175"/>
              <a:gd name="connsiteY2" fmla="*/ 518615 h 2079647"/>
              <a:gd name="connsiteX3" fmla="*/ 1682573 w 3513175"/>
              <a:gd name="connsiteY3" fmla="*/ 19697 h 2079647"/>
              <a:gd name="connsiteX0" fmla="*/ 2827471 w 2827471"/>
              <a:gd name="connsiteY0" fmla="*/ 1137801 h 2013473"/>
              <a:gd name="connsiteX1" fmla="*/ 710648 w 2827471"/>
              <a:gd name="connsiteY1" fmla="*/ 1976451 h 2013473"/>
              <a:gd name="connsiteX2" fmla="*/ 47702 w 2827471"/>
              <a:gd name="connsiteY2" fmla="*/ 915664 h 2013473"/>
              <a:gd name="connsiteX3" fmla="*/ 996869 w 2827471"/>
              <a:gd name="connsiteY3" fmla="*/ 19697 h 2013473"/>
              <a:gd name="connsiteX0" fmla="*/ 2814936 w 2814936"/>
              <a:gd name="connsiteY0" fmla="*/ 941776 h 1817448"/>
              <a:gd name="connsiteX1" fmla="*/ 698113 w 2814936"/>
              <a:gd name="connsiteY1" fmla="*/ 1780426 h 1817448"/>
              <a:gd name="connsiteX2" fmla="*/ 35167 w 2814936"/>
              <a:gd name="connsiteY2" fmla="*/ 719639 h 1817448"/>
              <a:gd name="connsiteX3" fmla="*/ 487130 w 2814936"/>
              <a:gd name="connsiteY3" fmla="*/ 19697 h 1817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4936" h="1817448">
                <a:moveTo>
                  <a:pt x="2814936" y="941776"/>
                </a:moveTo>
                <a:cubicBezTo>
                  <a:pt x="2201057" y="1265114"/>
                  <a:pt x="1161408" y="1817449"/>
                  <a:pt x="698113" y="1780426"/>
                </a:cubicBezTo>
                <a:cubicBezTo>
                  <a:pt x="234818" y="1743403"/>
                  <a:pt x="70331" y="1013094"/>
                  <a:pt x="35167" y="719639"/>
                </a:cubicBezTo>
                <a:cubicBezTo>
                  <a:pt x="3" y="426184"/>
                  <a:pt x="376472" y="0"/>
                  <a:pt x="487130" y="19697"/>
                </a:cubicBezTo>
              </a:path>
            </a:pathLst>
          </a:custGeom>
          <a:ln w="38100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7" name="Forme libre 16"/>
          <p:cNvSpPr/>
          <p:nvPr/>
        </p:nvSpPr>
        <p:spPr>
          <a:xfrm rot="4326624" flipH="1">
            <a:off x="1242629" y="4801469"/>
            <a:ext cx="502880" cy="374048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  <a:gd name="connsiteX0" fmla="*/ 703058 w 1483611"/>
              <a:gd name="connsiteY0" fmla="*/ 1823390 h 1823390"/>
              <a:gd name="connsiteX1" fmla="*/ 601824 w 1483611"/>
              <a:gd name="connsiteY1" fmla="*/ 1525011 h 1823390"/>
              <a:gd name="connsiteX2" fmla="*/ 67766 w 1483611"/>
              <a:gd name="connsiteY2" fmla="*/ 413001 h 1823390"/>
              <a:gd name="connsiteX3" fmla="*/ 1057956 w 1483611"/>
              <a:gd name="connsiteY3" fmla="*/ 181423 h 1823390"/>
              <a:gd name="connsiteX4" fmla="*/ 1483611 w 1483611"/>
              <a:gd name="connsiteY4" fmla="*/ 19697 h 1823390"/>
              <a:gd name="connsiteX0" fmla="*/ 828842 w 1609395"/>
              <a:gd name="connsiteY0" fmla="*/ 2164638 h 2164638"/>
              <a:gd name="connsiteX1" fmla="*/ 727608 w 1609395"/>
              <a:gd name="connsiteY1" fmla="*/ 1866259 h 2164638"/>
              <a:gd name="connsiteX2" fmla="*/ 193550 w 1609395"/>
              <a:gd name="connsiteY2" fmla="*/ 754249 h 2164638"/>
              <a:gd name="connsiteX3" fmla="*/ 235975 w 1609395"/>
              <a:gd name="connsiteY3" fmla="*/ 65550 h 2164638"/>
              <a:gd name="connsiteX4" fmla="*/ 1609395 w 1609395"/>
              <a:gd name="connsiteY4" fmla="*/ 360945 h 2164638"/>
              <a:gd name="connsiteX0" fmla="*/ 828842 w 1609395"/>
              <a:gd name="connsiteY0" fmla="*/ 2164638 h 2164638"/>
              <a:gd name="connsiteX1" fmla="*/ 193550 w 1609395"/>
              <a:gd name="connsiteY1" fmla="*/ 754249 h 2164638"/>
              <a:gd name="connsiteX2" fmla="*/ 235975 w 1609395"/>
              <a:gd name="connsiteY2" fmla="*/ 65550 h 2164638"/>
              <a:gd name="connsiteX3" fmla="*/ 1609395 w 1609395"/>
              <a:gd name="connsiteY3" fmla="*/ 360945 h 2164638"/>
              <a:gd name="connsiteX0" fmla="*/ 1000722 w 1781275"/>
              <a:gd name="connsiteY0" fmla="*/ 2253116 h 2253116"/>
              <a:gd name="connsiteX1" fmla="*/ 98812 w 1781275"/>
              <a:gd name="connsiteY1" fmla="*/ 1373591 h 2253116"/>
              <a:gd name="connsiteX2" fmla="*/ 407855 w 1781275"/>
              <a:gd name="connsiteY2" fmla="*/ 154028 h 2253116"/>
              <a:gd name="connsiteX3" fmla="*/ 1781275 w 1781275"/>
              <a:gd name="connsiteY3" fmla="*/ 449423 h 2253116"/>
              <a:gd name="connsiteX0" fmla="*/ 1000722 w 1437909"/>
              <a:gd name="connsiteY0" fmla="*/ 2241365 h 2241365"/>
              <a:gd name="connsiteX1" fmla="*/ 98812 w 1437909"/>
              <a:gd name="connsiteY1" fmla="*/ 1361840 h 2241365"/>
              <a:gd name="connsiteX2" fmla="*/ 407855 w 1437909"/>
              <a:gd name="connsiteY2" fmla="*/ 142277 h 2241365"/>
              <a:gd name="connsiteX3" fmla="*/ 1437910 w 1437909"/>
              <a:gd name="connsiteY3" fmla="*/ 508174 h 2241365"/>
              <a:gd name="connsiteX0" fmla="*/ 1150228 w 1459265"/>
              <a:gd name="connsiteY0" fmla="*/ 1727738 h 1727737"/>
              <a:gd name="connsiteX1" fmla="*/ 120168 w 1459265"/>
              <a:gd name="connsiteY1" fmla="*/ 1361840 h 1727737"/>
              <a:gd name="connsiteX2" fmla="*/ 429211 w 1459265"/>
              <a:gd name="connsiteY2" fmla="*/ 142277 h 1727737"/>
              <a:gd name="connsiteX3" fmla="*/ 1459266 w 1459265"/>
              <a:gd name="connsiteY3" fmla="*/ 508174 h 1727737"/>
              <a:gd name="connsiteX0" fmla="*/ 1150228 w 1459265"/>
              <a:gd name="connsiteY0" fmla="*/ 1727738 h 2051076"/>
              <a:gd name="connsiteX1" fmla="*/ 120168 w 1459265"/>
              <a:gd name="connsiteY1" fmla="*/ 1361840 h 2051076"/>
              <a:gd name="connsiteX2" fmla="*/ 429211 w 1459265"/>
              <a:gd name="connsiteY2" fmla="*/ 142277 h 2051076"/>
              <a:gd name="connsiteX3" fmla="*/ 1459266 w 1459265"/>
              <a:gd name="connsiteY3" fmla="*/ 508174 h 2051076"/>
              <a:gd name="connsiteX0" fmla="*/ 4352094 w 4352094"/>
              <a:gd name="connsiteY0" fmla="*/ 761463 h 1465036"/>
              <a:gd name="connsiteX1" fmla="*/ 577577 w 4352094"/>
              <a:gd name="connsiteY1" fmla="*/ 1361840 h 1465036"/>
              <a:gd name="connsiteX2" fmla="*/ 886620 w 4352094"/>
              <a:gd name="connsiteY2" fmla="*/ 142277 h 1465036"/>
              <a:gd name="connsiteX3" fmla="*/ 1916675 w 4352094"/>
              <a:gd name="connsiteY3" fmla="*/ 508174 h 1465036"/>
              <a:gd name="connsiteX0" fmla="*/ 3541700 w 3541700"/>
              <a:gd name="connsiteY0" fmla="*/ 694860 h 1018196"/>
              <a:gd name="connsiteX1" fmla="*/ 648935 w 3541700"/>
              <a:gd name="connsiteY1" fmla="*/ 895612 h 1018196"/>
              <a:gd name="connsiteX2" fmla="*/ 76226 w 3541700"/>
              <a:gd name="connsiteY2" fmla="*/ 75674 h 1018196"/>
              <a:gd name="connsiteX3" fmla="*/ 1106281 w 3541700"/>
              <a:gd name="connsiteY3" fmla="*/ 441571 h 1018196"/>
              <a:gd name="connsiteX0" fmla="*/ 3642499 w 3642499"/>
              <a:gd name="connsiteY0" fmla="*/ 1137801 h 1461137"/>
              <a:gd name="connsiteX1" fmla="*/ 749734 w 3642499"/>
              <a:gd name="connsiteY1" fmla="*/ 1338553 h 1461137"/>
              <a:gd name="connsiteX2" fmla="*/ 177025 w 3642499"/>
              <a:gd name="connsiteY2" fmla="*/ 518615 h 1461137"/>
              <a:gd name="connsiteX3" fmla="*/ 1811897 w 3642499"/>
              <a:gd name="connsiteY3" fmla="*/ 19697 h 1461137"/>
              <a:gd name="connsiteX0" fmla="*/ 3513175 w 3513175"/>
              <a:gd name="connsiteY0" fmla="*/ 1137801 h 2079647"/>
              <a:gd name="connsiteX1" fmla="*/ 1396352 w 3513175"/>
              <a:gd name="connsiteY1" fmla="*/ 1976451 h 2079647"/>
              <a:gd name="connsiteX2" fmla="*/ 47701 w 3513175"/>
              <a:gd name="connsiteY2" fmla="*/ 518615 h 2079647"/>
              <a:gd name="connsiteX3" fmla="*/ 1682573 w 3513175"/>
              <a:gd name="connsiteY3" fmla="*/ 19697 h 2079647"/>
              <a:gd name="connsiteX0" fmla="*/ 2827471 w 2827471"/>
              <a:gd name="connsiteY0" fmla="*/ 1137801 h 2013473"/>
              <a:gd name="connsiteX1" fmla="*/ 710648 w 2827471"/>
              <a:gd name="connsiteY1" fmla="*/ 1976451 h 2013473"/>
              <a:gd name="connsiteX2" fmla="*/ 47702 w 2827471"/>
              <a:gd name="connsiteY2" fmla="*/ 915664 h 2013473"/>
              <a:gd name="connsiteX3" fmla="*/ 996869 w 2827471"/>
              <a:gd name="connsiteY3" fmla="*/ 19697 h 2013473"/>
              <a:gd name="connsiteX0" fmla="*/ 2816305 w 2816305"/>
              <a:gd name="connsiteY0" fmla="*/ 725881 h 1601553"/>
              <a:gd name="connsiteX1" fmla="*/ 699482 w 2816305"/>
              <a:gd name="connsiteY1" fmla="*/ 1564531 h 1601553"/>
              <a:gd name="connsiteX2" fmla="*/ 36536 w 2816305"/>
              <a:gd name="connsiteY2" fmla="*/ 503744 h 1601553"/>
              <a:gd name="connsiteX3" fmla="*/ 480275 w 2816305"/>
              <a:gd name="connsiteY3" fmla="*/ 19697 h 1601553"/>
              <a:gd name="connsiteX0" fmla="*/ 2828735 w 2828735"/>
              <a:gd name="connsiteY0" fmla="*/ 725881 h 1216843"/>
              <a:gd name="connsiteX1" fmla="*/ 786502 w 2828735"/>
              <a:gd name="connsiteY1" fmla="*/ 1179819 h 1216843"/>
              <a:gd name="connsiteX2" fmla="*/ 48966 w 2828735"/>
              <a:gd name="connsiteY2" fmla="*/ 503744 h 1216843"/>
              <a:gd name="connsiteX3" fmla="*/ 492705 w 2828735"/>
              <a:gd name="connsiteY3" fmla="*/ 19697 h 1216843"/>
              <a:gd name="connsiteX0" fmla="*/ 3511635 w 3511635"/>
              <a:gd name="connsiteY0" fmla="*/ 725881 h 1189687"/>
              <a:gd name="connsiteX1" fmla="*/ 1469402 w 3511635"/>
              <a:gd name="connsiteY1" fmla="*/ 1179819 h 1189687"/>
              <a:gd name="connsiteX2" fmla="*/ 48965 w 3511635"/>
              <a:gd name="connsiteY2" fmla="*/ 666665 h 1189687"/>
              <a:gd name="connsiteX3" fmla="*/ 1175605 w 3511635"/>
              <a:gd name="connsiteY3" fmla="*/ 19697 h 1189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11635" h="1189687">
                <a:moveTo>
                  <a:pt x="3511635" y="725881"/>
                </a:moveTo>
                <a:cubicBezTo>
                  <a:pt x="2897756" y="1049219"/>
                  <a:pt x="2046514" y="1189688"/>
                  <a:pt x="1469402" y="1179819"/>
                </a:cubicBezTo>
                <a:cubicBezTo>
                  <a:pt x="892290" y="1169950"/>
                  <a:pt x="97931" y="860019"/>
                  <a:pt x="48965" y="666665"/>
                </a:cubicBezTo>
                <a:cubicBezTo>
                  <a:pt x="-1" y="473311"/>
                  <a:pt x="1064947" y="0"/>
                  <a:pt x="1175605" y="19697"/>
                </a:cubicBezTo>
              </a:path>
            </a:pathLst>
          </a:custGeom>
          <a:ln w="38100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81216" y="5728667"/>
            <a:ext cx="8964488" cy="430887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r>
              <a:rPr lang="fr-FR" sz="2200" dirty="0" smtClean="0">
                <a:sym typeface="Wingdings"/>
              </a:rPr>
              <a:t></a:t>
            </a:r>
            <a:r>
              <a:rPr lang="fr-FR" sz="2200" baseline="30000" dirty="0" smtClean="0"/>
              <a:t> </a:t>
            </a:r>
            <a:r>
              <a:rPr lang="fr-FR" sz="2200" b="1" u="sng" dirty="0" smtClean="0"/>
              <a:t>Addition nucléophile de l’organomagnésien sur le composé carbonylé</a:t>
            </a:r>
            <a:r>
              <a:rPr lang="fr-FR" sz="2200" dirty="0" smtClean="0"/>
              <a:t> :</a:t>
            </a:r>
            <a:endParaRPr lang="fr-FR" sz="2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  <p:bldP spid="17" grpId="0" animBg="1"/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72008" y="44624"/>
            <a:ext cx="8964488" cy="6696744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2008" y="67774"/>
            <a:ext cx="8964488" cy="430887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r>
              <a:rPr lang="fr-FR" sz="2200" dirty="0" smtClean="0">
                <a:sym typeface="Wingdings"/>
              </a:rPr>
              <a:t></a:t>
            </a:r>
            <a:r>
              <a:rPr lang="fr-FR" sz="2200" baseline="30000" dirty="0" smtClean="0"/>
              <a:t> </a:t>
            </a:r>
            <a:r>
              <a:rPr lang="fr-FR" sz="2200" b="1" u="sng" dirty="0" smtClean="0"/>
              <a:t>Elimination du groupe –OR’</a:t>
            </a:r>
            <a:r>
              <a:rPr lang="fr-FR" sz="2200" dirty="0" smtClean="0"/>
              <a:t> :</a:t>
            </a:r>
            <a:endParaRPr lang="fr-FR" sz="2200" dirty="0"/>
          </a:p>
        </p:txBody>
      </p:sp>
      <p:pic>
        <p:nvPicPr>
          <p:cNvPr id="4" name="Imag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786693"/>
            <a:ext cx="4896544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Connecteur droit avec flèche 4"/>
          <p:cNvCxnSpPr/>
          <p:nvPr/>
        </p:nvCxnSpPr>
        <p:spPr>
          <a:xfrm>
            <a:off x="2987824" y="1506773"/>
            <a:ext cx="936625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570669"/>
            <a:ext cx="2808312" cy="165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rme libre 6"/>
          <p:cNvSpPr/>
          <p:nvPr/>
        </p:nvSpPr>
        <p:spPr>
          <a:xfrm rot="6844802" flipH="1">
            <a:off x="735664" y="719340"/>
            <a:ext cx="267610" cy="535848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  <a:gd name="connsiteX0" fmla="*/ 703058 w 1483611"/>
              <a:gd name="connsiteY0" fmla="*/ 1823390 h 1823390"/>
              <a:gd name="connsiteX1" fmla="*/ 601824 w 1483611"/>
              <a:gd name="connsiteY1" fmla="*/ 1525011 h 1823390"/>
              <a:gd name="connsiteX2" fmla="*/ 67766 w 1483611"/>
              <a:gd name="connsiteY2" fmla="*/ 413001 h 1823390"/>
              <a:gd name="connsiteX3" fmla="*/ 1057956 w 1483611"/>
              <a:gd name="connsiteY3" fmla="*/ 181423 h 1823390"/>
              <a:gd name="connsiteX4" fmla="*/ 1483611 w 1483611"/>
              <a:gd name="connsiteY4" fmla="*/ 19697 h 1823390"/>
              <a:gd name="connsiteX0" fmla="*/ 828842 w 1609395"/>
              <a:gd name="connsiteY0" fmla="*/ 2164638 h 2164638"/>
              <a:gd name="connsiteX1" fmla="*/ 727608 w 1609395"/>
              <a:gd name="connsiteY1" fmla="*/ 1866259 h 2164638"/>
              <a:gd name="connsiteX2" fmla="*/ 193550 w 1609395"/>
              <a:gd name="connsiteY2" fmla="*/ 754249 h 2164638"/>
              <a:gd name="connsiteX3" fmla="*/ 235975 w 1609395"/>
              <a:gd name="connsiteY3" fmla="*/ 65550 h 2164638"/>
              <a:gd name="connsiteX4" fmla="*/ 1609395 w 1609395"/>
              <a:gd name="connsiteY4" fmla="*/ 360945 h 2164638"/>
              <a:gd name="connsiteX0" fmla="*/ 828842 w 1609395"/>
              <a:gd name="connsiteY0" fmla="*/ 2164638 h 2164638"/>
              <a:gd name="connsiteX1" fmla="*/ 193550 w 1609395"/>
              <a:gd name="connsiteY1" fmla="*/ 754249 h 2164638"/>
              <a:gd name="connsiteX2" fmla="*/ 235975 w 1609395"/>
              <a:gd name="connsiteY2" fmla="*/ 65550 h 2164638"/>
              <a:gd name="connsiteX3" fmla="*/ 1609395 w 1609395"/>
              <a:gd name="connsiteY3" fmla="*/ 360945 h 2164638"/>
              <a:gd name="connsiteX0" fmla="*/ 1000722 w 1781275"/>
              <a:gd name="connsiteY0" fmla="*/ 2253116 h 2253116"/>
              <a:gd name="connsiteX1" fmla="*/ 98812 w 1781275"/>
              <a:gd name="connsiteY1" fmla="*/ 1373591 h 2253116"/>
              <a:gd name="connsiteX2" fmla="*/ 407855 w 1781275"/>
              <a:gd name="connsiteY2" fmla="*/ 154028 h 2253116"/>
              <a:gd name="connsiteX3" fmla="*/ 1781275 w 1781275"/>
              <a:gd name="connsiteY3" fmla="*/ 449423 h 2253116"/>
              <a:gd name="connsiteX0" fmla="*/ 1000722 w 1437909"/>
              <a:gd name="connsiteY0" fmla="*/ 2241365 h 2241365"/>
              <a:gd name="connsiteX1" fmla="*/ 98812 w 1437909"/>
              <a:gd name="connsiteY1" fmla="*/ 1361840 h 2241365"/>
              <a:gd name="connsiteX2" fmla="*/ 407855 w 1437909"/>
              <a:gd name="connsiteY2" fmla="*/ 142277 h 2241365"/>
              <a:gd name="connsiteX3" fmla="*/ 1437910 w 1437909"/>
              <a:gd name="connsiteY3" fmla="*/ 508174 h 2241365"/>
              <a:gd name="connsiteX0" fmla="*/ 1150228 w 1459265"/>
              <a:gd name="connsiteY0" fmla="*/ 1727738 h 1727737"/>
              <a:gd name="connsiteX1" fmla="*/ 120168 w 1459265"/>
              <a:gd name="connsiteY1" fmla="*/ 1361840 h 1727737"/>
              <a:gd name="connsiteX2" fmla="*/ 429211 w 1459265"/>
              <a:gd name="connsiteY2" fmla="*/ 142277 h 1727737"/>
              <a:gd name="connsiteX3" fmla="*/ 1459266 w 1459265"/>
              <a:gd name="connsiteY3" fmla="*/ 508174 h 1727737"/>
              <a:gd name="connsiteX0" fmla="*/ 1150228 w 1459265"/>
              <a:gd name="connsiteY0" fmla="*/ 1727738 h 2051076"/>
              <a:gd name="connsiteX1" fmla="*/ 120168 w 1459265"/>
              <a:gd name="connsiteY1" fmla="*/ 1361840 h 2051076"/>
              <a:gd name="connsiteX2" fmla="*/ 429211 w 1459265"/>
              <a:gd name="connsiteY2" fmla="*/ 142277 h 2051076"/>
              <a:gd name="connsiteX3" fmla="*/ 1459266 w 1459265"/>
              <a:gd name="connsiteY3" fmla="*/ 508174 h 2051076"/>
              <a:gd name="connsiteX0" fmla="*/ 4352094 w 4352094"/>
              <a:gd name="connsiteY0" fmla="*/ 761463 h 1465036"/>
              <a:gd name="connsiteX1" fmla="*/ 577577 w 4352094"/>
              <a:gd name="connsiteY1" fmla="*/ 1361840 h 1465036"/>
              <a:gd name="connsiteX2" fmla="*/ 886620 w 4352094"/>
              <a:gd name="connsiteY2" fmla="*/ 142277 h 1465036"/>
              <a:gd name="connsiteX3" fmla="*/ 1916675 w 4352094"/>
              <a:gd name="connsiteY3" fmla="*/ 508174 h 1465036"/>
              <a:gd name="connsiteX0" fmla="*/ 3541700 w 3541700"/>
              <a:gd name="connsiteY0" fmla="*/ 694860 h 1018196"/>
              <a:gd name="connsiteX1" fmla="*/ 648935 w 3541700"/>
              <a:gd name="connsiteY1" fmla="*/ 895612 h 1018196"/>
              <a:gd name="connsiteX2" fmla="*/ 76226 w 3541700"/>
              <a:gd name="connsiteY2" fmla="*/ 75674 h 1018196"/>
              <a:gd name="connsiteX3" fmla="*/ 1106281 w 3541700"/>
              <a:gd name="connsiteY3" fmla="*/ 441571 h 1018196"/>
              <a:gd name="connsiteX0" fmla="*/ 3642499 w 3642499"/>
              <a:gd name="connsiteY0" fmla="*/ 1137801 h 1461137"/>
              <a:gd name="connsiteX1" fmla="*/ 749734 w 3642499"/>
              <a:gd name="connsiteY1" fmla="*/ 1338553 h 1461137"/>
              <a:gd name="connsiteX2" fmla="*/ 177025 w 3642499"/>
              <a:gd name="connsiteY2" fmla="*/ 518615 h 1461137"/>
              <a:gd name="connsiteX3" fmla="*/ 1811897 w 3642499"/>
              <a:gd name="connsiteY3" fmla="*/ 19697 h 1461137"/>
              <a:gd name="connsiteX0" fmla="*/ 3513175 w 3513175"/>
              <a:gd name="connsiteY0" fmla="*/ 1137801 h 2079647"/>
              <a:gd name="connsiteX1" fmla="*/ 1396352 w 3513175"/>
              <a:gd name="connsiteY1" fmla="*/ 1976451 h 2079647"/>
              <a:gd name="connsiteX2" fmla="*/ 47701 w 3513175"/>
              <a:gd name="connsiteY2" fmla="*/ 518615 h 2079647"/>
              <a:gd name="connsiteX3" fmla="*/ 1682573 w 3513175"/>
              <a:gd name="connsiteY3" fmla="*/ 19697 h 2079647"/>
              <a:gd name="connsiteX0" fmla="*/ 2827471 w 2827471"/>
              <a:gd name="connsiteY0" fmla="*/ 1137801 h 2013473"/>
              <a:gd name="connsiteX1" fmla="*/ 710648 w 2827471"/>
              <a:gd name="connsiteY1" fmla="*/ 1976451 h 2013473"/>
              <a:gd name="connsiteX2" fmla="*/ 47702 w 2827471"/>
              <a:gd name="connsiteY2" fmla="*/ 915664 h 2013473"/>
              <a:gd name="connsiteX3" fmla="*/ 996869 w 2827471"/>
              <a:gd name="connsiteY3" fmla="*/ 19697 h 2013473"/>
              <a:gd name="connsiteX0" fmla="*/ 2814936 w 2814936"/>
              <a:gd name="connsiteY0" fmla="*/ 941776 h 1817448"/>
              <a:gd name="connsiteX1" fmla="*/ 698113 w 2814936"/>
              <a:gd name="connsiteY1" fmla="*/ 1780426 h 1817448"/>
              <a:gd name="connsiteX2" fmla="*/ 35167 w 2814936"/>
              <a:gd name="connsiteY2" fmla="*/ 719639 h 1817448"/>
              <a:gd name="connsiteX3" fmla="*/ 487130 w 2814936"/>
              <a:gd name="connsiteY3" fmla="*/ 19697 h 1817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4936" h="1817448">
                <a:moveTo>
                  <a:pt x="2814936" y="941776"/>
                </a:moveTo>
                <a:cubicBezTo>
                  <a:pt x="2201057" y="1265114"/>
                  <a:pt x="1161408" y="1817449"/>
                  <a:pt x="698113" y="1780426"/>
                </a:cubicBezTo>
                <a:cubicBezTo>
                  <a:pt x="234818" y="1743403"/>
                  <a:pt x="70331" y="1013094"/>
                  <a:pt x="35167" y="719639"/>
                </a:cubicBezTo>
                <a:cubicBezTo>
                  <a:pt x="3" y="426184"/>
                  <a:pt x="376472" y="0"/>
                  <a:pt x="487130" y="19697"/>
                </a:cubicBezTo>
              </a:path>
            </a:pathLst>
          </a:custGeom>
          <a:ln w="38100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8" name="Forme libre 7"/>
          <p:cNvSpPr/>
          <p:nvPr/>
        </p:nvSpPr>
        <p:spPr>
          <a:xfrm rot="4326624" flipH="1">
            <a:off x="1242629" y="1512251"/>
            <a:ext cx="502880" cy="374048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  <a:gd name="connsiteX0" fmla="*/ 703058 w 1483611"/>
              <a:gd name="connsiteY0" fmla="*/ 1823390 h 1823390"/>
              <a:gd name="connsiteX1" fmla="*/ 601824 w 1483611"/>
              <a:gd name="connsiteY1" fmla="*/ 1525011 h 1823390"/>
              <a:gd name="connsiteX2" fmla="*/ 67766 w 1483611"/>
              <a:gd name="connsiteY2" fmla="*/ 413001 h 1823390"/>
              <a:gd name="connsiteX3" fmla="*/ 1057956 w 1483611"/>
              <a:gd name="connsiteY3" fmla="*/ 181423 h 1823390"/>
              <a:gd name="connsiteX4" fmla="*/ 1483611 w 1483611"/>
              <a:gd name="connsiteY4" fmla="*/ 19697 h 1823390"/>
              <a:gd name="connsiteX0" fmla="*/ 828842 w 1609395"/>
              <a:gd name="connsiteY0" fmla="*/ 2164638 h 2164638"/>
              <a:gd name="connsiteX1" fmla="*/ 727608 w 1609395"/>
              <a:gd name="connsiteY1" fmla="*/ 1866259 h 2164638"/>
              <a:gd name="connsiteX2" fmla="*/ 193550 w 1609395"/>
              <a:gd name="connsiteY2" fmla="*/ 754249 h 2164638"/>
              <a:gd name="connsiteX3" fmla="*/ 235975 w 1609395"/>
              <a:gd name="connsiteY3" fmla="*/ 65550 h 2164638"/>
              <a:gd name="connsiteX4" fmla="*/ 1609395 w 1609395"/>
              <a:gd name="connsiteY4" fmla="*/ 360945 h 2164638"/>
              <a:gd name="connsiteX0" fmla="*/ 828842 w 1609395"/>
              <a:gd name="connsiteY0" fmla="*/ 2164638 h 2164638"/>
              <a:gd name="connsiteX1" fmla="*/ 193550 w 1609395"/>
              <a:gd name="connsiteY1" fmla="*/ 754249 h 2164638"/>
              <a:gd name="connsiteX2" fmla="*/ 235975 w 1609395"/>
              <a:gd name="connsiteY2" fmla="*/ 65550 h 2164638"/>
              <a:gd name="connsiteX3" fmla="*/ 1609395 w 1609395"/>
              <a:gd name="connsiteY3" fmla="*/ 360945 h 2164638"/>
              <a:gd name="connsiteX0" fmla="*/ 1000722 w 1781275"/>
              <a:gd name="connsiteY0" fmla="*/ 2253116 h 2253116"/>
              <a:gd name="connsiteX1" fmla="*/ 98812 w 1781275"/>
              <a:gd name="connsiteY1" fmla="*/ 1373591 h 2253116"/>
              <a:gd name="connsiteX2" fmla="*/ 407855 w 1781275"/>
              <a:gd name="connsiteY2" fmla="*/ 154028 h 2253116"/>
              <a:gd name="connsiteX3" fmla="*/ 1781275 w 1781275"/>
              <a:gd name="connsiteY3" fmla="*/ 449423 h 2253116"/>
              <a:gd name="connsiteX0" fmla="*/ 1000722 w 1437909"/>
              <a:gd name="connsiteY0" fmla="*/ 2241365 h 2241365"/>
              <a:gd name="connsiteX1" fmla="*/ 98812 w 1437909"/>
              <a:gd name="connsiteY1" fmla="*/ 1361840 h 2241365"/>
              <a:gd name="connsiteX2" fmla="*/ 407855 w 1437909"/>
              <a:gd name="connsiteY2" fmla="*/ 142277 h 2241365"/>
              <a:gd name="connsiteX3" fmla="*/ 1437910 w 1437909"/>
              <a:gd name="connsiteY3" fmla="*/ 508174 h 2241365"/>
              <a:gd name="connsiteX0" fmla="*/ 1150228 w 1459265"/>
              <a:gd name="connsiteY0" fmla="*/ 1727738 h 1727737"/>
              <a:gd name="connsiteX1" fmla="*/ 120168 w 1459265"/>
              <a:gd name="connsiteY1" fmla="*/ 1361840 h 1727737"/>
              <a:gd name="connsiteX2" fmla="*/ 429211 w 1459265"/>
              <a:gd name="connsiteY2" fmla="*/ 142277 h 1727737"/>
              <a:gd name="connsiteX3" fmla="*/ 1459266 w 1459265"/>
              <a:gd name="connsiteY3" fmla="*/ 508174 h 1727737"/>
              <a:gd name="connsiteX0" fmla="*/ 1150228 w 1459265"/>
              <a:gd name="connsiteY0" fmla="*/ 1727738 h 2051076"/>
              <a:gd name="connsiteX1" fmla="*/ 120168 w 1459265"/>
              <a:gd name="connsiteY1" fmla="*/ 1361840 h 2051076"/>
              <a:gd name="connsiteX2" fmla="*/ 429211 w 1459265"/>
              <a:gd name="connsiteY2" fmla="*/ 142277 h 2051076"/>
              <a:gd name="connsiteX3" fmla="*/ 1459266 w 1459265"/>
              <a:gd name="connsiteY3" fmla="*/ 508174 h 2051076"/>
              <a:gd name="connsiteX0" fmla="*/ 4352094 w 4352094"/>
              <a:gd name="connsiteY0" fmla="*/ 761463 h 1465036"/>
              <a:gd name="connsiteX1" fmla="*/ 577577 w 4352094"/>
              <a:gd name="connsiteY1" fmla="*/ 1361840 h 1465036"/>
              <a:gd name="connsiteX2" fmla="*/ 886620 w 4352094"/>
              <a:gd name="connsiteY2" fmla="*/ 142277 h 1465036"/>
              <a:gd name="connsiteX3" fmla="*/ 1916675 w 4352094"/>
              <a:gd name="connsiteY3" fmla="*/ 508174 h 1465036"/>
              <a:gd name="connsiteX0" fmla="*/ 3541700 w 3541700"/>
              <a:gd name="connsiteY0" fmla="*/ 694860 h 1018196"/>
              <a:gd name="connsiteX1" fmla="*/ 648935 w 3541700"/>
              <a:gd name="connsiteY1" fmla="*/ 895612 h 1018196"/>
              <a:gd name="connsiteX2" fmla="*/ 76226 w 3541700"/>
              <a:gd name="connsiteY2" fmla="*/ 75674 h 1018196"/>
              <a:gd name="connsiteX3" fmla="*/ 1106281 w 3541700"/>
              <a:gd name="connsiteY3" fmla="*/ 441571 h 1018196"/>
              <a:gd name="connsiteX0" fmla="*/ 3642499 w 3642499"/>
              <a:gd name="connsiteY0" fmla="*/ 1137801 h 1461137"/>
              <a:gd name="connsiteX1" fmla="*/ 749734 w 3642499"/>
              <a:gd name="connsiteY1" fmla="*/ 1338553 h 1461137"/>
              <a:gd name="connsiteX2" fmla="*/ 177025 w 3642499"/>
              <a:gd name="connsiteY2" fmla="*/ 518615 h 1461137"/>
              <a:gd name="connsiteX3" fmla="*/ 1811897 w 3642499"/>
              <a:gd name="connsiteY3" fmla="*/ 19697 h 1461137"/>
              <a:gd name="connsiteX0" fmla="*/ 3513175 w 3513175"/>
              <a:gd name="connsiteY0" fmla="*/ 1137801 h 2079647"/>
              <a:gd name="connsiteX1" fmla="*/ 1396352 w 3513175"/>
              <a:gd name="connsiteY1" fmla="*/ 1976451 h 2079647"/>
              <a:gd name="connsiteX2" fmla="*/ 47701 w 3513175"/>
              <a:gd name="connsiteY2" fmla="*/ 518615 h 2079647"/>
              <a:gd name="connsiteX3" fmla="*/ 1682573 w 3513175"/>
              <a:gd name="connsiteY3" fmla="*/ 19697 h 2079647"/>
              <a:gd name="connsiteX0" fmla="*/ 2827471 w 2827471"/>
              <a:gd name="connsiteY0" fmla="*/ 1137801 h 2013473"/>
              <a:gd name="connsiteX1" fmla="*/ 710648 w 2827471"/>
              <a:gd name="connsiteY1" fmla="*/ 1976451 h 2013473"/>
              <a:gd name="connsiteX2" fmla="*/ 47702 w 2827471"/>
              <a:gd name="connsiteY2" fmla="*/ 915664 h 2013473"/>
              <a:gd name="connsiteX3" fmla="*/ 996869 w 2827471"/>
              <a:gd name="connsiteY3" fmla="*/ 19697 h 2013473"/>
              <a:gd name="connsiteX0" fmla="*/ 2816305 w 2816305"/>
              <a:gd name="connsiteY0" fmla="*/ 725881 h 1601553"/>
              <a:gd name="connsiteX1" fmla="*/ 699482 w 2816305"/>
              <a:gd name="connsiteY1" fmla="*/ 1564531 h 1601553"/>
              <a:gd name="connsiteX2" fmla="*/ 36536 w 2816305"/>
              <a:gd name="connsiteY2" fmla="*/ 503744 h 1601553"/>
              <a:gd name="connsiteX3" fmla="*/ 480275 w 2816305"/>
              <a:gd name="connsiteY3" fmla="*/ 19697 h 1601553"/>
              <a:gd name="connsiteX0" fmla="*/ 2828735 w 2828735"/>
              <a:gd name="connsiteY0" fmla="*/ 725881 h 1216843"/>
              <a:gd name="connsiteX1" fmla="*/ 786502 w 2828735"/>
              <a:gd name="connsiteY1" fmla="*/ 1179819 h 1216843"/>
              <a:gd name="connsiteX2" fmla="*/ 48966 w 2828735"/>
              <a:gd name="connsiteY2" fmla="*/ 503744 h 1216843"/>
              <a:gd name="connsiteX3" fmla="*/ 492705 w 2828735"/>
              <a:gd name="connsiteY3" fmla="*/ 19697 h 1216843"/>
              <a:gd name="connsiteX0" fmla="*/ 3511635 w 3511635"/>
              <a:gd name="connsiteY0" fmla="*/ 725881 h 1189687"/>
              <a:gd name="connsiteX1" fmla="*/ 1469402 w 3511635"/>
              <a:gd name="connsiteY1" fmla="*/ 1179819 h 1189687"/>
              <a:gd name="connsiteX2" fmla="*/ 48965 w 3511635"/>
              <a:gd name="connsiteY2" fmla="*/ 666665 h 1189687"/>
              <a:gd name="connsiteX3" fmla="*/ 1175605 w 3511635"/>
              <a:gd name="connsiteY3" fmla="*/ 19697 h 1189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11635" h="1189687">
                <a:moveTo>
                  <a:pt x="3511635" y="725881"/>
                </a:moveTo>
                <a:cubicBezTo>
                  <a:pt x="2897756" y="1049219"/>
                  <a:pt x="2046514" y="1189688"/>
                  <a:pt x="1469402" y="1179819"/>
                </a:cubicBezTo>
                <a:cubicBezTo>
                  <a:pt x="892290" y="1169950"/>
                  <a:pt x="97931" y="860019"/>
                  <a:pt x="48965" y="666665"/>
                </a:cubicBezTo>
                <a:cubicBezTo>
                  <a:pt x="-1" y="473311"/>
                  <a:pt x="1064947" y="0"/>
                  <a:pt x="1175605" y="19697"/>
                </a:cubicBezTo>
              </a:path>
            </a:pathLst>
          </a:custGeom>
          <a:ln w="38100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81216" y="2439449"/>
            <a:ext cx="8964488" cy="430887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r>
              <a:rPr lang="fr-FR" sz="2200" dirty="0" smtClean="0">
                <a:sym typeface="Wingdings"/>
              </a:rPr>
              <a:t></a:t>
            </a:r>
            <a:r>
              <a:rPr lang="fr-FR" sz="2200" baseline="30000" dirty="0" smtClean="0"/>
              <a:t> </a:t>
            </a:r>
            <a:r>
              <a:rPr lang="fr-FR" sz="2200" b="1" u="sng" dirty="0" smtClean="0"/>
              <a:t>Addition nucléophile de l’organomagnésien sur le composé carbonylé</a:t>
            </a:r>
            <a:r>
              <a:rPr lang="fr-FR" sz="2200" dirty="0" smtClean="0"/>
              <a:t> :</a:t>
            </a:r>
            <a:endParaRPr lang="fr-FR" sz="2200" dirty="0"/>
          </a:p>
        </p:txBody>
      </p:sp>
      <p:pic>
        <p:nvPicPr>
          <p:cNvPr id="10" name="Image 9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2924944"/>
            <a:ext cx="2593997" cy="1544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0"/>
          <p:cNvPicPr/>
          <p:nvPr/>
        </p:nvPicPr>
        <p:blipFill>
          <a:blip r:embed="rId5" cstate="print"/>
          <a:srcRect l="55089"/>
          <a:stretch>
            <a:fillRect/>
          </a:stretch>
        </p:blipFill>
        <p:spPr bwMode="auto">
          <a:xfrm>
            <a:off x="2483768" y="3140968"/>
            <a:ext cx="2027716" cy="1302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 11"/>
          <p:cNvPicPr/>
          <p:nvPr/>
        </p:nvPicPr>
        <p:blipFill>
          <a:blip r:embed="rId2" cstate="print"/>
          <a:srcRect r="56011"/>
          <a:stretch>
            <a:fillRect/>
          </a:stretch>
        </p:blipFill>
        <p:spPr bwMode="auto">
          <a:xfrm>
            <a:off x="179512" y="3140968"/>
            <a:ext cx="2131487" cy="1172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Connecteur droit avec flèche 12"/>
          <p:cNvCxnSpPr/>
          <p:nvPr/>
        </p:nvCxnSpPr>
        <p:spPr>
          <a:xfrm>
            <a:off x="4932040" y="3717032"/>
            <a:ext cx="936625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rme libre 13"/>
          <p:cNvSpPr/>
          <p:nvPr/>
        </p:nvSpPr>
        <p:spPr>
          <a:xfrm rot="18044203" flipV="1">
            <a:off x="1177864" y="3112337"/>
            <a:ext cx="1780149" cy="1995174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  <a:gd name="connsiteX0" fmla="*/ 166563 w 943509"/>
              <a:gd name="connsiteY0" fmla="*/ 1770771 h 1770771"/>
              <a:gd name="connsiteX1" fmla="*/ 61722 w 943509"/>
              <a:gd name="connsiteY1" fmla="*/ 1525011 h 1770771"/>
              <a:gd name="connsiteX2" fmla="*/ 67765 w 943509"/>
              <a:gd name="connsiteY2" fmla="*/ 1046742 h 1770771"/>
              <a:gd name="connsiteX3" fmla="*/ 517854 w 943509"/>
              <a:gd name="connsiteY3" fmla="*/ 181423 h 1770771"/>
              <a:gd name="connsiteX4" fmla="*/ 943509 w 943509"/>
              <a:gd name="connsiteY4" fmla="*/ 19697 h 1770771"/>
              <a:gd name="connsiteX0" fmla="*/ 166563 w 943509"/>
              <a:gd name="connsiteY0" fmla="*/ 1770771 h 1770771"/>
              <a:gd name="connsiteX1" fmla="*/ 61722 w 943509"/>
              <a:gd name="connsiteY1" fmla="*/ 1525011 h 1770771"/>
              <a:gd name="connsiteX2" fmla="*/ 67765 w 943509"/>
              <a:gd name="connsiteY2" fmla="*/ 1046742 h 1770771"/>
              <a:gd name="connsiteX3" fmla="*/ 529828 w 943509"/>
              <a:gd name="connsiteY3" fmla="*/ 223656 h 1770771"/>
              <a:gd name="connsiteX4" fmla="*/ 943509 w 943509"/>
              <a:gd name="connsiteY4" fmla="*/ 19697 h 1770771"/>
              <a:gd name="connsiteX0" fmla="*/ 580821 w 1005980"/>
              <a:gd name="connsiteY0" fmla="*/ 1609889 h 1609889"/>
              <a:gd name="connsiteX1" fmla="*/ 475980 w 1005980"/>
              <a:gd name="connsiteY1" fmla="*/ 1364129 h 1609889"/>
              <a:gd name="connsiteX2" fmla="*/ 482023 w 1005980"/>
              <a:gd name="connsiteY2" fmla="*/ 885860 h 1609889"/>
              <a:gd name="connsiteX3" fmla="*/ 944086 w 1005980"/>
              <a:gd name="connsiteY3" fmla="*/ 62774 h 1609889"/>
              <a:gd name="connsiteX4" fmla="*/ 110658 w 1005980"/>
              <a:gd name="connsiteY4" fmla="*/ 1262503 h 1609889"/>
              <a:gd name="connsiteX0" fmla="*/ 988252 w 1005980"/>
              <a:gd name="connsiteY0" fmla="*/ 78881 h 1684527"/>
              <a:gd name="connsiteX1" fmla="*/ 475980 w 1005980"/>
              <a:gd name="connsiteY1" fmla="*/ 1523473 h 1684527"/>
              <a:gd name="connsiteX2" fmla="*/ 482023 w 1005980"/>
              <a:gd name="connsiteY2" fmla="*/ 1045204 h 1684527"/>
              <a:gd name="connsiteX3" fmla="*/ 944086 w 1005980"/>
              <a:gd name="connsiteY3" fmla="*/ 222118 h 1684527"/>
              <a:gd name="connsiteX4" fmla="*/ 110658 w 1005980"/>
              <a:gd name="connsiteY4" fmla="*/ 1421847 h 1684527"/>
              <a:gd name="connsiteX0" fmla="*/ 988252 w 1004973"/>
              <a:gd name="connsiteY0" fmla="*/ 78881 h 1547346"/>
              <a:gd name="connsiteX1" fmla="*/ 475980 w 1004973"/>
              <a:gd name="connsiteY1" fmla="*/ 1523473 h 1547346"/>
              <a:gd name="connsiteX2" fmla="*/ 944086 w 1004973"/>
              <a:gd name="connsiteY2" fmla="*/ 222118 h 1547346"/>
              <a:gd name="connsiteX3" fmla="*/ 110658 w 1004973"/>
              <a:gd name="connsiteY3" fmla="*/ 1421847 h 1547346"/>
              <a:gd name="connsiteX0" fmla="*/ 988252 w 1004973"/>
              <a:gd name="connsiteY0" fmla="*/ 78881 h 1421847"/>
              <a:gd name="connsiteX1" fmla="*/ 495382 w 1004973"/>
              <a:gd name="connsiteY1" fmla="*/ 124492 h 1421847"/>
              <a:gd name="connsiteX2" fmla="*/ 944086 w 1004973"/>
              <a:gd name="connsiteY2" fmla="*/ 222118 h 1421847"/>
              <a:gd name="connsiteX3" fmla="*/ 110658 w 1004973"/>
              <a:gd name="connsiteY3" fmla="*/ 1421847 h 1421847"/>
              <a:gd name="connsiteX0" fmla="*/ 988252 w 988252"/>
              <a:gd name="connsiteY0" fmla="*/ 78881 h 1421847"/>
              <a:gd name="connsiteX1" fmla="*/ 495382 w 988252"/>
              <a:gd name="connsiteY1" fmla="*/ 124492 h 1421847"/>
              <a:gd name="connsiteX2" fmla="*/ 73986 w 988252"/>
              <a:gd name="connsiteY2" fmla="*/ 808845 h 1421847"/>
              <a:gd name="connsiteX3" fmla="*/ 110658 w 988252"/>
              <a:gd name="connsiteY3" fmla="*/ 1421847 h 1421847"/>
              <a:gd name="connsiteX0" fmla="*/ 976160 w 976160"/>
              <a:gd name="connsiteY0" fmla="*/ 78881 h 1447586"/>
              <a:gd name="connsiteX1" fmla="*/ 483290 w 976160"/>
              <a:gd name="connsiteY1" fmla="*/ 124492 h 1447586"/>
              <a:gd name="connsiteX2" fmla="*/ 61894 w 976160"/>
              <a:gd name="connsiteY2" fmla="*/ 808845 h 1447586"/>
              <a:gd name="connsiteX3" fmla="*/ 133367 w 976160"/>
              <a:gd name="connsiteY3" fmla="*/ 1447586 h 1447586"/>
              <a:gd name="connsiteX0" fmla="*/ 1016487 w 1016487"/>
              <a:gd name="connsiteY0" fmla="*/ 78881 h 1447586"/>
              <a:gd name="connsiteX1" fmla="*/ 523617 w 1016487"/>
              <a:gd name="connsiteY1" fmla="*/ 124492 h 1447586"/>
              <a:gd name="connsiteX2" fmla="*/ 102221 w 1016487"/>
              <a:gd name="connsiteY2" fmla="*/ 808845 h 1447586"/>
              <a:gd name="connsiteX3" fmla="*/ 173694 w 1016487"/>
              <a:gd name="connsiteY3" fmla="*/ 1447586 h 1447586"/>
              <a:gd name="connsiteX0" fmla="*/ 1016487 w 1016487"/>
              <a:gd name="connsiteY0" fmla="*/ 78881 h 1447586"/>
              <a:gd name="connsiteX1" fmla="*/ 523617 w 1016487"/>
              <a:gd name="connsiteY1" fmla="*/ 124492 h 1447586"/>
              <a:gd name="connsiteX2" fmla="*/ 102221 w 1016487"/>
              <a:gd name="connsiteY2" fmla="*/ 808845 h 1447586"/>
              <a:gd name="connsiteX3" fmla="*/ 173694 w 1016487"/>
              <a:gd name="connsiteY3" fmla="*/ 1447586 h 1447586"/>
              <a:gd name="connsiteX0" fmla="*/ 1016487 w 1016487"/>
              <a:gd name="connsiteY0" fmla="*/ 78881 h 1447586"/>
              <a:gd name="connsiteX1" fmla="*/ 523617 w 1016487"/>
              <a:gd name="connsiteY1" fmla="*/ 124492 h 1447586"/>
              <a:gd name="connsiteX2" fmla="*/ 102221 w 1016487"/>
              <a:gd name="connsiteY2" fmla="*/ 808845 h 1447586"/>
              <a:gd name="connsiteX3" fmla="*/ 173694 w 1016487"/>
              <a:gd name="connsiteY3" fmla="*/ 1447586 h 1447586"/>
              <a:gd name="connsiteX0" fmla="*/ 1016487 w 1016487"/>
              <a:gd name="connsiteY0" fmla="*/ 78881 h 1447586"/>
              <a:gd name="connsiteX1" fmla="*/ 523617 w 1016487"/>
              <a:gd name="connsiteY1" fmla="*/ 124492 h 1447586"/>
              <a:gd name="connsiteX2" fmla="*/ 102221 w 1016487"/>
              <a:gd name="connsiteY2" fmla="*/ 808845 h 1447586"/>
              <a:gd name="connsiteX3" fmla="*/ 173694 w 1016487"/>
              <a:gd name="connsiteY3" fmla="*/ 1447586 h 1447586"/>
              <a:gd name="connsiteX0" fmla="*/ 1016487 w 1016487"/>
              <a:gd name="connsiteY0" fmla="*/ 78881 h 1447586"/>
              <a:gd name="connsiteX1" fmla="*/ 523617 w 1016487"/>
              <a:gd name="connsiteY1" fmla="*/ 124492 h 1447586"/>
              <a:gd name="connsiteX2" fmla="*/ 11051 w 1016487"/>
              <a:gd name="connsiteY2" fmla="*/ 741420 h 1447586"/>
              <a:gd name="connsiteX3" fmla="*/ 173694 w 1016487"/>
              <a:gd name="connsiteY3" fmla="*/ 1447586 h 1447586"/>
              <a:gd name="connsiteX0" fmla="*/ 1032906 w 1032906"/>
              <a:gd name="connsiteY0" fmla="*/ 78881 h 1447586"/>
              <a:gd name="connsiteX1" fmla="*/ 540036 w 1032906"/>
              <a:gd name="connsiteY1" fmla="*/ 124492 h 1447586"/>
              <a:gd name="connsiteX2" fmla="*/ 27470 w 1032906"/>
              <a:gd name="connsiteY2" fmla="*/ 741420 h 1447586"/>
              <a:gd name="connsiteX3" fmla="*/ 190113 w 1032906"/>
              <a:gd name="connsiteY3" fmla="*/ 1447586 h 1447586"/>
              <a:gd name="connsiteX0" fmla="*/ 1016487 w 1016487"/>
              <a:gd name="connsiteY0" fmla="*/ 78881 h 1447586"/>
              <a:gd name="connsiteX1" fmla="*/ 523617 w 1016487"/>
              <a:gd name="connsiteY1" fmla="*/ 124492 h 1447586"/>
              <a:gd name="connsiteX2" fmla="*/ 102221 w 1016487"/>
              <a:gd name="connsiteY2" fmla="*/ 808845 h 1447586"/>
              <a:gd name="connsiteX3" fmla="*/ 173694 w 1016487"/>
              <a:gd name="connsiteY3" fmla="*/ 1447586 h 1447586"/>
              <a:gd name="connsiteX0" fmla="*/ 1045205 w 1045205"/>
              <a:gd name="connsiteY0" fmla="*/ 112120 h 1480825"/>
              <a:gd name="connsiteX1" fmla="*/ 552335 w 1045205"/>
              <a:gd name="connsiteY1" fmla="*/ 157731 h 1480825"/>
              <a:gd name="connsiteX2" fmla="*/ 27470 w 1045205"/>
              <a:gd name="connsiteY2" fmla="*/ 1058504 h 1480825"/>
              <a:gd name="connsiteX3" fmla="*/ 202412 w 1045205"/>
              <a:gd name="connsiteY3" fmla="*/ 1480825 h 1480825"/>
              <a:gd name="connsiteX0" fmla="*/ 1059313 w 1059313"/>
              <a:gd name="connsiteY0" fmla="*/ 169638 h 1469321"/>
              <a:gd name="connsiteX1" fmla="*/ 552335 w 1059313"/>
              <a:gd name="connsiteY1" fmla="*/ 146227 h 1469321"/>
              <a:gd name="connsiteX2" fmla="*/ 27470 w 1059313"/>
              <a:gd name="connsiteY2" fmla="*/ 1047000 h 1469321"/>
              <a:gd name="connsiteX3" fmla="*/ 202412 w 1059313"/>
              <a:gd name="connsiteY3" fmla="*/ 1469321 h 1469321"/>
              <a:gd name="connsiteX0" fmla="*/ 1059313 w 1059313"/>
              <a:gd name="connsiteY0" fmla="*/ 169638 h 1469321"/>
              <a:gd name="connsiteX1" fmla="*/ 552335 w 1059313"/>
              <a:gd name="connsiteY1" fmla="*/ 146227 h 1469321"/>
              <a:gd name="connsiteX2" fmla="*/ 27470 w 1059313"/>
              <a:gd name="connsiteY2" fmla="*/ 1047000 h 1469321"/>
              <a:gd name="connsiteX3" fmla="*/ 202412 w 1059313"/>
              <a:gd name="connsiteY3" fmla="*/ 1469321 h 1469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59313" h="1469321">
                <a:moveTo>
                  <a:pt x="1059313" y="169638"/>
                </a:moveTo>
                <a:cubicBezTo>
                  <a:pt x="929230" y="90371"/>
                  <a:pt x="724309" y="0"/>
                  <a:pt x="552335" y="146227"/>
                </a:cubicBezTo>
                <a:cubicBezTo>
                  <a:pt x="380361" y="292454"/>
                  <a:pt x="60082" y="877212"/>
                  <a:pt x="27470" y="1047000"/>
                </a:cubicBezTo>
                <a:cubicBezTo>
                  <a:pt x="0" y="1246437"/>
                  <a:pt x="28718" y="1371582"/>
                  <a:pt x="202412" y="1469321"/>
                </a:cubicBezTo>
              </a:path>
            </a:pathLst>
          </a:custGeom>
          <a:ln w="38100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5" name="Forme libre 14"/>
          <p:cNvSpPr/>
          <p:nvPr/>
        </p:nvSpPr>
        <p:spPr>
          <a:xfrm rot="12873874" flipH="1" flipV="1">
            <a:off x="343903" y="3270910"/>
            <a:ext cx="596226" cy="444023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  <a:gd name="connsiteX0" fmla="*/ 703058 w 1483611"/>
              <a:gd name="connsiteY0" fmla="*/ 1823390 h 1823390"/>
              <a:gd name="connsiteX1" fmla="*/ 601824 w 1483611"/>
              <a:gd name="connsiteY1" fmla="*/ 1525011 h 1823390"/>
              <a:gd name="connsiteX2" fmla="*/ 67766 w 1483611"/>
              <a:gd name="connsiteY2" fmla="*/ 413001 h 1823390"/>
              <a:gd name="connsiteX3" fmla="*/ 1057956 w 1483611"/>
              <a:gd name="connsiteY3" fmla="*/ 181423 h 1823390"/>
              <a:gd name="connsiteX4" fmla="*/ 1483611 w 1483611"/>
              <a:gd name="connsiteY4" fmla="*/ 19697 h 1823390"/>
              <a:gd name="connsiteX0" fmla="*/ 828842 w 1609395"/>
              <a:gd name="connsiteY0" fmla="*/ 2164638 h 2164638"/>
              <a:gd name="connsiteX1" fmla="*/ 727608 w 1609395"/>
              <a:gd name="connsiteY1" fmla="*/ 1866259 h 2164638"/>
              <a:gd name="connsiteX2" fmla="*/ 193550 w 1609395"/>
              <a:gd name="connsiteY2" fmla="*/ 754249 h 2164638"/>
              <a:gd name="connsiteX3" fmla="*/ 235975 w 1609395"/>
              <a:gd name="connsiteY3" fmla="*/ 65550 h 2164638"/>
              <a:gd name="connsiteX4" fmla="*/ 1609395 w 1609395"/>
              <a:gd name="connsiteY4" fmla="*/ 360945 h 2164638"/>
              <a:gd name="connsiteX0" fmla="*/ 828842 w 1609395"/>
              <a:gd name="connsiteY0" fmla="*/ 2164638 h 2164638"/>
              <a:gd name="connsiteX1" fmla="*/ 193550 w 1609395"/>
              <a:gd name="connsiteY1" fmla="*/ 754249 h 2164638"/>
              <a:gd name="connsiteX2" fmla="*/ 235975 w 1609395"/>
              <a:gd name="connsiteY2" fmla="*/ 65550 h 2164638"/>
              <a:gd name="connsiteX3" fmla="*/ 1609395 w 1609395"/>
              <a:gd name="connsiteY3" fmla="*/ 360945 h 2164638"/>
              <a:gd name="connsiteX0" fmla="*/ 1000722 w 1781275"/>
              <a:gd name="connsiteY0" fmla="*/ 2253116 h 2253116"/>
              <a:gd name="connsiteX1" fmla="*/ 98812 w 1781275"/>
              <a:gd name="connsiteY1" fmla="*/ 1373591 h 2253116"/>
              <a:gd name="connsiteX2" fmla="*/ 407855 w 1781275"/>
              <a:gd name="connsiteY2" fmla="*/ 154028 h 2253116"/>
              <a:gd name="connsiteX3" fmla="*/ 1781275 w 1781275"/>
              <a:gd name="connsiteY3" fmla="*/ 449423 h 2253116"/>
              <a:gd name="connsiteX0" fmla="*/ 1000722 w 1437909"/>
              <a:gd name="connsiteY0" fmla="*/ 2241365 h 2241365"/>
              <a:gd name="connsiteX1" fmla="*/ 98812 w 1437909"/>
              <a:gd name="connsiteY1" fmla="*/ 1361840 h 2241365"/>
              <a:gd name="connsiteX2" fmla="*/ 407855 w 1437909"/>
              <a:gd name="connsiteY2" fmla="*/ 142277 h 2241365"/>
              <a:gd name="connsiteX3" fmla="*/ 1437910 w 1437909"/>
              <a:gd name="connsiteY3" fmla="*/ 508174 h 2241365"/>
              <a:gd name="connsiteX0" fmla="*/ 1150228 w 1459265"/>
              <a:gd name="connsiteY0" fmla="*/ 1727738 h 1727737"/>
              <a:gd name="connsiteX1" fmla="*/ 120168 w 1459265"/>
              <a:gd name="connsiteY1" fmla="*/ 1361840 h 1727737"/>
              <a:gd name="connsiteX2" fmla="*/ 429211 w 1459265"/>
              <a:gd name="connsiteY2" fmla="*/ 142277 h 1727737"/>
              <a:gd name="connsiteX3" fmla="*/ 1459266 w 1459265"/>
              <a:gd name="connsiteY3" fmla="*/ 508174 h 1727737"/>
              <a:gd name="connsiteX0" fmla="*/ 1150228 w 1459265"/>
              <a:gd name="connsiteY0" fmla="*/ 1727738 h 2051076"/>
              <a:gd name="connsiteX1" fmla="*/ 120168 w 1459265"/>
              <a:gd name="connsiteY1" fmla="*/ 1361840 h 2051076"/>
              <a:gd name="connsiteX2" fmla="*/ 429211 w 1459265"/>
              <a:gd name="connsiteY2" fmla="*/ 142277 h 2051076"/>
              <a:gd name="connsiteX3" fmla="*/ 1459266 w 1459265"/>
              <a:gd name="connsiteY3" fmla="*/ 508174 h 2051076"/>
              <a:gd name="connsiteX0" fmla="*/ 4352094 w 4352094"/>
              <a:gd name="connsiteY0" fmla="*/ 761463 h 1465036"/>
              <a:gd name="connsiteX1" fmla="*/ 577577 w 4352094"/>
              <a:gd name="connsiteY1" fmla="*/ 1361840 h 1465036"/>
              <a:gd name="connsiteX2" fmla="*/ 886620 w 4352094"/>
              <a:gd name="connsiteY2" fmla="*/ 142277 h 1465036"/>
              <a:gd name="connsiteX3" fmla="*/ 1916675 w 4352094"/>
              <a:gd name="connsiteY3" fmla="*/ 508174 h 1465036"/>
              <a:gd name="connsiteX0" fmla="*/ 3541700 w 3541700"/>
              <a:gd name="connsiteY0" fmla="*/ 694860 h 1018196"/>
              <a:gd name="connsiteX1" fmla="*/ 648935 w 3541700"/>
              <a:gd name="connsiteY1" fmla="*/ 895612 h 1018196"/>
              <a:gd name="connsiteX2" fmla="*/ 76226 w 3541700"/>
              <a:gd name="connsiteY2" fmla="*/ 75674 h 1018196"/>
              <a:gd name="connsiteX3" fmla="*/ 1106281 w 3541700"/>
              <a:gd name="connsiteY3" fmla="*/ 441571 h 1018196"/>
              <a:gd name="connsiteX0" fmla="*/ 3642499 w 3642499"/>
              <a:gd name="connsiteY0" fmla="*/ 1137801 h 1461137"/>
              <a:gd name="connsiteX1" fmla="*/ 749734 w 3642499"/>
              <a:gd name="connsiteY1" fmla="*/ 1338553 h 1461137"/>
              <a:gd name="connsiteX2" fmla="*/ 177025 w 3642499"/>
              <a:gd name="connsiteY2" fmla="*/ 518615 h 1461137"/>
              <a:gd name="connsiteX3" fmla="*/ 1811897 w 3642499"/>
              <a:gd name="connsiteY3" fmla="*/ 19697 h 1461137"/>
              <a:gd name="connsiteX0" fmla="*/ 3513175 w 3513175"/>
              <a:gd name="connsiteY0" fmla="*/ 1137801 h 2079647"/>
              <a:gd name="connsiteX1" fmla="*/ 1396352 w 3513175"/>
              <a:gd name="connsiteY1" fmla="*/ 1976451 h 2079647"/>
              <a:gd name="connsiteX2" fmla="*/ 47701 w 3513175"/>
              <a:gd name="connsiteY2" fmla="*/ 518615 h 2079647"/>
              <a:gd name="connsiteX3" fmla="*/ 1682573 w 3513175"/>
              <a:gd name="connsiteY3" fmla="*/ 19697 h 2079647"/>
              <a:gd name="connsiteX0" fmla="*/ 2827471 w 2827471"/>
              <a:gd name="connsiteY0" fmla="*/ 1137801 h 2013473"/>
              <a:gd name="connsiteX1" fmla="*/ 710648 w 2827471"/>
              <a:gd name="connsiteY1" fmla="*/ 1976451 h 2013473"/>
              <a:gd name="connsiteX2" fmla="*/ 47702 w 2827471"/>
              <a:gd name="connsiteY2" fmla="*/ 915664 h 2013473"/>
              <a:gd name="connsiteX3" fmla="*/ 996869 w 2827471"/>
              <a:gd name="connsiteY3" fmla="*/ 19697 h 2013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7471" h="2013473">
                <a:moveTo>
                  <a:pt x="2827471" y="1137801"/>
                </a:moveTo>
                <a:cubicBezTo>
                  <a:pt x="2213592" y="1461139"/>
                  <a:pt x="1173943" y="2013474"/>
                  <a:pt x="710648" y="1976451"/>
                </a:cubicBezTo>
                <a:cubicBezTo>
                  <a:pt x="247353" y="1939428"/>
                  <a:pt x="-1" y="1241790"/>
                  <a:pt x="47702" y="915664"/>
                </a:cubicBezTo>
                <a:cubicBezTo>
                  <a:pt x="95405" y="589538"/>
                  <a:pt x="886211" y="0"/>
                  <a:pt x="996869" y="19697"/>
                </a:cubicBezTo>
              </a:path>
            </a:pathLst>
          </a:custGeom>
          <a:ln w="38100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74005" y="4725144"/>
            <a:ext cx="8964488" cy="461665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r>
              <a:rPr lang="fr-FR" sz="2400" dirty="0" smtClean="0">
                <a:sym typeface="Wingdings"/>
              </a:rPr>
              <a:t></a:t>
            </a:r>
            <a:r>
              <a:rPr lang="fr-FR" sz="2200" baseline="30000" dirty="0" smtClean="0"/>
              <a:t> </a:t>
            </a:r>
            <a:r>
              <a:rPr lang="fr-FR" sz="2200" b="1" u="sng" dirty="0" smtClean="0"/>
              <a:t>Hydrolyse en milieu acide </a:t>
            </a:r>
            <a:r>
              <a:rPr lang="fr-FR" sz="2200" dirty="0" smtClean="0"/>
              <a:t> :</a:t>
            </a:r>
            <a:endParaRPr lang="fr-FR" sz="2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72008" y="44624"/>
            <a:ext cx="8964488" cy="568863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1216" y="53132"/>
            <a:ext cx="8964488" cy="430887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r>
              <a:rPr lang="fr-FR" sz="2200" dirty="0" smtClean="0">
                <a:sym typeface="Wingdings"/>
              </a:rPr>
              <a:t></a:t>
            </a:r>
            <a:r>
              <a:rPr lang="fr-FR" sz="2200" baseline="30000" dirty="0" smtClean="0"/>
              <a:t> </a:t>
            </a:r>
            <a:r>
              <a:rPr lang="fr-FR" sz="2200" b="1" u="sng" dirty="0" smtClean="0"/>
              <a:t>Addition nucléophile de l’organomagnésien sur le composé carbonylé</a:t>
            </a:r>
            <a:r>
              <a:rPr lang="fr-FR" sz="2200" dirty="0" smtClean="0"/>
              <a:t> :</a:t>
            </a:r>
            <a:endParaRPr lang="fr-FR" sz="2200" dirty="0"/>
          </a:p>
        </p:txBody>
      </p:sp>
      <p:pic>
        <p:nvPicPr>
          <p:cNvPr id="10" name="Image 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538627"/>
            <a:ext cx="2593997" cy="1544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0"/>
          <p:cNvPicPr/>
          <p:nvPr/>
        </p:nvPicPr>
        <p:blipFill>
          <a:blip r:embed="rId3" cstate="print"/>
          <a:srcRect l="55089"/>
          <a:stretch>
            <a:fillRect/>
          </a:stretch>
        </p:blipFill>
        <p:spPr bwMode="auto">
          <a:xfrm>
            <a:off x="2483768" y="754651"/>
            <a:ext cx="2027716" cy="1302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 11"/>
          <p:cNvPicPr/>
          <p:nvPr/>
        </p:nvPicPr>
        <p:blipFill>
          <a:blip r:embed="rId4" cstate="print"/>
          <a:srcRect r="56011"/>
          <a:stretch>
            <a:fillRect/>
          </a:stretch>
        </p:blipFill>
        <p:spPr bwMode="auto">
          <a:xfrm>
            <a:off x="179512" y="754651"/>
            <a:ext cx="2131487" cy="1172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Connecteur droit avec flèche 12"/>
          <p:cNvCxnSpPr/>
          <p:nvPr/>
        </p:nvCxnSpPr>
        <p:spPr>
          <a:xfrm>
            <a:off x="4932040" y="1330715"/>
            <a:ext cx="936625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rme libre 13"/>
          <p:cNvSpPr/>
          <p:nvPr/>
        </p:nvSpPr>
        <p:spPr>
          <a:xfrm rot="18044203" flipV="1">
            <a:off x="1177864" y="726020"/>
            <a:ext cx="1780149" cy="1995174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  <a:gd name="connsiteX0" fmla="*/ 166563 w 943509"/>
              <a:gd name="connsiteY0" fmla="*/ 1770771 h 1770771"/>
              <a:gd name="connsiteX1" fmla="*/ 61722 w 943509"/>
              <a:gd name="connsiteY1" fmla="*/ 1525011 h 1770771"/>
              <a:gd name="connsiteX2" fmla="*/ 67765 w 943509"/>
              <a:gd name="connsiteY2" fmla="*/ 1046742 h 1770771"/>
              <a:gd name="connsiteX3" fmla="*/ 517854 w 943509"/>
              <a:gd name="connsiteY3" fmla="*/ 181423 h 1770771"/>
              <a:gd name="connsiteX4" fmla="*/ 943509 w 943509"/>
              <a:gd name="connsiteY4" fmla="*/ 19697 h 1770771"/>
              <a:gd name="connsiteX0" fmla="*/ 166563 w 943509"/>
              <a:gd name="connsiteY0" fmla="*/ 1770771 h 1770771"/>
              <a:gd name="connsiteX1" fmla="*/ 61722 w 943509"/>
              <a:gd name="connsiteY1" fmla="*/ 1525011 h 1770771"/>
              <a:gd name="connsiteX2" fmla="*/ 67765 w 943509"/>
              <a:gd name="connsiteY2" fmla="*/ 1046742 h 1770771"/>
              <a:gd name="connsiteX3" fmla="*/ 529828 w 943509"/>
              <a:gd name="connsiteY3" fmla="*/ 223656 h 1770771"/>
              <a:gd name="connsiteX4" fmla="*/ 943509 w 943509"/>
              <a:gd name="connsiteY4" fmla="*/ 19697 h 1770771"/>
              <a:gd name="connsiteX0" fmla="*/ 580821 w 1005980"/>
              <a:gd name="connsiteY0" fmla="*/ 1609889 h 1609889"/>
              <a:gd name="connsiteX1" fmla="*/ 475980 w 1005980"/>
              <a:gd name="connsiteY1" fmla="*/ 1364129 h 1609889"/>
              <a:gd name="connsiteX2" fmla="*/ 482023 w 1005980"/>
              <a:gd name="connsiteY2" fmla="*/ 885860 h 1609889"/>
              <a:gd name="connsiteX3" fmla="*/ 944086 w 1005980"/>
              <a:gd name="connsiteY3" fmla="*/ 62774 h 1609889"/>
              <a:gd name="connsiteX4" fmla="*/ 110658 w 1005980"/>
              <a:gd name="connsiteY4" fmla="*/ 1262503 h 1609889"/>
              <a:gd name="connsiteX0" fmla="*/ 988252 w 1005980"/>
              <a:gd name="connsiteY0" fmla="*/ 78881 h 1684527"/>
              <a:gd name="connsiteX1" fmla="*/ 475980 w 1005980"/>
              <a:gd name="connsiteY1" fmla="*/ 1523473 h 1684527"/>
              <a:gd name="connsiteX2" fmla="*/ 482023 w 1005980"/>
              <a:gd name="connsiteY2" fmla="*/ 1045204 h 1684527"/>
              <a:gd name="connsiteX3" fmla="*/ 944086 w 1005980"/>
              <a:gd name="connsiteY3" fmla="*/ 222118 h 1684527"/>
              <a:gd name="connsiteX4" fmla="*/ 110658 w 1005980"/>
              <a:gd name="connsiteY4" fmla="*/ 1421847 h 1684527"/>
              <a:gd name="connsiteX0" fmla="*/ 988252 w 1004973"/>
              <a:gd name="connsiteY0" fmla="*/ 78881 h 1547346"/>
              <a:gd name="connsiteX1" fmla="*/ 475980 w 1004973"/>
              <a:gd name="connsiteY1" fmla="*/ 1523473 h 1547346"/>
              <a:gd name="connsiteX2" fmla="*/ 944086 w 1004973"/>
              <a:gd name="connsiteY2" fmla="*/ 222118 h 1547346"/>
              <a:gd name="connsiteX3" fmla="*/ 110658 w 1004973"/>
              <a:gd name="connsiteY3" fmla="*/ 1421847 h 1547346"/>
              <a:gd name="connsiteX0" fmla="*/ 988252 w 1004973"/>
              <a:gd name="connsiteY0" fmla="*/ 78881 h 1421847"/>
              <a:gd name="connsiteX1" fmla="*/ 495382 w 1004973"/>
              <a:gd name="connsiteY1" fmla="*/ 124492 h 1421847"/>
              <a:gd name="connsiteX2" fmla="*/ 944086 w 1004973"/>
              <a:gd name="connsiteY2" fmla="*/ 222118 h 1421847"/>
              <a:gd name="connsiteX3" fmla="*/ 110658 w 1004973"/>
              <a:gd name="connsiteY3" fmla="*/ 1421847 h 1421847"/>
              <a:gd name="connsiteX0" fmla="*/ 988252 w 988252"/>
              <a:gd name="connsiteY0" fmla="*/ 78881 h 1421847"/>
              <a:gd name="connsiteX1" fmla="*/ 495382 w 988252"/>
              <a:gd name="connsiteY1" fmla="*/ 124492 h 1421847"/>
              <a:gd name="connsiteX2" fmla="*/ 73986 w 988252"/>
              <a:gd name="connsiteY2" fmla="*/ 808845 h 1421847"/>
              <a:gd name="connsiteX3" fmla="*/ 110658 w 988252"/>
              <a:gd name="connsiteY3" fmla="*/ 1421847 h 1421847"/>
              <a:gd name="connsiteX0" fmla="*/ 976160 w 976160"/>
              <a:gd name="connsiteY0" fmla="*/ 78881 h 1447586"/>
              <a:gd name="connsiteX1" fmla="*/ 483290 w 976160"/>
              <a:gd name="connsiteY1" fmla="*/ 124492 h 1447586"/>
              <a:gd name="connsiteX2" fmla="*/ 61894 w 976160"/>
              <a:gd name="connsiteY2" fmla="*/ 808845 h 1447586"/>
              <a:gd name="connsiteX3" fmla="*/ 133367 w 976160"/>
              <a:gd name="connsiteY3" fmla="*/ 1447586 h 1447586"/>
              <a:gd name="connsiteX0" fmla="*/ 1016487 w 1016487"/>
              <a:gd name="connsiteY0" fmla="*/ 78881 h 1447586"/>
              <a:gd name="connsiteX1" fmla="*/ 523617 w 1016487"/>
              <a:gd name="connsiteY1" fmla="*/ 124492 h 1447586"/>
              <a:gd name="connsiteX2" fmla="*/ 102221 w 1016487"/>
              <a:gd name="connsiteY2" fmla="*/ 808845 h 1447586"/>
              <a:gd name="connsiteX3" fmla="*/ 173694 w 1016487"/>
              <a:gd name="connsiteY3" fmla="*/ 1447586 h 1447586"/>
              <a:gd name="connsiteX0" fmla="*/ 1016487 w 1016487"/>
              <a:gd name="connsiteY0" fmla="*/ 78881 h 1447586"/>
              <a:gd name="connsiteX1" fmla="*/ 523617 w 1016487"/>
              <a:gd name="connsiteY1" fmla="*/ 124492 h 1447586"/>
              <a:gd name="connsiteX2" fmla="*/ 102221 w 1016487"/>
              <a:gd name="connsiteY2" fmla="*/ 808845 h 1447586"/>
              <a:gd name="connsiteX3" fmla="*/ 173694 w 1016487"/>
              <a:gd name="connsiteY3" fmla="*/ 1447586 h 1447586"/>
              <a:gd name="connsiteX0" fmla="*/ 1016487 w 1016487"/>
              <a:gd name="connsiteY0" fmla="*/ 78881 h 1447586"/>
              <a:gd name="connsiteX1" fmla="*/ 523617 w 1016487"/>
              <a:gd name="connsiteY1" fmla="*/ 124492 h 1447586"/>
              <a:gd name="connsiteX2" fmla="*/ 102221 w 1016487"/>
              <a:gd name="connsiteY2" fmla="*/ 808845 h 1447586"/>
              <a:gd name="connsiteX3" fmla="*/ 173694 w 1016487"/>
              <a:gd name="connsiteY3" fmla="*/ 1447586 h 1447586"/>
              <a:gd name="connsiteX0" fmla="*/ 1016487 w 1016487"/>
              <a:gd name="connsiteY0" fmla="*/ 78881 h 1447586"/>
              <a:gd name="connsiteX1" fmla="*/ 523617 w 1016487"/>
              <a:gd name="connsiteY1" fmla="*/ 124492 h 1447586"/>
              <a:gd name="connsiteX2" fmla="*/ 102221 w 1016487"/>
              <a:gd name="connsiteY2" fmla="*/ 808845 h 1447586"/>
              <a:gd name="connsiteX3" fmla="*/ 173694 w 1016487"/>
              <a:gd name="connsiteY3" fmla="*/ 1447586 h 1447586"/>
              <a:gd name="connsiteX0" fmla="*/ 1016487 w 1016487"/>
              <a:gd name="connsiteY0" fmla="*/ 78881 h 1447586"/>
              <a:gd name="connsiteX1" fmla="*/ 523617 w 1016487"/>
              <a:gd name="connsiteY1" fmla="*/ 124492 h 1447586"/>
              <a:gd name="connsiteX2" fmla="*/ 11051 w 1016487"/>
              <a:gd name="connsiteY2" fmla="*/ 741420 h 1447586"/>
              <a:gd name="connsiteX3" fmla="*/ 173694 w 1016487"/>
              <a:gd name="connsiteY3" fmla="*/ 1447586 h 1447586"/>
              <a:gd name="connsiteX0" fmla="*/ 1032906 w 1032906"/>
              <a:gd name="connsiteY0" fmla="*/ 78881 h 1447586"/>
              <a:gd name="connsiteX1" fmla="*/ 540036 w 1032906"/>
              <a:gd name="connsiteY1" fmla="*/ 124492 h 1447586"/>
              <a:gd name="connsiteX2" fmla="*/ 27470 w 1032906"/>
              <a:gd name="connsiteY2" fmla="*/ 741420 h 1447586"/>
              <a:gd name="connsiteX3" fmla="*/ 190113 w 1032906"/>
              <a:gd name="connsiteY3" fmla="*/ 1447586 h 1447586"/>
              <a:gd name="connsiteX0" fmla="*/ 1016487 w 1016487"/>
              <a:gd name="connsiteY0" fmla="*/ 78881 h 1447586"/>
              <a:gd name="connsiteX1" fmla="*/ 523617 w 1016487"/>
              <a:gd name="connsiteY1" fmla="*/ 124492 h 1447586"/>
              <a:gd name="connsiteX2" fmla="*/ 102221 w 1016487"/>
              <a:gd name="connsiteY2" fmla="*/ 808845 h 1447586"/>
              <a:gd name="connsiteX3" fmla="*/ 173694 w 1016487"/>
              <a:gd name="connsiteY3" fmla="*/ 1447586 h 1447586"/>
              <a:gd name="connsiteX0" fmla="*/ 1045205 w 1045205"/>
              <a:gd name="connsiteY0" fmla="*/ 112120 h 1480825"/>
              <a:gd name="connsiteX1" fmla="*/ 552335 w 1045205"/>
              <a:gd name="connsiteY1" fmla="*/ 157731 h 1480825"/>
              <a:gd name="connsiteX2" fmla="*/ 27470 w 1045205"/>
              <a:gd name="connsiteY2" fmla="*/ 1058504 h 1480825"/>
              <a:gd name="connsiteX3" fmla="*/ 202412 w 1045205"/>
              <a:gd name="connsiteY3" fmla="*/ 1480825 h 1480825"/>
              <a:gd name="connsiteX0" fmla="*/ 1059313 w 1059313"/>
              <a:gd name="connsiteY0" fmla="*/ 169638 h 1469321"/>
              <a:gd name="connsiteX1" fmla="*/ 552335 w 1059313"/>
              <a:gd name="connsiteY1" fmla="*/ 146227 h 1469321"/>
              <a:gd name="connsiteX2" fmla="*/ 27470 w 1059313"/>
              <a:gd name="connsiteY2" fmla="*/ 1047000 h 1469321"/>
              <a:gd name="connsiteX3" fmla="*/ 202412 w 1059313"/>
              <a:gd name="connsiteY3" fmla="*/ 1469321 h 1469321"/>
              <a:gd name="connsiteX0" fmla="*/ 1059313 w 1059313"/>
              <a:gd name="connsiteY0" fmla="*/ 169638 h 1469321"/>
              <a:gd name="connsiteX1" fmla="*/ 552335 w 1059313"/>
              <a:gd name="connsiteY1" fmla="*/ 146227 h 1469321"/>
              <a:gd name="connsiteX2" fmla="*/ 27470 w 1059313"/>
              <a:gd name="connsiteY2" fmla="*/ 1047000 h 1469321"/>
              <a:gd name="connsiteX3" fmla="*/ 202412 w 1059313"/>
              <a:gd name="connsiteY3" fmla="*/ 1469321 h 1469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59313" h="1469321">
                <a:moveTo>
                  <a:pt x="1059313" y="169638"/>
                </a:moveTo>
                <a:cubicBezTo>
                  <a:pt x="929230" y="90371"/>
                  <a:pt x="724309" y="0"/>
                  <a:pt x="552335" y="146227"/>
                </a:cubicBezTo>
                <a:cubicBezTo>
                  <a:pt x="380361" y="292454"/>
                  <a:pt x="60082" y="877212"/>
                  <a:pt x="27470" y="1047000"/>
                </a:cubicBezTo>
                <a:cubicBezTo>
                  <a:pt x="0" y="1246437"/>
                  <a:pt x="28718" y="1371582"/>
                  <a:pt x="202412" y="1469321"/>
                </a:cubicBezTo>
              </a:path>
            </a:pathLst>
          </a:custGeom>
          <a:ln w="38100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5" name="Forme libre 14"/>
          <p:cNvSpPr/>
          <p:nvPr/>
        </p:nvSpPr>
        <p:spPr>
          <a:xfrm rot="12873874" flipH="1" flipV="1">
            <a:off x="343903" y="884593"/>
            <a:ext cx="596226" cy="444023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  <a:gd name="connsiteX0" fmla="*/ 703058 w 1483611"/>
              <a:gd name="connsiteY0" fmla="*/ 1823390 h 1823390"/>
              <a:gd name="connsiteX1" fmla="*/ 601824 w 1483611"/>
              <a:gd name="connsiteY1" fmla="*/ 1525011 h 1823390"/>
              <a:gd name="connsiteX2" fmla="*/ 67766 w 1483611"/>
              <a:gd name="connsiteY2" fmla="*/ 413001 h 1823390"/>
              <a:gd name="connsiteX3" fmla="*/ 1057956 w 1483611"/>
              <a:gd name="connsiteY3" fmla="*/ 181423 h 1823390"/>
              <a:gd name="connsiteX4" fmla="*/ 1483611 w 1483611"/>
              <a:gd name="connsiteY4" fmla="*/ 19697 h 1823390"/>
              <a:gd name="connsiteX0" fmla="*/ 828842 w 1609395"/>
              <a:gd name="connsiteY0" fmla="*/ 2164638 h 2164638"/>
              <a:gd name="connsiteX1" fmla="*/ 727608 w 1609395"/>
              <a:gd name="connsiteY1" fmla="*/ 1866259 h 2164638"/>
              <a:gd name="connsiteX2" fmla="*/ 193550 w 1609395"/>
              <a:gd name="connsiteY2" fmla="*/ 754249 h 2164638"/>
              <a:gd name="connsiteX3" fmla="*/ 235975 w 1609395"/>
              <a:gd name="connsiteY3" fmla="*/ 65550 h 2164638"/>
              <a:gd name="connsiteX4" fmla="*/ 1609395 w 1609395"/>
              <a:gd name="connsiteY4" fmla="*/ 360945 h 2164638"/>
              <a:gd name="connsiteX0" fmla="*/ 828842 w 1609395"/>
              <a:gd name="connsiteY0" fmla="*/ 2164638 h 2164638"/>
              <a:gd name="connsiteX1" fmla="*/ 193550 w 1609395"/>
              <a:gd name="connsiteY1" fmla="*/ 754249 h 2164638"/>
              <a:gd name="connsiteX2" fmla="*/ 235975 w 1609395"/>
              <a:gd name="connsiteY2" fmla="*/ 65550 h 2164638"/>
              <a:gd name="connsiteX3" fmla="*/ 1609395 w 1609395"/>
              <a:gd name="connsiteY3" fmla="*/ 360945 h 2164638"/>
              <a:gd name="connsiteX0" fmla="*/ 1000722 w 1781275"/>
              <a:gd name="connsiteY0" fmla="*/ 2253116 h 2253116"/>
              <a:gd name="connsiteX1" fmla="*/ 98812 w 1781275"/>
              <a:gd name="connsiteY1" fmla="*/ 1373591 h 2253116"/>
              <a:gd name="connsiteX2" fmla="*/ 407855 w 1781275"/>
              <a:gd name="connsiteY2" fmla="*/ 154028 h 2253116"/>
              <a:gd name="connsiteX3" fmla="*/ 1781275 w 1781275"/>
              <a:gd name="connsiteY3" fmla="*/ 449423 h 2253116"/>
              <a:gd name="connsiteX0" fmla="*/ 1000722 w 1437909"/>
              <a:gd name="connsiteY0" fmla="*/ 2241365 h 2241365"/>
              <a:gd name="connsiteX1" fmla="*/ 98812 w 1437909"/>
              <a:gd name="connsiteY1" fmla="*/ 1361840 h 2241365"/>
              <a:gd name="connsiteX2" fmla="*/ 407855 w 1437909"/>
              <a:gd name="connsiteY2" fmla="*/ 142277 h 2241365"/>
              <a:gd name="connsiteX3" fmla="*/ 1437910 w 1437909"/>
              <a:gd name="connsiteY3" fmla="*/ 508174 h 2241365"/>
              <a:gd name="connsiteX0" fmla="*/ 1150228 w 1459265"/>
              <a:gd name="connsiteY0" fmla="*/ 1727738 h 1727737"/>
              <a:gd name="connsiteX1" fmla="*/ 120168 w 1459265"/>
              <a:gd name="connsiteY1" fmla="*/ 1361840 h 1727737"/>
              <a:gd name="connsiteX2" fmla="*/ 429211 w 1459265"/>
              <a:gd name="connsiteY2" fmla="*/ 142277 h 1727737"/>
              <a:gd name="connsiteX3" fmla="*/ 1459266 w 1459265"/>
              <a:gd name="connsiteY3" fmla="*/ 508174 h 1727737"/>
              <a:gd name="connsiteX0" fmla="*/ 1150228 w 1459265"/>
              <a:gd name="connsiteY0" fmla="*/ 1727738 h 2051076"/>
              <a:gd name="connsiteX1" fmla="*/ 120168 w 1459265"/>
              <a:gd name="connsiteY1" fmla="*/ 1361840 h 2051076"/>
              <a:gd name="connsiteX2" fmla="*/ 429211 w 1459265"/>
              <a:gd name="connsiteY2" fmla="*/ 142277 h 2051076"/>
              <a:gd name="connsiteX3" fmla="*/ 1459266 w 1459265"/>
              <a:gd name="connsiteY3" fmla="*/ 508174 h 2051076"/>
              <a:gd name="connsiteX0" fmla="*/ 4352094 w 4352094"/>
              <a:gd name="connsiteY0" fmla="*/ 761463 h 1465036"/>
              <a:gd name="connsiteX1" fmla="*/ 577577 w 4352094"/>
              <a:gd name="connsiteY1" fmla="*/ 1361840 h 1465036"/>
              <a:gd name="connsiteX2" fmla="*/ 886620 w 4352094"/>
              <a:gd name="connsiteY2" fmla="*/ 142277 h 1465036"/>
              <a:gd name="connsiteX3" fmla="*/ 1916675 w 4352094"/>
              <a:gd name="connsiteY3" fmla="*/ 508174 h 1465036"/>
              <a:gd name="connsiteX0" fmla="*/ 3541700 w 3541700"/>
              <a:gd name="connsiteY0" fmla="*/ 694860 h 1018196"/>
              <a:gd name="connsiteX1" fmla="*/ 648935 w 3541700"/>
              <a:gd name="connsiteY1" fmla="*/ 895612 h 1018196"/>
              <a:gd name="connsiteX2" fmla="*/ 76226 w 3541700"/>
              <a:gd name="connsiteY2" fmla="*/ 75674 h 1018196"/>
              <a:gd name="connsiteX3" fmla="*/ 1106281 w 3541700"/>
              <a:gd name="connsiteY3" fmla="*/ 441571 h 1018196"/>
              <a:gd name="connsiteX0" fmla="*/ 3642499 w 3642499"/>
              <a:gd name="connsiteY0" fmla="*/ 1137801 h 1461137"/>
              <a:gd name="connsiteX1" fmla="*/ 749734 w 3642499"/>
              <a:gd name="connsiteY1" fmla="*/ 1338553 h 1461137"/>
              <a:gd name="connsiteX2" fmla="*/ 177025 w 3642499"/>
              <a:gd name="connsiteY2" fmla="*/ 518615 h 1461137"/>
              <a:gd name="connsiteX3" fmla="*/ 1811897 w 3642499"/>
              <a:gd name="connsiteY3" fmla="*/ 19697 h 1461137"/>
              <a:gd name="connsiteX0" fmla="*/ 3513175 w 3513175"/>
              <a:gd name="connsiteY0" fmla="*/ 1137801 h 2079647"/>
              <a:gd name="connsiteX1" fmla="*/ 1396352 w 3513175"/>
              <a:gd name="connsiteY1" fmla="*/ 1976451 h 2079647"/>
              <a:gd name="connsiteX2" fmla="*/ 47701 w 3513175"/>
              <a:gd name="connsiteY2" fmla="*/ 518615 h 2079647"/>
              <a:gd name="connsiteX3" fmla="*/ 1682573 w 3513175"/>
              <a:gd name="connsiteY3" fmla="*/ 19697 h 2079647"/>
              <a:gd name="connsiteX0" fmla="*/ 2827471 w 2827471"/>
              <a:gd name="connsiteY0" fmla="*/ 1137801 h 2013473"/>
              <a:gd name="connsiteX1" fmla="*/ 710648 w 2827471"/>
              <a:gd name="connsiteY1" fmla="*/ 1976451 h 2013473"/>
              <a:gd name="connsiteX2" fmla="*/ 47702 w 2827471"/>
              <a:gd name="connsiteY2" fmla="*/ 915664 h 2013473"/>
              <a:gd name="connsiteX3" fmla="*/ 996869 w 2827471"/>
              <a:gd name="connsiteY3" fmla="*/ 19697 h 2013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7471" h="2013473">
                <a:moveTo>
                  <a:pt x="2827471" y="1137801"/>
                </a:moveTo>
                <a:cubicBezTo>
                  <a:pt x="2213592" y="1461139"/>
                  <a:pt x="1173943" y="2013474"/>
                  <a:pt x="710648" y="1976451"/>
                </a:cubicBezTo>
                <a:cubicBezTo>
                  <a:pt x="247353" y="1939428"/>
                  <a:pt x="-1" y="1241790"/>
                  <a:pt x="47702" y="915664"/>
                </a:cubicBezTo>
                <a:cubicBezTo>
                  <a:pt x="95405" y="589538"/>
                  <a:pt x="886211" y="0"/>
                  <a:pt x="996869" y="19697"/>
                </a:cubicBezTo>
              </a:path>
            </a:pathLst>
          </a:custGeom>
          <a:ln w="38100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76200" y="2463279"/>
            <a:ext cx="8964488" cy="461665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r>
              <a:rPr lang="fr-FR" sz="2400" dirty="0" smtClean="0">
                <a:sym typeface="Wingdings"/>
              </a:rPr>
              <a:t></a:t>
            </a:r>
            <a:r>
              <a:rPr lang="fr-FR" sz="2200" baseline="30000" dirty="0" smtClean="0"/>
              <a:t> </a:t>
            </a:r>
            <a:r>
              <a:rPr lang="fr-FR" sz="2200" b="1" u="sng" dirty="0" smtClean="0"/>
              <a:t>Hydrolyse en milieu acide </a:t>
            </a:r>
            <a:r>
              <a:rPr lang="fr-FR" sz="2200" dirty="0" smtClean="0"/>
              <a:t> :</a:t>
            </a:r>
            <a:endParaRPr lang="fr-FR" sz="2200" dirty="0"/>
          </a:p>
        </p:txBody>
      </p:sp>
      <p:pic>
        <p:nvPicPr>
          <p:cNvPr id="18" name="Image 1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958989"/>
            <a:ext cx="2808312" cy="18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Image 18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3030997"/>
            <a:ext cx="1944216" cy="1731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Image 19"/>
          <p:cNvPicPr/>
          <p:nvPr/>
        </p:nvPicPr>
        <p:blipFill>
          <a:blip r:embed="rId6" cstate="print"/>
          <a:srcRect l="69129" t="15306" b="33673"/>
          <a:stretch>
            <a:fillRect/>
          </a:stretch>
        </p:blipFill>
        <p:spPr bwMode="auto">
          <a:xfrm>
            <a:off x="3491880" y="4975213"/>
            <a:ext cx="1072245" cy="626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Image 20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08304" y="3645024"/>
            <a:ext cx="1584176" cy="510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Image 21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36296" y="5013176"/>
            <a:ext cx="1408383" cy="570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Image 22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236296" y="4365104"/>
            <a:ext cx="1728192" cy="51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Image 23"/>
          <p:cNvPicPr/>
          <p:nvPr/>
        </p:nvPicPr>
        <p:blipFill>
          <a:blip r:embed="rId6" cstate="print"/>
          <a:srcRect l="69129" t="15306" b="33673"/>
          <a:stretch>
            <a:fillRect/>
          </a:stretch>
        </p:blipFill>
        <p:spPr bwMode="auto">
          <a:xfrm>
            <a:off x="2627784" y="3535053"/>
            <a:ext cx="1152128" cy="626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Image 24"/>
          <p:cNvPicPr/>
          <p:nvPr/>
        </p:nvPicPr>
        <p:blipFill>
          <a:blip r:embed="rId4" cstate="print"/>
          <a:srcRect l="37520" t="24731" b="31170"/>
          <a:stretch>
            <a:fillRect/>
          </a:stretch>
        </p:blipFill>
        <p:spPr bwMode="auto">
          <a:xfrm>
            <a:off x="179512" y="5047221"/>
            <a:ext cx="3066743" cy="615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6" name="Connecteur droit avec flèche 25"/>
          <p:cNvCxnSpPr/>
          <p:nvPr/>
        </p:nvCxnSpPr>
        <p:spPr>
          <a:xfrm>
            <a:off x="4067944" y="4005064"/>
            <a:ext cx="936625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Forme libre 26"/>
          <p:cNvSpPr/>
          <p:nvPr/>
        </p:nvSpPr>
        <p:spPr>
          <a:xfrm rot="18044203" flipV="1">
            <a:off x="1864200" y="2605015"/>
            <a:ext cx="709936" cy="1910954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  <a:gd name="connsiteX0" fmla="*/ 162956 w 961055"/>
              <a:gd name="connsiteY0" fmla="*/ 2168714 h 2168714"/>
              <a:gd name="connsiteX1" fmla="*/ 61722 w 961055"/>
              <a:gd name="connsiteY1" fmla="*/ 1870335 h 2168714"/>
              <a:gd name="connsiteX2" fmla="*/ 67765 w 961055"/>
              <a:gd name="connsiteY2" fmla="*/ 1392066 h 2168714"/>
              <a:gd name="connsiteX3" fmla="*/ 517854 w 961055"/>
              <a:gd name="connsiteY3" fmla="*/ 526747 h 2168714"/>
              <a:gd name="connsiteX4" fmla="*/ 961055 w 961055"/>
              <a:gd name="connsiteY4" fmla="*/ 19697 h 2168714"/>
              <a:gd name="connsiteX0" fmla="*/ 162956 w 961055"/>
              <a:gd name="connsiteY0" fmla="*/ 2283298 h 2283298"/>
              <a:gd name="connsiteX1" fmla="*/ 61722 w 961055"/>
              <a:gd name="connsiteY1" fmla="*/ 1984919 h 2283298"/>
              <a:gd name="connsiteX2" fmla="*/ 67765 w 961055"/>
              <a:gd name="connsiteY2" fmla="*/ 1506650 h 2283298"/>
              <a:gd name="connsiteX3" fmla="*/ 517854 w 961055"/>
              <a:gd name="connsiteY3" fmla="*/ 641331 h 2283298"/>
              <a:gd name="connsiteX4" fmla="*/ 961055 w 961055"/>
              <a:gd name="connsiteY4" fmla="*/ 134281 h 2283298"/>
              <a:gd name="connsiteX0" fmla="*/ 162956 w 961055"/>
              <a:gd name="connsiteY0" fmla="*/ 2376397 h 2376397"/>
              <a:gd name="connsiteX1" fmla="*/ 61722 w 961055"/>
              <a:gd name="connsiteY1" fmla="*/ 2078018 h 2376397"/>
              <a:gd name="connsiteX2" fmla="*/ 67765 w 961055"/>
              <a:gd name="connsiteY2" fmla="*/ 1599749 h 2376397"/>
              <a:gd name="connsiteX3" fmla="*/ 699647 w 961055"/>
              <a:gd name="connsiteY3" fmla="*/ 228728 h 2376397"/>
              <a:gd name="connsiteX4" fmla="*/ 961055 w 961055"/>
              <a:gd name="connsiteY4" fmla="*/ 227380 h 2376397"/>
              <a:gd name="connsiteX0" fmla="*/ 162956 w 961055"/>
              <a:gd name="connsiteY0" fmla="*/ 2376397 h 2376397"/>
              <a:gd name="connsiteX1" fmla="*/ 61722 w 961055"/>
              <a:gd name="connsiteY1" fmla="*/ 2078018 h 2376397"/>
              <a:gd name="connsiteX2" fmla="*/ 67765 w 961055"/>
              <a:gd name="connsiteY2" fmla="*/ 1599749 h 2376397"/>
              <a:gd name="connsiteX3" fmla="*/ 699647 w 961055"/>
              <a:gd name="connsiteY3" fmla="*/ 228728 h 2376397"/>
              <a:gd name="connsiteX4" fmla="*/ 961055 w 961055"/>
              <a:gd name="connsiteY4" fmla="*/ 227381 h 2376397"/>
              <a:gd name="connsiteX0" fmla="*/ 162956 w 961055"/>
              <a:gd name="connsiteY0" fmla="*/ 2376397 h 2376397"/>
              <a:gd name="connsiteX1" fmla="*/ 61722 w 961055"/>
              <a:gd name="connsiteY1" fmla="*/ 2078018 h 2376397"/>
              <a:gd name="connsiteX2" fmla="*/ 67765 w 961055"/>
              <a:gd name="connsiteY2" fmla="*/ 1599749 h 2376397"/>
              <a:gd name="connsiteX3" fmla="*/ 699647 w 961055"/>
              <a:gd name="connsiteY3" fmla="*/ 228728 h 2376397"/>
              <a:gd name="connsiteX4" fmla="*/ 961055 w 961055"/>
              <a:gd name="connsiteY4" fmla="*/ 227381 h 2376397"/>
              <a:gd name="connsiteX0" fmla="*/ 162956 w 999588"/>
              <a:gd name="connsiteY0" fmla="*/ 2371430 h 2371430"/>
              <a:gd name="connsiteX1" fmla="*/ 61722 w 999588"/>
              <a:gd name="connsiteY1" fmla="*/ 2073051 h 2371430"/>
              <a:gd name="connsiteX2" fmla="*/ 67765 w 999588"/>
              <a:gd name="connsiteY2" fmla="*/ 1594782 h 2371430"/>
              <a:gd name="connsiteX3" fmla="*/ 699647 w 999588"/>
              <a:gd name="connsiteY3" fmla="*/ 223761 h 2371430"/>
              <a:gd name="connsiteX4" fmla="*/ 999588 w 999588"/>
              <a:gd name="connsiteY4" fmla="*/ 252215 h 2371430"/>
              <a:gd name="connsiteX0" fmla="*/ 162956 w 999588"/>
              <a:gd name="connsiteY0" fmla="*/ 2371430 h 2371430"/>
              <a:gd name="connsiteX1" fmla="*/ 166730 w 999588"/>
              <a:gd name="connsiteY1" fmla="*/ 2025502 h 2371430"/>
              <a:gd name="connsiteX2" fmla="*/ 67765 w 999588"/>
              <a:gd name="connsiteY2" fmla="*/ 1594782 h 2371430"/>
              <a:gd name="connsiteX3" fmla="*/ 699647 w 999588"/>
              <a:gd name="connsiteY3" fmla="*/ 223761 h 2371430"/>
              <a:gd name="connsiteX4" fmla="*/ 999588 w 999588"/>
              <a:gd name="connsiteY4" fmla="*/ 252215 h 2371430"/>
              <a:gd name="connsiteX0" fmla="*/ 40078 w 876710"/>
              <a:gd name="connsiteY0" fmla="*/ 2329660 h 2329660"/>
              <a:gd name="connsiteX1" fmla="*/ 43852 w 876710"/>
              <a:gd name="connsiteY1" fmla="*/ 1983732 h 2329660"/>
              <a:gd name="connsiteX2" fmla="*/ 303188 w 876710"/>
              <a:gd name="connsiteY2" fmla="*/ 1302389 h 2329660"/>
              <a:gd name="connsiteX3" fmla="*/ 576769 w 876710"/>
              <a:gd name="connsiteY3" fmla="*/ 181991 h 2329660"/>
              <a:gd name="connsiteX4" fmla="*/ 876710 w 876710"/>
              <a:gd name="connsiteY4" fmla="*/ 210445 h 2329660"/>
              <a:gd name="connsiteX0" fmla="*/ 40078 w 876710"/>
              <a:gd name="connsiteY0" fmla="*/ 2329660 h 2329660"/>
              <a:gd name="connsiteX1" fmla="*/ 43852 w 876710"/>
              <a:gd name="connsiteY1" fmla="*/ 1983732 h 2329660"/>
              <a:gd name="connsiteX2" fmla="*/ 303188 w 876710"/>
              <a:gd name="connsiteY2" fmla="*/ 1302389 h 2329660"/>
              <a:gd name="connsiteX3" fmla="*/ 576769 w 876710"/>
              <a:gd name="connsiteY3" fmla="*/ 181991 h 2329660"/>
              <a:gd name="connsiteX4" fmla="*/ 876710 w 876710"/>
              <a:gd name="connsiteY4" fmla="*/ 210445 h 2329660"/>
              <a:gd name="connsiteX0" fmla="*/ 40078 w 876710"/>
              <a:gd name="connsiteY0" fmla="*/ 2119215 h 2119215"/>
              <a:gd name="connsiteX1" fmla="*/ 43852 w 876710"/>
              <a:gd name="connsiteY1" fmla="*/ 1773287 h 2119215"/>
              <a:gd name="connsiteX2" fmla="*/ 303188 w 876710"/>
              <a:gd name="connsiteY2" fmla="*/ 1091944 h 2119215"/>
              <a:gd name="connsiteX3" fmla="*/ 876710 w 876710"/>
              <a:gd name="connsiteY3" fmla="*/ 0 h 2119215"/>
              <a:gd name="connsiteX0" fmla="*/ 40078 w 441998"/>
              <a:gd name="connsiteY0" fmla="*/ 1547426 h 1547426"/>
              <a:gd name="connsiteX1" fmla="*/ 43852 w 441998"/>
              <a:gd name="connsiteY1" fmla="*/ 1201498 h 1547426"/>
              <a:gd name="connsiteX2" fmla="*/ 303188 w 441998"/>
              <a:gd name="connsiteY2" fmla="*/ 520155 h 1547426"/>
              <a:gd name="connsiteX3" fmla="*/ 332358 w 441998"/>
              <a:gd name="connsiteY3" fmla="*/ 0 h 1547426"/>
              <a:gd name="connsiteX0" fmla="*/ 40078 w 441998"/>
              <a:gd name="connsiteY0" fmla="*/ 1547426 h 1547426"/>
              <a:gd name="connsiteX1" fmla="*/ 43852 w 441998"/>
              <a:gd name="connsiteY1" fmla="*/ 1201498 h 1547426"/>
              <a:gd name="connsiteX2" fmla="*/ 303188 w 441998"/>
              <a:gd name="connsiteY2" fmla="*/ 520155 h 1547426"/>
              <a:gd name="connsiteX3" fmla="*/ 332358 w 441998"/>
              <a:gd name="connsiteY3" fmla="*/ 0 h 1547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1998" h="1547426">
                <a:moveTo>
                  <a:pt x="40078" y="1547426"/>
                </a:moveTo>
                <a:cubicBezTo>
                  <a:pt x="31463" y="1468545"/>
                  <a:pt x="0" y="1372710"/>
                  <a:pt x="43852" y="1201498"/>
                </a:cubicBezTo>
                <a:cubicBezTo>
                  <a:pt x="87704" y="1030286"/>
                  <a:pt x="235423" y="714935"/>
                  <a:pt x="303188" y="520155"/>
                </a:cubicBezTo>
                <a:cubicBezTo>
                  <a:pt x="441998" y="224607"/>
                  <a:pt x="427796" y="140675"/>
                  <a:pt x="332358" y="0"/>
                </a:cubicBezTo>
              </a:path>
            </a:pathLst>
          </a:custGeom>
          <a:ln w="38100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9" name="Forme libre 28"/>
          <p:cNvSpPr/>
          <p:nvPr/>
        </p:nvSpPr>
        <p:spPr>
          <a:xfrm rot="18044203" flipV="1">
            <a:off x="1856820" y="3789462"/>
            <a:ext cx="1823184" cy="2393404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  <a:gd name="connsiteX0" fmla="*/ 162956 w 961055"/>
              <a:gd name="connsiteY0" fmla="*/ 2168714 h 2168714"/>
              <a:gd name="connsiteX1" fmla="*/ 61722 w 961055"/>
              <a:gd name="connsiteY1" fmla="*/ 1870335 h 2168714"/>
              <a:gd name="connsiteX2" fmla="*/ 67765 w 961055"/>
              <a:gd name="connsiteY2" fmla="*/ 1392066 h 2168714"/>
              <a:gd name="connsiteX3" fmla="*/ 517854 w 961055"/>
              <a:gd name="connsiteY3" fmla="*/ 526747 h 2168714"/>
              <a:gd name="connsiteX4" fmla="*/ 961055 w 961055"/>
              <a:gd name="connsiteY4" fmla="*/ 19697 h 2168714"/>
              <a:gd name="connsiteX0" fmla="*/ 162956 w 961055"/>
              <a:gd name="connsiteY0" fmla="*/ 2283298 h 2283298"/>
              <a:gd name="connsiteX1" fmla="*/ 61722 w 961055"/>
              <a:gd name="connsiteY1" fmla="*/ 1984919 h 2283298"/>
              <a:gd name="connsiteX2" fmla="*/ 67765 w 961055"/>
              <a:gd name="connsiteY2" fmla="*/ 1506650 h 2283298"/>
              <a:gd name="connsiteX3" fmla="*/ 517854 w 961055"/>
              <a:gd name="connsiteY3" fmla="*/ 641331 h 2283298"/>
              <a:gd name="connsiteX4" fmla="*/ 961055 w 961055"/>
              <a:gd name="connsiteY4" fmla="*/ 134281 h 2283298"/>
              <a:gd name="connsiteX0" fmla="*/ 162956 w 961055"/>
              <a:gd name="connsiteY0" fmla="*/ 2376397 h 2376397"/>
              <a:gd name="connsiteX1" fmla="*/ 61722 w 961055"/>
              <a:gd name="connsiteY1" fmla="*/ 2078018 h 2376397"/>
              <a:gd name="connsiteX2" fmla="*/ 67765 w 961055"/>
              <a:gd name="connsiteY2" fmla="*/ 1599749 h 2376397"/>
              <a:gd name="connsiteX3" fmla="*/ 699647 w 961055"/>
              <a:gd name="connsiteY3" fmla="*/ 228728 h 2376397"/>
              <a:gd name="connsiteX4" fmla="*/ 961055 w 961055"/>
              <a:gd name="connsiteY4" fmla="*/ 227380 h 2376397"/>
              <a:gd name="connsiteX0" fmla="*/ 162956 w 961055"/>
              <a:gd name="connsiteY0" fmla="*/ 2376397 h 2376397"/>
              <a:gd name="connsiteX1" fmla="*/ 61722 w 961055"/>
              <a:gd name="connsiteY1" fmla="*/ 2078018 h 2376397"/>
              <a:gd name="connsiteX2" fmla="*/ 67765 w 961055"/>
              <a:gd name="connsiteY2" fmla="*/ 1599749 h 2376397"/>
              <a:gd name="connsiteX3" fmla="*/ 699647 w 961055"/>
              <a:gd name="connsiteY3" fmla="*/ 228728 h 2376397"/>
              <a:gd name="connsiteX4" fmla="*/ 961055 w 961055"/>
              <a:gd name="connsiteY4" fmla="*/ 227381 h 2376397"/>
              <a:gd name="connsiteX0" fmla="*/ 162956 w 961055"/>
              <a:gd name="connsiteY0" fmla="*/ 2376397 h 2376397"/>
              <a:gd name="connsiteX1" fmla="*/ 61722 w 961055"/>
              <a:gd name="connsiteY1" fmla="*/ 2078018 h 2376397"/>
              <a:gd name="connsiteX2" fmla="*/ 67765 w 961055"/>
              <a:gd name="connsiteY2" fmla="*/ 1599749 h 2376397"/>
              <a:gd name="connsiteX3" fmla="*/ 699647 w 961055"/>
              <a:gd name="connsiteY3" fmla="*/ 228728 h 2376397"/>
              <a:gd name="connsiteX4" fmla="*/ 961055 w 961055"/>
              <a:gd name="connsiteY4" fmla="*/ 227381 h 2376397"/>
              <a:gd name="connsiteX0" fmla="*/ 162956 w 999588"/>
              <a:gd name="connsiteY0" fmla="*/ 2371430 h 2371430"/>
              <a:gd name="connsiteX1" fmla="*/ 61722 w 999588"/>
              <a:gd name="connsiteY1" fmla="*/ 2073051 h 2371430"/>
              <a:gd name="connsiteX2" fmla="*/ 67765 w 999588"/>
              <a:gd name="connsiteY2" fmla="*/ 1594782 h 2371430"/>
              <a:gd name="connsiteX3" fmla="*/ 699647 w 999588"/>
              <a:gd name="connsiteY3" fmla="*/ 223761 h 2371430"/>
              <a:gd name="connsiteX4" fmla="*/ 999588 w 999588"/>
              <a:gd name="connsiteY4" fmla="*/ 252215 h 2371430"/>
              <a:gd name="connsiteX0" fmla="*/ 162956 w 999588"/>
              <a:gd name="connsiteY0" fmla="*/ 2371430 h 2371430"/>
              <a:gd name="connsiteX1" fmla="*/ 166730 w 999588"/>
              <a:gd name="connsiteY1" fmla="*/ 2025502 h 2371430"/>
              <a:gd name="connsiteX2" fmla="*/ 67765 w 999588"/>
              <a:gd name="connsiteY2" fmla="*/ 1594782 h 2371430"/>
              <a:gd name="connsiteX3" fmla="*/ 699647 w 999588"/>
              <a:gd name="connsiteY3" fmla="*/ 223761 h 2371430"/>
              <a:gd name="connsiteX4" fmla="*/ 999588 w 999588"/>
              <a:gd name="connsiteY4" fmla="*/ 252215 h 2371430"/>
              <a:gd name="connsiteX0" fmla="*/ 40078 w 876710"/>
              <a:gd name="connsiteY0" fmla="*/ 2329660 h 2329660"/>
              <a:gd name="connsiteX1" fmla="*/ 43852 w 876710"/>
              <a:gd name="connsiteY1" fmla="*/ 1983732 h 2329660"/>
              <a:gd name="connsiteX2" fmla="*/ 303188 w 876710"/>
              <a:gd name="connsiteY2" fmla="*/ 1302389 h 2329660"/>
              <a:gd name="connsiteX3" fmla="*/ 576769 w 876710"/>
              <a:gd name="connsiteY3" fmla="*/ 181991 h 2329660"/>
              <a:gd name="connsiteX4" fmla="*/ 876710 w 876710"/>
              <a:gd name="connsiteY4" fmla="*/ 210445 h 2329660"/>
              <a:gd name="connsiteX0" fmla="*/ 40078 w 876710"/>
              <a:gd name="connsiteY0" fmla="*/ 2329660 h 2329660"/>
              <a:gd name="connsiteX1" fmla="*/ 43852 w 876710"/>
              <a:gd name="connsiteY1" fmla="*/ 1983732 h 2329660"/>
              <a:gd name="connsiteX2" fmla="*/ 303188 w 876710"/>
              <a:gd name="connsiteY2" fmla="*/ 1302389 h 2329660"/>
              <a:gd name="connsiteX3" fmla="*/ 576769 w 876710"/>
              <a:gd name="connsiteY3" fmla="*/ 181991 h 2329660"/>
              <a:gd name="connsiteX4" fmla="*/ 876710 w 876710"/>
              <a:gd name="connsiteY4" fmla="*/ 210445 h 2329660"/>
              <a:gd name="connsiteX0" fmla="*/ 40078 w 876710"/>
              <a:gd name="connsiteY0" fmla="*/ 2119215 h 2119215"/>
              <a:gd name="connsiteX1" fmla="*/ 43852 w 876710"/>
              <a:gd name="connsiteY1" fmla="*/ 1773287 h 2119215"/>
              <a:gd name="connsiteX2" fmla="*/ 303188 w 876710"/>
              <a:gd name="connsiteY2" fmla="*/ 1091944 h 2119215"/>
              <a:gd name="connsiteX3" fmla="*/ 876710 w 876710"/>
              <a:gd name="connsiteY3" fmla="*/ 0 h 2119215"/>
              <a:gd name="connsiteX0" fmla="*/ 40078 w 441998"/>
              <a:gd name="connsiteY0" fmla="*/ 1547426 h 1547426"/>
              <a:gd name="connsiteX1" fmla="*/ 43852 w 441998"/>
              <a:gd name="connsiteY1" fmla="*/ 1201498 h 1547426"/>
              <a:gd name="connsiteX2" fmla="*/ 303188 w 441998"/>
              <a:gd name="connsiteY2" fmla="*/ 520155 h 1547426"/>
              <a:gd name="connsiteX3" fmla="*/ 332358 w 441998"/>
              <a:gd name="connsiteY3" fmla="*/ 0 h 1547426"/>
              <a:gd name="connsiteX0" fmla="*/ 40078 w 441998"/>
              <a:gd name="connsiteY0" fmla="*/ 1547426 h 1547426"/>
              <a:gd name="connsiteX1" fmla="*/ 43852 w 441998"/>
              <a:gd name="connsiteY1" fmla="*/ 1201498 h 1547426"/>
              <a:gd name="connsiteX2" fmla="*/ 303188 w 441998"/>
              <a:gd name="connsiteY2" fmla="*/ 520155 h 1547426"/>
              <a:gd name="connsiteX3" fmla="*/ 332358 w 441998"/>
              <a:gd name="connsiteY3" fmla="*/ 0 h 1547426"/>
              <a:gd name="connsiteX0" fmla="*/ 8615 w 410535"/>
              <a:gd name="connsiteY0" fmla="*/ 1547426 h 1598414"/>
              <a:gd name="connsiteX1" fmla="*/ 339385 w 410535"/>
              <a:gd name="connsiteY1" fmla="*/ 1427202 h 1598414"/>
              <a:gd name="connsiteX2" fmla="*/ 271725 w 410535"/>
              <a:gd name="connsiteY2" fmla="*/ 520155 h 1598414"/>
              <a:gd name="connsiteX3" fmla="*/ 300895 w 410535"/>
              <a:gd name="connsiteY3" fmla="*/ 0 h 1598414"/>
              <a:gd name="connsiteX0" fmla="*/ 0 w 401920"/>
              <a:gd name="connsiteY0" fmla="*/ 1547426 h 1599529"/>
              <a:gd name="connsiteX1" fmla="*/ 330770 w 401920"/>
              <a:gd name="connsiteY1" fmla="*/ 1427202 h 1599529"/>
              <a:gd name="connsiteX2" fmla="*/ 263110 w 401920"/>
              <a:gd name="connsiteY2" fmla="*/ 520155 h 1599529"/>
              <a:gd name="connsiteX3" fmla="*/ 292280 w 401920"/>
              <a:gd name="connsiteY3" fmla="*/ 0 h 1599529"/>
              <a:gd name="connsiteX0" fmla="*/ 0 w 1135093"/>
              <a:gd name="connsiteY0" fmla="*/ 1547426 h 1632813"/>
              <a:gd name="connsiteX1" fmla="*/ 330770 w 1135093"/>
              <a:gd name="connsiteY1" fmla="*/ 1427202 h 1632813"/>
              <a:gd name="connsiteX2" fmla="*/ 996283 w 1135093"/>
              <a:gd name="connsiteY2" fmla="*/ 313760 h 1632813"/>
              <a:gd name="connsiteX3" fmla="*/ 292280 w 1135093"/>
              <a:gd name="connsiteY3" fmla="*/ 0 h 1632813"/>
              <a:gd name="connsiteX0" fmla="*/ 0 w 1135093"/>
              <a:gd name="connsiteY0" fmla="*/ 1852711 h 1938098"/>
              <a:gd name="connsiteX1" fmla="*/ 330770 w 1135093"/>
              <a:gd name="connsiteY1" fmla="*/ 1732487 h 1938098"/>
              <a:gd name="connsiteX2" fmla="*/ 996283 w 1135093"/>
              <a:gd name="connsiteY2" fmla="*/ 619045 h 1938098"/>
              <a:gd name="connsiteX3" fmla="*/ 809872 w 1135093"/>
              <a:gd name="connsiteY3" fmla="*/ 0 h 1938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5093" h="1938098">
                <a:moveTo>
                  <a:pt x="0" y="1852711"/>
                </a:moveTo>
                <a:cubicBezTo>
                  <a:pt x="71121" y="1904814"/>
                  <a:pt x="164723" y="1938098"/>
                  <a:pt x="330770" y="1732487"/>
                </a:cubicBezTo>
                <a:cubicBezTo>
                  <a:pt x="496817" y="1526876"/>
                  <a:pt x="928518" y="813825"/>
                  <a:pt x="996283" y="619045"/>
                </a:cubicBezTo>
                <a:cubicBezTo>
                  <a:pt x="1135093" y="323497"/>
                  <a:pt x="905310" y="140675"/>
                  <a:pt x="809872" y="0"/>
                </a:cubicBezTo>
              </a:path>
            </a:pathLst>
          </a:custGeom>
          <a:ln w="38100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187624" y="5877272"/>
            <a:ext cx="490538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Rectangle 3"/>
          <p:cNvSpPr>
            <a:spLocks noChangeArrowheads="1"/>
          </p:cNvSpPr>
          <p:nvPr/>
        </p:nvSpPr>
        <p:spPr bwMode="auto">
          <a:xfrm>
            <a:off x="1763688" y="5805264"/>
            <a:ext cx="7236296" cy="1015663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i="1" dirty="0" smtClean="0"/>
              <a:t>Les additions nucléophiles aux Etapes </a:t>
            </a:r>
            <a:r>
              <a:rPr lang="fr-FR" sz="2000" dirty="0" smtClean="0">
                <a:sym typeface="Wingdings"/>
              </a:rPr>
              <a:t></a:t>
            </a:r>
            <a:r>
              <a:rPr lang="fr-FR" sz="2000" i="1" dirty="0" smtClean="0"/>
              <a:t> et </a:t>
            </a:r>
            <a:r>
              <a:rPr lang="fr-FR" sz="2000" dirty="0" smtClean="0">
                <a:sym typeface="Wingdings"/>
              </a:rPr>
              <a:t></a:t>
            </a:r>
            <a:r>
              <a:rPr lang="fr-FR" sz="2000" i="1" dirty="0" smtClean="0"/>
              <a:t> sont équiprobables des deux côtés du plan mais au bout du compte, </a:t>
            </a:r>
            <a:r>
              <a:rPr lang="fr-FR" sz="2000" b="1" i="1" u="sng" dirty="0" smtClean="0"/>
              <a:t>il n’y aura pas de carbone asymétrique</a:t>
            </a:r>
            <a:r>
              <a:rPr lang="fr-FR" sz="2000" i="1" dirty="0" smtClean="0"/>
              <a:t> dans la structure finale …</a:t>
            </a:r>
            <a:endParaRPr lang="fr-FR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800" decel="10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9" grpId="0" animBg="1"/>
      <p:bldP spid="3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72008" y="44624"/>
            <a:ext cx="8964488" cy="324036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" y="67774"/>
            <a:ext cx="8964488" cy="461665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r>
              <a:rPr lang="fr-FR" sz="2400" dirty="0" smtClean="0">
                <a:sym typeface="Wingdings"/>
              </a:rPr>
              <a:t></a:t>
            </a:r>
            <a:r>
              <a:rPr lang="fr-FR" sz="2200" baseline="30000" dirty="0" smtClean="0"/>
              <a:t> </a:t>
            </a:r>
            <a:r>
              <a:rPr lang="fr-FR" sz="2200" b="1" u="sng" dirty="0" smtClean="0"/>
              <a:t>Hydrolyse en milieu acide </a:t>
            </a:r>
            <a:r>
              <a:rPr lang="fr-FR" sz="2200" dirty="0" smtClean="0"/>
              <a:t> :</a:t>
            </a:r>
            <a:endParaRPr lang="fr-FR" sz="2200" dirty="0"/>
          </a:p>
        </p:txBody>
      </p:sp>
      <p:pic>
        <p:nvPicPr>
          <p:cNvPr id="4" name="Imag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63484"/>
            <a:ext cx="2808312" cy="18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635492"/>
            <a:ext cx="1944216" cy="1731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/>
          <p:cNvPicPr/>
          <p:nvPr/>
        </p:nvPicPr>
        <p:blipFill>
          <a:blip r:embed="rId4" cstate="print"/>
          <a:srcRect l="69129" t="15306" b="33673"/>
          <a:stretch>
            <a:fillRect/>
          </a:stretch>
        </p:blipFill>
        <p:spPr bwMode="auto">
          <a:xfrm>
            <a:off x="3491880" y="2579708"/>
            <a:ext cx="1072245" cy="626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6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4288" y="1268760"/>
            <a:ext cx="1584176" cy="510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7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36296" y="2564904"/>
            <a:ext cx="1408383" cy="570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8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36296" y="1988840"/>
            <a:ext cx="1728192" cy="51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 9"/>
          <p:cNvPicPr/>
          <p:nvPr/>
        </p:nvPicPr>
        <p:blipFill>
          <a:blip r:embed="rId4" cstate="print"/>
          <a:srcRect l="69129" t="15306" b="33673"/>
          <a:stretch>
            <a:fillRect/>
          </a:stretch>
        </p:blipFill>
        <p:spPr bwMode="auto">
          <a:xfrm>
            <a:off x="2627784" y="1139548"/>
            <a:ext cx="1152128" cy="626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0"/>
          <p:cNvPicPr/>
          <p:nvPr/>
        </p:nvPicPr>
        <p:blipFill>
          <a:blip r:embed="rId8" cstate="print"/>
          <a:srcRect l="37520" t="24731" b="31170"/>
          <a:stretch>
            <a:fillRect/>
          </a:stretch>
        </p:blipFill>
        <p:spPr bwMode="auto">
          <a:xfrm>
            <a:off x="179512" y="2651716"/>
            <a:ext cx="3066743" cy="615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Connecteur droit avec flèche 11"/>
          <p:cNvCxnSpPr/>
          <p:nvPr/>
        </p:nvCxnSpPr>
        <p:spPr>
          <a:xfrm>
            <a:off x="3923928" y="1556792"/>
            <a:ext cx="936625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rme libre 12"/>
          <p:cNvSpPr/>
          <p:nvPr/>
        </p:nvSpPr>
        <p:spPr>
          <a:xfrm rot="18044203" flipV="1">
            <a:off x="1864200" y="209510"/>
            <a:ext cx="709936" cy="1910954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  <a:gd name="connsiteX0" fmla="*/ 162956 w 961055"/>
              <a:gd name="connsiteY0" fmla="*/ 2168714 h 2168714"/>
              <a:gd name="connsiteX1" fmla="*/ 61722 w 961055"/>
              <a:gd name="connsiteY1" fmla="*/ 1870335 h 2168714"/>
              <a:gd name="connsiteX2" fmla="*/ 67765 w 961055"/>
              <a:gd name="connsiteY2" fmla="*/ 1392066 h 2168714"/>
              <a:gd name="connsiteX3" fmla="*/ 517854 w 961055"/>
              <a:gd name="connsiteY3" fmla="*/ 526747 h 2168714"/>
              <a:gd name="connsiteX4" fmla="*/ 961055 w 961055"/>
              <a:gd name="connsiteY4" fmla="*/ 19697 h 2168714"/>
              <a:gd name="connsiteX0" fmla="*/ 162956 w 961055"/>
              <a:gd name="connsiteY0" fmla="*/ 2283298 h 2283298"/>
              <a:gd name="connsiteX1" fmla="*/ 61722 w 961055"/>
              <a:gd name="connsiteY1" fmla="*/ 1984919 h 2283298"/>
              <a:gd name="connsiteX2" fmla="*/ 67765 w 961055"/>
              <a:gd name="connsiteY2" fmla="*/ 1506650 h 2283298"/>
              <a:gd name="connsiteX3" fmla="*/ 517854 w 961055"/>
              <a:gd name="connsiteY3" fmla="*/ 641331 h 2283298"/>
              <a:gd name="connsiteX4" fmla="*/ 961055 w 961055"/>
              <a:gd name="connsiteY4" fmla="*/ 134281 h 2283298"/>
              <a:gd name="connsiteX0" fmla="*/ 162956 w 961055"/>
              <a:gd name="connsiteY0" fmla="*/ 2376397 h 2376397"/>
              <a:gd name="connsiteX1" fmla="*/ 61722 w 961055"/>
              <a:gd name="connsiteY1" fmla="*/ 2078018 h 2376397"/>
              <a:gd name="connsiteX2" fmla="*/ 67765 w 961055"/>
              <a:gd name="connsiteY2" fmla="*/ 1599749 h 2376397"/>
              <a:gd name="connsiteX3" fmla="*/ 699647 w 961055"/>
              <a:gd name="connsiteY3" fmla="*/ 228728 h 2376397"/>
              <a:gd name="connsiteX4" fmla="*/ 961055 w 961055"/>
              <a:gd name="connsiteY4" fmla="*/ 227380 h 2376397"/>
              <a:gd name="connsiteX0" fmla="*/ 162956 w 961055"/>
              <a:gd name="connsiteY0" fmla="*/ 2376397 h 2376397"/>
              <a:gd name="connsiteX1" fmla="*/ 61722 w 961055"/>
              <a:gd name="connsiteY1" fmla="*/ 2078018 h 2376397"/>
              <a:gd name="connsiteX2" fmla="*/ 67765 w 961055"/>
              <a:gd name="connsiteY2" fmla="*/ 1599749 h 2376397"/>
              <a:gd name="connsiteX3" fmla="*/ 699647 w 961055"/>
              <a:gd name="connsiteY3" fmla="*/ 228728 h 2376397"/>
              <a:gd name="connsiteX4" fmla="*/ 961055 w 961055"/>
              <a:gd name="connsiteY4" fmla="*/ 227381 h 2376397"/>
              <a:gd name="connsiteX0" fmla="*/ 162956 w 961055"/>
              <a:gd name="connsiteY0" fmla="*/ 2376397 h 2376397"/>
              <a:gd name="connsiteX1" fmla="*/ 61722 w 961055"/>
              <a:gd name="connsiteY1" fmla="*/ 2078018 h 2376397"/>
              <a:gd name="connsiteX2" fmla="*/ 67765 w 961055"/>
              <a:gd name="connsiteY2" fmla="*/ 1599749 h 2376397"/>
              <a:gd name="connsiteX3" fmla="*/ 699647 w 961055"/>
              <a:gd name="connsiteY3" fmla="*/ 228728 h 2376397"/>
              <a:gd name="connsiteX4" fmla="*/ 961055 w 961055"/>
              <a:gd name="connsiteY4" fmla="*/ 227381 h 2376397"/>
              <a:gd name="connsiteX0" fmla="*/ 162956 w 999588"/>
              <a:gd name="connsiteY0" fmla="*/ 2371430 h 2371430"/>
              <a:gd name="connsiteX1" fmla="*/ 61722 w 999588"/>
              <a:gd name="connsiteY1" fmla="*/ 2073051 h 2371430"/>
              <a:gd name="connsiteX2" fmla="*/ 67765 w 999588"/>
              <a:gd name="connsiteY2" fmla="*/ 1594782 h 2371430"/>
              <a:gd name="connsiteX3" fmla="*/ 699647 w 999588"/>
              <a:gd name="connsiteY3" fmla="*/ 223761 h 2371430"/>
              <a:gd name="connsiteX4" fmla="*/ 999588 w 999588"/>
              <a:gd name="connsiteY4" fmla="*/ 252215 h 2371430"/>
              <a:gd name="connsiteX0" fmla="*/ 162956 w 999588"/>
              <a:gd name="connsiteY0" fmla="*/ 2371430 h 2371430"/>
              <a:gd name="connsiteX1" fmla="*/ 166730 w 999588"/>
              <a:gd name="connsiteY1" fmla="*/ 2025502 h 2371430"/>
              <a:gd name="connsiteX2" fmla="*/ 67765 w 999588"/>
              <a:gd name="connsiteY2" fmla="*/ 1594782 h 2371430"/>
              <a:gd name="connsiteX3" fmla="*/ 699647 w 999588"/>
              <a:gd name="connsiteY3" fmla="*/ 223761 h 2371430"/>
              <a:gd name="connsiteX4" fmla="*/ 999588 w 999588"/>
              <a:gd name="connsiteY4" fmla="*/ 252215 h 2371430"/>
              <a:gd name="connsiteX0" fmla="*/ 40078 w 876710"/>
              <a:gd name="connsiteY0" fmla="*/ 2329660 h 2329660"/>
              <a:gd name="connsiteX1" fmla="*/ 43852 w 876710"/>
              <a:gd name="connsiteY1" fmla="*/ 1983732 h 2329660"/>
              <a:gd name="connsiteX2" fmla="*/ 303188 w 876710"/>
              <a:gd name="connsiteY2" fmla="*/ 1302389 h 2329660"/>
              <a:gd name="connsiteX3" fmla="*/ 576769 w 876710"/>
              <a:gd name="connsiteY3" fmla="*/ 181991 h 2329660"/>
              <a:gd name="connsiteX4" fmla="*/ 876710 w 876710"/>
              <a:gd name="connsiteY4" fmla="*/ 210445 h 2329660"/>
              <a:gd name="connsiteX0" fmla="*/ 40078 w 876710"/>
              <a:gd name="connsiteY0" fmla="*/ 2329660 h 2329660"/>
              <a:gd name="connsiteX1" fmla="*/ 43852 w 876710"/>
              <a:gd name="connsiteY1" fmla="*/ 1983732 h 2329660"/>
              <a:gd name="connsiteX2" fmla="*/ 303188 w 876710"/>
              <a:gd name="connsiteY2" fmla="*/ 1302389 h 2329660"/>
              <a:gd name="connsiteX3" fmla="*/ 576769 w 876710"/>
              <a:gd name="connsiteY3" fmla="*/ 181991 h 2329660"/>
              <a:gd name="connsiteX4" fmla="*/ 876710 w 876710"/>
              <a:gd name="connsiteY4" fmla="*/ 210445 h 2329660"/>
              <a:gd name="connsiteX0" fmla="*/ 40078 w 876710"/>
              <a:gd name="connsiteY0" fmla="*/ 2119215 h 2119215"/>
              <a:gd name="connsiteX1" fmla="*/ 43852 w 876710"/>
              <a:gd name="connsiteY1" fmla="*/ 1773287 h 2119215"/>
              <a:gd name="connsiteX2" fmla="*/ 303188 w 876710"/>
              <a:gd name="connsiteY2" fmla="*/ 1091944 h 2119215"/>
              <a:gd name="connsiteX3" fmla="*/ 876710 w 876710"/>
              <a:gd name="connsiteY3" fmla="*/ 0 h 2119215"/>
              <a:gd name="connsiteX0" fmla="*/ 40078 w 441998"/>
              <a:gd name="connsiteY0" fmla="*/ 1547426 h 1547426"/>
              <a:gd name="connsiteX1" fmla="*/ 43852 w 441998"/>
              <a:gd name="connsiteY1" fmla="*/ 1201498 h 1547426"/>
              <a:gd name="connsiteX2" fmla="*/ 303188 w 441998"/>
              <a:gd name="connsiteY2" fmla="*/ 520155 h 1547426"/>
              <a:gd name="connsiteX3" fmla="*/ 332358 w 441998"/>
              <a:gd name="connsiteY3" fmla="*/ 0 h 1547426"/>
              <a:gd name="connsiteX0" fmla="*/ 40078 w 441998"/>
              <a:gd name="connsiteY0" fmla="*/ 1547426 h 1547426"/>
              <a:gd name="connsiteX1" fmla="*/ 43852 w 441998"/>
              <a:gd name="connsiteY1" fmla="*/ 1201498 h 1547426"/>
              <a:gd name="connsiteX2" fmla="*/ 303188 w 441998"/>
              <a:gd name="connsiteY2" fmla="*/ 520155 h 1547426"/>
              <a:gd name="connsiteX3" fmla="*/ 332358 w 441998"/>
              <a:gd name="connsiteY3" fmla="*/ 0 h 1547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1998" h="1547426">
                <a:moveTo>
                  <a:pt x="40078" y="1547426"/>
                </a:moveTo>
                <a:cubicBezTo>
                  <a:pt x="31463" y="1468545"/>
                  <a:pt x="0" y="1372710"/>
                  <a:pt x="43852" y="1201498"/>
                </a:cubicBezTo>
                <a:cubicBezTo>
                  <a:pt x="87704" y="1030286"/>
                  <a:pt x="235423" y="714935"/>
                  <a:pt x="303188" y="520155"/>
                </a:cubicBezTo>
                <a:cubicBezTo>
                  <a:pt x="441998" y="224607"/>
                  <a:pt x="427796" y="140675"/>
                  <a:pt x="332358" y="0"/>
                </a:cubicBezTo>
              </a:path>
            </a:pathLst>
          </a:custGeom>
          <a:ln w="38100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4" name="Forme libre 13"/>
          <p:cNvSpPr/>
          <p:nvPr/>
        </p:nvSpPr>
        <p:spPr>
          <a:xfrm rot="18044203" flipV="1">
            <a:off x="1856820" y="1393957"/>
            <a:ext cx="1823184" cy="2393404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  <a:gd name="connsiteX0" fmla="*/ 162956 w 961055"/>
              <a:gd name="connsiteY0" fmla="*/ 2168714 h 2168714"/>
              <a:gd name="connsiteX1" fmla="*/ 61722 w 961055"/>
              <a:gd name="connsiteY1" fmla="*/ 1870335 h 2168714"/>
              <a:gd name="connsiteX2" fmla="*/ 67765 w 961055"/>
              <a:gd name="connsiteY2" fmla="*/ 1392066 h 2168714"/>
              <a:gd name="connsiteX3" fmla="*/ 517854 w 961055"/>
              <a:gd name="connsiteY3" fmla="*/ 526747 h 2168714"/>
              <a:gd name="connsiteX4" fmla="*/ 961055 w 961055"/>
              <a:gd name="connsiteY4" fmla="*/ 19697 h 2168714"/>
              <a:gd name="connsiteX0" fmla="*/ 162956 w 961055"/>
              <a:gd name="connsiteY0" fmla="*/ 2283298 h 2283298"/>
              <a:gd name="connsiteX1" fmla="*/ 61722 w 961055"/>
              <a:gd name="connsiteY1" fmla="*/ 1984919 h 2283298"/>
              <a:gd name="connsiteX2" fmla="*/ 67765 w 961055"/>
              <a:gd name="connsiteY2" fmla="*/ 1506650 h 2283298"/>
              <a:gd name="connsiteX3" fmla="*/ 517854 w 961055"/>
              <a:gd name="connsiteY3" fmla="*/ 641331 h 2283298"/>
              <a:gd name="connsiteX4" fmla="*/ 961055 w 961055"/>
              <a:gd name="connsiteY4" fmla="*/ 134281 h 2283298"/>
              <a:gd name="connsiteX0" fmla="*/ 162956 w 961055"/>
              <a:gd name="connsiteY0" fmla="*/ 2376397 h 2376397"/>
              <a:gd name="connsiteX1" fmla="*/ 61722 w 961055"/>
              <a:gd name="connsiteY1" fmla="*/ 2078018 h 2376397"/>
              <a:gd name="connsiteX2" fmla="*/ 67765 w 961055"/>
              <a:gd name="connsiteY2" fmla="*/ 1599749 h 2376397"/>
              <a:gd name="connsiteX3" fmla="*/ 699647 w 961055"/>
              <a:gd name="connsiteY3" fmla="*/ 228728 h 2376397"/>
              <a:gd name="connsiteX4" fmla="*/ 961055 w 961055"/>
              <a:gd name="connsiteY4" fmla="*/ 227380 h 2376397"/>
              <a:gd name="connsiteX0" fmla="*/ 162956 w 961055"/>
              <a:gd name="connsiteY0" fmla="*/ 2376397 h 2376397"/>
              <a:gd name="connsiteX1" fmla="*/ 61722 w 961055"/>
              <a:gd name="connsiteY1" fmla="*/ 2078018 h 2376397"/>
              <a:gd name="connsiteX2" fmla="*/ 67765 w 961055"/>
              <a:gd name="connsiteY2" fmla="*/ 1599749 h 2376397"/>
              <a:gd name="connsiteX3" fmla="*/ 699647 w 961055"/>
              <a:gd name="connsiteY3" fmla="*/ 228728 h 2376397"/>
              <a:gd name="connsiteX4" fmla="*/ 961055 w 961055"/>
              <a:gd name="connsiteY4" fmla="*/ 227381 h 2376397"/>
              <a:gd name="connsiteX0" fmla="*/ 162956 w 961055"/>
              <a:gd name="connsiteY0" fmla="*/ 2376397 h 2376397"/>
              <a:gd name="connsiteX1" fmla="*/ 61722 w 961055"/>
              <a:gd name="connsiteY1" fmla="*/ 2078018 h 2376397"/>
              <a:gd name="connsiteX2" fmla="*/ 67765 w 961055"/>
              <a:gd name="connsiteY2" fmla="*/ 1599749 h 2376397"/>
              <a:gd name="connsiteX3" fmla="*/ 699647 w 961055"/>
              <a:gd name="connsiteY3" fmla="*/ 228728 h 2376397"/>
              <a:gd name="connsiteX4" fmla="*/ 961055 w 961055"/>
              <a:gd name="connsiteY4" fmla="*/ 227381 h 2376397"/>
              <a:gd name="connsiteX0" fmla="*/ 162956 w 999588"/>
              <a:gd name="connsiteY0" fmla="*/ 2371430 h 2371430"/>
              <a:gd name="connsiteX1" fmla="*/ 61722 w 999588"/>
              <a:gd name="connsiteY1" fmla="*/ 2073051 h 2371430"/>
              <a:gd name="connsiteX2" fmla="*/ 67765 w 999588"/>
              <a:gd name="connsiteY2" fmla="*/ 1594782 h 2371430"/>
              <a:gd name="connsiteX3" fmla="*/ 699647 w 999588"/>
              <a:gd name="connsiteY3" fmla="*/ 223761 h 2371430"/>
              <a:gd name="connsiteX4" fmla="*/ 999588 w 999588"/>
              <a:gd name="connsiteY4" fmla="*/ 252215 h 2371430"/>
              <a:gd name="connsiteX0" fmla="*/ 162956 w 999588"/>
              <a:gd name="connsiteY0" fmla="*/ 2371430 h 2371430"/>
              <a:gd name="connsiteX1" fmla="*/ 166730 w 999588"/>
              <a:gd name="connsiteY1" fmla="*/ 2025502 h 2371430"/>
              <a:gd name="connsiteX2" fmla="*/ 67765 w 999588"/>
              <a:gd name="connsiteY2" fmla="*/ 1594782 h 2371430"/>
              <a:gd name="connsiteX3" fmla="*/ 699647 w 999588"/>
              <a:gd name="connsiteY3" fmla="*/ 223761 h 2371430"/>
              <a:gd name="connsiteX4" fmla="*/ 999588 w 999588"/>
              <a:gd name="connsiteY4" fmla="*/ 252215 h 2371430"/>
              <a:gd name="connsiteX0" fmla="*/ 40078 w 876710"/>
              <a:gd name="connsiteY0" fmla="*/ 2329660 h 2329660"/>
              <a:gd name="connsiteX1" fmla="*/ 43852 w 876710"/>
              <a:gd name="connsiteY1" fmla="*/ 1983732 h 2329660"/>
              <a:gd name="connsiteX2" fmla="*/ 303188 w 876710"/>
              <a:gd name="connsiteY2" fmla="*/ 1302389 h 2329660"/>
              <a:gd name="connsiteX3" fmla="*/ 576769 w 876710"/>
              <a:gd name="connsiteY3" fmla="*/ 181991 h 2329660"/>
              <a:gd name="connsiteX4" fmla="*/ 876710 w 876710"/>
              <a:gd name="connsiteY4" fmla="*/ 210445 h 2329660"/>
              <a:gd name="connsiteX0" fmla="*/ 40078 w 876710"/>
              <a:gd name="connsiteY0" fmla="*/ 2329660 h 2329660"/>
              <a:gd name="connsiteX1" fmla="*/ 43852 w 876710"/>
              <a:gd name="connsiteY1" fmla="*/ 1983732 h 2329660"/>
              <a:gd name="connsiteX2" fmla="*/ 303188 w 876710"/>
              <a:gd name="connsiteY2" fmla="*/ 1302389 h 2329660"/>
              <a:gd name="connsiteX3" fmla="*/ 576769 w 876710"/>
              <a:gd name="connsiteY3" fmla="*/ 181991 h 2329660"/>
              <a:gd name="connsiteX4" fmla="*/ 876710 w 876710"/>
              <a:gd name="connsiteY4" fmla="*/ 210445 h 2329660"/>
              <a:gd name="connsiteX0" fmla="*/ 40078 w 876710"/>
              <a:gd name="connsiteY0" fmla="*/ 2119215 h 2119215"/>
              <a:gd name="connsiteX1" fmla="*/ 43852 w 876710"/>
              <a:gd name="connsiteY1" fmla="*/ 1773287 h 2119215"/>
              <a:gd name="connsiteX2" fmla="*/ 303188 w 876710"/>
              <a:gd name="connsiteY2" fmla="*/ 1091944 h 2119215"/>
              <a:gd name="connsiteX3" fmla="*/ 876710 w 876710"/>
              <a:gd name="connsiteY3" fmla="*/ 0 h 2119215"/>
              <a:gd name="connsiteX0" fmla="*/ 40078 w 441998"/>
              <a:gd name="connsiteY0" fmla="*/ 1547426 h 1547426"/>
              <a:gd name="connsiteX1" fmla="*/ 43852 w 441998"/>
              <a:gd name="connsiteY1" fmla="*/ 1201498 h 1547426"/>
              <a:gd name="connsiteX2" fmla="*/ 303188 w 441998"/>
              <a:gd name="connsiteY2" fmla="*/ 520155 h 1547426"/>
              <a:gd name="connsiteX3" fmla="*/ 332358 w 441998"/>
              <a:gd name="connsiteY3" fmla="*/ 0 h 1547426"/>
              <a:gd name="connsiteX0" fmla="*/ 40078 w 441998"/>
              <a:gd name="connsiteY0" fmla="*/ 1547426 h 1547426"/>
              <a:gd name="connsiteX1" fmla="*/ 43852 w 441998"/>
              <a:gd name="connsiteY1" fmla="*/ 1201498 h 1547426"/>
              <a:gd name="connsiteX2" fmla="*/ 303188 w 441998"/>
              <a:gd name="connsiteY2" fmla="*/ 520155 h 1547426"/>
              <a:gd name="connsiteX3" fmla="*/ 332358 w 441998"/>
              <a:gd name="connsiteY3" fmla="*/ 0 h 1547426"/>
              <a:gd name="connsiteX0" fmla="*/ 8615 w 410535"/>
              <a:gd name="connsiteY0" fmla="*/ 1547426 h 1598414"/>
              <a:gd name="connsiteX1" fmla="*/ 339385 w 410535"/>
              <a:gd name="connsiteY1" fmla="*/ 1427202 h 1598414"/>
              <a:gd name="connsiteX2" fmla="*/ 271725 w 410535"/>
              <a:gd name="connsiteY2" fmla="*/ 520155 h 1598414"/>
              <a:gd name="connsiteX3" fmla="*/ 300895 w 410535"/>
              <a:gd name="connsiteY3" fmla="*/ 0 h 1598414"/>
              <a:gd name="connsiteX0" fmla="*/ 0 w 401920"/>
              <a:gd name="connsiteY0" fmla="*/ 1547426 h 1599529"/>
              <a:gd name="connsiteX1" fmla="*/ 330770 w 401920"/>
              <a:gd name="connsiteY1" fmla="*/ 1427202 h 1599529"/>
              <a:gd name="connsiteX2" fmla="*/ 263110 w 401920"/>
              <a:gd name="connsiteY2" fmla="*/ 520155 h 1599529"/>
              <a:gd name="connsiteX3" fmla="*/ 292280 w 401920"/>
              <a:gd name="connsiteY3" fmla="*/ 0 h 1599529"/>
              <a:gd name="connsiteX0" fmla="*/ 0 w 1135093"/>
              <a:gd name="connsiteY0" fmla="*/ 1547426 h 1632813"/>
              <a:gd name="connsiteX1" fmla="*/ 330770 w 1135093"/>
              <a:gd name="connsiteY1" fmla="*/ 1427202 h 1632813"/>
              <a:gd name="connsiteX2" fmla="*/ 996283 w 1135093"/>
              <a:gd name="connsiteY2" fmla="*/ 313760 h 1632813"/>
              <a:gd name="connsiteX3" fmla="*/ 292280 w 1135093"/>
              <a:gd name="connsiteY3" fmla="*/ 0 h 1632813"/>
              <a:gd name="connsiteX0" fmla="*/ 0 w 1135093"/>
              <a:gd name="connsiteY0" fmla="*/ 1852711 h 1938098"/>
              <a:gd name="connsiteX1" fmla="*/ 330770 w 1135093"/>
              <a:gd name="connsiteY1" fmla="*/ 1732487 h 1938098"/>
              <a:gd name="connsiteX2" fmla="*/ 996283 w 1135093"/>
              <a:gd name="connsiteY2" fmla="*/ 619045 h 1938098"/>
              <a:gd name="connsiteX3" fmla="*/ 809872 w 1135093"/>
              <a:gd name="connsiteY3" fmla="*/ 0 h 1938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5093" h="1938098">
                <a:moveTo>
                  <a:pt x="0" y="1852711"/>
                </a:moveTo>
                <a:cubicBezTo>
                  <a:pt x="71121" y="1904814"/>
                  <a:pt x="164723" y="1938098"/>
                  <a:pt x="330770" y="1732487"/>
                </a:cubicBezTo>
                <a:cubicBezTo>
                  <a:pt x="496817" y="1526876"/>
                  <a:pt x="928518" y="813825"/>
                  <a:pt x="996283" y="619045"/>
                </a:cubicBezTo>
                <a:cubicBezTo>
                  <a:pt x="1135093" y="323497"/>
                  <a:pt x="905310" y="140675"/>
                  <a:pt x="809872" y="0"/>
                </a:cubicBezTo>
              </a:path>
            </a:pathLst>
          </a:custGeom>
          <a:ln w="38100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0" y="4506673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4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: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Quel(s) produit(s) obtient-on par action du 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chlorure de </a:t>
            </a:r>
            <a:r>
              <a:rPr kumimoji="0" lang="fr-FR" sz="2000" b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phénylma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-</a:t>
            </a:r>
            <a:r>
              <a:rPr kumimoji="0" lang="fr-FR" sz="2000" b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gnésium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sur le 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benzoate de méthyle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dans l’éther anhydre, suivie d’une hydrolyse </a:t>
            </a:r>
            <a:r>
              <a:rPr kumimoji="0" lang="fr-FR" sz="20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aci-de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?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pic>
        <p:nvPicPr>
          <p:cNvPr id="21" name="Image 20"/>
          <p:cNvPicPr/>
          <p:nvPr/>
        </p:nvPicPr>
        <p:blipFill>
          <a:blip r:embed="rId4" cstate="print"/>
          <a:srcRect l="69129" t="38767" r="23153" b="33673"/>
          <a:stretch>
            <a:fillRect/>
          </a:stretch>
        </p:blipFill>
        <p:spPr bwMode="auto">
          <a:xfrm>
            <a:off x="2195736" y="6114990"/>
            <a:ext cx="288032" cy="338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2" name="Connecteur droit avec flèche 21"/>
          <p:cNvCxnSpPr/>
          <p:nvPr/>
        </p:nvCxnSpPr>
        <p:spPr>
          <a:xfrm>
            <a:off x="5148064" y="6098400"/>
            <a:ext cx="504577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87624" y="3429000"/>
            <a:ext cx="490538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Rectangle 3"/>
          <p:cNvSpPr>
            <a:spLocks noChangeArrowheads="1"/>
          </p:cNvSpPr>
          <p:nvPr/>
        </p:nvSpPr>
        <p:spPr bwMode="auto">
          <a:xfrm>
            <a:off x="1763688" y="3356992"/>
            <a:ext cx="7236296" cy="1015663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i="1" dirty="0" smtClean="0"/>
              <a:t>Les additions nucléophiles aux Etapes </a:t>
            </a:r>
            <a:r>
              <a:rPr lang="fr-FR" sz="2000" dirty="0" smtClean="0">
                <a:sym typeface="Wingdings"/>
              </a:rPr>
              <a:t></a:t>
            </a:r>
            <a:r>
              <a:rPr lang="fr-FR" sz="2000" i="1" dirty="0" smtClean="0"/>
              <a:t> et </a:t>
            </a:r>
            <a:r>
              <a:rPr lang="fr-FR" sz="2000" dirty="0" smtClean="0">
                <a:sym typeface="Wingdings"/>
              </a:rPr>
              <a:t></a:t>
            </a:r>
            <a:r>
              <a:rPr lang="fr-FR" sz="2000" i="1" dirty="0" smtClean="0"/>
              <a:t> sont équiprobables des deux côtés du plan mais au bout du compte, </a:t>
            </a:r>
            <a:r>
              <a:rPr lang="fr-FR" sz="2000" b="1" i="1" u="sng" dirty="0" smtClean="0"/>
              <a:t>il n’y aura pas de carbone asymétrique</a:t>
            </a:r>
            <a:r>
              <a:rPr lang="fr-FR" sz="2000" i="1" dirty="0" smtClean="0"/>
              <a:t> dans la structure finale …</a:t>
            </a:r>
            <a:endParaRPr lang="fr-FR" sz="2000" dirty="0"/>
          </a:p>
        </p:txBody>
      </p:sp>
      <p:grpSp>
        <p:nvGrpSpPr>
          <p:cNvPr id="31" name="Groupe 30"/>
          <p:cNvGrpSpPr/>
          <p:nvPr/>
        </p:nvGrpSpPr>
        <p:grpSpPr>
          <a:xfrm>
            <a:off x="9525" y="5954384"/>
            <a:ext cx="1855991" cy="521910"/>
            <a:chOff x="9525" y="5954384"/>
            <a:chExt cx="1855991" cy="521910"/>
          </a:xfrm>
        </p:grpSpPr>
        <p:pic>
          <p:nvPicPr>
            <p:cNvPr id="21505" name="Picture 1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07504" y="5954384"/>
              <a:ext cx="1758012" cy="5219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Rectangle 23"/>
            <p:cNvSpPr/>
            <p:nvPr/>
          </p:nvSpPr>
          <p:spPr>
            <a:xfrm>
              <a:off x="9525" y="5992713"/>
              <a:ext cx="57740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srgbClr val="FF0000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  <a:sym typeface="Wingdings" pitchFamily="2" charset="2"/>
                </a:rPr>
                <a:t>Ph</a:t>
              </a:r>
              <a:endPara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3" name="Groupe 32"/>
          <p:cNvGrpSpPr/>
          <p:nvPr/>
        </p:nvGrpSpPr>
        <p:grpSpPr>
          <a:xfrm>
            <a:off x="5705078" y="5450328"/>
            <a:ext cx="1748580" cy="1398147"/>
            <a:chOff x="5705078" y="5450328"/>
            <a:chExt cx="1748580" cy="1398147"/>
          </a:xfrm>
        </p:grpSpPr>
        <p:pic>
          <p:nvPicPr>
            <p:cNvPr id="21507" name="Picture 3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5796136" y="5450328"/>
              <a:ext cx="1549249" cy="1291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" name="Rectangle 27"/>
            <p:cNvSpPr/>
            <p:nvPr/>
          </p:nvSpPr>
          <p:spPr>
            <a:xfrm>
              <a:off x="5705078" y="5867747"/>
              <a:ext cx="57740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srgbClr val="00B0F0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  <a:sym typeface="Wingdings" pitchFamily="2" charset="2"/>
                </a:rPr>
                <a:t>Ph</a:t>
              </a:r>
              <a:endParaRPr lang="fr-FR" sz="20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309717" y="6386810"/>
              <a:ext cx="57740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srgbClr val="FF0000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  <a:sym typeface="Wingdings" pitchFamily="2" charset="2"/>
                </a:rPr>
                <a:t>Ph</a:t>
              </a:r>
              <a:endPara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876256" y="5858222"/>
              <a:ext cx="57740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srgbClr val="FF0000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  <a:sym typeface="Wingdings" pitchFamily="2" charset="2"/>
                </a:rPr>
                <a:t>Ph</a:t>
              </a:r>
              <a:endPara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7" name="Groupe 36"/>
          <p:cNvGrpSpPr/>
          <p:nvPr/>
        </p:nvGrpSpPr>
        <p:grpSpPr>
          <a:xfrm>
            <a:off x="2474243" y="5306312"/>
            <a:ext cx="2556884" cy="1197646"/>
            <a:chOff x="2474243" y="5306312"/>
            <a:chExt cx="2556884" cy="1197646"/>
          </a:xfrm>
        </p:grpSpPr>
        <p:grpSp>
          <p:nvGrpSpPr>
            <p:cNvPr id="32" name="Groupe 31"/>
            <p:cNvGrpSpPr/>
            <p:nvPr/>
          </p:nvGrpSpPr>
          <p:grpSpPr>
            <a:xfrm>
              <a:off x="2474243" y="5306312"/>
              <a:ext cx="2465838" cy="1197646"/>
              <a:chOff x="2474243" y="5306312"/>
              <a:chExt cx="2465838" cy="1197646"/>
            </a:xfrm>
          </p:grpSpPr>
          <p:pic>
            <p:nvPicPr>
              <p:cNvPr id="21506" name="Picture 2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2555776" y="5306312"/>
                <a:ext cx="2384305" cy="11976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5" name="Rectangle 24"/>
              <p:cNvSpPr/>
              <p:nvPr/>
            </p:nvSpPr>
            <p:spPr>
              <a:xfrm>
                <a:off x="2474243" y="6040338"/>
                <a:ext cx="57740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2400" b="1" dirty="0" smtClean="0">
                    <a:solidFill>
                      <a:srgbClr val="00B0F0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  <a:sym typeface="Wingdings" pitchFamily="2" charset="2"/>
                  </a:rPr>
                  <a:t>Ph</a:t>
                </a:r>
                <a:endParaRPr lang="fr-FR" sz="2000" b="1" dirty="0">
                  <a:solidFill>
                    <a:srgbClr val="00B0F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34" name="Rectangle 33"/>
            <p:cNvSpPr/>
            <p:nvPr/>
          </p:nvSpPr>
          <p:spPr>
            <a:xfrm>
              <a:off x="4418459" y="5896322"/>
              <a:ext cx="61266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srgbClr val="7030A0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  <a:sym typeface="Wingdings" pitchFamily="2" charset="2"/>
                </a:rPr>
                <a:t>Me</a:t>
              </a:r>
              <a:endParaRPr lang="fr-FR" sz="2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6" name="Groupe 35"/>
          <p:cNvGrpSpPr/>
          <p:nvPr/>
        </p:nvGrpSpPr>
        <p:grpSpPr>
          <a:xfrm>
            <a:off x="7452320" y="5839172"/>
            <a:ext cx="1549247" cy="461665"/>
            <a:chOff x="7452320" y="5839172"/>
            <a:chExt cx="1549247" cy="461665"/>
          </a:xfrm>
        </p:grpSpPr>
        <p:pic>
          <p:nvPicPr>
            <p:cNvPr id="21508" name="Picture 4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7452320" y="5882376"/>
              <a:ext cx="1549247" cy="357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" name="Rectangle 34"/>
            <p:cNvSpPr/>
            <p:nvPr/>
          </p:nvSpPr>
          <p:spPr>
            <a:xfrm>
              <a:off x="7730827" y="5839172"/>
              <a:ext cx="61266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srgbClr val="7030A0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  <a:sym typeface="Wingdings" pitchFamily="2" charset="2"/>
                </a:rPr>
                <a:t>Me</a:t>
              </a:r>
              <a:endParaRPr lang="fr-FR" sz="2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116632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4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: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Quel(s) produit(s) obtient-on par action du 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chlorure de </a:t>
            </a:r>
            <a:r>
              <a:rPr kumimoji="0" lang="fr-FR" sz="2000" b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phénylma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-</a:t>
            </a:r>
            <a:r>
              <a:rPr kumimoji="0" lang="fr-FR" sz="2000" b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gnésium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sur le 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benzoate de méthyle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dans l’éther anhydre, suivie d’une hydrolyse </a:t>
            </a:r>
            <a:r>
              <a:rPr kumimoji="0" lang="fr-FR" sz="20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aci-de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?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39749" y="2708920"/>
            <a:ext cx="850425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200" b="1" dirty="0" smtClean="0">
                <a:latin typeface="Bookman Old Style" pitchFamily="18" charset="0"/>
              </a:rPr>
              <a:t>2) </a:t>
            </a:r>
            <a:r>
              <a:rPr lang="fr-FR" sz="2200" b="1" u="sng" dirty="0" smtClean="0">
                <a:latin typeface="Bookman Old Style" pitchFamily="18" charset="0"/>
              </a:rPr>
              <a:t>Action des ions cyanures sur les composés carbonylés</a:t>
            </a:r>
            <a:endParaRPr lang="fr-FR" sz="2200" dirty="0">
              <a:latin typeface="Bookman Old Style" pitchFamily="18" charset="0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971600" y="3140968"/>
            <a:ext cx="720080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Rajouter 1 atome de </a:t>
            </a:r>
            <a:r>
              <a:rPr kumimoji="0" lang="fr-FR" sz="2800" b="1" i="0" u="sng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carbone</a:t>
            </a:r>
            <a:r>
              <a:rPr kumimoji="0" lang="fr-FR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+ 1 atome d’</a:t>
            </a:r>
            <a:r>
              <a:rPr kumimoji="0" lang="fr-FR" sz="2800" b="1" i="0" u="sng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azote</a:t>
            </a:r>
            <a:r>
              <a:rPr kumimoji="0" lang="fr-FR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endParaRPr kumimoji="0" lang="fr-FR" sz="1800" b="1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0" y="3745578"/>
            <a:ext cx="387663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A propos de l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’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ion cyanure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CN</a:t>
            </a:r>
            <a:r>
              <a:rPr kumimoji="0" lang="fr-FR" sz="2000" b="1" i="0" u="sng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 </a:t>
            </a:r>
            <a:r>
              <a:rPr kumimoji="0" lang="fr-FR" sz="2000" b="1" i="0" u="sng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–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 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: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Arial Unicode MS" pitchFamily="34" charset="-128"/>
              <a:cs typeface="Calibri" pitchFamily="34" charset="0"/>
              <a:sym typeface="Wingdings 2" pitchFamily="18" charset="2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72008" y="4149080"/>
            <a:ext cx="8964488" cy="244827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sz="300" dirty="0" smtClean="0"/>
              <a:t> </a:t>
            </a:r>
          </a:p>
          <a:p>
            <a:r>
              <a:rPr lang="fr-FR" sz="2400" dirty="0" smtClean="0"/>
              <a:t># </a:t>
            </a:r>
            <a:r>
              <a:rPr lang="fr-FR" sz="2400" b="1" u="sng" dirty="0" smtClean="0"/>
              <a:t>Représentation de Lewis</a:t>
            </a:r>
            <a:r>
              <a:rPr lang="fr-FR" sz="2400" dirty="0" smtClean="0"/>
              <a:t> : </a:t>
            </a:r>
          </a:p>
          <a:p>
            <a:r>
              <a:rPr lang="fr-FR" sz="1100" dirty="0" smtClean="0"/>
              <a:t> </a:t>
            </a:r>
          </a:p>
          <a:p>
            <a:r>
              <a:rPr lang="fr-FR" sz="2400" dirty="0" smtClean="0"/>
              <a:t># </a:t>
            </a:r>
            <a:r>
              <a:rPr lang="fr-FR" sz="2400" b="1" u="sng" dirty="0" smtClean="0"/>
              <a:t>Electrophile ou nucléophile</a:t>
            </a:r>
            <a:r>
              <a:rPr lang="fr-FR" sz="2400" dirty="0" smtClean="0"/>
              <a:t> ?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3707904" y="4235221"/>
            <a:ext cx="4392488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 = (4 + 5 + 1) / 2 =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5 doublets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179512" y="5157192"/>
            <a:ext cx="8784976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et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sont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2 sites nucléophiles</a:t>
            </a:r>
            <a:r>
              <a:rPr kumimoji="0" lang="fr-FR" sz="20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car ils possèdent tous les 2 un doublet non liant capable d’établir une liaison covalente avec un site électrophile.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179512" y="5805264"/>
            <a:ext cx="8784976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C est un meilleur site nucléophile que 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car il est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chargé </a:t>
            </a:r>
            <a:r>
              <a:rPr kumimoji="0" lang="fr-FR" sz="2000" b="1" i="0" u="sng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négative-ment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et qu’il est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le moins électronégatif des deux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Image 1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4293096"/>
            <a:ext cx="1465835" cy="597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Image 16"/>
          <p:cNvPicPr/>
          <p:nvPr/>
        </p:nvPicPr>
        <p:blipFill>
          <a:blip r:embed="rId3" cstate="print"/>
          <a:srcRect l="69129" t="38767" r="23153" b="33673"/>
          <a:stretch>
            <a:fillRect/>
          </a:stretch>
        </p:blipFill>
        <p:spPr bwMode="auto">
          <a:xfrm>
            <a:off x="2186211" y="1772816"/>
            <a:ext cx="288032" cy="338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Connecteur droit avec flèche 17"/>
          <p:cNvCxnSpPr/>
          <p:nvPr/>
        </p:nvCxnSpPr>
        <p:spPr>
          <a:xfrm>
            <a:off x="5138539" y="1756226"/>
            <a:ext cx="504577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e 18"/>
          <p:cNvGrpSpPr/>
          <p:nvPr/>
        </p:nvGrpSpPr>
        <p:grpSpPr>
          <a:xfrm>
            <a:off x="0" y="1612210"/>
            <a:ext cx="1855991" cy="521910"/>
            <a:chOff x="9525" y="5954384"/>
            <a:chExt cx="1855991" cy="521910"/>
          </a:xfrm>
        </p:grpSpPr>
        <p:pic>
          <p:nvPicPr>
            <p:cNvPr id="20" name="Picture 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7504" y="5954384"/>
              <a:ext cx="1758012" cy="5219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Rectangle 20"/>
            <p:cNvSpPr/>
            <p:nvPr/>
          </p:nvSpPr>
          <p:spPr>
            <a:xfrm>
              <a:off x="9525" y="5992713"/>
              <a:ext cx="57740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srgbClr val="FF0000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  <a:sym typeface="Wingdings" pitchFamily="2" charset="2"/>
                </a:rPr>
                <a:t>Ph</a:t>
              </a:r>
              <a:endPara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2" name="Groupe 21"/>
          <p:cNvGrpSpPr/>
          <p:nvPr/>
        </p:nvGrpSpPr>
        <p:grpSpPr>
          <a:xfrm>
            <a:off x="5695553" y="1108154"/>
            <a:ext cx="1748580" cy="1398147"/>
            <a:chOff x="5705078" y="5450328"/>
            <a:chExt cx="1748580" cy="1398147"/>
          </a:xfrm>
        </p:grpSpPr>
        <p:pic>
          <p:nvPicPr>
            <p:cNvPr id="23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796136" y="5450328"/>
              <a:ext cx="1549249" cy="1291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Rectangle 23"/>
            <p:cNvSpPr/>
            <p:nvPr/>
          </p:nvSpPr>
          <p:spPr>
            <a:xfrm>
              <a:off x="5705078" y="5867747"/>
              <a:ext cx="57740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srgbClr val="00B0F0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  <a:sym typeface="Wingdings" pitchFamily="2" charset="2"/>
                </a:rPr>
                <a:t>Ph</a:t>
              </a:r>
              <a:endParaRPr lang="fr-FR" sz="20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309717" y="6386810"/>
              <a:ext cx="57740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srgbClr val="FF0000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  <a:sym typeface="Wingdings" pitchFamily="2" charset="2"/>
                </a:rPr>
                <a:t>Ph</a:t>
              </a:r>
              <a:endPara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6876256" y="5858222"/>
              <a:ext cx="57740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srgbClr val="FF0000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  <a:sym typeface="Wingdings" pitchFamily="2" charset="2"/>
                </a:rPr>
                <a:t>Ph</a:t>
              </a:r>
              <a:endPara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7" name="Groupe 26"/>
          <p:cNvGrpSpPr/>
          <p:nvPr/>
        </p:nvGrpSpPr>
        <p:grpSpPr>
          <a:xfrm>
            <a:off x="2464718" y="964138"/>
            <a:ext cx="2556884" cy="1197646"/>
            <a:chOff x="2474243" y="5306312"/>
            <a:chExt cx="2556884" cy="1197646"/>
          </a:xfrm>
        </p:grpSpPr>
        <p:grpSp>
          <p:nvGrpSpPr>
            <p:cNvPr id="28" name="Groupe 31"/>
            <p:cNvGrpSpPr/>
            <p:nvPr/>
          </p:nvGrpSpPr>
          <p:grpSpPr>
            <a:xfrm>
              <a:off x="2474243" y="5306312"/>
              <a:ext cx="2465838" cy="1197646"/>
              <a:chOff x="2474243" y="5306312"/>
              <a:chExt cx="2465838" cy="1197646"/>
            </a:xfrm>
          </p:grpSpPr>
          <p:pic>
            <p:nvPicPr>
              <p:cNvPr id="30" name="Picture 2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2555776" y="5306312"/>
                <a:ext cx="2384305" cy="11976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1" name="Rectangle 30"/>
              <p:cNvSpPr/>
              <p:nvPr/>
            </p:nvSpPr>
            <p:spPr>
              <a:xfrm>
                <a:off x="2474243" y="6040338"/>
                <a:ext cx="57740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2400" b="1" dirty="0" smtClean="0">
                    <a:solidFill>
                      <a:srgbClr val="00B0F0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  <a:sym typeface="Wingdings" pitchFamily="2" charset="2"/>
                  </a:rPr>
                  <a:t>Ph</a:t>
                </a:r>
                <a:endParaRPr lang="fr-FR" sz="2000" b="1" dirty="0">
                  <a:solidFill>
                    <a:srgbClr val="00B0F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29" name="Rectangle 28"/>
            <p:cNvSpPr/>
            <p:nvPr/>
          </p:nvSpPr>
          <p:spPr>
            <a:xfrm>
              <a:off x="4418459" y="5896322"/>
              <a:ext cx="61266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srgbClr val="7030A0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  <a:sym typeface="Wingdings" pitchFamily="2" charset="2"/>
                </a:rPr>
                <a:t>Me</a:t>
              </a:r>
              <a:endParaRPr lang="fr-FR" sz="2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2" name="Groupe 31"/>
          <p:cNvGrpSpPr/>
          <p:nvPr/>
        </p:nvGrpSpPr>
        <p:grpSpPr>
          <a:xfrm>
            <a:off x="7442795" y="1496998"/>
            <a:ext cx="1549247" cy="461665"/>
            <a:chOff x="7452320" y="5839172"/>
            <a:chExt cx="1549247" cy="461665"/>
          </a:xfrm>
        </p:grpSpPr>
        <p:pic>
          <p:nvPicPr>
            <p:cNvPr id="33" name="Picture 4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452320" y="5882376"/>
              <a:ext cx="1549247" cy="357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" name="Rectangle 33"/>
            <p:cNvSpPr/>
            <p:nvPr/>
          </p:nvSpPr>
          <p:spPr>
            <a:xfrm>
              <a:off x="7730827" y="5839172"/>
              <a:ext cx="61266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srgbClr val="7030A0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  <a:sym typeface="Wingdings" pitchFamily="2" charset="2"/>
                </a:rPr>
                <a:t>Me</a:t>
              </a:r>
              <a:endParaRPr lang="fr-FR" sz="2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20481" grpId="0"/>
      <p:bldP spid="12" grpId="0" animBg="1"/>
      <p:bldP spid="20482" grpId="0"/>
      <p:bldP spid="20483" grpId="0"/>
      <p:bldP spid="2048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-27384"/>
            <a:ext cx="387663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A propos de l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’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ion cyanure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CN</a:t>
            </a:r>
            <a:r>
              <a:rPr kumimoji="0" lang="fr-FR" sz="2000" b="1" i="0" u="sng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 </a:t>
            </a:r>
            <a:r>
              <a:rPr kumimoji="0" lang="fr-FR" sz="2000" b="1" i="0" u="sng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–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 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: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Arial Unicode MS" pitchFamily="34" charset="-128"/>
              <a:cs typeface="Calibri" pitchFamily="34" charset="0"/>
              <a:sym typeface="Wingdings 2" pitchFamily="18" charset="2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72008" y="376118"/>
            <a:ext cx="8964488" cy="233280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sz="300" dirty="0" smtClean="0"/>
              <a:t> </a:t>
            </a:r>
          </a:p>
          <a:p>
            <a:r>
              <a:rPr lang="fr-FR" sz="2400" dirty="0" smtClean="0"/>
              <a:t># </a:t>
            </a:r>
            <a:r>
              <a:rPr lang="fr-FR" sz="2400" b="1" u="sng" dirty="0" smtClean="0"/>
              <a:t>Représentation de Lewis</a:t>
            </a:r>
            <a:r>
              <a:rPr lang="fr-FR" sz="2400" dirty="0" smtClean="0"/>
              <a:t> : </a:t>
            </a:r>
          </a:p>
          <a:p>
            <a:r>
              <a:rPr lang="fr-FR" sz="1100" dirty="0" smtClean="0"/>
              <a:t> </a:t>
            </a:r>
          </a:p>
          <a:p>
            <a:r>
              <a:rPr lang="fr-FR" sz="2400" dirty="0" smtClean="0"/>
              <a:t># </a:t>
            </a:r>
            <a:r>
              <a:rPr lang="fr-FR" sz="2400" b="1" u="sng" dirty="0" smtClean="0"/>
              <a:t>Electrophile ou nucléophile</a:t>
            </a:r>
            <a:r>
              <a:rPr lang="fr-FR" sz="2400" dirty="0" smtClean="0"/>
              <a:t> ?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707904" y="462259"/>
            <a:ext cx="4392488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 = (4 + 5 + 1) / 2 =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5 doublets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79512" y="1349505"/>
            <a:ext cx="8784976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et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sont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2 sites nucléophiles</a:t>
            </a:r>
            <a:r>
              <a:rPr kumimoji="0" lang="fr-FR" sz="20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car ils possèdent tous les 2 un doublet non liant capable d’établir une liaison covalente avec un site électrophile.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79512" y="1962852"/>
            <a:ext cx="8784976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C est un meilleur site nucléophile que 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car il est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chargé </a:t>
            </a:r>
            <a:r>
              <a:rPr kumimoji="0" lang="fr-FR" sz="2000" b="1" i="0" u="sng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négative-ment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et qu’il est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le moins électronégatif des deux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Image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520134"/>
            <a:ext cx="1465835" cy="597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-1" y="3284984"/>
            <a:ext cx="914400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 L’action de l’io</a:t>
            </a:r>
            <a:r>
              <a:rPr lang="fr-FR" sz="2400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n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cyanure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sur un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composé carbonylé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(en milieu neutre ou légèrement basique) conduit à la 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formation d’une CYANHYDRINE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après acidification</a:t>
            </a:r>
            <a:r>
              <a:rPr kumimoji="0" lang="fr-FR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progressive du milieu réactionnel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, selon le bilan :</a:t>
            </a:r>
            <a:endParaRPr kumimoji="0" lang="fr-FR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95929" y="4509120"/>
            <a:ext cx="8964488" cy="21602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Connecteur droit avec flèche 9"/>
          <p:cNvCxnSpPr/>
          <p:nvPr/>
        </p:nvCxnSpPr>
        <p:spPr>
          <a:xfrm>
            <a:off x="3131840" y="5445224"/>
            <a:ext cx="36004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3131840" y="4509120"/>
            <a:ext cx="367240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1) Milieu neutre ou légèrement basique</a:t>
            </a:r>
            <a:endParaRPr kumimoji="0" lang="fr-FR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3131840" y="5517232"/>
            <a:ext cx="187220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2) </a:t>
            </a:r>
            <a:r>
              <a:rPr lang="fr-FR" sz="2800" b="1" dirty="0"/>
              <a:t>H</a:t>
            </a:r>
            <a:r>
              <a:rPr lang="fr-FR" sz="2800" b="1" baseline="-25000" dirty="0"/>
              <a:t>2</a:t>
            </a:r>
            <a:r>
              <a:rPr lang="fr-FR" sz="2800" b="1" dirty="0"/>
              <a:t>O, H</a:t>
            </a:r>
            <a:r>
              <a:rPr lang="fr-FR" sz="2800" b="1" baseline="30000" dirty="0"/>
              <a:t>+</a:t>
            </a:r>
            <a:endParaRPr lang="fr-FR" sz="2800" b="1" dirty="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0" y="2996952"/>
            <a:ext cx="26965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Bilan de la réaction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 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: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Arial Unicode MS" pitchFamily="34" charset="-128"/>
              <a:cs typeface="Calibri" pitchFamily="34" charset="0"/>
              <a:sym typeface="Wingdings 2" pitchFamily="18" charset="2"/>
            </a:endParaRPr>
          </a:p>
        </p:txBody>
      </p:sp>
      <p:pic>
        <p:nvPicPr>
          <p:cNvPr id="14" name="Image 13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92280" y="4725144"/>
            <a:ext cx="1514089" cy="1380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Image 14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4653136"/>
            <a:ext cx="2800508" cy="1253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6948264" y="4653136"/>
            <a:ext cx="1800200" cy="151216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6852376" y="6165304"/>
            <a:ext cx="20238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i="1" dirty="0" smtClean="0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CYANHYDRINE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1" grpId="0"/>
      <p:bldP spid="12" grpId="0"/>
      <p:bldP spid="13" grpId="0"/>
      <p:bldP spid="17" grpId="0" animBg="1"/>
      <p:bldP spid="1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81025" y="46300"/>
            <a:ext cx="8964488" cy="1654508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sz="2400" dirty="0" smtClean="0"/>
              <a:t># </a:t>
            </a:r>
            <a:r>
              <a:rPr lang="fr-FR" sz="2400" b="1" u="sng" dirty="0" smtClean="0"/>
              <a:t>Electrophile ou nucléophile</a:t>
            </a:r>
            <a:r>
              <a:rPr lang="fr-FR" sz="2400" dirty="0" smtClean="0"/>
              <a:t> ?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79512" y="404664"/>
            <a:ext cx="8784976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et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sont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2 sites nucléophiles</a:t>
            </a:r>
            <a:r>
              <a:rPr kumimoji="0" lang="fr-FR" sz="20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car ils possèdent tous les 2 un doublet non liant capable d’établir une liaison covalente avec un site électrophile.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79512" y="1018011"/>
            <a:ext cx="8784976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C est un meilleur site nucléophile que 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car il est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chargé </a:t>
            </a:r>
            <a:r>
              <a:rPr kumimoji="0" lang="fr-FR" sz="2000" b="1" i="0" u="sng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négative-ment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et qu’il est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le moins électronégatif des deux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-1" y="2204864"/>
            <a:ext cx="914400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 L’action de l’io</a:t>
            </a:r>
            <a:r>
              <a:rPr lang="fr-FR" sz="2400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n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cyanure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sur un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composé carbonylé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(en milieu neutre ou légèrement basique) conduit à la 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formation d’une CYANHYDRINE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après acidification</a:t>
            </a:r>
            <a:r>
              <a:rPr kumimoji="0" lang="fr-FR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progressive du milieu réactionnel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, selon le bilan :</a:t>
            </a:r>
            <a:endParaRPr kumimoji="0" lang="fr-FR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95929" y="3429000"/>
            <a:ext cx="8964488" cy="201622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Connecteur droit avec flèche 9"/>
          <p:cNvCxnSpPr/>
          <p:nvPr/>
        </p:nvCxnSpPr>
        <p:spPr>
          <a:xfrm>
            <a:off x="3131840" y="4293096"/>
            <a:ext cx="36004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3131840" y="3356992"/>
            <a:ext cx="367240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1) Milieu neutre ou légèrement basique</a:t>
            </a:r>
            <a:endParaRPr kumimoji="0" lang="fr-FR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3131840" y="4365104"/>
            <a:ext cx="187220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2) </a:t>
            </a:r>
            <a:r>
              <a:rPr lang="fr-FR" sz="2800" b="1" dirty="0"/>
              <a:t>H</a:t>
            </a:r>
            <a:r>
              <a:rPr lang="fr-FR" sz="2800" b="1" baseline="-25000" dirty="0"/>
              <a:t>2</a:t>
            </a:r>
            <a:r>
              <a:rPr lang="fr-FR" sz="2800" b="1" dirty="0"/>
              <a:t>O, H</a:t>
            </a:r>
            <a:r>
              <a:rPr lang="fr-FR" sz="2800" b="1" baseline="30000" dirty="0"/>
              <a:t>+</a:t>
            </a:r>
            <a:endParaRPr lang="fr-FR" sz="2800" b="1" dirty="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0" y="1916832"/>
            <a:ext cx="26965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Bilan de la réaction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 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: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Arial Unicode MS" pitchFamily="34" charset="-128"/>
              <a:cs typeface="Calibri" pitchFamily="34" charset="0"/>
              <a:sym typeface="Wingdings 2" pitchFamily="18" charset="2"/>
            </a:endParaRPr>
          </a:p>
        </p:txBody>
      </p:sp>
      <p:pic>
        <p:nvPicPr>
          <p:cNvPr id="14" name="Image 13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92280" y="3573016"/>
            <a:ext cx="1514089" cy="1380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Image 14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3501008"/>
            <a:ext cx="2800508" cy="1253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6948264" y="3501008"/>
            <a:ext cx="1800200" cy="151216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6852376" y="5013176"/>
            <a:ext cx="20238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i="1" dirty="0" smtClean="0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CYANHYDRINE</a:t>
            </a:r>
            <a:endParaRPr lang="fr-FR" dirty="0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5589240"/>
            <a:ext cx="490538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1907704" y="5517232"/>
            <a:ext cx="7236296" cy="1323439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i="1" dirty="0" smtClean="0"/>
              <a:t>- Ions </a:t>
            </a:r>
            <a:r>
              <a:rPr lang="fr-FR" sz="2000" b="1" dirty="0" smtClean="0"/>
              <a:t>CN</a:t>
            </a:r>
            <a:r>
              <a:rPr lang="fr-FR" sz="2000" b="1" baseline="30000" dirty="0" smtClean="0"/>
              <a:t> –</a:t>
            </a:r>
            <a:r>
              <a:rPr lang="fr-FR" sz="2000" i="1" dirty="0" smtClean="0"/>
              <a:t> apportés sous forme de </a:t>
            </a:r>
            <a:r>
              <a:rPr lang="fr-FR" sz="2000" b="1" u="sng" dirty="0" smtClean="0"/>
              <a:t>cyanure de sodium </a:t>
            </a:r>
            <a:r>
              <a:rPr lang="fr-FR" sz="2000" dirty="0" smtClean="0"/>
              <a:t>(Na</a:t>
            </a:r>
            <a:r>
              <a:rPr lang="fr-FR" sz="2000" baseline="30000" dirty="0" smtClean="0"/>
              <a:t>+</a:t>
            </a:r>
            <a:r>
              <a:rPr lang="fr-FR" sz="2000" dirty="0" smtClean="0"/>
              <a:t>,CN </a:t>
            </a:r>
            <a:r>
              <a:rPr lang="fr-FR" sz="2000" baseline="30000" dirty="0" smtClean="0"/>
              <a:t>–</a:t>
            </a:r>
            <a:r>
              <a:rPr lang="fr-FR" sz="2000" dirty="0" smtClean="0"/>
              <a:t>)</a:t>
            </a:r>
            <a:r>
              <a:rPr lang="fr-FR" sz="2000" i="1" dirty="0" smtClean="0"/>
              <a:t> ou de </a:t>
            </a:r>
            <a:r>
              <a:rPr lang="fr-FR" sz="2000" b="1" u="sng" dirty="0" smtClean="0"/>
              <a:t>cyanure de potassium </a:t>
            </a:r>
            <a:r>
              <a:rPr lang="fr-FR" sz="2000" dirty="0" smtClean="0"/>
              <a:t>(K</a:t>
            </a:r>
            <a:r>
              <a:rPr lang="fr-FR" sz="2000" baseline="30000" dirty="0" smtClean="0"/>
              <a:t>+</a:t>
            </a:r>
            <a:r>
              <a:rPr lang="fr-FR" sz="2000" dirty="0" smtClean="0"/>
              <a:t>, CN</a:t>
            </a:r>
            <a:r>
              <a:rPr lang="fr-FR" sz="2000" baseline="30000" dirty="0" smtClean="0"/>
              <a:t> –</a:t>
            </a:r>
            <a:r>
              <a:rPr lang="fr-FR" sz="2000" dirty="0" smtClean="0"/>
              <a:t>) ;</a:t>
            </a:r>
          </a:p>
          <a:p>
            <a:pPr algn="just"/>
            <a:r>
              <a:rPr lang="fr-FR" sz="2000" i="1" dirty="0" smtClean="0"/>
              <a:t>- </a:t>
            </a:r>
            <a:r>
              <a:rPr lang="fr-FR" sz="2000" b="1" u="sng" dirty="0" smtClean="0"/>
              <a:t>Hydrolyse avec acide faible ajouté lentement</a:t>
            </a:r>
            <a:r>
              <a:rPr lang="fr-FR" sz="2000" i="1" dirty="0" smtClean="0"/>
              <a:t> pour éviter la </a:t>
            </a:r>
            <a:r>
              <a:rPr lang="fr-FR" sz="2000" i="1" dirty="0" err="1" smtClean="0"/>
              <a:t>forma-tion</a:t>
            </a:r>
            <a:r>
              <a:rPr lang="fr-FR" sz="2000" i="1" dirty="0" smtClean="0"/>
              <a:t> d’acide cyanhydrique </a:t>
            </a:r>
            <a:r>
              <a:rPr lang="fr-FR" sz="2000" b="1" dirty="0" smtClean="0"/>
              <a:t>HCN</a:t>
            </a:r>
            <a:r>
              <a:rPr lang="fr-FR" sz="2000" i="1" dirty="0" smtClean="0"/>
              <a:t> extrêmement toxique.</a:t>
            </a:r>
            <a:endParaRPr lang="fr-FR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72008" y="3789040"/>
            <a:ext cx="8964488" cy="2952328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0" y="3318892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Addition des 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ions cyanure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sur l’</a:t>
            </a:r>
            <a:r>
              <a:rPr lang="fr-FR" sz="2400" b="1" i="1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éthana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l</a:t>
            </a:r>
            <a:endParaRPr kumimoji="0" lang="fr-FR" sz="4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9" name="Image 2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4869160"/>
            <a:ext cx="4884255" cy="1150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95929" y="375047"/>
            <a:ext cx="8964488" cy="201622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Connecteur droit avec flèche 3"/>
          <p:cNvCxnSpPr/>
          <p:nvPr/>
        </p:nvCxnSpPr>
        <p:spPr>
          <a:xfrm>
            <a:off x="3131840" y="1239143"/>
            <a:ext cx="36004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131840" y="303039"/>
            <a:ext cx="367240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1) Milieu neutre ou légèrement basique</a:t>
            </a:r>
            <a:endParaRPr kumimoji="0" lang="fr-FR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131840" y="1311151"/>
            <a:ext cx="187220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2) </a:t>
            </a:r>
            <a:r>
              <a:rPr lang="fr-FR" sz="2800" b="1" dirty="0"/>
              <a:t>H</a:t>
            </a:r>
            <a:r>
              <a:rPr lang="fr-FR" sz="2800" b="1" baseline="-25000" dirty="0"/>
              <a:t>2</a:t>
            </a:r>
            <a:r>
              <a:rPr lang="fr-FR" sz="2800" b="1" dirty="0"/>
              <a:t>O, H</a:t>
            </a:r>
            <a:r>
              <a:rPr lang="fr-FR" sz="2800" b="1" baseline="30000" dirty="0"/>
              <a:t>+</a:t>
            </a:r>
            <a:endParaRPr lang="fr-FR" sz="2800" b="1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-19718"/>
            <a:ext cx="26965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Bilan de la réaction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 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: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Arial Unicode MS" pitchFamily="34" charset="-128"/>
              <a:cs typeface="Calibri" pitchFamily="34" charset="0"/>
              <a:sym typeface="Wingdings 2" pitchFamily="18" charset="2"/>
            </a:endParaRPr>
          </a:p>
        </p:txBody>
      </p:sp>
      <p:pic>
        <p:nvPicPr>
          <p:cNvPr id="8" name="Image 7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92280" y="519063"/>
            <a:ext cx="1514089" cy="1380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8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447055"/>
            <a:ext cx="2800508" cy="1253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6948264" y="447055"/>
            <a:ext cx="1800200" cy="151216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6852376" y="1959223"/>
            <a:ext cx="20238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i="1" dirty="0" smtClean="0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CYANHYDRINE</a:t>
            </a:r>
            <a:endParaRPr lang="fr-FR" dirty="0"/>
          </a:p>
        </p:txBody>
      </p:sp>
      <p:sp>
        <p:nvSpPr>
          <p:cNvPr id="13" name="Rectangle à coins arrondis 12"/>
          <p:cNvSpPr/>
          <p:nvPr/>
        </p:nvSpPr>
        <p:spPr>
          <a:xfrm>
            <a:off x="5940425" y="4301036"/>
            <a:ext cx="2592388" cy="1152525"/>
          </a:xfrm>
          <a:prstGeom prst="roundRect">
            <a:avLst/>
          </a:prstGeom>
          <a:solidFill>
            <a:srgbClr val="00B050">
              <a:alpha val="40000"/>
            </a:srgbClr>
          </a:solidFill>
          <a:ln>
            <a:solidFill>
              <a:srgbClr val="00B05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0" y="2996952"/>
            <a:ext cx="43877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Mécanisme réactionnel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 </a:t>
            </a:r>
            <a:r>
              <a:rPr kumimoji="0" lang="fr-FR" sz="2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(A</a:t>
            </a:r>
            <a:r>
              <a:rPr kumimoji="0" lang="fr-FR" sz="2400" b="1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N</a:t>
            </a:r>
            <a:r>
              <a:rPr kumimoji="0" lang="fr-FR" sz="2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)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:</a:t>
            </a:r>
          </a:p>
        </p:txBody>
      </p:sp>
      <p:sp>
        <p:nvSpPr>
          <p:cNvPr id="17" name="Forme libre 16"/>
          <p:cNvSpPr/>
          <p:nvPr/>
        </p:nvSpPr>
        <p:spPr>
          <a:xfrm rot="14219604" flipH="1" flipV="1">
            <a:off x="2198902" y="4425384"/>
            <a:ext cx="1524112" cy="1672758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  <a:gd name="connsiteX0" fmla="*/ 162956 w 2027735"/>
              <a:gd name="connsiteY0" fmla="*/ 2249799 h 2249799"/>
              <a:gd name="connsiteX1" fmla="*/ 61722 w 2027735"/>
              <a:gd name="connsiteY1" fmla="*/ 1951420 h 2249799"/>
              <a:gd name="connsiteX2" fmla="*/ 67765 w 2027735"/>
              <a:gd name="connsiteY2" fmla="*/ 1473151 h 2249799"/>
              <a:gd name="connsiteX3" fmla="*/ 517854 w 2027735"/>
              <a:gd name="connsiteY3" fmla="*/ 607832 h 2249799"/>
              <a:gd name="connsiteX4" fmla="*/ 2027735 w 2027735"/>
              <a:gd name="connsiteY4" fmla="*/ 19697 h 2249799"/>
              <a:gd name="connsiteX0" fmla="*/ 162956 w 2027735"/>
              <a:gd name="connsiteY0" fmla="*/ 2311041 h 2311041"/>
              <a:gd name="connsiteX1" fmla="*/ 61722 w 2027735"/>
              <a:gd name="connsiteY1" fmla="*/ 2012662 h 2311041"/>
              <a:gd name="connsiteX2" fmla="*/ 67765 w 2027735"/>
              <a:gd name="connsiteY2" fmla="*/ 1534393 h 2311041"/>
              <a:gd name="connsiteX3" fmla="*/ 517854 w 2027735"/>
              <a:gd name="connsiteY3" fmla="*/ 669074 h 2311041"/>
              <a:gd name="connsiteX4" fmla="*/ 2027735 w 2027735"/>
              <a:gd name="connsiteY4" fmla="*/ 80939 h 2311041"/>
              <a:gd name="connsiteX0" fmla="*/ 491901 w 2757581"/>
              <a:gd name="connsiteY0" fmla="*/ 3748967 h 3937686"/>
              <a:gd name="connsiteX1" fmla="*/ 2740709 w 2757581"/>
              <a:gd name="connsiteY1" fmla="*/ 49730 h 3937686"/>
              <a:gd name="connsiteX2" fmla="*/ 390667 w 2757581"/>
              <a:gd name="connsiteY2" fmla="*/ 3450588 h 3937686"/>
              <a:gd name="connsiteX3" fmla="*/ 396710 w 2757581"/>
              <a:gd name="connsiteY3" fmla="*/ 2972319 h 3937686"/>
              <a:gd name="connsiteX4" fmla="*/ 846799 w 2757581"/>
              <a:gd name="connsiteY4" fmla="*/ 2107000 h 3937686"/>
              <a:gd name="connsiteX5" fmla="*/ 2356680 w 2757581"/>
              <a:gd name="connsiteY5" fmla="*/ 1518865 h 3937686"/>
              <a:gd name="connsiteX0" fmla="*/ 3048248 w 3183639"/>
              <a:gd name="connsiteY0" fmla="*/ 797005 h 4408726"/>
              <a:gd name="connsiteX1" fmla="*/ 2740709 w 3183639"/>
              <a:gd name="connsiteY1" fmla="*/ 520770 h 4408726"/>
              <a:gd name="connsiteX2" fmla="*/ 390667 w 3183639"/>
              <a:gd name="connsiteY2" fmla="*/ 3921628 h 4408726"/>
              <a:gd name="connsiteX3" fmla="*/ 396710 w 3183639"/>
              <a:gd name="connsiteY3" fmla="*/ 3443359 h 4408726"/>
              <a:gd name="connsiteX4" fmla="*/ 846799 w 3183639"/>
              <a:gd name="connsiteY4" fmla="*/ 2578040 h 4408726"/>
              <a:gd name="connsiteX5" fmla="*/ 2356680 w 3183639"/>
              <a:gd name="connsiteY5" fmla="*/ 1989905 h 4408726"/>
              <a:gd name="connsiteX0" fmla="*/ 2998305 w 2998305"/>
              <a:gd name="connsiteY0" fmla="*/ 159118 h 3664525"/>
              <a:gd name="connsiteX1" fmla="*/ 2391113 w 2998305"/>
              <a:gd name="connsiteY1" fmla="*/ 520770 h 3664525"/>
              <a:gd name="connsiteX2" fmla="*/ 340724 w 2998305"/>
              <a:gd name="connsiteY2" fmla="*/ 3283741 h 3664525"/>
              <a:gd name="connsiteX3" fmla="*/ 346767 w 2998305"/>
              <a:gd name="connsiteY3" fmla="*/ 2805472 h 3664525"/>
              <a:gd name="connsiteX4" fmla="*/ 796856 w 2998305"/>
              <a:gd name="connsiteY4" fmla="*/ 1940153 h 3664525"/>
              <a:gd name="connsiteX5" fmla="*/ 2306737 w 2998305"/>
              <a:gd name="connsiteY5" fmla="*/ 1352018 h 3664525"/>
              <a:gd name="connsiteX0" fmla="*/ 2998305 w 2998305"/>
              <a:gd name="connsiteY0" fmla="*/ 73 h 3505480"/>
              <a:gd name="connsiteX1" fmla="*/ 2391113 w 2998305"/>
              <a:gd name="connsiteY1" fmla="*/ 361725 h 3505480"/>
              <a:gd name="connsiteX2" fmla="*/ 340724 w 2998305"/>
              <a:gd name="connsiteY2" fmla="*/ 3124696 h 3505480"/>
              <a:gd name="connsiteX3" fmla="*/ 346767 w 2998305"/>
              <a:gd name="connsiteY3" fmla="*/ 2646427 h 3505480"/>
              <a:gd name="connsiteX4" fmla="*/ 796856 w 2998305"/>
              <a:gd name="connsiteY4" fmla="*/ 1781108 h 3505480"/>
              <a:gd name="connsiteX5" fmla="*/ 2306737 w 2998305"/>
              <a:gd name="connsiteY5" fmla="*/ 1192973 h 3505480"/>
              <a:gd name="connsiteX0" fmla="*/ 3008294 w 3008294"/>
              <a:gd name="connsiteY0" fmla="*/ 73 h 3526743"/>
              <a:gd name="connsiteX1" fmla="*/ 2461032 w 3008294"/>
              <a:gd name="connsiteY1" fmla="*/ 234147 h 3526743"/>
              <a:gd name="connsiteX2" fmla="*/ 350713 w 3008294"/>
              <a:gd name="connsiteY2" fmla="*/ 3124696 h 3526743"/>
              <a:gd name="connsiteX3" fmla="*/ 356756 w 3008294"/>
              <a:gd name="connsiteY3" fmla="*/ 2646427 h 3526743"/>
              <a:gd name="connsiteX4" fmla="*/ 806845 w 3008294"/>
              <a:gd name="connsiteY4" fmla="*/ 1781108 h 3526743"/>
              <a:gd name="connsiteX5" fmla="*/ 2316726 w 3008294"/>
              <a:gd name="connsiteY5" fmla="*/ 1192973 h 3526743"/>
              <a:gd name="connsiteX0" fmla="*/ 3008294 w 3008294"/>
              <a:gd name="connsiteY0" fmla="*/ 171265 h 3697935"/>
              <a:gd name="connsiteX1" fmla="*/ 2461032 w 3008294"/>
              <a:gd name="connsiteY1" fmla="*/ 405339 h 3697935"/>
              <a:gd name="connsiteX2" fmla="*/ 350713 w 3008294"/>
              <a:gd name="connsiteY2" fmla="*/ 3295888 h 3697935"/>
              <a:gd name="connsiteX3" fmla="*/ 356756 w 3008294"/>
              <a:gd name="connsiteY3" fmla="*/ 2817619 h 3697935"/>
              <a:gd name="connsiteX4" fmla="*/ 806845 w 3008294"/>
              <a:gd name="connsiteY4" fmla="*/ 1952300 h 3697935"/>
              <a:gd name="connsiteX5" fmla="*/ 2316726 w 3008294"/>
              <a:gd name="connsiteY5" fmla="*/ 1364165 h 3697935"/>
              <a:gd name="connsiteX0" fmla="*/ 2927236 w 2927236"/>
              <a:gd name="connsiteY0" fmla="*/ 171265 h 3075446"/>
              <a:gd name="connsiteX1" fmla="*/ 2379974 w 2927236"/>
              <a:gd name="connsiteY1" fmla="*/ 405339 h 3075446"/>
              <a:gd name="connsiteX2" fmla="*/ 275698 w 2927236"/>
              <a:gd name="connsiteY2" fmla="*/ 2817619 h 3075446"/>
              <a:gd name="connsiteX3" fmla="*/ 725787 w 2927236"/>
              <a:gd name="connsiteY3" fmla="*/ 1952300 h 3075446"/>
              <a:gd name="connsiteX4" fmla="*/ 2235668 w 2927236"/>
              <a:gd name="connsiteY4" fmla="*/ 1364165 h 3075446"/>
              <a:gd name="connsiteX0" fmla="*/ 2227340 w 2227340"/>
              <a:gd name="connsiteY0" fmla="*/ 171265 h 2005790"/>
              <a:gd name="connsiteX1" fmla="*/ 1680078 w 2227340"/>
              <a:gd name="connsiteY1" fmla="*/ 405339 h 2005790"/>
              <a:gd name="connsiteX2" fmla="*/ 1380424 w 2227340"/>
              <a:gd name="connsiteY2" fmla="*/ 1043225 h 2005790"/>
              <a:gd name="connsiteX3" fmla="*/ 25891 w 2227340"/>
              <a:gd name="connsiteY3" fmla="*/ 1952300 h 2005790"/>
              <a:gd name="connsiteX4" fmla="*/ 1535772 w 2227340"/>
              <a:gd name="connsiteY4" fmla="*/ 1364165 h 2005790"/>
              <a:gd name="connsiteX0" fmla="*/ 989185 w 989185"/>
              <a:gd name="connsiteY0" fmla="*/ 171265 h 1364165"/>
              <a:gd name="connsiteX1" fmla="*/ 441923 w 989185"/>
              <a:gd name="connsiteY1" fmla="*/ 405339 h 1364165"/>
              <a:gd name="connsiteX2" fmla="*/ 142269 w 989185"/>
              <a:gd name="connsiteY2" fmla="*/ 1043225 h 1364165"/>
              <a:gd name="connsiteX3" fmla="*/ 174600 w 989185"/>
              <a:gd name="connsiteY3" fmla="*/ 1253671 h 1364165"/>
              <a:gd name="connsiteX4" fmla="*/ 297617 w 989185"/>
              <a:gd name="connsiteY4" fmla="*/ 1364165 h 1364165"/>
              <a:gd name="connsiteX0" fmla="*/ 989185 w 989185"/>
              <a:gd name="connsiteY0" fmla="*/ 171265 h 1391789"/>
              <a:gd name="connsiteX1" fmla="*/ 441923 w 989185"/>
              <a:gd name="connsiteY1" fmla="*/ 405339 h 1391789"/>
              <a:gd name="connsiteX2" fmla="*/ 142269 w 989185"/>
              <a:gd name="connsiteY2" fmla="*/ 1043225 h 1391789"/>
              <a:gd name="connsiteX3" fmla="*/ 174600 w 989185"/>
              <a:gd name="connsiteY3" fmla="*/ 1253671 h 1391789"/>
              <a:gd name="connsiteX4" fmla="*/ 328370 w 989185"/>
              <a:gd name="connsiteY4" fmla="*/ 1391789 h 1391789"/>
              <a:gd name="connsiteX0" fmla="*/ 989185 w 989185"/>
              <a:gd name="connsiteY0" fmla="*/ 171265 h 1391789"/>
              <a:gd name="connsiteX1" fmla="*/ 441923 w 989185"/>
              <a:gd name="connsiteY1" fmla="*/ 405339 h 1391789"/>
              <a:gd name="connsiteX2" fmla="*/ 142269 w 989185"/>
              <a:gd name="connsiteY2" fmla="*/ 1043225 h 1391789"/>
              <a:gd name="connsiteX3" fmla="*/ 174600 w 989185"/>
              <a:gd name="connsiteY3" fmla="*/ 1253671 h 1391789"/>
              <a:gd name="connsiteX4" fmla="*/ 328370 w 989185"/>
              <a:gd name="connsiteY4" fmla="*/ 1391789 h 1391789"/>
              <a:gd name="connsiteX0" fmla="*/ 989185 w 989185"/>
              <a:gd name="connsiteY0" fmla="*/ 171265 h 1391789"/>
              <a:gd name="connsiteX1" fmla="*/ 441923 w 989185"/>
              <a:gd name="connsiteY1" fmla="*/ 405339 h 1391789"/>
              <a:gd name="connsiteX2" fmla="*/ 142269 w 989185"/>
              <a:gd name="connsiteY2" fmla="*/ 1043225 h 1391789"/>
              <a:gd name="connsiteX3" fmla="*/ 163823 w 989185"/>
              <a:gd name="connsiteY3" fmla="*/ 1183522 h 1391789"/>
              <a:gd name="connsiteX4" fmla="*/ 328370 w 989185"/>
              <a:gd name="connsiteY4" fmla="*/ 1391789 h 1391789"/>
              <a:gd name="connsiteX0" fmla="*/ 825362 w 825362"/>
              <a:gd name="connsiteY0" fmla="*/ 171265 h 1391789"/>
              <a:gd name="connsiteX1" fmla="*/ 278100 w 825362"/>
              <a:gd name="connsiteY1" fmla="*/ 405339 h 1391789"/>
              <a:gd name="connsiteX2" fmla="*/ 0 w 825362"/>
              <a:gd name="connsiteY2" fmla="*/ 1183522 h 1391789"/>
              <a:gd name="connsiteX3" fmla="*/ 164547 w 825362"/>
              <a:gd name="connsiteY3" fmla="*/ 1391789 h 1391789"/>
              <a:gd name="connsiteX0" fmla="*/ 796185 w 796185"/>
              <a:gd name="connsiteY0" fmla="*/ 171265 h 1391789"/>
              <a:gd name="connsiteX1" fmla="*/ 248923 w 796185"/>
              <a:gd name="connsiteY1" fmla="*/ 405339 h 1391789"/>
              <a:gd name="connsiteX2" fmla="*/ 0 w 796185"/>
              <a:gd name="connsiteY2" fmla="*/ 1028322 h 1391789"/>
              <a:gd name="connsiteX3" fmla="*/ 135370 w 796185"/>
              <a:gd name="connsiteY3" fmla="*/ 1391789 h 1391789"/>
              <a:gd name="connsiteX0" fmla="*/ 837802 w 837802"/>
              <a:gd name="connsiteY0" fmla="*/ 171265 h 1391789"/>
              <a:gd name="connsiteX1" fmla="*/ 290540 w 837802"/>
              <a:gd name="connsiteY1" fmla="*/ 405339 h 1391789"/>
              <a:gd name="connsiteX2" fmla="*/ 41617 w 837802"/>
              <a:gd name="connsiteY2" fmla="*/ 1028322 h 1391789"/>
              <a:gd name="connsiteX3" fmla="*/ 176987 w 837802"/>
              <a:gd name="connsiteY3" fmla="*/ 1391789 h 1391789"/>
              <a:gd name="connsiteX0" fmla="*/ 837802 w 837802"/>
              <a:gd name="connsiteY0" fmla="*/ 171265 h 1391789"/>
              <a:gd name="connsiteX1" fmla="*/ 290540 w 837802"/>
              <a:gd name="connsiteY1" fmla="*/ 405339 h 1391789"/>
              <a:gd name="connsiteX2" fmla="*/ 41617 w 837802"/>
              <a:gd name="connsiteY2" fmla="*/ 1028322 h 1391789"/>
              <a:gd name="connsiteX3" fmla="*/ 176987 w 837802"/>
              <a:gd name="connsiteY3" fmla="*/ 1391789 h 1391789"/>
              <a:gd name="connsiteX0" fmla="*/ 837802 w 837802"/>
              <a:gd name="connsiteY0" fmla="*/ 171265 h 1391789"/>
              <a:gd name="connsiteX1" fmla="*/ 290540 w 837802"/>
              <a:gd name="connsiteY1" fmla="*/ 405339 h 1391789"/>
              <a:gd name="connsiteX2" fmla="*/ 41617 w 837802"/>
              <a:gd name="connsiteY2" fmla="*/ 1028322 h 1391789"/>
              <a:gd name="connsiteX3" fmla="*/ 176987 w 837802"/>
              <a:gd name="connsiteY3" fmla="*/ 1391789 h 1391789"/>
              <a:gd name="connsiteX0" fmla="*/ 796185 w 796185"/>
              <a:gd name="connsiteY0" fmla="*/ 171265 h 1391789"/>
              <a:gd name="connsiteX1" fmla="*/ 248923 w 796185"/>
              <a:gd name="connsiteY1" fmla="*/ 405339 h 1391789"/>
              <a:gd name="connsiteX2" fmla="*/ 0 w 796185"/>
              <a:gd name="connsiteY2" fmla="*/ 1028322 h 1391789"/>
              <a:gd name="connsiteX3" fmla="*/ 135370 w 796185"/>
              <a:gd name="connsiteY3" fmla="*/ 1391789 h 1391789"/>
              <a:gd name="connsiteX0" fmla="*/ 796185 w 796185"/>
              <a:gd name="connsiteY0" fmla="*/ 280 h 1220804"/>
              <a:gd name="connsiteX1" fmla="*/ 645569 w 796185"/>
              <a:gd name="connsiteY1" fmla="*/ 227810 h 1220804"/>
              <a:gd name="connsiteX2" fmla="*/ 248923 w 796185"/>
              <a:gd name="connsiteY2" fmla="*/ 234354 h 1220804"/>
              <a:gd name="connsiteX3" fmla="*/ 0 w 796185"/>
              <a:gd name="connsiteY3" fmla="*/ 857337 h 1220804"/>
              <a:gd name="connsiteX4" fmla="*/ 135370 w 796185"/>
              <a:gd name="connsiteY4" fmla="*/ 1220804 h 1220804"/>
              <a:gd name="connsiteX0" fmla="*/ 776208 w 776208"/>
              <a:gd name="connsiteY0" fmla="*/ 280 h 1178279"/>
              <a:gd name="connsiteX1" fmla="*/ 645569 w 776208"/>
              <a:gd name="connsiteY1" fmla="*/ 185285 h 1178279"/>
              <a:gd name="connsiteX2" fmla="*/ 248923 w 776208"/>
              <a:gd name="connsiteY2" fmla="*/ 191829 h 1178279"/>
              <a:gd name="connsiteX3" fmla="*/ 0 w 776208"/>
              <a:gd name="connsiteY3" fmla="*/ 814812 h 1178279"/>
              <a:gd name="connsiteX4" fmla="*/ 135370 w 776208"/>
              <a:gd name="connsiteY4" fmla="*/ 1178279 h 1178279"/>
              <a:gd name="connsiteX0" fmla="*/ 776208 w 776208"/>
              <a:gd name="connsiteY0" fmla="*/ 280 h 1178279"/>
              <a:gd name="connsiteX1" fmla="*/ 614816 w 776208"/>
              <a:gd name="connsiteY1" fmla="*/ 157662 h 1178279"/>
              <a:gd name="connsiteX2" fmla="*/ 248923 w 776208"/>
              <a:gd name="connsiteY2" fmla="*/ 191829 h 1178279"/>
              <a:gd name="connsiteX3" fmla="*/ 0 w 776208"/>
              <a:gd name="connsiteY3" fmla="*/ 814812 h 1178279"/>
              <a:gd name="connsiteX4" fmla="*/ 135370 w 776208"/>
              <a:gd name="connsiteY4" fmla="*/ 1178279 h 1178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6208" h="1178279">
                <a:moveTo>
                  <a:pt x="776208" y="280"/>
                </a:moveTo>
                <a:cubicBezTo>
                  <a:pt x="775687" y="0"/>
                  <a:pt x="702697" y="125737"/>
                  <a:pt x="614816" y="157662"/>
                </a:cubicBezTo>
                <a:cubicBezTo>
                  <a:pt x="526935" y="189587"/>
                  <a:pt x="381099" y="48706"/>
                  <a:pt x="248923" y="191829"/>
                </a:cubicBezTo>
                <a:cubicBezTo>
                  <a:pt x="111363" y="360538"/>
                  <a:pt x="20949" y="644909"/>
                  <a:pt x="0" y="814812"/>
                </a:cubicBezTo>
                <a:cubicBezTo>
                  <a:pt x="2929" y="995549"/>
                  <a:pt x="33737" y="1094454"/>
                  <a:pt x="135370" y="1178279"/>
                </a:cubicBezTo>
              </a:path>
            </a:pathLst>
          </a:custGeom>
          <a:ln w="28575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 sz="2000"/>
          </a:p>
        </p:txBody>
      </p:sp>
      <p:sp>
        <p:nvSpPr>
          <p:cNvPr id="18" name="ZoneTexte 19"/>
          <p:cNvSpPr txBox="1">
            <a:spLocks noChangeArrowheads="1"/>
          </p:cNvSpPr>
          <p:nvPr/>
        </p:nvSpPr>
        <p:spPr bwMode="auto">
          <a:xfrm>
            <a:off x="1619672" y="4869160"/>
            <a:ext cx="176262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800" b="1" dirty="0">
                <a:solidFill>
                  <a:srgbClr val="0070C0"/>
                </a:solidFill>
                <a:latin typeface="Symbol" pitchFamily="18" charset="2"/>
              </a:rPr>
              <a:t>d</a:t>
            </a:r>
            <a:r>
              <a:rPr lang="fr-FR" sz="2800" b="1" baseline="30000" dirty="0">
                <a:solidFill>
                  <a:srgbClr val="0070C0"/>
                </a:solidFill>
                <a:latin typeface="Symbol" pitchFamily="18" charset="2"/>
              </a:rPr>
              <a:t> +      </a:t>
            </a:r>
            <a:r>
              <a:rPr lang="fr-FR" sz="2800" b="1" dirty="0" smtClean="0">
                <a:solidFill>
                  <a:srgbClr val="0070C0"/>
                </a:solidFill>
                <a:latin typeface="Symbol" pitchFamily="18" charset="2"/>
              </a:rPr>
              <a:t>d</a:t>
            </a:r>
            <a:r>
              <a:rPr lang="fr-FR" sz="2800" b="1" baseline="30000" dirty="0" smtClean="0">
                <a:solidFill>
                  <a:srgbClr val="0070C0"/>
                </a:solidFill>
                <a:latin typeface="Symbol" pitchFamily="18" charset="2"/>
              </a:rPr>
              <a:t>-</a:t>
            </a:r>
            <a:endParaRPr lang="fr-FR" sz="2800" b="1" dirty="0">
              <a:solidFill>
                <a:srgbClr val="0070C0"/>
              </a:solidFill>
              <a:latin typeface="Symbol" pitchFamily="18" charset="2"/>
            </a:endParaRPr>
          </a:p>
        </p:txBody>
      </p:sp>
      <p:cxnSp>
        <p:nvCxnSpPr>
          <p:cNvPr id="19" name="Connecteur droit avec flèche 18"/>
          <p:cNvCxnSpPr/>
          <p:nvPr/>
        </p:nvCxnSpPr>
        <p:spPr>
          <a:xfrm flipV="1">
            <a:off x="4859338" y="4746398"/>
            <a:ext cx="936625" cy="504825"/>
          </a:xfrm>
          <a:prstGeom prst="straightConnector1">
            <a:avLst/>
          </a:prstGeom>
          <a:ln w="76200">
            <a:solidFill>
              <a:srgbClr val="007E3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3"/>
          <p:cNvSpPr txBox="1">
            <a:spLocks noChangeArrowheads="1"/>
          </p:cNvSpPr>
          <p:nvPr/>
        </p:nvSpPr>
        <p:spPr bwMode="auto">
          <a:xfrm>
            <a:off x="179388" y="4278086"/>
            <a:ext cx="54727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007E39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Attaque </a:t>
            </a:r>
            <a:r>
              <a:rPr lang="fr-FR" sz="2000" b="1" u="sng" dirty="0">
                <a:solidFill>
                  <a:srgbClr val="007E39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au-dessus</a:t>
            </a:r>
            <a:r>
              <a:rPr lang="fr-FR" sz="2000" b="1" dirty="0">
                <a:solidFill>
                  <a:srgbClr val="007E39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du plan du carbonyle</a:t>
            </a:r>
            <a:endParaRPr lang="fr-FR" sz="2000" b="1" dirty="0">
              <a:solidFill>
                <a:srgbClr val="007E3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ZoneTexte 3"/>
          <p:cNvSpPr txBox="1">
            <a:spLocks noChangeArrowheads="1"/>
          </p:cNvSpPr>
          <p:nvPr/>
        </p:nvSpPr>
        <p:spPr bwMode="auto">
          <a:xfrm>
            <a:off x="8172400" y="4653136"/>
            <a:ext cx="719138" cy="40011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fr-FR" sz="2000" b="1" dirty="0">
                <a:solidFill>
                  <a:srgbClr val="FF0000"/>
                </a:solidFill>
                <a:sym typeface="Wingdings" pitchFamily="2" charset="2"/>
              </a:rPr>
              <a:t>50 %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24" name="Rectangle à coins arrondis 23"/>
          <p:cNvSpPr/>
          <p:nvPr/>
        </p:nvSpPr>
        <p:spPr>
          <a:xfrm>
            <a:off x="5940425" y="5461607"/>
            <a:ext cx="2592388" cy="1223963"/>
          </a:xfrm>
          <a:prstGeom prst="roundRect">
            <a:avLst/>
          </a:prstGeom>
          <a:solidFill>
            <a:srgbClr val="7030A0">
              <a:alpha val="40000"/>
            </a:srgbClr>
          </a:solidFill>
          <a:ln>
            <a:solidFill>
              <a:srgbClr val="7030A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cxnSp>
        <p:nvCxnSpPr>
          <p:cNvPr id="25" name="Connecteur droit avec flèche 24"/>
          <p:cNvCxnSpPr/>
          <p:nvPr/>
        </p:nvCxnSpPr>
        <p:spPr>
          <a:xfrm>
            <a:off x="4859338" y="5677507"/>
            <a:ext cx="1008062" cy="503238"/>
          </a:xfrm>
          <a:prstGeom prst="straightConnector1">
            <a:avLst/>
          </a:prstGeom>
          <a:ln w="762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3"/>
          <p:cNvSpPr txBox="1">
            <a:spLocks noChangeArrowheads="1"/>
          </p:cNvSpPr>
          <p:nvPr/>
        </p:nvSpPr>
        <p:spPr bwMode="auto">
          <a:xfrm>
            <a:off x="179388" y="6312507"/>
            <a:ext cx="55447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Attaque </a:t>
            </a:r>
            <a:r>
              <a:rPr lang="fr-FR" sz="2000" b="1" u="sng" dirty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en-dessous</a:t>
            </a:r>
            <a:r>
              <a:rPr lang="fr-FR" sz="2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du plan du carbonyle</a:t>
            </a:r>
            <a:endParaRPr lang="fr-FR" sz="20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2335" y="3800763"/>
            <a:ext cx="8964488" cy="430887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200" dirty="0" smtClean="0">
                <a:sym typeface="Wingdings"/>
              </a:rPr>
              <a:t></a:t>
            </a:r>
            <a:r>
              <a:rPr lang="fr-FR" sz="2200" baseline="30000" dirty="0" smtClean="0"/>
              <a:t> </a:t>
            </a:r>
            <a:r>
              <a:rPr lang="fr-FR" sz="2200" b="1" u="sng" dirty="0" smtClean="0"/>
              <a:t>Addition nucléophile d’un ion cyanure sur le composé carbonylé</a:t>
            </a:r>
            <a:r>
              <a:rPr lang="fr-FR" sz="2200" dirty="0" smtClean="0"/>
              <a:t> :</a:t>
            </a:r>
          </a:p>
        </p:txBody>
      </p:sp>
      <p:sp>
        <p:nvSpPr>
          <p:cNvPr id="30" name="Forme libre 29"/>
          <p:cNvSpPr/>
          <p:nvPr/>
        </p:nvSpPr>
        <p:spPr>
          <a:xfrm rot="14219604" flipH="1" flipV="1">
            <a:off x="2213176" y="4917727"/>
            <a:ext cx="473028" cy="569455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  <a:gd name="connsiteX0" fmla="*/ 162956 w 2027735"/>
              <a:gd name="connsiteY0" fmla="*/ 2249799 h 2249799"/>
              <a:gd name="connsiteX1" fmla="*/ 61722 w 2027735"/>
              <a:gd name="connsiteY1" fmla="*/ 1951420 h 2249799"/>
              <a:gd name="connsiteX2" fmla="*/ 67765 w 2027735"/>
              <a:gd name="connsiteY2" fmla="*/ 1473151 h 2249799"/>
              <a:gd name="connsiteX3" fmla="*/ 517854 w 2027735"/>
              <a:gd name="connsiteY3" fmla="*/ 607832 h 2249799"/>
              <a:gd name="connsiteX4" fmla="*/ 2027735 w 2027735"/>
              <a:gd name="connsiteY4" fmla="*/ 19697 h 2249799"/>
              <a:gd name="connsiteX0" fmla="*/ 162956 w 2027735"/>
              <a:gd name="connsiteY0" fmla="*/ 2311041 h 2311041"/>
              <a:gd name="connsiteX1" fmla="*/ 61722 w 2027735"/>
              <a:gd name="connsiteY1" fmla="*/ 2012662 h 2311041"/>
              <a:gd name="connsiteX2" fmla="*/ 67765 w 2027735"/>
              <a:gd name="connsiteY2" fmla="*/ 1534393 h 2311041"/>
              <a:gd name="connsiteX3" fmla="*/ 517854 w 2027735"/>
              <a:gd name="connsiteY3" fmla="*/ 669074 h 2311041"/>
              <a:gd name="connsiteX4" fmla="*/ 2027735 w 2027735"/>
              <a:gd name="connsiteY4" fmla="*/ 80939 h 2311041"/>
              <a:gd name="connsiteX0" fmla="*/ 491901 w 2757581"/>
              <a:gd name="connsiteY0" fmla="*/ 3748967 h 3937686"/>
              <a:gd name="connsiteX1" fmla="*/ 2740709 w 2757581"/>
              <a:gd name="connsiteY1" fmla="*/ 49730 h 3937686"/>
              <a:gd name="connsiteX2" fmla="*/ 390667 w 2757581"/>
              <a:gd name="connsiteY2" fmla="*/ 3450588 h 3937686"/>
              <a:gd name="connsiteX3" fmla="*/ 396710 w 2757581"/>
              <a:gd name="connsiteY3" fmla="*/ 2972319 h 3937686"/>
              <a:gd name="connsiteX4" fmla="*/ 846799 w 2757581"/>
              <a:gd name="connsiteY4" fmla="*/ 2107000 h 3937686"/>
              <a:gd name="connsiteX5" fmla="*/ 2356680 w 2757581"/>
              <a:gd name="connsiteY5" fmla="*/ 1518865 h 3937686"/>
              <a:gd name="connsiteX0" fmla="*/ 3048248 w 3183639"/>
              <a:gd name="connsiteY0" fmla="*/ 797005 h 4408726"/>
              <a:gd name="connsiteX1" fmla="*/ 2740709 w 3183639"/>
              <a:gd name="connsiteY1" fmla="*/ 520770 h 4408726"/>
              <a:gd name="connsiteX2" fmla="*/ 390667 w 3183639"/>
              <a:gd name="connsiteY2" fmla="*/ 3921628 h 4408726"/>
              <a:gd name="connsiteX3" fmla="*/ 396710 w 3183639"/>
              <a:gd name="connsiteY3" fmla="*/ 3443359 h 4408726"/>
              <a:gd name="connsiteX4" fmla="*/ 846799 w 3183639"/>
              <a:gd name="connsiteY4" fmla="*/ 2578040 h 4408726"/>
              <a:gd name="connsiteX5" fmla="*/ 2356680 w 3183639"/>
              <a:gd name="connsiteY5" fmla="*/ 1989905 h 4408726"/>
              <a:gd name="connsiteX0" fmla="*/ 2998305 w 2998305"/>
              <a:gd name="connsiteY0" fmla="*/ 159118 h 3664525"/>
              <a:gd name="connsiteX1" fmla="*/ 2391113 w 2998305"/>
              <a:gd name="connsiteY1" fmla="*/ 520770 h 3664525"/>
              <a:gd name="connsiteX2" fmla="*/ 340724 w 2998305"/>
              <a:gd name="connsiteY2" fmla="*/ 3283741 h 3664525"/>
              <a:gd name="connsiteX3" fmla="*/ 346767 w 2998305"/>
              <a:gd name="connsiteY3" fmla="*/ 2805472 h 3664525"/>
              <a:gd name="connsiteX4" fmla="*/ 796856 w 2998305"/>
              <a:gd name="connsiteY4" fmla="*/ 1940153 h 3664525"/>
              <a:gd name="connsiteX5" fmla="*/ 2306737 w 2998305"/>
              <a:gd name="connsiteY5" fmla="*/ 1352018 h 3664525"/>
              <a:gd name="connsiteX0" fmla="*/ 2998305 w 2998305"/>
              <a:gd name="connsiteY0" fmla="*/ 73 h 3505480"/>
              <a:gd name="connsiteX1" fmla="*/ 2391113 w 2998305"/>
              <a:gd name="connsiteY1" fmla="*/ 361725 h 3505480"/>
              <a:gd name="connsiteX2" fmla="*/ 340724 w 2998305"/>
              <a:gd name="connsiteY2" fmla="*/ 3124696 h 3505480"/>
              <a:gd name="connsiteX3" fmla="*/ 346767 w 2998305"/>
              <a:gd name="connsiteY3" fmla="*/ 2646427 h 3505480"/>
              <a:gd name="connsiteX4" fmla="*/ 796856 w 2998305"/>
              <a:gd name="connsiteY4" fmla="*/ 1781108 h 3505480"/>
              <a:gd name="connsiteX5" fmla="*/ 2306737 w 2998305"/>
              <a:gd name="connsiteY5" fmla="*/ 1192973 h 3505480"/>
              <a:gd name="connsiteX0" fmla="*/ 3008294 w 3008294"/>
              <a:gd name="connsiteY0" fmla="*/ 73 h 3526743"/>
              <a:gd name="connsiteX1" fmla="*/ 2461032 w 3008294"/>
              <a:gd name="connsiteY1" fmla="*/ 234147 h 3526743"/>
              <a:gd name="connsiteX2" fmla="*/ 350713 w 3008294"/>
              <a:gd name="connsiteY2" fmla="*/ 3124696 h 3526743"/>
              <a:gd name="connsiteX3" fmla="*/ 356756 w 3008294"/>
              <a:gd name="connsiteY3" fmla="*/ 2646427 h 3526743"/>
              <a:gd name="connsiteX4" fmla="*/ 806845 w 3008294"/>
              <a:gd name="connsiteY4" fmla="*/ 1781108 h 3526743"/>
              <a:gd name="connsiteX5" fmla="*/ 2316726 w 3008294"/>
              <a:gd name="connsiteY5" fmla="*/ 1192973 h 3526743"/>
              <a:gd name="connsiteX0" fmla="*/ 3008294 w 3008294"/>
              <a:gd name="connsiteY0" fmla="*/ 171265 h 3697935"/>
              <a:gd name="connsiteX1" fmla="*/ 2461032 w 3008294"/>
              <a:gd name="connsiteY1" fmla="*/ 405339 h 3697935"/>
              <a:gd name="connsiteX2" fmla="*/ 350713 w 3008294"/>
              <a:gd name="connsiteY2" fmla="*/ 3295888 h 3697935"/>
              <a:gd name="connsiteX3" fmla="*/ 356756 w 3008294"/>
              <a:gd name="connsiteY3" fmla="*/ 2817619 h 3697935"/>
              <a:gd name="connsiteX4" fmla="*/ 806845 w 3008294"/>
              <a:gd name="connsiteY4" fmla="*/ 1952300 h 3697935"/>
              <a:gd name="connsiteX5" fmla="*/ 2316726 w 3008294"/>
              <a:gd name="connsiteY5" fmla="*/ 1364165 h 3697935"/>
              <a:gd name="connsiteX0" fmla="*/ 2927236 w 2927236"/>
              <a:gd name="connsiteY0" fmla="*/ 171265 h 3075446"/>
              <a:gd name="connsiteX1" fmla="*/ 2379974 w 2927236"/>
              <a:gd name="connsiteY1" fmla="*/ 405339 h 3075446"/>
              <a:gd name="connsiteX2" fmla="*/ 275698 w 2927236"/>
              <a:gd name="connsiteY2" fmla="*/ 2817619 h 3075446"/>
              <a:gd name="connsiteX3" fmla="*/ 725787 w 2927236"/>
              <a:gd name="connsiteY3" fmla="*/ 1952300 h 3075446"/>
              <a:gd name="connsiteX4" fmla="*/ 2235668 w 2927236"/>
              <a:gd name="connsiteY4" fmla="*/ 1364165 h 3075446"/>
              <a:gd name="connsiteX0" fmla="*/ 2227340 w 2227340"/>
              <a:gd name="connsiteY0" fmla="*/ 171265 h 2005790"/>
              <a:gd name="connsiteX1" fmla="*/ 1680078 w 2227340"/>
              <a:gd name="connsiteY1" fmla="*/ 405339 h 2005790"/>
              <a:gd name="connsiteX2" fmla="*/ 1380424 w 2227340"/>
              <a:gd name="connsiteY2" fmla="*/ 1043225 h 2005790"/>
              <a:gd name="connsiteX3" fmla="*/ 25891 w 2227340"/>
              <a:gd name="connsiteY3" fmla="*/ 1952300 h 2005790"/>
              <a:gd name="connsiteX4" fmla="*/ 1535772 w 2227340"/>
              <a:gd name="connsiteY4" fmla="*/ 1364165 h 2005790"/>
              <a:gd name="connsiteX0" fmla="*/ 989185 w 989185"/>
              <a:gd name="connsiteY0" fmla="*/ 171265 h 1364165"/>
              <a:gd name="connsiteX1" fmla="*/ 441923 w 989185"/>
              <a:gd name="connsiteY1" fmla="*/ 405339 h 1364165"/>
              <a:gd name="connsiteX2" fmla="*/ 142269 w 989185"/>
              <a:gd name="connsiteY2" fmla="*/ 1043225 h 1364165"/>
              <a:gd name="connsiteX3" fmla="*/ 174600 w 989185"/>
              <a:gd name="connsiteY3" fmla="*/ 1253671 h 1364165"/>
              <a:gd name="connsiteX4" fmla="*/ 297617 w 989185"/>
              <a:gd name="connsiteY4" fmla="*/ 1364165 h 1364165"/>
              <a:gd name="connsiteX0" fmla="*/ 989185 w 989185"/>
              <a:gd name="connsiteY0" fmla="*/ 171265 h 1391789"/>
              <a:gd name="connsiteX1" fmla="*/ 441923 w 989185"/>
              <a:gd name="connsiteY1" fmla="*/ 405339 h 1391789"/>
              <a:gd name="connsiteX2" fmla="*/ 142269 w 989185"/>
              <a:gd name="connsiteY2" fmla="*/ 1043225 h 1391789"/>
              <a:gd name="connsiteX3" fmla="*/ 174600 w 989185"/>
              <a:gd name="connsiteY3" fmla="*/ 1253671 h 1391789"/>
              <a:gd name="connsiteX4" fmla="*/ 328370 w 989185"/>
              <a:gd name="connsiteY4" fmla="*/ 1391789 h 1391789"/>
              <a:gd name="connsiteX0" fmla="*/ 989185 w 989185"/>
              <a:gd name="connsiteY0" fmla="*/ 171265 h 1391789"/>
              <a:gd name="connsiteX1" fmla="*/ 441923 w 989185"/>
              <a:gd name="connsiteY1" fmla="*/ 405339 h 1391789"/>
              <a:gd name="connsiteX2" fmla="*/ 142269 w 989185"/>
              <a:gd name="connsiteY2" fmla="*/ 1043225 h 1391789"/>
              <a:gd name="connsiteX3" fmla="*/ 174600 w 989185"/>
              <a:gd name="connsiteY3" fmla="*/ 1253671 h 1391789"/>
              <a:gd name="connsiteX4" fmla="*/ 328370 w 989185"/>
              <a:gd name="connsiteY4" fmla="*/ 1391789 h 1391789"/>
              <a:gd name="connsiteX0" fmla="*/ 989185 w 989185"/>
              <a:gd name="connsiteY0" fmla="*/ 171265 h 1391789"/>
              <a:gd name="connsiteX1" fmla="*/ 441923 w 989185"/>
              <a:gd name="connsiteY1" fmla="*/ 405339 h 1391789"/>
              <a:gd name="connsiteX2" fmla="*/ 142269 w 989185"/>
              <a:gd name="connsiteY2" fmla="*/ 1043225 h 1391789"/>
              <a:gd name="connsiteX3" fmla="*/ 163823 w 989185"/>
              <a:gd name="connsiteY3" fmla="*/ 1183522 h 1391789"/>
              <a:gd name="connsiteX4" fmla="*/ 328370 w 989185"/>
              <a:gd name="connsiteY4" fmla="*/ 1391789 h 1391789"/>
              <a:gd name="connsiteX0" fmla="*/ 825362 w 825362"/>
              <a:gd name="connsiteY0" fmla="*/ 171265 h 1391789"/>
              <a:gd name="connsiteX1" fmla="*/ 278100 w 825362"/>
              <a:gd name="connsiteY1" fmla="*/ 405339 h 1391789"/>
              <a:gd name="connsiteX2" fmla="*/ 0 w 825362"/>
              <a:gd name="connsiteY2" fmla="*/ 1183522 h 1391789"/>
              <a:gd name="connsiteX3" fmla="*/ 164547 w 825362"/>
              <a:gd name="connsiteY3" fmla="*/ 1391789 h 1391789"/>
              <a:gd name="connsiteX0" fmla="*/ 796185 w 796185"/>
              <a:gd name="connsiteY0" fmla="*/ 171265 h 1391789"/>
              <a:gd name="connsiteX1" fmla="*/ 248923 w 796185"/>
              <a:gd name="connsiteY1" fmla="*/ 405339 h 1391789"/>
              <a:gd name="connsiteX2" fmla="*/ 0 w 796185"/>
              <a:gd name="connsiteY2" fmla="*/ 1028322 h 1391789"/>
              <a:gd name="connsiteX3" fmla="*/ 135370 w 796185"/>
              <a:gd name="connsiteY3" fmla="*/ 1391789 h 1391789"/>
              <a:gd name="connsiteX0" fmla="*/ 837802 w 837802"/>
              <a:gd name="connsiteY0" fmla="*/ 171265 h 1391789"/>
              <a:gd name="connsiteX1" fmla="*/ 290540 w 837802"/>
              <a:gd name="connsiteY1" fmla="*/ 405339 h 1391789"/>
              <a:gd name="connsiteX2" fmla="*/ 41617 w 837802"/>
              <a:gd name="connsiteY2" fmla="*/ 1028322 h 1391789"/>
              <a:gd name="connsiteX3" fmla="*/ 176987 w 837802"/>
              <a:gd name="connsiteY3" fmla="*/ 1391789 h 1391789"/>
              <a:gd name="connsiteX0" fmla="*/ 837802 w 837802"/>
              <a:gd name="connsiteY0" fmla="*/ 171265 h 1391789"/>
              <a:gd name="connsiteX1" fmla="*/ 290540 w 837802"/>
              <a:gd name="connsiteY1" fmla="*/ 405339 h 1391789"/>
              <a:gd name="connsiteX2" fmla="*/ 41617 w 837802"/>
              <a:gd name="connsiteY2" fmla="*/ 1028322 h 1391789"/>
              <a:gd name="connsiteX3" fmla="*/ 176987 w 837802"/>
              <a:gd name="connsiteY3" fmla="*/ 1391789 h 1391789"/>
              <a:gd name="connsiteX0" fmla="*/ 837802 w 837802"/>
              <a:gd name="connsiteY0" fmla="*/ 171265 h 1391789"/>
              <a:gd name="connsiteX1" fmla="*/ 290540 w 837802"/>
              <a:gd name="connsiteY1" fmla="*/ 405339 h 1391789"/>
              <a:gd name="connsiteX2" fmla="*/ 41617 w 837802"/>
              <a:gd name="connsiteY2" fmla="*/ 1028322 h 1391789"/>
              <a:gd name="connsiteX3" fmla="*/ 176987 w 837802"/>
              <a:gd name="connsiteY3" fmla="*/ 1391789 h 1391789"/>
              <a:gd name="connsiteX0" fmla="*/ 796185 w 796185"/>
              <a:gd name="connsiteY0" fmla="*/ 171265 h 1391789"/>
              <a:gd name="connsiteX1" fmla="*/ 248923 w 796185"/>
              <a:gd name="connsiteY1" fmla="*/ 405339 h 1391789"/>
              <a:gd name="connsiteX2" fmla="*/ 0 w 796185"/>
              <a:gd name="connsiteY2" fmla="*/ 1028322 h 1391789"/>
              <a:gd name="connsiteX3" fmla="*/ 135370 w 796185"/>
              <a:gd name="connsiteY3" fmla="*/ 1391789 h 1391789"/>
              <a:gd name="connsiteX0" fmla="*/ 796185 w 796185"/>
              <a:gd name="connsiteY0" fmla="*/ 280 h 1220804"/>
              <a:gd name="connsiteX1" fmla="*/ 645569 w 796185"/>
              <a:gd name="connsiteY1" fmla="*/ 227810 h 1220804"/>
              <a:gd name="connsiteX2" fmla="*/ 248923 w 796185"/>
              <a:gd name="connsiteY2" fmla="*/ 234354 h 1220804"/>
              <a:gd name="connsiteX3" fmla="*/ 0 w 796185"/>
              <a:gd name="connsiteY3" fmla="*/ 857337 h 1220804"/>
              <a:gd name="connsiteX4" fmla="*/ 135370 w 796185"/>
              <a:gd name="connsiteY4" fmla="*/ 1220804 h 1220804"/>
              <a:gd name="connsiteX0" fmla="*/ 776208 w 776208"/>
              <a:gd name="connsiteY0" fmla="*/ 280 h 1178279"/>
              <a:gd name="connsiteX1" fmla="*/ 645569 w 776208"/>
              <a:gd name="connsiteY1" fmla="*/ 185285 h 1178279"/>
              <a:gd name="connsiteX2" fmla="*/ 248923 w 776208"/>
              <a:gd name="connsiteY2" fmla="*/ 191829 h 1178279"/>
              <a:gd name="connsiteX3" fmla="*/ 0 w 776208"/>
              <a:gd name="connsiteY3" fmla="*/ 814812 h 1178279"/>
              <a:gd name="connsiteX4" fmla="*/ 135370 w 776208"/>
              <a:gd name="connsiteY4" fmla="*/ 1178279 h 1178279"/>
              <a:gd name="connsiteX0" fmla="*/ 776208 w 776208"/>
              <a:gd name="connsiteY0" fmla="*/ 280 h 1178279"/>
              <a:gd name="connsiteX1" fmla="*/ 614816 w 776208"/>
              <a:gd name="connsiteY1" fmla="*/ 157662 h 1178279"/>
              <a:gd name="connsiteX2" fmla="*/ 248923 w 776208"/>
              <a:gd name="connsiteY2" fmla="*/ 191829 h 1178279"/>
              <a:gd name="connsiteX3" fmla="*/ 0 w 776208"/>
              <a:gd name="connsiteY3" fmla="*/ 814812 h 1178279"/>
              <a:gd name="connsiteX4" fmla="*/ 135370 w 776208"/>
              <a:gd name="connsiteY4" fmla="*/ 1178279 h 1178279"/>
              <a:gd name="connsiteX0" fmla="*/ 136021 w 633633"/>
              <a:gd name="connsiteY0" fmla="*/ 1062130 h 1167469"/>
              <a:gd name="connsiteX1" fmla="*/ 614816 w 633633"/>
              <a:gd name="connsiteY1" fmla="*/ 146852 h 1167469"/>
              <a:gd name="connsiteX2" fmla="*/ 248923 w 633633"/>
              <a:gd name="connsiteY2" fmla="*/ 181019 h 1167469"/>
              <a:gd name="connsiteX3" fmla="*/ 0 w 633633"/>
              <a:gd name="connsiteY3" fmla="*/ 804002 h 1167469"/>
              <a:gd name="connsiteX4" fmla="*/ 135370 w 633633"/>
              <a:gd name="connsiteY4" fmla="*/ 1167469 h 1167469"/>
              <a:gd name="connsiteX0" fmla="*/ 136021 w 381099"/>
              <a:gd name="connsiteY0" fmla="*/ 1024234 h 1129573"/>
              <a:gd name="connsiteX1" fmla="*/ 83713 w 381099"/>
              <a:gd name="connsiteY1" fmla="*/ 856272 h 1129573"/>
              <a:gd name="connsiteX2" fmla="*/ 248923 w 381099"/>
              <a:gd name="connsiteY2" fmla="*/ 143123 h 1129573"/>
              <a:gd name="connsiteX3" fmla="*/ 0 w 381099"/>
              <a:gd name="connsiteY3" fmla="*/ 766106 h 1129573"/>
              <a:gd name="connsiteX4" fmla="*/ 135370 w 381099"/>
              <a:gd name="connsiteY4" fmla="*/ 1129573 h 1129573"/>
              <a:gd name="connsiteX0" fmla="*/ 71125 w 316203"/>
              <a:gd name="connsiteY0" fmla="*/ 1024234 h 1129573"/>
              <a:gd name="connsiteX1" fmla="*/ 18817 w 316203"/>
              <a:gd name="connsiteY1" fmla="*/ 856272 h 1129573"/>
              <a:gd name="connsiteX2" fmla="*/ 184027 w 316203"/>
              <a:gd name="connsiteY2" fmla="*/ 143123 h 1129573"/>
              <a:gd name="connsiteX3" fmla="*/ 70474 w 316203"/>
              <a:gd name="connsiteY3" fmla="*/ 1129573 h 1129573"/>
              <a:gd name="connsiteX0" fmla="*/ 61289 w 139579"/>
              <a:gd name="connsiteY0" fmla="*/ 493951 h 599290"/>
              <a:gd name="connsiteX1" fmla="*/ 8981 w 139579"/>
              <a:gd name="connsiteY1" fmla="*/ 325989 h 599290"/>
              <a:gd name="connsiteX2" fmla="*/ 7403 w 139579"/>
              <a:gd name="connsiteY2" fmla="*/ 143123 h 599290"/>
              <a:gd name="connsiteX3" fmla="*/ 60638 w 139579"/>
              <a:gd name="connsiteY3" fmla="*/ 599290 h 599290"/>
              <a:gd name="connsiteX0" fmla="*/ 61289 w 174054"/>
              <a:gd name="connsiteY0" fmla="*/ 493951 h 493951"/>
              <a:gd name="connsiteX1" fmla="*/ 8981 w 174054"/>
              <a:gd name="connsiteY1" fmla="*/ 325989 h 493951"/>
              <a:gd name="connsiteX2" fmla="*/ 7403 w 174054"/>
              <a:gd name="connsiteY2" fmla="*/ 143123 h 493951"/>
              <a:gd name="connsiteX3" fmla="*/ 150397 w 174054"/>
              <a:gd name="connsiteY3" fmla="*/ 211107 h 493951"/>
              <a:gd name="connsiteX0" fmla="*/ 67159 w 156267"/>
              <a:gd name="connsiteY0" fmla="*/ 282844 h 282844"/>
              <a:gd name="connsiteX1" fmla="*/ 14851 w 156267"/>
              <a:gd name="connsiteY1" fmla="*/ 114882 h 282844"/>
              <a:gd name="connsiteX2" fmla="*/ 156267 w 156267"/>
              <a:gd name="connsiteY2" fmla="*/ 0 h 282844"/>
              <a:gd name="connsiteX0" fmla="*/ 128667 w 217775"/>
              <a:gd name="connsiteY0" fmla="*/ 282844 h 282844"/>
              <a:gd name="connsiteX1" fmla="*/ 14851 w 217775"/>
              <a:gd name="connsiteY1" fmla="*/ 59623 h 282844"/>
              <a:gd name="connsiteX2" fmla="*/ 217775 w 217775"/>
              <a:gd name="connsiteY2" fmla="*/ 0 h 282844"/>
              <a:gd name="connsiteX0" fmla="*/ 128667 w 217775"/>
              <a:gd name="connsiteY0" fmla="*/ 344630 h 344630"/>
              <a:gd name="connsiteX1" fmla="*/ 14851 w 217775"/>
              <a:gd name="connsiteY1" fmla="*/ 121409 h 344630"/>
              <a:gd name="connsiteX2" fmla="*/ 217775 w 217775"/>
              <a:gd name="connsiteY2" fmla="*/ 61786 h 344630"/>
              <a:gd name="connsiteX0" fmla="*/ 128667 w 217775"/>
              <a:gd name="connsiteY0" fmla="*/ 360765 h 360765"/>
              <a:gd name="connsiteX1" fmla="*/ 14851 w 217775"/>
              <a:gd name="connsiteY1" fmla="*/ 137544 h 360765"/>
              <a:gd name="connsiteX2" fmla="*/ 74783 w 217775"/>
              <a:gd name="connsiteY2" fmla="*/ 9937 h 360765"/>
              <a:gd name="connsiteX3" fmla="*/ 217775 w 217775"/>
              <a:gd name="connsiteY3" fmla="*/ 77921 h 360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7775" h="360765">
                <a:moveTo>
                  <a:pt x="128667" y="360765"/>
                </a:moveTo>
                <a:cubicBezTo>
                  <a:pt x="128146" y="360485"/>
                  <a:pt x="0" y="184685"/>
                  <a:pt x="14851" y="137544"/>
                </a:cubicBezTo>
                <a:cubicBezTo>
                  <a:pt x="9606" y="88940"/>
                  <a:pt x="40962" y="19874"/>
                  <a:pt x="74783" y="9937"/>
                </a:cubicBezTo>
                <a:cubicBezTo>
                  <a:pt x="108604" y="0"/>
                  <a:pt x="197679" y="76458"/>
                  <a:pt x="217775" y="77921"/>
                </a:cubicBezTo>
              </a:path>
            </a:pathLst>
          </a:custGeom>
          <a:ln w="28575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 sz="2000"/>
          </a:p>
        </p:txBody>
      </p:sp>
      <p:sp>
        <p:nvSpPr>
          <p:cNvPr id="31" name="Forme libre 30"/>
          <p:cNvSpPr/>
          <p:nvPr/>
        </p:nvSpPr>
        <p:spPr>
          <a:xfrm rot="17814581" flipV="1">
            <a:off x="2132307" y="5474986"/>
            <a:ext cx="520430" cy="500228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  <a:gd name="connsiteX0" fmla="*/ 162956 w 2027735"/>
              <a:gd name="connsiteY0" fmla="*/ 2249799 h 2249799"/>
              <a:gd name="connsiteX1" fmla="*/ 61722 w 2027735"/>
              <a:gd name="connsiteY1" fmla="*/ 1951420 h 2249799"/>
              <a:gd name="connsiteX2" fmla="*/ 67765 w 2027735"/>
              <a:gd name="connsiteY2" fmla="*/ 1473151 h 2249799"/>
              <a:gd name="connsiteX3" fmla="*/ 517854 w 2027735"/>
              <a:gd name="connsiteY3" fmla="*/ 607832 h 2249799"/>
              <a:gd name="connsiteX4" fmla="*/ 2027735 w 2027735"/>
              <a:gd name="connsiteY4" fmla="*/ 19697 h 2249799"/>
              <a:gd name="connsiteX0" fmla="*/ 162956 w 2027735"/>
              <a:gd name="connsiteY0" fmla="*/ 2311041 h 2311041"/>
              <a:gd name="connsiteX1" fmla="*/ 61722 w 2027735"/>
              <a:gd name="connsiteY1" fmla="*/ 2012662 h 2311041"/>
              <a:gd name="connsiteX2" fmla="*/ 67765 w 2027735"/>
              <a:gd name="connsiteY2" fmla="*/ 1534393 h 2311041"/>
              <a:gd name="connsiteX3" fmla="*/ 517854 w 2027735"/>
              <a:gd name="connsiteY3" fmla="*/ 669074 h 2311041"/>
              <a:gd name="connsiteX4" fmla="*/ 2027735 w 2027735"/>
              <a:gd name="connsiteY4" fmla="*/ 80939 h 2311041"/>
              <a:gd name="connsiteX0" fmla="*/ 491901 w 2757581"/>
              <a:gd name="connsiteY0" fmla="*/ 3748967 h 3937686"/>
              <a:gd name="connsiteX1" fmla="*/ 2740709 w 2757581"/>
              <a:gd name="connsiteY1" fmla="*/ 49730 h 3937686"/>
              <a:gd name="connsiteX2" fmla="*/ 390667 w 2757581"/>
              <a:gd name="connsiteY2" fmla="*/ 3450588 h 3937686"/>
              <a:gd name="connsiteX3" fmla="*/ 396710 w 2757581"/>
              <a:gd name="connsiteY3" fmla="*/ 2972319 h 3937686"/>
              <a:gd name="connsiteX4" fmla="*/ 846799 w 2757581"/>
              <a:gd name="connsiteY4" fmla="*/ 2107000 h 3937686"/>
              <a:gd name="connsiteX5" fmla="*/ 2356680 w 2757581"/>
              <a:gd name="connsiteY5" fmla="*/ 1518865 h 3937686"/>
              <a:gd name="connsiteX0" fmla="*/ 3048248 w 3183639"/>
              <a:gd name="connsiteY0" fmla="*/ 797005 h 4408726"/>
              <a:gd name="connsiteX1" fmla="*/ 2740709 w 3183639"/>
              <a:gd name="connsiteY1" fmla="*/ 520770 h 4408726"/>
              <a:gd name="connsiteX2" fmla="*/ 390667 w 3183639"/>
              <a:gd name="connsiteY2" fmla="*/ 3921628 h 4408726"/>
              <a:gd name="connsiteX3" fmla="*/ 396710 w 3183639"/>
              <a:gd name="connsiteY3" fmla="*/ 3443359 h 4408726"/>
              <a:gd name="connsiteX4" fmla="*/ 846799 w 3183639"/>
              <a:gd name="connsiteY4" fmla="*/ 2578040 h 4408726"/>
              <a:gd name="connsiteX5" fmla="*/ 2356680 w 3183639"/>
              <a:gd name="connsiteY5" fmla="*/ 1989905 h 4408726"/>
              <a:gd name="connsiteX0" fmla="*/ 2998305 w 2998305"/>
              <a:gd name="connsiteY0" fmla="*/ 159118 h 3664525"/>
              <a:gd name="connsiteX1" fmla="*/ 2391113 w 2998305"/>
              <a:gd name="connsiteY1" fmla="*/ 520770 h 3664525"/>
              <a:gd name="connsiteX2" fmla="*/ 340724 w 2998305"/>
              <a:gd name="connsiteY2" fmla="*/ 3283741 h 3664525"/>
              <a:gd name="connsiteX3" fmla="*/ 346767 w 2998305"/>
              <a:gd name="connsiteY3" fmla="*/ 2805472 h 3664525"/>
              <a:gd name="connsiteX4" fmla="*/ 796856 w 2998305"/>
              <a:gd name="connsiteY4" fmla="*/ 1940153 h 3664525"/>
              <a:gd name="connsiteX5" fmla="*/ 2306737 w 2998305"/>
              <a:gd name="connsiteY5" fmla="*/ 1352018 h 3664525"/>
              <a:gd name="connsiteX0" fmla="*/ 2998305 w 2998305"/>
              <a:gd name="connsiteY0" fmla="*/ 73 h 3505480"/>
              <a:gd name="connsiteX1" fmla="*/ 2391113 w 2998305"/>
              <a:gd name="connsiteY1" fmla="*/ 361725 h 3505480"/>
              <a:gd name="connsiteX2" fmla="*/ 340724 w 2998305"/>
              <a:gd name="connsiteY2" fmla="*/ 3124696 h 3505480"/>
              <a:gd name="connsiteX3" fmla="*/ 346767 w 2998305"/>
              <a:gd name="connsiteY3" fmla="*/ 2646427 h 3505480"/>
              <a:gd name="connsiteX4" fmla="*/ 796856 w 2998305"/>
              <a:gd name="connsiteY4" fmla="*/ 1781108 h 3505480"/>
              <a:gd name="connsiteX5" fmla="*/ 2306737 w 2998305"/>
              <a:gd name="connsiteY5" fmla="*/ 1192973 h 3505480"/>
              <a:gd name="connsiteX0" fmla="*/ 3008294 w 3008294"/>
              <a:gd name="connsiteY0" fmla="*/ 73 h 3526743"/>
              <a:gd name="connsiteX1" fmla="*/ 2461032 w 3008294"/>
              <a:gd name="connsiteY1" fmla="*/ 234147 h 3526743"/>
              <a:gd name="connsiteX2" fmla="*/ 350713 w 3008294"/>
              <a:gd name="connsiteY2" fmla="*/ 3124696 h 3526743"/>
              <a:gd name="connsiteX3" fmla="*/ 356756 w 3008294"/>
              <a:gd name="connsiteY3" fmla="*/ 2646427 h 3526743"/>
              <a:gd name="connsiteX4" fmla="*/ 806845 w 3008294"/>
              <a:gd name="connsiteY4" fmla="*/ 1781108 h 3526743"/>
              <a:gd name="connsiteX5" fmla="*/ 2316726 w 3008294"/>
              <a:gd name="connsiteY5" fmla="*/ 1192973 h 3526743"/>
              <a:gd name="connsiteX0" fmla="*/ 3008294 w 3008294"/>
              <a:gd name="connsiteY0" fmla="*/ 171265 h 3697935"/>
              <a:gd name="connsiteX1" fmla="*/ 2461032 w 3008294"/>
              <a:gd name="connsiteY1" fmla="*/ 405339 h 3697935"/>
              <a:gd name="connsiteX2" fmla="*/ 350713 w 3008294"/>
              <a:gd name="connsiteY2" fmla="*/ 3295888 h 3697935"/>
              <a:gd name="connsiteX3" fmla="*/ 356756 w 3008294"/>
              <a:gd name="connsiteY3" fmla="*/ 2817619 h 3697935"/>
              <a:gd name="connsiteX4" fmla="*/ 806845 w 3008294"/>
              <a:gd name="connsiteY4" fmla="*/ 1952300 h 3697935"/>
              <a:gd name="connsiteX5" fmla="*/ 2316726 w 3008294"/>
              <a:gd name="connsiteY5" fmla="*/ 1364165 h 3697935"/>
              <a:gd name="connsiteX0" fmla="*/ 2927236 w 2927236"/>
              <a:gd name="connsiteY0" fmla="*/ 171265 h 3075446"/>
              <a:gd name="connsiteX1" fmla="*/ 2379974 w 2927236"/>
              <a:gd name="connsiteY1" fmla="*/ 405339 h 3075446"/>
              <a:gd name="connsiteX2" fmla="*/ 275698 w 2927236"/>
              <a:gd name="connsiteY2" fmla="*/ 2817619 h 3075446"/>
              <a:gd name="connsiteX3" fmla="*/ 725787 w 2927236"/>
              <a:gd name="connsiteY3" fmla="*/ 1952300 h 3075446"/>
              <a:gd name="connsiteX4" fmla="*/ 2235668 w 2927236"/>
              <a:gd name="connsiteY4" fmla="*/ 1364165 h 3075446"/>
              <a:gd name="connsiteX0" fmla="*/ 2227340 w 2227340"/>
              <a:gd name="connsiteY0" fmla="*/ 171265 h 2005790"/>
              <a:gd name="connsiteX1" fmla="*/ 1680078 w 2227340"/>
              <a:gd name="connsiteY1" fmla="*/ 405339 h 2005790"/>
              <a:gd name="connsiteX2" fmla="*/ 1380424 w 2227340"/>
              <a:gd name="connsiteY2" fmla="*/ 1043225 h 2005790"/>
              <a:gd name="connsiteX3" fmla="*/ 25891 w 2227340"/>
              <a:gd name="connsiteY3" fmla="*/ 1952300 h 2005790"/>
              <a:gd name="connsiteX4" fmla="*/ 1535772 w 2227340"/>
              <a:gd name="connsiteY4" fmla="*/ 1364165 h 2005790"/>
              <a:gd name="connsiteX0" fmla="*/ 989185 w 989185"/>
              <a:gd name="connsiteY0" fmla="*/ 171265 h 1364165"/>
              <a:gd name="connsiteX1" fmla="*/ 441923 w 989185"/>
              <a:gd name="connsiteY1" fmla="*/ 405339 h 1364165"/>
              <a:gd name="connsiteX2" fmla="*/ 142269 w 989185"/>
              <a:gd name="connsiteY2" fmla="*/ 1043225 h 1364165"/>
              <a:gd name="connsiteX3" fmla="*/ 174600 w 989185"/>
              <a:gd name="connsiteY3" fmla="*/ 1253671 h 1364165"/>
              <a:gd name="connsiteX4" fmla="*/ 297617 w 989185"/>
              <a:gd name="connsiteY4" fmla="*/ 1364165 h 1364165"/>
              <a:gd name="connsiteX0" fmla="*/ 989185 w 989185"/>
              <a:gd name="connsiteY0" fmla="*/ 171265 h 1391789"/>
              <a:gd name="connsiteX1" fmla="*/ 441923 w 989185"/>
              <a:gd name="connsiteY1" fmla="*/ 405339 h 1391789"/>
              <a:gd name="connsiteX2" fmla="*/ 142269 w 989185"/>
              <a:gd name="connsiteY2" fmla="*/ 1043225 h 1391789"/>
              <a:gd name="connsiteX3" fmla="*/ 174600 w 989185"/>
              <a:gd name="connsiteY3" fmla="*/ 1253671 h 1391789"/>
              <a:gd name="connsiteX4" fmla="*/ 328370 w 989185"/>
              <a:gd name="connsiteY4" fmla="*/ 1391789 h 1391789"/>
              <a:gd name="connsiteX0" fmla="*/ 989185 w 989185"/>
              <a:gd name="connsiteY0" fmla="*/ 171265 h 1391789"/>
              <a:gd name="connsiteX1" fmla="*/ 441923 w 989185"/>
              <a:gd name="connsiteY1" fmla="*/ 405339 h 1391789"/>
              <a:gd name="connsiteX2" fmla="*/ 142269 w 989185"/>
              <a:gd name="connsiteY2" fmla="*/ 1043225 h 1391789"/>
              <a:gd name="connsiteX3" fmla="*/ 174600 w 989185"/>
              <a:gd name="connsiteY3" fmla="*/ 1253671 h 1391789"/>
              <a:gd name="connsiteX4" fmla="*/ 328370 w 989185"/>
              <a:gd name="connsiteY4" fmla="*/ 1391789 h 1391789"/>
              <a:gd name="connsiteX0" fmla="*/ 989185 w 989185"/>
              <a:gd name="connsiteY0" fmla="*/ 171265 h 1391789"/>
              <a:gd name="connsiteX1" fmla="*/ 441923 w 989185"/>
              <a:gd name="connsiteY1" fmla="*/ 405339 h 1391789"/>
              <a:gd name="connsiteX2" fmla="*/ 142269 w 989185"/>
              <a:gd name="connsiteY2" fmla="*/ 1043225 h 1391789"/>
              <a:gd name="connsiteX3" fmla="*/ 163823 w 989185"/>
              <a:gd name="connsiteY3" fmla="*/ 1183522 h 1391789"/>
              <a:gd name="connsiteX4" fmla="*/ 328370 w 989185"/>
              <a:gd name="connsiteY4" fmla="*/ 1391789 h 1391789"/>
              <a:gd name="connsiteX0" fmla="*/ 825362 w 825362"/>
              <a:gd name="connsiteY0" fmla="*/ 171265 h 1391789"/>
              <a:gd name="connsiteX1" fmla="*/ 278100 w 825362"/>
              <a:gd name="connsiteY1" fmla="*/ 405339 h 1391789"/>
              <a:gd name="connsiteX2" fmla="*/ 0 w 825362"/>
              <a:gd name="connsiteY2" fmla="*/ 1183522 h 1391789"/>
              <a:gd name="connsiteX3" fmla="*/ 164547 w 825362"/>
              <a:gd name="connsiteY3" fmla="*/ 1391789 h 1391789"/>
              <a:gd name="connsiteX0" fmla="*/ 796185 w 796185"/>
              <a:gd name="connsiteY0" fmla="*/ 171265 h 1391789"/>
              <a:gd name="connsiteX1" fmla="*/ 248923 w 796185"/>
              <a:gd name="connsiteY1" fmla="*/ 405339 h 1391789"/>
              <a:gd name="connsiteX2" fmla="*/ 0 w 796185"/>
              <a:gd name="connsiteY2" fmla="*/ 1028322 h 1391789"/>
              <a:gd name="connsiteX3" fmla="*/ 135370 w 796185"/>
              <a:gd name="connsiteY3" fmla="*/ 1391789 h 1391789"/>
              <a:gd name="connsiteX0" fmla="*/ 837802 w 837802"/>
              <a:gd name="connsiteY0" fmla="*/ 171265 h 1391789"/>
              <a:gd name="connsiteX1" fmla="*/ 290540 w 837802"/>
              <a:gd name="connsiteY1" fmla="*/ 405339 h 1391789"/>
              <a:gd name="connsiteX2" fmla="*/ 41617 w 837802"/>
              <a:gd name="connsiteY2" fmla="*/ 1028322 h 1391789"/>
              <a:gd name="connsiteX3" fmla="*/ 176987 w 837802"/>
              <a:gd name="connsiteY3" fmla="*/ 1391789 h 1391789"/>
              <a:gd name="connsiteX0" fmla="*/ 837802 w 837802"/>
              <a:gd name="connsiteY0" fmla="*/ 171265 h 1391789"/>
              <a:gd name="connsiteX1" fmla="*/ 290540 w 837802"/>
              <a:gd name="connsiteY1" fmla="*/ 405339 h 1391789"/>
              <a:gd name="connsiteX2" fmla="*/ 41617 w 837802"/>
              <a:gd name="connsiteY2" fmla="*/ 1028322 h 1391789"/>
              <a:gd name="connsiteX3" fmla="*/ 176987 w 837802"/>
              <a:gd name="connsiteY3" fmla="*/ 1391789 h 1391789"/>
              <a:gd name="connsiteX0" fmla="*/ 837802 w 837802"/>
              <a:gd name="connsiteY0" fmla="*/ 171265 h 1391789"/>
              <a:gd name="connsiteX1" fmla="*/ 290540 w 837802"/>
              <a:gd name="connsiteY1" fmla="*/ 405339 h 1391789"/>
              <a:gd name="connsiteX2" fmla="*/ 41617 w 837802"/>
              <a:gd name="connsiteY2" fmla="*/ 1028322 h 1391789"/>
              <a:gd name="connsiteX3" fmla="*/ 176987 w 837802"/>
              <a:gd name="connsiteY3" fmla="*/ 1391789 h 1391789"/>
              <a:gd name="connsiteX0" fmla="*/ 796185 w 796185"/>
              <a:gd name="connsiteY0" fmla="*/ 171265 h 1391789"/>
              <a:gd name="connsiteX1" fmla="*/ 248923 w 796185"/>
              <a:gd name="connsiteY1" fmla="*/ 405339 h 1391789"/>
              <a:gd name="connsiteX2" fmla="*/ 0 w 796185"/>
              <a:gd name="connsiteY2" fmla="*/ 1028322 h 1391789"/>
              <a:gd name="connsiteX3" fmla="*/ 135370 w 796185"/>
              <a:gd name="connsiteY3" fmla="*/ 1391789 h 1391789"/>
              <a:gd name="connsiteX0" fmla="*/ 796185 w 796185"/>
              <a:gd name="connsiteY0" fmla="*/ 280 h 1220804"/>
              <a:gd name="connsiteX1" fmla="*/ 645569 w 796185"/>
              <a:gd name="connsiteY1" fmla="*/ 227810 h 1220804"/>
              <a:gd name="connsiteX2" fmla="*/ 248923 w 796185"/>
              <a:gd name="connsiteY2" fmla="*/ 234354 h 1220804"/>
              <a:gd name="connsiteX3" fmla="*/ 0 w 796185"/>
              <a:gd name="connsiteY3" fmla="*/ 857337 h 1220804"/>
              <a:gd name="connsiteX4" fmla="*/ 135370 w 796185"/>
              <a:gd name="connsiteY4" fmla="*/ 1220804 h 1220804"/>
              <a:gd name="connsiteX0" fmla="*/ 776208 w 776208"/>
              <a:gd name="connsiteY0" fmla="*/ 280 h 1178279"/>
              <a:gd name="connsiteX1" fmla="*/ 645569 w 776208"/>
              <a:gd name="connsiteY1" fmla="*/ 185285 h 1178279"/>
              <a:gd name="connsiteX2" fmla="*/ 248923 w 776208"/>
              <a:gd name="connsiteY2" fmla="*/ 191829 h 1178279"/>
              <a:gd name="connsiteX3" fmla="*/ 0 w 776208"/>
              <a:gd name="connsiteY3" fmla="*/ 814812 h 1178279"/>
              <a:gd name="connsiteX4" fmla="*/ 135370 w 776208"/>
              <a:gd name="connsiteY4" fmla="*/ 1178279 h 1178279"/>
              <a:gd name="connsiteX0" fmla="*/ 776208 w 776208"/>
              <a:gd name="connsiteY0" fmla="*/ 280 h 1178279"/>
              <a:gd name="connsiteX1" fmla="*/ 614816 w 776208"/>
              <a:gd name="connsiteY1" fmla="*/ 157662 h 1178279"/>
              <a:gd name="connsiteX2" fmla="*/ 248923 w 776208"/>
              <a:gd name="connsiteY2" fmla="*/ 191829 h 1178279"/>
              <a:gd name="connsiteX3" fmla="*/ 0 w 776208"/>
              <a:gd name="connsiteY3" fmla="*/ 814812 h 1178279"/>
              <a:gd name="connsiteX4" fmla="*/ 135370 w 776208"/>
              <a:gd name="connsiteY4" fmla="*/ 1178279 h 1178279"/>
              <a:gd name="connsiteX0" fmla="*/ 136021 w 633633"/>
              <a:gd name="connsiteY0" fmla="*/ 1062130 h 1167469"/>
              <a:gd name="connsiteX1" fmla="*/ 614816 w 633633"/>
              <a:gd name="connsiteY1" fmla="*/ 146852 h 1167469"/>
              <a:gd name="connsiteX2" fmla="*/ 248923 w 633633"/>
              <a:gd name="connsiteY2" fmla="*/ 181019 h 1167469"/>
              <a:gd name="connsiteX3" fmla="*/ 0 w 633633"/>
              <a:gd name="connsiteY3" fmla="*/ 804002 h 1167469"/>
              <a:gd name="connsiteX4" fmla="*/ 135370 w 633633"/>
              <a:gd name="connsiteY4" fmla="*/ 1167469 h 1167469"/>
              <a:gd name="connsiteX0" fmla="*/ 136021 w 381099"/>
              <a:gd name="connsiteY0" fmla="*/ 1024234 h 1129573"/>
              <a:gd name="connsiteX1" fmla="*/ 83713 w 381099"/>
              <a:gd name="connsiteY1" fmla="*/ 856272 h 1129573"/>
              <a:gd name="connsiteX2" fmla="*/ 248923 w 381099"/>
              <a:gd name="connsiteY2" fmla="*/ 143123 h 1129573"/>
              <a:gd name="connsiteX3" fmla="*/ 0 w 381099"/>
              <a:gd name="connsiteY3" fmla="*/ 766106 h 1129573"/>
              <a:gd name="connsiteX4" fmla="*/ 135370 w 381099"/>
              <a:gd name="connsiteY4" fmla="*/ 1129573 h 1129573"/>
              <a:gd name="connsiteX0" fmla="*/ 71125 w 316203"/>
              <a:gd name="connsiteY0" fmla="*/ 1024234 h 1129573"/>
              <a:gd name="connsiteX1" fmla="*/ 18817 w 316203"/>
              <a:gd name="connsiteY1" fmla="*/ 856272 h 1129573"/>
              <a:gd name="connsiteX2" fmla="*/ 184027 w 316203"/>
              <a:gd name="connsiteY2" fmla="*/ 143123 h 1129573"/>
              <a:gd name="connsiteX3" fmla="*/ 70474 w 316203"/>
              <a:gd name="connsiteY3" fmla="*/ 1129573 h 1129573"/>
              <a:gd name="connsiteX0" fmla="*/ 61289 w 139579"/>
              <a:gd name="connsiteY0" fmla="*/ 493951 h 599290"/>
              <a:gd name="connsiteX1" fmla="*/ 8981 w 139579"/>
              <a:gd name="connsiteY1" fmla="*/ 325989 h 599290"/>
              <a:gd name="connsiteX2" fmla="*/ 7403 w 139579"/>
              <a:gd name="connsiteY2" fmla="*/ 143123 h 599290"/>
              <a:gd name="connsiteX3" fmla="*/ 60638 w 139579"/>
              <a:gd name="connsiteY3" fmla="*/ 599290 h 599290"/>
              <a:gd name="connsiteX0" fmla="*/ 61289 w 174054"/>
              <a:gd name="connsiteY0" fmla="*/ 493951 h 493951"/>
              <a:gd name="connsiteX1" fmla="*/ 8981 w 174054"/>
              <a:gd name="connsiteY1" fmla="*/ 325989 h 493951"/>
              <a:gd name="connsiteX2" fmla="*/ 7403 w 174054"/>
              <a:gd name="connsiteY2" fmla="*/ 143123 h 493951"/>
              <a:gd name="connsiteX3" fmla="*/ 150397 w 174054"/>
              <a:gd name="connsiteY3" fmla="*/ 211107 h 493951"/>
              <a:gd name="connsiteX0" fmla="*/ 67159 w 156267"/>
              <a:gd name="connsiteY0" fmla="*/ 282844 h 282844"/>
              <a:gd name="connsiteX1" fmla="*/ 14851 w 156267"/>
              <a:gd name="connsiteY1" fmla="*/ 114882 h 282844"/>
              <a:gd name="connsiteX2" fmla="*/ 156267 w 156267"/>
              <a:gd name="connsiteY2" fmla="*/ 0 h 282844"/>
              <a:gd name="connsiteX0" fmla="*/ 128667 w 217775"/>
              <a:gd name="connsiteY0" fmla="*/ 282844 h 282844"/>
              <a:gd name="connsiteX1" fmla="*/ 14851 w 217775"/>
              <a:gd name="connsiteY1" fmla="*/ 59623 h 282844"/>
              <a:gd name="connsiteX2" fmla="*/ 217775 w 217775"/>
              <a:gd name="connsiteY2" fmla="*/ 0 h 282844"/>
              <a:gd name="connsiteX0" fmla="*/ 128667 w 217775"/>
              <a:gd name="connsiteY0" fmla="*/ 344630 h 344630"/>
              <a:gd name="connsiteX1" fmla="*/ 14851 w 217775"/>
              <a:gd name="connsiteY1" fmla="*/ 121409 h 344630"/>
              <a:gd name="connsiteX2" fmla="*/ 217775 w 217775"/>
              <a:gd name="connsiteY2" fmla="*/ 61786 h 344630"/>
              <a:gd name="connsiteX0" fmla="*/ 128667 w 217775"/>
              <a:gd name="connsiteY0" fmla="*/ 360765 h 360765"/>
              <a:gd name="connsiteX1" fmla="*/ 14851 w 217775"/>
              <a:gd name="connsiteY1" fmla="*/ 137544 h 360765"/>
              <a:gd name="connsiteX2" fmla="*/ 74783 w 217775"/>
              <a:gd name="connsiteY2" fmla="*/ 9937 h 360765"/>
              <a:gd name="connsiteX3" fmla="*/ 217775 w 217775"/>
              <a:gd name="connsiteY3" fmla="*/ 77921 h 360765"/>
              <a:gd name="connsiteX0" fmla="*/ 128667 w 164402"/>
              <a:gd name="connsiteY0" fmla="*/ 370775 h 370775"/>
              <a:gd name="connsiteX1" fmla="*/ 14851 w 164402"/>
              <a:gd name="connsiteY1" fmla="*/ 147554 h 370775"/>
              <a:gd name="connsiteX2" fmla="*/ 74783 w 164402"/>
              <a:gd name="connsiteY2" fmla="*/ 19947 h 370775"/>
              <a:gd name="connsiteX3" fmla="*/ 164402 w 164402"/>
              <a:gd name="connsiteY3" fmla="*/ 27872 h 370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4402" h="370775">
                <a:moveTo>
                  <a:pt x="128667" y="370775"/>
                </a:moveTo>
                <a:cubicBezTo>
                  <a:pt x="128146" y="370495"/>
                  <a:pt x="0" y="194695"/>
                  <a:pt x="14851" y="147554"/>
                </a:cubicBezTo>
                <a:cubicBezTo>
                  <a:pt x="9606" y="98950"/>
                  <a:pt x="49858" y="39894"/>
                  <a:pt x="74783" y="19947"/>
                </a:cubicBezTo>
                <a:cubicBezTo>
                  <a:pt x="99708" y="0"/>
                  <a:pt x="144306" y="26409"/>
                  <a:pt x="164402" y="27872"/>
                </a:cubicBezTo>
              </a:path>
            </a:pathLst>
          </a:custGeom>
          <a:ln w="28575">
            <a:solidFill>
              <a:srgbClr val="7030A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 sz="2000">
              <a:ln>
                <a:solidFill>
                  <a:srgbClr val="7030A0"/>
                </a:solidFill>
              </a:ln>
            </a:endParaRPr>
          </a:p>
        </p:txBody>
      </p:sp>
      <p:sp>
        <p:nvSpPr>
          <p:cNvPr id="32" name="Forme libre 31"/>
          <p:cNvSpPr/>
          <p:nvPr/>
        </p:nvSpPr>
        <p:spPr>
          <a:xfrm rot="6789521" flipH="1">
            <a:off x="2219629" y="4786890"/>
            <a:ext cx="1388789" cy="1958192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  <a:gd name="connsiteX0" fmla="*/ 162956 w 2027735"/>
              <a:gd name="connsiteY0" fmla="*/ 2249799 h 2249799"/>
              <a:gd name="connsiteX1" fmla="*/ 61722 w 2027735"/>
              <a:gd name="connsiteY1" fmla="*/ 1951420 h 2249799"/>
              <a:gd name="connsiteX2" fmla="*/ 67765 w 2027735"/>
              <a:gd name="connsiteY2" fmla="*/ 1473151 h 2249799"/>
              <a:gd name="connsiteX3" fmla="*/ 517854 w 2027735"/>
              <a:gd name="connsiteY3" fmla="*/ 607832 h 2249799"/>
              <a:gd name="connsiteX4" fmla="*/ 2027735 w 2027735"/>
              <a:gd name="connsiteY4" fmla="*/ 19697 h 2249799"/>
              <a:gd name="connsiteX0" fmla="*/ 162956 w 2027735"/>
              <a:gd name="connsiteY0" fmla="*/ 2311041 h 2311041"/>
              <a:gd name="connsiteX1" fmla="*/ 61722 w 2027735"/>
              <a:gd name="connsiteY1" fmla="*/ 2012662 h 2311041"/>
              <a:gd name="connsiteX2" fmla="*/ 67765 w 2027735"/>
              <a:gd name="connsiteY2" fmla="*/ 1534393 h 2311041"/>
              <a:gd name="connsiteX3" fmla="*/ 517854 w 2027735"/>
              <a:gd name="connsiteY3" fmla="*/ 669074 h 2311041"/>
              <a:gd name="connsiteX4" fmla="*/ 2027735 w 2027735"/>
              <a:gd name="connsiteY4" fmla="*/ 80939 h 2311041"/>
              <a:gd name="connsiteX0" fmla="*/ 491901 w 2757581"/>
              <a:gd name="connsiteY0" fmla="*/ 3748967 h 3937686"/>
              <a:gd name="connsiteX1" fmla="*/ 2740709 w 2757581"/>
              <a:gd name="connsiteY1" fmla="*/ 49730 h 3937686"/>
              <a:gd name="connsiteX2" fmla="*/ 390667 w 2757581"/>
              <a:gd name="connsiteY2" fmla="*/ 3450588 h 3937686"/>
              <a:gd name="connsiteX3" fmla="*/ 396710 w 2757581"/>
              <a:gd name="connsiteY3" fmla="*/ 2972319 h 3937686"/>
              <a:gd name="connsiteX4" fmla="*/ 846799 w 2757581"/>
              <a:gd name="connsiteY4" fmla="*/ 2107000 h 3937686"/>
              <a:gd name="connsiteX5" fmla="*/ 2356680 w 2757581"/>
              <a:gd name="connsiteY5" fmla="*/ 1518865 h 3937686"/>
              <a:gd name="connsiteX0" fmla="*/ 3048248 w 3183639"/>
              <a:gd name="connsiteY0" fmla="*/ 797005 h 4408726"/>
              <a:gd name="connsiteX1" fmla="*/ 2740709 w 3183639"/>
              <a:gd name="connsiteY1" fmla="*/ 520770 h 4408726"/>
              <a:gd name="connsiteX2" fmla="*/ 390667 w 3183639"/>
              <a:gd name="connsiteY2" fmla="*/ 3921628 h 4408726"/>
              <a:gd name="connsiteX3" fmla="*/ 396710 w 3183639"/>
              <a:gd name="connsiteY3" fmla="*/ 3443359 h 4408726"/>
              <a:gd name="connsiteX4" fmla="*/ 846799 w 3183639"/>
              <a:gd name="connsiteY4" fmla="*/ 2578040 h 4408726"/>
              <a:gd name="connsiteX5" fmla="*/ 2356680 w 3183639"/>
              <a:gd name="connsiteY5" fmla="*/ 1989905 h 4408726"/>
              <a:gd name="connsiteX0" fmla="*/ 2998305 w 2998305"/>
              <a:gd name="connsiteY0" fmla="*/ 159118 h 3664525"/>
              <a:gd name="connsiteX1" fmla="*/ 2391113 w 2998305"/>
              <a:gd name="connsiteY1" fmla="*/ 520770 h 3664525"/>
              <a:gd name="connsiteX2" fmla="*/ 340724 w 2998305"/>
              <a:gd name="connsiteY2" fmla="*/ 3283741 h 3664525"/>
              <a:gd name="connsiteX3" fmla="*/ 346767 w 2998305"/>
              <a:gd name="connsiteY3" fmla="*/ 2805472 h 3664525"/>
              <a:gd name="connsiteX4" fmla="*/ 796856 w 2998305"/>
              <a:gd name="connsiteY4" fmla="*/ 1940153 h 3664525"/>
              <a:gd name="connsiteX5" fmla="*/ 2306737 w 2998305"/>
              <a:gd name="connsiteY5" fmla="*/ 1352018 h 3664525"/>
              <a:gd name="connsiteX0" fmla="*/ 2998305 w 2998305"/>
              <a:gd name="connsiteY0" fmla="*/ 73 h 3505480"/>
              <a:gd name="connsiteX1" fmla="*/ 2391113 w 2998305"/>
              <a:gd name="connsiteY1" fmla="*/ 361725 h 3505480"/>
              <a:gd name="connsiteX2" fmla="*/ 340724 w 2998305"/>
              <a:gd name="connsiteY2" fmla="*/ 3124696 h 3505480"/>
              <a:gd name="connsiteX3" fmla="*/ 346767 w 2998305"/>
              <a:gd name="connsiteY3" fmla="*/ 2646427 h 3505480"/>
              <a:gd name="connsiteX4" fmla="*/ 796856 w 2998305"/>
              <a:gd name="connsiteY4" fmla="*/ 1781108 h 3505480"/>
              <a:gd name="connsiteX5" fmla="*/ 2306737 w 2998305"/>
              <a:gd name="connsiteY5" fmla="*/ 1192973 h 3505480"/>
              <a:gd name="connsiteX0" fmla="*/ 3008294 w 3008294"/>
              <a:gd name="connsiteY0" fmla="*/ 73 h 3526743"/>
              <a:gd name="connsiteX1" fmla="*/ 2461032 w 3008294"/>
              <a:gd name="connsiteY1" fmla="*/ 234147 h 3526743"/>
              <a:gd name="connsiteX2" fmla="*/ 350713 w 3008294"/>
              <a:gd name="connsiteY2" fmla="*/ 3124696 h 3526743"/>
              <a:gd name="connsiteX3" fmla="*/ 356756 w 3008294"/>
              <a:gd name="connsiteY3" fmla="*/ 2646427 h 3526743"/>
              <a:gd name="connsiteX4" fmla="*/ 806845 w 3008294"/>
              <a:gd name="connsiteY4" fmla="*/ 1781108 h 3526743"/>
              <a:gd name="connsiteX5" fmla="*/ 2316726 w 3008294"/>
              <a:gd name="connsiteY5" fmla="*/ 1192973 h 3526743"/>
              <a:gd name="connsiteX0" fmla="*/ 3008294 w 3008294"/>
              <a:gd name="connsiteY0" fmla="*/ 171265 h 3697935"/>
              <a:gd name="connsiteX1" fmla="*/ 2461032 w 3008294"/>
              <a:gd name="connsiteY1" fmla="*/ 405339 h 3697935"/>
              <a:gd name="connsiteX2" fmla="*/ 350713 w 3008294"/>
              <a:gd name="connsiteY2" fmla="*/ 3295888 h 3697935"/>
              <a:gd name="connsiteX3" fmla="*/ 356756 w 3008294"/>
              <a:gd name="connsiteY3" fmla="*/ 2817619 h 3697935"/>
              <a:gd name="connsiteX4" fmla="*/ 806845 w 3008294"/>
              <a:gd name="connsiteY4" fmla="*/ 1952300 h 3697935"/>
              <a:gd name="connsiteX5" fmla="*/ 2316726 w 3008294"/>
              <a:gd name="connsiteY5" fmla="*/ 1364165 h 3697935"/>
              <a:gd name="connsiteX0" fmla="*/ 2927236 w 2927236"/>
              <a:gd name="connsiteY0" fmla="*/ 171265 h 3075446"/>
              <a:gd name="connsiteX1" fmla="*/ 2379974 w 2927236"/>
              <a:gd name="connsiteY1" fmla="*/ 405339 h 3075446"/>
              <a:gd name="connsiteX2" fmla="*/ 275698 w 2927236"/>
              <a:gd name="connsiteY2" fmla="*/ 2817619 h 3075446"/>
              <a:gd name="connsiteX3" fmla="*/ 725787 w 2927236"/>
              <a:gd name="connsiteY3" fmla="*/ 1952300 h 3075446"/>
              <a:gd name="connsiteX4" fmla="*/ 2235668 w 2927236"/>
              <a:gd name="connsiteY4" fmla="*/ 1364165 h 3075446"/>
              <a:gd name="connsiteX0" fmla="*/ 2227340 w 2227340"/>
              <a:gd name="connsiteY0" fmla="*/ 171265 h 2005790"/>
              <a:gd name="connsiteX1" fmla="*/ 1680078 w 2227340"/>
              <a:gd name="connsiteY1" fmla="*/ 405339 h 2005790"/>
              <a:gd name="connsiteX2" fmla="*/ 1380424 w 2227340"/>
              <a:gd name="connsiteY2" fmla="*/ 1043225 h 2005790"/>
              <a:gd name="connsiteX3" fmla="*/ 25891 w 2227340"/>
              <a:gd name="connsiteY3" fmla="*/ 1952300 h 2005790"/>
              <a:gd name="connsiteX4" fmla="*/ 1535772 w 2227340"/>
              <a:gd name="connsiteY4" fmla="*/ 1364165 h 2005790"/>
              <a:gd name="connsiteX0" fmla="*/ 989185 w 989185"/>
              <a:gd name="connsiteY0" fmla="*/ 171265 h 1364165"/>
              <a:gd name="connsiteX1" fmla="*/ 441923 w 989185"/>
              <a:gd name="connsiteY1" fmla="*/ 405339 h 1364165"/>
              <a:gd name="connsiteX2" fmla="*/ 142269 w 989185"/>
              <a:gd name="connsiteY2" fmla="*/ 1043225 h 1364165"/>
              <a:gd name="connsiteX3" fmla="*/ 174600 w 989185"/>
              <a:gd name="connsiteY3" fmla="*/ 1253671 h 1364165"/>
              <a:gd name="connsiteX4" fmla="*/ 297617 w 989185"/>
              <a:gd name="connsiteY4" fmla="*/ 1364165 h 1364165"/>
              <a:gd name="connsiteX0" fmla="*/ 989185 w 989185"/>
              <a:gd name="connsiteY0" fmla="*/ 171265 h 1391789"/>
              <a:gd name="connsiteX1" fmla="*/ 441923 w 989185"/>
              <a:gd name="connsiteY1" fmla="*/ 405339 h 1391789"/>
              <a:gd name="connsiteX2" fmla="*/ 142269 w 989185"/>
              <a:gd name="connsiteY2" fmla="*/ 1043225 h 1391789"/>
              <a:gd name="connsiteX3" fmla="*/ 174600 w 989185"/>
              <a:gd name="connsiteY3" fmla="*/ 1253671 h 1391789"/>
              <a:gd name="connsiteX4" fmla="*/ 328370 w 989185"/>
              <a:gd name="connsiteY4" fmla="*/ 1391789 h 1391789"/>
              <a:gd name="connsiteX0" fmla="*/ 989185 w 989185"/>
              <a:gd name="connsiteY0" fmla="*/ 171265 h 1391789"/>
              <a:gd name="connsiteX1" fmla="*/ 441923 w 989185"/>
              <a:gd name="connsiteY1" fmla="*/ 405339 h 1391789"/>
              <a:gd name="connsiteX2" fmla="*/ 142269 w 989185"/>
              <a:gd name="connsiteY2" fmla="*/ 1043225 h 1391789"/>
              <a:gd name="connsiteX3" fmla="*/ 174600 w 989185"/>
              <a:gd name="connsiteY3" fmla="*/ 1253671 h 1391789"/>
              <a:gd name="connsiteX4" fmla="*/ 328370 w 989185"/>
              <a:gd name="connsiteY4" fmla="*/ 1391789 h 1391789"/>
              <a:gd name="connsiteX0" fmla="*/ 989185 w 989185"/>
              <a:gd name="connsiteY0" fmla="*/ 171265 h 1391789"/>
              <a:gd name="connsiteX1" fmla="*/ 441923 w 989185"/>
              <a:gd name="connsiteY1" fmla="*/ 405339 h 1391789"/>
              <a:gd name="connsiteX2" fmla="*/ 142269 w 989185"/>
              <a:gd name="connsiteY2" fmla="*/ 1043225 h 1391789"/>
              <a:gd name="connsiteX3" fmla="*/ 163823 w 989185"/>
              <a:gd name="connsiteY3" fmla="*/ 1183522 h 1391789"/>
              <a:gd name="connsiteX4" fmla="*/ 328370 w 989185"/>
              <a:gd name="connsiteY4" fmla="*/ 1391789 h 1391789"/>
              <a:gd name="connsiteX0" fmla="*/ 825362 w 825362"/>
              <a:gd name="connsiteY0" fmla="*/ 171265 h 1391789"/>
              <a:gd name="connsiteX1" fmla="*/ 278100 w 825362"/>
              <a:gd name="connsiteY1" fmla="*/ 405339 h 1391789"/>
              <a:gd name="connsiteX2" fmla="*/ 0 w 825362"/>
              <a:gd name="connsiteY2" fmla="*/ 1183522 h 1391789"/>
              <a:gd name="connsiteX3" fmla="*/ 164547 w 825362"/>
              <a:gd name="connsiteY3" fmla="*/ 1391789 h 1391789"/>
              <a:gd name="connsiteX0" fmla="*/ 796185 w 796185"/>
              <a:gd name="connsiteY0" fmla="*/ 171265 h 1391789"/>
              <a:gd name="connsiteX1" fmla="*/ 248923 w 796185"/>
              <a:gd name="connsiteY1" fmla="*/ 405339 h 1391789"/>
              <a:gd name="connsiteX2" fmla="*/ 0 w 796185"/>
              <a:gd name="connsiteY2" fmla="*/ 1028322 h 1391789"/>
              <a:gd name="connsiteX3" fmla="*/ 135370 w 796185"/>
              <a:gd name="connsiteY3" fmla="*/ 1391789 h 1391789"/>
              <a:gd name="connsiteX0" fmla="*/ 837802 w 837802"/>
              <a:gd name="connsiteY0" fmla="*/ 171265 h 1391789"/>
              <a:gd name="connsiteX1" fmla="*/ 290540 w 837802"/>
              <a:gd name="connsiteY1" fmla="*/ 405339 h 1391789"/>
              <a:gd name="connsiteX2" fmla="*/ 41617 w 837802"/>
              <a:gd name="connsiteY2" fmla="*/ 1028322 h 1391789"/>
              <a:gd name="connsiteX3" fmla="*/ 176987 w 837802"/>
              <a:gd name="connsiteY3" fmla="*/ 1391789 h 1391789"/>
              <a:gd name="connsiteX0" fmla="*/ 837802 w 837802"/>
              <a:gd name="connsiteY0" fmla="*/ 171265 h 1391789"/>
              <a:gd name="connsiteX1" fmla="*/ 290540 w 837802"/>
              <a:gd name="connsiteY1" fmla="*/ 405339 h 1391789"/>
              <a:gd name="connsiteX2" fmla="*/ 41617 w 837802"/>
              <a:gd name="connsiteY2" fmla="*/ 1028322 h 1391789"/>
              <a:gd name="connsiteX3" fmla="*/ 176987 w 837802"/>
              <a:gd name="connsiteY3" fmla="*/ 1391789 h 1391789"/>
              <a:gd name="connsiteX0" fmla="*/ 837802 w 837802"/>
              <a:gd name="connsiteY0" fmla="*/ 171265 h 1391789"/>
              <a:gd name="connsiteX1" fmla="*/ 290540 w 837802"/>
              <a:gd name="connsiteY1" fmla="*/ 405339 h 1391789"/>
              <a:gd name="connsiteX2" fmla="*/ 41617 w 837802"/>
              <a:gd name="connsiteY2" fmla="*/ 1028322 h 1391789"/>
              <a:gd name="connsiteX3" fmla="*/ 176987 w 837802"/>
              <a:gd name="connsiteY3" fmla="*/ 1391789 h 1391789"/>
              <a:gd name="connsiteX0" fmla="*/ 796185 w 796185"/>
              <a:gd name="connsiteY0" fmla="*/ 171265 h 1391789"/>
              <a:gd name="connsiteX1" fmla="*/ 248923 w 796185"/>
              <a:gd name="connsiteY1" fmla="*/ 405339 h 1391789"/>
              <a:gd name="connsiteX2" fmla="*/ 0 w 796185"/>
              <a:gd name="connsiteY2" fmla="*/ 1028322 h 1391789"/>
              <a:gd name="connsiteX3" fmla="*/ 135370 w 796185"/>
              <a:gd name="connsiteY3" fmla="*/ 1391789 h 1391789"/>
              <a:gd name="connsiteX0" fmla="*/ 796185 w 796185"/>
              <a:gd name="connsiteY0" fmla="*/ 280 h 1220804"/>
              <a:gd name="connsiteX1" fmla="*/ 645569 w 796185"/>
              <a:gd name="connsiteY1" fmla="*/ 227810 h 1220804"/>
              <a:gd name="connsiteX2" fmla="*/ 248923 w 796185"/>
              <a:gd name="connsiteY2" fmla="*/ 234354 h 1220804"/>
              <a:gd name="connsiteX3" fmla="*/ 0 w 796185"/>
              <a:gd name="connsiteY3" fmla="*/ 857337 h 1220804"/>
              <a:gd name="connsiteX4" fmla="*/ 135370 w 796185"/>
              <a:gd name="connsiteY4" fmla="*/ 1220804 h 1220804"/>
              <a:gd name="connsiteX0" fmla="*/ 776208 w 776208"/>
              <a:gd name="connsiteY0" fmla="*/ 280 h 1178279"/>
              <a:gd name="connsiteX1" fmla="*/ 645569 w 776208"/>
              <a:gd name="connsiteY1" fmla="*/ 185285 h 1178279"/>
              <a:gd name="connsiteX2" fmla="*/ 248923 w 776208"/>
              <a:gd name="connsiteY2" fmla="*/ 191829 h 1178279"/>
              <a:gd name="connsiteX3" fmla="*/ 0 w 776208"/>
              <a:gd name="connsiteY3" fmla="*/ 814812 h 1178279"/>
              <a:gd name="connsiteX4" fmla="*/ 135370 w 776208"/>
              <a:gd name="connsiteY4" fmla="*/ 1178279 h 1178279"/>
              <a:gd name="connsiteX0" fmla="*/ 776208 w 776208"/>
              <a:gd name="connsiteY0" fmla="*/ 280 h 1178279"/>
              <a:gd name="connsiteX1" fmla="*/ 614816 w 776208"/>
              <a:gd name="connsiteY1" fmla="*/ 157662 h 1178279"/>
              <a:gd name="connsiteX2" fmla="*/ 248923 w 776208"/>
              <a:gd name="connsiteY2" fmla="*/ 191829 h 1178279"/>
              <a:gd name="connsiteX3" fmla="*/ 0 w 776208"/>
              <a:gd name="connsiteY3" fmla="*/ 814812 h 1178279"/>
              <a:gd name="connsiteX4" fmla="*/ 135370 w 776208"/>
              <a:gd name="connsiteY4" fmla="*/ 1178279 h 1178279"/>
              <a:gd name="connsiteX0" fmla="*/ 776208 w 776208"/>
              <a:gd name="connsiteY0" fmla="*/ 280 h 1563141"/>
              <a:gd name="connsiteX1" fmla="*/ 614816 w 776208"/>
              <a:gd name="connsiteY1" fmla="*/ 157662 h 1563141"/>
              <a:gd name="connsiteX2" fmla="*/ 248923 w 776208"/>
              <a:gd name="connsiteY2" fmla="*/ 191829 h 1563141"/>
              <a:gd name="connsiteX3" fmla="*/ 0 w 776208"/>
              <a:gd name="connsiteY3" fmla="*/ 814812 h 1563141"/>
              <a:gd name="connsiteX4" fmla="*/ 283917 w 776208"/>
              <a:gd name="connsiteY4" fmla="*/ 1563141 h 1563141"/>
              <a:gd name="connsiteX0" fmla="*/ 776208 w 776208"/>
              <a:gd name="connsiteY0" fmla="*/ 280 h 1563141"/>
              <a:gd name="connsiteX1" fmla="*/ 614816 w 776208"/>
              <a:gd name="connsiteY1" fmla="*/ 157662 h 1563141"/>
              <a:gd name="connsiteX2" fmla="*/ 248923 w 776208"/>
              <a:gd name="connsiteY2" fmla="*/ 191829 h 1563141"/>
              <a:gd name="connsiteX3" fmla="*/ 0 w 776208"/>
              <a:gd name="connsiteY3" fmla="*/ 814812 h 1563141"/>
              <a:gd name="connsiteX4" fmla="*/ 283917 w 776208"/>
              <a:gd name="connsiteY4" fmla="*/ 1563141 h 1563141"/>
              <a:gd name="connsiteX0" fmla="*/ 733186 w 733186"/>
              <a:gd name="connsiteY0" fmla="*/ 280 h 1563141"/>
              <a:gd name="connsiteX1" fmla="*/ 571794 w 733186"/>
              <a:gd name="connsiteY1" fmla="*/ 157662 h 1563141"/>
              <a:gd name="connsiteX2" fmla="*/ 205901 w 733186"/>
              <a:gd name="connsiteY2" fmla="*/ 191829 h 1563141"/>
              <a:gd name="connsiteX3" fmla="*/ 0 w 733186"/>
              <a:gd name="connsiteY3" fmla="*/ 1271323 h 1563141"/>
              <a:gd name="connsiteX4" fmla="*/ 240895 w 733186"/>
              <a:gd name="connsiteY4" fmla="*/ 1563141 h 1563141"/>
              <a:gd name="connsiteX0" fmla="*/ 733186 w 733186"/>
              <a:gd name="connsiteY0" fmla="*/ 280 h 1563141"/>
              <a:gd name="connsiteX1" fmla="*/ 571794 w 733186"/>
              <a:gd name="connsiteY1" fmla="*/ 157662 h 1563141"/>
              <a:gd name="connsiteX2" fmla="*/ 360759 w 733186"/>
              <a:gd name="connsiteY2" fmla="*/ 371602 h 1563141"/>
              <a:gd name="connsiteX3" fmla="*/ 0 w 733186"/>
              <a:gd name="connsiteY3" fmla="*/ 1271323 h 1563141"/>
              <a:gd name="connsiteX4" fmla="*/ 240895 w 733186"/>
              <a:gd name="connsiteY4" fmla="*/ 1563141 h 1563141"/>
              <a:gd name="connsiteX0" fmla="*/ 733186 w 733186"/>
              <a:gd name="connsiteY0" fmla="*/ 280 h 1563141"/>
              <a:gd name="connsiteX1" fmla="*/ 635177 w 733186"/>
              <a:gd name="connsiteY1" fmla="*/ 240626 h 1563141"/>
              <a:gd name="connsiteX2" fmla="*/ 360759 w 733186"/>
              <a:gd name="connsiteY2" fmla="*/ 371602 h 1563141"/>
              <a:gd name="connsiteX3" fmla="*/ 0 w 733186"/>
              <a:gd name="connsiteY3" fmla="*/ 1271323 h 1563141"/>
              <a:gd name="connsiteX4" fmla="*/ 240895 w 733186"/>
              <a:gd name="connsiteY4" fmla="*/ 1563141 h 1563141"/>
              <a:gd name="connsiteX0" fmla="*/ 707290 w 707290"/>
              <a:gd name="connsiteY0" fmla="*/ 280 h 1591903"/>
              <a:gd name="connsiteX1" fmla="*/ 635177 w 707290"/>
              <a:gd name="connsiteY1" fmla="*/ 269388 h 1591903"/>
              <a:gd name="connsiteX2" fmla="*/ 360759 w 707290"/>
              <a:gd name="connsiteY2" fmla="*/ 400364 h 1591903"/>
              <a:gd name="connsiteX3" fmla="*/ 0 w 707290"/>
              <a:gd name="connsiteY3" fmla="*/ 1300085 h 1591903"/>
              <a:gd name="connsiteX4" fmla="*/ 240895 w 707290"/>
              <a:gd name="connsiteY4" fmla="*/ 1591903 h 1591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7290" h="1591903">
                <a:moveTo>
                  <a:pt x="707290" y="280"/>
                </a:moveTo>
                <a:cubicBezTo>
                  <a:pt x="706769" y="0"/>
                  <a:pt x="692932" y="202707"/>
                  <a:pt x="635177" y="269388"/>
                </a:cubicBezTo>
                <a:cubicBezTo>
                  <a:pt x="577422" y="336069"/>
                  <a:pt x="492935" y="257241"/>
                  <a:pt x="360759" y="400364"/>
                </a:cubicBezTo>
                <a:cubicBezTo>
                  <a:pt x="223199" y="569073"/>
                  <a:pt x="20949" y="1130182"/>
                  <a:pt x="0" y="1300085"/>
                </a:cubicBezTo>
                <a:cubicBezTo>
                  <a:pt x="2929" y="1480822"/>
                  <a:pt x="114756" y="1569534"/>
                  <a:pt x="240895" y="1591903"/>
                </a:cubicBezTo>
              </a:path>
            </a:pathLst>
          </a:custGeom>
          <a:ln w="28575">
            <a:solidFill>
              <a:srgbClr val="7030A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 sz="2000"/>
          </a:p>
        </p:txBody>
      </p:sp>
      <p:pic>
        <p:nvPicPr>
          <p:cNvPr id="34" name="Image 33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4340"/>
          <a:stretch>
            <a:fillRect/>
          </a:stretch>
        </p:blipFill>
        <p:spPr bwMode="auto">
          <a:xfrm>
            <a:off x="6300192" y="5517232"/>
            <a:ext cx="1656184" cy="1114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Image 32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2322"/>
          <a:stretch>
            <a:fillRect/>
          </a:stretch>
        </p:blipFill>
        <p:spPr bwMode="auto">
          <a:xfrm>
            <a:off x="6300192" y="4365104"/>
            <a:ext cx="1656184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ZoneTexte 3"/>
          <p:cNvSpPr txBox="1">
            <a:spLocks noChangeArrowheads="1"/>
          </p:cNvSpPr>
          <p:nvPr/>
        </p:nvSpPr>
        <p:spPr bwMode="auto">
          <a:xfrm>
            <a:off x="8172400" y="5877272"/>
            <a:ext cx="719138" cy="40011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fr-FR" sz="2000" b="1" dirty="0">
                <a:solidFill>
                  <a:srgbClr val="FF0000"/>
                </a:solidFill>
                <a:sym typeface="Wingdings" pitchFamily="2" charset="2"/>
              </a:rPr>
              <a:t>50 %</a:t>
            </a:r>
            <a:endParaRPr lang="fr-FR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000"/>
                            </p:stCondLst>
                            <p:childTnLst>
                              <p:par>
                                <p:cTn id="8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/>
      <p:bldP spid="13" grpId="0" animBg="1"/>
      <p:bldP spid="14" grpId="0"/>
      <p:bldP spid="17" grpId="0" animBg="1"/>
      <p:bldP spid="18" grpId="0"/>
      <p:bldP spid="20" grpId="0"/>
      <p:bldP spid="22" grpId="0" animBg="1"/>
      <p:bldP spid="24" grpId="0" animBg="1"/>
      <p:bldP spid="26" grpId="0"/>
      <p:bldP spid="28" grpId="0" animBg="1"/>
      <p:bldP spid="30" grpId="0" animBg="1"/>
      <p:bldP spid="31" grpId="0" animBg="1"/>
      <p:bldP spid="32" grpId="0" animBg="1"/>
      <p:bldP spid="3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72008" y="764704"/>
            <a:ext cx="8964488" cy="5904656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200" dirty="0" smtClean="0">
                <a:sym typeface="Wingdings"/>
              </a:rPr>
              <a:t></a:t>
            </a:r>
            <a:r>
              <a:rPr lang="fr-FR" sz="2200" baseline="30000" dirty="0" smtClean="0"/>
              <a:t> </a:t>
            </a:r>
            <a:r>
              <a:rPr lang="fr-FR" sz="2200" b="1" u="sng" dirty="0" smtClean="0"/>
              <a:t>Addition nucléophile de l’organomagnésien sur le composé carbonylé</a:t>
            </a:r>
            <a:r>
              <a:rPr lang="fr-FR" sz="2200" dirty="0" smtClean="0"/>
              <a:t> 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294556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Addition du 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chlorure de </a:t>
            </a:r>
            <a:r>
              <a:rPr kumimoji="0" lang="fr-FR" sz="2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méthylmagnésium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sur le </a:t>
            </a:r>
            <a:r>
              <a:rPr kumimoji="0" lang="fr-FR" sz="2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propanal</a:t>
            </a:r>
            <a:endParaRPr kumimoji="0" lang="fr-FR" sz="4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844824"/>
            <a:ext cx="4884255" cy="1150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à coins arrondis 4"/>
          <p:cNvSpPr/>
          <p:nvPr/>
        </p:nvSpPr>
        <p:spPr>
          <a:xfrm>
            <a:off x="5940425" y="1276700"/>
            <a:ext cx="2592388" cy="1152525"/>
          </a:xfrm>
          <a:prstGeom prst="roundRect">
            <a:avLst/>
          </a:prstGeom>
          <a:solidFill>
            <a:srgbClr val="00B050">
              <a:alpha val="40000"/>
            </a:srgbClr>
          </a:solidFill>
          <a:ln>
            <a:solidFill>
              <a:srgbClr val="00B05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-27384"/>
            <a:ext cx="43877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Mécanisme réactionnel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 </a:t>
            </a:r>
            <a:r>
              <a:rPr kumimoji="0" lang="fr-FR" sz="2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(A</a:t>
            </a:r>
            <a:r>
              <a:rPr kumimoji="0" lang="fr-FR" sz="2400" b="1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N</a:t>
            </a:r>
            <a:r>
              <a:rPr kumimoji="0" lang="fr-FR" sz="2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)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:</a:t>
            </a:r>
          </a:p>
        </p:txBody>
      </p:sp>
      <p:sp>
        <p:nvSpPr>
          <p:cNvPr id="7" name="Forme libre 6"/>
          <p:cNvSpPr/>
          <p:nvPr/>
        </p:nvSpPr>
        <p:spPr>
          <a:xfrm rot="14219604" flipH="1" flipV="1">
            <a:off x="2198902" y="1401048"/>
            <a:ext cx="1524112" cy="1672758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  <a:gd name="connsiteX0" fmla="*/ 162956 w 2027735"/>
              <a:gd name="connsiteY0" fmla="*/ 2249799 h 2249799"/>
              <a:gd name="connsiteX1" fmla="*/ 61722 w 2027735"/>
              <a:gd name="connsiteY1" fmla="*/ 1951420 h 2249799"/>
              <a:gd name="connsiteX2" fmla="*/ 67765 w 2027735"/>
              <a:gd name="connsiteY2" fmla="*/ 1473151 h 2249799"/>
              <a:gd name="connsiteX3" fmla="*/ 517854 w 2027735"/>
              <a:gd name="connsiteY3" fmla="*/ 607832 h 2249799"/>
              <a:gd name="connsiteX4" fmla="*/ 2027735 w 2027735"/>
              <a:gd name="connsiteY4" fmla="*/ 19697 h 2249799"/>
              <a:gd name="connsiteX0" fmla="*/ 162956 w 2027735"/>
              <a:gd name="connsiteY0" fmla="*/ 2311041 h 2311041"/>
              <a:gd name="connsiteX1" fmla="*/ 61722 w 2027735"/>
              <a:gd name="connsiteY1" fmla="*/ 2012662 h 2311041"/>
              <a:gd name="connsiteX2" fmla="*/ 67765 w 2027735"/>
              <a:gd name="connsiteY2" fmla="*/ 1534393 h 2311041"/>
              <a:gd name="connsiteX3" fmla="*/ 517854 w 2027735"/>
              <a:gd name="connsiteY3" fmla="*/ 669074 h 2311041"/>
              <a:gd name="connsiteX4" fmla="*/ 2027735 w 2027735"/>
              <a:gd name="connsiteY4" fmla="*/ 80939 h 2311041"/>
              <a:gd name="connsiteX0" fmla="*/ 491901 w 2757581"/>
              <a:gd name="connsiteY0" fmla="*/ 3748967 h 3937686"/>
              <a:gd name="connsiteX1" fmla="*/ 2740709 w 2757581"/>
              <a:gd name="connsiteY1" fmla="*/ 49730 h 3937686"/>
              <a:gd name="connsiteX2" fmla="*/ 390667 w 2757581"/>
              <a:gd name="connsiteY2" fmla="*/ 3450588 h 3937686"/>
              <a:gd name="connsiteX3" fmla="*/ 396710 w 2757581"/>
              <a:gd name="connsiteY3" fmla="*/ 2972319 h 3937686"/>
              <a:gd name="connsiteX4" fmla="*/ 846799 w 2757581"/>
              <a:gd name="connsiteY4" fmla="*/ 2107000 h 3937686"/>
              <a:gd name="connsiteX5" fmla="*/ 2356680 w 2757581"/>
              <a:gd name="connsiteY5" fmla="*/ 1518865 h 3937686"/>
              <a:gd name="connsiteX0" fmla="*/ 3048248 w 3183639"/>
              <a:gd name="connsiteY0" fmla="*/ 797005 h 4408726"/>
              <a:gd name="connsiteX1" fmla="*/ 2740709 w 3183639"/>
              <a:gd name="connsiteY1" fmla="*/ 520770 h 4408726"/>
              <a:gd name="connsiteX2" fmla="*/ 390667 w 3183639"/>
              <a:gd name="connsiteY2" fmla="*/ 3921628 h 4408726"/>
              <a:gd name="connsiteX3" fmla="*/ 396710 w 3183639"/>
              <a:gd name="connsiteY3" fmla="*/ 3443359 h 4408726"/>
              <a:gd name="connsiteX4" fmla="*/ 846799 w 3183639"/>
              <a:gd name="connsiteY4" fmla="*/ 2578040 h 4408726"/>
              <a:gd name="connsiteX5" fmla="*/ 2356680 w 3183639"/>
              <a:gd name="connsiteY5" fmla="*/ 1989905 h 4408726"/>
              <a:gd name="connsiteX0" fmla="*/ 2998305 w 2998305"/>
              <a:gd name="connsiteY0" fmla="*/ 159118 h 3664525"/>
              <a:gd name="connsiteX1" fmla="*/ 2391113 w 2998305"/>
              <a:gd name="connsiteY1" fmla="*/ 520770 h 3664525"/>
              <a:gd name="connsiteX2" fmla="*/ 340724 w 2998305"/>
              <a:gd name="connsiteY2" fmla="*/ 3283741 h 3664525"/>
              <a:gd name="connsiteX3" fmla="*/ 346767 w 2998305"/>
              <a:gd name="connsiteY3" fmla="*/ 2805472 h 3664525"/>
              <a:gd name="connsiteX4" fmla="*/ 796856 w 2998305"/>
              <a:gd name="connsiteY4" fmla="*/ 1940153 h 3664525"/>
              <a:gd name="connsiteX5" fmla="*/ 2306737 w 2998305"/>
              <a:gd name="connsiteY5" fmla="*/ 1352018 h 3664525"/>
              <a:gd name="connsiteX0" fmla="*/ 2998305 w 2998305"/>
              <a:gd name="connsiteY0" fmla="*/ 73 h 3505480"/>
              <a:gd name="connsiteX1" fmla="*/ 2391113 w 2998305"/>
              <a:gd name="connsiteY1" fmla="*/ 361725 h 3505480"/>
              <a:gd name="connsiteX2" fmla="*/ 340724 w 2998305"/>
              <a:gd name="connsiteY2" fmla="*/ 3124696 h 3505480"/>
              <a:gd name="connsiteX3" fmla="*/ 346767 w 2998305"/>
              <a:gd name="connsiteY3" fmla="*/ 2646427 h 3505480"/>
              <a:gd name="connsiteX4" fmla="*/ 796856 w 2998305"/>
              <a:gd name="connsiteY4" fmla="*/ 1781108 h 3505480"/>
              <a:gd name="connsiteX5" fmla="*/ 2306737 w 2998305"/>
              <a:gd name="connsiteY5" fmla="*/ 1192973 h 3505480"/>
              <a:gd name="connsiteX0" fmla="*/ 3008294 w 3008294"/>
              <a:gd name="connsiteY0" fmla="*/ 73 h 3526743"/>
              <a:gd name="connsiteX1" fmla="*/ 2461032 w 3008294"/>
              <a:gd name="connsiteY1" fmla="*/ 234147 h 3526743"/>
              <a:gd name="connsiteX2" fmla="*/ 350713 w 3008294"/>
              <a:gd name="connsiteY2" fmla="*/ 3124696 h 3526743"/>
              <a:gd name="connsiteX3" fmla="*/ 356756 w 3008294"/>
              <a:gd name="connsiteY3" fmla="*/ 2646427 h 3526743"/>
              <a:gd name="connsiteX4" fmla="*/ 806845 w 3008294"/>
              <a:gd name="connsiteY4" fmla="*/ 1781108 h 3526743"/>
              <a:gd name="connsiteX5" fmla="*/ 2316726 w 3008294"/>
              <a:gd name="connsiteY5" fmla="*/ 1192973 h 3526743"/>
              <a:gd name="connsiteX0" fmla="*/ 3008294 w 3008294"/>
              <a:gd name="connsiteY0" fmla="*/ 171265 h 3697935"/>
              <a:gd name="connsiteX1" fmla="*/ 2461032 w 3008294"/>
              <a:gd name="connsiteY1" fmla="*/ 405339 h 3697935"/>
              <a:gd name="connsiteX2" fmla="*/ 350713 w 3008294"/>
              <a:gd name="connsiteY2" fmla="*/ 3295888 h 3697935"/>
              <a:gd name="connsiteX3" fmla="*/ 356756 w 3008294"/>
              <a:gd name="connsiteY3" fmla="*/ 2817619 h 3697935"/>
              <a:gd name="connsiteX4" fmla="*/ 806845 w 3008294"/>
              <a:gd name="connsiteY4" fmla="*/ 1952300 h 3697935"/>
              <a:gd name="connsiteX5" fmla="*/ 2316726 w 3008294"/>
              <a:gd name="connsiteY5" fmla="*/ 1364165 h 3697935"/>
              <a:gd name="connsiteX0" fmla="*/ 2927236 w 2927236"/>
              <a:gd name="connsiteY0" fmla="*/ 171265 h 3075446"/>
              <a:gd name="connsiteX1" fmla="*/ 2379974 w 2927236"/>
              <a:gd name="connsiteY1" fmla="*/ 405339 h 3075446"/>
              <a:gd name="connsiteX2" fmla="*/ 275698 w 2927236"/>
              <a:gd name="connsiteY2" fmla="*/ 2817619 h 3075446"/>
              <a:gd name="connsiteX3" fmla="*/ 725787 w 2927236"/>
              <a:gd name="connsiteY3" fmla="*/ 1952300 h 3075446"/>
              <a:gd name="connsiteX4" fmla="*/ 2235668 w 2927236"/>
              <a:gd name="connsiteY4" fmla="*/ 1364165 h 3075446"/>
              <a:gd name="connsiteX0" fmla="*/ 2227340 w 2227340"/>
              <a:gd name="connsiteY0" fmla="*/ 171265 h 2005790"/>
              <a:gd name="connsiteX1" fmla="*/ 1680078 w 2227340"/>
              <a:gd name="connsiteY1" fmla="*/ 405339 h 2005790"/>
              <a:gd name="connsiteX2" fmla="*/ 1380424 w 2227340"/>
              <a:gd name="connsiteY2" fmla="*/ 1043225 h 2005790"/>
              <a:gd name="connsiteX3" fmla="*/ 25891 w 2227340"/>
              <a:gd name="connsiteY3" fmla="*/ 1952300 h 2005790"/>
              <a:gd name="connsiteX4" fmla="*/ 1535772 w 2227340"/>
              <a:gd name="connsiteY4" fmla="*/ 1364165 h 2005790"/>
              <a:gd name="connsiteX0" fmla="*/ 989185 w 989185"/>
              <a:gd name="connsiteY0" fmla="*/ 171265 h 1364165"/>
              <a:gd name="connsiteX1" fmla="*/ 441923 w 989185"/>
              <a:gd name="connsiteY1" fmla="*/ 405339 h 1364165"/>
              <a:gd name="connsiteX2" fmla="*/ 142269 w 989185"/>
              <a:gd name="connsiteY2" fmla="*/ 1043225 h 1364165"/>
              <a:gd name="connsiteX3" fmla="*/ 174600 w 989185"/>
              <a:gd name="connsiteY3" fmla="*/ 1253671 h 1364165"/>
              <a:gd name="connsiteX4" fmla="*/ 297617 w 989185"/>
              <a:gd name="connsiteY4" fmla="*/ 1364165 h 1364165"/>
              <a:gd name="connsiteX0" fmla="*/ 989185 w 989185"/>
              <a:gd name="connsiteY0" fmla="*/ 171265 h 1391789"/>
              <a:gd name="connsiteX1" fmla="*/ 441923 w 989185"/>
              <a:gd name="connsiteY1" fmla="*/ 405339 h 1391789"/>
              <a:gd name="connsiteX2" fmla="*/ 142269 w 989185"/>
              <a:gd name="connsiteY2" fmla="*/ 1043225 h 1391789"/>
              <a:gd name="connsiteX3" fmla="*/ 174600 w 989185"/>
              <a:gd name="connsiteY3" fmla="*/ 1253671 h 1391789"/>
              <a:gd name="connsiteX4" fmla="*/ 328370 w 989185"/>
              <a:gd name="connsiteY4" fmla="*/ 1391789 h 1391789"/>
              <a:gd name="connsiteX0" fmla="*/ 989185 w 989185"/>
              <a:gd name="connsiteY0" fmla="*/ 171265 h 1391789"/>
              <a:gd name="connsiteX1" fmla="*/ 441923 w 989185"/>
              <a:gd name="connsiteY1" fmla="*/ 405339 h 1391789"/>
              <a:gd name="connsiteX2" fmla="*/ 142269 w 989185"/>
              <a:gd name="connsiteY2" fmla="*/ 1043225 h 1391789"/>
              <a:gd name="connsiteX3" fmla="*/ 174600 w 989185"/>
              <a:gd name="connsiteY3" fmla="*/ 1253671 h 1391789"/>
              <a:gd name="connsiteX4" fmla="*/ 328370 w 989185"/>
              <a:gd name="connsiteY4" fmla="*/ 1391789 h 1391789"/>
              <a:gd name="connsiteX0" fmla="*/ 989185 w 989185"/>
              <a:gd name="connsiteY0" fmla="*/ 171265 h 1391789"/>
              <a:gd name="connsiteX1" fmla="*/ 441923 w 989185"/>
              <a:gd name="connsiteY1" fmla="*/ 405339 h 1391789"/>
              <a:gd name="connsiteX2" fmla="*/ 142269 w 989185"/>
              <a:gd name="connsiteY2" fmla="*/ 1043225 h 1391789"/>
              <a:gd name="connsiteX3" fmla="*/ 163823 w 989185"/>
              <a:gd name="connsiteY3" fmla="*/ 1183522 h 1391789"/>
              <a:gd name="connsiteX4" fmla="*/ 328370 w 989185"/>
              <a:gd name="connsiteY4" fmla="*/ 1391789 h 1391789"/>
              <a:gd name="connsiteX0" fmla="*/ 825362 w 825362"/>
              <a:gd name="connsiteY0" fmla="*/ 171265 h 1391789"/>
              <a:gd name="connsiteX1" fmla="*/ 278100 w 825362"/>
              <a:gd name="connsiteY1" fmla="*/ 405339 h 1391789"/>
              <a:gd name="connsiteX2" fmla="*/ 0 w 825362"/>
              <a:gd name="connsiteY2" fmla="*/ 1183522 h 1391789"/>
              <a:gd name="connsiteX3" fmla="*/ 164547 w 825362"/>
              <a:gd name="connsiteY3" fmla="*/ 1391789 h 1391789"/>
              <a:gd name="connsiteX0" fmla="*/ 796185 w 796185"/>
              <a:gd name="connsiteY0" fmla="*/ 171265 h 1391789"/>
              <a:gd name="connsiteX1" fmla="*/ 248923 w 796185"/>
              <a:gd name="connsiteY1" fmla="*/ 405339 h 1391789"/>
              <a:gd name="connsiteX2" fmla="*/ 0 w 796185"/>
              <a:gd name="connsiteY2" fmla="*/ 1028322 h 1391789"/>
              <a:gd name="connsiteX3" fmla="*/ 135370 w 796185"/>
              <a:gd name="connsiteY3" fmla="*/ 1391789 h 1391789"/>
              <a:gd name="connsiteX0" fmla="*/ 837802 w 837802"/>
              <a:gd name="connsiteY0" fmla="*/ 171265 h 1391789"/>
              <a:gd name="connsiteX1" fmla="*/ 290540 w 837802"/>
              <a:gd name="connsiteY1" fmla="*/ 405339 h 1391789"/>
              <a:gd name="connsiteX2" fmla="*/ 41617 w 837802"/>
              <a:gd name="connsiteY2" fmla="*/ 1028322 h 1391789"/>
              <a:gd name="connsiteX3" fmla="*/ 176987 w 837802"/>
              <a:gd name="connsiteY3" fmla="*/ 1391789 h 1391789"/>
              <a:gd name="connsiteX0" fmla="*/ 837802 w 837802"/>
              <a:gd name="connsiteY0" fmla="*/ 171265 h 1391789"/>
              <a:gd name="connsiteX1" fmla="*/ 290540 w 837802"/>
              <a:gd name="connsiteY1" fmla="*/ 405339 h 1391789"/>
              <a:gd name="connsiteX2" fmla="*/ 41617 w 837802"/>
              <a:gd name="connsiteY2" fmla="*/ 1028322 h 1391789"/>
              <a:gd name="connsiteX3" fmla="*/ 176987 w 837802"/>
              <a:gd name="connsiteY3" fmla="*/ 1391789 h 1391789"/>
              <a:gd name="connsiteX0" fmla="*/ 837802 w 837802"/>
              <a:gd name="connsiteY0" fmla="*/ 171265 h 1391789"/>
              <a:gd name="connsiteX1" fmla="*/ 290540 w 837802"/>
              <a:gd name="connsiteY1" fmla="*/ 405339 h 1391789"/>
              <a:gd name="connsiteX2" fmla="*/ 41617 w 837802"/>
              <a:gd name="connsiteY2" fmla="*/ 1028322 h 1391789"/>
              <a:gd name="connsiteX3" fmla="*/ 176987 w 837802"/>
              <a:gd name="connsiteY3" fmla="*/ 1391789 h 1391789"/>
              <a:gd name="connsiteX0" fmla="*/ 796185 w 796185"/>
              <a:gd name="connsiteY0" fmla="*/ 171265 h 1391789"/>
              <a:gd name="connsiteX1" fmla="*/ 248923 w 796185"/>
              <a:gd name="connsiteY1" fmla="*/ 405339 h 1391789"/>
              <a:gd name="connsiteX2" fmla="*/ 0 w 796185"/>
              <a:gd name="connsiteY2" fmla="*/ 1028322 h 1391789"/>
              <a:gd name="connsiteX3" fmla="*/ 135370 w 796185"/>
              <a:gd name="connsiteY3" fmla="*/ 1391789 h 1391789"/>
              <a:gd name="connsiteX0" fmla="*/ 796185 w 796185"/>
              <a:gd name="connsiteY0" fmla="*/ 280 h 1220804"/>
              <a:gd name="connsiteX1" fmla="*/ 645569 w 796185"/>
              <a:gd name="connsiteY1" fmla="*/ 227810 h 1220804"/>
              <a:gd name="connsiteX2" fmla="*/ 248923 w 796185"/>
              <a:gd name="connsiteY2" fmla="*/ 234354 h 1220804"/>
              <a:gd name="connsiteX3" fmla="*/ 0 w 796185"/>
              <a:gd name="connsiteY3" fmla="*/ 857337 h 1220804"/>
              <a:gd name="connsiteX4" fmla="*/ 135370 w 796185"/>
              <a:gd name="connsiteY4" fmla="*/ 1220804 h 1220804"/>
              <a:gd name="connsiteX0" fmla="*/ 776208 w 776208"/>
              <a:gd name="connsiteY0" fmla="*/ 280 h 1178279"/>
              <a:gd name="connsiteX1" fmla="*/ 645569 w 776208"/>
              <a:gd name="connsiteY1" fmla="*/ 185285 h 1178279"/>
              <a:gd name="connsiteX2" fmla="*/ 248923 w 776208"/>
              <a:gd name="connsiteY2" fmla="*/ 191829 h 1178279"/>
              <a:gd name="connsiteX3" fmla="*/ 0 w 776208"/>
              <a:gd name="connsiteY3" fmla="*/ 814812 h 1178279"/>
              <a:gd name="connsiteX4" fmla="*/ 135370 w 776208"/>
              <a:gd name="connsiteY4" fmla="*/ 1178279 h 1178279"/>
              <a:gd name="connsiteX0" fmla="*/ 776208 w 776208"/>
              <a:gd name="connsiteY0" fmla="*/ 280 h 1178279"/>
              <a:gd name="connsiteX1" fmla="*/ 614816 w 776208"/>
              <a:gd name="connsiteY1" fmla="*/ 157662 h 1178279"/>
              <a:gd name="connsiteX2" fmla="*/ 248923 w 776208"/>
              <a:gd name="connsiteY2" fmla="*/ 191829 h 1178279"/>
              <a:gd name="connsiteX3" fmla="*/ 0 w 776208"/>
              <a:gd name="connsiteY3" fmla="*/ 814812 h 1178279"/>
              <a:gd name="connsiteX4" fmla="*/ 135370 w 776208"/>
              <a:gd name="connsiteY4" fmla="*/ 1178279 h 1178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6208" h="1178279">
                <a:moveTo>
                  <a:pt x="776208" y="280"/>
                </a:moveTo>
                <a:cubicBezTo>
                  <a:pt x="775687" y="0"/>
                  <a:pt x="702697" y="125737"/>
                  <a:pt x="614816" y="157662"/>
                </a:cubicBezTo>
                <a:cubicBezTo>
                  <a:pt x="526935" y="189587"/>
                  <a:pt x="381099" y="48706"/>
                  <a:pt x="248923" y="191829"/>
                </a:cubicBezTo>
                <a:cubicBezTo>
                  <a:pt x="111363" y="360538"/>
                  <a:pt x="20949" y="644909"/>
                  <a:pt x="0" y="814812"/>
                </a:cubicBezTo>
                <a:cubicBezTo>
                  <a:pt x="2929" y="995549"/>
                  <a:pt x="33737" y="1094454"/>
                  <a:pt x="135370" y="1178279"/>
                </a:cubicBezTo>
              </a:path>
            </a:pathLst>
          </a:custGeom>
          <a:ln w="28575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 sz="2000"/>
          </a:p>
        </p:txBody>
      </p:sp>
      <p:sp>
        <p:nvSpPr>
          <p:cNvPr id="8" name="ZoneTexte 19"/>
          <p:cNvSpPr txBox="1">
            <a:spLocks noChangeArrowheads="1"/>
          </p:cNvSpPr>
          <p:nvPr/>
        </p:nvSpPr>
        <p:spPr bwMode="auto">
          <a:xfrm>
            <a:off x="1619672" y="1844824"/>
            <a:ext cx="176262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800" b="1" dirty="0">
                <a:solidFill>
                  <a:srgbClr val="0070C0"/>
                </a:solidFill>
                <a:latin typeface="Symbol" pitchFamily="18" charset="2"/>
              </a:rPr>
              <a:t>d</a:t>
            </a:r>
            <a:r>
              <a:rPr lang="fr-FR" sz="2800" b="1" baseline="30000" dirty="0">
                <a:solidFill>
                  <a:srgbClr val="0070C0"/>
                </a:solidFill>
                <a:latin typeface="Symbol" pitchFamily="18" charset="2"/>
              </a:rPr>
              <a:t> +      </a:t>
            </a:r>
            <a:r>
              <a:rPr lang="fr-FR" sz="2800" b="1" dirty="0" smtClean="0">
                <a:solidFill>
                  <a:srgbClr val="0070C0"/>
                </a:solidFill>
                <a:latin typeface="Symbol" pitchFamily="18" charset="2"/>
              </a:rPr>
              <a:t>d</a:t>
            </a:r>
            <a:r>
              <a:rPr lang="fr-FR" sz="2800" b="1" baseline="30000" dirty="0" smtClean="0">
                <a:solidFill>
                  <a:srgbClr val="0070C0"/>
                </a:solidFill>
                <a:latin typeface="Symbol" pitchFamily="18" charset="2"/>
              </a:rPr>
              <a:t>-</a:t>
            </a:r>
            <a:endParaRPr lang="fr-FR" sz="2800" b="1" dirty="0">
              <a:solidFill>
                <a:srgbClr val="0070C0"/>
              </a:solidFill>
              <a:latin typeface="Symbol" pitchFamily="18" charset="2"/>
            </a:endParaRPr>
          </a:p>
        </p:txBody>
      </p:sp>
      <p:cxnSp>
        <p:nvCxnSpPr>
          <p:cNvPr id="9" name="Connecteur droit avec flèche 8"/>
          <p:cNvCxnSpPr/>
          <p:nvPr/>
        </p:nvCxnSpPr>
        <p:spPr>
          <a:xfrm flipV="1">
            <a:off x="4859338" y="1722062"/>
            <a:ext cx="936625" cy="504825"/>
          </a:xfrm>
          <a:prstGeom prst="straightConnector1">
            <a:avLst/>
          </a:prstGeom>
          <a:ln w="76200">
            <a:solidFill>
              <a:srgbClr val="007E3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3"/>
          <p:cNvSpPr txBox="1">
            <a:spLocks noChangeArrowheads="1"/>
          </p:cNvSpPr>
          <p:nvPr/>
        </p:nvSpPr>
        <p:spPr bwMode="auto">
          <a:xfrm>
            <a:off x="179388" y="1253750"/>
            <a:ext cx="54727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007E39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Attaque </a:t>
            </a:r>
            <a:r>
              <a:rPr lang="fr-FR" sz="2000" b="1" u="sng" dirty="0">
                <a:solidFill>
                  <a:srgbClr val="007E39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au-dessus</a:t>
            </a:r>
            <a:r>
              <a:rPr lang="fr-FR" sz="2000" b="1" dirty="0">
                <a:solidFill>
                  <a:srgbClr val="007E39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du plan du carbonyle</a:t>
            </a:r>
            <a:endParaRPr lang="fr-FR" sz="2000" b="1" dirty="0">
              <a:solidFill>
                <a:srgbClr val="007E3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ZoneTexte 3"/>
          <p:cNvSpPr txBox="1">
            <a:spLocks noChangeArrowheads="1"/>
          </p:cNvSpPr>
          <p:nvPr/>
        </p:nvSpPr>
        <p:spPr bwMode="auto">
          <a:xfrm>
            <a:off x="8172400" y="1628800"/>
            <a:ext cx="719138" cy="40011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fr-FR" sz="2000" b="1" dirty="0">
                <a:solidFill>
                  <a:srgbClr val="FF0000"/>
                </a:solidFill>
                <a:sym typeface="Wingdings" pitchFamily="2" charset="2"/>
              </a:rPr>
              <a:t>50 %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5940425" y="2437271"/>
            <a:ext cx="2592388" cy="1223963"/>
          </a:xfrm>
          <a:prstGeom prst="roundRect">
            <a:avLst/>
          </a:prstGeom>
          <a:solidFill>
            <a:srgbClr val="7030A0">
              <a:alpha val="40000"/>
            </a:srgbClr>
          </a:solidFill>
          <a:ln>
            <a:solidFill>
              <a:srgbClr val="7030A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cxnSp>
        <p:nvCxnSpPr>
          <p:cNvPr id="13" name="Connecteur droit avec flèche 12"/>
          <p:cNvCxnSpPr/>
          <p:nvPr/>
        </p:nvCxnSpPr>
        <p:spPr>
          <a:xfrm>
            <a:off x="4859338" y="2653171"/>
            <a:ext cx="1008062" cy="503238"/>
          </a:xfrm>
          <a:prstGeom prst="straightConnector1">
            <a:avLst/>
          </a:prstGeom>
          <a:ln w="762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3"/>
          <p:cNvSpPr txBox="1">
            <a:spLocks noChangeArrowheads="1"/>
          </p:cNvSpPr>
          <p:nvPr/>
        </p:nvSpPr>
        <p:spPr bwMode="auto">
          <a:xfrm>
            <a:off x="179388" y="3288171"/>
            <a:ext cx="55447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Attaque </a:t>
            </a:r>
            <a:r>
              <a:rPr lang="fr-FR" sz="2000" b="1" u="sng" dirty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en-dessous</a:t>
            </a:r>
            <a:r>
              <a:rPr lang="fr-FR" sz="2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du plan du carbonyle</a:t>
            </a:r>
            <a:endParaRPr lang="fr-FR" sz="20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7912" y="762762"/>
            <a:ext cx="8964488" cy="430887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200" dirty="0" smtClean="0">
                <a:sym typeface="Wingdings"/>
              </a:rPr>
              <a:t></a:t>
            </a:r>
            <a:r>
              <a:rPr lang="fr-FR" sz="2200" baseline="30000" dirty="0" smtClean="0"/>
              <a:t> </a:t>
            </a:r>
            <a:r>
              <a:rPr lang="fr-FR" sz="2200" b="1" u="sng" dirty="0" smtClean="0"/>
              <a:t>Addition nucléophile de l’organomagnésien sur le composé carbonylé</a:t>
            </a:r>
            <a:r>
              <a:rPr lang="fr-FR" sz="2200" dirty="0" smtClean="0"/>
              <a:t> :</a:t>
            </a:r>
          </a:p>
        </p:txBody>
      </p:sp>
      <p:sp>
        <p:nvSpPr>
          <p:cNvPr id="16" name="Forme libre 15"/>
          <p:cNvSpPr/>
          <p:nvPr/>
        </p:nvSpPr>
        <p:spPr>
          <a:xfrm rot="6789521" flipH="1">
            <a:off x="2219629" y="1762554"/>
            <a:ext cx="1388789" cy="1958192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  <a:gd name="connsiteX0" fmla="*/ 162956 w 2027735"/>
              <a:gd name="connsiteY0" fmla="*/ 2249799 h 2249799"/>
              <a:gd name="connsiteX1" fmla="*/ 61722 w 2027735"/>
              <a:gd name="connsiteY1" fmla="*/ 1951420 h 2249799"/>
              <a:gd name="connsiteX2" fmla="*/ 67765 w 2027735"/>
              <a:gd name="connsiteY2" fmla="*/ 1473151 h 2249799"/>
              <a:gd name="connsiteX3" fmla="*/ 517854 w 2027735"/>
              <a:gd name="connsiteY3" fmla="*/ 607832 h 2249799"/>
              <a:gd name="connsiteX4" fmla="*/ 2027735 w 2027735"/>
              <a:gd name="connsiteY4" fmla="*/ 19697 h 2249799"/>
              <a:gd name="connsiteX0" fmla="*/ 162956 w 2027735"/>
              <a:gd name="connsiteY0" fmla="*/ 2311041 h 2311041"/>
              <a:gd name="connsiteX1" fmla="*/ 61722 w 2027735"/>
              <a:gd name="connsiteY1" fmla="*/ 2012662 h 2311041"/>
              <a:gd name="connsiteX2" fmla="*/ 67765 w 2027735"/>
              <a:gd name="connsiteY2" fmla="*/ 1534393 h 2311041"/>
              <a:gd name="connsiteX3" fmla="*/ 517854 w 2027735"/>
              <a:gd name="connsiteY3" fmla="*/ 669074 h 2311041"/>
              <a:gd name="connsiteX4" fmla="*/ 2027735 w 2027735"/>
              <a:gd name="connsiteY4" fmla="*/ 80939 h 2311041"/>
              <a:gd name="connsiteX0" fmla="*/ 491901 w 2757581"/>
              <a:gd name="connsiteY0" fmla="*/ 3748967 h 3937686"/>
              <a:gd name="connsiteX1" fmla="*/ 2740709 w 2757581"/>
              <a:gd name="connsiteY1" fmla="*/ 49730 h 3937686"/>
              <a:gd name="connsiteX2" fmla="*/ 390667 w 2757581"/>
              <a:gd name="connsiteY2" fmla="*/ 3450588 h 3937686"/>
              <a:gd name="connsiteX3" fmla="*/ 396710 w 2757581"/>
              <a:gd name="connsiteY3" fmla="*/ 2972319 h 3937686"/>
              <a:gd name="connsiteX4" fmla="*/ 846799 w 2757581"/>
              <a:gd name="connsiteY4" fmla="*/ 2107000 h 3937686"/>
              <a:gd name="connsiteX5" fmla="*/ 2356680 w 2757581"/>
              <a:gd name="connsiteY5" fmla="*/ 1518865 h 3937686"/>
              <a:gd name="connsiteX0" fmla="*/ 3048248 w 3183639"/>
              <a:gd name="connsiteY0" fmla="*/ 797005 h 4408726"/>
              <a:gd name="connsiteX1" fmla="*/ 2740709 w 3183639"/>
              <a:gd name="connsiteY1" fmla="*/ 520770 h 4408726"/>
              <a:gd name="connsiteX2" fmla="*/ 390667 w 3183639"/>
              <a:gd name="connsiteY2" fmla="*/ 3921628 h 4408726"/>
              <a:gd name="connsiteX3" fmla="*/ 396710 w 3183639"/>
              <a:gd name="connsiteY3" fmla="*/ 3443359 h 4408726"/>
              <a:gd name="connsiteX4" fmla="*/ 846799 w 3183639"/>
              <a:gd name="connsiteY4" fmla="*/ 2578040 h 4408726"/>
              <a:gd name="connsiteX5" fmla="*/ 2356680 w 3183639"/>
              <a:gd name="connsiteY5" fmla="*/ 1989905 h 4408726"/>
              <a:gd name="connsiteX0" fmla="*/ 2998305 w 2998305"/>
              <a:gd name="connsiteY0" fmla="*/ 159118 h 3664525"/>
              <a:gd name="connsiteX1" fmla="*/ 2391113 w 2998305"/>
              <a:gd name="connsiteY1" fmla="*/ 520770 h 3664525"/>
              <a:gd name="connsiteX2" fmla="*/ 340724 w 2998305"/>
              <a:gd name="connsiteY2" fmla="*/ 3283741 h 3664525"/>
              <a:gd name="connsiteX3" fmla="*/ 346767 w 2998305"/>
              <a:gd name="connsiteY3" fmla="*/ 2805472 h 3664525"/>
              <a:gd name="connsiteX4" fmla="*/ 796856 w 2998305"/>
              <a:gd name="connsiteY4" fmla="*/ 1940153 h 3664525"/>
              <a:gd name="connsiteX5" fmla="*/ 2306737 w 2998305"/>
              <a:gd name="connsiteY5" fmla="*/ 1352018 h 3664525"/>
              <a:gd name="connsiteX0" fmla="*/ 2998305 w 2998305"/>
              <a:gd name="connsiteY0" fmla="*/ 73 h 3505480"/>
              <a:gd name="connsiteX1" fmla="*/ 2391113 w 2998305"/>
              <a:gd name="connsiteY1" fmla="*/ 361725 h 3505480"/>
              <a:gd name="connsiteX2" fmla="*/ 340724 w 2998305"/>
              <a:gd name="connsiteY2" fmla="*/ 3124696 h 3505480"/>
              <a:gd name="connsiteX3" fmla="*/ 346767 w 2998305"/>
              <a:gd name="connsiteY3" fmla="*/ 2646427 h 3505480"/>
              <a:gd name="connsiteX4" fmla="*/ 796856 w 2998305"/>
              <a:gd name="connsiteY4" fmla="*/ 1781108 h 3505480"/>
              <a:gd name="connsiteX5" fmla="*/ 2306737 w 2998305"/>
              <a:gd name="connsiteY5" fmla="*/ 1192973 h 3505480"/>
              <a:gd name="connsiteX0" fmla="*/ 3008294 w 3008294"/>
              <a:gd name="connsiteY0" fmla="*/ 73 h 3526743"/>
              <a:gd name="connsiteX1" fmla="*/ 2461032 w 3008294"/>
              <a:gd name="connsiteY1" fmla="*/ 234147 h 3526743"/>
              <a:gd name="connsiteX2" fmla="*/ 350713 w 3008294"/>
              <a:gd name="connsiteY2" fmla="*/ 3124696 h 3526743"/>
              <a:gd name="connsiteX3" fmla="*/ 356756 w 3008294"/>
              <a:gd name="connsiteY3" fmla="*/ 2646427 h 3526743"/>
              <a:gd name="connsiteX4" fmla="*/ 806845 w 3008294"/>
              <a:gd name="connsiteY4" fmla="*/ 1781108 h 3526743"/>
              <a:gd name="connsiteX5" fmla="*/ 2316726 w 3008294"/>
              <a:gd name="connsiteY5" fmla="*/ 1192973 h 3526743"/>
              <a:gd name="connsiteX0" fmla="*/ 3008294 w 3008294"/>
              <a:gd name="connsiteY0" fmla="*/ 171265 h 3697935"/>
              <a:gd name="connsiteX1" fmla="*/ 2461032 w 3008294"/>
              <a:gd name="connsiteY1" fmla="*/ 405339 h 3697935"/>
              <a:gd name="connsiteX2" fmla="*/ 350713 w 3008294"/>
              <a:gd name="connsiteY2" fmla="*/ 3295888 h 3697935"/>
              <a:gd name="connsiteX3" fmla="*/ 356756 w 3008294"/>
              <a:gd name="connsiteY3" fmla="*/ 2817619 h 3697935"/>
              <a:gd name="connsiteX4" fmla="*/ 806845 w 3008294"/>
              <a:gd name="connsiteY4" fmla="*/ 1952300 h 3697935"/>
              <a:gd name="connsiteX5" fmla="*/ 2316726 w 3008294"/>
              <a:gd name="connsiteY5" fmla="*/ 1364165 h 3697935"/>
              <a:gd name="connsiteX0" fmla="*/ 2927236 w 2927236"/>
              <a:gd name="connsiteY0" fmla="*/ 171265 h 3075446"/>
              <a:gd name="connsiteX1" fmla="*/ 2379974 w 2927236"/>
              <a:gd name="connsiteY1" fmla="*/ 405339 h 3075446"/>
              <a:gd name="connsiteX2" fmla="*/ 275698 w 2927236"/>
              <a:gd name="connsiteY2" fmla="*/ 2817619 h 3075446"/>
              <a:gd name="connsiteX3" fmla="*/ 725787 w 2927236"/>
              <a:gd name="connsiteY3" fmla="*/ 1952300 h 3075446"/>
              <a:gd name="connsiteX4" fmla="*/ 2235668 w 2927236"/>
              <a:gd name="connsiteY4" fmla="*/ 1364165 h 3075446"/>
              <a:gd name="connsiteX0" fmla="*/ 2227340 w 2227340"/>
              <a:gd name="connsiteY0" fmla="*/ 171265 h 2005790"/>
              <a:gd name="connsiteX1" fmla="*/ 1680078 w 2227340"/>
              <a:gd name="connsiteY1" fmla="*/ 405339 h 2005790"/>
              <a:gd name="connsiteX2" fmla="*/ 1380424 w 2227340"/>
              <a:gd name="connsiteY2" fmla="*/ 1043225 h 2005790"/>
              <a:gd name="connsiteX3" fmla="*/ 25891 w 2227340"/>
              <a:gd name="connsiteY3" fmla="*/ 1952300 h 2005790"/>
              <a:gd name="connsiteX4" fmla="*/ 1535772 w 2227340"/>
              <a:gd name="connsiteY4" fmla="*/ 1364165 h 2005790"/>
              <a:gd name="connsiteX0" fmla="*/ 989185 w 989185"/>
              <a:gd name="connsiteY0" fmla="*/ 171265 h 1364165"/>
              <a:gd name="connsiteX1" fmla="*/ 441923 w 989185"/>
              <a:gd name="connsiteY1" fmla="*/ 405339 h 1364165"/>
              <a:gd name="connsiteX2" fmla="*/ 142269 w 989185"/>
              <a:gd name="connsiteY2" fmla="*/ 1043225 h 1364165"/>
              <a:gd name="connsiteX3" fmla="*/ 174600 w 989185"/>
              <a:gd name="connsiteY3" fmla="*/ 1253671 h 1364165"/>
              <a:gd name="connsiteX4" fmla="*/ 297617 w 989185"/>
              <a:gd name="connsiteY4" fmla="*/ 1364165 h 1364165"/>
              <a:gd name="connsiteX0" fmla="*/ 989185 w 989185"/>
              <a:gd name="connsiteY0" fmla="*/ 171265 h 1391789"/>
              <a:gd name="connsiteX1" fmla="*/ 441923 w 989185"/>
              <a:gd name="connsiteY1" fmla="*/ 405339 h 1391789"/>
              <a:gd name="connsiteX2" fmla="*/ 142269 w 989185"/>
              <a:gd name="connsiteY2" fmla="*/ 1043225 h 1391789"/>
              <a:gd name="connsiteX3" fmla="*/ 174600 w 989185"/>
              <a:gd name="connsiteY3" fmla="*/ 1253671 h 1391789"/>
              <a:gd name="connsiteX4" fmla="*/ 328370 w 989185"/>
              <a:gd name="connsiteY4" fmla="*/ 1391789 h 1391789"/>
              <a:gd name="connsiteX0" fmla="*/ 989185 w 989185"/>
              <a:gd name="connsiteY0" fmla="*/ 171265 h 1391789"/>
              <a:gd name="connsiteX1" fmla="*/ 441923 w 989185"/>
              <a:gd name="connsiteY1" fmla="*/ 405339 h 1391789"/>
              <a:gd name="connsiteX2" fmla="*/ 142269 w 989185"/>
              <a:gd name="connsiteY2" fmla="*/ 1043225 h 1391789"/>
              <a:gd name="connsiteX3" fmla="*/ 174600 w 989185"/>
              <a:gd name="connsiteY3" fmla="*/ 1253671 h 1391789"/>
              <a:gd name="connsiteX4" fmla="*/ 328370 w 989185"/>
              <a:gd name="connsiteY4" fmla="*/ 1391789 h 1391789"/>
              <a:gd name="connsiteX0" fmla="*/ 989185 w 989185"/>
              <a:gd name="connsiteY0" fmla="*/ 171265 h 1391789"/>
              <a:gd name="connsiteX1" fmla="*/ 441923 w 989185"/>
              <a:gd name="connsiteY1" fmla="*/ 405339 h 1391789"/>
              <a:gd name="connsiteX2" fmla="*/ 142269 w 989185"/>
              <a:gd name="connsiteY2" fmla="*/ 1043225 h 1391789"/>
              <a:gd name="connsiteX3" fmla="*/ 163823 w 989185"/>
              <a:gd name="connsiteY3" fmla="*/ 1183522 h 1391789"/>
              <a:gd name="connsiteX4" fmla="*/ 328370 w 989185"/>
              <a:gd name="connsiteY4" fmla="*/ 1391789 h 1391789"/>
              <a:gd name="connsiteX0" fmla="*/ 825362 w 825362"/>
              <a:gd name="connsiteY0" fmla="*/ 171265 h 1391789"/>
              <a:gd name="connsiteX1" fmla="*/ 278100 w 825362"/>
              <a:gd name="connsiteY1" fmla="*/ 405339 h 1391789"/>
              <a:gd name="connsiteX2" fmla="*/ 0 w 825362"/>
              <a:gd name="connsiteY2" fmla="*/ 1183522 h 1391789"/>
              <a:gd name="connsiteX3" fmla="*/ 164547 w 825362"/>
              <a:gd name="connsiteY3" fmla="*/ 1391789 h 1391789"/>
              <a:gd name="connsiteX0" fmla="*/ 796185 w 796185"/>
              <a:gd name="connsiteY0" fmla="*/ 171265 h 1391789"/>
              <a:gd name="connsiteX1" fmla="*/ 248923 w 796185"/>
              <a:gd name="connsiteY1" fmla="*/ 405339 h 1391789"/>
              <a:gd name="connsiteX2" fmla="*/ 0 w 796185"/>
              <a:gd name="connsiteY2" fmla="*/ 1028322 h 1391789"/>
              <a:gd name="connsiteX3" fmla="*/ 135370 w 796185"/>
              <a:gd name="connsiteY3" fmla="*/ 1391789 h 1391789"/>
              <a:gd name="connsiteX0" fmla="*/ 837802 w 837802"/>
              <a:gd name="connsiteY0" fmla="*/ 171265 h 1391789"/>
              <a:gd name="connsiteX1" fmla="*/ 290540 w 837802"/>
              <a:gd name="connsiteY1" fmla="*/ 405339 h 1391789"/>
              <a:gd name="connsiteX2" fmla="*/ 41617 w 837802"/>
              <a:gd name="connsiteY2" fmla="*/ 1028322 h 1391789"/>
              <a:gd name="connsiteX3" fmla="*/ 176987 w 837802"/>
              <a:gd name="connsiteY3" fmla="*/ 1391789 h 1391789"/>
              <a:gd name="connsiteX0" fmla="*/ 837802 w 837802"/>
              <a:gd name="connsiteY0" fmla="*/ 171265 h 1391789"/>
              <a:gd name="connsiteX1" fmla="*/ 290540 w 837802"/>
              <a:gd name="connsiteY1" fmla="*/ 405339 h 1391789"/>
              <a:gd name="connsiteX2" fmla="*/ 41617 w 837802"/>
              <a:gd name="connsiteY2" fmla="*/ 1028322 h 1391789"/>
              <a:gd name="connsiteX3" fmla="*/ 176987 w 837802"/>
              <a:gd name="connsiteY3" fmla="*/ 1391789 h 1391789"/>
              <a:gd name="connsiteX0" fmla="*/ 837802 w 837802"/>
              <a:gd name="connsiteY0" fmla="*/ 171265 h 1391789"/>
              <a:gd name="connsiteX1" fmla="*/ 290540 w 837802"/>
              <a:gd name="connsiteY1" fmla="*/ 405339 h 1391789"/>
              <a:gd name="connsiteX2" fmla="*/ 41617 w 837802"/>
              <a:gd name="connsiteY2" fmla="*/ 1028322 h 1391789"/>
              <a:gd name="connsiteX3" fmla="*/ 176987 w 837802"/>
              <a:gd name="connsiteY3" fmla="*/ 1391789 h 1391789"/>
              <a:gd name="connsiteX0" fmla="*/ 796185 w 796185"/>
              <a:gd name="connsiteY0" fmla="*/ 171265 h 1391789"/>
              <a:gd name="connsiteX1" fmla="*/ 248923 w 796185"/>
              <a:gd name="connsiteY1" fmla="*/ 405339 h 1391789"/>
              <a:gd name="connsiteX2" fmla="*/ 0 w 796185"/>
              <a:gd name="connsiteY2" fmla="*/ 1028322 h 1391789"/>
              <a:gd name="connsiteX3" fmla="*/ 135370 w 796185"/>
              <a:gd name="connsiteY3" fmla="*/ 1391789 h 1391789"/>
              <a:gd name="connsiteX0" fmla="*/ 796185 w 796185"/>
              <a:gd name="connsiteY0" fmla="*/ 280 h 1220804"/>
              <a:gd name="connsiteX1" fmla="*/ 645569 w 796185"/>
              <a:gd name="connsiteY1" fmla="*/ 227810 h 1220804"/>
              <a:gd name="connsiteX2" fmla="*/ 248923 w 796185"/>
              <a:gd name="connsiteY2" fmla="*/ 234354 h 1220804"/>
              <a:gd name="connsiteX3" fmla="*/ 0 w 796185"/>
              <a:gd name="connsiteY3" fmla="*/ 857337 h 1220804"/>
              <a:gd name="connsiteX4" fmla="*/ 135370 w 796185"/>
              <a:gd name="connsiteY4" fmla="*/ 1220804 h 1220804"/>
              <a:gd name="connsiteX0" fmla="*/ 776208 w 776208"/>
              <a:gd name="connsiteY0" fmla="*/ 280 h 1178279"/>
              <a:gd name="connsiteX1" fmla="*/ 645569 w 776208"/>
              <a:gd name="connsiteY1" fmla="*/ 185285 h 1178279"/>
              <a:gd name="connsiteX2" fmla="*/ 248923 w 776208"/>
              <a:gd name="connsiteY2" fmla="*/ 191829 h 1178279"/>
              <a:gd name="connsiteX3" fmla="*/ 0 w 776208"/>
              <a:gd name="connsiteY3" fmla="*/ 814812 h 1178279"/>
              <a:gd name="connsiteX4" fmla="*/ 135370 w 776208"/>
              <a:gd name="connsiteY4" fmla="*/ 1178279 h 1178279"/>
              <a:gd name="connsiteX0" fmla="*/ 776208 w 776208"/>
              <a:gd name="connsiteY0" fmla="*/ 280 h 1178279"/>
              <a:gd name="connsiteX1" fmla="*/ 614816 w 776208"/>
              <a:gd name="connsiteY1" fmla="*/ 157662 h 1178279"/>
              <a:gd name="connsiteX2" fmla="*/ 248923 w 776208"/>
              <a:gd name="connsiteY2" fmla="*/ 191829 h 1178279"/>
              <a:gd name="connsiteX3" fmla="*/ 0 w 776208"/>
              <a:gd name="connsiteY3" fmla="*/ 814812 h 1178279"/>
              <a:gd name="connsiteX4" fmla="*/ 135370 w 776208"/>
              <a:gd name="connsiteY4" fmla="*/ 1178279 h 1178279"/>
              <a:gd name="connsiteX0" fmla="*/ 776208 w 776208"/>
              <a:gd name="connsiteY0" fmla="*/ 280 h 1563141"/>
              <a:gd name="connsiteX1" fmla="*/ 614816 w 776208"/>
              <a:gd name="connsiteY1" fmla="*/ 157662 h 1563141"/>
              <a:gd name="connsiteX2" fmla="*/ 248923 w 776208"/>
              <a:gd name="connsiteY2" fmla="*/ 191829 h 1563141"/>
              <a:gd name="connsiteX3" fmla="*/ 0 w 776208"/>
              <a:gd name="connsiteY3" fmla="*/ 814812 h 1563141"/>
              <a:gd name="connsiteX4" fmla="*/ 283917 w 776208"/>
              <a:gd name="connsiteY4" fmla="*/ 1563141 h 1563141"/>
              <a:gd name="connsiteX0" fmla="*/ 776208 w 776208"/>
              <a:gd name="connsiteY0" fmla="*/ 280 h 1563141"/>
              <a:gd name="connsiteX1" fmla="*/ 614816 w 776208"/>
              <a:gd name="connsiteY1" fmla="*/ 157662 h 1563141"/>
              <a:gd name="connsiteX2" fmla="*/ 248923 w 776208"/>
              <a:gd name="connsiteY2" fmla="*/ 191829 h 1563141"/>
              <a:gd name="connsiteX3" fmla="*/ 0 w 776208"/>
              <a:gd name="connsiteY3" fmla="*/ 814812 h 1563141"/>
              <a:gd name="connsiteX4" fmla="*/ 283917 w 776208"/>
              <a:gd name="connsiteY4" fmla="*/ 1563141 h 1563141"/>
              <a:gd name="connsiteX0" fmla="*/ 733186 w 733186"/>
              <a:gd name="connsiteY0" fmla="*/ 280 h 1563141"/>
              <a:gd name="connsiteX1" fmla="*/ 571794 w 733186"/>
              <a:gd name="connsiteY1" fmla="*/ 157662 h 1563141"/>
              <a:gd name="connsiteX2" fmla="*/ 205901 w 733186"/>
              <a:gd name="connsiteY2" fmla="*/ 191829 h 1563141"/>
              <a:gd name="connsiteX3" fmla="*/ 0 w 733186"/>
              <a:gd name="connsiteY3" fmla="*/ 1271323 h 1563141"/>
              <a:gd name="connsiteX4" fmla="*/ 240895 w 733186"/>
              <a:gd name="connsiteY4" fmla="*/ 1563141 h 1563141"/>
              <a:gd name="connsiteX0" fmla="*/ 733186 w 733186"/>
              <a:gd name="connsiteY0" fmla="*/ 280 h 1563141"/>
              <a:gd name="connsiteX1" fmla="*/ 571794 w 733186"/>
              <a:gd name="connsiteY1" fmla="*/ 157662 h 1563141"/>
              <a:gd name="connsiteX2" fmla="*/ 360759 w 733186"/>
              <a:gd name="connsiteY2" fmla="*/ 371602 h 1563141"/>
              <a:gd name="connsiteX3" fmla="*/ 0 w 733186"/>
              <a:gd name="connsiteY3" fmla="*/ 1271323 h 1563141"/>
              <a:gd name="connsiteX4" fmla="*/ 240895 w 733186"/>
              <a:gd name="connsiteY4" fmla="*/ 1563141 h 1563141"/>
              <a:gd name="connsiteX0" fmla="*/ 733186 w 733186"/>
              <a:gd name="connsiteY0" fmla="*/ 280 h 1563141"/>
              <a:gd name="connsiteX1" fmla="*/ 635177 w 733186"/>
              <a:gd name="connsiteY1" fmla="*/ 240626 h 1563141"/>
              <a:gd name="connsiteX2" fmla="*/ 360759 w 733186"/>
              <a:gd name="connsiteY2" fmla="*/ 371602 h 1563141"/>
              <a:gd name="connsiteX3" fmla="*/ 0 w 733186"/>
              <a:gd name="connsiteY3" fmla="*/ 1271323 h 1563141"/>
              <a:gd name="connsiteX4" fmla="*/ 240895 w 733186"/>
              <a:gd name="connsiteY4" fmla="*/ 1563141 h 1563141"/>
              <a:gd name="connsiteX0" fmla="*/ 707290 w 707290"/>
              <a:gd name="connsiteY0" fmla="*/ 280 h 1591903"/>
              <a:gd name="connsiteX1" fmla="*/ 635177 w 707290"/>
              <a:gd name="connsiteY1" fmla="*/ 269388 h 1591903"/>
              <a:gd name="connsiteX2" fmla="*/ 360759 w 707290"/>
              <a:gd name="connsiteY2" fmla="*/ 400364 h 1591903"/>
              <a:gd name="connsiteX3" fmla="*/ 0 w 707290"/>
              <a:gd name="connsiteY3" fmla="*/ 1300085 h 1591903"/>
              <a:gd name="connsiteX4" fmla="*/ 240895 w 707290"/>
              <a:gd name="connsiteY4" fmla="*/ 1591903 h 1591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7290" h="1591903">
                <a:moveTo>
                  <a:pt x="707290" y="280"/>
                </a:moveTo>
                <a:cubicBezTo>
                  <a:pt x="706769" y="0"/>
                  <a:pt x="692932" y="202707"/>
                  <a:pt x="635177" y="269388"/>
                </a:cubicBezTo>
                <a:cubicBezTo>
                  <a:pt x="577422" y="336069"/>
                  <a:pt x="492935" y="257241"/>
                  <a:pt x="360759" y="400364"/>
                </a:cubicBezTo>
                <a:cubicBezTo>
                  <a:pt x="223199" y="569073"/>
                  <a:pt x="20949" y="1130182"/>
                  <a:pt x="0" y="1300085"/>
                </a:cubicBezTo>
                <a:cubicBezTo>
                  <a:pt x="2929" y="1480822"/>
                  <a:pt x="114756" y="1569534"/>
                  <a:pt x="240895" y="1591903"/>
                </a:cubicBezTo>
              </a:path>
            </a:pathLst>
          </a:custGeom>
          <a:ln w="28575">
            <a:solidFill>
              <a:srgbClr val="7030A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 sz="2000"/>
          </a:p>
        </p:txBody>
      </p:sp>
      <p:pic>
        <p:nvPicPr>
          <p:cNvPr id="17" name="Image 16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4340"/>
          <a:stretch>
            <a:fillRect/>
          </a:stretch>
        </p:blipFill>
        <p:spPr bwMode="auto">
          <a:xfrm>
            <a:off x="6300192" y="2492896"/>
            <a:ext cx="1656184" cy="1114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Image 17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2322"/>
          <a:stretch>
            <a:fillRect/>
          </a:stretch>
        </p:blipFill>
        <p:spPr bwMode="auto">
          <a:xfrm>
            <a:off x="6300192" y="1340768"/>
            <a:ext cx="1656184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ZoneTexte 3"/>
          <p:cNvSpPr txBox="1">
            <a:spLocks noChangeArrowheads="1"/>
          </p:cNvSpPr>
          <p:nvPr/>
        </p:nvSpPr>
        <p:spPr bwMode="auto">
          <a:xfrm>
            <a:off x="8172400" y="2852936"/>
            <a:ext cx="719138" cy="40011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fr-FR" sz="2000" b="1" dirty="0">
                <a:solidFill>
                  <a:srgbClr val="FF0000"/>
                </a:solidFill>
                <a:sym typeface="Wingdings" pitchFamily="2" charset="2"/>
              </a:rPr>
              <a:t>50 %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2008" y="4222249"/>
            <a:ext cx="8964488" cy="430887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r>
              <a:rPr lang="fr-FR" sz="2200" dirty="0" smtClean="0">
                <a:sym typeface="Wingdings"/>
              </a:rPr>
              <a:t></a:t>
            </a:r>
            <a:r>
              <a:rPr lang="fr-FR" sz="2200" baseline="30000" dirty="0" smtClean="0"/>
              <a:t> </a:t>
            </a:r>
            <a:r>
              <a:rPr lang="fr-FR" sz="2200" b="1" u="sng" dirty="0" smtClean="0"/>
              <a:t>Hydrolyse en milieu acide</a:t>
            </a:r>
            <a:r>
              <a:rPr lang="fr-FR" sz="2200" dirty="0" smtClean="0"/>
              <a:t> :</a:t>
            </a:r>
            <a:endParaRPr lang="fr-FR" sz="2200" dirty="0"/>
          </a:p>
        </p:txBody>
      </p:sp>
      <p:pic>
        <p:nvPicPr>
          <p:cNvPr id="22" name="Image 21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4768294"/>
            <a:ext cx="2070491" cy="1263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Image 23"/>
          <p:cNvPicPr/>
          <p:nvPr/>
        </p:nvPicPr>
        <p:blipFill>
          <a:blip r:embed="rId6" cstate="print"/>
          <a:srcRect r="62179"/>
          <a:stretch>
            <a:fillRect/>
          </a:stretch>
        </p:blipFill>
        <p:spPr bwMode="auto">
          <a:xfrm>
            <a:off x="179512" y="4768294"/>
            <a:ext cx="1872208" cy="1271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Image 24"/>
          <p:cNvPicPr/>
          <p:nvPr/>
        </p:nvPicPr>
        <p:blipFill>
          <a:blip r:embed="rId7" cstate="print"/>
          <a:srcRect l="69129" t="15306" b="33673"/>
          <a:stretch>
            <a:fillRect/>
          </a:stretch>
        </p:blipFill>
        <p:spPr bwMode="auto">
          <a:xfrm>
            <a:off x="2699792" y="5056326"/>
            <a:ext cx="1152128" cy="626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Forme libre 25"/>
          <p:cNvSpPr/>
          <p:nvPr/>
        </p:nvSpPr>
        <p:spPr>
          <a:xfrm rot="18044203" flipV="1">
            <a:off x="1924708" y="4918691"/>
            <a:ext cx="1057049" cy="1620522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  <a:gd name="connsiteX0" fmla="*/ 162956 w 961055"/>
              <a:gd name="connsiteY0" fmla="*/ 2168714 h 2168714"/>
              <a:gd name="connsiteX1" fmla="*/ 61722 w 961055"/>
              <a:gd name="connsiteY1" fmla="*/ 1870335 h 2168714"/>
              <a:gd name="connsiteX2" fmla="*/ 67765 w 961055"/>
              <a:gd name="connsiteY2" fmla="*/ 1392066 h 2168714"/>
              <a:gd name="connsiteX3" fmla="*/ 517854 w 961055"/>
              <a:gd name="connsiteY3" fmla="*/ 526747 h 2168714"/>
              <a:gd name="connsiteX4" fmla="*/ 961055 w 961055"/>
              <a:gd name="connsiteY4" fmla="*/ 19697 h 2168714"/>
              <a:gd name="connsiteX0" fmla="*/ 162956 w 961055"/>
              <a:gd name="connsiteY0" fmla="*/ 2283298 h 2283298"/>
              <a:gd name="connsiteX1" fmla="*/ 61722 w 961055"/>
              <a:gd name="connsiteY1" fmla="*/ 1984919 h 2283298"/>
              <a:gd name="connsiteX2" fmla="*/ 67765 w 961055"/>
              <a:gd name="connsiteY2" fmla="*/ 1506650 h 2283298"/>
              <a:gd name="connsiteX3" fmla="*/ 517854 w 961055"/>
              <a:gd name="connsiteY3" fmla="*/ 641331 h 2283298"/>
              <a:gd name="connsiteX4" fmla="*/ 961055 w 961055"/>
              <a:gd name="connsiteY4" fmla="*/ 134281 h 2283298"/>
              <a:gd name="connsiteX0" fmla="*/ 162956 w 961055"/>
              <a:gd name="connsiteY0" fmla="*/ 2376397 h 2376397"/>
              <a:gd name="connsiteX1" fmla="*/ 61722 w 961055"/>
              <a:gd name="connsiteY1" fmla="*/ 2078018 h 2376397"/>
              <a:gd name="connsiteX2" fmla="*/ 67765 w 961055"/>
              <a:gd name="connsiteY2" fmla="*/ 1599749 h 2376397"/>
              <a:gd name="connsiteX3" fmla="*/ 699647 w 961055"/>
              <a:gd name="connsiteY3" fmla="*/ 228728 h 2376397"/>
              <a:gd name="connsiteX4" fmla="*/ 961055 w 961055"/>
              <a:gd name="connsiteY4" fmla="*/ 227380 h 2376397"/>
              <a:gd name="connsiteX0" fmla="*/ 162956 w 961055"/>
              <a:gd name="connsiteY0" fmla="*/ 2376397 h 2376397"/>
              <a:gd name="connsiteX1" fmla="*/ 61722 w 961055"/>
              <a:gd name="connsiteY1" fmla="*/ 2078018 h 2376397"/>
              <a:gd name="connsiteX2" fmla="*/ 67765 w 961055"/>
              <a:gd name="connsiteY2" fmla="*/ 1599749 h 2376397"/>
              <a:gd name="connsiteX3" fmla="*/ 699647 w 961055"/>
              <a:gd name="connsiteY3" fmla="*/ 228728 h 2376397"/>
              <a:gd name="connsiteX4" fmla="*/ 961055 w 961055"/>
              <a:gd name="connsiteY4" fmla="*/ 227381 h 2376397"/>
              <a:gd name="connsiteX0" fmla="*/ 162956 w 961055"/>
              <a:gd name="connsiteY0" fmla="*/ 2376397 h 2376397"/>
              <a:gd name="connsiteX1" fmla="*/ 61722 w 961055"/>
              <a:gd name="connsiteY1" fmla="*/ 2078018 h 2376397"/>
              <a:gd name="connsiteX2" fmla="*/ 67765 w 961055"/>
              <a:gd name="connsiteY2" fmla="*/ 1599749 h 2376397"/>
              <a:gd name="connsiteX3" fmla="*/ 699647 w 961055"/>
              <a:gd name="connsiteY3" fmla="*/ 228728 h 2376397"/>
              <a:gd name="connsiteX4" fmla="*/ 961055 w 961055"/>
              <a:gd name="connsiteY4" fmla="*/ 227381 h 2376397"/>
              <a:gd name="connsiteX0" fmla="*/ 162956 w 999588"/>
              <a:gd name="connsiteY0" fmla="*/ 2371430 h 2371430"/>
              <a:gd name="connsiteX1" fmla="*/ 61722 w 999588"/>
              <a:gd name="connsiteY1" fmla="*/ 2073051 h 2371430"/>
              <a:gd name="connsiteX2" fmla="*/ 67765 w 999588"/>
              <a:gd name="connsiteY2" fmla="*/ 1594782 h 2371430"/>
              <a:gd name="connsiteX3" fmla="*/ 699647 w 999588"/>
              <a:gd name="connsiteY3" fmla="*/ 223761 h 2371430"/>
              <a:gd name="connsiteX4" fmla="*/ 999588 w 999588"/>
              <a:gd name="connsiteY4" fmla="*/ 252215 h 2371430"/>
              <a:gd name="connsiteX0" fmla="*/ 162956 w 999588"/>
              <a:gd name="connsiteY0" fmla="*/ 2371430 h 2371430"/>
              <a:gd name="connsiteX1" fmla="*/ 166730 w 999588"/>
              <a:gd name="connsiteY1" fmla="*/ 2025502 h 2371430"/>
              <a:gd name="connsiteX2" fmla="*/ 67765 w 999588"/>
              <a:gd name="connsiteY2" fmla="*/ 1594782 h 2371430"/>
              <a:gd name="connsiteX3" fmla="*/ 699647 w 999588"/>
              <a:gd name="connsiteY3" fmla="*/ 223761 h 2371430"/>
              <a:gd name="connsiteX4" fmla="*/ 999588 w 999588"/>
              <a:gd name="connsiteY4" fmla="*/ 252215 h 2371430"/>
              <a:gd name="connsiteX0" fmla="*/ 40078 w 876710"/>
              <a:gd name="connsiteY0" fmla="*/ 2329660 h 2329660"/>
              <a:gd name="connsiteX1" fmla="*/ 43852 w 876710"/>
              <a:gd name="connsiteY1" fmla="*/ 1983732 h 2329660"/>
              <a:gd name="connsiteX2" fmla="*/ 303188 w 876710"/>
              <a:gd name="connsiteY2" fmla="*/ 1302389 h 2329660"/>
              <a:gd name="connsiteX3" fmla="*/ 576769 w 876710"/>
              <a:gd name="connsiteY3" fmla="*/ 181991 h 2329660"/>
              <a:gd name="connsiteX4" fmla="*/ 876710 w 876710"/>
              <a:gd name="connsiteY4" fmla="*/ 210445 h 2329660"/>
              <a:gd name="connsiteX0" fmla="*/ 40078 w 876710"/>
              <a:gd name="connsiteY0" fmla="*/ 2329660 h 2329660"/>
              <a:gd name="connsiteX1" fmla="*/ 43852 w 876710"/>
              <a:gd name="connsiteY1" fmla="*/ 1983732 h 2329660"/>
              <a:gd name="connsiteX2" fmla="*/ 303188 w 876710"/>
              <a:gd name="connsiteY2" fmla="*/ 1302389 h 2329660"/>
              <a:gd name="connsiteX3" fmla="*/ 576769 w 876710"/>
              <a:gd name="connsiteY3" fmla="*/ 181991 h 2329660"/>
              <a:gd name="connsiteX4" fmla="*/ 876710 w 876710"/>
              <a:gd name="connsiteY4" fmla="*/ 210445 h 2329660"/>
              <a:gd name="connsiteX0" fmla="*/ 40078 w 876710"/>
              <a:gd name="connsiteY0" fmla="*/ 2119215 h 2119215"/>
              <a:gd name="connsiteX1" fmla="*/ 43852 w 876710"/>
              <a:gd name="connsiteY1" fmla="*/ 1773287 h 2119215"/>
              <a:gd name="connsiteX2" fmla="*/ 303188 w 876710"/>
              <a:gd name="connsiteY2" fmla="*/ 1091944 h 2119215"/>
              <a:gd name="connsiteX3" fmla="*/ 876710 w 876710"/>
              <a:gd name="connsiteY3" fmla="*/ 0 h 2119215"/>
              <a:gd name="connsiteX0" fmla="*/ 40078 w 441998"/>
              <a:gd name="connsiteY0" fmla="*/ 1547426 h 1547426"/>
              <a:gd name="connsiteX1" fmla="*/ 43852 w 441998"/>
              <a:gd name="connsiteY1" fmla="*/ 1201498 h 1547426"/>
              <a:gd name="connsiteX2" fmla="*/ 303188 w 441998"/>
              <a:gd name="connsiteY2" fmla="*/ 520155 h 1547426"/>
              <a:gd name="connsiteX3" fmla="*/ 332358 w 441998"/>
              <a:gd name="connsiteY3" fmla="*/ 0 h 1547426"/>
              <a:gd name="connsiteX0" fmla="*/ 40078 w 441998"/>
              <a:gd name="connsiteY0" fmla="*/ 1547426 h 1547426"/>
              <a:gd name="connsiteX1" fmla="*/ 43852 w 441998"/>
              <a:gd name="connsiteY1" fmla="*/ 1201498 h 1547426"/>
              <a:gd name="connsiteX2" fmla="*/ 303188 w 441998"/>
              <a:gd name="connsiteY2" fmla="*/ 520155 h 1547426"/>
              <a:gd name="connsiteX3" fmla="*/ 332358 w 441998"/>
              <a:gd name="connsiteY3" fmla="*/ 0 h 1547426"/>
              <a:gd name="connsiteX0" fmla="*/ 40078 w 702156"/>
              <a:gd name="connsiteY0" fmla="*/ 1322819 h 1322819"/>
              <a:gd name="connsiteX1" fmla="*/ 43852 w 702156"/>
              <a:gd name="connsiteY1" fmla="*/ 976891 h 1322819"/>
              <a:gd name="connsiteX2" fmla="*/ 303188 w 702156"/>
              <a:gd name="connsiteY2" fmla="*/ 295548 h 1322819"/>
              <a:gd name="connsiteX3" fmla="*/ 606718 w 702156"/>
              <a:gd name="connsiteY3" fmla="*/ 163906 h 1322819"/>
              <a:gd name="connsiteX0" fmla="*/ 29219 w 691297"/>
              <a:gd name="connsiteY0" fmla="*/ 1332562 h 1332562"/>
              <a:gd name="connsiteX1" fmla="*/ 32993 w 691297"/>
              <a:gd name="connsiteY1" fmla="*/ 986634 h 1332562"/>
              <a:gd name="connsiteX2" fmla="*/ 227179 w 691297"/>
              <a:gd name="connsiteY2" fmla="*/ 295548 h 1332562"/>
              <a:gd name="connsiteX3" fmla="*/ 595859 w 691297"/>
              <a:gd name="connsiteY3" fmla="*/ 173649 h 1332562"/>
              <a:gd name="connsiteX0" fmla="*/ 29219 w 595859"/>
              <a:gd name="connsiteY0" fmla="*/ 1344226 h 1344226"/>
              <a:gd name="connsiteX1" fmla="*/ 32993 w 595859"/>
              <a:gd name="connsiteY1" fmla="*/ 998298 h 1344226"/>
              <a:gd name="connsiteX2" fmla="*/ 227179 w 595859"/>
              <a:gd name="connsiteY2" fmla="*/ 307212 h 1344226"/>
              <a:gd name="connsiteX3" fmla="*/ 595859 w 595859"/>
              <a:gd name="connsiteY3" fmla="*/ 185313 h 1344226"/>
              <a:gd name="connsiteX0" fmla="*/ 29219 w 572946"/>
              <a:gd name="connsiteY0" fmla="*/ 1332562 h 1332562"/>
              <a:gd name="connsiteX1" fmla="*/ 32993 w 572946"/>
              <a:gd name="connsiteY1" fmla="*/ 986634 h 1332562"/>
              <a:gd name="connsiteX2" fmla="*/ 227179 w 572946"/>
              <a:gd name="connsiteY2" fmla="*/ 295548 h 1332562"/>
              <a:gd name="connsiteX3" fmla="*/ 572946 w 572946"/>
              <a:gd name="connsiteY3" fmla="*/ 223766 h 1332562"/>
              <a:gd name="connsiteX0" fmla="*/ 114380 w 658107"/>
              <a:gd name="connsiteY0" fmla="*/ 1332562 h 1332562"/>
              <a:gd name="connsiteX1" fmla="*/ 118154 w 658107"/>
              <a:gd name="connsiteY1" fmla="*/ 986634 h 1332562"/>
              <a:gd name="connsiteX2" fmla="*/ 312340 w 658107"/>
              <a:gd name="connsiteY2" fmla="*/ 295548 h 1332562"/>
              <a:gd name="connsiteX3" fmla="*/ 658107 w 658107"/>
              <a:gd name="connsiteY3" fmla="*/ 223766 h 1332562"/>
              <a:gd name="connsiteX0" fmla="*/ 114380 w 658107"/>
              <a:gd name="connsiteY0" fmla="*/ 1332562 h 1332562"/>
              <a:gd name="connsiteX1" fmla="*/ 37383 w 658107"/>
              <a:gd name="connsiteY1" fmla="*/ 896972 h 1332562"/>
              <a:gd name="connsiteX2" fmla="*/ 312340 w 658107"/>
              <a:gd name="connsiteY2" fmla="*/ 295548 h 1332562"/>
              <a:gd name="connsiteX3" fmla="*/ 658107 w 658107"/>
              <a:gd name="connsiteY3" fmla="*/ 223766 h 1332562"/>
              <a:gd name="connsiteX0" fmla="*/ 114380 w 658107"/>
              <a:gd name="connsiteY0" fmla="*/ 1312244 h 1312244"/>
              <a:gd name="connsiteX1" fmla="*/ 37383 w 658107"/>
              <a:gd name="connsiteY1" fmla="*/ 876654 h 1312244"/>
              <a:gd name="connsiteX2" fmla="*/ 250893 w 658107"/>
              <a:gd name="connsiteY2" fmla="*/ 295548 h 1312244"/>
              <a:gd name="connsiteX3" fmla="*/ 658107 w 658107"/>
              <a:gd name="connsiteY3" fmla="*/ 203448 h 1312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8107" h="1312244">
                <a:moveTo>
                  <a:pt x="114380" y="1312244"/>
                </a:moveTo>
                <a:cubicBezTo>
                  <a:pt x="0" y="1210828"/>
                  <a:pt x="14631" y="1046103"/>
                  <a:pt x="37383" y="876654"/>
                </a:cubicBezTo>
                <a:cubicBezTo>
                  <a:pt x="60135" y="707205"/>
                  <a:pt x="183128" y="490328"/>
                  <a:pt x="250893" y="295548"/>
                </a:cubicBezTo>
                <a:cubicBezTo>
                  <a:pt x="389703" y="0"/>
                  <a:pt x="467076" y="18135"/>
                  <a:pt x="658107" y="203448"/>
                </a:cubicBezTo>
              </a:path>
            </a:pathLst>
          </a:custGeom>
          <a:ln w="38100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cxnSp>
        <p:nvCxnSpPr>
          <p:cNvPr id="27" name="Connecteur droit avec flèche 26"/>
          <p:cNvCxnSpPr/>
          <p:nvPr/>
        </p:nvCxnSpPr>
        <p:spPr>
          <a:xfrm>
            <a:off x="4283968" y="5488374"/>
            <a:ext cx="1728192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2"/>
          <p:cNvGraphicFramePr>
            <a:graphicFrameLocks noGrp="1"/>
          </p:cNvGraphicFramePr>
          <p:nvPr/>
        </p:nvGraphicFramePr>
        <p:xfrm>
          <a:off x="179512" y="116632"/>
          <a:ext cx="8856985" cy="914400"/>
        </p:xfrm>
        <a:graphic>
          <a:graphicData uri="http://schemas.openxmlformats.org/drawingml/2006/table">
            <a:tbl>
              <a:tblPr/>
              <a:tblGrid>
                <a:gridCol w="2520280"/>
                <a:gridCol w="1872208"/>
                <a:gridCol w="2016224"/>
                <a:gridCol w="2448273"/>
              </a:tblGrid>
              <a:tr h="2177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2000" dirty="0">
                        <a:latin typeface="Arial Narrow"/>
                        <a:ea typeface="Arial Unicode MS"/>
                        <a:cs typeface="Calibri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>
                          <a:latin typeface="Arial Narrow"/>
                          <a:ea typeface="Arial Unicode MS"/>
                          <a:cs typeface="Calibri"/>
                        </a:rPr>
                        <a:t>Citronellal</a:t>
                      </a:r>
                      <a:endParaRPr lang="fr-FR" sz="20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 err="1">
                          <a:latin typeface="Arial Narrow"/>
                          <a:ea typeface="Arial Unicode MS"/>
                          <a:cs typeface="Calibri"/>
                        </a:rPr>
                        <a:t>Frambinone</a:t>
                      </a:r>
                      <a:endParaRPr lang="fr-FR" sz="20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>
                          <a:latin typeface="Arial Narrow"/>
                          <a:ea typeface="Arial Unicode MS"/>
                          <a:cs typeface="Calibri"/>
                        </a:rPr>
                        <a:t>Benzoate </a:t>
                      </a:r>
                      <a:r>
                        <a:rPr lang="fr-FR" sz="2000" b="1" dirty="0" smtClean="0">
                          <a:latin typeface="Arial Narrow"/>
                          <a:ea typeface="Arial Unicode MS"/>
                          <a:cs typeface="Calibri"/>
                        </a:rPr>
                        <a:t>d’éthyle</a:t>
                      </a:r>
                      <a:endParaRPr lang="fr-FR" sz="20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17774">
                <a:tc>
                  <a:txBody>
                    <a:bodyPr/>
                    <a:lstStyle/>
                    <a:p>
                      <a:pPr marR="20955" algn="ctr">
                        <a:spcAft>
                          <a:spcPts val="0"/>
                        </a:spcAft>
                      </a:pPr>
                      <a:r>
                        <a:rPr lang="fr-FR" sz="2000" b="1" dirty="0">
                          <a:latin typeface="Arial Narrow"/>
                          <a:ea typeface="Arial Unicode MS"/>
                          <a:cs typeface="Calibri"/>
                        </a:rPr>
                        <a:t>Groupe caractéristique</a:t>
                      </a:r>
                      <a:endParaRPr lang="fr-FR" sz="20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200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200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20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5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>
                          <a:latin typeface="Arial Narrow"/>
                          <a:ea typeface="Arial Unicode MS"/>
                          <a:cs typeface="Calibri"/>
                        </a:rPr>
                        <a:t>Famille</a:t>
                      </a:r>
                      <a:endParaRPr lang="fr-FR" sz="20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20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20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20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179512" y="1196751"/>
          <a:ext cx="8784976" cy="914400"/>
        </p:xfrm>
        <a:graphic>
          <a:graphicData uri="http://schemas.openxmlformats.org/drawingml/2006/table">
            <a:tbl>
              <a:tblPr/>
              <a:tblGrid>
                <a:gridCol w="2520280"/>
                <a:gridCol w="3778382"/>
                <a:gridCol w="2486314"/>
              </a:tblGrid>
              <a:tr h="2177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2000" dirty="0">
                        <a:latin typeface="Arial Narrow"/>
                        <a:ea typeface="Arial Unicode MS"/>
                        <a:cs typeface="Calibri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1" dirty="0" smtClean="0">
                          <a:latin typeface="Arial Narrow"/>
                          <a:ea typeface="Arial Unicode MS"/>
                          <a:cs typeface="Calibri"/>
                        </a:rPr>
                        <a:t>Acide citrique</a:t>
                      </a:r>
                      <a:endParaRPr lang="fr-FR" sz="2000" dirty="0" smtClean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 smtClean="0">
                          <a:latin typeface="Arial Narrow"/>
                          <a:ea typeface="Arial Unicode MS"/>
                          <a:cs typeface="Calibri"/>
                        </a:rPr>
                        <a:t>Nylon 66</a:t>
                      </a:r>
                      <a:endParaRPr lang="fr-FR" sz="20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17774">
                <a:tc>
                  <a:txBody>
                    <a:bodyPr/>
                    <a:lstStyle/>
                    <a:p>
                      <a:pPr marR="20955" algn="ctr">
                        <a:spcAft>
                          <a:spcPts val="0"/>
                        </a:spcAft>
                      </a:pPr>
                      <a:r>
                        <a:rPr lang="fr-FR" sz="2000" b="1" dirty="0">
                          <a:latin typeface="Arial Narrow"/>
                          <a:ea typeface="Arial Unicode MS"/>
                          <a:cs typeface="Calibri"/>
                        </a:rPr>
                        <a:t>Groupe caractéristique</a:t>
                      </a:r>
                      <a:endParaRPr lang="fr-FR" sz="20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200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200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5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>
                          <a:latin typeface="Arial Narrow"/>
                          <a:ea typeface="Arial Unicode MS"/>
                          <a:cs typeface="Calibri"/>
                        </a:rPr>
                        <a:t>Famille</a:t>
                      </a:r>
                      <a:endParaRPr lang="fr-FR" sz="20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20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20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2699792" y="404663"/>
            <a:ext cx="18277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CARBONYLE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2771800" y="692695"/>
            <a:ext cx="16417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70C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ALDEHYDE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44008" y="404663"/>
            <a:ext cx="18277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CARBONYLE</a:t>
            </a: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5004048" y="692695"/>
            <a:ext cx="12652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70C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CETONE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236296" y="404663"/>
            <a:ext cx="10278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ESTER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7236296" y="692695"/>
            <a:ext cx="10278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70C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ESTER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092280" y="1484784"/>
            <a:ext cx="10967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AMIDO</a:t>
            </a:r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7092280" y="1772816"/>
            <a:ext cx="10695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70C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AMIDE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707904" y="1484784"/>
            <a:ext cx="18277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CARBOXYLE</a:t>
            </a:r>
            <a:endParaRPr lang="fr-FR" dirty="0"/>
          </a:p>
        </p:txBody>
      </p:sp>
      <p:sp>
        <p:nvSpPr>
          <p:cNvPr id="15" name="Rectangle 14"/>
          <p:cNvSpPr/>
          <p:nvPr/>
        </p:nvSpPr>
        <p:spPr>
          <a:xfrm>
            <a:off x="2997877" y="1786209"/>
            <a:ext cx="32047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70C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ACIDE CARBOXYLIQUE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2924944"/>
            <a:ext cx="59378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u="sng" dirty="0" smtClean="0">
                <a:latin typeface="Bookman Old Style" pitchFamily="18" charset="0"/>
              </a:rPr>
              <a:t>I- Caractéristiques de la liaison C=O</a:t>
            </a:r>
            <a:endParaRPr lang="fr-FR" sz="2400" dirty="0">
              <a:latin typeface="Bookman Old Style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619672" y="3429000"/>
            <a:ext cx="486703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200" b="1" dirty="0" smtClean="0">
                <a:latin typeface="Bookman Old Style" pitchFamily="18" charset="0"/>
              </a:rPr>
              <a:t>1) </a:t>
            </a:r>
            <a:r>
              <a:rPr lang="fr-FR" sz="2200" b="1" u="sng" dirty="0" smtClean="0">
                <a:latin typeface="Bookman Old Style" pitchFamily="18" charset="0"/>
              </a:rPr>
              <a:t>Cas des composés carbonylés</a:t>
            </a:r>
            <a:endParaRPr lang="fr-FR" sz="2200" dirty="0">
              <a:latin typeface="Bookman Old Style" pitchFamily="18" charset="0"/>
            </a:endParaRPr>
          </a:p>
        </p:txBody>
      </p:sp>
      <p:cxnSp>
        <p:nvCxnSpPr>
          <p:cNvPr id="23" name="Connecteur droit avec flèche 22"/>
          <p:cNvCxnSpPr/>
          <p:nvPr/>
        </p:nvCxnSpPr>
        <p:spPr>
          <a:xfrm flipV="1">
            <a:off x="6516216" y="3429000"/>
            <a:ext cx="576064" cy="216024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/>
          <p:nvPr/>
        </p:nvCxnSpPr>
        <p:spPr>
          <a:xfrm>
            <a:off x="6516216" y="3717032"/>
            <a:ext cx="576064" cy="216024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7042143" y="3140968"/>
            <a:ext cx="21018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70C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ALDEHYDES</a:t>
            </a:r>
            <a:endParaRPr lang="fr-FR" sz="2000" dirty="0">
              <a:solidFill>
                <a:srgbClr val="0070C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092280" y="3717032"/>
            <a:ext cx="16506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70C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CETONES</a:t>
            </a:r>
            <a:endParaRPr lang="fr-FR" sz="2000" dirty="0">
              <a:solidFill>
                <a:srgbClr val="0070C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0" y="3861048"/>
            <a:ext cx="18565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Bookman Old Style" pitchFamily="18" charset="0"/>
              </a:rPr>
              <a:t>a/ </a:t>
            </a:r>
            <a:r>
              <a:rPr lang="fr-FR" sz="2000" b="1" u="sng" dirty="0" smtClean="0">
                <a:latin typeface="Bookman Old Style" pitchFamily="18" charset="0"/>
              </a:rPr>
              <a:t>Structure</a:t>
            </a:r>
            <a:endParaRPr lang="fr-FR" sz="2000" dirty="0">
              <a:latin typeface="Bookman Old Style" pitchFamily="18" charset="0"/>
            </a:endParaRP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72008" y="4254139"/>
            <a:ext cx="8964488" cy="2603861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Géométrie</a:t>
            </a:r>
            <a:r>
              <a:rPr kumimoji="0" lang="fr-FR" sz="2000" b="1" i="1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VSEPR autour de l’atome de carbone fonctionnel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Longueur</a:t>
            </a:r>
            <a:r>
              <a:rPr kumimoji="0" lang="fr-FR" sz="2000" b="1" i="1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de la liaison </a:t>
            </a:r>
            <a:r>
              <a:rPr kumimoji="0" lang="fr-FR" sz="2000" b="1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</a:t>
            </a:r>
            <a:r>
              <a:rPr kumimoji="0" lang="fr-FR" sz="2000" b="1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=</a:t>
            </a:r>
            <a:r>
              <a:rPr kumimoji="0" lang="fr-FR" sz="2000" b="1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O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</a:t>
            </a:r>
          </a:p>
        </p:txBody>
      </p:sp>
      <p:sp>
        <p:nvSpPr>
          <p:cNvPr id="46081" name="Text Box 1"/>
          <p:cNvSpPr txBox="1">
            <a:spLocks noChangeArrowheads="1"/>
          </p:cNvSpPr>
          <p:nvPr/>
        </p:nvSpPr>
        <p:spPr bwMode="auto">
          <a:xfrm>
            <a:off x="107504" y="4653136"/>
            <a:ext cx="5832648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Carbone de type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AX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3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E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0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: d’où un environnement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triangulaire plan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avec des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angles de liaison proches de 120 °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autour du carbone fonctionnel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4" name="Image 33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78252" y="4462636"/>
            <a:ext cx="3030773" cy="1846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Rectangle 34"/>
          <p:cNvSpPr/>
          <p:nvPr/>
        </p:nvSpPr>
        <p:spPr>
          <a:xfrm>
            <a:off x="899592" y="5589240"/>
            <a:ext cx="39581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cs typeface="Arial" pitchFamily="34" charset="0"/>
                <a:sym typeface="Wingdings 3" pitchFamily="18" charset="2"/>
              </a:rPr>
              <a:t>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cs typeface="Arial" pitchFamily="34" charset="0"/>
              </a:rPr>
              <a:t>4 atomes dans le même plan</a:t>
            </a:r>
            <a:endParaRPr lang="fr-FR" sz="2000" b="1" u="sng" dirty="0">
              <a:solidFill>
                <a:srgbClr val="00B0F0"/>
              </a:solidFill>
            </a:endParaRPr>
          </a:p>
        </p:txBody>
      </p:sp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1187624" y="6353388"/>
            <a:ext cx="7297092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En moyenne, d(C=O) = 123 pm </a:t>
            </a:r>
            <a:r>
              <a:rPr kumimoji="0" lang="fr-FR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&lt;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d(C=C) = 134 pm</a:t>
            </a:r>
            <a:endParaRPr kumimoji="0" lang="fr-FR" sz="1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7" name="Groupe 36"/>
          <p:cNvGrpSpPr/>
          <p:nvPr/>
        </p:nvGrpSpPr>
        <p:grpSpPr>
          <a:xfrm>
            <a:off x="6463258" y="4365104"/>
            <a:ext cx="1543615" cy="1434410"/>
            <a:chOff x="6463258" y="4365104"/>
            <a:chExt cx="1543615" cy="1434410"/>
          </a:xfrm>
        </p:grpSpPr>
        <p:sp>
          <p:nvSpPr>
            <p:cNvPr id="27" name="ZoneTexte 26"/>
            <p:cNvSpPr txBox="1"/>
            <p:nvPr/>
          </p:nvSpPr>
          <p:spPr>
            <a:xfrm>
              <a:off x="7016080" y="4365104"/>
              <a:ext cx="473206" cy="5078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700" b="1" dirty="0" smtClean="0">
                  <a:solidFill>
                    <a:srgbClr val="00B0F0"/>
                  </a:solidFill>
                  <a:latin typeface="Arial Black" pitchFamily="34" charset="0"/>
                  <a:cs typeface="Arial" pitchFamily="34" charset="0"/>
                </a:rPr>
                <a:t>O</a:t>
              </a:r>
              <a:endParaRPr lang="fr-FR" sz="2700" b="1" dirty="0">
                <a:solidFill>
                  <a:srgbClr val="00B0F0"/>
                </a:solidFill>
                <a:latin typeface="Arial Black" pitchFamily="34" charset="0"/>
                <a:cs typeface="Arial" pitchFamily="34" charset="0"/>
              </a:endParaRPr>
            </a:p>
          </p:txBody>
        </p:sp>
        <p:sp>
          <p:nvSpPr>
            <p:cNvPr id="32" name="ZoneTexte 31"/>
            <p:cNvSpPr txBox="1"/>
            <p:nvPr/>
          </p:nvSpPr>
          <p:spPr>
            <a:xfrm>
              <a:off x="7010747" y="4994126"/>
              <a:ext cx="453970" cy="5078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700" b="1" dirty="0" smtClean="0">
                  <a:solidFill>
                    <a:srgbClr val="00B0F0"/>
                  </a:solidFill>
                  <a:latin typeface="Arial Black" pitchFamily="34" charset="0"/>
                  <a:cs typeface="Arial" pitchFamily="34" charset="0"/>
                </a:rPr>
                <a:t>C</a:t>
              </a:r>
              <a:endParaRPr lang="fr-FR" sz="2700" b="1" dirty="0">
                <a:solidFill>
                  <a:srgbClr val="00B0F0"/>
                </a:solidFill>
                <a:latin typeface="Arial Black" pitchFamily="34" charset="0"/>
                <a:cs typeface="Arial" pitchFamily="34" charset="0"/>
              </a:endParaRPr>
            </a:p>
          </p:txBody>
        </p:sp>
        <p:sp>
          <p:nvSpPr>
            <p:cNvPr id="33" name="ZoneTexte 32"/>
            <p:cNvSpPr txBox="1"/>
            <p:nvPr/>
          </p:nvSpPr>
          <p:spPr>
            <a:xfrm>
              <a:off x="6463258" y="5291683"/>
              <a:ext cx="453970" cy="5078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700" b="1" dirty="0" smtClean="0">
                  <a:solidFill>
                    <a:srgbClr val="00B0F0"/>
                  </a:solidFill>
                  <a:latin typeface="Arial Black" pitchFamily="34" charset="0"/>
                  <a:cs typeface="Arial" pitchFamily="34" charset="0"/>
                </a:rPr>
                <a:t>C</a:t>
              </a:r>
              <a:endParaRPr lang="fr-FR" sz="2700" b="1" dirty="0">
                <a:solidFill>
                  <a:srgbClr val="00B0F0"/>
                </a:solidFill>
                <a:latin typeface="Arial Black" pitchFamily="34" charset="0"/>
                <a:cs typeface="Arial" pitchFamily="34" charset="0"/>
              </a:endParaRPr>
            </a:p>
          </p:txBody>
        </p:sp>
        <p:sp>
          <p:nvSpPr>
            <p:cNvPr id="36" name="ZoneTexte 35"/>
            <p:cNvSpPr txBox="1"/>
            <p:nvPr/>
          </p:nvSpPr>
          <p:spPr>
            <a:xfrm>
              <a:off x="7552903" y="5291683"/>
              <a:ext cx="453970" cy="5078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700" b="1" dirty="0" smtClean="0">
                  <a:solidFill>
                    <a:srgbClr val="00B0F0"/>
                  </a:solidFill>
                  <a:latin typeface="Arial Black" pitchFamily="34" charset="0"/>
                  <a:cs typeface="Arial" pitchFamily="34" charset="0"/>
                </a:rPr>
                <a:t>C</a:t>
              </a:r>
              <a:endParaRPr lang="fr-FR" sz="2700" b="1" dirty="0">
                <a:solidFill>
                  <a:srgbClr val="00B0F0"/>
                </a:solidFill>
                <a:latin typeface="Arial Black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6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8" grpId="0"/>
      <p:bldP spid="29" grpId="0"/>
      <p:bldP spid="30" grpId="0"/>
      <p:bldP spid="31" grpId="0" animBg="1"/>
      <p:bldP spid="46081" grpId="0"/>
      <p:bldP spid="35" grpId="0"/>
      <p:bldP spid="4608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72008" y="2601088"/>
            <a:ext cx="8964488" cy="1440159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2132856"/>
            <a:ext cx="284565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400" b="1" i="1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Stéréosélectivité</a:t>
            </a:r>
            <a:r>
              <a:rPr kumimoji="0" lang="fr-FR" sz="2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:</a:t>
            </a:r>
          </a:p>
        </p:txBody>
      </p:sp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107504" y="2601087"/>
            <a:ext cx="8856984" cy="704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Lors de la 1</a:t>
            </a:r>
            <a:r>
              <a:rPr kumimoji="0" lang="fr-FR" sz="2000" b="0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ère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étape,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l’addition de l’ion cyanure est équiprobable d’un côté ou de l’autre du plan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du groupe carbonyle.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7504" y="3321167"/>
            <a:ext cx="89644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On obtient donc 50 % de chaque </a:t>
            </a:r>
            <a:r>
              <a:rPr lang="fr-FR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stéréoisomère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: la réaction n’est donc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pas </a:t>
            </a:r>
            <a:r>
              <a:rPr lang="fr-FR" sz="2000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stéréosélective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fr-FR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414908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5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: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Quel(s) produit(s) obtient-on par action du 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cyanure de potassium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sur la 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(R) 2-</a:t>
            </a:r>
            <a:r>
              <a:rPr kumimoji="0" lang="fr-FR" sz="2000" b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méthylcyclohexanone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, suivie d’une hydrolyse acide ?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2008" y="44624"/>
            <a:ext cx="8964488" cy="1944216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912" y="71185"/>
            <a:ext cx="8964488" cy="430887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r>
              <a:rPr lang="fr-FR" sz="2200" dirty="0" smtClean="0">
                <a:sym typeface="Wingdings"/>
              </a:rPr>
              <a:t></a:t>
            </a:r>
            <a:r>
              <a:rPr lang="fr-FR" sz="2200" baseline="30000" dirty="0" smtClean="0"/>
              <a:t> </a:t>
            </a:r>
            <a:r>
              <a:rPr lang="fr-FR" sz="2200" b="1" u="sng" dirty="0" smtClean="0"/>
              <a:t>Hydrolyse en milieu acide</a:t>
            </a:r>
            <a:r>
              <a:rPr lang="fr-FR" sz="2200" dirty="0" smtClean="0"/>
              <a:t> :</a:t>
            </a:r>
            <a:endParaRPr lang="fr-FR" sz="2200" dirty="0"/>
          </a:p>
        </p:txBody>
      </p:sp>
      <p:pic>
        <p:nvPicPr>
          <p:cNvPr id="9" name="Image 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591830"/>
            <a:ext cx="2070491" cy="1263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 9"/>
          <p:cNvPicPr/>
          <p:nvPr/>
        </p:nvPicPr>
        <p:blipFill>
          <a:blip r:embed="rId3" cstate="print"/>
          <a:srcRect r="62179"/>
          <a:stretch>
            <a:fillRect/>
          </a:stretch>
        </p:blipFill>
        <p:spPr bwMode="auto">
          <a:xfrm>
            <a:off x="179512" y="591830"/>
            <a:ext cx="1872208" cy="1271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0"/>
          <p:cNvPicPr/>
          <p:nvPr/>
        </p:nvPicPr>
        <p:blipFill>
          <a:blip r:embed="rId4" cstate="print"/>
          <a:srcRect l="69129" t="15306" b="33673"/>
          <a:stretch>
            <a:fillRect/>
          </a:stretch>
        </p:blipFill>
        <p:spPr bwMode="auto">
          <a:xfrm>
            <a:off x="2699792" y="879862"/>
            <a:ext cx="1152128" cy="626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Forme libre 11"/>
          <p:cNvSpPr/>
          <p:nvPr/>
        </p:nvSpPr>
        <p:spPr>
          <a:xfrm rot="18044203" flipV="1">
            <a:off x="1924708" y="742227"/>
            <a:ext cx="1057049" cy="1620522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  <a:gd name="connsiteX0" fmla="*/ 162956 w 961055"/>
              <a:gd name="connsiteY0" fmla="*/ 2168714 h 2168714"/>
              <a:gd name="connsiteX1" fmla="*/ 61722 w 961055"/>
              <a:gd name="connsiteY1" fmla="*/ 1870335 h 2168714"/>
              <a:gd name="connsiteX2" fmla="*/ 67765 w 961055"/>
              <a:gd name="connsiteY2" fmla="*/ 1392066 h 2168714"/>
              <a:gd name="connsiteX3" fmla="*/ 517854 w 961055"/>
              <a:gd name="connsiteY3" fmla="*/ 526747 h 2168714"/>
              <a:gd name="connsiteX4" fmla="*/ 961055 w 961055"/>
              <a:gd name="connsiteY4" fmla="*/ 19697 h 2168714"/>
              <a:gd name="connsiteX0" fmla="*/ 162956 w 961055"/>
              <a:gd name="connsiteY0" fmla="*/ 2283298 h 2283298"/>
              <a:gd name="connsiteX1" fmla="*/ 61722 w 961055"/>
              <a:gd name="connsiteY1" fmla="*/ 1984919 h 2283298"/>
              <a:gd name="connsiteX2" fmla="*/ 67765 w 961055"/>
              <a:gd name="connsiteY2" fmla="*/ 1506650 h 2283298"/>
              <a:gd name="connsiteX3" fmla="*/ 517854 w 961055"/>
              <a:gd name="connsiteY3" fmla="*/ 641331 h 2283298"/>
              <a:gd name="connsiteX4" fmla="*/ 961055 w 961055"/>
              <a:gd name="connsiteY4" fmla="*/ 134281 h 2283298"/>
              <a:gd name="connsiteX0" fmla="*/ 162956 w 961055"/>
              <a:gd name="connsiteY0" fmla="*/ 2376397 h 2376397"/>
              <a:gd name="connsiteX1" fmla="*/ 61722 w 961055"/>
              <a:gd name="connsiteY1" fmla="*/ 2078018 h 2376397"/>
              <a:gd name="connsiteX2" fmla="*/ 67765 w 961055"/>
              <a:gd name="connsiteY2" fmla="*/ 1599749 h 2376397"/>
              <a:gd name="connsiteX3" fmla="*/ 699647 w 961055"/>
              <a:gd name="connsiteY3" fmla="*/ 228728 h 2376397"/>
              <a:gd name="connsiteX4" fmla="*/ 961055 w 961055"/>
              <a:gd name="connsiteY4" fmla="*/ 227380 h 2376397"/>
              <a:gd name="connsiteX0" fmla="*/ 162956 w 961055"/>
              <a:gd name="connsiteY0" fmla="*/ 2376397 h 2376397"/>
              <a:gd name="connsiteX1" fmla="*/ 61722 w 961055"/>
              <a:gd name="connsiteY1" fmla="*/ 2078018 h 2376397"/>
              <a:gd name="connsiteX2" fmla="*/ 67765 w 961055"/>
              <a:gd name="connsiteY2" fmla="*/ 1599749 h 2376397"/>
              <a:gd name="connsiteX3" fmla="*/ 699647 w 961055"/>
              <a:gd name="connsiteY3" fmla="*/ 228728 h 2376397"/>
              <a:gd name="connsiteX4" fmla="*/ 961055 w 961055"/>
              <a:gd name="connsiteY4" fmla="*/ 227381 h 2376397"/>
              <a:gd name="connsiteX0" fmla="*/ 162956 w 961055"/>
              <a:gd name="connsiteY0" fmla="*/ 2376397 h 2376397"/>
              <a:gd name="connsiteX1" fmla="*/ 61722 w 961055"/>
              <a:gd name="connsiteY1" fmla="*/ 2078018 h 2376397"/>
              <a:gd name="connsiteX2" fmla="*/ 67765 w 961055"/>
              <a:gd name="connsiteY2" fmla="*/ 1599749 h 2376397"/>
              <a:gd name="connsiteX3" fmla="*/ 699647 w 961055"/>
              <a:gd name="connsiteY3" fmla="*/ 228728 h 2376397"/>
              <a:gd name="connsiteX4" fmla="*/ 961055 w 961055"/>
              <a:gd name="connsiteY4" fmla="*/ 227381 h 2376397"/>
              <a:gd name="connsiteX0" fmla="*/ 162956 w 999588"/>
              <a:gd name="connsiteY0" fmla="*/ 2371430 h 2371430"/>
              <a:gd name="connsiteX1" fmla="*/ 61722 w 999588"/>
              <a:gd name="connsiteY1" fmla="*/ 2073051 h 2371430"/>
              <a:gd name="connsiteX2" fmla="*/ 67765 w 999588"/>
              <a:gd name="connsiteY2" fmla="*/ 1594782 h 2371430"/>
              <a:gd name="connsiteX3" fmla="*/ 699647 w 999588"/>
              <a:gd name="connsiteY3" fmla="*/ 223761 h 2371430"/>
              <a:gd name="connsiteX4" fmla="*/ 999588 w 999588"/>
              <a:gd name="connsiteY4" fmla="*/ 252215 h 2371430"/>
              <a:gd name="connsiteX0" fmla="*/ 162956 w 999588"/>
              <a:gd name="connsiteY0" fmla="*/ 2371430 h 2371430"/>
              <a:gd name="connsiteX1" fmla="*/ 166730 w 999588"/>
              <a:gd name="connsiteY1" fmla="*/ 2025502 h 2371430"/>
              <a:gd name="connsiteX2" fmla="*/ 67765 w 999588"/>
              <a:gd name="connsiteY2" fmla="*/ 1594782 h 2371430"/>
              <a:gd name="connsiteX3" fmla="*/ 699647 w 999588"/>
              <a:gd name="connsiteY3" fmla="*/ 223761 h 2371430"/>
              <a:gd name="connsiteX4" fmla="*/ 999588 w 999588"/>
              <a:gd name="connsiteY4" fmla="*/ 252215 h 2371430"/>
              <a:gd name="connsiteX0" fmla="*/ 40078 w 876710"/>
              <a:gd name="connsiteY0" fmla="*/ 2329660 h 2329660"/>
              <a:gd name="connsiteX1" fmla="*/ 43852 w 876710"/>
              <a:gd name="connsiteY1" fmla="*/ 1983732 h 2329660"/>
              <a:gd name="connsiteX2" fmla="*/ 303188 w 876710"/>
              <a:gd name="connsiteY2" fmla="*/ 1302389 h 2329660"/>
              <a:gd name="connsiteX3" fmla="*/ 576769 w 876710"/>
              <a:gd name="connsiteY3" fmla="*/ 181991 h 2329660"/>
              <a:gd name="connsiteX4" fmla="*/ 876710 w 876710"/>
              <a:gd name="connsiteY4" fmla="*/ 210445 h 2329660"/>
              <a:gd name="connsiteX0" fmla="*/ 40078 w 876710"/>
              <a:gd name="connsiteY0" fmla="*/ 2329660 h 2329660"/>
              <a:gd name="connsiteX1" fmla="*/ 43852 w 876710"/>
              <a:gd name="connsiteY1" fmla="*/ 1983732 h 2329660"/>
              <a:gd name="connsiteX2" fmla="*/ 303188 w 876710"/>
              <a:gd name="connsiteY2" fmla="*/ 1302389 h 2329660"/>
              <a:gd name="connsiteX3" fmla="*/ 576769 w 876710"/>
              <a:gd name="connsiteY3" fmla="*/ 181991 h 2329660"/>
              <a:gd name="connsiteX4" fmla="*/ 876710 w 876710"/>
              <a:gd name="connsiteY4" fmla="*/ 210445 h 2329660"/>
              <a:gd name="connsiteX0" fmla="*/ 40078 w 876710"/>
              <a:gd name="connsiteY0" fmla="*/ 2119215 h 2119215"/>
              <a:gd name="connsiteX1" fmla="*/ 43852 w 876710"/>
              <a:gd name="connsiteY1" fmla="*/ 1773287 h 2119215"/>
              <a:gd name="connsiteX2" fmla="*/ 303188 w 876710"/>
              <a:gd name="connsiteY2" fmla="*/ 1091944 h 2119215"/>
              <a:gd name="connsiteX3" fmla="*/ 876710 w 876710"/>
              <a:gd name="connsiteY3" fmla="*/ 0 h 2119215"/>
              <a:gd name="connsiteX0" fmla="*/ 40078 w 441998"/>
              <a:gd name="connsiteY0" fmla="*/ 1547426 h 1547426"/>
              <a:gd name="connsiteX1" fmla="*/ 43852 w 441998"/>
              <a:gd name="connsiteY1" fmla="*/ 1201498 h 1547426"/>
              <a:gd name="connsiteX2" fmla="*/ 303188 w 441998"/>
              <a:gd name="connsiteY2" fmla="*/ 520155 h 1547426"/>
              <a:gd name="connsiteX3" fmla="*/ 332358 w 441998"/>
              <a:gd name="connsiteY3" fmla="*/ 0 h 1547426"/>
              <a:gd name="connsiteX0" fmla="*/ 40078 w 441998"/>
              <a:gd name="connsiteY0" fmla="*/ 1547426 h 1547426"/>
              <a:gd name="connsiteX1" fmla="*/ 43852 w 441998"/>
              <a:gd name="connsiteY1" fmla="*/ 1201498 h 1547426"/>
              <a:gd name="connsiteX2" fmla="*/ 303188 w 441998"/>
              <a:gd name="connsiteY2" fmla="*/ 520155 h 1547426"/>
              <a:gd name="connsiteX3" fmla="*/ 332358 w 441998"/>
              <a:gd name="connsiteY3" fmla="*/ 0 h 1547426"/>
              <a:gd name="connsiteX0" fmla="*/ 40078 w 702156"/>
              <a:gd name="connsiteY0" fmla="*/ 1322819 h 1322819"/>
              <a:gd name="connsiteX1" fmla="*/ 43852 w 702156"/>
              <a:gd name="connsiteY1" fmla="*/ 976891 h 1322819"/>
              <a:gd name="connsiteX2" fmla="*/ 303188 w 702156"/>
              <a:gd name="connsiteY2" fmla="*/ 295548 h 1322819"/>
              <a:gd name="connsiteX3" fmla="*/ 606718 w 702156"/>
              <a:gd name="connsiteY3" fmla="*/ 163906 h 1322819"/>
              <a:gd name="connsiteX0" fmla="*/ 29219 w 691297"/>
              <a:gd name="connsiteY0" fmla="*/ 1332562 h 1332562"/>
              <a:gd name="connsiteX1" fmla="*/ 32993 w 691297"/>
              <a:gd name="connsiteY1" fmla="*/ 986634 h 1332562"/>
              <a:gd name="connsiteX2" fmla="*/ 227179 w 691297"/>
              <a:gd name="connsiteY2" fmla="*/ 295548 h 1332562"/>
              <a:gd name="connsiteX3" fmla="*/ 595859 w 691297"/>
              <a:gd name="connsiteY3" fmla="*/ 173649 h 1332562"/>
              <a:gd name="connsiteX0" fmla="*/ 29219 w 595859"/>
              <a:gd name="connsiteY0" fmla="*/ 1344226 h 1344226"/>
              <a:gd name="connsiteX1" fmla="*/ 32993 w 595859"/>
              <a:gd name="connsiteY1" fmla="*/ 998298 h 1344226"/>
              <a:gd name="connsiteX2" fmla="*/ 227179 w 595859"/>
              <a:gd name="connsiteY2" fmla="*/ 307212 h 1344226"/>
              <a:gd name="connsiteX3" fmla="*/ 595859 w 595859"/>
              <a:gd name="connsiteY3" fmla="*/ 185313 h 1344226"/>
              <a:gd name="connsiteX0" fmla="*/ 29219 w 572946"/>
              <a:gd name="connsiteY0" fmla="*/ 1332562 h 1332562"/>
              <a:gd name="connsiteX1" fmla="*/ 32993 w 572946"/>
              <a:gd name="connsiteY1" fmla="*/ 986634 h 1332562"/>
              <a:gd name="connsiteX2" fmla="*/ 227179 w 572946"/>
              <a:gd name="connsiteY2" fmla="*/ 295548 h 1332562"/>
              <a:gd name="connsiteX3" fmla="*/ 572946 w 572946"/>
              <a:gd name="connsiteY3" fmla="*/ 223766 h 1332562"/>
              <a:gd name="connsiteX0" fmla="*/ 114380 w 658107"/>
              <a:gd name="connsiteY0" fmla="*/ 1332562 h 1332562"/>
              <a:gd name="connsiteX1" fmla="*/ 118154 w 658107"/>
              <a:gd name="connsiteY1" fmla="*/ 986634 h 1332562"/>
              <a:gd name="connsiteX2" fmla="*/ 312340 w 658107"/>
              <a:gd name="connsiteY2" fmla="*/ 295548 h 1332562"/>
              <a:gd name="connsiteX3" fmla="*/ 658107 w 658107"/>
              <a:gd name="connsiteY3" fmla="*/ 223766 h 1332562"/>
              <a:gd name="connsiteX0" fmla="*/ 114380 w 658107"/>
              <a:gd name="connsiteY0" fmla="*/ 1332562 h 1332562"/>
              <a:gd name="connsiteX1" fmla="*/ 37383 w 658107"/>
              <a:gd name="connsiteY1" fmla="*/ 896972 h 1332562"/>
              <a:gd name="connsiteX2" fmla="*/ 312340 w 658107"/>
              <a:gd name="connsiteY2" fmla="*/ 295548 h 1332562"/>
              <a:gd name="connsiteX3" fmla="*/ 658107 w 658107"/>
              <a:gd name="connsiteY3" fmla="*/ 223766 h 1332562"/>
              <a:gd name="connsiteX0" fmla="*/ 114380 w 658107"/>
              <a:gd name="connsiteY0" fmla="*/ 1312244 h 1312244"/>
              <a:gd name="connsiteX1" fmla="*/ 37383 w 658107"/>
              <a:gd name="connsiteY1" fmla="*/ 876654 h 1312244"/>
              <a:gd name="connsiteX2" fmla="*/ 250893 w 658107"/>
              <a:gd name="connsiteY2" fmla="*/ 295548 h 1312244"/>
              <a:gd name="connsiteX3" fmla="*/ 658107 w 658107"/>
              <a:gd name="connsiteY3" fmla="*/ 203448 h 1312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8107" h="1312244">
                <a:moveTo>
                  <a:pt x="114380" y="1312244"/>
                </a:moveTo>
                <a:cubicBezTo>
                  <a:pt x="0" y="1210828"/>
                  <a:pt x="14631" y="1046103"/>
                  <a:pt x="37383" y="876654"/>
                </a:cubicBezTo>
                <a:cubicBezTo>
                  <a:pt x="60135" y="707205"/>
                  <a:pt x="183128" y="490328"/>
                  <a:pt x="250893" y="295548"/>
                </a:cubicBezTo>
                <a:cubicBezTo>
                  <a:pt x="389703" y="0"/>
                  <a:pt x="467076" y="18135"/>
                  <a:pt x="658107" y="203448"/>
                </a:cubicBezTo>
              </a:path>
            </a:pathLst>
          </a:custGeom>
          <a:ln w="38100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cxnSp>
        <p:nvCxnSpPr>
          <p:cNvPr id="13" name="Connecteur droit avec flèche 12"/>
          <p:cNvCxnSpPr/>
          <p:nvPr/>
        </p:nvCxnSpPr>
        <p:spPr>
          <a:xfrm>
            <a:off x="4283968" y="1311910"/>
            <a:ext cx="1728192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9752" y="4911452"/>
            <a:ext cx="2088232" cy="1731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Image 14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1928" y="5703540"/>
            <a:ext cx="1296143" cy="52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Connecteur droit avec flèche 17"/>
          <p:cNvCxnSpPr/>
          <p:nvPr/>
        </p:nvCxnSpPr>
        <p:spPr>
          <a:xfrm>
            <a:off x="4716016" y="6135588"/>
            <a:ext cx="1728192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Image 18"/>
          <p:cNvPicPr/>
          <p:nvPr/>
        </p:nvPicPr>
        <p:blipFill>
          <a:blip r:embed="rId4" cstate="print"/>
          <a:srcRect l="69129" t="38767" r="23153" b="33673"/>
          <a:stretch>
            <a:fillRect/>
          </a:stretch>
        </p:blipFill>
        <p:spPr bwMode="auto">
          <a:xfrm>
            <a:off x="1763688" y="5919564"/>
            <a:ext cx="43204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60232" y="4983460"/>
            <a:ext cx="2279853" cy="1757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Forme libre 19"/>
          <p:cNvSpPr/>
          <p:nvPr/>
        </p:nvSpPr>
        <p:spPr>
          <a:xfrm rot="18044203" flipV="1">
            <a:off x="587996" y="4719514"/>
            <a:ext cx="2121637" cy="3074721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  <a:gd name="connsiteX0" fmla="*/ 162956 w 961055"/>
              <a:gd name="connsiteY0" fmla="*/ 2168714 h 2168714"/>
              <a:gd name="connsiteX1" fmla="*/ 61722 w 961055"/>
              <a:gd name="connsiteY1" fmla="*/ 1870335 h 2168714"/>
              <a:gd name="connsiteX2" fmla="*/ 67765 w 961055"/>
              <a:gd name="connsiteY2" fmla="*/ 1392066 h 2168714"/>
              <a:gd name="connsiteX3" fmla="*/ 517854 w 961055"/>
              <a:gd name="connsiteY3" fmla="*/ 526747 h 2168714"/>
              <a:gd name="connsiteX4" fmla="*/ 961055 w 961055"/>
              <a:gd name="connsiteY4" fmla="*/ 19697 h 2168714"/>
              <a:gd name="connsiteX0" fmla="*/ 162956 w 961055"/>
              <a:gd name="connsiteY0" fmla="*/ 2283298 h 2283298"/>
              <a:gd name="connsiteX1" fmla="*/ 61722 w 961055"/>
              <a:gd name="connsiteY1" fmla="*/ 1984919 h 2283298"/>
              <a:gd name="connsiteX2" fmla="*/ 67765 w 961055"/>
              <a:gd name="connsiteY2" fmla="*/ 1506650 h 2283298"/>
              <a:gd name="connsiteX3" fmla="*/ 517854 w 961055"/>
              <a:gd name="connsiteY3" fmla="*/ 641331 h 2283298"/>
              <a:gd name="connsiteX4" fmla="*/ 961055 w 961055"/>
              <a:gd name="connsiteY4" fmla="*/ 134281 h 2283298"/>
              <a:gd name="connsiteX0" fmla="*/ 162956 w 961055"/>
              <a:gd name="connsiteY0" fmla="*/ 2376397 h 2376397"/>
              <a:gd name="connsiteX1" fmla="*/ 61722 w 961055"/>
              <a:gd name="connsiteY1" fmla="*/ 2078018 h 2376397"/>
              <a:gd name="connsiteX2" fmla="*/ 67765 w 961055"/>
              <a:gd name="connsiteY2" fmla="*/ 1599749 h 2376397"/>
              <a:gd name="connsiteX3" fmla="*/ 699647 w 961055"/>
              <a:gd name="connsiteY3" fmla="*/ 228728 h 2376397"/>
              <a:gd name="connsiteX4" fmla="*/ 961055 w 961055"/>
              <a:gd name="connsiteY4" fmla="*/ 227380 h 2376397"/>
              <a:gd name="connsiteX0" fmla="*/ 162956 w 961055"/>
              <a:gd name="connsiteY0" fmla="*/ 2376397 h 2376397"/>
              <a:gd name="connsiteX1" fmla="*/ 61722 w 961055"/>
              <a:gd name="connsiteY1" fmla="*/ 2078018 h 2376397"/>
              <a:gd name="connsiteX2" fmla="*/ 67765 w 961055"/>
              <a:gd name="connsiteY2" fmla="*/ 1599749 h 2376397"/>
              <a:gd name="connsiteX3" fmla="*/ 699647 w 961055"/>
              <a:gd name="connsiteY3" fmla="*/ 228728 h 2376397"/>
              <a:gd name="connsiteX4" fmla="*/ 961055 w 961055"/>
              <a:gd name="connsiteY4" fmla="*/ 227381 h 2376397"/>
              <a:gd name="connsiteX0" fmla="*/ 162956 w 961055"/>
              <a:gd name="connsiteY0" fmla="*/ 2376397 h 2376397"/>
              <a:gd name="connsiteX1" fmla="*/ 61722 w 961055"/>
              <a:gd name="connsiteY1" fmla="*/ 2078018 h 2376397"/>
              <a:gd name="connsiteX2" fmla="*/ 67765 w 961055"/>
              <a:gd name="connsiteY2" fmla="*/ 1599749 h 2376397"/>
              <a:gd name="connsiteX3" fmla="*/ 699647 w 961055"/>
              <a:gd name="connsiteY3" fmla="*/ 228728 h 2376397"/>
              <a:gd name="connsiteX4" fmla="*/ 961055 w 961055"/>
              <a:gd name="connsiteY4" fmla="*/ 227381 h 2376397"/>
              <a:gd name="connsiteX0" fmla="*/ 162956 w 999588"/>
              <a:gd name="connsiteY0" fmla="*/ 2371430 h 2371430"/>
              <a:gd name="connsiteX1" fmla="*/ 61722 w 999588"/>
              <a:gd name="connsiteY1" fmla="*/ 2073051 h 2371430"/>
              <a:gd name="connsiteX2" fmla="*/ 67765 w 999588"/>
              <a:gd name="connsiteY2" fmla="*/ 1594782 h 2371430"/>
              <a:gd name="connsiteX3" fmla="*/ 699647 w 999588"/>
              <a:gd name="connsiteY3" fmla="*/ 223761 h 2371430"/>
              <a:gd name="connsiteX4" fmla="*/ 999588 w 999588"/>
              <a:gd name="connsiteY4" fmla="*/ 252215 h 2371430"/>
              <a:gd name="connsiteX0" fmla="*/ 162956 w 999588"/>
              <a:gd name="connsiteY0" fmla="*/ 2371430 h 2371430"/>
              <a:gd name="connsiteX1" fmla="*/ 166730 w 999588"/>
              <a:gd name="connsiteY1" fmla="*/ 2025502 h 2371430"/>
              <a:gd name="connsiteX2" fmla="*/ 67765 w 999588"/>
              <a:gd name="connsiteY2" fmla="*/ 1594782 h 2371430"/>
              <a:gd name="connsiteX3" fmla="*/ 699647 w 999588"/>
              <a:gd name="connsiteY3" fmla="*/ 223761 h 2371430"/>
              <a:gd name="connsiteX4" fmla="*/ 999588 w 999588"/>
              <a:gd name="connsiteY4" fmla="*/ 252215 h 2371430"/>
              <a:gd name="connsiteX0" fmla="*/ 40078 w 876710"/>
              <a:gd name="connsiteY0" fmla="*/ 2329660 h 2329660"/>
              <a:gd name="connsiteX1" fmla="*/ 43852 w 876710"/>
              <a:gd name="connsiteY1" fmla="*/ 1983732 h 2329660"/>
              <a:gd name="connsiteX2" fmla="*/ 303188 w 876710"/>
              <a:gd name="connsiteY2" fmla="*/ 1302389 h 2329660"/>
              <a:gd name="connsiteX3" fmla="*/ 576769 w 876710"/>
              <a:gd name="connsiteY3" fmla="*/ 181991 h 2329660"/>
              <a:gd name="connsiteX4" fmla="*/ 876710 w 876710"/>
              <a:gd name="connsiteY4" fmla="*/ 210445 h 2329660"/>
              <a:gd name="connsiteX0" fmla="*/ 40078 w 876710"/>
              <a:gd name="connsiteY0" fmla="*/ 2329660 h 2329660"/>
              <a:gd name="connsiteX1" fmla="*/ 43852 w 876710"/>
              <a:gd name="connsiteY1" fmla="*/ 1983732 h 2329660"/>
              <a:gd name="connsiteX2" fmla="*/ 303188 w 876710"/>
              <a:gd name="connsiteY2" fmla="*/ 1302389 h 2329660"/>
              <a:gd name="connsiteX3" fmla="*/ 576769 w 876710"/>
              <a:gd name="connsiteY3" fmla="*/ 181991 h 2329660"/>
              <a:gd name="connsiteX4" fmla="*/ 876710 w 876710"/>
              <a:gd name="connsiteY4" fmla="*/ 210445 h 2329660"/>
              <a:gd name="connsiteX0" fmla="*/ 40078 w 876710"/>
              <a:gd name="connsiteY0" fmla="*/ 2119215 h 2119215"/>
              <a:gd name="connsiteX1" fmla="*/ 43852 w 876710"/>
              <a:gd name="connsiteY1" fmla="*/ 1773287 h 2119215"/>
              <a:gd name="connsiteX2" fmla="*/ 303188 w 876710"/>
              <a:gd name="connsiteY2" fmla="*/ 1091944 h 2119215"/>
              <a:gd name="connsiteX3" fmla="*/ 876710 w 876710"/>
              <a:gd name="connsiteY3" fmla="*/ 0 h 2119215"/>
              <a:gd name="connsiteX0" fmla="*/ 40078 w 441998"/>
              <a:gd name="connsiteY0" fmla="*/ 1547426 h 1547426"/>
              <a:gd name="connsiteX1" fmla="*/ 43852 w 441998"/>
              <a:gd name="connsiteY1" fmla="*/ 1201498 h 1547426"/>
              <a:gd name="connsiteX2" fmla="*/ 303188 w 441998"/>
              <a:gd name="connsiteY2" fmla="*/ 520155 h 1547426"/>
              <a:gd name="connsiteX3" fmla="*/ 332358 w 441998"/>
              <a:gd name="connsiteY3" fmla="*/ 0 h 1547426"/>
              <a:gd name="connsiteX0" fmla="*/ 40078 w 441998"/>
              <a:gd name="connsiteY0" fmla="*/ 1547426 h 1547426"/>
              <a:gd name="connsiteX1" fmla="*/ 43852 w 441998"/>
              <a:gd name="connsiteY1" fmla="*/ 1201498 h 1547426"/>
              <a:gd name="connsiteX2" fmla="*/ 303188 w 441998"/>
              <a:gd name="connsiteY2" fmla="*/ 520155 h 1547426"/>
              <a:gd name="connsiteX3" fmla="*/ 332358 w 441998"/>
              <a:gd name="connsiteY3" fmla="*/ 0 h 1547426"/>
              <a:gd name="connsiteX0" fmla="*/ 40078 w 702156"/>
              <a:gd name="connsiteY0" fmla="*/ 1322819 h 1322819"/>
              <a:gd name="connsiteX1" fmla="*/ 43852 w 702156"/>
              <a:gd name="connsiteY1" fmla="*/ 976891 h 1322819"/>
              <a:gd name="connsiteX2" fmla="*/ 303188 w 702156"/>
              <a:gd name="connsiteY2" fmla="*/ 295548 h 1322819"/>
              <a:gd name="connsiteX3" fmla="*/ 606718 w 702156"/>
              <a:gd name="connsiteY3" fmla="*/ 163906 h 1322819"/>
              <a:gd name="connsiteX0" fmla="*/ 29219 w 691297"/>
              <a:gd name="connsiteY0" fmla="*/ 1332562 h 1332562"/>
              <a:gd name="connsiteX1" fmla="*/ 32993 w 691297"/>
              <a:gd name="connsiteY1" fmla="*/ 986634 h 1332562"/>
              <a:gd name="connsiteX2" fmla="*/ 227179 w 691297"/>
              <a:gd name="connsiteY2" fmla="*/ 295548 h 1332562"/>
              <a:gd name="connsiteX3" fmla="*/ 595859 w 691297"/>
              <a:gd name="connsiteY3" fmla="*/ 173649 h 1332562"/>
              <a:gd name="connsiteX0" fmla="*/ 29219 w 595859"/>
              <a:gd name="connsiteY0" fmla="*/ 1344226 h 1344226"/>
              <a:gd name="connsiteX1" fmla="*/ 32993 w 595859"/>
              <a:gd name="connsiteY1" fmla="*/ 998298 h 1344226"/>
              <a:gd name="connsiteX2" fmla="*/ 227179 w 595859"/>
              <a:gd name="connsiteY2" fmla="*/ 307212 h 1344226"/>
              <a:gd name="connsiteX3" fmla="*/ 595859 w 595859"/>
              <a:gd name="connsiteY3" fmla="*/ 185313 h 1344226"/>
              <a:gd name="connsiteX0" fmla="*/ 29219 w 572946"/>
              <a:gd name="connsiteY0" fmla="*/ 1332562 h 1332562"/>
              <a:gd name="connsiteX1" fmla="*/ 32993 w 572946"/>
              <a:gd name="connsiteY1" fmla="*/ 986634 h 1332562"/>
              <a:gd name="connsiteX2" fmla="*/ 227179 w 572946"/>
              <a:gd name="connsiteY2" fmla="*/ 295548 h 1332562"/>
              <a:gd name="connsiteX3" fmla="*/ 572946 w 572946"/>
              <a:gd name="connsiteY3" fmla="*/ 223766 h 1332562"/>
              <a:gd name="connsiteX0" fmla="*/ 114380 w 658107"/>
              <a:gd name="connsiteY0" fmla="*/ 1332562 h 1332562"/>
              <a:gd name="connsiteX1" fmla="*/ 118154 w 658107"/>
              <a:gd name="connsiteY1" fmla="*/ 986634 h 1332562"/>
              <a:gd name="connsiteX2" fmla="*/ 312340 w 658107"/>
              <a:gd name="connsiteY2" fmla="*/ 295548 h 1332562"/>
              <a:gd name="connsiteX3" fmla="*/ 658107 w 658107"/>
              <a:gd name="connsiteY3" fmla="*/ 223766 h 1332562"/>
              <a:gd name="connsiteX0" fmla="*/ 114380 w 658107"/>
              <a:gd name="connsiteY0" fmla="*/ 1332562 h 1332562"/>
              <a:gd name="connsiteX1" fmla="*/ 37383 w 658107"/>
              <a:gd name="connsiteY1" fmla="*/ 896972 h 1332562"/>
              <a:gd name="connsiteX2" fmla="*/ 312340 w 658107"/>
              <a:gd name="connsiteY2" fmla="*/ 295548 h 1332562"/>
              <a:gd name="connsiteX3" fmla="*/ 658107 w 658107"/>
              <a:gd name="connsiteY3" fmla="*/ 223766 h 1332562"/>
              <a:gd name="connsiteX0" fmla="*/ 114380 w 658107"/>
              <a:gd name="connsiteY0" fmla="*/ 1312244 h 1312244"/>
              <a:gd name="connsiteX1" fmla="*/ 37383 w 658107"/>
              <a:gd name="connsiteY1" fmla="*/ 876654 h 1312244"/>
              <a:gd name="connsiteX2" fmla="*/ 250893 w 658107"/>
              <a:gd name="connsiteY2" fmla="*/ 295548 h 1312244"/>
              <a:gd name="connsiteX3" fmla="*/ 658107 w 658107"/>
              <a:gd name="connsiteY3" fmla="*/ 203448 h 1312244"/>
              <a:gd name="connsiteX0" fmla="*/ 307001 w 634080"/>
              <a:gd name="connsiteY0" fmla="*/ 1229061 h 1229061"/>
              <a:gd name="connsiteX1" fmla="*/ 13356 w 634080"/>
              <a:gd name="connsiteY1" fmla="*/ 876654 h 1229061"/>
              <a:gd name="connsiteX2" fmla="*/ 226866 w 634080"/>
              <a:gd name="connsiteY2" fmla="*/ 295548 h 1229061"/>
              <a:gd name="connsiteX3" fmla="*/ 634080 w 634080"/>
              <a:gd name="connsiteY3" fmla="*/ 203448 h 1229061"/>
              <a:gd name="connsiteX0" fmla="*/ 307001 w 634080"/>
              <a:gd name="connsiteY0" fmla="*/ 1229061 h 1604401"/>
              <a:gd name="connsiteX1" fmla="*/ 13356 w 634080"/>
              <a:gd name="connsiteY1" fmla="*/ 876654 h 1604401"/>
              <a:gd name="connsiteX2" fmla="*/ 226866 w 634080"/>
              <a:gd name="connsiteY2" fmla="*/ 295548 h 1604401"/>
              <a:gd name="connsiteX3" fmla="*/ 634080 w 634080"/>
              <a:gd name="connsiteY3" fmla="*/ 203448 h 1604401"/>
              <a:gd name="connsiteX0" fmla="*/ 307001 w 1146456"/>
              <a:gd name="connsiteY0" fmla="*/ 2249661 h 2625001"/>
              <a:gd name="connsiteX1" fmla="*/ 13356 w 1146456"/>
              <a:gd name="connsiteY1" fmla="*/ 1897254 h 2625001"/>
              <a:gd name="connsiteX2" fmla="*/ 226866 w 1146456"/>
              <a:gd name="connsiteY2" fmla="*/ 1316148 h 2625001"/>
              <a:gd name="connsiteX3" fmla="*/ 1146456 w 1146456"/>
              <a:gd name="connsiteY3" fmla="*/ 185313 h 2625001"/>
              <a:gd name="connsiteX0" fmla="*/ 307001 w 1146456"/>
              <a:gd name="connsiteY0" fmla="*/ 2064348 h 2439688"/>
              <a:gd name="connsiteX1" fmla="*/ 13356 w 1146456"/>
              <a:gd name="connsiteY1" fmla="*/ 1711941 h 2439688"/>
              <a:gd name="connsiteX2" fmla="*/ 226866 w 1146456"/>
              <a:gd name="connsiteY2" fmla="*/ 1130835 h 2439688"/>
              <a:gd name="connsiteX3" fmla="*/ 1146456 w 1146456"/>
              <a:gd name="connsiteY3" fmla="*/ 0 h 2439688"/>
              <a:gd name="connsiteX0" fmla="*/ 312394 w 1151849"/>
              <a:gd name="connsiteY0" fmla="*/ 2064348 h 2439688"/>
              <a:gd name="connsiteX1" fmla="*/ 18749 w 1151849"/>
              <a:gd name="connsiteY1" fmla="*/ 1711941 h 2439688"/>
              <a:gd name="connsiteX2" fmla="*/ 424889 w 1151849"/>
              <a:gd name="connsiteY2" fmla="*/ 1133760 h 2439688"/>
              <a:gd name="connsiteX3" fmla="*/ 1151849 w 1151849"/>
              <a:gd name="connsiteY3" fmla="*/ 0 h 2439688"/>
              <a:gd name="connsiteX0" fmla="*/ 433554 w 1273009"/>
              <a:gd name="connsiteY0" fmla="*/ 2064348 h 2439688"/>
              <a:gd name="connsiteX1" fmla="*/ 139909 w 1273009"/>
              <a:gd name="connsiteY1" fmla="*/ 1711941 h 2439688"/>
              <a:gd name="connsiteX2" fmla="*/ 1273009 w 1273009"/>
              <a:gd name="connsiteY2" fmla="*/ 0 h 2439688"/>
              <a:gd name="connsiteX0" fmla="*/ 433554 w 1317089"/>
              <a:gd name="connsiteY0" fmla="*/ 2064348 h 2439688"/>
              <a:gd name="connsiteX1" fmla="*/ 139909 w 1317089"/>
              <a:gd name="connsiteY1" fmla="*/ 1711941 h 2439688"/>
              <a:gd name="connsiteX2" fmla="*/ 1128239 w 1317089"/>
              <a:gd name="connsiteY2" fmla="*/ 430752 h 2439688"/>
              <a:gd name="connsiteX3" fmla="*/ 1273009 w 1317089"/>
              <a:gd name="connsiteY3" fmla="*/ 0 h 2439688"/>
              <a:gd name="connsiteX0" fmla="*/ 433554 w 1320908"/>
              <a:gd name="connsiteY0" fmla="*/ 2114466 h 2489806"/>
              <a:gd name="connsiteX1" fmla="*/ 139909 w 1320908"/>
              <a:gd name="connsiteY1" fmla="*/ 1762059 h 2489806"/>
              <a:gd name="connsiteX2" fmla="*/ 1128239 w 1320908"/>
              <a:gd name="connsiteY2" fmla="*/ 480870 h 2489806"/>
              <a:gd name="connsiteX3" fmla="*/ 1295922 w 1320908"/>
              <a:gd name="connsiteY3" fmla="*/ 0 h 2489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0908" h="2489806">
                <a:moveTo>
                  <a:pt x="433554" y="2114466"/>
                </a:moveTo>
                <a:cubicBezTo>
                  <a:pt x="272564" y="2489806"/>
                  <a:pt x="0" y="2106117"/>
                  <a:pt x="139909" y="1762059"/>
                </a:cubicBezTo>
                <a:cubicBezTo>
                  <a:pt x="237164" y="1479298"/>
                  <a:pt x="935570" y="774546"/>
                  <a:pt x="1128239" y="480870"/>
                </a:cubicBezTo>
                <a:cubicBezTo>
                  <a:pt x="1320908" y="187194"/>
                  <a:pt x="1253268" y="61297"/>
                  <a:pt x="1295922" y="0"/>
                </a:cubicBezTo>
              </a:path>
            </a:pathLst>
          </a:custGeom>
          <a:ln w="38100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1" name="Forme libre 20"/>
          <p:cNvSpPr/>
          <p:nvPr/>
        </p:nvSpPr>
        <p:spPr>
          <a:xfrm rot="18044203" flipV="1">
            <a:off x="3382455" y="5198293"/>
            <a:ext cx="928389" cy="874887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  <a:gd name="connsiteX0" fmla="*/ 162956 w 961055"/>
              <a:gd name="connsiteY0" fmla="*/ 2168714 h 2168714"/>
              <a:gd name="connsiteX1" fmla="*/ 61722 w 961055"/>
              <a:gd name="connsiteY1" fmla="*/ 1870335 h 2168714"/>
              <a:gd name="connsiteX2" fmla="*/ 67765 w 961055"/>
              <a:gd name="connsiteY2" fmla="*/ 1392066 h 2168714"/>
              <a:gd name="connsiteX3" fmla="*/ 517854 w 961055"/>
              <a:gd name="connsiteY3" fmla="*/ 526747 h 2168714"/>
              <a:gd name="connsiteX4" fmla="*/ 961055 w 961055"/>
              <a:gd name="connsiteY4" fmla="*/ 19697 h 2168714"/>
              <a:gd name="connsiteX0" fmla="*/ 162956 w 961055"/>
              <a:gd name="connsiteY0" fmla="*/ 2283298 h 2283298"/>
              <a:gd name="connsiteX1" fmla="*/ 61722 w 961055"/>
              <a:gd name="connsiteY1" fmla="*/ 1984919 h 2283298"/>
              <a:gd name="connsiteX2" fmla="*/ 67765 w 961055"/>
              <a:gd name="connsiteY2" fmla="*/ 1506650 h 2283298"/>
              <a:gd name="connsiteX3" fmla="*/ 517854 w 961055"/>
              <a:gd name="connsiteY3" fmla="*/ 641331 h 2283298"/>
              <a:gd name="connsiteX4" fmla="*/ 961055 w 961055"/>
              <a:gd name="connsiteY4" fmla="*/ 134281 h 2283298"/>
              <a:gd name="connsiteX0" fmla="*/ 162956 w 961055"/>
              <a:gd name="connsiteY0" fmla="*/ 2376397 h 2376397"/>
              <a:gd name="connsiteX1" fmla="*/ 61722 w 961055"/>
              <a:gd name="connsiteY1" fmla="*/ 2078018 h 2376397"/>
              <a:gd name="connsiteX2" fmla="*/ 67765 w 961055"/>
              <a:gd name="connsiteY2" fmla="*/ 1599749 h 2376397"/>
              <a:gd name="connsiteX3" fmla="*/ 699647 w 961055"/>
              <a:gd name="connsiteY3" fmla="*/ 228728 h 2376397"/>
              <a:gd name="connsiteX4" fmla="*/ 961055 w 961055"/>
              <a:gd name="connsiteY4" fmla="*/ 227380 h 2376397"/>
              <a:gd name="connsiteX0" fmla="*/ 162956 w 961055"/>
              <a:gd name="connsiteY0" fmla="*/ 2376397 h 2376397"/>
              <a:gd name="connsiteX1" fmla="*/ 61722 w 961055"/>
              <a:gd name="connsiteY1" fmla="*/ 2078018 h 2376397"/>
              <a:gd name="connsiteX2" fmla="*/ 67765 w 961055"/>
              <a:gd name="connsiteY2" fmla="*/ 1599749 h 2376397"/>
              <a:gd name="connsiteX3" fmla="*/ 699647 w 961055"/>
              <a:gd name="connsiteY3" fmla="*/ 228728 h 2376397"/>
              <a:gd name="connsiteX4" fmla="*/ 961055 w 961055"/>
              <a:gd name="connsiteY4" fmla="*/ 227381 h 2376397"/>
              <a:gd name="connsiteX0" fmla="*/ 162956 w 961055"/>
              <a:gd name="connsiteY0" fmla="*/ 2376397 h 2376397"/>
              <a:gd name="connsiteX1" fmla="*/ 61722 w 961055"/>
              <a:gd name="connsiteY1" fmla="*/ 2078018 h 2376397"/>
              <a:gd name="connsiteX2" fmla="*/ 67765 w 961055"/>
              <a:gd name="connsiteY2" fmla="*/ 1599749 h 2376397"/>
              <a:gd name="connsiteX3" fmla="*/ 699647 w 961055"/>
              <a:gd name="connsiteY3" fmla="*/ 228728 h 2376397"/>
              <a:gd name="connsiteX4" fmla="*/ 961055 w 961055"/>
              <a:gd name="connsiteY4" fmla="*/ 227381 h 2376397"/>
              <a:gd name="connsiteX0" fmla="*/ 162956 w 999588"/>
              <a:gd name="connsiteY0" fmla="*/ 2371430 h 2371430"/>
              <a:gd name="connsiteX1" fmla="*/ 61722 w 999588"/>
              <a:gd name="connsiteY1" fmla="*/ 2073051 h 2371430"/>
              <a:gd name="connsiteX2" fmla="*/ 67765 w 999588"/>
              <a:gd name="connsiteY2" fmla="*/ 1594782 h 2371430"/>
              <a:gd name="connsiteX3" fmla="*/ 699647 w 999588"/>
              <a:gd name="connsiteY3" fmla="*/ 223761 h 2371430"/>
              <a:gd name="connsiteX4" fmla="*/ 999588 w 999588"/>
              <a:gd name="connsiteY4" fmla="*/ 252215 h 2371430"/>
              <a:gd name="connsiteX0" fmla="*/ 162956 w 999588"/>
              <a:gd name="connsiteY0" fmla="*/ 2371430 h 2371430"/>
              <a:gd name="connsiteX1" fmla="*/ 166730 w 999588"/>
              <a:gd name="connsiteY1" fmla="*/ 2025502 h 2371430"/>
              <a:gd name="connsiteX2" fmla="*/ 67765 w 999588"/>
              <a:gd name="connsiteY2" fmla="*/ 1594782 h 2371430"/>
              <a:gd name="connsiteX3" fmla="*/ 699647 w 999588"/>
              <a:gd name="connsiteY3" fmla="*/ 223761 h 2371430"/>
              <a:gd name="connsiteX4" fmla="*/ 999588 w 999588"/>
              <a:gd name="connsiteY4" fmla="*/ 252215 h 2371430"/>
              <a:gd name="connsiteX0" fmla="*/ 40078 w 876710"/>
              <a:gd name="connsiteY0" fmla="*/ 2329660 h 2329660"/>
              <a:gd name="connsiteX1" fmla="*/ 43852 w 876710"/>
              <a:gd name="connsiteY1" fmla="*/ 1983732 h 2329660"/>
              <a:gd name="connsiteX2" fmla="*/ 303188 w 876710"/>
              <a:gd name="connsiteY2" fmla="*/ 1302389 h 2329660"/>
              <a:gd name="connsiteX3" fmla="*/ 576769 w 876710"/>
              <a:gd name="connsiteY3" fmla="*/ 181991 h 2329660"/>
              <a:gd name="connsiteX4" fmla="*/ 876710 w 876710"/>
              <a:gd name="connsiteY4" fmla="*/ 210445 h 2329660"/>
              <a:gd name="connsiteX0" fmla="*/ 40078 w 876710"/>
              <a:gd name="connsiteY0" fmla="*/ 2329660 h 2329660"/>
              <a:gd name="connsiteX1" fmla="*/ 43852 w 876710"/>
              <a:gd name="connsiteY1" fmla="*/ 1983732 h 2329660"/>
              <a:gd name="connsiteX2" fmla="*/ 303188 w 876710"/>
              <a:gd name="connsiteY2" fmla="*/ 1302389 h 2329660"/>
              <a:gd name="connsiteX3" fmla="*/ 576769 w 876710"/>
              <a:gd name="connsiteY3" fmla="*/ 181991 h 2329660"/>
              <a:gd name="connsiteX4" fmla="*/ 876710 w 876710"/>
              <a:gd name="connsiteY4" fmla="*/ 210445 h 2329660"/>
              <a:gd name="connsiteX0" fmla="*/ 40078 w 876710"/>
              <a:gd name="connsiteY0" fmla="*/ 2119215 h 2119215"/>
              <a:gd name="connsiteX1" fmla="*/ 43852 w 876710"/>
              <a:gd name="connsiteY1" fmla="*/ 1773287 h 2119215"/>
              <a:gd name="connsiteX2" fmla="*/ 303188 w 876710"/>
              <a:gd name="connsiteY2" fmla="*/ 1091944 h 2119215"/>
              <a:gd name="connsiteX3" fmla="*/ 876710 w 876710"/>
              <a:gd name="connsiteY3" fmla="*/ 0 h 2119215"/>
              <a:gd name="connsiteX0" fmla="*/ 40078 w 441998"/>
              <a:gd name="connsiteY0" fmla="*/ 1547426 h 1547426"/>
              <a:gd name="connsiteX1" fmla="*/ 43852 w 441998"/>
              <a:gd name="connsiteY1" fmla="*/ 1201498 h 1547426"/>
              <a:gd name="connsiteX2" fmla="*/ 303188 w 441998"/>
              <a:gd name="connsiteY2" fmla="*/ 520155 h 1547426"/>
              <a:gd name="connsiteX3" fmla="*/ 332358 w 441998"/>
              <a:gd name="connsiteY3" fmla="*/ 0 h 1547426"/>
              <a:gd name="connsiteX0" fmla="*/ 40078 w 441998"/>
              <a:gd name="connsiteY0" fmla="*/ 1547426 h 1547426"/>
              <a:gd name="connsiteX1" fmla="*/ 43852 w 441998"/>
              <a:gd name="connsiteY1" fmla="*/ 1201498 h 1547426"/>
              <a:gd name="connsiteX2" fmla="*/ 303188 w 441998"/>
              <a:gd name="connsiteY2" fmla="*/ 520155 h 1547426"/>
              <a:gd name="connsiteX3" fmla="*/ 332358 w 441998"/>
              <a:gd name="connsiteY3" fmla="*/ 0 h 1547426"/>
              <a:gd name="connsiteX0" fmla="*/ 40078 w 702156"/>
              <a:gd name="connsiteY0" fmla="*/ 1322819 h 1322819"/>
              <a:gd name="connsiteX1" fmla="*/ 43852 w 702156"/>
              <a:gd name="connsiteY1" fmla="*/ 976891 h 1322819"/>
              <a:gd name="connsiteX2" fmla="*/ 303188 w 702156"/>
              <a:gd name="connsiteY2" fmla="*/ 295548 h 1322819"/>
              <a:gd name="connsiteX3" fmla="*/ 606718 w 702156"/>
              <a:gd name="connsiteY3" fmla="*/ 163906 h 1322819"/>
              <a:gd name="connsiteX0" fmla="*/ 29219 w 691297"/>
              <a:gd name="connsiteY0" fmla="*/ 1332562 h 1332562"/>
              <a:gd name="connsiteX1" fmla="*/ 32993 w 691297"/>
              <a:gd name="connsiteY1" fmla="*/ 986634 h 1332562"/>
              <a:gd name="connsiteX2" fmla="*/ 227179 w 691297"/>
              <a:gd name="connsiteY2" fmla="*/ 295548 h 1332562"/>
              <a:gd name="connsiteX3" fmla="*/ 595859 w 691297"/>
              <a:gd name="connsiteY3" fmla="*/ 173649 h 1332562"/>
              <a:gd name="connsiteX0" fmla="*/ 29219 w 595859"/>
              <a:gd name="connsiteY0" fmla="*/ 1344226 h 1344226"/>
              <a:gd name="connsiteX1" fmla="*/ 32993 w 595859"/>
              <a:gd name="connsiteY1" fmla="*/ 998298 h 1344226"/>
              <a:gd name="connsiteX2" fmla="*/ 227179 w 595859"/>
              <a:gd name="connsiteY2" fmla="*/ 307212 h 1344226"/>
              <a:gd name="connsiteX3" fmla="*/ 595859 w 595859"/>
              <a:gd name="connsiteY3" fmla="*/ 185313 h 1344226"/>
              <a:gd name="connsiteX0" fmla="*/ 29219 w 572946"/>
              <a:gd name="connsiteY0" fmla="*/ 1332562 h 1332562"/>
              <a:gd name="connsiteX1" fmla="*/ 32993 w 572946"/>
              <a:gd name="connsiteY1" fmla="*/ 986634 h 1332562"/>
              <a:gd name="connsiteX2" fmla="*/ 227179 w 572946"/>
              <a:gd name="connsiteY2" fmla="*/ 295548 h 1332562"/>
              <a:gd name="connsiteX3" fmla="*/ 572946 w 572946"/>
              <a:gd name="connsiteY3" fmla="*/ 223766 h 1332562"/>
              <a:gd name="connsiteX0" fmla="*/ 114380 w 658107"/>
              <a:gd name="connsiteY0" fmla="*/ 1332562 h 1332562"/>
              <a:gd name="connsiteX1" fmla="*/ 118154 w 658107"/>
              <a:gd name="connsiteY1" fmla="*/ 986634 h 1332562"/>
              <a:gd name="connsiteX2" fmla="*/ 312340 w 658107"/>
              <a:gd name="connsiteY2" fmla="*/ 295548 h 1332562"/>
              <a:gd name="connsiteX3" fmla="*/ 658107 w 658107"/>
              <a:gd name="connsiteY3" fmla="*/ 223766 h 1332562"/>
              <a:gd name="connsiteX0" fmla="*/ 114380 w 658107"/>
              <a:gd name="connsiteY0" fmla="*/ 1332562 h 1332562"/>
              <a:gd name="connsiteX1" fmla="*/ 37383 w 658107"/>
              <a:gd name="connsiteY1" fmla="*/ 896972 h 1332562"/>
              <a:gd name="connsiteX2" fmla="*/ 312340 w 658107"/>
              <a:gd name="connsiteY2" fmla="*/ 295548 h 1332562"/>
              <a:gd name="connsiteX3" fmla="*/ 658107 w 658107"/>
              <a:gd name="connsiteY3" fmla="*/ 223766 h 1332562"/>
              <a:gd name="connsiteX0" fmla="*/ 114380 w 658107"/>
              <a:gd name="connsiteY0" fmla="*/ 1312244 h 1312244"/>
              <a:gd name="connsiteX1" fmla="*/ 37383 w 658107"/>
              <a:gd name="connsiteY1" fmla="*/ 876654 h 1312244"/>
              <a:gd name="connsiteX2" fmla="*/ 250893 w 658107"/>
              <a:gd name="connsiteY2" fmla="*/ 295548 h 1312244"/>
              <a:gd name="connsiteX3" fmla="*/ 658107 w 658107"/>
              <a:gd name="connsiteY3" fmla="*/ 203448 h 1312244"/>
              <a:gd name="connsiteX0" fmla="*/ 307001 w 634080"/>
              <a:gd name="connsiteY0" fmla="*/ 1229061 h 1229061"/>
              <a:gd name="connsiteX1" fmla="*/ 13356 w 634080"/>
              <a:gd name="connsiteY1" fmla="*/ 876654 h 1229061"/>
              <a:gd name="connsiteX2" fmla="*/ 226866 w 634080"/>
              <a:gd name="connsiteY2" fmla="*/ 295548 h 1229061"/>
              <a:gd name="connsiteX3" fmla="*/ 634080 w 634080"/>
              <a:gd name="connsiteY3" fmla="*/ 203448 h 1229061"/>
              <a:gd name="connsiteX0" fmla="*/ 307001 w 634080"/>
              <a:gd name="connsiteY0" fmla="*/ 1229061 h 1604401"/>
              <a:gd name="connsiteX1" fmla="*/ 13356 w 634080"/>
              <a:gd name="connsiteY1" fmla="*/ 876654 h 1604401"/>
              <a:gd name="connsiteX2" fmla="*/ 226866 w 634080"/>
              <a:gd name="connsiteY2" fmla="*/ 295548 h 1604401"/>
              <a:gd name="connsiteX3" fmla="*/ 634080 w 634080"/>
              <a:gd name="connsiteY3" fmla="*/ 203448 h 1604401"/>
              <a:gd name="connsiteX0" fmla="*/ 307001 w 1146456"/>
              <a:gd name="connsiteY0" fmla="*/ 2249661 h 2625001"/>
              <a:gd name="connsiteX1" fmla="*/ 13356 w 1146456"/>
              <a:gd name="connsiteY1" fmla="*/ 1897254 h 2625001"/>
              <a:gd name="connsiteX2" fmla="*/ 226866 w 1146456"/>
              <a:gd name="connsiteY2" fmla="*/ 1316148 h 2625001"/>
              <a:gd name="connsiteX3" fmla="*/ 1146456 w 1146456"/>
              <a:gd name="connsiteY3" fmla="*/ 185313 h 2625001"/>
              <a:gd name="connsiteX0" fmla="*/ 307001 w 1146456"/>
              <a:gd name="connsiteY0" fmla="*/ 2064348 h 2439688"/>
              <a:gd name="connsiteX1" fmla="*/ 13356 w 1146456"/>
              <a:gd name="connsiteY1" fmla="*/ 1711941 h 2439688"/>
              <a:gd name="connsiteX2" fmla="*/ 226866 w 1146456"/>
              <a:gd name="connsiteY2" fmla="*/ 1130835 h 2439688"/>
              <a:gd name="connsiteX3" fmla="*/ 1146456 w 1146456"/>
              <a:gd name="connsiteY3" fmla="*/ 0 h 2439688"/>
              <a:gd name="connsiteX0" fmla="*/ 312394 w 1151849"/>
              <a:gd name="connsiteY0" fmla="*/ 2064348 h 2439688"/>
              <a:gd name="connsiteX1" fmla="*/ 18749 w 1151849"/>
              <a:gd name="connsiteY1" fmla="*/ 1711941 h 2439688"/>
              <a:gd name="connsiteX2" fmla="*/ 424889 w 1151849"/>
              <a:gd name="connsiteY2" fmla="*/ 1133760 h 2439688"/>
              <a:gd name="connsiteX3" fmla="*/ 1151849 w 1151849"/>
              <a:gd name="connsiteY3" fmla="*/ 0 h 2439688"/>
              <a:gd name="connsiteX0" fmla="*/ 433554 w 1273009"/>
              <a:gd name="connsiteY0" fmla="*/ 2064348 h 2439688"/>
              <a:gd name="connsiteX1" fmla="*/ 139909 w 1273009"/>
              <a:gd name="connsiteY1" fmla="*/ 1711941 h 2439688"/>
              <a:gd name="connsiteX2" fmla="*/ 1273009 w 1273009"/>
              <a:gd name="connsiteY2" fmla="*/ 0 h 2439688"/>
              <a:gd name="connsiteX0" fmla="*/ 433554 w 1317089"/>
              <a:gd name="connsiteY0" fmla="*/ 2064348 h 2439688"/>
              <a:gd name="connsiteX1" fmla="*/ 139909 w 1317089"/>
              <a:gd name="connsiteY1" fmla="*/ 1711941 h 2439688"/>
              <a:gd name="connsiteX2" fmla="*/ 1128239 w 1317089"/>
              <a:gd name="connsiteY2" fmla="*/ 430752 h 2439688"/>
              <a:gd name="connsiteX3" fmla="*/ 1273009 w 1317089"/>
              <a:gd name="connsiteY3" fmla="*/ 0 h 2439688"/>
              <a:gd name="connsiteX0" fmla="*/ 433554 w 1320908"/>
              <a:gd name="connsiteY0" fmla="*/ 2114466 h 2489806"/>
              <a:gd name="connsiteX1" fmla="*/ 139909 w 1320908"/>
              <a:gd name="connsiteY1" fmla="*/ 1762059 h 2489806"/>
              <a:gd name="connsiteX2" fmla="*/ 1128239 w 1320908"/>
              <a:gd name="connsiteY2" fmla="*/ 480870 h 2489806"/>
              <a:gd name="connsiteX3" fmla="*/ 1295922 w 1320908"/>
              <a:gd name="connsiteY3" fmla="*/ 0 h 2489806"/>
              <a:gd name="connsiteX0" fmla="*/ 433554 w 1712248"/>
              <a:gd name="connsiteY0" fmla="*/ 2327299 h 2702639"/>
              <a:gd name="connsiteX1" fmla="*/ 139909 w 1712248"/>
              <a:gd name="connsiteY1" fmla="*/ 1974892 h 2702639"/>
              <a:gd name="connsiteX2" fmla="*/ 1128239 w 1712248"/>
              <a:gd name="connsiteY2" fmla="*/ 693703 h 2702639"/>
              <a:gd name="connsiteX3" fmla="*/ 1712248 w 1712248"/>
              <a:gd name="connsiteY3" fmla="*/ 0 h 2702639"/>
              <a:gd name="connsiteX0" fmla="*/ 433554 w 1840315"/>
              <a:gd name="connsiteY0" fmla="*/ 2327299 h 2702639"/>
              <a:gd name="connsiteX1" fmla="*/ 139909 w 1840315"/>
              <a:gd name="connsiteY1" fmla="*/ 1974892 h 2702639"/>
              <a:gd name="connsiteX2" fmla="*/ 1128239 w 1840315"/>
              <a:gd name="connsiteY2" fmla="*/ 693703 h 2702639"/>
              <a:gd name="connsiteX3" fmla="*/ 1712248 w 1840315"/>
              <a:gd name="connsiteY3" fmla="*/ 0 h 2702639"/>
              <a:gd name="connsiteX0" fmla="*/ 433554 w 2013874"/>
              <a:gd name="connsiteY0" fmla="*/ 2327299 h 2702639"/>
              <a:gd name="connsiteX1" fmla="*/ 139909 w 2013874"/>
              <a:gd name="connsiteY1" fmla="*/ 1974892 h 2702639"/>
              <a:gd name="connsiteX2" fmla="*/ 1751817 w 2013874"/>
              <a:gd name="connsiteY2" fmla="*/ 369801 h 2702639"/>
              <a:gd name="connsiteX3" fmla="*/ 1712248 w 2013874"/>
              <a:gd name="connsiteY3" fmla="*/ 0 h 2702639"/>
              <a:gd name="connsiteX0" fmla="*/ 0 w 1580320"/>
              <a:gd name="connsiteY0" fmla="*/ 2327299 h 2327299"/>
              <a:gd name="connsiteX1" fmla="*/ 1318263 w 1580320"/>
              <a:gd name="connsiteY1" fmla="*/ 369801 h 2327299"/>
              <a:gd name="connsiteX2" fmla="*/ 1278694 w 1580320"/>
              <a:gd name="connsiteY2" fmla="*/ 0 h 2327299"/>
              <a:gd name="connsiteX0" fmla="*/ 0 w 577620"/>
              <a:gd name="connsiteY0" fmla="*/ 407812 h 904068"/>
              <a:gd name="connsiteX1" fmla="*/ 315563 w 577620"/>
              <a:gd name="connsiteY1" fmla="*/ 516186 h 904068"/>
              <a:gd name="connsiteX2" fmla="*/ 275994 w 577620"/>
              <a:gd name="connsiteY2" fmla="*/ 146385 h 904068"/>
              <a:gd name="connsiteX0" fmla="*/ 0 w 577620"/>
              <a:gd name="connsiteY0" fmla="*/ 261427 h 757684"/>
              <a:gd name="connsiteX1" fmla="*/ 315563 w 577620"/>
              <a:gd name="connsiteY1" fmla="*/ 369801 h 757684"/>
              <a:gd name="connsiteX2" fmla="*/ 275994 w 577620"/>
              <a:gd name="connsiteY2" fmla="*/ 0 h 757684"/>
              <a:gd name="connsiteX0" fmla="*/ 0 w 716134"/>
              <a:gd name="connsiteY0" fmla="*/ 261427 h 796971"/>
              <a:gd name="connsiteX1" fmla="*/ 454077 w 716134"/>
              <a:gd name="connsiteY1" fmla="*/ 409088 h 796971"/>
              <a:gd name="connsiteX2" fmla="*/ 275994 w 716134"/>
              <a:gd name="connsiteY2" fmla="*/ 0 h 796971"/>
              <a:gd name="connsiteX0" fmla="*/ 0 w 604922"/>
              <a:gd name="connsiteY0" fmla="*/ 261427 h 796971"/>
              <a:gd name="connsiteX1" fmla="*/ 454077 w 604922"/>
              <a:gd name="connsiteY1" fmla="*/ 409088 h 796971"/>
              <a:gd name="connsiteX2" fmla="*/ 275994 w 604922"/>
              <a:gd name="connsiteY2" fmla="*/ 0 h 796971"/>
              <a:gd name="connsiteX0" fmla="*/ 0 w 630930"/>
              <a:gd name="connsiteY0" fmla="*/ 261427 h 796971"/>
              <a:gd name="connsiteX1" fmla="*/ 454077 w 630930"/>
              <a:gd name="connsiteY1" fmla="*/ 409088 h 796971"/>
              <a:gd name="connsiteX2" fmla="*/ 275994 w 630930"/>
              <a:gd name="connsiteY2" fmla="*/ 0 h 796971"/>
              <a:gd name="connsiteX0" fmla="*/ 0 w 630929"/>
              <a:gd name="connsiteY0" fmla="*/ 261428 h 796971"/>
              <a:gd name="connsiteX1" fmla="*/ 454076 w 630929"/>
              <a:gd name="connsiteY1" fmla="*/ 409088 h 796971"/>
              <a:gd name="connsiteX2" fmla="*/ 275993 w 630929"/>
              <a:gd name="connsiteY2" fmla="*/ 0 h 796971"/>
              <a:gd name="connsiteX0" fmla="*/ 0 w 630929"/>
              <a:gd name="connsiteY0" fmla="*/ 261428 h 796971"/>
              <a:gd name="connsiteX1" fmla="*/ 454076 w 630929"/>
              <a:gd name="connsiteY1" fmla="*/ 409088 h 796971"/>
              <a:gd name="connsiteX2" fmla="*/ 275993 w 630929"/>
              <a:gd name="connsiteY2" fmla="*/ 0 h 796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0929" h="796971">
                <a:moveTo>
                  <a:pt x="0" y="261428"/>
                </a:moveTo>
                <a:cubicBezTo>
                  <a:pt x="139296" y="362932"/>
                  <a:pt x="240960" y="796971"/>
                  <a:pt x="454076" y="409088"/>
                </a:cubicBezTo>
                <a:cubicBezTo>
                  <a:pt x="630929" y="56760"/>
                  <a:pt x="404060" y="95884"/>
                  <a:pt x="275993" y="0"/>
                </a:cubicBezTo>
              </a:path>
            </a:pathLst>
          </a:custGeom>
          <a:ln w="38100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  <p:bldP spid="20" grpId="0" animBg="1"/>
      <p:bldP spid="2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1267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5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: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Quel(s) produit(s) obtient-on par action du 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cyanure de potassium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sur la 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(R) 2-</a:t>
            </a:r>
            <a:r>
              <a:rPr kumimoji="0" lang="fr-FR" sz="2000" b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méthylcyclohexanone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, suivie d’une hydrolyse acide ?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775042"/>
            <a:ext cx="2088232" cy="1731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928" y="1567130"/>
            <a:ext cx="1296143" cy="52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Connecteur droit avec flèche 8"/>
          <p:cNvCxnSpPr/>
          <p:nvPr/>
        </p:nvCxnSpPr>
        <p:spPr>
          <a:xfrm>
            <a:off x="4716016" y="1999178"/>
            <a:ext cx="1728192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/>
          <p:cNvPicPr/>
          <p:nvPr/>
        </p:nvPicPr>
        <p:blipFill>
          <a:blip r:embed="rId4" cstate="print"/>
          <a:srcRect l="69129" t="38767" r="23153" b="33673"/>
          <a:stretch>
            <a:fillRect/>
          </a:stretch>
        </p:blipFill>
        <p:spPr bwMode="auto">
          <a:xfrm>
            <a:off x="1763688" y="1783154"/>
            <a:ext cx="43204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847050"/>
            <a:ext cx="2279853" cy="1757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Forme libre 11"/>
          <p:cNvSpPr/>
          <p:nvPr/>
        </p:nvSpPr>
        <p:spPr>
          <a:xfrm rot="18044203" flipV="1">
            <a:off x="587996" y="554144"/>
            <a:ext cx="2121637" cy="3074721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  <a:gd name="connsiteX0" fmla="*/ 162956 w 961055"/>
              <a:gd name="connsiteY0" fmla="*/ 2168714 h 2168714"/>
              <a:gd name="connsiteX1" fmla="*/ 61722 w 961055"/>
              <a:gd name="connsiteY1" fmla="*/ 1870335 h 2168714"/>
              <a:gd name="connsiteX2" fmla="*/ 67765 w 961055"/>
              <a:gd name="connsiteY2" fmla="*/ 1392066 h 2168714"/>
              <a:gd name="connsiteX3" fmla="*/ 517854 w 961055"/>
              <a:gd name="connsiteY3" fmla="*/ 526747 h 2168714"/>
              <a:gd name="connsiteX4" fmla="*/ 961055 w 961055"/>
              <a:gd name="connsiteY4" fmla="*/ 19697 h 2168714"/>
              <a:gd name="connsiteX0" fmla="*/ 162956 w 961055"/>
              <a:gd name="connsiteY0" fmla="*/ 2283298 h 2283298"/>
              <a:gd name="connsiteX1" fmla="*/ 61722 w 961055"/>
              <a:gd name="connsiteY1" fmla="*/ 1984919 h 2283298"/>
              <a:gd name="connsiteX2" fmla="*/ 67765 w 961055"/>
              <a:gd name="connsiteY2" fmla="*/ 1506650 h 2283298"/>
              <a:gd name="connsiteX3" fmla="*/ 517854 w 961055"/>
              <a:gd name="connsiteY3" fmla="*/ 641331 h 2283298"/>
              <a:gd name="connsiteX4" fmla="*/ 961055 w 961055"/>
              <a:gd name="connsiteY4" fmla="*/ 134281 h 2283298"/>
              <a:gd name="connsiteX0" fmla="*/ 162956 w 961055"/>
              <a:gd name="connsiteY0" fmla="*/ 2376397 h 2376397"/>
              <a:gd name="connsiteX1" fmla="*/ 61722 w 961055"/>
              <a:gd name="connsiteY1" fmla="*/ 2078018 h 2376397"/>
              <a:gd name="connsiteX2" fmla="*/ 67765 w 961055"/>
              <a:gd name="connsiteY2" fmla="*/ 1599749 h 2376397"/>
              <a:gd name="connsiteX3" fmla="*/ 699647 w 961055"/>
              <a:gd name="connsiteY3" fmla="*/ 228728 h 2376397"/>
              <a:gd name="connsiteX4" fmla="*/ 961055 w 961055"/>
              <a:gd name="connsiteY4" fmla="*/ 227380 h 2376397"/>
              <a:gd name="connsiteX0" fmla="*/ 162956 w 961055"/>
              <a:gd name="connsiteY0" fmla="*/ 2376397 h 2376397"/>
              <a:gd name="connsiteX1" fmla="*/ 61722 w 961055"/>
              <a:gd name="connsiteY1" fmla="*/ 2078018 h 2376397"/>
              <a:gd name="connsiteX2" fmla="*/ 67765 w 961055"/>
              <a:gd name="connsiteY2" fmla="*/ 1599749 h 2376397"/>
              <a:gd name="connsiteX3" fmla="*/ 699647 w 961055"/>
              <a:gd name="connsiteY3" fmla="*/ 228728 h 2376397"/>
              <a:gd name="connsiteX4" fmla="*/ 961055 w 961055"/>
              <a:gd name="connsiteY4" fmla="*/ 227381 h 2376397"/>
              <a:gd name="connsiteX0" fmla="*/ 162956 w 961055"/>
              <a:gd name="connsiteY0" fmla="*/ 2376397 h 2376397"/>
              <a:gd name="connsiteX1" fmla="*/ 61722 w 961055"/>
              <a:gd name="connsiteY1" fmla="*/ 2078018 h 2376397"/>
              <a:gd name="connsiteX2" fmla="*/ 67765 w 961055"/>
              <a:gd name="connsiteY2" fmla="*/ 1599749 h 2376397"/>
              <a:gd name="connsiteX3" fmla="*/ 699647 w 961055"/>
              <a:gd name="connsiteY3" fmla="*/ 228728 h 2376397"/>
              <a:gd name="connsiteX4" fmla="*/ 961055 w 961055"/>
              <a:gd name="connsiteY4" fmla="*/ 227381 h 2376397"/>
              <a:gd name="connsiteX0" fmla="*/ 162956 w 999588"/>
              <a:gd name="connsiteY0" fmla="*/ 2371430 h 2371430"/>
              <a:gd name="connsiteX1" fmla="*/ 61722 w 999588"/>
              <a:gd name="connsiteY1" fmla="*/ 2073051 h 2371430"/>
              <a:gd name="connsiteX2" fmla="*/ 67765 w 999588"/>
              <a:gd name="connsiteY2" fmla="*/ 1594782 h 2371430"/>
              <a:gd name="connsiteX3" fmla="*/ 699647 w 999588"/>
              <a:gd name="connsiteY3" fmla="*/ 223761 h 2371430"/>
              <a:gd name="connsiteX4" fmla="*/ 999588 w 999588"/>
              <a:gd name="connsiteY4" fmla="*/ 252215 h 2371430"/>
              <a:gd name="connsiteX0" fmla="*/ 162956 w 999588"/>
              <a:gd name="connsiteY0" fmla="*/ 2371430 h 2371430"/>
              <a:gd name="connsiteX1" fmla="*/ 166730 w 999588"/>
              <a:gd name="connsiteY1" fmla="*/ 2025502 h 2371430"/>
              <a:gd name="connsiteX2" fmla="*/ 67765 w 999588"/>
              <a:gd name="connsiteY2" fmla="*/ 1594782 h 2371430"/>
              <a:gd name="connsiteX3" fmla="*/ 699647 w 999588"/>
              <a:gd name="connsiteY3" fmla="*/ 223761 h 2371430"/>
              <a:gd name="connsiteX4" fmla="*/ 999588 w 999588"/>
              <a:gd name="connsiteY4" fmla="*/ 252215 h 2371430"/>
              <a:gd name="connsiteX0" fmla="*/ 40078 w 876710"/>
              <a:gd name="connsiteY0" fmla="*/ 2329660 h 2329660"/>
              <a:gd name="connsiteX1" fmla="*/ 43852 w 876710"/>
              <a:gd name="connsiteY1" fmla="*/ 1983732 h 2329660"/>
              <a:gd name="connsiteX2" fmla="*/ 303188 w 876710"/>
              <a:gd name="connsiteY2" fmla="*/ 1302389 h 2329660"/>
              <a:gd name="connsiteX3" fmla="*/ 576769 w 876710"/>
              <a:gd name="connsiteY3" fmla="*/ 181991 h 2329660"/>
              <a:gd name="connsiteX4" fmla="*/ 876710 w 876710"/>
              <a:gd name="connsiteY4" fmla="*/ 210445 h 2329660"/>
              <a:gd name="connsiteX0" fmla="*/ 40078 w 876710"/>
              <a:gd name="connsiteY0" fmla="*/ 2329660 h 2329660"/>
              <a:gd name="connsiteX1" fmla="*/ 43852 w 876710"/>
              <a:gd name="connsiteY1" fmla="*/ 1983732 h 2329660"/>
              <a:gd name="connsiteX2" fmla="*/ 303188 w 876710"/>
              <a:gd name="connsiteY2" fmla="*/ 1302389 h 2329660"/>
              <a:gd name="connsiteX3" fmla="*/ 576769 w 876710"/>
              <a:gd name="connsiteY3" fmla="*/ 181991 h 2329660"/>
              <a:gd name="connsiteX4" fmla="*/ 876710 w 876710"/>
              <a:gd name="connsiteY4" fmla="*/ 210445 h 2329660"/>
              <a:gd name="connsiteX0" fmla="*/ 40078 w 876710"/>
              <a:gd name="connsiteY0" fmla="*/ 2119215 h 2119215"/>
              <a:gd name="connsiteX1" fmla="*/ 43852 w 876710"/>
              <a:gd name="connsiteY1" fmla="*/ 1773287 h 2119215"/>
              <a:gd name="connsiteX2" fmla="*/ 303188 w 876710"/>
              <a:gd name="connsiteY2" fmla="*/ 1091944 h 2119215"/>
              <a:gd name="connsiteX3" fmla="*/ 876710 w 876710"/>
              <a:gd name="connsiteY3" fmla="*/ 0 h 2119215"/>
              <a:gd name="connsiteX0" fmla="*/ 40078 w 441998"/>
              <a:gd name="connsiteY0" fmla="*/ 1547426 h 1547426"/>
              <a:gd name="connsiteX1" fmla="*/ 43852 w 441998"/>
              <a:gd name="connsiteY1" fmla="*/ 1201498 h 1547426"/>
              <a:gd name="connsiteX2" fmla="*/ 303188 w 441998"/>
              <a:gd name="connsiteY2" fmla="*/ 520155 h 1547426"/>
              <a:gd name="connsiteX3" fmla="*/ 332358 w 441998"/>
              <a:gd name="connsiteY3" fmla="*/ 0 h 1547426"/>
              <a:gd name="connsiteX0" fmla="*/ 40078 w 441998"/>
              <a:gd name="connsiteY0" fmla="*/ 1547426 h 1547426"/>
              <a:gd name="connsiteX1" fmla="*/ 43852 w 441998"/>
              <a:gd name="connsiteY1" fmla="*/ 1201498 h 1547426"/>
              <a:gd name="connsiteX2" fmla="*/ 303188 w 441998"/>
              <a:gd name="connsiteY2" fmla="*/ 520155 h 1547426"/>
              <a:gd name="connsiteX3" fmla="*/ 332358 w 441998"/>
              <a:gd name="connsiteY3" fmla="*/ 0 h 1547426"/>
              <a:gd name="connsiteX0" fmla="*/ 40078 w 702156"/>
              <a:gd name="connsiteY0" fmla="*/ 1322819 h 1322819"/>
              <a:gd name="connsiteX1" fmla="*/ 43852 w 702156"/>
              <a:gd name="connsiteY1" fmla="*/ 976891 h 1322819"/>
              <a:gd name="connsiteX2" fmla="*/ 303188 w 702156"/>
              <a:gd name="connsiteY2" fmla="*/ 295548 h 1322819"/>
              <a:gd name="connsiteX3" fmla="*/ 606718 w 702156"/>
              <a:gd name="connsiteY3" fmla="*/ 163906 h 1322819"/>
              <a:gd name="connsiteX0" fmla="*/ 29219 w 691297"/>
              <a:gd name="connsiteY0" fmla="*/ 1332562 h 1332562"/>
              <a:gd name="connsiteX1" fmla="*/ 32993 w 691297"/>
              <a:gd name="connsiteY1" fmla="*/ 986634 h 1332562"/>
              <a:gd name="connsiteX2" fmla="*/ 227179 w 691297"/>
              <a:gd name="connsiteY2" fmla="*/ 295548 h 1332562"/>
              <a:gd name="connsiteX3" fmla="*/ 595859 w 691297"/>
              <a:gd name="connsiteY3" fmla="*/ 173649 h 1332562"/>
              <a:gd name="connsiteX0" fmla="*/ 29219 w 595859"/>
              <a:gd name="connsiteY0" fmla="*/ 1344226 h 1344226"/>
              <a:gd name="connsiteX1" fmla="*/ 32993 w 595859"/>
              <a:gd name="connsiteY1" fmla="*/ 998298 h 1344226"/>
              <a:gd name="connsiteX2" fmla="*/ 227179 w 595859"/>
              <a:gd name="connsiteY2" fmla="*/ 307212 h 1344226"/>
              <a:gd name="connsiteX3" fmla="*/ 595859 w 595859"/>
              <a:gd name="connsiteY3" fmla="*/ 185313 h 1344226"/>
              <a:gd name="connsiteX0" fmla="*/ 29219 w 572946"/>
              <a:gd name="connsiteY0" fmla="*/ 1332562 h 1332562"/>
              <a:gd name="connsiteX1" fmla="*/ 32993 w 572946"/>
              <a:gd name="connsiteY1" fmla="*/ 986634 h 1332562"/>
              <a:gd name="connsiteX2" fmla="*/ 227179 w 572946"/>
              <a:gd name="connsiteY2" fmla="*/ 295548 h 1332562"/>
              <a:gd name="connsiteX3" fmla="*/ 572946 w 572946"/>
              <a:gd name="connsiteY3" fmla="*/ 223766 h 1332562"/>
              <a:gd name="connsiteX0" fmla="*/ 114380 w 658107"/>
              <a:gd name="connsiteY0" fmla="*/ 1332562 h 1332562"/>
              <a:gd name="connsiteX1" fmla="*/ 118154 w 658107"/>
              <a:gd name="connsiteY1" fmla="*/ 986634 h 1332562"/>
              <a:gd name="connsiteX2" fmla="*/ 312340 w 658107"/>
              <a:gd name="connsiteY2" fmla="*/ 295548 h 1332562"/>
              <a:gd name="connsiteX3" fmla="*/ 658107 w 658107"/>
              <a:gd name="connsiteY3" fmla="*/ 223766 h 1332562"/>
              <a:gd name="connsiteX0" fmla="*/ 114380 w 658107"/>
              <a:gd name="connsiteY0" fmla="*/ 1332562 h 1332562"/>
              <a:gd name="connsiteX1" fmla="*/ 37383 w 658107"/>
              <a:gd name="connsiteY1" fmla="*/ 896972 h 1332562"/>
              <a:gd name="connsiteX2" fmla="*/ 312340 w 658107"/>
              <a:gd name="connsiteY2" fmla="*/ 295548 h 1332562"/>
              <a:gd name="connsiteX3" fmla="*/ 658107 w 658107"/>
              <a:gd name="connsiteY3" fmla="*/ 223766 h 1332562"/>
              <a:gd name="connsiteX0" fmla="*/ 114380 w 658107"/>
              <a:gd name="connsiteY0" fmla="*/ 1312244 h 1312244"/>
              <a:gd name="connsiteX1" fmla="*/ 37383 w 658107"/>
              <a:gd name="connsiteY1" fmla="*/ 876654 h 1312244"/>
              <a:gd name="connsiteX2" fmla="*/ 250893 w 658107"/>
              <a:gd name="connsiteY2" fmla="*/ 295548 h 1312244"/>
              <a:gd name="connsiteX3" fmla="*/ 658107 w 658107"/>
              <a:gd name="connsiteY3" fmla="*/ 203448 h 1312244"/>
              <a:gd name="connsiteX0" fmla="*/ 307001 w 634080"/>
              <a:gd name="connsiteY0" fmla="*/ 1229061 h 1229061"/>
              <a:gd name="connsiteX1" fmla="*/ 13356 w 634080"/>
              <a:gd name="connsiteY1" fmla="*/ 876654 h 1229061"/>
              <a:gd name="connsiteX2" fmla="*/ 226866 w 634080"/>
              <a:gd name="connsiteY2" fmla="*/ 295548 h 1229061"/>
              <a:gd name="connsiteX3" fmla="*/ 634080 w 634080"/>
              <a:gd name="connsiteY3" fmla="*/ 203448 h 1229061"/>
              <a:gd name="connsiteX0" fmla="*/ 307001 w 634080"/>
              <a:gd name="connsiteY0" fmla="*/ 1229061 h 1604401"/>
              <a:gd name="connsiteX1" fmla="*/ 13356 w 634080"/>
              <a:gd name="connsiteY1" fmla="*/ 876654 h 1604401"/>
              <a:gd name="connsiteX2" fmla="*/ 226866 w 634080"/>
              <a:gd name="connsiteY2" fmla="*/ 295548 h 1604401"/>
              <a:gd name="connsiteX3" fmla="*/ 634080 w 634080"/>
              <a:gd name="connsiteY3" fmla="*/ 203448 h 1604401"/>
              <a:gd name="connsiteX0" fmla="*/ 307001 w 1146456"/>
              <a:gd name="connsiteY0" fmla="*/ 2249661 h 2625001"/>
              <a:gd name="connsiteX1" fmla="*/ 13356 w 1146456"/>
              <a:gd name="connsiteY1" fmla="*/ 1897254 h 2625001"/>
              <a:gd name="connsiteX2" fmla="*/ 226866 w 1146456"/>
              <a:gd name="connsiteY2" fmla="*/ 1316148 h 2625001"/>
              <a:gd name="connsiteX3" fmla="*/ 1146456 w 1146456"/>
              <a:gd name="connsiteY3" fmla="*/ 185313 h 2625001"/>
              <a:gd name="connsiteX0" fmla="*/ 307001 w 1146456"/>
              <a:gd name="connsiteY0" fmla="*/ 2064348 h 2439688"/>
              <a:gd name="connsiteX1" fmla="*/ 13356 w 1146456"/>
              <a:gd name="connsiteY1" fmla="*/ 1711941 h 2439688"/>
              <a:gd name="connsiteX2" fmla="*/ 226866 w 1146456"/>
              <a:gd name="connsiteY2" fmla="*/ 1130835 h 2439688"/>
              <a:gd name="connsiteX3" fmla="*/ 1146456 w 1146456"/>
              <a:gd name="connsiteY3" fmla="*/ 0 h 2439688"/>
              <a:gd name="connsiteX0" fmla="*/ 312394 w 1151849"/>
              <a:gd name="connsiteY0" fmla="*/ 2064348 h 2439688"/>
              <a:gd name="connsiteX1" fmla="*/ 18749 w 1151849"/>
              <a:gd name="connsiteY1" fmla="*/ 1711941 h 2439688"/>
              <a:gd name="connsiteX2" fmla="*/ 424889 w 1151849"/>
              <a:gd name="connsiteY2" fmla="*/ 1133760 h 2439688"/>
              <a:gd name="connsiteX3" fmla="*/ 1151849 w 1151849"/>
              <a:gd name="connsiteY3" fmla="*/ 0 h 2439688"/>
              <a:gd name="connsiteX0" fmla="*/ 433554 w 1273009"/>
              <a:gd name="connsiteY0" fmla="*/ 2064348 h 2439688"/>
              <a:gd name="connsiteX1" fmla="*/ 139909 w 1273009"/>
              <a:gd name="connsiteY1" fmla="*/ 1711941 h 2439688"/>
              <a:gd name="connsiteX2" fmla="*/ 1273009 w 1273009"/>
              <a:gd name="connsiteY2" fmla="*/ 0 h 2439688"/>
              <a:gd name="connsiteX0" fmla="*/ 433554 w 1317089"/>
              <a:gd name="connsiteY0" fmla="*/ 2064348 h 2439688"/>
              <a:gd name="connsiteX1" fmla="*/ 139909 w 1317089"/>
              <a:gd name="connsiteY1" fmla="*/ 1711941 h 2439688"/>
              <a:gd name="connsiteX2" fmla="*/ 1128239 w 1317089"/>
              <a:gd name="connsiteY2" fmla="*/ 430752 h 2439688"/>
              <a:gd name="connsiteX3" fmla="*/ 1273009 w 1317089"/>
              <a:gd name="connsiteY3" fmla="*/ 0 h 2439688"/>
              <a:gd name="connsiteX0" fmla="*/ 433554 w 1320908"/>
              <a:gd name="connsiteY0" fmla="*/ 2114466 h 2489806"/>
              <a:gd name="connsiteX1" fmla="*/ 139909 w 1320908"/>
              <a:gd name="connsiteY1" fmla="*/ 1762059 h 2489806"/>
              <a:gd name="connsiteX2" fmla="*/ 1128239 w 1320908"/>
              <a:gd name="connsiteY2" fmla="*/ 480870 h 2489806"/>
              <a:gd name="connsiteX3" fmla="*/ 1295922 w 1320908"/>
              <a:gd name="connsiteY3" fmla="*/ 0 h 2489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0908" h="2489806">
                <a:moveTo>
                  <a:pt x="433554" y="2114466"/>
                </a:moveTo>
                <a:cubicBezTo>
                  <a:pt x="272564" y="2489806"/>
                  <a:pt x="0" y="2106117"/>
                  <a:pt x="139909" y="1762059"/>
                </a:cubicBezTo>
                <a:cubicBezTo>
                  <a:pt x="237164" y="1479298"/>
                  <a:pt x="935570" y="774546"/>
                  <a:pt x="1128239" y="480870"/>
                </a:cubicBezTo>
                <a:cubicBezTo>
                  <a:pt x="1320908" y="187194"/>
                  <a:pt x="1253268" y="61297"/>
                  <a:pt x="1295922" y="0"/>
                </a:cubicBezTo>
              </a:path>
            </a:pathLst>
          </a:custGeom>
          <a:ln w="38100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3" name="Forme libre 12"/>
          <p:cNvSpPr/>
          <p:nvPr/>
        </p:nvSpPr>
        <p:spPr>
          <a:xfrm rot="18044203" flipV="1">
            <a:off x="3382455" y="1032923"/>
            <a:ext cx="928389" cy="874887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  <a:gd name="connsiteX0" fmla="*/ 162956 w 961055"/>
              <a:gd name="connsiteY0" fmla="*/ 2168714 h 2168714"/>
              <a:gd name="connsiteX1" fmla="*/ 61722 w 961055"/>
              <a:gd name="connsiteY1" fmla="*/ 1870335 h 2168714"/>
              <a:gd name="connsiteX2" fmla="*/ 67765 w 961055"/>
              <a:gd name="connsiteY2" fmla="*/ 1392066 h 2168714"/>
              <a:gd name="connsiteX3" fmla="*/ 517854 w 961055"/>
              <a:gd name="connsiteY3" fmla="*/ 526747 h 2168714"/>
              <a:gd name="connsiteX4" fmla="*/ 961055 w 961055"/>
              <a:gd name="connsiteY4" fmla="*/ 19697 h 2168714"/>
              <a:gd name="connsiteX0" fmla="*/ 162956 w 961055"/>
              <a:gd name="connsiteY0" fmla="*/ 2283298 h 2283298"/>
              <a:gd name="connsiteX1" fmla="*/ 61722 w 961055"/>
              <a:gd name="connsiteY1" fmla="*/ 1984919 h 2283298"/>
              <a:gd name="connsiteX2" fmla="*/ 67765 w 961055"/>
              <a:gd name="connsiteY2" fmla="*/ 1506650 h 2283298"/>
              <a:gd name="connsiteX3" fmla="*/ 517854 w 961055"/>
              <a:gd name="connsiteY3" fmla="*/ 641331 h 2283298"/>
              <a:gd name="connsiteX4" fmla="*/ 961055 w 961055"/>
              <a:gd name="connsiteY4" fmla="*/ 134281 h 2283298"/>
              <a:gd name="connsiteX0" fmla="*/ 162956 w 961055"/>
              <a:gd name="connsiteY0" fmla="*/ 2376397 h 2376397"/>
              <a:gd name="connsiteX1" fmla="*/ 61722 w 961055"/>
              <a:gd name="connsiteY1" fmla="*/ 2078018 h 2376397"/>
              <a:gd name="connsiteX2" fmla="*/ 67765 w 961055"/>
              <a:gd name="connsiteY2" fmla="*/ 1599749 h 2376397"/>
              <a:gd name="connsiteX3" fmla="*/ 699647 w 961055"/>
              <a:gd name="connsiteY3" fmla="*/ 228728 h 2376397"/>
              <a:gd name="connsiteX4" fmla="*/ 961055 w 961055"/>
              <a:gd name="connsiteY4" fmla="*/ 227380 h 2376397"/>
              <a:gd name="connsiteX0" fmla="*/ 162956 w 961055"/>
              <a:gd name="connsiteY0" fmla="*/ 2376397 h 2376397"/>
              <a:gd name="connsiteX1" fmla="*/ 61722 w 961055"/>
              <a:gd name="connsiteY1" fmla="*/ 2078018 h 2376397"/>
              <a:gd name="connsiteX2" fmla="*/ 67765 w 961055"/>
              <a:gd name="connsiteY2" fmla="*/ 1599749 h 2376397"/>
              <a:gd name="connsiteX3" fmla="*/ 699647 w 961055"/>
              <a:gd name="connsiteY3" fmla="*/ 228728 h 2376397"/>
              <a:gd name="connsiteX4" fmla="*/ 961055 w 961055"/>
              <a:gd name="connsiteY4" fmla="*/ 227381 h 2376397"/>
              <a:gd name="connsiteX0" fmla="*/ 162956 w 961055"/>
              <a:gd name="connsiteY0" fmla="*/ 2376397 h 2376397"/>
              <a:gd name="connsiteX1" fmla="*/ 61722 w 961055"/>
              <a:gd name="connsiteY1" fmla="*/ 2078018 h 2376397"/>
              <a:gd name="connsiteX2" fmla="*/ 67765 w 961055"/>
              <a:gd name="connsiteY2" fmla="*/ 1599749 h 2376397"/>
              <a:gd name="connsiteX3" fmla="*/ 699647 w 961055"/>
              <a:gd name="connsiteY3" fmla="*/ 228728 h 2376397"/>
              <a:gd name="connsiteX4" fmla="*/ 961055 w 961055"/>
              <a:gd name="connsiteY4" fmla="*/ 227381 h 2376397"/>
              <a:gd name="connsiteX0" fmla="*/ 162956 w 999588"/>
              <a:gd name="connsiteY0" fmla="*/ 2371430 h 2371430"/>
              <a:gd name="connsiteX1" fmla="*/ 61722 w 999588"/>
              <a:gd name="connsiteY1" fmla="*/ 2073051 h 2371430"/>
              <a:gd name="connsiteX2" fmla="*/ 67765 w 999588"/>
              <a:gd name="connsiteY2" fmla="*/ 1594782 h 2371430"/>
              <a:gd name="connsiteX3" fmla="*/ 699647 w 999588"/>
              <a:gd name="connsiteY3" fmla="*/ 223761 h 2371430"/>
              <a:gd name="connsiteX4" fmla="*/ 999588 w 999588"/>
              <a:gd name="connsiteY4" fmla="*/ 252215 h 2371430"/>
              <a:gd name="connsiteX0" fmla="*/ 162956 w 999588"/>
              <a:gd name="connsiteY0" fmla="*/ 2371430 h 2371430"/>
              <a:gd name="connsiteX1" fmla="*/ 166730 w 999588"/>
              <a:gd name="connsiteY1" fmla="*/ 2025502 h 2371430"/>
              <a:gd name="connsiteX2" fmla="*/ 67765 w 999588"/>
              <a:gd name="connsiteY2" fmla="*/ 1594782 h 2371430"/>
              <a:gd name="connsiteX3" fmla="*/ 699647 w 999588"/>
              <a:gd name="connsiteY3" fmla="*/ 223761 h 2371430"/>
              <a:gd name="connsiteX4" fmla="*/ 999588 w 999588"/>
              <a:gd name="connsiteY4" fmla="*/ 252215 h 2371430"/>
              <a:gd name="connsiteX0" fmla="*/ 40078 w 876710"/>
              <a:gd name="connsiteY0" fmla="*/ 2329660 h 2329660"/>
              <a:gd name="connsiteX1" fmla="*/ 43852 w 876710"/>
              <a:gd name="connsiteY1" fmla="*/ 1983732 h 2329660"/>
              <a:gd name="connsiteX2" fmla="*/ 303188 w 876710"/>
              <a:gd name="connsiteY2" fmla="*/ 1302389 h 2329660"/>
              <a:gd name="connsiteX3" fmla="*/ 576769 w 876710"/>
              <a:gd name="connsiteY3" fmla="*/ 181991 h 2329660"/>
              <a:gd name="connsiteX4" fmla="*/ 876710 w 876710"/>
              <a:gd name="connsiteY4" fmla="*/ 210445 h 2329660"/>
              <a:gd name="connsiteX0" fmla="*/ 40078 w 876710"/>
              <a:gd name="connsiteY0" fmla="*/ 2329660 h 2329660"/>
              <a:gd name="connsiteX1" fmla="*/ 43852 w 876710"/>
              <a:gd name="connsiteY1" fmla="*/ 1983732 h 2329660"/>
              <a:gd name="connsiteX2" fmla="*/ 303188 w 876710"/>
              <a:gd name="connsiteY2" fmla="*/ 1302389 h 2329660"/>
              <a:gd name="connsiteX3" fmla="*/ 576769 w 876710"/>
              <a:gd name="connsiteY3" fmla="*/ 181991 h 2329660"/>
              <a:gd name="connsiteX4" fmla="*/ 876710 w 876710"/>
              <a:gd name="connsiteY4" fmla="*/ 210445 h 2329660"/>
              <a:gd name="connsiteX0" fmla="*/ 40078 w 876710"/>
              <a:gd name="connsiteY0" fmla="*/ 2119215 h 2119215"/>
              <a:gd name="connsiteX1" fmla="*/ 43852 w 876710"/>
              <a:gd name="connsiteY1" fmla="*/ 1773287 h 2119215"/>
              <a:gd name="connsiteX2" fmla="*/ 303188 w 876710"/>
              <a:gd name="connsiteY2" fmla="*/ 1091944 h 2119215"/>
              <a:gd name="connsiteX3" fmla="*/ 876710 w 876710"/>
              <a:gd name="connsiteY3" fmla="*/ 0 h 2119215"/>
              <a:gd name="connsiteX0" fmla="*/ 40078 w 441998"/>
              <a:gd name="connsiteY0" fmla="*/ 1547426 h 1547426"/>
              <a:gd name="connsiteX1" fmla="*/ 43852 w 441998"/>
              <a:gd name="connsiteY1" fmla="*/ 1201498 h 1547426"/>
              <a:gd name="connsiteX2" fmla="*/ 303188 w 441998"/>
              <a:gd name="connsiteY2" fmla="*/ 520155 h 1547426"/>
              <a:gd name="connsiteX3" fmla="*/ 332358 w 441998"/>
              <a:gd name="connsiteY3" fmla="*/ 0 h 1547426"/>
              <a:gd name="connsiteX0" fmla="*/ 40078 w 441998"/>
              <a:gd name="connsiteY0" fmla="*/ 1547426 h 1547426"/>
              <a:gd name="connsiteX1" fmla="*/ 43852 w 441998"/>
              <a:gd name="connsiteY1" fmla="*/ 1201498 h 1547426"/>
              <a:gd name="connsiteX2" fmla="*/ 303188 w 441998"/>
              <a:gd name="connsiteY2" fmla="*/ 520155 h 1547426"/>
              <a:gd name="connsiteX3" fmla="*/ 332358 w 441998"/>
              <a:gd name="connsiteY3" fmla="*/ 0 h 1547426"/>
              <a:gd name="connsiteX0" fmla="*/ 40078 w 702156"/>
              <a:gd name="connsiteY0" fmla="*/ 1322819 h 1322819"/>
              <a:gd name="connsiteX1" fmla="*/ 43852 w 702156"/>
              <a:gd name="connsiteY1" fmla="*/ 976891 h 1322819"/>
              <a:gd name="connsiteX2" fmla="*/ 303188 w 702156"/>
              <a:gd name="connsiteY2" fmla="*/ 295548 h 1322819"/>
              <a:gd name="connsiteX3" fmla="*/ 606718 w 702156"/>
              <a:gd name="connsiteY3" fmla="*/ 163906 h 1322819"/>
              <a:gd name="connsiteX0" fmla="*/ 29219 w 691297"/>
              <a:gd name="connsiteY0" fmla="*/ 1332562 h 1332562"/>
              <a:gd name="connsiteX1" fmla="*/ 32993 w 691297"/>
              <a:gd name="connsiteY1" fmla="*/ 986634 h 1332562"/>
              <a:gd name="connsiteX2" fmla="*/ 227179 w 691297"/>
              <a:gd name="connsiteY2" fmla="*/ 295548 h 1332562"/>
              <a:gd name="connsiteX3" fmla="*/ 595859 w 691297"/>
              <a:gd name="connsiteY3" fmla="*/ 173649 h 1332562"/>
              <a:gd name="connsiteX0" fmla="*/ 29219 w 595859"/>
              <a:gd name="connsiteY0" fmla="*/ 1344226 h 1344226"/>
              <a:gd name="connsiteX1" fmla="*/ 32993 w 595859"/>
              <a:gd name="connsiteY1" fmla="*/ 998298 h 1344226"/>
              <a:gd name="connsiteX2" fmla="*/ 227179 w 595859"/>
              <a:gd name="connsiteY2" fmla="*/ 307212 h 1344226"/>
              <a:gd name="connsiteX3" fmla="*/ 595859 w 595859"/>
              <a:gd name="connsiteY3" fmla="*/ 185313 h 1344226"/>
              <a:gd name="connsiteX0" fmla="*/ 29219 w 572946"/>
              <a:gd name="connsiteY0" fmla="*/ 1332562 h 1332562"/>
              <a:gd name="connsiteX1" fmla="*/ 32993 w 572946"/>
              <a:gd name="connsiteY1" fmla="*/ 986634 h 1332562"/>
              <a:gd name="connsiteX2" fmla="*/ 227179 w 572946"/>
              <a:gd name="connsiteY2" fmla="*/ 295548 h 1332562"/>
              <a:gd name="connsiteX3" fmla="*/ 572946 w 572946"/>
              <a:gd name="connsiteY3" fmla="*/ 223766 h 1332562"/>
              <a:gd name="connsiteX0" fmla="*/ 114380 w 658107"/>
              <a:gd name="connsiteY0" fmla="*/ 1332562 h 1332562"/>
              <a:gd name="connsiteX1" fmla="*/ 118154 w 658107"/>
              <a:gd name="connsiteY1" fmla="*/ 986634 h 1332562"/>
              <a:gd name="connsiteX2" fmla="*/ 312340 w 658107"/>
              <a:gd name="connsiteY2" fmla="*/ 295548 h 1332562"/>
              <a:gd name="connsiteX3" fmla="*/ 658107 w 658107"/>
              <a:gd name="connsiteY3" fmla="*/ 223766 h 1332562"/>
              <a:gd name="connsiteX0" fmla="*/ 114380 w 658107"/>
              <a:gd name="connsiteY0" fmla="*/ 1332562 h 1332562"/>
              <a:gd name="connsiteX1" fmla="*/ 37383 w 658107"/>
              <a:gd name="connsiteY1" fmla="*/ 896972 h 1332562"/>
              <a:gd name="connsiteX2" fmla="*/ 312340 w 658107"/>
              <a:gd name="connsiteY2" fmla="*/ 295548 h 1332562"/>
              <a:gd name="connsiteX3" fmla="*/ 658107 w 658107"/>
              <a:gd name="connsiteY3" fmla="*/ 223766 h 1332562"/>
              <a:gd name="connsiteX0" fmla="*/ 114380 w 658107"/>
              <a:gd name="connsiteY0" fmla="*/ 1312244 h 1312244"/>
              <a:gd name="connsiteX1" fmla="*/ 37383 w 658107"/>
              <a:gd name="connsiteY1" fmla="*/ 876654 h 1312244"/>
              <a:gd name="connsiteX2" fmla="*/ 250893 w 658107"/>
              <a:gd name="connsiteY2" fmla="*/ 295548 h 1312244"/>
              <a:gd name="connsiteX3" fmla="*/ 658107 w 658107"/>
              <a:gd name="connsiteY3" fmla="*/ 203448 h 1312244"/>
              <a:gd name="connsiteX0" fmla="*/ 307001 w 634080"/>
              <a:gd name="connsiteY0" fmla="*/ 1229061 h 1229061"/>
              <a:gd name="connsiteX1" fmla="*/ 13356 w 634080"/>
              <a:gd name="connsiteY1" fmla="*/ 876654 h 1229061"/>
              <a:gd name="connsiteX2" fmla="*/ 226866 w 634080"/>
              <a:gd name="connsiteY2" fmla="*/ 295548 h 1229061"/>
              <a:gd name="connsiteX3" fmla="*/ 634080 w 634080"/>
              <a:gd name="connsiteY3" fmla="*/ 203448 h 1229061"/>
              <a:gd name="connsiteX0" fmla="*/ 307001 w 634080"/>
              <a:gd name="connsiteY0" fmla="*/ 1229061 h 1604401"/>
              <a:gd name="connsiteX1" fmla="*/ 13356 w 634080"/>
              <a:gd name="connsiteY1" fmla="*/ 876654 h 1604401"/>
              <a:gd name="connsiteX2" fmla="*/ 226866 w 634080"/>
              <a:gd name="connsiteY2" fmla="*/ 295548 h 1604401"/>
              <a:gd name="connsiteX3" fmla="*/ 634080 w 634080"/>
              <a:gd name="connsiteY3" fmla="*/ 203448 h 1604401"/>
              <a:gd name="connsiteX0" fmla="*/ 307001 w 1146456"/>
              <a:gd name="connsiteY0" fmla="*/ 2249661 h 2625001"/>
              <a:gd name="connsiteX1" fmla="*/ 13356 w 1146456"/>
              <a:gd name="connsiteY1" fmla="*/ 1897254 h 2625001"/>
              <a:gd name="connsiteX2" fmla="*/ 226866 w 1146456"/>
              <a:gd name="connsiteY2" fmla="*/ 1316148 h 2625001"/>
              <a:gd name="connsiteX3" fmla="*/ 1146456 w 1146456"/>
              <a:gd name="connsiteY3" fmla="*/ 185313 h 2625001"/>
              <a:gd name="connsiteX0" fmla="*/ 307001 w 1146456"/>
              <a:gd name="connsiteY0" fmla="*/ 2064348 h 2439688"/>
              <a:gd name="connsiteX1" fmla="*/ 13356 w 1146456"/>
              <a:gd name="connsiteY1" fmla="*/ 1711941 h 2439688"/>
              <a:gd name="connsiteX2" fmla="*/ 226866 w 1146456"/>
              <a:gd name="connsiteY2" fmla="*/ 1130835 h 2439688"/>
              <a:gd name="connsiteX3" fmla="*/ 1146456 w 1146456"/>
              <a:gd name="connsiteY3" fmla="*/ 0 h 2439688"/>
              <a:gd name="connsiteX0" fmla="*/ 312394 w 1151849"/>
              <a:gd name="connsiteY0" fmla="*/ 2064348 h 2439688"/>
              <a:gd name="connsiteX1" fmla="*/ 18749 w 1151849"/>
              <a:gd name="connsiteY1" fmla="*/ 1711941 h 2439688"/>
              <a:gd name="connsiteX2" fmla="*/ 424889 w 1151849"/>
              <a:gd name="connsiteY2" fmla="*/ 1133760 h 2439688"/>
              <a:gd name="connsiteX3" fmla="*/ 1151849 w 1151849"/>
              <a:gd name="connsiteY3" fmla="*/ 0 h 2439688"/>
              <a:gd name="connsiteX0" fmla="*/ 433554 w 1273009"/>
              <a:gd name="connsiteY0" fmla="*/ 2064348 h 2439688"/>
              <a:gd name="connsiteX1" fmla="*/ 139909 w 1273009"/>
              <a:gd name="connsiteY1" fmla="*/ 1711941 h 2439688"/>
              <a:gd name="connsiteX2" fmla="*/ 1273009 w 1273009"/>
              <a:gd name="connsiteY2" fmla="*/ 0 h 2439688"/>
              <a:gd name="connsiteX0" fmla="*/ 433554 w 1317089"/>
              <a:gd name="connsiteY0" fmla="*/ 2064348 h 2439688"/>
              <a:gd name="connsiteX1" fmla="*/ 139909 w 1317089"/>
              <a:gd name="connsiteY1" fmla="*/ 1711941 h 2439688"/>
              <a:gd name="connsiteX2" fmla="*/ 1128239 w 1317089"/>
              <a:gd name="connsiteY2" fmla="*/ 430752 h 2439688"/>
              <a:gd name="connsiteX3" fmla="*/ 1273009 w 1317089"/>
              <a:gd name="connsiteY3" fmla="*/ 0 h 2439688"/>
              <a:gd name="connsiteX0" fmla="*/ 433554 w 1320908"/>
              <a:gd name="connsiteY0" fmla="*/ 2114466 h 2489806"/>
              <a:gd name="connsiteX1" fmla="*/ 139909 w 1320908"/>
              <a:gd name="connsiteY1" fmla="*/ 1762059 h 2489806"/>
              <a:gd name="connsiteX2" fmla="*/ 1128239 w 1320908"/>
              <a:gd name="connsiteY2" fmla="*/ 480870 h 2489806"/>
              <a:gd name="connsiteX3" fmla="*/ 1295922 w 1320908"/>
              <a:gd name="connsiteY3" fmla="*/ 0 h 2489806"/>
              <a:gd name="connsiteX0" fmla="*/ 433554 w 1712248"/>
              <a:gd name="connsiteY0" fmla="*/ 2327299 h 2702639"/>
              <a:gd name="connsiteX1" fmla="*/ 139909 w 1712248"/>
              <a:gd name="connsiteY1" fmla="*/ 1974892 h 2702639"/>
              <a:gd name="connsiteX2" fmla="*/ 1128239 w 1712248"/>
              <a:gd name="connsiteY2" fmla="*/ 693703 h 2702639"/>
              <a:gd name="connsiteX3" fmla="*/ 1712248 w 1712248"/>
              <a:gd name="connsiteY3" fmla="*/ 0 h 2702639"/>
              <a:gd name="connsiteX0" fmla="*/ 433554 w 1840315"/>
              <a:gd name="connsiteY0" fmla="*/ 2327299 h 2702639"/>
              <a:gd name="connsiteX1" fmla="*/ 139909 w 1840315"/>
              <a:gd name="connsiteY1" fmla="*/ 1974892 h 2702639"/>
              <a:gd name="connsiteX2" fmla="*/ 1128239 w 1840315"/>
              <a:gd name="connsiteY2" fmla="*/ 693703 h 2702639"/>
              <a:gd name="connsiteX3" fmla="*/ 1712248 w 1840315"/>
              <a:gd name="connsiteY3" fmla="*/ 0 h 2702639"/>
              <a:gd name="connsiteX0" fmla="*/ 433554 w 2013874"/>
              <a:gd name="connsiteY0" fmla="*/ 2327299 h 2702639"/>
              <a:gd name="connsiteX1" fmla="*/ 139909 w 2013874"/>
              <a:gd name="connsiteY1" fmla="*/ 1974892 h 2702639"/>
              <a:gd name="connsiteX2" fmla="*/ 1751817 w 2013874"/>
              <a:gd name="connsiteY2" fmla="*/ 369801 h 2702639"/>
              <a:gd name="connsiteX3" fmla="*/ 1712248 w 2013874"/>
              <a:gd name="connsiteY3" fmla="*/ 0 h 2702639"/>
              <a:gd name="connsiteX0" fmla="*/ 0 w 1580320"/>
              <a:gd name="connsiteY0" fmla="*/ 2327299 h 2327299"/>
              <a:gd name="connsiteX1" fmla="*/ 1318263 w 1580320"/>
              <a:gd name="connsiteY1" fmla="*/ 369801 h 2327299"/>
              <a:gd name="connsiteX2" fmla="*/ 1278694 w 1580320"/>
              <a:gd name="connsiteY2" fmla="*/ 0 h 2327299"/>
              <a:gd name="connsiteX0" fmla="*/ 0 w 577620"/>
              <a:gd name="connsiteY0" fmla="*/ 407812 h 904068"/>
              <a:gd name="connsiteX1" fmla="*/ 315563 w 577620"/>
              <a:gd name="connsiteY1" fmla="*/ 516186 h 904068"/>
              <a:gd name="connsiteX2" fmla="*/ 275994 w 577620"/>
              <a:gd name="connsiteY2" fmla="*/ 146385 h 904068"/>
              <a:gd name="connsiteX0" fmla="*/ 0 w 577620"/>
              <a:gd name="connsiteY0" fmla="*/ 261427 h 757684"/>
              <a:gd name="connsiteX1" fmla="*/ 315563 w 577620"/>
              <a:gd name="connsiteY1" fmla="*/ 369801 h 757684"/>
              <a:gd name="connsiteX2" fmla="*/ 275994 w 577620"/>
              <a:gd name="connsiteY2" fmla="*/ 0 h 757684"/>
              <a:gd name="connsiteX0" fmla="*/ 0 w 716134"/>
              <a:gd name="connsiteY0" fmla="*/ 261427 h 796971"/>
              <a:gd name="connsiteX1" fmla="*/ 454077 w 716134"/>
              <a:gd name="connsiteY1" fmla="*/ 409088 h 796971"/>
              <a:gd name="connsiteX2" fmla="*/ 275994 w 716134"/>
              <a:gd name="connsiteY2" fmla="*/ 0 h 796971"/>
              <a:gd name="connsiteX0" fmla="*/ 0 w 604922"/>
              <a:gd name="connsiteY0" fmla="*/ 261427 h 796971"/>
              <a:gd name="connsiteX1" fmla="*/ 454077 w 604922"/>
              <a:gd name="connsiteY1" fmla="*/ 409088 h 796971"/>
              <a:gd name="connsiteX2" fmla="*/ 275994 w 604922"/>
              <a:gd name="connsiteY2" fmla="*/ 0 h 796971"/>
              <a:gd name="connsiteX0" fmla="*/ 0 w 630930"/>
              <a:gd name="connsiteY0" fmla="*/ 261427 h 796971"/>
              <a:gd name="connsiteX1" fmla="*/ 454077 w 630930"/>
              <a:gd name="connsiteY1" fmla="*/ 409088 h 796971"/>
              <a:gd name="connsiteX2" fmla="*/ 275994 w 630930"/>
              <a:gd name="connsiteY2" fmla="*/ 0 h 796971"/>
              <a:gd name="connsiteX0" fmla="*/ 0 w 630929"/>
              <a:gd name="connsiteY0" fmla="*/ 261428 h 796971"/>
              <a:gd name="connsiteX1" fmla="*/ 454076 w 630929"/>
              <a:gd name="connsiteY1" fmla="*/ 409088 h 796971"/>
              <a:gd name="connsiteX2" fmla="*/ 275993 w 630929"/>
              <a:gd name="connsiteY2" fmla="*/ 0 h 796971"/>
              <a:gd name="connsiteX0" fmla="*/ 0 w 630929"/>
              <a:gd name="connsiteY0" fmla="*/ 261428 h 796971"/>
              <a:gd name="connsiteX1" fmla="*/ 454076 w 630929"/>
              <a:gd name="connsiteY1" fmla="*/ 409088 h 796971"/>
              <a:gd name="connsiteX2" fmla="*/ 275993 w 630929"/>
              <a:gd name="connsiteY2" fmla="*/ 0 h 796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0929" h="796971">
                <a:moveTo>
                  <a:pt x="0" y="261428"/>
                </a:moveTo>
                <a:cubicBezTo>
                  <a:pt x="139296" y="362932"/>
                  <a:pt x="240960" y="796971"/>
                  <a:pt x="454076" y="409088"/>
                </a:cubicBezTo>
                <a:cubicBezTo>
                  <a:pt x="630929" y="56760"/>
                  <a:pt x="404060" y="95884"/>
                  <a:pt x="275993" y="0"/>
                </a:cubicBezTo>
              </a:path>
            </a:pathLst>
          </a:custGeom>
          <a:ln w="38100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0" y="2780928"/>
            <a:ext cx="91566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u="sng" dirty="0" smtClean="0">
                <a:latin typeface="Bookman Old Style" pitchFamily="18" charset="0"/>
              </a:rPr>
              <a:t>III- Modification de groupe </a:t>
            </a:r>
            <a:r>
              <a:rPr lang="fr-FR" sz="2400" b="1" u="sng" dirty="0" smtClean="0">
                <a:solidFill>
                  <a:srgbClr val="FF0000"/>
                </a:solidFill>
                <a:latin typeface="Bookman Old Style" pitchFamily="18" charset="0"/>
              </a:rPr>
              <a:t>SANS</a:t>
            </a:r>
            <a:r>
              <a:rPr lang="fr-FR" sz="2400" b="1" u="sng" dirty="0" smtClean="0">
                <a:latin typeface="Bookman Old Style" pitchFamily="18" charset="0"/>
              </a:rPr>
              <a:t> allongement de chaîne</a:t>
            </a:r>
            <a:endParaRPr lang="fr-FR" sz="2400" dirty="0">
              <a:latin typeface="Bookman Old Style" pitchFamily="18" charset="0"/>
            </a:endParaRP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251520" y="3284984"/>
            <a:ext cx="8496944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Uniquement une </a:t>
            </a:r>
            <a:r>
              <a:rPr kumimoji="0" lang="fr-FR" sz="2800" b="1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modification de </a:t>
            </a:r>
            <a:r>
              <a:rPr kumimoji="0" lang="fr-FR" sz="2800" b="1" i="0" u="sng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groupe caractéristique</a:t>
            </a:r>
            <a:endParaRPr kumimoji="0" lang="fr-FR" sz="1800" b="1" i="0" u="sng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Image 16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4149080"/>
            <a:ext cx="8136904" cy="2027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à coins arrondis 17"/>
          <p:cNvSpPr/>
          <p:nvPr/>
        </p:nvSpPr>
        <p:spPr>
          <a:xfrm>
            <a:off x="323528" y="4221088"/>
            <a:ext cx="648072" cy="792088"/>
          </a:xfrm>
          <a:prstGeom prst="roundRect">
            <a:avLst/>
          </a:prstGeom>
          <a:solidFill>
            <a:srgbClr val="FF0000">
              <a:alpha val="2902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à coins arrondis 18"/>
          <p:cNvSpPr/>
          <p:nvPr/>
        </p:nvSpPr>
        <p:spPr>
          <a:xfrm>
            <a:off x="5220072" y="4221088"/>
            <a:ext cx="1080120" cy="936104"/>
          </a:xfrm>
          <a:prstGeom prst="roundRect">
            <a:avLst/>
          </a:prstGeom>
          <a:solidFill>
            <a:srgbClr val="FF0000">
              <a:alpha val="2902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0" y="610549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6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: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Quelle modification de groupe est réalisée dans cet exemple ? Proposer un réactif pour y parvenir.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79512" y="3789040"/>
            <a:ext cx="3182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>
                <a:solidFill>
                  <a:srgbClr val="008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Groupe CARBONYLE</a:t>
            </a:r>
            <a:endParaRPr lang="fr-FR" dirty="0">
              <a:solidFill>
                <a:srgbClr val="008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788024" y="3789040"/>
            <a:ext cx="3182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>
                <a:solidFill>
                  <a:srgbClr val="008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Groupe CARBOXYLE</a:t>
            </a:r>
            <a:endParaRPr lang="fr-FR" dirty="0">
              <a:solidFill>
                <a:srgbClr val="008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581176" y="5508724"/>
            <a:ext cx="2989921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7030A0"/>
            </a:solidFill>
          </a:ln>
        </p:spPr>
        <p:txBody>
          <a:bodyPr wrap="none">
            <a:spAutoFit/>
          </a:bodyPr>
          <a:lstStyle/>
          <a:p>
            <a:r>
              <a:rPr lang="fr-FR" sz="2800" b="1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K</a:t>
            </a:r>
            <a:r>
              <a:rPr lang="fr-FR" sz="2800" b="1" baseline="30000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+</a:t>
            </a:r>
            <a:r>
              <a:rPr lang="fr-FR" sz="2800" b="1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, MnO</a:t>
            </a:r>
            <a:r>
              <a:rPr lang="fr-FR" sz="2800" b="1" baseline="-25000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4</a:t>
            </a:r>
            <a:r>
              <a:rPr lang="fr-FR" sz="2800" b="1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lang="fr-FR" sz="2800" b="1" baseline="30000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–</a:t>
            </a:r>
            <a:r>
              <a:rPr lang="fr-FR" sz="2800" b="1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  acidifié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 animBg="1"/>
      <p:bldP spid="18" grpId="0" animBg="1"/>
      <p:bldP spid="19" grpId="0" animBg="1"/>
      <p:bldP spid="20" grpId="0"/>
      <p:bldP spid="21" grpId="0"/>
      <p:bldP spid="22" grpId="0"/>
      <p:bldP spid="2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27384"/>
            <a:ext cx="91566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u="sng" dirty="0" smtClean="0">
                <a:latin typeface="Bookman Old Style" pitchFamily="18" charset="0"/>
              </a:rPr>
              <a:t>III- Modification de groupe </a:t>
            </a:r>
            <a:r>
              <a:rPr lang="fr-FR" sz="2400" b="1" u="sng" dirty="0" smtClean="0">
                <a:solidFill>
                  <a:srgbClr val="FF0000"/>
                </a:solidFill>
                <a:latin typeface="Bookman Old Style" pitchFamily="18" charset="0"/>
              </a:rPr>
              <a:t>SANS</a:t>
            </a:r>
            <a:r>
              <a:rPr lang="fr-FR" sz="2400" b="1" u="sng" dirty="0" smtClean="0">
                <a:latin typeface="Bookman Old Style" pitchFamily="18" charset="0"/>
              </a:rPr>
              <a:t> allongement de chaîne</a:t>
            </a:r>
            <a:endParaRPr lang="fr-FR" sz="2400" dirty="0">
              <a:latin typeface="Bookman Old Style" pitchFamily="18" charset="0"/>
            </a:endParaRPr>
          </a:p>
        </p:txBody>
      </p:sp>
      <p:pic>
        <p:nvPicPr>
          <p:cNvPr id="3" name="Image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92696"/>
            <a:ext cx="8136904" cy="2027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à coins arrondis 3"/>
          <p:cNvSpPr/>
          <p:nvPr/>
        </p:nvSpPr>
        <p:spPr>
          <a:xfrm>
            <a:off x="323528" y="764704"/>
            <a:ext cx="648072" cy="792088"/>
          </a:xfrm>
          <a:prstGeom prst="roundRect">
            <a:avLst/>
          </a:prstGeom>
          <a:solidFill>
            <a:srgbClr val="FF0000">
              <a:alpha val="2902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à coins arrondis 4"/>
          <p:cNvSpPr/>
          <p:nvPr/>
        </p:nvSpPr>
        <p:spPr>
          <a:xfrm>
            <a:off x="5220072" y="764704"/>
            <a:ext cx="1080120" cy="936104"/>
          </a:xfrm>
          <a:prstGeom prst="roundRect">
            <a:avLst/>
          </a:prstGeom>
          <a:solidFill>
            <a:srgbClr val="FF0000">
              <a:alpha val="2902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179512" y="332656"/>
            <a:ext cx="3182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>
                <a:solidFill>
                  <a:srgbClr val="008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Groupe CARBONYLE</a:t>
            </a:r>
            <a:endParaRPr lang="fr-FR" dirty="0">
              <a:solidFill>
                <a:srgbClr val="008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88024" y="332656"/>
            <a:ext cx="3182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>
                <a:solidFill>
                  <a:srgbClr val="008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Groupe CARBOXYLE</a:t>
            </a:r>
            <a:endParaRPr lang="fr-FR" dirty="0">
              <a:solidFill>
                <a:srgbClr val="008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81176" y="2052340"/>
            <a:ext cx="2989921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7030A0"/>
            </a:solidFill>
          </a:ln>
        </p:spPr>
        <p:txBody>
          <a:bodyPr wrap="none">
            <a:spAutoFit/>
          </a:bodyPr>
          <a:lstStyle/>
          <a:p>
            <a:r>
              <a:rPr lang="fr-FR" sz="2800" b="1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K</a:t>
            </a:r>
            <a:r>
              <a:rPr lang="fr-FR" sz="2800" b="1" baseline="30000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+</a:t>
            </a:r>
            <a:r>
              <a:rPr lang="fr-FR" sz="2800" b="1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, MnO</a:t>
            </a:r>
            <a:r>
              <a:rPr lang="fr-FR" sz="2800" b="1" baseline="-25000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4</a:t>
            </a:r>
            <a:r>
              <a:rPr lang="fr-FR" sz="2800" b="1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lang="fr-FR" sz="2800" b="1" baseline="30000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–</a:t>
            </a:r>
            <a:r>
              <a:rPr lang="fr-FR" sz="2800" b="1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  acidifié</a:t>
            </a:r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1907704" y="2924944"/>
            <a:ext cx="531106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200" b="1" dirty="0" smtClean="0">
                <a:latin typeface="Bookman Old Style" pitchFamily="18" charset="0"/>
              </a:rPr>
              <a:t>1) </a:t>
            </a:r>
            <a:r>
              <a:rPr lang="fr-FR" sz="2200" b="1" u="sng" dirty="0" smtClean="0">
                <a:latin typeface="Bookman Old Style" pitchFamily="18" charset="0"/>
              </a:rPr>
              <a:t>Action des hydrures métalliques</a:t>
            </a:r>
            <a:endParaRPr lang="fr-FR" sz="2200" dirty="0">
              <a:latin typeface="Bookman Old Style" pitchFamily="18" charset="0"/>
            </a:endParaRPr>
          </a:p>
        </p:txBody>
      </p:sp>
      <p:pic>
        <p:nvPicPr>
          <p:cNvPr id="11" name="Image 1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3789040"/>
            <a:ext cx="2557068" cy="16386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2" name="Image 1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3789040"/>
            <a:ext cx="2782425" cy="16261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0" y="5400997"/>
            <a:ext cx="4572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b="1" i="1" dirty="0" err="1" smtClean="0"/>
              <a:t>Tétrahydruroborate</a:t>
            </a:r>
            <a:r>
              <a:rPr lang="fr-FR" sz="2800" b="1" i="1" dirty="0" smtClean="0"/>
              <a:t> </a:t>
            </a:r>
          </a:p>
          <a:p>
            <a:pPr algn="ctr"/>
            <a:r>
              <a:rPr lang="fr-FR" sz="2800" b="1" i="1" dirty="0" smtClean="0"/>
              <a:t>de sodium</a:t>
            </a:r>
            <a:r>
              <a:rPr lang="fr-FR" sz="2800" dirty="0" smtClean="0"/>
              <a:t> </a:t>
            </a:r>
            <a:r>
              <a:rPr lang="fr-FR" sz="2800" b="1" dirty="0" smtClean="0"/>
              <a:t>NaBH</a:t>
            </a:r>
            <a:r>
              <a:rPr lang="fr-FR" sz="2800" b="1" baseline="-25000" dirty="0" smtClean="0"/>
              <a:t>4</a:t>
            </a:r>
            <a:r>
              <a:rPr lang="fr-FR" sz="2800" dirty="0" smtClean="0"/>
              <a:t> </a:t>
            </a:r>
          </a:p>
          <a:p>
            <a:pPr algn="ctr"/>
            <a:r>
              <a:rPr lang="fr-FR" sz="2800" dirty="0" smtClean="0"/>
              <a:t>(</a:t>
            </a:r>
            <a:r>
              <a:rPr lang="fr-FR" sz="2800" dirty="0" err="1" smtClean="0"/>
              <a:t>Borohydrure</a:t>
            </a:r>
            <a:r>
              <a:rPr lang="fr-FR" sz="2800" dirty="0" smtClean="0"/>
              <a:t> de sodium)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247456" y="5400997"/>
            <a:ext cx="48965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b="1" i="1" dirty="0" err="1" smtClean="0"/>
              <a:t>Tétrahydruroaluminate</a:t>
            </a:r>
            <a:r>
              <a:rPr lang="fr-FR" sz="2800" b="1" i="1" dirty="0" smtClean="0"/>
              <a:t> </a:t>
            </a:r>
          </a:p>
          <a:p>
            <a:pPr algn="ctr"/>
            <a:r>
              <a:rPr lang="fr-FR" sz="2800" b="1" i="1" dirty="0" smtClean="0"/>
              <a:t>de lithium</a:t>
            </a:r>
            <a:r>
              <a:rPr lang="fr-FR" sz="2800" dirty="0" smtClean="0"/>
              <a:t> </a:t>
            </a:r>
            <a:r>
              <a:rPr lang="fr-FR" sz="2800" b="1" dirty="0" smtClean="0"/>
              <a:t>LiAlH</a:t>
            </a:r>
            <a:r>
              <a:rPr lang="fr-FR" sz="2800" b="1" baseline="-25000" dirty="0" smtClean="0"/>
              <a:t>4</a:t>
            </a:r>
            <a:r>
              <a:rPr lang="fr-FR" sz="2800" dirty="0" smtClean="0"/>
              <a:t> </a:t>
            </a:r>
          </a:p>
          <a:p>
            <a:pPr algn="ctr"/>
            <a:r>
              <a:rPr lang="fr-FR" sz="2800" dirty="0" smtClean="0"/>
              <a:t>(</a:t>
            </a:r>
            <a:r>
              <a:rPr lang="fr-FR" sz="2800" dirty="0" err="1" smtClean="0"/>
              <a:t>Aluminohydrure</a:t>
            </a:r>
            <a:r>
              <a:rPr lang="fr-FR" sz="2800" dirty="0" smtClean="0"/>
              <a:t> de lithium)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0" y="3356992"/>
            <a:ext cx="627768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200" b="1" dirty="0" smtClean="0">
                <a:latin typeface="Bookman Old Style" pitchFamily="18" charset="0"/>
              </a:rPr>
              <a:t>a/ </a:t>
            </a:r>
            <a:r>
              <a:rPr lang="fr-FR" sz="2200" b="1" u="sng" dirty="0" smtClean="0">
                <a:latin typeface="Bookman Old Style" pitchFamily="18" charset="0"/>
              </a:rPr>
              <a:t>Présentation des hydrures métalliques</a:t>
            </a:r>
            <a:endParaRPr lang="fr-FR" sz="2200" dirty="0">
              <a:latin typeface="Bookman Old Style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707904" y="3861048"/>
            <a:ext cx="1657826" cy="13849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fr-FR" sz="2800" b="1" dirty="0" err="1" smtClean="0">
                <a:solidFill>
                  <a:srgbClr val="0070C0"/>
                </a:solidFill>
                <a:latin typeface="Symbol" pitchFamily="18" charset="2"/>
                <a:cs typeface="Arial" pitchFamily="34" charset="0"/>
              </a:rPr>
              <a:t>c</a:t>
            </a:r>
            <a:r>
              <a:rPr lang="fr-FR" sz="2800" b="1" baseline="-25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fr-FR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= 2,20</a:t>
            </a:r>
          </a:p>
          <a:p>
            <a:r>
              <a:rPr lang="fr-FR" sz="2800" b="1" dirty="0" err="1" smtClean="0">
                <a:solidFill>
                  <a:srgbClr val="0070C0"/>
                </a:solidFill>
                <a:latin typeface="Symbol" pitchFamily="18" charset="2"/>
                <a:cs typeface="Arial" pitchFamily="34" charset="0"/>
              </a:rPr>
              <a:t>c</a:t>
            </a:r>
            <a:r>
              <a:rPr lang="fr-FR" sz="2800" b="1" baseline="-25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fr-FR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= 2,04</a:t>
            </a:r>
          </a:p>
          <a:p>
            <a:r>
              <a:rPr lang="fr-FR" sz="2800" b="1" dirty="0" err="1" smtClean="0">
                <a:solidFill>
                  <a:srgbClr val="0070C0"/>
                </a:solidFill>
                <a:latin typeface="Symbol" pitchFamily="18" charset="2"/>
                <a:cs typeface="Arial" pitchFamily="34" charset="0"/>
              </a:rPr>
              <a:t>c</a:t>
            </a:r>
            <a:r>
              <a:rPr lang="fr-FR" sz="2800" b="1" baseline="-25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Al</a:t>
            </a:r>
            <a:r>
              <a:rPr lang="fr-FR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= 1,61</a:t>
            </a:r>
            <a:endParaRPr lang="fr-FR" sz="26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  <p:bldP spid="15" grpId="0"/>
      <p:bldP spid="1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764704"/>
            <a:ext cx="2557068" cy="16386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" name="Imag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764704"/>
            <a:ext cx="2782425" cy="16261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2376661"/>
            <a:ext cx="4572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b="1" i="1" dirty="0" err="1" smtClean="0"/>
              <a:t>Tétrahydruroborate</a:t>
            </a:r>
            <a:r>
              <a:rPr lang="fr-FR" sz="2800" b="1" i="1" dirty="0" smtClean="0"/>
              <a:t> </a:t>
            </a:r>
          </a:p>
          <a:p>
            <a:pPr algn="ctr"/>
            <a:r>
              <a:rPr lang="fr-FR" sz="2800" b="1" i="1" dirty="0" smtClean="0"/>
              <a:t>de sodium</a:t>
            </a:r>
            <a:r>
              <a:rPr lang="fr-FR" sz="2800" dirty="0" smtClean="0"/>
              <a:t> </a:t>
            </a:r>
            <a:r>
              <a:rPr lang="fr-FR" sz="2800" b="1" dirty="0" smtClean="0"/>
              <a:t>NaBH</a:t>
            </a:r>
            <a:r>
              <a:rPr lang="fr-FR" sz="2800" b="1" baseline="-25000" dirty="0" smtClean="0"/>
              <a:t>4</a:t>
            </a:r>
            <a:r>
              <a:rPr lang="fr-FR" sz="2800" dirty="0" smtClean="0"/>
              <a:t> </a:t>
            </a:r>
          </a:p>
          <a:p>
            <a:pPr algn="ctr"/>
            <a:r>
              <a:rPr lang="fr-FR" sz="2800" dirty="0" smtClean="0"/>
              <a:t>(</a:t>
            </a:r>
            <a:r>
              <a:rPr lang="fr-FR" sz="2800" dirty="0" err="1" smtClean="0"/>
              <a:t>Borohydrure</a:t>
            </a:r>
            <a:r>
              <a:rPr lang="fr-FR" sz="2800" dirty="0" smtClean="0"/>
              <a:t> de sodium)</a:t>
            </a:r>
          </a:p>
        </p:txBody>
      </p:sp>
      <p:sp>
        <p:nvSpPr>
          <p:cNvPr id="6" name="Rectangle 5"/>
          <p:cNvSpPr/>
          <p:nvPr/>
        </p:nvSpPr>
        <p:spPr>
          <a:xfrm>
            <a:off x="4247456" y="2376661"/>
            <a:ext cx="48965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b="1" i="1" dirty="0" err="1" smtClean="0"/>
              <a:t>Tétrahydruroaluminate</a:t>
            </a:r>
            <a:r>
              <a:rPr lang="fr-FR" sz="2800" b="1" i="1" dirty="0" smtClean="0"/>
              <a:t> </a:t>
            </a:r>
          </a:p>
          <a:p>
            <a:pPr algn="ctr"/>
            <a:r>
              <a:rPr lang="fr-FR" sz="2800" b="1" i="1" dirty="0" smtClean="0"/>
              <a:t>de lithium</a:t>
            </a:r>
            <a:r>
              <a:rPr lang="fr-FR" sz="2800" dirty="0" smtClean="0"/>
              <a:t> </a:t>
            </a:r>
            <a:r>
              <a:rPr lang="fr-FR" sz="2800" b="1" dirty="0" smtClean="0"/>
              <a:t>LiAlH</a:t>
            </a:r>
            <a:r>
              <a:rPr lang="fr-FR" sz="2800" b="1" baseline="-25000" dirty="0" smtClean="0"/>
              <a:t>4</a:t>
            </a:r>
            <a:r>
              <a:rPr lang="fr-FR" sz="2800" dirty="0" smtClean="0"/>
              <a:t> </a:t>
            </a:r>
          </a:p>
          <a:p>
            <a:pPr algn="ctr"/>
            <a:r>
              <a:rPr lang="fr-FR" sz="2800" dirty="0" smtClean="0"/>
              <a:t>(</a:t>
            </a:r>
            <a:r>
              <a:rPr lang="fr-FR" sz="2800" dirty="0" err="1" smtClean="0"/>
              <a:t>Aluminohydrure</a:t>
            </a:r>
            <a:r>
              <a:rPr lang="fr-FR" sz="2800" dirty="0" smtClean="0"/>
              <a:t> de lithium)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627768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200" b="1" dirty="0" smtClean="0">
                <a:latin typeface="Bookman Old Style" pitchFamily="18" charset="0"/>
              </a:rPr>
              <a:t>a/ </a:t>
            </a:r>
            <a:r>
              <a:rPr lang="fr-FR" sz="2200" b="1" u="sng" dirty="0" smtClean="0">
                <a:latin typeface="Bookman Old Style" pitchFamily="18" charset="0"/>
              </a:rPr>
              <a:t>Présentation des hydrures métalliques</a:t>
            </a:r>
            <a:endParaRPr lang="fr-FR" sz="2200" dirty="0">
              <a:latin typeface="Bookman Old Style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07904" y="836712"/>
            <a:ext cx="1657826" cy="13849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fr-FR" sz="2800" b="1" dirty="0" err="1" smtClean="0">
                <a:solidFill>
                  <a:srgbClr val="0070C0"/>
                </a:solidFill>
                <a:latin typeface="Symbol" pitchFamily="18" charset="2"/>
                <a:cs typeface="Arial" pitchFamily="34" charset="0"/>
              </a:rPr>
              <a:t>c</a:t>
            </a:r>
            <a:r>
              <a:rPr lang="fr-FR" sz="2800" b="1" baseline="-25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fr-FR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= 2,20</a:t>
            </a:r>
          </a:p>
          <a:p>
            <a:r>
              <a:rPr lang="fr-FR" sz="2800" b="1" dirty="0" err="1" smtClean="0">
                <a:solidFill>
                  <a:srgbClr val="0070C0"/>
                </a:solidFill>
                <a:latin typeface="Symbol" pitchFamily="18" charset="2"/>
                <a:cs typeface="Arial" pitchFamily="34" charset="0"/>
              </a:rPr>
              <a:t>c</a:t>
            </a:r>
            <a:r>
              <a:rPr lang="fr-FR" sz="2800" b="1" baseline="-25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fr-FR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= 2,04</a:t>
            </a:r>
          </a:p>
          <a:p>
            <a:r>
              <a:rPr lang="fr-FR" sz="2800" b="1" dirty="0" err="1" smtClean="0">
                <a:solidFill>
                  <a:srgbClr val="0070C0"/>
                </a:solidFill>
                <a:latin typeface="Symbol" pitchFamily="18" charset="2"/>
                <a:cs typeface="Arial" pitchFamily="34" charset="0"/>
              </a:rPr>
              <a:t>c</a:t>
            </a:r>
            <a:r>
              <a:rPr lang="fr-FR" sz="2800" b="1" baseline="-25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Al</a:t>
            </a:r>
            <a:r>
              <a:rPr lang="fr-FR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= 1,61</a:t>
            </a:r>
            <a:endParaRPr lang="fr-FR" sz="26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72008" y="3825225"/>
            <a:ext cx="8964488" cy="118795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179512" y="3861048"/>
            <a:ext cx="792088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Les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hydrures métalliques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NaBH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et LiAlH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sont des </a:t>
            </a:r>
            <a:r>
              <a:rPr kumimoji="0" lang="fr-FR" sz="200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composés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donneurs d’ions hydrure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H 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–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151675" y="4170965"/>
            <a:ext cx="34563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(d = (1 + 1) / 2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doublet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fr-FR" dirty="0"/>
          </a:p>
        </p:txBody>
      </p:sp>
      <p:pic>
        <p:nvPicPr>
          <p:cNvPr id="14" name="Image 13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84368" y="3933056"/>
            <a:ext cx="1016766" cy="916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1115616" y="4581128"/>
            <a:ext cx="554461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 3"/>
              </a:rPr>
              <a:t>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L’ion hydrure est un réactif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NUCLEOPHILE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0" y="404664"/>
            <a:ext cx="14798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Structure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Arial Unicode MS" pitchFamily="34" charset="-128"/>
              <a:cs typeface="Calibri" pitchFamily="34" charset="0"/>
              <a:sym typeface="Wingdings 2" pitchFamily="18" charset="2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0" y="5229200"/>
            <a:ext cx="297870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Conditions d’utilisation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Arial Unicode MS" pitchFamily="34" charset="-128"/>
              <a:cs typeface="Calibri" pitchFamily="34" charset="0"/>
              <a:sym typeface="Wingdings 2" pitchFamily="18" charset="2"/>
            </a:endParaRPr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323528" y="5589240"/>
            <a:ext cx="8496944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NaB</a:t>
            </a:r>
            <a:r>
              <a:rPr kumimoji="0" lang="fr-FR" sz="2800" b="1" i="0" u="none" strike="noStrike" cap="none" normalizeH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H</a:t>
            </a:r>
            <a:r>
              <a:rPr kumimoji="0" lang="fr-FR" sz="2800" b="1" i="0" u="none" strike="noStrike" cap="none" normalizeH="0" baseline="-2500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4</a:t>
            </a:r>
            <a:r>
              <a:rPr kumimoji="0" lang="fr-FR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8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et</a:t>
            </a:r>
            <a:r>
              <a:rPr kumimoji="0" lang="fr-FR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LiAl</a:t>
            </a:r>
            <a:r>
              <a:rPr kumimoji="0" lang="fr-FR" sz="2800" b="1" i="0" u="none" strike="noStrike" cap="none" normalizeH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H</a:t>
            </a:r>
            <a:r>
              <a:rPr kumimoji="0" lang="fr-FR" sz="2800" b="1" i="0" u="none" strike="noStrike" cap="none" normalizeH="0" baseline="-2500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4</a:t>
            </a:r>
            <a:r>
              <a:rPr kumimoji="0" lang="fr-FR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8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peuvent libérer jusqu’à </a:t>
            </a:r>
            <a:r>
              <a:rPr kumimoji="0" lang="fr-FR" sz="2800" b="1" i="0" u="sng" strike="noStrike" cap="none" normalizeH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4 ions hydrure</a:t>
            </a:r>
            <a:endParaRPr kumimoji="0" lang="fr-FR" sz="1800" b="1" i="0" u="sng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2123728" y="6190764"/>
            <a:ext cx="5112568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NaBH</a:t>
            </a:r>
            <a:r>
              <a:rPr kumimoji="0" lang="fr-FR" sz="28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4</a:t>
            </a:r>
            <a:r>
              <a:rPr kumimoji="0" lang="fr-FR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800" b="1" i="0" u="sng" strike="noStrike" cap="none" normalizeH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est plus doux</a:t>
            </a:r>
            <a:r>
              <a:rPr kumimoji="0" lang="fr-FR" sz="2800" b="1" i="0" u="none" strike="noStrike" cap="none" normalizeH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8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que</a:t>
            </a:r>
            <a:r>
              <a:rPr kumimoji="0" lang="fr-FR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LiAlH</a:t>
            </a:r>
            <a:r>
              <a:rPr kumimoji="0" lang="fr-FR" sz="28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4</a:t>
            </a:r>
            <a:endParaRPr kumimoji="0" lang="fr-FR" sz="1800" b="1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26" grpId="0"/>
      <p:bldP spid="13" grpId="0"/>
      <p:bldP spid="1027" grpId="0"/>
      <p:bldP spid="17" grpId="0"/>
      <p:bldP spid="18" grpId="0" animBg="1"/>
      <p:bldP spid="1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72008" y="368840"/>
            <a:ext cx="8964488" cy="1115944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1586508"/>
            <a:ext cx="297870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Conditions d’utilisation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Arial Unicode MS" pitchFamily="34" charset="-128"/>
              <a:cs typeface="Calibri" pitchFamily="34" charset="0"/>
              <a:sym typeface="Wingdings 2" pitchFamily="18" charset="2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323528" y="1946548"/>
            <a:ext cx="8496944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NaB</a:t>
            </a:r>
            <a:r>
              <a:rPr kumimoji="0" lang="fr-FR" sz="2800" b="1" i="0" u="none" strike="noStrike" cap="none" normalizeH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H</a:t>
            </a:r>
            <a:r>
              <a:rPr kumimoji="0" lang="fr-FR" sz="2800" b="1" i="0" u="none" strike="noStrike" cap="none" normalizeH="0" baseline="-2500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4</a:t>
            </a:r>
            <a:r>
              <a:rPr kumimoji="0" lang="fr-FR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8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et</a:t>
            </a:r>
            <a:r>
              <a:rPr kumimoji="0" lang="fr-FR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LiAl</a:t>
            </a:r>
            <a:r>
              <a:rPr kumimoji="0" lang="fr-FR" sz="2800" b="1" i="0" u="none" strike="noStrike" cap="none" normalizeH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H</a:t>
            </a:r>
            <a:r>
              <a:rPr kumimoji="0" lang="fr-FR" sz="2800" b="1" i="0" u="none" strike="noStrike" cap="none" normalizeH="0" baseline="-2500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4</a:t>
            </a:r>
            <a:r>
              <a:rPr kumimoji="0" lang="fr-FR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8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peuvent libérer jusqu’à </a:t>
            </a:r>
            <a:r>
              <a:rPr kumimoji="0" lang="fr-FR" sz="2800" b="1" i="0" u="sng" strike="noStrike" cap="none" normalizeH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4 ions hydrure</a:t>
            </a:r>
            <a:endParaRPr kumimoji="0" lang="fr-FR" sz="1800" b="1" i="0" u="sng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2123728" y="2548072"/>
            <a:ext cx="5112568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NaBH</a:t>
            </a:r>
            <a:r>
              <a:rPr kumimoji="0" lang="fr-FR" sz="28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4</a:t>
            </a:r>
            <a:r>
              <a:rPr kumimoji="0" lang="fr-FR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800" b="1" i="0" u="sng" strike="noStrike" cap="none" normalizeH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est plus doux</a:t>
            </a:r>
            <a:r>
              <a:rPr kumimoji="0" lang="fr-FR" sz="2800" b="1" i="0" u="none" strike="noStrike" cap="none" normalizeH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8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que</a:t>
            </a:r>
            <a:r>
              <a:rPr kumimoji="0" lang="fr-FR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LiAlH</a:t>
            </a:r>
            <a:r>
              <a:rPr kumimoji="0" lang="fr-FR" sz="28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4</a:t>
            </a:r>
            <a:endParaRPr kumimoji="0" lang="fr-FR" sz="1800" b="1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0" y="-27384"/>
            <a:ext cx="14798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Structure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Arial Unicode MS" pitchFamily="34" charset="-128"/>
              <a:cs typeface="Calibri" pitchFamily="34" charset="0"/>
              <a:sym typeface="Wingdings 2" pitchFamily="18" charset="2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3284984"/>
            <a:ext cx="855234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200" b="1" dirty="0" smtClean="0">
                <a:latin typeface="Bookman Old Style" pitchFamily="18" charset="0"/>
              </a:rPr>
              <a:t>b/ </a:t>
            </a:r>
            <a:r>
              <a:rPr lang="fr-FR" sz="2200" b="1" u="sng" dirty="0" smtClean="0">
                <a:latin typeface="Bookman Old Style" pitchFamily="18" charset="0"/>
              </a:rPr>
              <a:t>Action des ions hydrures sur les composés carbonylés</a:t>
            </a:r>
            <a:endParaRPr lang="fr-FR" sz="2200" dirty="0">
              <a:latin typeface="Bookman Old Style" pitchFamily="18" charset="0"/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0" y="3645024"/>
            <a:ext cx="321434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Bilan de la réaction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 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:</a:t>
            </a: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-1" y="4023598"/>
            <a:ext cx="914400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 L’action de </a:t>
            </a:r>
            <a:r>
              <a:rPr lang="fr-FR" sz="2400" b="1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NaBH</a:t>
            </a:r>
            <a:r>
              <a:rPr lang="fr-FR" sz="2400" b="1" baseline="-25000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4</a:t>
            </a:r>
            <a:r>
              <a:rPr lang="fr-FR" sz="2400" b="1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lang="fr-FR" sz="2400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ou de </a:t>
            </a:r>
            <a:r>
              <a:rPr lang="fr-FR" sz="2400" b="1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LiAlH</a:t>
            </a:r>
            <a:r>
              <a:rPr lang="fr-FR" sz="2400" b="1" baseline="-25000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4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sur un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composé carbonylé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conduit à la 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formation d’un ALCOOL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après hydrolyse acide, selon le bilan ci-dessous qui s’assimile à une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REDUCTION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 :</a:t>
            </a:r>
            <a:endParaRPr kumimoji="0" lang="fr-FR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91058" y="5229200"/>
            <a:ext cx="8964488" cy="158417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Connecteur droit avec flèche 15"/>
          <p:cNvCxnSpPr/>
          <p:nvPr/>
        </p:nvCxnSpPr>
        <p:spPr>
          <a:xfrm>
            <a:off x="3275856" y="5949280"/>
            <a:ext cx="324036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3347864" y="5373216"/>
            <a:ext cx="439248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1) </a:t>
            </a:r>
            <a:r>
              <a:rPr lang="fr-FR" sz="2800" b="1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NaBH</a:t>
            </a:r>
            <a:r>
              <a:rPr lang="fr-FR" sz="2800" b="1" baseline="-25000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4</a:t>
            </a:r>
            <a:r>
              <a:rPr lang="fr-FR" sz="2800" b="1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lang="fr-FR" sz="2800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ou </a:t>
            </a:r>
            <a:r>
              <a:rPr lang="fr-FR" sz="2800" b="1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LiAlH</a:t>
            </a:r>
            <a:r>
              <a:rPr lang="fr-FR" sz="2800" b="1" baseline="-25000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4</a:t>
            </a:r>
            <a:r>
              <a:rPr lang="fr-FR" sz="2800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endParaRPr kumimoji="0" lang="fr-FR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3347864" y="6021288"/>
            <a:ext cx="187220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2) </a:t>
            </a:r>
            <a:r>
              <a:rPr lang="fr-FR" sz="2800" b="1" dirty="0"/>
              <a:t>H</a:t>
            </a:r>
            <a:r>
              <a:rPr lang="fr-FR" sz="2800" b="1" baseline="-25000" dirty="0"/>
              <a:t>2</a:t>
            </a:r>
            <a:r>
              <a:rPr lang="fr-FR" sz="2800" b="1" dirty="0"/>
              <a:t>O, H</a:t>
            </a:r>
            <a:r>
              <a:rPr lang="fr-FR" sz="2800" b="1" baseline="30000" dirty="0"/>
              <a:t>+</a:t>
            </a:r>
            <a:endParaRPr lang="fr-FR" sz="2800" b="1" dirty="0"/>
          </a:p>
        </p:txBody>
      </p:sp>
      <p:pic>
        <p:nvPicPr>
          <p:cNvPr id="21" name="Image 20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76256" y="5276395"/>
            <a:ext cx="1705819" cy="1431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Image 21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6633"/>
          <a:stretch>
            <a:fillRect/>
          </a:stretch>
        </p:blipFill>
        <p:spPr bwMode="auto">
          <a:xfrm>
            <a:off x="789484" y="5265848"/>
            <a:ext cx="1761365" cy="1410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tangle 22"/>
          <p:cNvSpPr/>
          <p:nvPr/>
        </p:nvSpPr>
        <p:spPr>
          <a:xfrm>
            <a:off x="6840314" y="5263108"/>
            <a:ext cx="1800200" cy="147191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Text Box 2"/>
          <p:cNvSpPr txBox="1">
            <a:spLocks noChangeArrowheads="1"/>
          </p:cNvSpPr>
          <p:nvPr/>
        </p:nvSpPr>
        <p:spPr bwMode="auto">
          <a:xfrm>
            <a:off x="179512" y="332656"/>
            <a:ext cx="792088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Les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hydrures métalliques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NaBH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et LiAlH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sont des </a:t>
            </a:r>
            <a:r>
              <a:rPr kumimoji="0" lang="fr-FR" sz="200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composés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donneurs d’ions hydrure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H 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–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151675" y="642573"/>
            <a:ext cx="34563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(d = (1 + 1) / 2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doublet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fr-FR" dirty="0"/>
          </a:p>
        </p:txBody>
      </p:sp>
      <p:pic>
        <p:nvPicPr>
          <p:cNvPr id="26" name="Image 25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84368" y="404664"/>
            <a:ext cx="1016766" cy="916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 Box 3"/>
          <p:cNvSpPr txBox="1">
            <a:spLocks noChangeArrowheads="1"/>
          </p:cNvSpPr>
          <p:nvPr/>
        </p:nvSpPr>
        <p:spPr bwMode="auto">
          <a:xfrm>
            <a:off x="1115616" y="1052736"/>
            <a:ext cx="554461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 3"/>
              </a:rPr>
              <a:t>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L’ion hydrure est un réactif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NUCLEOPHILE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 animBg="1"/>
      <p:bldP spid="17" grpId="0"/>
      <p:bldP spid="18" grpId="0"/>
      <p:bldP spid="2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72008" y="4581128"/>
            <a:ext cx="8964488" cy="2952328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" name="Image 3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564414"/>
            <a:ext cx="4608512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0"/>
            <a:ext cx="321434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Bilan de la réaction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 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: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1" y="330098"/>
            <a:ext cx="914400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 L’action de </a:t>
            </a:r>
            <a:r>
              <a:rPr lang="fr-FR" sz="2400" b="1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NaBH</a:t>
            </a:r>
            <a:r>
              <a:rPr lang="fr-FR" sz="2400" b="1" baseline="-25000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4</a:t>
            </a:r>
            <a:r>
              <a:rPr lang="fr-FR" sz="2400" b="1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lang="fr-FR" sz="2400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ou de </a:t>
            </a:r>
            <a:r>
              <a:rPr lang="fr-FR" sz="2400" b="1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LiAlH</a:t>
            </a:r>
            <a:r>
              <a:rPr lang="fr-FR" sz="2400" b="1" baseline="-25000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4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sur un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composé carbonylé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conduit à la 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formation d’un ALCOOL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après hydrolyse acide, selon le bilan ci-dessous qui s’assimile à une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REDUCTION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 :</a:t>
            </a:r>
            <a:endParaRPr kumimoji="0" lang="fr-FR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1058" y="1484784"/>
            <a:ext cx="8964488" cy="158417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Connecteur droit avec flèche 5"/>
          <p:cNvCxnSpPr/>
          <p:nvPr/>
        </p:nvCxnSpPr>
        <p:spPr>
          <a:xfrm>
            <a:off x="3275856" y="2204864"/>
            <a:ext cx="324036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347864" y="1628800"/>
            <a:ext cx="439248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1) </a:t>
            </a:r>
            <a:r>
              <a:rPr lang="fr-FR" sz="2800" b="1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NaBH</a:t>
            </a:r>
            <a:r>
              <a:rPr lang="fr-FR" sz="2800" b="1" baseline="-25000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4</a:t>
            </a:r>
            <a:r>
              <a:rPr lang="fr-FR" sz="2800" b="1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lang="fr-FR" sz="2800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ou </a:t>
            </a:r>
            <a:r>
              <a:rPr lang="fr-FR" sz="2800" b="1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LiAlH</a:t>
            </a:r>
            <a:r>
              <a:rPr lang="fr-FR" sz="2800" b="1" baseline="-25000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4</a:t>
            </a:r>
            <a:r>
              <a:rPr lang="fr-FR" sz="2800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endParaRPr kumimoji="0" lang="fr-FR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347864" y="2276872"/>
            <a:ext cx="187220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2) </a:t>
            </a:r>
            <a:r>
              <a:rPr lang="fr-FR" sz="2800" b="1" dirty="0"/>
              <a:t>H</a:t>
            </a:r>
            <a:r>
              <a:rPr lang="fr-FR" sz="2800" b="1" baseline="-25000" dirty="0"/>
              <a:t>2</a:t>
            </a:r>
            <a:r>
              <a:rPr lang="fr-FR" sz="2800" b="1" dirty="0"/>
              <a:t>O, H</a:t>
            </a:r>
            <a:r>
              <a:rPr lang="fr-FR" sz="2800" b="1" baseline="30000" dirty="0"/>
              <a:t>+</a:t>
            </a:r>
            <a:endParaRPr lang="fr-FR" sz="2800" b="1" dirty="0"/>
          </a:p>
        </p:txBody>
      </p:sp>
      <p:pic>
        <p:nvPicPr>
          <p:cNvPr id="9" name="Image 8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76256" y="1531979"/>
            <a:ext cx="1705819" cy="1431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 9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6633"/>
          <a:stretch>
            <a:fillRect/>
          </a:stretch>
        </p:blipFill>
        <p:spPr bwMode="auto">
          <a:xfrm>
            <a:off x="789484" y="1521432"/>
            <a:ext cx="1761365" cy="1410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6840314" y="1518692"/>
            <a:ext cx="1800200" cy="147191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640" y="3080535"/>
            <a:ext cx="490538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1907704" y="3129393"/>
            <a:ext cx="7236296" cy="40011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i="1" dirty="0" smtClean="0"/>
              <a:t>Selon la nature de </a:t>
            </a:r>
            <a:r>
              <a:rPr lang="fr-FR" sz="2000" b="1" dirty="0" smtClean="0"/>
              <a:t>R</a:t>
            </a:r>
            <a:r>
              <a:rPr lang="fr-FR" sz="2000" b="1" baseline="-25000" dirty="0" smtClean="0"/>
              <a:t>1</a:t>
            </a:r>
            <a:r>
              <a:rPr lang="fr-FR" sz="2000" i="1" dirty="0" smtClean="0"/>
              <a:t> et de </a:t>
            </a:r>
            <a:r>
              <a:rPr lang="fr-FR" sz="2000" b="1" dirty="0" smtClean="0"/>
              <a:t>R</a:t>
            </a:r>
            <a:r>
              <a:rPr lang="fr-FR" sz="2000" b="1" baseline="-25000" dirty="0" smtClean="0"/>
              <a:t>2</a:t>
            </a:r>
            <a:r>
              <a:rPr lang="fr-FR" sz="2000" i="1" dirty="0" smtClean="0"/>
              <a:t>, accès à </a:t>
            </a:r>
            <a:r>
              <a:rPr lang="fr-FR" sz="2000" b="1" i="1" u="sng" dirty="0" smtClean="0"/>
              <a:t>différentes classes d’alcools</a:t>
            </a:r>
            <a:r>
              <a:rPr lang="fr-FR" sz="2000" i="1" dirty="0" smtClean="0"/>
              <a:t>.</a:t>
            </a:r>
            <a:endParaRPr lang="fr-FR" sz="2000" dirty="0"/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0" y="411098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Addition des 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ions hydrure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sur la </a:t>
            </a:r>
            <a:r>
              <a:rPr kumimoji="0" lang="fr-FR" sz="2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butan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-2-one</a:t>
            </a:r>
            <a:endParaRPr kumimoji="0" lang="fr-FR" sz="4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à coins arrondis 16"/>
          <p:cNvSpPr/>
          <p:nvPr/>
        </p:nvSpPr>
        <p:spPr>
          <a:xfrm>
            <a:off x="5940425" y="5093124"/>
            <a:ext cx="2592388" cy="1152525"/>
          </a:xfrm>
          <a:prstGeom prst="roundRect">
            <a:avLst/>
          </a:prstGeom>
          <a:solidFill>
            <a:srgbClr val="00B050">
              <a:alpha val="40000"/>
            </a:srgbClr>
          </a:solidFill>
          <a:ln>
            <a:solidFill>
              <a:srgbClr val="00B05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0" y="3789040"/>
            <a:ext cx="43877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Mécanisme réactionnel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 </a:t>
            </a:r>
            <a:r>
              <a:rPr kumimoji="0" lang="fr-FR" sz="2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(A</a:t>
            </a:r>
            <a:r>
              <a:rPr kumimoji="0" lang="fr-FR" sz="2400" b="1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N</a:t>
            </a:r>
            <a:r>
              <a:rPr kumimoji="0" lang="fr-FR" sz="2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)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:</a:t>
            </a:r>
          </a:p>
        </p:txBody>
      </p:sp>
      <p:sp>
        <p:nvSpPr>
          <p:cNvPr id="19" name="Forme libre 18"/>
          <p:cNvSpPr/>
          <p:nvPr/>
        </p:nvSpPr>
        <p:spPr>
          <a:xfrm rot="14219604" flipH="1" flipV="1">
            <a:off x="2559434" y="5077695"/>
            <a:ext cx="1523279" cy="1652796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  <a:gd name="connsiteX0" fmla="*/ 162956 w 2027735"/>
              <a:gd name="connsiteY0" fmla="*/ 2249799 h 2249799"/>
              <a:gd name="connsiteX1" fmla="*/ 61722 w 2027735"/>
              <a:gd name="connsiteY1" fmla="*/ 1951420 h 2249799"/>
              <a:gd name="connsiteX2" fmla="*/ 67765 w 2027735"/>
              <a:gd name="connsiteY2" fmla="*/ 1473151 h 2249799"/>
              <a:gd name="connsiteX3" fmla="*/ 517854 w 2027735"/>
              <a:gd name="connsiteY3" fmla="*/ 607832 h 2249799"/>
              <a:gd name="connsiteX4" fmla="*/ 2027735 w 2027735"/>
              <a:gd name="connsiteY4" fmla="*/ 19697 h 2249799"/>
              <a:gd name="connsiteX0" fmla="*/ 162956 w 2027735"/>
              <a:gd name="connsiteY0" fmla="*/ 2311041 h 2311041"/>
              <a:gd name="connsiteX1" fmla="*/ 61722 w 2027735"/>
              <a:gd name="connsiteY1" fmla="*/ 2012662 h 2311041"/>
              <a:gd name="connsiteX2" fmla="*/ 67765 w 2027735"/>
              <a:gd name="connsiteY2" fmla="*/ 1534393 h 2311041"/>
              <a:gd name="connsiteX3" fmla="*/ 517854 w 2027735"/>
              <a:gd name="connsiteY3" fmla="*/ 669074 h 2311041"/>
              <a:gd name="connsiteX4" fmla="*/ 2027735 w 2027735"/>
              <a:gd name="connsiteY4" fmla="*/ 80939 h 2311041"/>
              <a:gd name="connsiteX0" fmla="*/ 491901 w 2757581"/>
              <a:gd name="connsiteY0" fmla="*/ 3748967 h 3937686"/>
              <a:gd name="connsiteX1" fmla="*/ 2740709 w 2757581"/>
              <a:gd name="connsiteY1" fmla="*/ 49730 h 3937686"/>
              <a:gd name="connsiteX2" fmla="*/ 390667 w 2757581"/>
              <a:gd name="connsiteY2" fmla="*/ 3450588 h 3937686"/>
              <a:gd name="connsiteX3" fmla="*/ 396710 w 2757581"/>
              <a:gd name="connsiteY3" fmla="*/ 2972319 h 3937686"/>
              <a:gd name="connsiteX4" fmla="*/ 846799 w 2757581"/>
              <a:gd name="connsiteY4" fmla="*/ 2107000 h 3937686"/>
              <a:gd name="connsiteX5" fmla="*/ 2356680 w 2757581"/>
              <a:gd name="connsiteY5" fmla="*/ 1518865 h 3937686"/>
              <a:gd name="connsiteX0" fmla="*/ 3048248 w 3183639"/>
              <a:gd name="connsiteY0" fmla="*/ 797005 h 4408726"/>
              <a:gd name="connsiteX1" fmla="*/ 2740709 w 3183639"/>
              <a:gd name="connsiteY1" fmla="*/ 520770 h 4408726"/>
              <a:gd name="connsiteX2" fmla="*/ 390667 w 3183639"/>
              <a:gd name="connsiteY2" fmla="*/ 3921628 h 4408726"/>
              <a:gd name="connsiteX3" fmla="*/ 396710 w 3183639"/>
              <a:gd name="connsiteY3" fmla="*/ 3443359 h 4408726"/>
              <a:gd name="connsiteX4" fmla="*/ 846799 w 3183639"/>
              <a:gd name="connsiteY4" fmla="*/ 2578040 h 4408726"/>
              <a:gd name="connsiteX5" fmla="*/ 2356680 w 3183639"/>
              <a:gd name="connsiteY5" fmla="*/ 1989905 h 4408726"/>
              <a:gd name="connsiteX0" fmla="*/ 2998305 w 2998305"/>
              <a:gd name="connsiteY0" fmla="*/ 159118 h 3664525"/>
              <a:gd name="connsiteX1" fmla="*/ 2391113 w 2998305"/>
              <a:gd name="connsiteY1" fmla="*/ 520770 h 3664525"/>
              <a:gd name="connsiteX2" fmla="*/ 340724 w 2998305"/>
              <a:gd name="connsiteY2" fmla="*/ 3283741 h 3664525"/>
              <a:gd name="connsiteX3" fmla="*/ 346767 w 2998305"/>
              <a:gd name="connsiteY3" fmla="*/ 2805472 h 3664525"/>
              <a:gd name="connsiteX4" fmla="*/ 796856 w 2998305"/>
              <a:gd name="connsiteY4" fmla="*/ 1940153 h 3664525"/>
              <a:gd name="connsiteX5" fmla="*/ 2306737 w 2998305"/>
              <a:gd name="connsiteY5" fmla="*/ 1352018 h 3664525"/>
              <a:gd name="connsiteX0" fmla="*/ 2998305 w 2998305"/>
              <a:gd name="connsiteY0" fmla="*/ 73 h 3505480"/>
              <a:gd name="connsiteX1" fmla="*/ 2391113 w 2998305"/>
              <a:gd name="connsiteY1" fmla="*/ 361725 h 3505480"/>
              <a:gd name="connsiteX2" fmla="*/ 340724 w 2998305"/>
              <a:gd name="connsiteY2" fmla="*/ 3124696 h 3505480"/>
              <a:gd name="connsiteX3" fmla="*/ 346767 w 2998305"/>
              <a:gd name="connsiteY3" fmla="*/ 2646427 h 3505480"/>
              <a:gd name="connsiteX4" fmla="*/ 796856 w 2998305"/>
              <a:gd name="connsiteY4" fmla="*/ 1781108 h 3505480"/>
              <a:gd name="connsiteX5" fmla="*/ 2306737 w 2998305"/>
              <a:gd name="connsiteY5" fmla="*/ 1192973 h 3505480"/>
              <a:gd name="connsiteX0" fmla="*/ 3008294 w 3008294"/>
              <a:gd name="connsiteY0" fmla="*/ 73 h 3526743"/>
              <a:gd name="connsiteX1" fmla="*/ 2461032 w 3008294"/>
              <a:gd name="connsiteY1" fmla="*/ 234147 h 3526743"/>
              <a:gd name="connsiteX2" fmla="*/ 350713 w 3008294"/>
              <a:gd name="connsiteY2" fmla="*/ 3124696 h 3526743"/>
              <a:gd name="connsiteX3" fmla="*/ 356756 w 3008294"/>
              <a:gd name="connsiteY3" fmla="*/ 2646427 h 3526743"/>
              <a:gd name="connsiteX4" fmla="*/ 806845 w 3008294"/>
              <a:gd name="connsiteY4" fmla="*/ 1781108 h 3526743"/>
              <a:gd name="connsiteX5" fmla="*/ 2316726 w 3008294"/>
              <a:gd name="connsiteY5" fmla="*/ 1192973 h 3526743"/>
              <a:gd name="connsiteX0" fmla="*/ 3008294 w 3008294"/>
              <a:gd name="connsiteY0" fmla="*/ 171265 h 3697935"/>
              <a:gd name="connsiteX1" fmla="*/ 2461032 w 3008294"/>
              <a:gd name="connsiteY1" fmla="*/ 405339 h 3697935"/>
              <a:gd name="connsiteX2" fmla="*/ 350713 w 3008294"/>
              <a:gd name="connsiteY2" fmla="*/ 3295888 h 3697935"/>
              <a:gd name="connsiteX3" fmla="*/ 356756 w 3008294"/>
              <a:gd name="connsiteY3" fmla="*/ 2817619 h 3697935"/>
              <a:gd name="connsiteX4" fmla="*/ 806845 w 3008294"/>
              <a:gd name="connsiteY4" fmla="*/ 1952300 h 3697935"/>
              <a:gd name="connsiteX5" fmla="*/ 2316726 w 3008294"/>
              <a:gd name="connsiteY5" fmla="*/ 1364165 h 3697935"/>
              <a:gd name="connsiteX0" fmla="*/ 2927236 w 2927236"/>
              <a:gd name="connsiteY0" fmla="*/ 171265 h 3075446"/>
              <a:gd name="connsiteX1" fmla="*/ 2379974 w 2927236"/>
              <a:gd name="connsiteY1" fmla="*/ 405339 h 3075446"/>
              <a:gd name="connsiteX2" fmla="*/ 275698 w 2927236"/>
              <a:gd name="connsiteY2" fmla="*/ 2817619 h 3075446"/>
              <a:gd name="connsiteX3" fmla="*/ 725787 w 2927236"/>
              <a:gd name="connsiteY3" fmla="*/ 1952300 h 3075446"/>
              <a:gd name="connsiteX4" fmla="*/ 2235668 w 2927236"/>
              <a:gd name="connsiteY4" fmla="*/ 1364165 h 3075446"/>
              <a:gd name="connsiteX0" fmla="*/ 2227340 w 2227340"/>
              <a:gd name="connsiteY0" fmla="*/ 171265 h 2005790"/>
              <a:gd name="connsiteX1" fmla="*/ 1680078 w 2227340"/>
              <a:gd name="connsiteY1" fmla="*/ 405339 h 2005790"/>
              <a:gd name="connsiteX2" fmla="*/ 1380424 w 2227340"/>
              <a:gd name="connsiteY2" fmla="*/ 1043225 h 2005790"/>
              <a:gd name="connsiteX3" fmla="*/ 25891 w 2227340"/>
              <a:gd name="connsiteY3" fmla="*/ 1952300 h 2005790"/>
              <a:gd name="connsiteX4" fmla="*/ 1535772 w 2227340"/>
              <a:gd name="connsiteY4" fmla="*/ 1364165 h 2005790"/>
              <a:gd name="connsiteX0" fmla="*/ 989185 w 989185"/>
              <a:gd name="connsiteY0" fmla="*/ 171265 h 1364165"/>
              <a:gd name="connsiteX1" fmla="*/ 441923 w 989185"/>
              <a:gd name="connsiteY1" fmla="*/ 405339 h 1364165"/>
              <a:gd name="connsiteX2" fmla="*/ 142269 w 989185"/>
              <a:gd name="connsiteY2" fmla="*/ 1043225 h 1364165"/>
              <a:gd name="connsiteX3" fmla="*/ 174600 w 989185"/>
              <a:gd name="connsiteY3" fmla="*/ 1253671 h 1364165"/>
              <a:gd name="connsiteX4" fmla="*/ 297617 w 989185"/>
              <a:gd name="connsiteY4" fmla="*/ 1364165 h 1364165"/>
              <a:gd name="connsiteX0" fmla="*/ 989185 w 989185"/>
              <a:gd name="connsiteY0" fmla="*/ 171265 h 1391789"/>
              <a:gd name="connsiteX1" fmla="*/ 441923 w 989185"/>
              <a:gd name="connsiteY1" fmla="*/ 405339 h 1391789"/>
              <a:gd name="connsiteX2" fmla="*/ 142269 w 989185"/>
              <a:gd name="connsiteY2" fmla="*/ 1043225 h 1391789"/>
              <a:gd name="connsiteX3" fmla="*/ 174600 w 989185"/>
              <a:gd name="connsiteY3" fmla="*/ 1253671 h 1391789"/>
              <a:gd name="connsiteX4" fmla="*/ 328370 w 989185"/>
              <a:gd name="connsiteY4" fmla="*/ 1391789 h 1391789"/>
              <a:gd name="connsiteX0" fmla="*/ 989185 w 989185"/>
              <a:gd name="connsiteY0" fmla="*/ 171265 h 1391789"/>
              <a:gd name="connsiteX1" fmla="*/ 441923 w 989185"/>
              <a:gd name="connsiteY1" fmla="*/ 405339 h 1391789"/>
              <a:gd name="connsiteX2" fmla="*/ 142269 w 989185"/>
              <a:gd name="connsiteY2" fmla="*/ 1043225 h 1391789"/>
              <a:gd name="connsiteX3" fmla="*/ 174600 w 989185"/>
              <a:gd name="connsiteY3" fmla="*/ 1253671 h 1391789"/>
              <a:gd name="connsiteX4" fmla="*/ 328370 w 989185"/>
              <a:gd name="connsiteY4" fmla="*/ 1391789 h 1391789"/>
              <a:gd name="connsiteX0" fmla="*/ 989185 w 989185"/>
              <a:gd name="connsiteY0" fmla="*/ 171265 h 1391789"/>
              <a:gd name="connsiteX1" fmla="*/ 441923 w 989185"/>
              <a:gd name="connsiteY1" fmla="*/ 405339 h 1391789"/>
              <a:gd name="connsiteX2" fmla="*/ 142269 w 989185"/>
              <a:gd name="connsiteY2" fmla="*/ 1043225 h 1391789"/>
              <a:gd name="connsiteX3" fmla="*/ 163823 w 989185"/>
              <a:gd name="connsiteY3" fmla="*/ 1183522 h 1391789"/>
              <a:gd name="connsiteX4" fmla="*/ 328370 w 989185"/>
              <a:gd name="connsiteY4" fmla="*/ 1391789 h 1391789"/>
              <a:gd name="connsiteX0" fmla="*/ 825362 w 825362"/>
              <a:gd name="connsiteY0" fmla="*/ 171265 h 1391789"/>
              <a:gd name="connsiteX1" fmla="*/ 278100 w 825362"/>
              <a:gd name="connsiteY1" fmla="*/ 405339 h 1391789"/>
              <a:gd name="connsiteX2" fmla="*/ 0 w 825362"/>
              <a:gd name="connsiteY2" fmla="*/ 1183522 h 1391789"/>
              <a:gd name="connsiteX3" fmla="*/ 164547 w 825362"/>
              <a:gd name="connsiteY3" fmla="*/ 1391789 h 1391789"/>
              <a:gd name="connsiteX0" fmla="*/ 796185 w 796185"/>
              <a:gd name="connsiteY0" fmla="*/ 171265 h 1391789"/>
              <a:gd name="connsiteX1" fmla="*/ 248923 w 796185"/>
              <a:gd name="connsiteY1" fmla="*/ 405339 h 1391789"/>
              <a:gd name="connsiteX2" fmla="*/ 0 w 796185"/>
              <a:gd name="connsiteY2" fmla="*/ 1028322 h 1391789"/>
              <a:gd name="connsiteX3" fmla="*/ 135370 w 796185"/>
              <a:gd name="connsiteY3" fmla="*/ 1391789 h 1391789"/>
              <a:gd name="connsiteX0" fmla="*/ 837802 w 837802"/>
              <a:gd name="connsiteY0" fmla="*/ 171265 h 1391789"/>
              <a:gd name="connsiteX1" fmla="*/ 290540 w 837802"/>
              <a:gd name="connsiteY1" fmla="*/ 405339 h 1391789"/>
              <a:gd name="connsiteX2" fmla="*/ 41617 w 837802"/>
              <a:gd name="connsiteY2" fmla="*/ 1028322 h 1391789"/>
              <a:gd name="connsiteX3" fmla="*/ 176987 w 837802"/>
              <a:gd name="connsiteY3" fmla="*/ 1391789 h 1391789"/>
              <a:gd name="connsiteX0" fmla="*/ 837802 w 837802"/>
              <a:gd name="connsiteY0" fmla="*/ 171265 h 1391789"/>
              <a:gd name="connsiteX1" fmla="*/ 290540 w 837802"/>
              <a:gd name="connsiteY1" fmla="*/ 405339 h 1391789"/>
              <a:gd name="connsiteX2" fmla="*/ 41617 w 837802"/>
              <a:gd name="connsiteY2" fmla="*/ 1028322 h 1391789"/>
              <a:gd name="connsiteX3" fmla="*/ 176987 w 837802"/>
              <a:gd name="connsiteY3" fmla="*/ 1391789 h 1391789"/>
              <a:gd name="connsiteX0" fmla="*/ 837802 w 837802"/>
              <a:gd name="connsiteY0" fmla="*/ 171265 h 1391789"/>
              <a:gd name="connsiteX1" fmla="*/ 290540 w 837802"/>
              <a:gd name="connsiteY1" fmla="*/ 405339 h 1391789"/>
              <a:gd name="connsiteX2" fmla="*/ 41617 w 837802"/>
              <a:gd name="connsiteY2" fmla="*/ 1028322 h 1391789"/>
              <a:gd name="connsiteX3" fmla="*/ 176987 w 837802"/>
              <a:gd name="connsiteY3" fmla="*/ 1391789 h 1391789"/>
              <a:gd name="connsiteX0" fmla="*/ 796185 w 796185"/>
              <a:gd name="connsiteY0" fmla="*/ 171265 h 1391789"/>
              <a:gd name="connsiteX1" fmla="*/ 248923 w 796185"/>
              <a:gd name="connsiteY1" fmla="*/ 405339 h 1391789"/>
              <a:gd name="connsiteX2" fmla="*/ 0 w 796185"/>
              <a:gd name="connsiteY2" fmla="*/ 1028322 h 1391789"/>
              <a:gd name="connsiteX3" fmla="*/ 135370 w 796185"/>
              <a:gd name="connsiteY3" fmla="*/ 1391789 h 1391789"/>
              <a:gd name="connsiteX0" fmla="*/ 796185 w 796185"/>
              <a:gd name="connsiteY0" fmla="*/ 280 h 1220804"/>
              <a:gd name="connsiteX1" fmla="*/ 645569 w 796185"/>
              <a:gd name="connsiteY1" fmla="*/ 227810 h 1220804"/>
              <a:gd name="connsiteX2" fmla="*/ 248923 w 796185"/>
              <a:gd name="connsiteY2" fmla="*/ 234354 h 1220804"/>
              <a:gd name="connsiteX3" fmla="*/ 0 w 796185"/>
              <a:gd name="connsiteY3" fmla="*/ 857337 h 1220804"/>
              <a:gd name="connsiteX4" fmla="*/ 135370 w 796185"/>
              <a:gd name="connsiteY4" fmla="*/ 1220804 h 1220804"/>
              <a:gd name="connsiteX0" fmla="*/ 776208 w 776208"/>
              <a:gd name="connsiteY0" fmla="*/ 280 h 1178279"/>
              <a:gd name="connsiteX1" fmla="*/ 645569 w 776208"/>
              <a:gd name="connsiteY1" fmla="*/ 185285 h 1178279"/>
              <a:gd name="connsiteX2" fmla="*/ 248923 w 776208"/>
              <a:gd name="connsiteY2" fmla="*/ 191829 h 1178279"/>
              <a:gd name="connsiteX3" fmla="*/ 0 w 776208"/>
              <a:gd name="connsiteY3" fmla="*/ 814812 h 1178279"/>
              <a:gd name="connsiteX4" fmla="*/ 135370 w 776208"/>
              <a:gd name="connsiteY4" fmla="*/ 1178279 h 1178279"/>
              <a:gd name="connsiteX0" fmla="*/ 776208 w 776208"/>
              <a:gd name="connsiteY0" fmla="*/ 280 h 1178279"/>
              <a:gd name="connsiteX1" fmla="*/ 614816 w 776208"/>
              <a:gd name="connsiteY1" fmla="*/ 157662 h 1178279"/>
              <a:gd name="connsiteX2" fmla="*/ 248923 w 776208"/>
              <a:gd name="connsiteY2" fmla="*/ 191829 h 1178279"/>
              <a:gd name="connsiteX3" fmla="*/ 0 w 776208"/>
              <a:gd name="connsiteY3" fmla="*/ 814812 h 1178279"/>
              <a:gd name="connsiteX4" fmla="*/ 135370 w 776208"/>
              <a:gd name="connsiteY4" fmla="*/ 1178279 h 1178279"/>
              <a:gd name="connsiteX0" fmla="*/ 776208 w 776208"/>
              <a:gd name="connsiteY0" fmla="*/ 118678 h 1296677"/>
              <a:gd name="connsiteX1" fmla="*/ 732034 w 776208"/>
              <a:gd name="connsiteY1" fmla="*/ 26230 h 1296677"/>
              <a:gd name="connsiteX2" fmla="*/ 614816 w 776208"/>
              <a:gd name="connsiteY2" fmla="*/ 276060 h 1296677"/>
              <a:gd name="connsiteX3" fmla="*/ 248923 w 776208"/>
              <a:gd name="connsiteY3" fmla="*/ 310227 h 1296677"/>
              <a:gd name="connsiteX4" fmla="*/ 0 w 776208"/>
              <a:gd name="connsiteY4" fmla="*/ 933210 h 1296677"/>
              <a:gd name="connsiteX5" fmla="*/ 135370 w 776208"/>
              <a:gd name="connsiteY5" fmla="*/ 1296677 h 1296677"/>
              <a:gd name="connsiteX0" fmla="*/ 811942 w 811942"/>
              <a:gd name="connsiteY0" fmla="*/ 0 h 1440590"/>
              <a:gd name="connsiteX1" fmla="*/ 732034 w 811942"/>
              <a:gd name="connsiteY1" fmla="*/ 170143 h 1440590"/>
              <a:gd name="connsiteX2" fmla="*/ 614816 w 811942"/>
              <a:gd name="connsiteY2" fmla="*/ 419973 h 1440590"/>
              <a:gd name="connsiteX3" fmla="*/ 248923 w 811942"/>
              <a:gd name="connsiteY3" fmla="*/ 454140 h 1440590"/>
              <a:gd name="connsiteX4" fmla="*/ 0 w 811942"/>
              <a:gd name="connsiteY4" fmla="*/ 1077123 h 1440590"/>
              <a:gd name="connsiteX5" fmla="*/ 135370 w 811942"/>
              <a:gd name="connsiteY5" fmla="*/ 1440590 h 1440590"/>
              <a:gd name="connsiteX0" fmla="*/ 811942 w 811942"/>
              <a:gd name="connsiteY0" fmla="*/ 0 h 1440590"/>
              <a:gd name="connsiteX1" fmla="*/ 614816 w 811942"/>
              <a:gd name="connsiteY1" fmla="*/ 419973 h 1440590"/>
              <a:gd name="connsiteX2" fmla="*/ 248923 w 811942"/>
              <a:gd name="connsiteY2" fmla="*/ 454140 h 1440590"/>
              <a:gd name="connsiteX3" fmla="*/ 0 w 811942"/>
              <a:gd name="connsiteY3" fmla="*/ 1077123 h 1440590"/>
              <a:gd name="connsiteX4" fmla="*/ 135370 w 811942"/>
              <a:gd name="connsiteY4" fmla="*/ 1440590 h 1440590"/>
              <a:gd name="connsiteX0" fmla="*/ 811942 w 811942"/>
              <a:gd name="connsiteY0" fmla="*/ 0 h 1440590"/>
              <a:gd name="connsiteX1" fmla="*/ 406095 w 811942"/>
              <a:gd name="connsiteY1" fmla="*/ 119246 h 1440590"/>
              <a:gd name="connsiteX2" fmla="*/ 248923 w 811942"/>
              <a:gd name="connsiteY2" fmla="*/ 454140 h 1440590"/>
              <a:gd name="connsiteX3" fmla="*/ 0 w 811942"/>
              <a:gd name="connsiteY3" fmla="*/ 1077123 h 1440590"/>
              <a:gd name="connsiteX4" fmla="*/ 135370 w 811942"/>
              <a:gd name="connsiteY4" fmla="*/ 1440590 h 1440590"/>
              <a:gd name="connsiteX0" fmla="*/ 811942 w 811942"/>
              <a:gd name="connsiteY0" fmla="*/ 0 h 1440590"/>
              <a:gd name="connsiteX1" fmla="*/ 406095 w 811942"/>
              <a:gd name="connsiteY1" fmla="*/ 119246 h 1440590"/>
              <a:gd name="connsiteX2" fmla="*/ 248923 w 811942"/>
              <a:gd name="connsiteY2" fmla="*/ 454140 h 1440590"/>
              <a:gd name="connsiteX3" fmla="*/ 0 w 811942"/>
              <a:gd name="connsiteY3" fmla="*/ 1077123 h 1440590"/>
              <a:gd name="connsiteX4" fmla="*/ 135370 w 811942"/>
              <a:gd name="connsiteY4" fmla="*/ 1440590 h 1440590"/>
              <a:gd name="connsiteX0" fmla="*/ 811942 w 811942"/>
              <a:gd name="connsiteY0" fmla="*/ 0 h 1440590"/>
              <a:gd name="connsiteX1" fmla="*/ 406095 w 811942"/>
              <a:gd name="connsiteY1" fmla="*/ 119246 h 1440590"/>
              <a:gd name="connsiteX2" fmla="*/ 0 w 811942"/>
              <a:gd name="connsiteY2" fmla="*/ 1077123 h 1440590"/>
              <a:gd name="connsiteX3" fmla="*/ 135370 w 811942"/>
              <a:gd name="connsiteY3" fmla="*/ 1440590 h 1440590"/>
              <a:gd name="connsiteX0" fmla="*/ 905269 w 905269"/>
              <a:gd name="connsiteY0" fmla="*/ 0 h 1440590"/>
              <a:gd name="connsiteX1" fmla="*/ 499422 w 905269"/>
              <a:gd name="connsiteY1" fmla="*/ 119246 h 1440590"/>
              <a:gd name="connsiteX2" fmla="*/ 0 w 905269"/>
              <a:gd name="connsiteY2" fmla="*/ 1182641 h 1440590"/>
              <a:gd name="connsiteX3" fmla="*/ 228697 w 905269"/>
              <a:gd name="connsiteY3" fmla="*/ 1440590 h 1440590"/>
              <a:gd name="connsiteX0" fmla="*/ 905269 w 905269"/>
              <a:gd name="connsiteY0" fmla="*/ 0 h 1363378"/>
              <a:gd name="connsiteX1" fmla="*/ 499422 w 905269"/>
              <a:gd name="connsiteY1" fmla="*/ 119246 h 1363378"/>
              <a:gd name="connsiteX2" fmla="*/ 0 w 905269"/>
              <a:gd name="connsiteY2" fmla="*/ 1182641 h 1363378"/>
              <a:gd name="connsiteX3" fmla="*/ 315162 w 905269"/>
              <a:gd name="connsiteY3" fmla="*/ 1163373 h 1363378"/>
              <a:gd name="connsiteX0" fmla="*/ 691740 w 691740"/>
              <a:gd name="connsiteY0" fmla="*/ 0 h 1163373"/>
              <a:gd name="connsiteX1" fmla="*/ 285893 w 691740"/>
              <a:gd name="connsiteY1" fmla="*/ 119246 h 1163373"/>
              <a:gd name="connsiteX2" fmla="*/ 107679 w 691740"/>
              <a:gd name="connsiteY2" fmla="*/ 684936 h 1163373"/>
              <a:gd name="connsiteX3" fmla="*/ 101633 w 691740"/>
              <a:gd name="connsiteY3" fmla="*/ 1163373 h 1163373"/>
              <a:gd name="connsiteX0" fmla="*/ 691740 w 691740"/>
              <a:gd name="connsiteY0" fmla="*/ 0 h 1163373"/>
              <a:gd name="connsiteX1" fmla="*/ 298248 w 691740"/>
              <a:gd name="connsiteY1" fmla="*/ 372280 h 1163373"/>
              <a:gd name="connsiteX2" fmla="*/ 107679 w 691740"/>
              <a:gd name="connsiteY2" fmla="*/ 684936 h 1163373"/>
              <a:gd name="connsiteX3" fmla="*/ 101633 w 691740"/>
              <a:gd name="connsiteY3" fmla="*/ 1163373 h 1163373"/>
              <a:gd name="connsiteX0" fmla="*/ 691740 w 691740"/>
              <a:gd name="connsiteY0" fmla="*/ 0 h 1163373"/>
              <a:gd name="connsiteX1" fmla="*/ 107679 w 691740"/>
              <a:gd name="connsiteY1" fmla="*/ 684936 h 1163373"/>
              <a:gd name="connsiteX2" fmla="*/ 101633 w 691740"/>
              <a:gd name="connsiteY2" fmla="*/ 1163373 h 1163373"/>
              <a:gd name="connsiteX0" fmla="*/ 691740 w 691740"/>
              <a:gd name="connsiteY0" fmla="*/ 0 h 1163373"/>
              <a:gd name="connsiteX1" fmla="*/ 107679 w 691740"/>
              <a:gd name="connsiteY1" fmla="*/ 684936 h 1163373"/>
              <a:gd name="connsiteX2" fmla="*/ 101633 w 691740"/>
              <a:gd name="connsiteY2" fmla="*/ 1163373 h 1163373"/>
              <a:gd name="connsiteX0" fmla="*/ 691740 w 691740"/>
              <a:gd name="connsiteY0" fmla="*/ 0 h 1163373"/>
              <a:gd name="connsiteX1" fmla="*/ 107679 w 691740"/>
              <a:gd name="connsiteY1" fmla="*/ 684936 h 1163373"/>
              <a:gd name="connsiteX2" fmla="*/ 101633 w 691740"/>
              <a:gd name="connsiteY2" fmla="*/ 1163373 h 1163373"/>
              <a:gd name="connsiteX0" fmla="*/ 775784 w 775784"/>
              <a:gd name="connsiteY0" fmla="*/ 0 h 1163373"/>
              <a:gd name="connsiteX1" fmla="*/ 79484 w 775784"/>
              <a:gd name="connsiteY1" fmla="*/ 644582 h 1163373"/>
              <a:gd name="connsiteX2" fmla="*/ 185677 w 775784"/>
              <a:gd name="connsiteY2" fmla="*/ 1163373 h 1163373"/>
              <a:gd name="connsiteX0" fmla="*/ 775784 w 775784"/>
              <a:gd name="connsiteY0" fmla="*/ 3090 h 1166463"/>
              <a:gd name="connsiteX1" fmla="*/ 420669 w 775784"/>
              <a:gd name="connsiteY1" fmla="*/ 107430 h 1166463"/>
              <a:gd name="connsiteX2" fmla="*/ 79484 w 775784"/>
              <a:gd name="connsiteY2" fmla="*/ 647672 h 1166463"/>
              <a:gd name="connsiteX3" fmla="*/ 185677 w 775784"/>
              <a:gd name="connsiteY3" fmla="*/ 1166463 h 1166463"/>
              <a:gd name="connsiteX0" fmla="*/ 775784 w 775784"/>
              <a:gd name="connsiteY0" fmla="*/ 845 h 1164218"/>
              <a:gd name="connsiteX1" fmla="*/ 645146 w 775784"/>
              <a:gd name="connsiteY1" fmla="*/ 185894 h 1164218"/>
              <a:gd name="connsiteX2" fmla="*/ 420669 w 775784"/>
              <a:gd name="connsiteY2" fmla="*/ 105185 h 1164218"/>
              <a:gd name="connsiteX3" fmla="*/ 79484 w 775784"/>
              <a:gd name="connsiteY3" fmla="*/ 645427 h 1164218"/>
              <a:gd name="connsiteX4" fmla="*/ 185677 w 775784"/>
              <a:gd name="connsiteY4" fmla="*/ 1164218 h 1164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784" h="1164218">
                <a:moveTo>
                  <a:pt x="775784" y="845"/>
                </a:moveTo>
                <a:cubicBezTo>
                  <a:pt x="774527" y="0"/>
                  <a:pt x="704332" y="168504"/>
                  <a:pt x="645146" y="185894"/>
                </a:cubicBezTo>
                <a:cubicBezTo>
                  <a:pt x="585960" y="203284"/>
                  <a:pt x="514946" y="28596"/>
                  <a:pt x="420669" y="105185"/>
                </a:cubicBezTo>
                <a:cubicBezTo>
                  <a:pt x="326392" y="181774"/>
                  <a:pt x="116032" y="502966"/>
                  <a:pt x="79484" y="645427"/>
                </a:cubicBezTo>
                <a:cubicBezTo>
                  <a:pt x="0" y="802813"/>
                  <a:pt x="84044" y="1080393"/>
                  <a:pt x="185677" y="1164218"/>
                </a:cubicBezTo>
              </a:path>
            </a:pathLst>
          </a:custGeom>
          <a:ln w="28575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 sz="2000"/>
          </a:p>
        </p:txBody>
      </p:sp>
      <p:sp>
        <p:nvSpPr>
          <p:cNvPr id="20" name="ZoneTexte 19"/>
          <p:cNvSpPr txBox="1">
            <a:spLocks noChangeArrowheads="1"/>
          </p:cNvSpPr>
          <p:nvPr/>
        </p:nvSpPr>
        <p:spPr bwMode="auto">
          <a:xfrm>
            <a:off x="2123728" y="5589240"/>
            <a:ext cx="176262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800" b="1" dirty="0">
                <a:solidFill>
                  <a:srgbClr val="0070C0"/>
                </a:solidFill>
                <a:latin typeface="Symbol" pitchFamily="18" charset="2"/>
              </a:rPr>
              <a:t>d</a:t>
            </a:r>
            <a:r>
              <a:rPr lang="fr-FR" sz="2800" b="1" baseline="30000" dirty="0">
                <a:solidFill>
                  <a:srgbClr val="0070C0"/>
                </a:solidFill>
                <a:latin typeface="Symbol" pitchFamily="18" charset="2"/>
              </a:rPr>
              <a:t> +      </a:t>
            </a:r>
            <a:r>
              <a:rPr lang="fr-FR" sz="2800" b="1" dirty="0" smtClean="0">
                <a:solidFill>
                  <a:srgbClr val="0070C0"/>
                </a:solidFill>
                <a:latin typeface="Symbol" pitchFamily="18" charset="2"/>
              </a:rPr>
              <a:t>d</a:t>
            </a:r>
            <a:r>
              <a:rPr lang="fr-FR" sz="2800" b="1" baseline="30000" dirty="0" smtClean="0">
                <a:solidFill>
                  <a:srgbClr val="0070C0"/>
                </a:solidFill>
                <a:latin typeface="Symbol" pitchFamily="18" charset="2"/>
              </a:rPr>
              <a:t>-</a:t>
            </a:r>
            <a:endParaRPr lang="fr-FR" sz="2800" b="1" dirty="0">
              <a:solidFill>
                <a:srgbClr val="0070C0"/>
              </a:solidFill>
              <a:latin typeface="Symbol" pitchFamily="18" charset="2"/>
            </a:endParaRPr>
          </a:p>
        </p:txBody>
      </p:sp>
      <p:cxnSp>
        <p:nvCxnSpPr>
          <p:cNvPr id="21" name="Connecteur droit avec flèche 20"/>
          <p:cNvCxnSpPr/>
          <p:nvPr/>
        </p:nvCxnSpPr>
        <p:spPr>
          <a:xfrm flipV="1">
            <a:off x="4859338" y="5538486"/>
            <a:ext cx="936625" cy="504825"/>
          </a:xfrm>
          <a:prstGeom prst="straightConnector1">
            <a:avLst/>
          </a:prstGeom>
          <a:ln w="76200">
            <a:solidFill>
              <a:srgbClr val="007E3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3"/>
          <p:cNvSpPr txBox="1">
            <a:spLocks noChangeArrowheads="1"/>
          </p:cNvSpPr>
          <p:nvPr/>
        </p:nvSpPr>
        <p:spPr bwMode="auto">
          <a:xfrm>
            <a:off x="179388" y="5070174"/>
            <a:ext cx="54727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007E39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Attaque </a:t>
            </a:r>
            <a:r>
              <a:rPr lang="fr-FR" sz="2000" b="1" u="sng" dirty="0">
                <a:solidFill>
                  <a:srgbClr val="007E39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au-dessus</a:t>
            </a:r>
            <a:r>
              <a:rPr lang="fr-FR" sz="2000" b="1" dirty="0">
                <a:solidFill>
                  <a:srgbClr val="007E39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du plan du carbonyle</a:t>
            </a:r>
            <a:endParaRPr lang="fr-FR" sz="2000" b="1" dirty="0">
              <a:solidFill>
                <a:srgbClr val="007E3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ZoneTexte 3"/>
          <p:cNvSpPr txBox="1">
            <a:spLocks noChangeArrowheads="1"/>
          </p:cNvSpPr>
          <p:nvPr/>
        </p:nvSpPr>
        <p:spPr bwMode="auto">
          <a:xfrm>
            <a:off x="179388" y="7104595"/>
            <a:ext cx="55447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Attaque </a:t>
            </a:r>
            <a:r>
              <a:rPr lang="fr-FR" sz="2000" b="1" u="sng" dirty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en-dessous</a:t>
            </a:r>
            <a:r>
              <a:rPr lang="fr-FR" sz="2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du plan du carbonyle</a:t>
            </a:r>
            <a:endParaRPr lang="fr-FR" sz="20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2061" y="4592851"/>
            <a:ext cx="8964488" cy="430887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200" dirty="0" smtClean="0">
                <a:sym typeface="Wingdings"/>
              </a:rPr>
              <a:t></a:t>
            </a:r>
            <a:r>
              <a:rPr lang="fr-FR" sz="2200" baseline="30000" dirty="0" smtClean="0"/>
              <a:t> </a:t>
            </a:r>
            <a:r>
              <a:rPr lang="fr-FR" sz="2200" b="1" u="sng" dirty="0" smtClean="0"/>
              <a:t>Addition nucléophile d’un ion hydrure sur le composé carbonylé</a:t>
            </a:r>
            <a:r>
              <a:rPr lang="fr-FR" sz="2200" dirty="0" smtClean="0"/>
              <a:t> :</a:t>
            </a:r>
          </a:p>
        </p:txBody>
      </p:sp>
      <p:sp>
        <p:nvSpPr>
          <p:cNvPr id="28" name="Forme libre 27"/>
          <p:cNvSpPr/>
          <p:nvPr/>
        </p:nvSpPr>
        <p:spPr>
          <a:xfrm rot="14219604" flipH="1" flipV="1">
            <a:off x="2678079" y="5632556"/>
            <a:ext cx="473028" cy="569455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  <a:gd name="connsiteX0" fmla="*/ 162956 w 2027735"/>
              <a:gd name="connsiteY0" fmla="*/ 2249799 h 2249799"/>
              <a:gd name="connsiteX1" fmla="*/ 61722 w 2027735"/>
              <a:gd name="connsiteY1" fmla="*/ 1951420 h 2249799"/>
              <a:gd name="connsiteX2" fmla="*/ 67765 w 2027735"/>
              <a:gd name="connsiteY2" fmla="*/ 1473151 h 2249799"/>
              <a:gd name="connsiteX3" fmla="*/ 517854 w 2027735"/>
              <a:gd name="connsiteY3" fmla="*/ 607832 h 2249799"/>
              <a:gd name="connsiteX4" fmla="*/ 2027735 w 2027735"/>
              <a:gd name="connsiteY4" fmla="*/ 19697 h 2249799"/>
              <a:gd name="connsiteX0" fmla="*/ 162956 w 2027735"/>
              <a:gd name="connsiteY0" fmla="*/ 2311041 h 2311041"/>
              <a:gd name="connsiteX1" fmla="*/ 61722 w 2027735"/>
              <a:gd name="connsiteY1" fmla="*/ 2012662 h 2311041"/>
              <a:gd name="connsiteX2" fmla="*/ 67765 w 2027735"/>
              <a:gd name="connsiteY2" fmla="*/ 1534393 h 2311041"/>
              <a:gd name="connsiteX3" fmla="*/ 517854 w 2027735"/>
              <a:gd name="connsiteY3" fmla="*/ 669074 h 2311041"/>
              <a:gd name="connsiteX4" fmla="*/ 2027735 w 2027735"/>
              <a:gd name="connsiteY4" fmla="*/ 80939 h 2311041"/>
              <a:gd name="connsiteX0" fmla="*/ 491901 w 2757581"/>
              <a:gd name="connsiteY0" fmla="*/ 3748967 h 3937686"/>
              <a:gd name="connsiteX1" fmla="*/ 2740709 w 2757581"/>
              <a:gd name="connsiteY1" fmla="*/ 49730 h 3937686"/>
              <a:gd name="connsiteX2" fmla="*/ 390667 w 2757581"/>
              <a:gd name="connsiteY2" fmla="*/ 3450588 h 3937686"/>
              <a:gd name="connsiteX3" fmla="*/ 396710 w 2757581"/>
              <a:gd name="connsiteY3" fmla="*/ 2972319 h 3937686"/>
              <a:gd name="connsiteX4" fmla="*/ 846799 w 2757581"/>
              <a:gd name="connsiteY4" fmla="*/ 2107000 h 3937686"/>
              <a:gd name="connsiteX5" fmla="*/ 2356680 w 2757581"/>
              <a:gd name="connsiteY5" fmla="*/ 1518865 h 3937686"/>
              <a:gd name="connsiteX0" fmla="*/ 3048248 w 3183639"/>
              <a:gd name="connsiteY0" fmla="*/ 797005 h 4408726"/>
              <a:gd name="connsiteX1" fmla="*/ 2740709 w 3183639"/>
              <a:gd name="connsiteY1" fmla="*/ 520770 h 4408726"/>
              <a:gd name="connsiteX2" fmla="*/ 390667 w 3183639"/>
              <a:gd name="connsiteY2" fmla="*/ 3921628 h 4408726"/>
              <a:gd name="connsiteX3" fmla="*/ 396710 w 3183639"/>
              <a:gd name="connsiteY3" fmla="*/ 3443359 h 4408726"/>
              <a:gd name="connsiteX4" fmla="*/ 846799 w 3183639"/>
              <a:gd name="connsiteY4" fmla="*/ 2578040 h 4408726"/>
              <a:gd name="connsiteX5" fmla="*/ 2356680 w 3183639"/>
              <a:gd name="connsiteY5" fmla="*/ 1989905 h 4408726"/>
              <a:gd name="connsiteX0" fmla="*/ 2998305 w 2998305"/>
              <a:gd name="connsiteY0" fmla="*/ 159118 h 3664525"/>
              <a:gd name="connsiteX1" fmla="*/ 2391113 w 2998305"/>
              <a:gd name="connsiteY1" fmla="*/ 520770 h 3664525"/>
              <a:gd name="connsiteX2" fmla="*/ 340724 w 2998305"/>
              <a:gd name="connsiteY2" fmla="*/ 3283741 h 3664525"/>
              <a:gd name="connsiteX3" fmla="*/ 346767 w 2998305"/>
              <a:gd name="connsiteY3" fmla="*/ 2805472 h 3664525"/>
              <a:gd name="connsiteX4" fmla="*/ 796856 w 2998305"/>
              <a:gd name="connsiteY4" fmla="*/ 1940153 h 3664525"/>
              <a:gd name="connsiteX5" fmla="*/ 2306737 w 2998305"/>
              <a:gd name="connsiteY5" fmla="*/ 1352018 h 3664525"/>
              <a:gd name="connsiteX0" fmla="*/ 2998305 w 2998305"/>
              <a:gd name="connsiteY0" fmla="*/ 73 h 3505480"/>
              <a:gd name="connsiteX1" fmla="*/ 2391113 w 2998305"/>
              <a:gd name="connsiteY1" fmla="*/ 361725 h 3505480"/>
              <a:gd name="connsiteX2" fmla="*/ 340724 w 2998305"/>
              <a:gd name="connsiteY2" fmla="*/ 3124696 h 3505480"/>
              <a:gd name="connsiteX3" fmla="*/ 346767 w 2998305"/>
              <a:gd name="connsiteY3" fmla="*/ 2646427 h 3505480"/>
              <a:gd name="connsiteX4" fmla="*/ 796856 w 2998305"/>
              <a:gd name="connsiteY4" fmla="*/ 1781108 h 3505480"/>
              <a:gd name="connsiteX5" fmla="*/ 2306737 w 2998305"/>
              <a:gd name="connsiteY5" fmla="*/ 1192973 h 3505480"/>
              <a:gd name="connsiteX0" fmla="*/ 3008294 w 3008294"/>
              <a:gd name="connsiteY0" fmla="*/ 73 h 3526743"/>
              <a:gd name="connsiteX1" fmla="*/ 2461032 w 3008294"/>
              <a:gd name="connsiteY1" fmla="*/ 234147 h 3526743"/>
              <a:gd name="connsiteX2" fmla="*/ 350713 w 3008294"/>
              <a:gd name="connsiteY2" fmla="*/ 3124696 h 3526743"/>
              <a:gd name="connsiteX3" fmla="*/ 356756 w 3008294"/>
              <a:gd name="connsiteY3" fmla="*/ 2646427 h 3526743"/>
              <a:gd name="connsiteX4" fmla="*/ 806845 w 3008294"/>
              <a:gd name="connsiteY4" fmla="*/ 1781108 h 3526743"/>
              <a:gd name="connsiteX5" fmla="*/ 2316726 w 3008294"/>
              <a:gd name="connsiteY5" fmla="*/ 1192973 h 3526743"/>
              <a:gd name="connsiteX0" fmla="*/ 3008294 w 3008294"/>
              <a:gd name="connsiteY0" fmla="*/ 171265 h 3697935"/>
              <a:gd name="connsiteX1" fmla="*/ 2461032 w 3008294"/>
              <a:gd name="connsiteY1" fmla="*/ 405339 h 3697935"/>
              <a:gd name="connsiteX2" fmla="*/ 350713 w 3008294"/>
              <a:gd name="connsiteY2" fmla="*/ 3295888 h 3697935"/>
              <a:gd name="connsiteX3" fmla="*/ 356756 w 3008294"/>
              <a:gd name="connsiteY3" fmla="*/ 2817619 h 3697935"/>
              <a:gd name="connsiteX4" fmla="*/ 806845 w 3008294"/>
              <a:gd name="connsiteY4" fmla="*/ 1952300 h 3697935"/>
              <a:gd name="connsiteX5" fmla="*/ 2316726 w 3008294"/>
              <a:gd name="connsiteY5" fmla="*/ 1364165 h 3697935"/>
              <a:gd name="connsiteX0" fmla="*/ 2927236 w 2927236"/>
              <a:gd name="connsiteY0" fmla="*/ 171265 h 3075446"/>
              <a:gd name="connsiteX1" fmla="*/ 2379974 w 2927236"/>
              <a:gd name="connsiteY1" fmla="*/ 405339 h 3075446"/>
              <a:gd name="connsiteX2" fmla="*/ 275698 w 2927236"/>
              <a:gd name="connsiteY2" fmla="*/ 2817619 h 3075446"/>
              <a:gd name="connsiteX3" fmla="*/ 725787 w 2927236"/>
              <a:gd name="connsiteY3" fmla="*/ 1952300 h 3075446"/>
              <a:gd name="connsiteX4" fmla="*/ 2235668 w 2927236"/>
              <a:gd name="connsiteY4" fmla="*/ 1364165 h 3075446"/>
              <a:gd name="connsiteX0" fmla="*/ 2227340 w 2227340"/>
              <a:gd name="connsiteY0" fmla="*/ 171265 h 2005790"/>
              <a:gd name="connsiteX1" fmla="*/ 1680078 w 2227340"/>
              <a:gd name="connsiteY1" fmla="*/ 405339 h 2005790"/>
              <a:gd name="connsiteX2" fmla="*/ 1380424 w 2227340"/>
              <a:gd name="connsiteY2" fmla="*/ 1043225 h 2005790"/>
              <a:gd name="connsiteX3" fmla="*/ 25891 w 2227340"/>
              <a:gd name="connsiteY3" fmla="*/ 1952300 h 2005790"/>
              <a:gd name="connsiteX4" fmla="*/ 1535772 w 2227340"/>
              <a:gd name="connsiteY4" fmla="*/ 1364165 h 2005790"/>
              <a:gd name="connsiteX0" fmla="*/ 989185 w 989185"/>
              <a:gd name="connsiteY0" fmla="*/ 171265 h 1364165"/>
              <a:gd name="connsiteX1" fmla="*/ 441923 w 989185"/>
              <a:gd name="connsiteY1" fmla="*/ 405339 h 1364165"/>
              <a:gd name="connsiteX2" fmla="*/ 142269 w 989185"/>
              <a:gd name="connsiteY2" fmla="*/ 1043225 h 1364165"/>
              <a:gd name="connsiteX3" fmla="*/ 174600 w 989185"/>
              <a:gd name="connsiteY3" fmla="*/ 1253671 h 1364165"/>
              <a:gd name="connsiteX4" fmla="*/ 297617 w 989185"/>
              <a:gd name="connsiteY4" fmla="*/ 1364165 h 1364165"/>
              <a:gd name="connsiteX0" fmla="*/ 989185 w 989185"/>
              <a:gd name="connsiteY0" fmla="*/ 171265 h 1391789"/>
              <a:gd name="connsiteX1" fmla="*/ 441923 w 989185"/>
              <a:gd name="connsiteY1" fmla="*/ 405339 h 1391789"/>
              <a:gd name="connsiteX2" fmla="*/ 142269 w 989185"/>
              <a:gd name="connsiteY2" fmla="*/ 1043225 h 1391789"/>
              <a:gd name="connsiteX3" fmla="*/ 174600 w 989185"/>
              <a:gd name="connsiteY3" fmla="*/ 1253671 h 1391789"/>
              <a:gd name="connsiteX4" fmla="*/ 328370 w 989185"/>
              <a:gd name="connsiteY4" fmla="*/ 1391789 h 1391789"/>
              <a:gd name="connsiteX0" fmla="*/ 989185 w 989185"/>
              <a:gd name="connsiteY0" fmla="*/ 171265 h 1391789"/>
              <a:gd name="connsiteX1" fmla="*/ 441923 w 989185"/>
              <a:gd name="connsiteY1" fmla="*/ 405339 h 1391789"/>
              <a:gd name="connsiteX2" fmla="*/ 142269 w 989185"/>
              <a:gd name="connsiteY2" fmla="*/ 1043225 h 1391789"/>
              <a:gd name="connsiteX3" fmla="*/ 174600 w 989185"/>
              <a:gd name="connsiteY3" fmla="*/ 1253671 h 1391789"/>
              <a:gd name="connsiteX4" fmla="*/ 328370 w 989185"/>
              <a:gd name="connsiteY4" fmla="*/ 1391789 h 1391789"/>
              <a:gd name="connsiteX0" fmla="*/ 989185 w 989185"/>
              <a:gd name="connsiteY0" fmla="*/ 171265 h 1391789"/>
              <a:gd name="connsiteX1" fmla="*/ 441923 w 989185"/>
              <a:gd name="connsiteY1" fmla="*/ 405339 h 1391789"/>
              <a:gd name="connsiteX2" fmla="*/ 142269 w 989185"/>
              <a:gd name="connsiteY2" fmla="*/ 1043225 h 1391789"/>
              <a:gd name="connsiteX3" fmla="*/ 163823 w 989185"/>
              <a:gd name="connsiteY3" fmla="*/ 1183522 h 1391789"/>
              <a:gd name="connsiteX4" fmla="*/ 328370 w 989185"/>
              <a:gd name="connsiteY4" fmla="*/ 1391789 h 1391789"/>
              <a:gd name="connsiteX0" fmla="*/ 825362 w 825362"/>
              <a:gd name="connsiteY0" fmla="*/ 171265 h 1391789"/>
              <a:gd name="connsiteX1" fmla="*/ 278100 w 825362"/>
              <a:gd name="connsiteY1" fmla="*/ 405339 h 1391789"/>
              <a:gd name="connsiteX2" fmla="*/ 0 w 825362"/>
              <a:gd name="connsiteY2" fmla="*/ 1183522 h 1391789"/>
              <a:gd name="connsiteX3" fmla="*/ 164547 w 825362"/>
              <a:gd name="connsiteY3" fmla="*/ 1391789 h 1391789"/>
              <a:gd name="connsiteX0" fmla="*/ 796185 w 796185"/>
              <a:gd name="connsiteY0" fmla="*/ 171265 h 1391789"/>
              <a:gd name="connsiteX1" fmla="*/ 248923 w 796185"/>
              <a:gd name="connsiteY1" fmla="*/ 405339 h 1391789"/>
              <a:gd name="connsiteX2" fmla="*/ 0 w 796185"/>
              <a:gd name="connsiteY2" fmla="*/ 1028322 h 1391789"/>
              <a:gd name="connsiteX3" fmla="*/ 135370 w 796185"/>
              <a:gd name="connsiteY3" fmla="*/ 1391789 h 1391789"/>
              <a:gd name="connsiteX0" fmla="*/ 837802 w 837802"/>
              <a:gd name="connsiteY0" fmla="*/ 171265 h 1391789"/>
              <a:gd name="connsiteX1" fmla="*/ 290540 w 837802"/>
              <a:gd name="connsiteY1" fmla="*/ 405339 h 1391789"/>
              <a:gd name="connsiteX2" fmla="*/ 41617 w 837802"/>
              <a:gd name="connsiteY2" fmla="*/ 1028322 h 1391789"/>
              <a:gd name="connsiteX3" fmla="*/ 176987 w 837802"/>
              <a:gd name="connsiteY3" fmla="*/ 1391789 h 1391789"/>
              <a:gd name="connsiteX0" fmla="*/ 837802 w 837802"/>
              <a:gd name="connsiteY0" fmla="*/ 171265 h 1391789"/>
              <a:gd name="connsiteX1" fmla="*/ 290540 w 837802"/>
              <a:gd name="connsiteY1" fmla="*/ 405339 h 1391789"/>
              <a:gd name="connsiteX2" fmla="*/ 41617 w 837802"/>
              <a:gd name="connsiteY2" fmla="*/ 1028322 h 1391789"/>
              <a:gd name="connsiteX3" fmla="*/ 176987 w 837802"/>
              <a:gd name="connsiteY3" fmla="*/ 1391789 h 1391789"/>
              <a:gd name="connsiteX0" fmla="*/ 837802 w 837802"/>
              <a:gd name="connsiteY0" fmla="*/ 171265 h 1391789"/>
              <a:gd name="connsiteX1" fmla="*/ 290540 w 837802"/>
              <a:gd name="connsiteY1" fmla="*/ 405339 h 1391789"/>
              <a:gd name="connsiteX2" fmla="*/ 41617 w 837802"/>
              <a:gd name="connsiteY2" fmla="*/ 1028322 h 1391789"/>
              <a:gd name="connsiteX3" fmla="*/ 176987 w 837802"/>
              <a:gd name="connsiteY3" fmla="*/ 1391789 h 1391789"/>
              <a:gd name="connsiteX0" fmla="*/ 796185 w 796185"/>
              <a:gd name="connsiteY0" fmla="*/ 171265 h 1391789"/>
              <a:gd name="connsiteX1" fmla="*/ 248923 w 796185"/>
              <a:gd name="connsiteY1" fmla="*/ 405339 h 1391789"/>
              <a:gd name="connsiteX2" fmla="*/ 0 w 796185"/>
              <a:gd name="connsiteY2" fmla="*/ 1028322 h 1391789"/>
              <a:gd name="connsiteX3" fmla="*/ 135370 w 796185"/>
              <a:gd name="connsiteY3" fmla="*/ 1391789 h 1391789"/>
              <a:gd name="connsiteX0" fmla="*/ 796185 w 796185"/>
              <a:gd name="connsiteY0" fmla="*/ 280 h 1220804"/>
              <a:gd name="connsiteX1" fmla="*/ 645569 w 796185"/>
              <a:gd name="connsiteY1" fmla="*/ 227810 h 1220804"/>
              <a:gd name="connsiteX2" fmla="*/ 248923 w 796185"/>
              <a:gd name="connsiteY2" fmla="*/ 234354 h 1220804"/>
              <a:gd name="connsiteX3" fmla="*/ 0 w 796185"/>
              <a:gd name="connsiteY3" fmla="*/ 857337 h 1220804"/>
              <a:gd name="connsiteX4" fmla="*/ 135370 w 796185"/>
              <a:gd name="connsiteY4" fmla="*/ 1220804 h 1220804"/>
              <a:gd name="connsiteX0" fmla="*/ 776208 w 776208"/>
              <a:gd name="connsiteY0" fmla="*/ 280 h 1178279"/>
              <a:gd name="connsiteX1" fmla="*/ 645569 w 776208"/>
              <a:gd name="connsiteY1" fmla="*/ 185285 h 1178279"/>
              <a:gd name="connsiteX2" fmla="*/ 248923 w 776208"/>
              <a:gd name="connsiteY2" fmla="*/ 191829 h 1178279"/>
              <a:gd name="connsiteX3" fmla="*/ 0 w 776208"/>
              <a:gd name="connsiteY3" fmla="*/ 814812 h 1178279"/>
              <a:gd name="connsiteX4" fmla="*/ 135370 w 776208"/>
              <a:gd name="connsiteY4" fmla="*/ 1178279 h 1178279"/>
              <a:gd name="connsiteX0" fmla="*/ 776208 w 776208"/>
              <a:gd name="connsiteY0" fmla="*/ 280 h 1178279"/>
              <a:gd name="connsiteX1" fmla="*/ 614816 w 776208"/>
              <a:gd name="connsiteY1" fmla="*/ 157662 h 1178279"/>
              <a:gd name="connsiteX2" fmla="*/ 248923 w 776208"/>
              <a:gd name="connsiteY2" fmla="*/ 191829 h 1178279"/>
              <a:gd name="connsiteX3" fmla="*/ 0 w 776208"/>
              <a:gd name="connsiteY3" fmla="*/ 814812 h 1178279"/>
              <a:gd name="connsiteX4" fmla="*/ 135370 w 776208"/>
              <a:gd name="connsiteY4" fmla="*/ 1178279 h 1178279"/>
              <a:gd name="connsiteX0" fmla="*/ 136021 w 633633"/>
              <a:gd name="connsiteY0" fmla="*/ 1062130 h 1167469"/>
              <a:gd name="connsiteX1" fmla="*/ 614816 w 633633"/>
              <a:gd name="connsiteY1" fmla="*/ 146852 h 1167469"/>
              <a:gd name="connsiteX2" fmla="*/ 248923 w 633633"/>
              <a:gd name="connsiteY2" fmla="*/ 181019 h 1167469"/>
              <a:gd name="connsiteX3" fmla="*/ 0 w 633633"/>
              <a:gd name="connsiteY3" fmla="*/ 804002 h 1167469"/>
              <a:gd name="connsiteX4" fmla="*/ 135370 w 633633"/>
              <a:gd name="connsiteY4" fmla="*/ 1167469 h 1167469"/>
              <a:gd name="connsiteX0" fmla="*/ 136021 w 381099"/>
              <a:gd name="connsiteY0" fmla="*/ 1024234 h 1129573"/>
              <a:gd name="connsiteX1" fmla="*/ 83713 w 381099"/>
              <a:gd name="connsiteY1" fmla="*/ 856272 h 1129573"/>
              <a:gd name="connsiteX2" fmla="*/ 248923 w 381099"/>
              <a:gd name="connsiteY2" fmla="*/ 143123 h 1129573"/>
              <a:gd name="connsiteX3" fmla="*/ 0 w 381099"/>
              <a:gd name="connsiteY3" fmla="*/ 766106 h 1129573"/>
              <a:gd name="connsiteX4" fmla="*/ 135370 w 381099"/>
              <a:gd name="connsiteY4" fmla="*/ 1129573 h 1129573"/>
              <a:gd name="connsiteX0" fmla="*/ 71125 w 316203"/>
              <a:gd name="connsiteY0" fmla="*/ 1024234 h 1129573"/>
              <a:gd name="connsiteX1" fmla="*/ 18817 w 316203"/>
              <a:gd name="connsiteY1" fmla="*/ 856272 h 1129573"/>
              <a:gd name="connsiteX2" fmla="*/ 184027 w 316203"/>
              <a:gd name="connsiteY2" fmla="*/ 143123 h 1129573"/>
              <a:gd name="connsiteX3" fmla="*/ 70474 w 316203"/>
              <a:gd name="connsiteY3" fmla="*/ 1129573 h 1129573"/>
              <a:gd name="connsiteX0" fmla="*/ 61289 w 139579"/>
              <a:gd name="connsiteY0" fmla="*/ 493951 h 599290"/>
              <a:gd name="connsiteX1" fmla="*/ 8981 w 139579"/>
              <a:gd name="connsiteY1" fmla="*/ 325989 h 599290"/>
              <a:gd name="connsiteX2" fmla="*/ 7403 w 139579"/>
              <a:gd name="connsiteY2" fmla="*/ 143123 h 599290"/>
              <a:gd name="connsiteX3" fmla="*/ 60638 w 139579"/>
              <a:gd name="connsiteY3" fmla="*/ 599290 h 599290"/>
              <a:gd name="connsiteX0" fmla="*/ 61289 w 174054"/>
              <a:gd name="connsiteY0" fmla="*/ 493951 h 493951"/>
              <a:gd name="connsiteX1" fmla="*/ 8981 w 174054"/>
              <a:gd name="connsiteY1" fmla="*/ 325989 h 493951"/>
              <a:gd name="connsiteX2" fmla="*/ 7403 w 174054"/>
              <a:gd name="connsiteY2" fmla="*/ 143123 h 493951"/>
              <a:gd name="connsiteX3" fmla="*/ 150397 w 174054"/>
              <a:gd name="connsiteY3" fmla="*/ 211107 h 493951"/>
              <a:gd name="connsiteX0" fmla="*/ 67159 w 156267"/>
              <a:gd name="connsiteY0" fmla="*/ 282844 h 282844"/>
              <a:gd name="connsiteX1" fmla="*/ 14851 w 156267"/>
              <a:gd name="connsiteY1" fmla="*/ 114882 h 282844"/>
              <a:gd name="connsiteX2" fmla="*/ 156267 w 156267"/>
              <a:gd name="connsiteY2" fmla="*/ 0 h 282844"/>
              <a:gd name="connsiteX0" fmla="*/ 128667 w 217775"/>
              <a:gd name="connsiteY0" fmla="*/ 282844 h 282844"/>
              <a:gd name="connsiteX1" fmla="*/ 14851 w 217775"/>
              <a:gd name="connsiteY1" fmla="*/ 59623 h 282844"/>
              <a:gd name="connsiteX2" fmla="*/ 217775 w 217775"/>
              <a:gd name="connsiteY2" fmla="*/ 0 h 282844"/>
              <a:gd name="connsiteX0" fmla="*/ 128667 w 217775"/>
              <a:gd name="connsiteY0" fmla="*/ 344630 h 344630"/>
              <a:gd name="connsiteX1" fmla="*/ 14851 w 217775"/>
              <a:gd name="connsiteY1" fmla="*/ 121409 h 344630"/>
              <a:gd name="connsiteX2" fmla="*/ 217775 w 217775"/>
              <a:gd name="connsiteY2" fmla="*/ 61786 h 344630"/>
              <a:gd name="connsiteX0" fmla="*/ 128667 w 217775"/>
              <a:gd name="connsiteY0" fmla="*/ 360765 h 360765"/>
              <a:gd name="connsiteX1" fmla="*/ 14851 w 217775"/>
              <a:gd name="connsiteY1" fmla="*/ 137544 h 360765"/>
              <a:gd name="connsiteX2" fmla="*/ 74783 w 217775"/>
              <a:gd name="connsiteY2" fmla="*/ 9937 h 360765"/>
              <a:gd name="connsiteX3" fmla="*/ 217775 w 217775"/>
              <a:gd name="connsiteY3" fmla="*/ 77921 h 360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7775" h="360765">
                <a:moveTo>
                  <a:pt x="128667" y="360765"/>
                </a:moveTo>
                <a:cubicBezTo>
                  <a:pt x="128146" y="360485"/>
                  <a:pt x="0" y="184685"/>
                  <a:pt x="14851" y="137544"/>
                </a:cubicBezTo>
                <a:cubicBezTo>
                  <a:pt x="9606" y="88940"/>
                  <a:pt x="40962" y="19874"/>
                  <a:pt x="74783" y="9937"/>
                </a:cubicBezTo>
                <a:cubicBezTo>
                  <a:pt x="108604" y="0"/>
                  <a:pt x="197679" y="76458"/>
                  <a:pt x="217775" y="77921"/>
                </a:cubicBezTo>
              </a:path>
            </a:pathLst>
          </a:custGeom>
          <a:ln w="28575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 sz="2000"/>
          </a:p>
        </p:txBody>
      </p:sp>
      <p:pic>
        <p:nvPicPr>
          <p:cNvPr id="34" name="Image 33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50868" y="5128617"/>
            <a:ext cx="1584176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 animBg="1"/>
      <p:bldP spid="15" grpId="0"/>
      <p:bldP spid="17" grpId="0" animBg="1"/>
      <p:bldP spid="18" grpId="0"/>
      <p:bldP spid="20" grpId="0"/>
      <p:bldP spid="22" grpId="0"/>
      <p:bldP spid="2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72008" y="844628"/>
            <a:ext cx="8964488" cy="5032644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200" dirty="0" smtClean="0">
                <a:sym typeface="Wingdings"/>
              </a:rPr>
              <a:t></a:t>
            </a:r>
            <a:r>
              <a:rPr lang="fr-FR" sz="2200" baseline="30000" dirty="0" smtClean="0"/>
              <a:t> </a:t>
            </a:r>
            <a:r>
              <a:rPr lang="fr-FR" sz="2200" b="1" u="sng" dirty="0" smtClean="0"/>
              <a:t>Addition nucléophile de l’organomagnésien sur le composé carbonylé</a:t>
            </a:r>
            <a:r>
              <a:rPr lang="fr-FR" sz="2200" dirty="0" smtClean="0"/>
              <a:t> 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Image 2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783291"/>
            <a:ext cx="4608512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0" y="329857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Addition des 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ions hydrure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sur la </a:t>
            </a:r>
            <a:r>
              <a:rPr kumimoji="0" lang="fr-FR" sz="2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butan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-2-one</a:t>
            </a:r>
            <a:endParaRPr kumimoji="0" lang="fr-FR" sz="4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à coins arrondis 23"/>
          <p:cNvSpPr/>
          <p:nvPr/>
        </p:nvSpPr>
        <p:spPr>
          <a:xfrm>
            <a:off x="5940425" y="1312001"/>
            <a:ext cx="2592388" cy="1152525"/>
          </a:xfrm>
          <a:prstGeom prst="roundRect">
            <a:avLst/>
          </a:prstGeom>
          <a:solidFill>
            <a:srgbClr val="00B050">
              <a:alpha val="40000"/>
            </a:srgbClr>
          </a:solidFill>
          <a:ln>
            <a:solidFill>
              <a:srgbClr val="00B05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/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0" y="7917"/>
            <a:ext cx="43877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Mécanisme réactionnel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 </a:t>
            </a:r>
            <a:r>
              <a:rPr kumimoji="0" lang="fr-FR" sz="2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(A</a:t>
            </a:r>
            <a:r>
              <a:rPr kumimoji="0" lang="fr-FR" sz="2400" b="1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N</a:t>
            </a:r>
            <a:r>
              <a:rPr kumimoji="0" lang="fr-FR" sz="2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)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:</a:t>
            </a:r>
          </a:p>
        </p:txBody>
      </p:sp>
      <p:sp>
        <p:nvSpPr>
          <p:cNvPr id="26" name="Forme libre 25"/>
          <p:cNvSpPr/>
          <p:nvPr/>
        </p:nvSpPr>
        <p:spPr>
          <a:xfrm rot="14219604" flipH="1" flipV="1">
            <a:off x="2559434" y="1296572"/>
            <a:ext cx="1523279" cy="1652796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  <a:gd name="connsiteX0" fmla="*/ 162956 w 2027735"/>
              <a:gd name="connsiteY0" fmla="*/ 2249799 h 2249799"/>
              <a:gd name="connsiteX1" fmla="*/ 61722 w 2027735"/>
              <a:gd name="connsiteY1" fmla="*/ 1951420 h 2249799"/>
              <a:gd name="connsiteX2" fmla="*/ 67765 w 2027735"/>
              <a:gd name="connsiteY2" fmla="*/ 1473151 h 2249799"/>
              <a:gd name="connsiteX3" fmla="*/ 517854 w 2027735"/>
              <a:gd name="connsiteY3" fmla="*/ 607832 h 2249799"/>
              <a:gd name="connsiteX4" fmla="*/ 2027735 w 2027735"/>
              <a:gd name="connsiteY4" fmla="*/ 19697 h 2249799"/>
              <a:gd name="connsiteX0" fmla="*/ 162956 w 2027735"/>
              <a:gd name="connsiteY0" fmla="*/ 2311041 h 2311041"/>
              <a:gd name="connsiteX1" fmla="*/ 61722 w 2027735"/>
              <a:gd name="connsiteY1" fmla="*/ 2012662 h 2311041"/>
              <a:gd name="connsiteX2" fmla="*/ 67765 w 2027735"/>
              <a:gd name="connsiteY2" fmla="*/ 1534393 h 2311041"/>
              <a:gd name="connsiteX3" fmla="*/ 517854 w 2027735"/>
              <a:gd name="connsiteY3" fmla="*/ 669074 h 2311041"/>
              <a:gd name="connsiteX4" fmla="*/ 2027735 w 2027735"/>
              <a:gd name="connsiteY4" fmla="*/ 80939 h 2311041"/>
              <a:gd name="connsiteX0" fmla="*/ 491901 w 2757581"/>
              <a:gd name="connsiteY0" fmla="*/ 3748967 h 3937686"/>
              <a:gd name="connsiteX1" fmla="*/ 2740709 w 2757581"/>
              <a:gd name="connsiteY1" fmla="*/ 49730 h 3937686"/>
              <a:gd name="connsiteX2" fmla="*/ 390667 w 2757581"/>
              <a:gd name="connsiteY2" fmla="*/ 3450588 h 3937686"/>
              <a:gd name="connsiteX3" fmla="*/ 396710 w 2757581"/>
              <a:gd name="connsiteY3" fmla="*/ 2972319 h 3937686"/>
              <a:gd name="connsiteX4" fmla="*/ 846799 w 2757581"/>
              <a:gd name="connsiteY4" fmla="*/ 2107000 h 3937686"/>
              <a:gd name="connsiteX5" fmla="*/ 2356680 w 2757581"/>
              <a:gd name="connsiteY5" fmla="*/ 1518865 h 3937686"/>
              <a:gd name="connsiteX0" fmla="*/ 3048248 w 3183639"/>
              <a:gd name="connsiteY0" fmla="*/ 797005 h 4408726"/>
              <a:gd name="connsiteX1" fmla="*/ 2740709 w 3183639"/>
              <a:gd name="connsiteY1" fmla="*/ 520770 h 4408726"/>
              <a:gd name="connsiteX2" fmla="*/ 390667 w 3183639"/>
              <a:gd name="connsiteY2" fmla="*/ 3921628 h 4408726"/>
              <a:gd name="connsiteX3" fmla="*/ 396710 w 3183639"/>
              <a:gd name="connsiteY3" fmla="*/ 3443359 h 4408726"/>
              <a:gd name="connsiteX4" fmla="*/ 846799 w 3183639"/>
              <a:gd name="connsiteY4" fmla="*/ 2578040 h 4408726"/>
              <a:gd name="connsiteX5" fmla="*/ 2356680 w 3183639"/>
              <a:gd name="connsiteY5" fmla="*/ 1989905 h 4408726"/>
              <a:gd name="connsiteX0" fmla="*/ 2998305 w 2998305"/>
              <a:gd name="connsiteY0" fmla="*/ 159118 h 3664525"/>
              <a:gd name="connsiteX1" fmla="*/ 2391113 w 2998305"/>
              <a:gd name="connsiteY1" fmla="*/ 520770 h 3664525"/>
              <a:gd name="connsiteX2" fmla="*/ 340724 w 2998305"/>
              <a:gd name="connsiteY2" fmla="*/ 3283741 h 3664525"/>
              <a:gd name="connsiteX3" fmla="*/ 346767 w 2998305"/>
              <a:gd name="connsiteY3" fmla="*/ 2805472 h 3664525"/>
              <a:gd name="connsiteX4" fmla="*/ 796856 w 2998305"/>
              <a:gd name="connsiteY4" fmla="*/ 1940153 h 3664525"/>
              <a:gd name="connsiteX5" fmla="*/ 2306737 w 2998305"/>
              <a:gd name="connsiteY5" fmla="*/ 1352018 h 3664525"/>
              <a:gd name="connsiteX0" fmla="*/ 2998305 w 2998305"/>
              <a:gd name="connsiteY0" fmla="*/ 73 h 3505480"/>
              <a:gd name="connsiteX1" fmla="*/ 2391113 w 2998305"/>
              <a:gd name="connsiteY1" fmla="*/ 361725 h 3505480"/>
              <a:gd name="connsiteX2" fmla="*/ 340724 w 2998305"/>
              <a:gd name="connsiteY2" fmla="*/ 3124696 h 3505480"/>
              <a:gd name="connsiteX3" fmla="*/ 346767 w 2998305"/>
              <a:gd name="connsiteY3" fmla="*/ 2646427 h 3505480"/>
              <a:gd name="connsiteX4" fmla="*/ 796856 w 2998305"/>
              <a:gd name="connsiteY4" fmla="*/ 1781108 h 3505480"/>
              <a:gd name="connsiteX5" fmla="*/ 2306737 w 2998305"/>
              <a:gd name="connsiteY5" fmla="*/ 1192973 h 3505480"/>
              <a:gd name="connsiteX0" fmla="*/ 3008294 w 3008294"/>
              <a:gd name="connsiteY0" fmla="*/ 73 h 3526743"/>
              <a:gd name="connsiteX1" fmla="*/ 2461032 w 3008294"/>
              <a:gd name="connsiteY1" fmla="*/ 234147 h 3526743"/>
              <a:gd name="connsiteX2" fmla="*/ 350713 w 3008294"/>
              <a:gd name="connsiteY2" fmla="*/ 3124696 h 3526743"/>
              <a:gd name="connsiteX3" fmla="*/ 356756 w 3008294"/>
              <a:gd name="connsiteY3" fmla="*/ 2646427 h 3526743"/>
              <a:gd name="connsiteX4" fmla="*/ 806845 w 3008294"/>
              <a:gd name="connsiteY4" fmla="*/ 1781108 h 3526743"/>
              <a:gd name="connsiteX5" fmla="*/ 2316726 w 3008294"/>
              <a:gd name="connsiteY5" fmla="*/ 1192973 h 3526743"/>
              <a:gd name="connsiteX0" fmla="*/ 3008294 w 3008294"/>
              <a:gd name="connsiteY0" fmla="*/ 171265 h 3697935"/>
              <a:gd name="connsiteX1" fmla="*/ 2461032 w 3008294"/>
              <a:gd name="connsiteY1" fmla="*/ 405339 h 3697935"/>
              <a:gd name="connsiteX2" fmla="*/ 350713 w 3008294"/>
              <a:gd name="connsiteY2" fmla="*/ 3295888 h 3697935"/>
              <a:gd name="connsiteX3" fmla="*/ 356756 w 3008294"/>
              <a:gd name="connsiteY3" fmla="*/ 2817619 h 3697935"/>
              <a:gd name="connsiteX4" fmla="*/ 806845 w 3008294"/>
              <a:gd name="connsiteY4" fmla="*/ 1952300 h 3697935"/>
              <a:gd name="connsiteX5" fmla="*/ 2316726 w 3008294"/>
              <a:gd name="connsiteY5" fmla="*/ 1364165 h 3697935"/>
              <a:gd name="connsiteX0" fmla="*/ 2927236 w 2927236"/>
              <a:gd name="connsiteY0" fmla="*/ 171265 h 3075446"/>
              <a:gd name="connsiteX1" fmla="*/ 2379974 w 2927236"/>
              <a:gd name="connsiteY1" fmla="*/ 405339 h 3075446"/>
              <a:gd name="connsiteX2" fmla="*/ 275698 w 2927236"/>
              <a:gd name="connsiteY2" fmla="*/ 2817619 h 3075446"/>
              <a:gd name="connsiteX3" fmla="*/ 725787 w 2927236"/>
              <a:gd name="connsiteY3" fmla="*/ 1952300 h 3075446"/>
              <a:gd name="connsiteX4" fmla="*/ 2235668 w 2927236"/>
              <a:gd name="connsiteY4" fmla="*/ 1364165 h 3075446"/>
              <a:gd name="connsiteX0" fmla="*/ 2227340 w 2227340"/>
              <a:gd name="connsiteY0" fmla="*/ 171265 h 2005790"/>
              <a:gd name="connsiteX1" fmla="*/ 1680078 w 2227340"/>
              <a:gd name="connsiteY1" fmla="*/ 405339 h 2005790"/>
              <a:gd name="connsiteX2" fmla="*/ 1380424 w 2227340"/>
              <a:gd name="connsiteY2" fmla="*/ 1043225 h 2005790"/>
              <a:gd name="connsiteX3" fmla="*/ 25891 w 2227340"/>
              <a:gd name="connsiteY3" fmla="*/ 1952300 h 2005790"/>
              <a:gd name="connsiteX4" fmla="*/ 1535772 w 2227340"/>
              <a:gd name="connsiteY4" fmla="*/ 1364165 h 2005790"/>
              <a:gd name="connsiteX0" fmla="*/ 989185 w 989185"/>
              <a:gd name="connsiteY0" fmla="*/ 171265 h 1364165"/>
              <a:gd name="connsiteX1" fmla="*/ 441923 w 989185"/>
              <a:gd name="connsiteY1" fmla="*/ 405339 h 1364165"/>
              <a:gd name="connsiteX2" fmla="*/ 142269 w 989185"/>
              <a:gd name="connsiteY2" fmla="*/ 1043225 h 1364165"/>
              <a:gd name="connsiteX3" fmla="*/ 174600 w 989185"/>
              <a:gd name="connsiteY3" fmla="*/ 1253671 h 1364165"/>
              <a:gd name="connsiteX4" fmla="*/ 297617 w 989185"/>
              <a:gd name="connsiteY4" fmla="*/ 1364165 h 1364165"/>
              <a:gd name="connsiteX0" fmla="*/ 989185 w 989185"/>
              <a:gd name="connsiteY0" fmla="*/ 171265 h 1391789"/>
              <a:gd name="connsiteX1" fmla="*/ 441923 w 989185"/>
              <a:gd name="connsiteY1" fmla="*/ 405339 h 1391789"/>
              <a:gd name="connsiteX2" fmla="*/ 142269 w 989185"/>
              <a:gd name="connsiteY2" fmla="*/ 1043225 h 1391789"/>
              <a:gd name="connsiteX3" fmla="*/ 174600 w 989185"/>
              <a:gd name="connsiteY3" fmla="*/ 1253671 h 1391789"/>
              <a:gd name="connsiteX4" fmla="*/ 328370 w 989185"/>
              <a:gd name="connsiteY4" fmla="*/ 1391789 h 1391789"/>
              <a:gd name="connsiteX0" fmla="*/ 989185 w 989185"/>
              <a:gd name="connsiteY0" fmla="*/ 171265 h 1391789"/>
              <a:gd name="connsiteX1" fmla="*/ 441923 w 989185"/>
              <a:gd name="connsiteY1" fmla="*/ 405339 h 1391789"/>
              <a:gd name="connsiteX2" fmla="*/ 142269 w 989185"/>
              <a:gd name="connsiteY2" fmla="*/ 1043225 h 1391789"/>
              <a:gd name="connsiteX3" fmla="*/ 174600 w 989185"/>
              <a:gd name="connsiteY3" fmla="*/ 1253671 h 1391789"/>
              <a:gd name="connsiteX4" fmla="*/ 328370 w 989185"/>
              <a:gd name="connsiteY4" fmla="*/ 1391789 h 1391789"/>
              <a:gd name="connsiteX0" fmla="*/ 989185 w 989185"/>
              <a:gd name="connsiteY0" fmla="*/ 171265 h 1391789"/>
              <a:gd name="connsiteX1" fmla="*/ 441923 w 989185"/>
              <a:gd name="connsiteY1" fmla="*/ 405339 h 1391789"/>
              <a:gd name="connsiteX2" fmla="*/ 142269 w 989185"/>
              <a:gd name="connsiteY2" fmla="*/ 1043225 h 1391789"/>
              <a:gd name="connsiteX3" fmla="*/ 163823 w 989185"/>
              <a:gd name="connsiteY3" fmla="*/ 1183522 h 1391789"/>
              <a:gd name="connsiteX4" fmla="*/ 328370 w 989185"/>
              <a:gd name="connsiteY4" fmla="*/ 1391789 h 1391789"/>
              <a:gd name="connsiteX0" fmla="*/ 825362 w 825362"/>
              <a:gd name="connsiteY0" fmla="*/ 171265 h 1391789"/>
              <a:gd name="connsiteX1" fmla="*/ 278100 w 825362"/>
              <a:gd name="connsiteY1" fmla="*/ 405339 h 1391789"/>
              <a:gd name="connsiteX2" fmla="*/ 0 w 825362"/>
              <a:gd name="connsiteY2" fmla="*/ 1183522 h 1391789"/>
              <a:gd name="connsiteX3" fmla="*/ 164547 w 825362"/>
              <a:gd name="connsiteY3" fmla="*/ 1391789 h 1391789"/>
              <a:gd name="connsiteX0" fmla="*/ 796185 w 796185"/>
              <a:gd name="connsiteY0" fmla="*/ 171265 h 1391789"/>
              <a:gd name="connsiteX1" fmla="*/ 248923 w 796185"/>
              <a:gd name="connsiteY1" fmla="*/ 405339 h 1391789"/>
              <a:gd name="connsiteX2" fmla="*/ 0 w 796185"/>
              <a:gd name="connsiteY2" fmla="*/ 1028322 h 1391789"/>
              <a:gd name="connsiteX3" fmla="*/ 135370 w 796185"/>
              <a:gd name="connsiteY3" fmla="*/ 1391789 h 1391789"/>
              <a:gd name="connsiteX0" fmla="*/ 837802 w 837802"/>
              <a:gd name="connsiteY0" fmla="*/ 171265 h 1391789"/>
              <a:gd name="connsiteX1" fmla="*/ 290540 w 837802"/>
              <a:gd name="connsiteY1" fmla="*/ 405339 h 1391789"/>
              <a:gd name="connsiteX2" fmla="*/ 41617 w 837802"/>
              <a:gd name="connsiteY2" fmla="*/ 1028322 h 1391789"/>
              <a:gd name="connsiteX3" fmla="*/ 176987 w 837802"/>
              <a:gd name="connsiteY3" fmla="*/ 1391789 h 1391789"/>
              <a:gd name="connsiteX0" fmla="*/ 837802 w 837802"/>
              <a:gd name="connsiteY0" fmla="*/ 171265 h 1391789"/>
              <a:gd name="connsiteX1" fmla="*/ 290540 w 837802"/>
              <a:gd name="connsiteY1" fmla="*/ 405339 h 1391789"/>
              <a:gd name="connsiteX2" fmla="*/ 41617 w 837802"/>
              <a:gd name="connsiteY2" fmla="*/ 1028322 h 1391789"/>
              <a:gd name="connsiteX3" fmla="*/ 176987 w 837802"/>
              <a:gd name="connsiteY3" fmla="*/ 1391789 h 1391789"/>
              <a:gd name="connsiteX0" fmla="*/ 837802 w 837802"/>
              <a:gd name="connsiteY0" fmla="*/ 171265 h 1391789"/>
              <a:gd name="connsiteX1" fmla="*/ 290540 w 837802"/>
              <a:gd name="connsiteY1" fmla="*/ 405339 h 1391789"/>
              <a:gd name="connsiteX2" fmla="*/ 41617 w 837802"/>
              <a:gd name="connsiteY2" fmla="*/ 1028322 h 1391789"/>
              <a:gd name="connsiteX3" fmla="*/ 176987 w 837802"/>
              <a:gd name="connsiteY3" fmla="*/ 1391789 h 1391789"/>
              <a:gd name="connsiteX0" fmla="*/ 796185 w 796185"/>
              <a:gd name="connsiteY0" fmla="*/ 171265 h 1391789"/>
              <a:gd name="connsiteX1" fmla="*/ 248923 w 796185"/>
              <a:gd name="connsiteY1" fmla="*/ 405339 h 1391789"/>
              <a:gd name="connsiteX2" fmla="*/ 0 w 796185"/>
              <a:gd name="connsiteY2" fmla="*/ 1028322 h 1391789"/>
              <a:gd name="connsiteX3" fmla="*/ 135370 w 796185"/>
              <a:gd name="connsiteY3" fmla="*/ 1391789 h 1391789"/>
              <a:gd name="connsiteX0" fmla="*/ 796185 w 796185"/>
              <a:gd name="connsiteY0" fmla="*/ 280 h 1220804"/>
              <a:gd name="connsiteX1" fmla="*/ 645569 w 796185"/>
              <a:gd name="connsiteY1" fmla="*/ 227810 h 1220804"/>
              <a:gd name="connsiteX2" fmla="*/ 248923 w 796185"/>
              <a:gd name="connsiteY2" fmla="*/ 234354 h 1220804"/>
              <a:gd name="connsiteX3" fmla="*/ 0 w 796185"/>
              <a:gd name="connsiteY3" fmla="*/ 857337 h 1220804"/>
              <a:gd name="connsiteX4" fmla="*/ 135370 w 796185"/>
              <a:gd name="connsiteY4" fmla="*/ 1220804 h 1220804"/>
              <a:gd name="connsiteX0" fmla="*/ 776208 w 776208"/>
              <a:gd name="connsiteY0" fmla="*/ 280 h 1178279"/>
              <a:gd name="connsiteX1" fmla="*/ 645569 w 776208"/>
              <a:gd name="connsiteY1" fmla="*/ 185285 h 1178279"/>
              <a:gd name="connsiteX2" fmla="*/ 248923 w 776208"/>
              <a:gd name="connsiteY2" fmla="*/ 191829 h 1178279"/>
              <a:gd name="connsiteX3" fmla="*/ 0 w 776208"/>
              <a:gd name="connsiteY3" fmla="*/ 814812 h 1178279"/>
              <a:gd name="connsiteX4" fmla="*/ 135370 w 776208"/>
              <a:gd name="connsiteY4" fmla="*/ 1178279 h 1178279"/>
              <a:gd name="connsiteX0" fmla="*/ 776208 w 776208"/>
              <a:gd name="connsiteY0" fmla="*/ 280 h 1178279"/>
              <a:gd name="connsiteX1" fmla="*/ 614816 w 776208"/>
              <a:gd name="connsiteY1" fmla="*/ 157662 h 1178279"/>
              <a:gd name="connsiteX2" fmla="*/ 248923 w 776208"/>
              <a:gd name="connsiteY2" fmla="*/ 191829 h 1178279"/>
              <a:gd name="connsiteX3" fmla="*/ 0 w 776208"/>
              <a:gd name="connsiteY3" fmla="*/ 814812 h 1178279"/>
              <a:gd name="connsiteX4" fmla="*/ 135370 w 776208"/>
              <a:gd name="connsiteY4" fmla="*/ 1178279 h 1178279"/>
              <a:gd name="connsiteX0" fmla="*/ 776208 w 776208"/>
              <a:gd name="connsiteY0" fmla="*/ 118678 h 1296677"/>
              <a:gd name="connsiteX1" fmla="*/ 732034 w 776208"/>
              <a:gd name="connsiteY1" fmla="*/ 26230 h 1296677"/>
              <a:gd name="connsiteX2" fmla="*/ 614816 w 776208"/>
              <a:gd name="connsiteY2" fmla="*/ 276060 h 1296677"/>
              <a:gd name="connsiteX3" fmla="*/ 248923 w 776208"/>
              <a:gd name="connsiteY3" fmla="*/ 310227 h 1296677"/>
              <a:gd name="connsiteX4" fmla="*/ 0 w 776208"/>
              <a:gd name="connsiteY4" fmla="*/ 933210 h 1296677"/>
              <a:gd name="connsiteX5" fmla="*/ 135370 w 776208"/>
              <a:gd name="connsiteY5" fmla="*/ 1296677 h 1296677"/>
              <a:gd name="connsiteX0" fmla="*/ 811942 w 811942"/>
              <a:gd name="connsiteY0" fmla="*/ 0 h 1440590"/>
              <a:gd name="connsiteX1" fmla="*/ 732034 w 811942"/>
              <a:gd name="connsiteY1" fmla="*/ 170143 h 1440590"/>
              <a:gd name="connsiteX2" fmla="*/ 614816 w 811942"/>
              <a:gd name="connsiteY2" fmla="*/ 419973 h 1440590"/>
              <a:gd name="connsiteX3" fmla="*/ 248923 w 811942"/>
              <a:gd name="connsiteY3" fmla="*/ 454140 h 1440590"/>
              <a:gd name="connsiteX4" fmla="*/ 0 w 811942"/>
              <a:gd name="connsiteY4" fmla="*/ 1077123 h 1440590"/>
              <a:gd name="connsiteX5" fmla="*/ 135370 w 811942"/>
              <a:gd name="connsiteY5" fmla="*/ 1440590 h 1440590"/>
              <a:gd name="connsiteX0" fmla="*/ 811942 w 811942"/>
              <a:gd name="connsiteY0" fmla="*/ 0 h 1440590"/>
              <a:gd name="connsiteX1" fmla="*/ 614816 w 811942"/>
              <a:gd name="connsiteY1" fmla="*/ 419973 h 1440590"/>
              <a:gd name="connsiteX2" fmla="*/ 248923 w 811942"/>
              <a:gd name="connsiteY2" fmla="*/ 454140 h 1440590"/>
              <a:gd name="connsiteX3" fmla="*/ 0 w 811942"/>
              <a:gd name="connsiteY3" fmla="*/ 1077123 h 1440590"/>
              <a:gd name="connsiteX4" fmla="*/ 135370 w 811942"/>
              <a:gd name="connsiteY4" fmla="*/ 1440590 h 1440590"/>
              <a:gd name="connsiteX0" fmla="*/ 811942 w 811942"/>
              <a:gd name="connsiteY0" fmla="*/ 0 h 1440590"/>
              <a:gd name="connsiteX1" fmla="*/ 406095 w 811942"/>
              <a:gd name="connsiteY1" fmla="*/ 119246 h 1440590"/>
              <a:gd name="connsiteX2" fmla="*/ 248923 w 811942"/>
              <a:gd name="connsiteY2" fmla="*/ 454140 h 1440590"/>
              <a:gd name="connsiteX3" fmla="*/ 0 w 811942"/>
              <a:gd name="connsiteY3" fmla="*/ 1077123 h 1440590"/>
              <a:gd name="connsiteX4" fmla="*/ 135370 w 811942"/>
              <a:gd name="connsiteY4" fmla="*/ 1440590 h 1440590"/>
              <a:gd name="connsiteX0" fmla="*/ 811942 w 811942"/>
              <a:gd name="connsiteY0" fmla="*/ 0 h 1440590"/>
              <a:gd name="connsiteX1" fmla="*/ 406095 w 811942"/>
              <a:gd name="connsiteY1" fmla="*/ 119246 h 1440590"/>
              <a:gd name="connsiteX2" fmla="*/ 248923 w 811942"/>
              <a:gd name="connsiteY2" fmla="*/ 454140 h 1440590"/>
              <a:gd name="connsiteX3" fmla="*/ 0 w 811942"/>
              <a:gd name="connsiteY3" fmla="*/ 1077123 h 1440590"/>
              <a:gd name="connsiteX4" fmla="*/ 135370 w 811942"/>
              <a:gd name="connsiteY4" fmla="*/ 1440590 h 1440590"/>
              <a:gd name="connsiteX0" fmla="*/ 811942 w 811942"/>
              <a:gd name="connsiteY0" fmla="*/ 0 h 1440590"/>
              <a:gd name="connsiteX1" fmla="*/ 406095 w 811942"/>
              <a:gd name="connsiteY1" fmla="*/ 119246 h 1440590"/>
              <a:gd name="connsiteX2" fmla="*/ 0 w 811942"/>
              <a:gd name="connsiteY2" fmla="*/ 1077123 h 1440590"/>
              <a:gd name="connsiteX3" fmla="*/ 135370 w 811942"/>
              <a:gd name="connsiteY3" fmla="*/ 1440590 h 1440590"/>
              <a:gd name="connsiteX0" fmla="*/ 905269 w 905269"/>
              <a:gd name="connsiteY0" fmla="*/ 0 h 1440590"/>
              <a:gd name="connsiteX1" fmla="*/ 499422 w 905269"/>
              <a:gd name="connsiteY1" fmla="*/ 119246 h 1440590"/>
              <a:gd name="connsiteX2" fmla="*/ 0 w 905269"/>
              <a:gd name="connsiteY2" fmla="*/ 1182641 h 1440590"/>
              <a:gd name="connsiteX3" fmla="*/ 228697 w 905269"/>
              <a:gd name="connsiteY3" fmla="*/ 1440590 h 1440590"/>
              <a:gd name="connsiteX0" fmla="*/ 905269 w 905269"/>
              <a:gd name="connsiteY0" fmla="*/ 0 h 1363378"/>
              <a:gd name="connsiteX1" fmla="*/ 499422 w 905269"/>
              <a:gd name="connsiteY1" fmla="*/ 119246 h 1363378"/>
              <a:gd name="connsiteX2" fmla="*/ 0 w 905269"/>
              <a:gd name="connsiteY2" fmla="*/ 1182641 h 1363378"/>
              <a:gd name="connsiteX3" fmla="*/ 315162 w 905269"/>
              <a:gd name="connsiteY3" fmla="*/ 1163373 h 1363378"/>
              <a:gd name="connsiteX0" fmla="*/ 691740 w 691740"/>
              <a:gd name="connsiteY0" fmla="*/ 0 h 1163373"/>
              <a:gd name="connsiteX1" fmla="*/ 285893 w 691740"/>
              <a:gd name="connsiteY1" fmla="*/ 119246 h 1163373"/>
              <a:gd name="connsiteX2" fmla="*/ 107679 w 691740"/>
              <a:gd name="connsiteY2" fmla="*/ 684936 h 1163373"/>
              <a:gd name="connsiteX3" fmla="*/ 101633 w 691740"/>
              <a:gd name="connsiteY3" fmla="*/ 1163373 h 1163373"/>
              <a:gd name="connsiteX0" fmla="*/ 691740 w 691740"/>
              <a:gd name="connsiteY0" fmla="*/ 0 h 1163373"/>
              <a:gd name="connsiteX1" fmla="*/ 298248 w 691740"/>
              <a:gd name="connsiteY1" fmla="*/ 372280 h 1163373"/>
              <a:gd name="connsiteX2" fmla="*/ 107679 w 691740"/>
              <a:gd name="connsiteY2" fmla="*/ 684936 h 1163373"/>
              <a:gd name="connsiteX3" fmla="*/ 101633 w 691740"/>
              <a:gd name="connsiteY3" fmla="*/ 1163373 h 1163373"/>
              <a:gd name="connsiteX0" fmla="*/ 691740 w 691740"/>
              <a:gd name="connsiteY0" fmla="*/ 0 h 1163373"/>
              <a:gd name="connsiteX1" fmla="*/ 107679 w 691740"/>
              <a:gd name="connsiteY1" fmla="*/ 684936 h 1163373"/>
              <a:gd name="connsiteX2" fmla="*/ 101633 w 691740"/>
              <a:gd name="connsiteY2" fmla="*/ 1163373 h 1163373"/>
              <a:gd name="connsiteX0" fmla="*/ 691740 w 691740"/>
              <a:gd name="connsiteY0" fmla="*/ 0 h 1163373"/>
              <a:gd name="connsiteX1" fmla="*/ 107679 w 691740"/>
              <a:gd name="connsiteY1" fmla="*/ 684936 h 1163373"/>
              <a:gd name="connsiteX2" fmla="*/ 101633 w 691740"/>
              <a:gd name="connsiteY2" fmla="*/ 1163373 h 1163373"/>
              <a:gd name="connsiteX0" fmla="*/ 691740 w 691740"/>
              <a:gd name="connsiteY0" fmla="*/ 0 h 1163373"/>
              <a:gd name="connsiteX1" fmla="*/ 107679 w 691740"/>
              <a:gd name="connsiteY1" fmla="*/ 684936 h 1163373"/>
              <a:gd name="connsiteX2" fmla="*/ 101633 w 691740"/>
              <a:gd name="connsiteY2" fmla="*/ 1163373 h 1163373"/>
              <a:gd name="connsiteX0" fmla="*/ 775784 w 775784"/>
              <a:gd name="connsiteY0" fmla="*/ 0 h 1163373"/>
              <a:gd name="connsiteX1" fmla="*/ 79484 w 775784"/>
              <a:gd name="connsiteY1" fmla="*/ 644582 h 1163373"/>
              <a:gd name="connsiteX2" fmla="*/ 185677 w 775784"/>
              <a:gd name="connsiteY2" fmla="*/ 1163373 h 1163373"/>
              <a:gd name="connsiteX0" fmla="*/ 775784 w 775784"/>
              <a:gd name="connsiteY0" fmla="*/ 3090 h 1166463"/>
              <a:gd name="connsiteX1" fmla="*/ 420669 w 775784"/>
              <a:gd name="connsiteY1" fmla="*/ 107430 h 1166463"/>
              <a:gd name="connsiteX2" fmla="*/ 79484 w 775784"/>
              <a:gd name="connsiteY2" fmla="*/ 647672 h 1166463"/>
              <a:gd name="connsiteX3" fmla="*/ 185677 w 775784"/>
              <a:gd name="connsiteY3" fmla="*/ 1166463 h 1166463"/>
              <a:gd name="connsiteX0" fmla="*/ 775784 w 775784"/>
              <a:gd name="connsiteY0" fmla="*/ 845 h 1164218"/>
              <a:gd name="connsiteX1" fmla="*/ 645146 w 775784"/>
              <a:gd name="connsiteY1" fmla="*/ 185894 h 1164218"/>
              <a:gd name="connsiteX2" fmla="*/ 420669 w 775784"/>
              <a:gd name="connsiteY2" fmla="*/ 105185 h 1164218"/>
              <a:gd name="connsiteX3" fmla="*/ 79484 w 775784"/>
              <a:gd name="connsiteY3" fmla="*/ 645427 h 1164218"/>
              <a:gd name="connsiteX4" fmla="*/ 185677 w 775784"/>
              <a:gd name="connsiteY4" fmla="*/ 1164218 h 1164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784" h="1164218">
                <a:moveTo>
                  <a:pt x="775784" y="845"/>
                </a:moveTo>
                <a:cubicBezTo>
                  <a:pt x="774527" y="0"/>
                  <a:pt x="704332" y="168504"/>
                  <a:pt x="645146" y="185894"/>
                </a:cubicBezTo>
                <a:cubicBezTo>
                  <a:pt x="585960" y="203284"/>
                  <a:pt x="514946" y="28596"/>
                  <a:pt x="420669" y="105185"/>
                </a:cubicBezTo>
                <a:cubicBezTo>
                  <a:pt x="326392" y="181774"/>
                  <a:pt x="116032" y="502966"/>
                  <a:pt x="79484" y="645427"/>
                </a:cubicBezTo>
                <a:cubicBezTo>
                  <a:pt x="0" y="802813"/>
                  <a:pt x="84044" y="1080393"/>
                  <a:pt x="185677" y="1164218"/>
                </a:cubicBezTo>
              </a:path>
            </a:pathLst>
          </a:custGeom>
          <a:ln w="28575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 sz="2000"/>
          </a:p>
        </p:txBody>
      </p:sp>
      <p:sp>
        <p:nvSpPr>
          <p:cNvPr id="27" name="ZoneTexte 26"/>
          <p:cNvSpPr txBox="1">
            <a:spLocks noChangeArrowheads="1"/>
          </p:cNvSpPr>
          <p:nvPr/>
        </p:nvSpPr>
        <p:spPr bwMode="auto">
          <a:xfrm>
            <a:off x="2123728" y="1808117"/>
            <a:ext cx="176262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800" b="1" dirty="0">
                <a:solidFill>
                  <a:srgbClr val="0070C0"/>
                </a:solidFill>
                <a:latin typeface="Symbol" pitchFamily="18" charset="2"/>
              </a:rPr>
              <a:t>d</a:t>
            </a:r>
            <a:r>
              <a:rPr lang="fr-FR" sz="2800" b="1" baseline="30000" dirty="0">
                <a:solidFill>
                  <a:srgbClr val="0070C0"/>
                </a:solidFill>
                <a:latin typeface="Symbol" pitchFamily="18" charset="2"/>
              </a:rPr>
              <a:t> +      </a:t>
            </a:r>
            <a:r>
              <a:rPr lang="fr-FR" sz="2800" b="1" dirty="0" smtClean="0">
                <a:solidFill>
                  <a:srgbClr val="0070C0"/>
                </a:solidFill>
                <a:latin typeface="Symbol" pitchFamily="18" charset="2"/>
              </a:rPr>
              <a:t>d</a:t>
            </a:r>
            <a:r>
              <a:rPr lang="fr-FR" sz="2800" b="1" baseline="30000" dirty="0" smtClean="0">
                <a:solidFill>
                  <a:srgbClr val="0070C0"/>
                </a:solidFill>
                <a:latin typeface="Symbol" pitchFamily="18" charset="2"/>
              </a:rPr>
              <a:t>-</a:t>
            </a:r>
            <a:endParaRPr lang="fr-FR" sz="2800" b="1" dirty="0">
              <a:solidFill>
                <a:srgbClr val="0070C0"/>
              </a:solidFill>
              <a:latin typeface="Symbol" pitchFamily="18" charset="2"/>
            </a:endParaRPr>
          </a:p>
        </p:txBody>
      </p:sp>
      <p:cxnSp>
        <p:nvCxnSpPr>
          <p:cNvPr id="28" name="Connecteur droit avec flèche 27"/>
          <p:cNvCxnSpPr/>
          <p:nvPr/>
        </p:nvCxnSpPr>
        <p:spPr>
          <a:xfrm flipV="1">
            <a:off x="4859338" y="1757363"/>
            <a:ext cx="936625" cy="504825"/>
          </a:xfrm>
          <a:prstGeom prst="straightConnector1">
            <a:avLst/>
          </a:prstGeom>
          <a:ln w="76200">
            <a:solidFill>
              <a:srgbClr val="007E3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ZoneTexte 3"/>
          <p:cNvSpPr txBox="1">
            <a:spLocks noChangeArrowheads="1"/>
          </p:cNvSpPr>
          <p:nvPr/>
        </p:nvSpPr>
        <p:spPr bwMode="auto">
          <a:xfrm>
            <a:off x="179388" y="1289051"/>
            <a:ext cx="54727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007E39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Attaque </a:t>
            </a:r>
            <a:r>
              <a:rPr lang="fr-FR" sz="2000" b="1" u="sng" dirty="0">
                <a:solidFill>
                  <a:srgbClr val="007E39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au-dessus</a:t>
            </a:r>
            <a:r>
              <a:rPr lang="fr-FR" sz="2000" b="1" dirty="0">
                <a:solidFill>
                  <a:srgbClr val="007E39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du plan du carbonyle</a:t>
            </a:r>
            <a:endParaRPr lang="fr-FR" sz="2000" b="1" dirty="0">
              <a:solidFill>
                <a:srgbClr val="007E3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ZoneTexte 3"/>
          <p:cNvSpPr txBox="1">
            <a:spLocks noChangeArrowheads="1"/>
          </p:cNvSpPr>
          <p:nvPr/>
        </p:nvSpPr>
        <p:spPr bwMode="auto">
          <a:xfrm>
            <a:off x="8172400" y="1664101"/>
            <a:ext cx="719138" cy="40011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fr-FR" sz="2000" b="1" dirty="0">
                <a:solidFill>
                  <a:srgbClr val="FF0000"/>
                </a:solidFill>
                <a:sym typeface="Wingdings" pitchFamily="2" charset="2"/>
              </a:rPr>
              <a:t>50 %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31" name="Rectangle à coins arrondis 30"/>
          <p:cNvSpPr/>
          <p:nvPr/>
        </p:nvSpPr>
        <p:spPr>
          <a:xfrm>
            <a:off x="5940425" y="2472572"/>
            <a:ext cx="2592388" cy="1223963"/>
          </a:xfrm>
          <a:prstGeom prst="roundRect">
            <a:avLst/>
          </a:prstGeom>
          <a:solidFill>
            <a:srgbClr val="7030A0">
              <a:alpha val="40000"/>
            </a:srgbClr>
          </a:solidFill>
          <a:ln>
            <a:solidFill>
              <a:srgbClr val="7030A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cxnSp>
        <p:nvCxnSpPr>
          <p:cNvPr id="32" name="Connecteur droit avec flèche 31"/>
          <p:cNvCxnSpPr/>
          <p:nvPr/>
        </p:nvCxnSpPr>
        <p:spPr>
          <a:xfrm>
            <a:off x="4859338" y="2688472"/>
            <a:ext cx="1008062" cy="503238"/>
          </a:xfrm>
          <a:prstGeom prst="straightConnector1">
            <a:avLst/>
          </a:prstGeom>
          <a:ln w="762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ZoneTexte 3"/>
          <p:cNvSpPr txBox="1">
            <a:spLocks noChangeArrowheads="1"/>
          </p:cNvSpPr>
          <p:nvPr/>
        </p:nvSpPr>
        <p:spPr bwMode="auto">
          <a:xfrm>
            <a:off x="179388" y="3323472"/>
            <a:ext cx="55447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Attaque </a:t>
            </a:r>
            <a:r>
              <a:rPr lang="fr-FR" sz="2000" b="1" u="sng" dirty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en-dessous</a:t>
            </a:r>
            <a:r>
              <a:rPr lang="fr-FR" sz="2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du plan du carbonyle</a:t>
            </a:r>
            <a:endParaRPr lang="fr-FR" sz="20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7912" y="821213"/>
            <a:ext cx="8964488" cy="430887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200" dirty="0" smtClean="0">
                <a:sym typeface="Wingdings"/>
              </a:rPr>
              <a:t></a:t>
            </a:r>
            <a:r>
              <a:rPr lang="fr-FR" sz="2200" baseline="30000" dirty="0" smtClean="0"/>
              <a:t> </a:t>
            </a:r>
            <a:r>
              <a:rPr lang="fr-FR" sz="2200" b="1" u="sng" dirty="0" smtClean="0"/>
              <a:t>Addition nucléophile d’un ion hydrure sur le composé carbonylé</a:t>
            </a:r>
            <a:r>
              <a:rPr lang="fr-FR" sz="2200" dirty="0" smtClean="0"/>
              <a:t> :</a:t>
            </a:r>
          </a:p>
        </p:txBody>
      </p:sp>
      <p:sp>
        <p:nvSpPr>
          <p:cNvPr id="35" name="Forme libre 34"/>
          <p:cNvSpPr/>
          <p:nvPr/>
        </p:nvSpPr>
        <p:spPr>
          <a:xfrm rot="14219604" flipH="1" flipV="1">
            <a:off x="2678079" y="1851433"/>
            <a:ext cx="473028" cy="569455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  <a:gd name="connsiteX0" fmla="*/ 162956 w 2027735"/>
              <a:gd name="connsiteY0" fmla="*/ 2249799 h 2249799"/>
              <a:gd name="connsiteX1" fmla="*/ 61722 w 2027735"/>
              <a:gd name="connsiteY1" fmla="*/ 1951420 h 2249799"/>
              <a:gd name="connsiteX2" fmla="*/ 67765 w 2027735"/>
              <a:gd name="connsiteY2" fmla="*/ 1473151 h 2249799"/>
              <a:gd name="connsiteX3" fmla="*/ 517854 w 2027735"/>
              <a:gd name="connsiteY3" fmla="*/ 607832 h 2249799"/>
              <a:gd name="connsiteX4" fmla="*/ 2027735 w 2027735"/>
              <a:gd name="connsiteY4" fmla="*/ 19697 h 2249799"/>
              <a:gd name="connsiteX0" fmla="*/ 162956 w 2027735"/>
              <a:gd name="connsiteY0" fmla="*/ 2311041 h 2311041"/>
              <a:gd name="connsiteX1" fmla="*/ 61722 w 2027735"/>
              <a:gd name="connsiteY1" fmla="*/ 2012662 h 2311041"/>
              <a:gd name="connsiteX2" fmla="*/ 67765 w 2027735"/>
              <a:gd name="connsiteY2" fmla="*/ 1534393 h 2311041"/>
              <a:gd name="connsiteX3" fmla="*/ 517854 w 2027735"/>
              <a:gd name="connsiteY3" fmla="*/ 669074 h 2311041"/>
              <a:gd name="connsiteX4" fmla="*/ 2027735 w 2027735"/>
              <a:gd name="connsiteY4" fmla="*/ 80939 h 2311041"/>
              <a:gd name="connsiteX0" fmla="*/ 491901 w 2757581"/>
              <a:gd name="connsiteY0" fmla="*/ 3748967 h 3937686"/>
              <a:gd name="connsiteX1" fmla="*/ 2740709 w 2757581"/>
              <a:gd name="connsiteY1" fmla="*/ 49730 h 3937686"/>
              <a:gd name="connsiteX2" fmla="*/ 390667 w 2757581"/>
              <a:gd name="connsiteY2" fmla="*/ 3450588 h 3937686"/>
              <a:gd name="connsiteX3" fmla="*/ 396710 w 2757581"/>
              <a:gd name="connsiteY3" fmla="*/ 2972319 h 3937686"/>
              <a:gd name="connsiteX4" fmla="*/ 846799 w 2757581"/>
              <a:gd name="connsiteY4" fmla="*/ 2107000 h 3937686"/>
              <a:gd name="connsiteX5" fmla="*/ 2356680 w 2757581"/>
              <a:gd name="connsiteY5" fmla="*/ 1518865 h 3937686"/>
              <a:gd name="connsiteX0" fmla="*/ 3048248 w 3183639"/>
              <a:gd name="connsiteY0" fmla="*/ 797005 h 4408726"/>
              <a:gd name="connsiteX1" fmla="*/ 2740709 w 3183639"/>
              <a:gd name="connsiteY1" fmla="*/ 520770 h 4408726"/>
              <a:gd name="connsiteX2" fmla="*/ 390667 w 3183639"/>
              <a:gd name="connsiteY2" fmla="*/ 3921628 h 4408726"/>
              <a:gd name="connsiteX3" fmla="*/ 396710 w 3183639"/>
              <a:gd name="connsiteY3" fmla="*/ 3443359 h 4408726"/>
              <a:gd name="connsiteX4" fmla="*/ 846799 w 3183639"/>
              <a:gd name="connsiteY4" fmla="*/ 2578040 h 4408726"/>
              <a:gd name="connsiteX5" fmla="*/ 2356680 w 3183639"/>
              <a:gd name="connsiteY5" fmla="*/ 1989905 h 4408726"/>
              <a:gd name="connsiteX0" fmla="*/ 2998305 w 2998305"/>
              <a:gd name="connsiteY0" fmla="*/ 159118 h 3664525"/>
              <a:gd name="connsiteX1" fmla="*/ 2391113 w 2998305"/>
              <a:gd name="connsiteY1" fmla="*/ 520770 h 3664525"/>
              <a:gd name="connsiteX2" fmla="*/ 340724 w 2998305"/>
              <a:gd name="connsiteY2" fmla="*/ 3283741 h 3664525"/>
              <a:gd name="connsiteX3" fmla="*/ 346767 w 2998305"/>
              <a:gd name="connsiteY3" fmla="*/ 2805472 h 3664525"/>
              <a:gd name="connsiteX4" fmla="*/ 796856 w 2998305"/>
              <a:gd name="connsiteY4" fmla="*/ 1940153 h 3664525"/>
              <a:gd name="connsiteX5" fmla="*/ 2306737 w 2998305"/>
              <a:gd name="connsiteY5" fmla="*/ 1352018 h 3664525"/>
              <a:gd name="connsiteX0" fmla="*/ 2998305 w 2998305"/>
              <a:gd name="connsiteY0" fmla="*/ 73 h 3505480"/>
              <a:gd name="connsiteX1" fmla="*/ 2391113 w 2998305"/>
              <a:gd name="connsiteY1" fmla="*/ 361725 h 3505480"/>
              <a:gd name="connsiteX2" fmla="*/ 340724 w 2998305"/>
              <a:gd name="connsiteY2" fmla="*/ 3124696 h 3505480"/>
              <a:gd name="connsiteX3" fmla="*/ 346767 w 2998305"/>
              <a:gd name="connsiteY3" fmla="*/ 2646427 h 3505480"/>
              <a:gd name="connsiteX4" fmla="*/ 796856 w 2998305"/>
              <a:gd name="connsiteY4" fmla="*/ 1781108 h 3505480"/>
              <a:gd name="connsiteX5" fmla="*/ 2306737 w 2998305"/>
              <a:gd name="connsiteY5" fmla="*/ 1192973 h 3505480"/>
              <a:gd name="connsiteX0" fmla="*/ 3008294 w 3008294"/>
              <a:gd name="connsiteY0" fmla="*/ 73 h 3526743"/>
              <a:gd name="connsiteX1" fmla="*/ 2461032 w 3008294"/>
              <a:gd name="connsiteY1" fmla="*/ 234147 h 3526743"/>
              <a:gd name="connsiteX2" fmla="*/ 350713 w 3008294"/>
              <a:gd name="connsiteY2" fmla="*/ 3124696 h 3526743"/>
              <a:gd name="connsiteX3" fmla="*/ 356756 w 3008294"/>
              <a:gd name="connsiteY3" fmla="*/ 2646427 h 3526743"/>
              <a:gd name="connsiteX4" fmla="*/ 806845 w 3008294"/>
              <a:gd name="connsiteY4" fmla="*/ 1781108 h 3526743"/>
              <a:gd name="connsiteX5" fmla="*/ 2316726 w 3008294"/>
              <a:gd name="connsiteY5" fmla="*/ 1192973 h 3526743"/>
              <a:gd name="connsiteX0" fmla="*/ 3008294 w 3008294"/>
              <a:gd name="connsiteY0" fmla="*/ 171265 h 3697935"/>
              <a:gd name="connsiteX1" fmla="*/ 2461032 w 3008294"/>
              <a:gd name="connsiteY1" fmla="*/ 405339 h 3697935"/>
              <a:gd name="connsiteX2" fmla="*/ 350713 w 3008294"/>
              <a:gd name="connsiteY2" fmla="*/ 3295888 h 3697935"/>
              <a:gd name="connsiteX3" fmla="*/ 356756 w 3008294"/>
              <a:gd name="connsiteY3" fmla="*/ 2817619 h 3697935"/>
              <a:gd name="connsiteX4" fmla="*/ 806845 w 3008294"/>
              <a:gd name="connsiteY4" fmla="*/ 1952300 h 3697935"/>
              <a:gd name="connsiteX5" fmla="*/ 2316726 w 3008294"/>
              <a:gd name="connsiteY5" fmla="*/ 1364165 h 3697935"/>
              <a:gd name="connsiteX0" fmla="*/ 2927236 w 2927236"/>
              <a:gd name="connsiteY0" fmla="*/ 171265 h 3075446"/>
              <a:gd name="connsiteX1" fmla="*/ 2379974 w 2927236"/>
              <a:gd name="connsiteY1" fmla="*/ 405339 h 3075446"/>
              <a:gd name="connsiteX2" fmla="*/ 275698 w 2927236"/>
              <a:gd name="connsiteY2" fmla="*/ 2817619 h 3075446"/>
              <a:gd name="connsiteX3" fmla="*/ 725787 w 2927236"/>
              <a:gd name="connsiteY3" fmla="*/ 1952300 h 3075446"/>
              <a:gd name="connsiteX4" fmla="*/ 2235668 w 2927236"/>
              <a:gd name="connsiteY4" fmla="*/ 1364165 h 3075446"/>
              <a:gd name="connsiteX0" fmla="*/ 2227340 w 2227340"/>
              <a:gd name="connsiteY0" fmla="*/ 171265 h 2005790"/>
              <a:gd name="connsiteX1" fmla="*/ 1680078 w 2227340"/>
              <a:gd name="connsiteY1" fmla="*/ 405339 h 2005790"/>
              <a:gd name="connsiteX2" fmla="*/ 1380424 w 2227340"/>
              <a:gd name="connsiteY2" fmla="*/ 1043225 h 2005790"/>
              <a:gd name="connsiteX3" fmla="*/ 25891 w 2227340"/>
              <a:gd name="connsiteY3" fmla="*/ 1952300 h 2005790"/>
              <a:gd name="connsiteX4" fmla="*/ 1535772 w 2227340"/>
              <a:gd name="connsiteY4" fmla="*/ 1364165 h 2005790"/>
              <a:gd name="connsiteX0" fmla="*/ 989185 w 989185"/>
              <a:gd name="connsiteY0" fmla="*/ 171265 h 1364165"/>
              <a:gd name="connsiteX1" fmla="*/ 441923 w 989185"/>
              <a:gd name="connsiteY1" fmla="*/ 405339 h 1364165"/>
              <a:gd name="connsiteX2" fmla="*/ 142269 w 989185"/>
              <a:gd name="connsiteY2" fmla="*/ 1043225 h 1364165"/>
              <a:gd name="connsiteX3" fmla="*/ 174600 w 989185"/>
              <a:gd name="connsiteY3" fmla="*/ 1253671 h 1364165"/>
              <a:gd name="connsiteX4" fmla="*/ 297617 w 989185"/>
              <a:gd name="connsiteY4" fmla="*/ 1364165 h 1364165"/>
              <a:gd name="connsiteX0" fmla="*/ 989185 w 989185"/>
              <a:gd name="connsiteY0" fmla="*/ 171265 h 1391789"/>
              <a:gd name="connsiteX1" fmla="*/ 441923 w 989185"/>
              <a:gd name="connsiteY1" fmla="*/ 405339 h 1391789"/>
              <a:gd name="connsiteX2" fmla="*/ 142269 w 989185"/>
              <a:gd name="connsiteY2" fmla="*/ 1043225 h 1391789"/>
              <a:gd name="connsiteX3" fmla="*/ 174600 w 989185"/>
              <a:gd name="connsiteY3" fmla="*/ 1253671 h 1391789"/>
              <a:gd name="connsiteX4" fmla="*/ 328370 w 989185"/>
              <a:gd name="connsiteY4" fmla="*/ 1391789 h 1391789"/>
              <a:gd name="connsiteX0" fmla="*/ 989185 w 989185"/>
              <a:gd name="connsiteY0" fmla="*/ 171265 h 1391789"/>
              <a:gd name="connsiteX1" fmla="*/ 441923 w 989185"/>
              <a:gd name="connsiteY1" fmla="*/ 405339 h 1391789"/>
              <a:gd name="connsiteX2" fmla="*/ 142269 w 989185"/>
              <a:gd name="connsiteY2" fmla="*/ 1043225 h 1391789"/>
              <a:gd name="connsiteX3" fmla="*/ 174600 w 989185"/>
              <a:gd name="connsiteY3" fmla="*/ 1253671 h 1391789"/>
              <a:gd name="connsiteX4" fmla="*/ 328370 w 989185"/>
              <a:gd name="connsiteY4" fmla="*/ 1391789 h 1391789"/>
              <a:gd name="connsiteX0" fmla="*/ 989185 w 989185"/>
              <a:gd name="connsiteY0" fmla="*/ 171265 h 1391789"/>
              <a:gd name="connsiteX1" fmla="*/ 441923 w 989185"/>
              <a:gd name="connsiteY1" fmla="*/ 405339 h 1391789"/>
              <a:gd name="connsiteX2" fmla="*/ 142269 w 989185"/>
              <a:gd name="connsiteY2" fmla="*/ 1043225 h 1391789"/>
              <a:gd name="connsiteX3" fmla="*/ 163823 w 989185"/>
              <a:gd name="connsiteY3" fmla="*/ 1183522 h 1391789"/>
              <a:gd name="connsiteX4" fmla="*/ 328370 w 989185"/>
              <a:gd name="connsiteY4" fmla="*/ 1391789 h 1391789"/>
              <a:gd name="connsiteX0" fmla="*/ 825362 w 825362"/>
              <a:gd name="connsiteY0" fmla="*/ 171265 h 1391789"/>
              <a:gd name="connsiteX1" fmla="*/ 278100 w 825362"/>
              <a:gd name="connsiteY1" fmla="*/ 405339 h 1391789"/>
              <a:gd name="connsiteX2" fmla="*/ 0 w 825362"/>
              <a:gd name="connsiteY2" fmla="*/ 1183522 h 1391789"/>
              <a:gd name="connsiteX3" fmla="*/ 164547 w 825362"/>
              <a:gd name="connsiteY3" fmla="*/ 1391789 h 1391789"/>
              <a:gd name="connsiteX0" fmla="*/ 796185 w 796185"/>
              <a:gd name="connsiteY0" fmla="*/ 171265 h 1391789"/>
              <a:gd name="connsiteX1" fmla="*/ 248923 w 796185"/>
              <a:gd name="connsiteY1" fmla="*/ 405339 h 1391789"/>
              <a:gd name="connsiteX2" fmla="*/ 0 w 796185"/>
              <a:gd name="connsiteY2" fmla="*/ 1028322 h 1391789"/>
              <a:gd name="connsiteX3" fmla="*/ 135370 w 796185"/>
              <a:gd name="connsiteY3" fmla="*/ 1391789 h 1391789"/>
              <a:gd name="connsiteX0" fmla="*/ 837802 w 837802"/>
              <a:gd name="connsiteY0" fmla="*/ 171265 h 1391789"/>
              <a:gd name="connsiteX1" fmla="*/ 290540 w 837802"/>
              <a:gd name="connsiteY1" fmla="*/ 405339 h 1391789"/>
              <a:gd name="connsiteX2" fmla="*/ 41617 w 837802"/>
              <a:gd name="connsiteY2" fmla="*/ 1028322 h 1391789"/>
              <a:gd name="connsiteX3" fmla="*/ 176987 w 837802"/>
              <a:gd name="connsiteY3" fmla="*/ 1391789 h 1391789"/>
              <a:gd name="connsiteX0" fmla="*/ 837802 w 837802"/>
              <a:gd name="connsiteY0" fmla="*/ 171265 h 1391789"/>
              <a:gd name="connsiteX1" fmla="*/ 290540 w 837802"/>
              <a:gd name="connsiteY1" fmla="*/ 405339 h 1391789"/>
              <a:gd name="connsiteX2" fmla="*/ 41617 w 837802"/>
              <a:gd name="connsiteY2" fmla="*/ 1028322 h 1391789"/>
              <a:gd name="connsiteX3" fmla="*/ 176987 w 837802"/>
              <a:gd name="connsiteY3" fmla="*/ 1391789 h 1391789"/>
              <a:gd name="connsiteX0" fmla="*/ 837802 w 837802"/>
              <a:gd name="connsiteY0" fmla="*/ 171265 h 1391789"/>
              <a:gd name="connsiteX1" fmla="*/ 290540 w 837802"/>
              <a:gd name="connsiteY1" fmla="*/ 405339 h 1391789"/>
              <a:gd name="connsiteX2" fmla="*/ 41617 w 837802"/>
              <a:gd name="connsiteY2" fmla="*/ 1028322 h 1391789"/>
              <a:gd name="connsiteX3" fmla="*/ 176987 w 837802"/>
              <a:gd name="connsiteY3" fmla="*/ 1391789 h 1391789"/>
              <a:gd name="connsiteX0" fmla="*/ 796185 w 796185"/>
              <a:gd name="connsiteY0" fmla="*/ 171265 h 1391789"/>
              <a:gd name="connsiteX1" fmla="*/ 248923 w 796185"/>
              <a:gd name="connsiteY1" fmla="*/ 405339 h 1391789"/>
              <a:gd name="connsiteX2" fmla="*/ 0 w 796185"/>
              <a:gd name="connsiteY2" fmla="*/ 1028322 h 1391789"/>
              <a:gd name="connsiteX3" fmla="*/ 135370 w 796185"/>
              <a:gd name="connsiteY3" fmla="*/ 1391789 h 1391789"/>
              <a:gd name="connsiteX0" fmla="*/ 796185 w 796185"/>
              <a:gd name="connsiteY0" fmla="*/ 280 h 1220804"/>
              <a:gd name="connsiteX1" fmla="*/ 645569 w 796185"/>
              <a:gd name="connsiteY1" fmla="*/ 227810 h 1220804"/>
              <a:gd name="connsiteX2" fmla="*/ 248923 w 796185"/>
              <a:gd name="connsiteY2" fmla="*/ 234354 h 1220804"/>
              <a:gd name="connsiteX3" fmla="*/ 0 w 796185"/>
              <a:gd name="connsiteY3" fmla="*/ 857337 h 1220804"/>
              <a:gd name="connsiteX4" fmla="*/ 135370 w 796185"/>
              <a:gd name="connsiteY4" fmla="*/ 1220804 h 1220804"/>
              <a:gd name="connsiteX0" fmla="*/ 776208 w 776208"/>
              <a:gd name="connsiteY0" fmla="*/ 280 h 1178279"/>
              <a:gd name="connsiteX1" fmla="*/ 645569 w 776208"/>
              <a:gd name="connsiteY1" fmla="*/ 185285 h 1178279"/>
              <a:gd name="connsiteX2" fmla="*/ 248923 w 776208"/>
              <a:gd name="connsiteY2" fmla="*/ 191829 h 1178279"/>
              <a:gd name="connsiteX3" fmla="*/ 0 w 776208"/>
              <a:gd name="connsiteY3" fmla="*/ 814812 h 1178279"/>
              <a:gd name="connsiteX4" fmla="*/ 135370 w 776208"/>
              <a:gd name="connsiteY4" fmla="*/ 1178279 h 1178279"/>
              <a:gd name="connsiteX0" fmla="*/ 776208 w 776208"/>
              <a:gd name="connsiteY0" fmla="*/ 280 h 1178279"/>
              <a:gd name="connsiteX1" fmla="*/ 614816 w 776208"/>
              <a:gd name="connsiteY1" fmla="*/ 157662 h 1178279"/>
              <a:gd name="connsiteX2" fmla="*/ 248923 w 776208"/>
              <a:gd name="connsiteY2" fmla="*/ 191829 h 1178279"/>
              <a:gd name="connsiteX3" fmla="*/ 0 w 776208"/>
              <a:gd name="connsiteY3" fmla="*/ 814812 h 1178279"/>
              <a:gd name="connsiteX4" fmla="*/ 135370 w 776208"/>
              <a:gd name="connsiteY4" fmla="*/ 1178279 h 1178279"/>
              <a:gd name="connsiteX0" fmla="*/ 136021 w 633633"/>
              <a:gd name="connsiteY0" fmla="*/ 1062130 h 1167469"/>
              <a:gd name="connsiteX1" fmla="*/ 614816 w 633633"/>
              <a:gd name="connsiteY1" fmla="*/ 146852 h 1167469"/>
              <a:gd name="connsiteX2" fmla="*/ 248923 w 633633"/>
              <a:gd name="connsiteY2" fmla="*/ 181019 h 1167469"/>
              <a:gd name="connsiteX3" fmla="*/ 0 w 633633"/>
              <a:gd name="connsiteY3" fmla="*/ 804002 h 1167469"/>
              <a:gd name="connsiteX4" fmla="*/ 135370 w 633633"/>
              <a:gd name="connsiteY4" fmla="*/ 1167469 h 1167469"/>
              <a:gd name="connsiteX0" fmla="*/ 136021 w 381099"/>
              <a:gd name="connsiteY0" fmla="*/ 1024234 h 1129573"/>
              <a:gd name="connsiteX1" fmla="*/ 83713 w 381099"/>
              <a:gd name="connsiteY1" fmla="*/ 856272 h 1129573"/>
              <a:gd name="connsiteX2" fmla="*/ 248923 w 381099"/>
              <a:gd name="connsiteY2" fmla="*/ 143123 h 1129573"/>
              <a:gd name="connsiteX3" fmla="*/ 0 w 381099"/>
              <a:gd name="connsiteY3" fmla="*/ 766106 h 1129573"/>
              <a:gd name="connsiteX4" fmla="*/ 135370 w 381099"/>
              <a:gd name="connsiteY4" fmla="*/ 1129573 h 1129573"/>
              <a:gd name="connsiteX0" fmla="*/ 71125 w 316203"/>
              <a:gd name="connsiteY0" fmla="*/ 1024234 h 1129573"/>
              <a:gd name="connsiteX1" fmla="*/ 18817 w 316203"/>
              <a:gd name="connsiteY1" fmla="*/ 856272 h 1129573"/>
              <a:gd name="connsiteX2" fmla="*/ 184027 w 316203"/>
              <a:gd name="connsiteY2" fmla="*/ 143123 h 1129573"/>
              <a:gd name="connsiteX3" fmla="*/ 70474 w 316203"/>
              <a:gd name="connsiteY3" fmla="*/ 1129573 h 1129573"/>
              <a:gd name="connsiteX0" fmla="*/ 61289 w 139579"/>
              <a:gd name="connsiteY0" fmla="*/ 493951 h 599290"/>
              <a:gd name="connsiteX1" fmla="*/ 8981 w 139579"/>
              <a:gd name="connsiteY1" fmla="*/ 325989 h 599290"/>
              <a:gd name="connsiteX2" fmla="*/ 7403 w 139579"/>
              <a:gd name="connsiteY2" fmla="*/ 143123 h 599290"/>
              <a:gd name="connsiteX3" fmla="*/ 60638 w 139579"/>
              <a:gd name="connsiteY3" fmla="*/ 599290 h 599290"/>
              <a:gd name="connsiteX0" fmla="*/ 61289 w 174054"/>
              <a:gd name="connsiteY0" fmla="*/ 493951 h 493951"/>
              <a:gd name="connsiteX1" fmla="*/ 8981 w 174054"/>
              <a:gd name="connsiteY1" fmla="*/ 325989 h 493951"/>
              <a:gd name="connsiteX2" fmla="*/ 7403 w 174054"/>
              <a:gd name="connsiteY2" fmla="*/ 143123 h 493951"/>
              <a:gd name="connsiteX3" fmla="*/ 150397 w 174054"/>
              <a:gd name="connsiteY3" fmla="*/ 211107 h 493951"/>
              <a:gd name="connsiteX0" fmla="*/ 67159 w 156267"/>
              <a:gd name="connsiteY0" fmla="*/ 282844 h 282844"/>
              <a:gd name="connsiteX1" fmla="*/ 14851 w 156267"/>
              <a:gd name="connsiteY1" fmla="*/ 114882 h 282844"/>
              <a:gd name="connsiteX2" fmla="*/ 156267 w 156267"/>
              <a:gd name="connsiteY2" fmla="*/ 0 h 282844"/>
              <a:gd name="connsiteX0" fmla="*/ 128667 w 217775"/>
              <a:gd name="connsiteY0" fmla="*/ 282844 h 282844"/>
              <a:gd name="connsiteX1" fmla="*/ 14851 w 217775"/>
              <a:gd name="connsiteY1" fmla="*/ 59623 h 282844"/>
              <a:gd name="connsiteX2" fmla="*/ 217775 w 217775"/>
              <a:gd name="connsiteY2" fmla="*/ 0 h 282844"/>
              <a:gd name="connsiteX0" fmla="*/ 128667 w 217775"/>
              <a:gd name="connsiteY0" fmla="*/ 344630 h 344630"/>
              <a:gd name="connsiteX1" fmla="*/ 14851 w 217775"/>
              <a:gd name="connsiteY1" fmla="*/ 121409 h 344630"/>
              <a:gd name="connsiteX2" fmla="*/ 217775 w 217775"/>
              <a:gd name="connsiteY2" fmla="*/ 61786 h 344630"/>
              <a:gd name="connsiteX0" fmla="*/ 128667 w 217775"/>
              <a:gd name="connsiteY0" fmla="*/ 360765 h 360765"/>
              <a:gd name="connsiteX1" fmla="*/ 14851 w 217775"/>
              <a:gd name="connsiteY1" fmla="*/ 137544 h 360765"/>
              <a:gd name="connsiteX2" fmla="*/ 74783 w 217775"/>
              <a:gd name="connsiteY2" fmla="*/ 9937 h 360765"/>
              <a:gd name="connsiteX3" fmla="*/ 217775 w 217775"/>
              <a:gd name="connsiteY3" fmla="*/ 77921 h 360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7775" h="360765">
                <a:moveTo>
                  <a:pt x="128667" y="360765"/>
                </a:moveTo>
                <a:cubicBezTo>
                  <a:pt x="128146" y="360485"/>
                  <a:pt x="0" y="184685"/>
                  <a:pt x="14851" y="137544"/>
                </a:cubicBezTo>
                <a:cubicBezTo>
                  <a:pt x="9606" y="88940"/>
                  <a:pt x="40962" y="19874"/>
                  <a:pt x="74783" y="9937"/>
                </a:cubicBezTo>
                <a:cubicBezTo>
                  <a:pt x="108604" y="0"/>
                  <a:pt x="197679" y="76458"/>
                  <a:pt x="217775" y="77921"/>
                </a:cubicBezTo>
              </a:path>
            </a:pathLst>
          </a:custGeom>
          <a:ln w="28575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 sz="2000"/>
          </a:p>
        </p:txBody>
      </p:sp>
      <p:sp>
        <p:nvSpPr>
          <p:cNvPr id="36" name="Forme libre 35"/>
          <p:cNvSpPr/>
          <p:nvPr/>
        </p:nvSpPr>
        <p:spPr>
          <a:xfrm rot="17814581" flipV="1">
            <a:off x="2586198" y="2436943"/>
            <a:ext cx="450293" cy="506162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  <a:gd name="connsiteX0" fmla="*/ 162956 w 2027735"/>
              <a:gd name="connsiteY0" fmla="*/ 2249799 h 2249799"/>
              <a:gd name="connsiteX1" fmla="*/ 61722 w 2027735"/>
              <a:gd name="connsiteY1" fmla="*/ 1951420 h 2249799"/>
              <a:gd name="connsiteX2" fmla="*/ 67765 w 2027735"/>
              <a:gd name="connsiteY2" fmla="*/ 1473151 h 2249799"/>
              <a:gd name="connsiteX3" fmla="*/ 517854 w 2027735"/>
              <a:gd name="connsiteY3" fmla="*/ 607832 h 2249799"/>
              <a:gd name="connsiteX4" fmla="*/ 2027735 w 2027735"/>
              <a:gd name="connsiteY4" fmla="*/ 19697 h 2249799"/>
              <a:gd name="connsiteX0" fmla="*/ 162956 w 2027735"/>
              <a:gd name="connsiteY0" fmla="*/ 2311041 h 2311041"/>
              <a:gd name="connsiteX1" fmla="*/ 61722 w 2027735"/>
              <a:gd name="connsiteY1" fmla="*/ 2012662 h 2311041"/>
              <a:gd name="connsiteX2" fmla="*/ 67765 w 2027735"/>
              <a:gd name="connsiteY2" fmla="*/ 1534393 h 2311041"/>
              <a:gd name="connsiteX3" fmla="*/ 517854 w 2027735"/>
              <a:gd name="connsiteY3" fmla="*/ 669074 h 2311041"/>
              <a:gd name="connsiteX4" fmla="*/ 2027735 w 2027735"/>
              <a:gd name="connsiteY4" fmla="*/ 80939 h 2311041"/>
              <a:gd name="connsiteX0" fmla="*/ 491901 w 2757581"/>
              <a:gd name="connsiteY0" fmla="*/ 3748967 h 3937686"/>
              <a:gd name="connsiteX1" fmla="*/ 2740709 w 2757581"/>
              <a:gd name="connsiteY1" fmla="*/ 49730 h 3937686"/>
              <a:gd name="connsiteX2" fmla="*/ 390667 w 2757581"/>
              <a:gd name="connsiteY2" fmla="*/ 3450588 h 3937686"/>
              <a:gd name="connsiteX3" fmla="*/ 396710 w 2757581"/>
              <a:gd name="connsiteY3" fmla="*/ 2972319 h 3937686"/>
              <a:gd name="connsiteX4" fmla="*/ 846799 w 2757581"/>
              <a:gd name="connsiteY4" fmla="*/ 2107000 h 3937686"/>
              <a:gd name="connsiteX5" fmla="*/ 2356680 w 2757581"/>
              <a:gd name="connsiteY5" fmla="*/ 1518865 h 3937686"/>
              <a:gd name="connsiteX0" fmla="*/ 3048248 w 3183639"/>
              <a:gd name="connsiteY0" fmla="*/ 797005 h 4408726"/>
              <a:gd name="connsiteX1" fmla="*/ 2740709 w 3183639"/>
              <a:gd name="connsiteY1" fmla="*/ 520770 h 4408726"/>
              <a:gd name="connsiteX2" fmla="*/ 390667 w 3183639"/>
              <a:gd name="connsiteY2" fmla="*/ 3921628 h 4408726"/>
              <a:gd name="connsiteX3" fmla="*/ 396710 w 3183639"/>
              <a:gd name="connsiteY3" fmla="*/ 3443359 h 4408726"/>
              <a:gd name="connsiteX4" fmla="*/ 846799 w 3183639"/>
              <a:gd name="connsiteY4" fmla="*/ 2578040 h 4408726"/>
              <a:gd name="connsiteX5" fmla="*/ 2356680 w 3183639"/>
              <a:gd name="connsiteY5" fmla="*/ 1989905 h 4408726"/>
              <a:gd name="connsiteX0" fmla="*/ 2998305 w 2998305"/>
              <a:gd name="connsiteY0" fmla="*/ 159118 h 3664525"/>
              <a:gd name="connsiteX1" fmla="*/ 2391113 w 2998305"/>
              <a:gd name="connsiteY1" fmla="*/ 520770 h 3664525"/>
              <a:gd name="connsiteX2" fmla="*/ 340724 w 2998305"/>
              <a:gd name="connsiteY2" fmla="*/ 3283741 h 3664525"/>
              <a:gd name="connsiteX3" fmla="*/ 346767 w 2998305"/>
              <a:gd name="connsiteY3" fmla="*/ 2805472 h 3664525"/>
              <a:gd name="connsiteX4" fmla="*/ 796856 w 2998305"/>
              <a:gd name="connsiteY4" fmla="*/ 1940153 h 3664525"/>
              <a:gd name="connsiteX5" fmla="*/ 2306737 w 2998305"/>
              <a:gd name="connsiteY5" fmla="*/ 1352018 h 3664525"/>
              <a:gd name="connsiteX0" fmla="*/ 2998305 w 2998305"/>
              <a:gd name="connsiteY0" fmla="*/ 73 h 3505480"/>
              <a:gd name="connsiteX1" fmla="*/ 2391113 w 2998305"/>
              <a:gd name="connsiteY1" fmla="*/ 361725 h 3505480"/>
              <a:gd name="connsiteX2" fmla="*/ 340724 w 2998305"/>
              <a:gd name="connsiteY2" fmla="*/ 3124696 h 3505480"/>
              <a:gd name="connsiteX3" fmla="*/ 346767 w 2998305"/>
              <a:gd name="connsiteY3" fmla="*/ 2646427 h 3505480"/>
              <a:gd name="connsiteX4" fmla="*/ 796856 w 2998305"/>
              <a:gd name="connsiteY4" fmla="*/ 1781108 h 3505480"/>
              <a:gd name="connsiteX5" fmla="*/ 2306737 w 2998305"/>
              <a:gd name="connsiteY5" fmla="*/ 1192973 h 3505480"/>
              <a:gd name="connsiteX0" fmla="*/ 3008294 w 3008294"/>
              <a:gd name="connsiteY0" fmla="*/ 73 h 3526743"/>
              <a:gd name="connsiteX1" fmla="*/ 2461032 w 3008294"/>
              <a:gd name="connsiteY1" fmla="*/ 234147 h 3526743"/>
              <a:gd name="connsiteX2" fmla="*/ 350713 w 3008294"/>
              <a:gd name="connsiteY2" fmla="*/ 3124696 h 3526743"/>
              <a:gd name="connsiteX3" fmla="*/ 356756 w 3008294"/>
              <a:gd name="connsiteY3" fmla="*/ 2646427 h 3526743"/>
              <a:gd name="connsiteX4" fmla="*/ 806845 w 3008294"/>
              <a:gd name="connsiteY4" fmla="*/ 1781108 h 3526743"/>
              <a:gd name="connsiteX5" fmla="*/ 2316726 w 3008294"/>
              <a:gd name="connsiteY5" fmla="*/ 1192973 h 3526743"/>
              <a:gd name="connsiteX0" fmla="*/ 3008294 w 3008294"/>
              <a:gd name="connsiteY0" fmla="*/ 171265 h 3697935"/>
              <a:gd name="connsiteX1" fmla="*/ 2461032 w 3008294"/>
              <a:gd name="connsiteY1" fmla="*/ 405339 h 3697935"/>
              <a:gd name="connsiteX2" fmla="*/ 350713 w 3008294"/>
              <a:gd name="connsiteY2" fmla="*/ 3295888 h 3697935"/>
              <a:gd name="connsiteX3" fmla="*/ 356756 w 3008294"/>
              <a:gd name="connsiteY3" fmla="*/ 2817619 h 3697935"/>
              <a:gd name="connsiteX4" fmla="*/ 806845 w 3008294"/>
              <a:gd name="connsiteY4" fmla="*/ 1952300 h 3697935"/>
              <a:gd name="connsiteX5" fmla="*/ 2316726 w 3008294"/>
              <a:gd name="connsiteY5" fmla="*/ 1364165 h 3697935"/>
              <a:gd name="connsiteX0" fmla="*/ 2927236 w 2927236"/>
              <a:gd name="connsiteY0" fmla="*/ 171265 h 3075446"/>
              <a:gd name="connsiteX1" fmla="*/ 2379974 w 2927236"/>
              <a:gd name="connsiteY1" fmla="*/ 405339 h 3075446"/>
              <a:gd name="connsiteX2" fmla="*/ 275698 w 2927236"/>
              <a:gd name="connsiteY2" fmla="*/ 2817619 h 3075446"/>
              <a:gd name="connsiteX3" fmla="*/ 725787 w 2927236"/>
              <a:gd name="connsiteY3" fmla="*/ 1952300 h 3075446"/>
              <a:gd name="connsiteX4" fmla="*/ 2235668 w 2927236"/>
              <a:gd name="connsiteY4" fmla="*/ 1364165 h 3075446"/>
              <a:gd name="connsiteX0" fmla="*/ 2227340 w 2227340"/>
              <a:gd name="connsiteY0" fmla="*/ 171265 h 2005790"/>
              <a:gd name="connsiteX1" fmla="*/ 1680078 w 2227340"/>
              <a:gd name="connsiteY1" fmla="*/ 405339 h 2005790"/>
              <a:gd name="connsiteX2" fmla="*/ 1380424 w 2227340"/>
              <a:gd name="connsiteY2" fmla="*/ 1043225 h 2005790"/>
              <a:gd name="connsiteX3" fmla="*/ 25891 w 2227340"/>
              <a:gd name="connsiteY3" fmla="*/ 1952300 h 2005790"/>
              <a:gd name="connsiteX4" fmla="*/ 1535772 w 2227340"/>
              <a:gd name="connsiteY4" fmla="*/ 1364165 h 2005790"/>
              <a:gd name="connsiteX0" fmla="*/ 989185 w 989185"/>
              <a:gd name="connsiteY0" fmla="*/ 171265 h 1364165"/>
              <a:gd name="connsiteX1" fmla="*/ 441923 w 989185"/>
              <a:gd name="connsiteY1" fmla="*/ 405339 h 1364165"/>
              <a:gd name="connsiteX2" fmla="*/ 142269 w 989185"/>
              <a:gd name="connsiteY2" fmla="*/ 1043225 h 1364165"/>
              <a:gd name="connsiteX3" fmla="*/ 174600 w 989185"/>
              <a:gd name="connsiteY3" fmla="*/ 1253671 h 1364165"/>
              <a:gd name="connsiteX4" fmla="*/ 297617 w 989185"/>
              <a:gd name="connsiteY4" fmla="*/ 1364165 h 1364165"/>
              <a:gd name="connsiteX0" fmla="*/ 989185 w 989185"/>
              <a:gd name="connsiteY0" fmla="*/ 171265 h 1391789"/>
              <a:gd name="connsiteX1" fmla="*/ 441923 w 989185"/>
              <a:gd name="connsiteY1" fmla="*/ 405339 h 1391789"/>
              <a:gd name="connsiteX2" fmla="*/ 142269 w 989185"/>
              <a:gd name="connsiteY2" fmla="*/ 1043225 h 1391789"/>
              <a:gd name="connsiteX3" fmla="*/ 174600 w 989185"/>
              <a:gd name="connsiteY3" fmla="*/ 1253671 h 1391789"/>
              <a:gd name="connsiteX4" fmla="*/ 328370 w 989185"/>
              <a:gd name="connsiteY4" fmla="*/ 1391789 h 1391789"/>
              <a:gd name="connsiteX0" fmla="*/ 989185 w 989185"/>
              <a:gd name="connsiteY0" fmla="*/ 171265 h 1391789"/>
              <a:gd name="connsiteX1" fmla="*/ 441923 w 989185"/>
              <a:gd name="connsiteY1" fmla="*/ 405339 h 1391789"/>
              <a:gd name="connsiteX2" fmla="*/ 142269 w 989185"/>
              <a:gd name="connsiteY2" fmla="*/ 1043225 h 1391789"/>
              <a:gd name="connsiteX3" fmla="*/ 174600 w 989185"/>
              <a:gd name="connsiteY3" fmla="*/ 1253671 h 1391789"/>
              <a:gd name="connsiteX4" fmla="*/ 328370 w 989185"/>
              <a:gd name="connsiteY4" fmla="*/ 1391789 h 1391789"/>
              <a:gd name="connsiteX0" fmla="*/ 989185 w 989185"/>
              <a:gd name="connsiteY0" fmla="*/ 171265 h 1391789"/>
              <a:gd name="connsiteX1" fmla="*/ 441923 w 989185"/>
              <a:gd name="connsiteY1" fmla="*/ 405339 h 1391789"/>
              <a:gd name="connsiteX2" fmla="*/ 142269 w 989185"/>
              <a:gd name="connsiteY2" fmla="*/ 1043225 h 1391789"/>
              <a:gd name="connsiteX3" fmla="*/ 163823 w 989185"/>
              <a:gd name="connsiteY3" fmla="*/ 1183522 h 1391789"/>
              <a:gd name="connsiteX4" fmla="*/ 328370 w 989185"/>
              <a:gd name="connsiteY4" fmla="*/ 1391789 h 1391789"/>
              <a:gd name="connsiteX0" fmla="*/ 825362 w 825362"/>
              <a:gd name="connsiteY0" fmla="*/ 171265 h 1391789"/>
              <a:gd name="connsiteX1" fmla="*/ 278100 w 825362"/>
              <a:gd name="connsiteY1" fmla="*/ 405339 h 1391789"/>
              <a:gd name="connsiteX2" fmla="*/ 0 w 825362"/>
              <a:gd name="connsiteY2" fmla="*/ 1183522 h 1391789"/>
              <a:gd name="connsiteX3" fmla="*/ 164547 w 825362"/>
              <a:gd name="connsiteY3" fmla="*/ 1391789 h 1391789"/>
              <a:gd name="connsiteX0" fmla="*/ 796185 w 796185"/>
              <a:gd name="connsiteY0" fmla="*/ 171265 h 1391789"/>
              <a:gd name="connsiteX1" fmla="*/ 248923 w 796185"/>
              <a:gd name="connsiteY1" fmla="*/ 405339 h 1391789"/>
              <a:gd name="connsiteX2" fmla="*/ 0 w 796185"/>
              <a:gd name="connsiteY2" fmla="*/ 1028322 h 1391789"/>
              <a:gd name="connsiteX3" fmla="*/ 135370 w 796185"/>
              <a:gd name="connsiteY3" fmla="*/ 1391789 h 1391789"/>
              <a:gd name="connsiteX0" fmla="*/ 837802 w 837802"/>
              <a:gd name="connsiteY0" fmla="*/ 171265 h 1391789"/>
              <a:gd name="connsiteX1" fmla="*/ 290540 w 837802"/>
              <a:gd name="connsiteY1" fmla="*/ 405339 h 1391789"/>
              <a:gd name="connsiteX2" fmla="*/ 41617 w 837802"/>
              <a:gd name="connsiteY2" fmla="*/ 1028322 h 1391789"/>
              <a:gd name="connsiteX3" fmla="*/ 176987 w 837802"/>
              <a:gd name="connsiteY3" fmla="*/ 1391789 h 1391789"/>
              <a:gd name="connsiteX0" fmla="*/ 837802 w 837802"/>
              <a:gd name="connsiteY0" fmla="*/ 171265 h 1391789"/>
              <a:gd name="connsiteX1" fmla="*/ 290540 w 837802"/>
              <a:gd name="connsiteY1" fmla="*/ 405339 h 1391789"/>
              <a:gd name="connsiteX2" fmla="*/ 41617 w 837802"/>
              <a:gd name="connsiteY2" fmla="*/ 1028322 h 1391789"/>
              <a:gd name="connsiteX3" fmla="*/ 176987 w 837802"/>
              <a:gd name="connsiteY3" fmla="*/ 1391789 h 1391789"/>
              <a:gd name="connsiteX0" fmla="*/ 837802 w 837802"/>
              <a:gd name="connsiteY0" fmla="*/ 171265 h 1391789"/>
              <a:gd name="connsiteX1" fmla="*/ 290540 w 837802"/>
              <a:gd name="connsiteY1" fmla="*/ 405339 h 1391789"/>
              <a:gd name="connsiteX2" fmla="*/ 41617 w 837802"/>
              <a:gd name="connsiteY2" fmla="*/ 1028322 h 1391789"/>
              <a:gd name="connsiteX3" fmla="*/ 176987 w 837802"/>
              <a:gd name="connsiteY3" fmla="*/ 1391789 h 1391789"/>
              <a:gd name="connsiteX0" fmla="*/ 796185 w 796185"/>
              <a:gd name="connsiteY0" fmla="*/ 171265 h 1391789"/>
              <a:gd name="connsiteX1" fmla="*/ 248923 w 796185"/>
              <a:gd name="connsiteY1" fmla="*/ 405339 h 1391789"/>
              <a:gd name="connsiteX2" fmla="*/ 0 w 796185"/>
              <a:gd name="connsiteY2" fmla="*/ 1028322 h 1391789"/>
              <a:gd name="connsiteX3" fmla="*/ 135370 w 796185"/>
              <a:gd name="connsiteY3" fmla="*/ 1391789 h 1391789"/>
              <a:gd name="connsiteX0" fmla="*/ 796185 w 796185"/>
              <a:gd name="connsiteY0" fmla="*/ 280 h 1220804"/>
              <a:gd name="connsiteX1" fmla="*/ 645569 w 796185"/>
              <a:gd name="connsiteY1" fmla="*/ 227810 h 1220804"/>
              <a:gd name="connsiteX2" fmla="*/ 248923 w 796185"/>
              <a:gd name="connsiteY2" fmla="*/ 234354 h 1220804"/>
              <a:gd name="connsiteX3" fmla="*/ 0 w 796185"/>
              <a:gd name="connsiteY3" fmla="*/ 857337 h 1220804"/>
              <a:gd name="connsiteX4" fmla="*/ 135370 w 796185"/>
              <a:gd name="connsiteY4" fmla="*/ 1220804 h 1220804"/>
              <a:gd name="connsiteX0" fmla="*/ 776208 w 776208"/>
              <a:gd name="connsiteY0" fmla="*/ 280 h 1178279"/>
              <a:gd name="connsiteX1" fmla="*/ 645569 w 776208"/>
              <a:gd name="connsiteY1" fmla="*/ 185285 h 1178279"/>
              <a:gd name="connsiteX2" fmla="*/ 248923 w 776208"/>
              <a:gd name="connsiteY2" fmla="*/ 191829 h 1178279"/>
              <a:gd name="connsiteX3" fmla="*/ 0 w 776208"/>
              <a:gd name="connsiteY3" fmla="*/ 814812 h 1178279"/>
              <a:gd name="connsiteX4" fmla="*/ 135370 w 776208"/>
              <a:gd name="connsiteY4" fmla="*/ 1178279 h 1178279"/>
              <a:gd name="connsiteX0" fmla="*/ 776208 w 776208"/>
              <a:gd name="connsiteY0" fmla="*/ 280 h 1178279"/>
              <a:gd name="connsiteX1" fmla="*/ 614816 w 776208"/>
              <a:gd name="connsiteY1" fmla="*/ 157662 h 1178279"/>
              <a:gd name="connsiteX2" fmla="*/ 248923 w 776208"/>
              <a:gd name="connsiteY2" fmla="*/ 191829 h 1178279"/>
              <a:gd name="connsiteX3" fmla="*/ 0 w 776208"/>
              <a:gd name="connsiteY3" fmla="*/ 814812 h 1178279"/>
              <a:gd name="connsiteX4" fmla="*/ 135370 w 776208"/>
              <a:gd name="connsiteY4" fmla="*/ 1178279 h 1178279"/>
              <a:gd name="connsiteX0" fmla="*/ 136021 w 633633"/>
              <a:gd name="connsiteY0" fmla="*/ 1062130 h 1167469"/>
              <a:gd name="connsiteX1" fmla="*/ 614816 w 633633"/>
              <a:gd name="connsiteY1" fmla="*/ 146852 h 1167469"/>
              <a:gd name="connsiteX2" fmla="*/ 248923 w 633633"/>
              <a:gd name="connsiteY2" fmla="*/ 181019 h 1167469"/>
              <a:gd name="connsiteX3" fmla="*/ 0 w 633633"/>
              <a:gd name="connsiteY3" fmla="*/ 804002 h 1167469"/>
              <a:gd name="connsiteX4" fmla="*/ 135370 w 633633"/>
              <a:gd name="connsiteY4" fmla="*/ 1167469 h 1167469"/>
              <a:gd name="connsiteX0" fmla="*/ 136021 w 381099"/>
              <a:gd name="connsiteY0" fmla="*/ 1024234 h 1129573"/>
              <a:gd name="connsiteX1" fmla="*/ 83713 w 381099"/>
              <a:gd name="connsiteY1" fmla="*/ 856272 h 1129573"/>
              <a:gd name="connsiteX2" fmla="*/ 248923 w 381099"/>
              <a:gd name="connsiteY2" fmla="*/ 143123 h 1129573"/>
              <a:gd name="connsiteX3" fmla="*/ 0 w 381099"/>
              <a:gd name="connsiteY3" fmla="*/ 766106 h 1129573"/>
              <a:gd name="connsiteX4" fmla="*/ 135370 w 381099"/>
              <a:gd name="connsiteY4" fmla="*/ 1129573 h 1129573"/>
              <a:gd name="connsiteX0" fmla="*/ 71125 w 316203"/>
              <a:gd name="connsiteY0" fmla="*/ 1024234 h 1129573"/>
              <a:gd name="connsiteX1" fmla="*/ 18817 w 316203"/>
              <a:gd name="connsiteY1" fmla="*/ 856272 h 1129573"/>
              <a:gd name="connsiteX2" fmla="*/ 184027 w 316203"/>
              <a:gd name="connsiteY2" fmla="*/ 143123 h 1129573"/>
              <a:gd name="connsiteX3" fmla="*/ 70474 w 316203"/>
              <a:gd name="connsiteY3" fmla="*/ 1129573 h 1129573"/>
              <a:gd name="connsiteX0" fmla="*/ 61289 w 139579"/>
              <a:gd name="connsiteY0" fmla="*/ 493951 h 599290"/>
              <a:gd name="connsiteX1" fmla="*/ 8981 w 139579"/>
              <a:gd name="connsiteY1" fmla="*/ 325989 h 599290"/>
              <a:gd name="connsiteX2" fmla="*/ 7403 w 139579"/>
              <a:gd name="connsiteY2" fmla="*/ 143123 h 599290"/>
              <a:gd name="connsiteX3" fmla="*/ 60638 w 139579"/>
              <a:gd name="connsiteY3" fmla="*/ 599290 h 599290"/>
              <a:gd name="connsiteX0" fmla="*/ 61289 w 174054"/>
              <a:gd name="connsiteY0" fmla="*/ 493951 h 493951"/>
              <a:gd name="connsiteX1" fmla="*/ 8981 w 174054"/>
              <a:gd name="connsiteY1" fmla="*/ 325989 h 493951"/>
              <a:gd name="connsiteX2" fmla="*/ 7403 w 174054"/>
              <a:gd name="connsiteY2" fmla="*/ 143123 h 493951"/>
              <a:gd name="connsiteX3" fmla="*/ 150397 w 174054"/>
              <a:gd name="connsiteY3" fmla="*/ 211107 h 493951"/>
              <a:gd name="connsiteX0" fmla="*/ 67159 w 156267"/>
              <a:gd name="connsiteY0" fmla="*/ 282844 h 282844"/>
              <a:gd name="connsiteX1" fmla="*/ 14851 w 156267"/>
              <a:gd name="connsiteY1" fmla="*/ 114882 h 282844"/>
              <a:gd name="connsiteX2" fmla="*/ 156267 w 156267"/>
              <a:gd name="connsiteY2" fmla="*/ 0 h 282844"/>
              <a:gd name="connsiteX0" fmla="*/ 128667 w 217775"/>
              <a:gd name="connsiteY0" fmla="*/ 282844 h 282844"/>
              <a:gd name="connsiteX1" fmla="*/ 14851 w 217775"/>
              <a:gd name="connsiteY1" fmla="*/ 59623 h 282844"/>
              <a:gd name="connsiteX2" fmla="*/ 217775 w 217775"/>
              <a:gd name="connsiteY2" fmla="*/ 0 h 282844"/>
              <a:gd name="connsiteX0" fmla="*/ 128667 w 217775"/>
              <a:gd name="connsiteY0" fmla="*/ 344630 h 344630"/>
              <a:gd name="connsiteX1" fmla="*/ 14851 w 217775"/>
              <a:gd name="connsiteY1" fmla="*/ 121409 h 344630"/>
              <a:gd name="connsiteX2" fmla="*/ 217775 w 217775"/>
              <a:gd name="connsiteY2" fmla="*/ 61786 h 344630"/>
              <a:gd name="connsiteX0" fmla="*/ 128667 w 217775"/>
              <a:gd name="connsiteY0" fmla="*/ 360765 h 360765"/>
              <a:gd name="connsiteX1" fmla="*/ 14851 w 217775"/>
              <a:gd name="connsiteY1" fmla="*/ 137544 h 360765"/>
              <a:gd name="connsiteX2" fmla="*/ 74783 w 217775"/>
              <a:gd name="connsiteY2" fmla="*/ 9937 h 360765"/>
              <a:gd name="connsiteX3" fmla="*/ 217775 w 217775"/>
              <a:gd name="connsiteY3" fmla="*/ 77921 h 360765"/>
              <a:gd name="connsiteX0" fmla="*/ 128667 w 164402"/>
              <a:gd name="connsiteY0" fmla="*/ 370775 h 370775"/>
              <a:gd name="connsiteX1" fmla="*/ 14851 w 164402"/>
              <a:gd name="connsiteY1" fmla="*/ 147554 h 370775"/>
              <a:gd name="connsiteX2" fmla="*/ 74783 w 164402"/>
              <a:gd name="connsiteY2" fmla="*/ 19947 h 370775"/>
              <a:gd name="connsiteX3" fmla="*/ 164402 w 164402"/>
              <a:gd name="connsiteY3" fmla="*/ 27872 h 370775"/>
              <a:gd name="connsiteX0" fmla="*/ 128667 w 142246"/>
              <a:gd name="connsiteY0" fmla="*/ 375173 h 375173"/>
              <a:gd name="connsiteX1" fmla="*/ 14851 w 142246"/>
              <a:gd name="connsiteY1" fmla="*/ 151952 h 375173"/>
              <a:gd name="connsiteX2" fmla="*/ 74783 w 142246"/>
              <a:gd name="connsiteY2" fmla="*/ 24345 h 375173"/>
              <a:gd name="connsiteX3" fmla="*/ 142246 w 142246"/>
              <a:gd name="connsiteY3" fmla="*/ 5884 h 375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2246" h="375173">
                <a:moveTo>
                  <a:pt x="128667" y="375173"/>
                </a:moveTo>
                <a:cubicBezTo>
                  <a:pt x="128146" y="374893"/>
                  <a:pt x="0" y="199093"/>
                  <a:pt x="14851" y="151952"/>
                </a:cubicBezTo>
                <a:cubicBezTo>
                  <a:pt x="9606" y="103348"/>
                  <a:pt x="53551" y="48690"/>
                  <a:pt x="74783" y="24345"/>
                </a:cubicBezTo>
                <a:cubicBezTo>
                  <a:pt x="96015" y="0"/>
                  <a:pt x="122150" y="4421"/>
                  <a:pt x="142246" y="5884"/>
                </a:cubicBezTo>
              </a:path>
            </a:pathLst>
          </a:custGeom>
          <a:ln w="28575">
            <a:solidFill>
              <a:srgbClr val="7030A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 sz="2000">
              <a:ln>
                <a:solidFill>
                  <a:srgbClr val="7030A0"/>
                </a:solidFill>
              </a:ln>
            </a:endParaRPr>
          </a:p>
        </p:txBody>
      </p:sp>
      <p:sp>
        <p:nvSpPr>
          <p:cNvPr id="37" name="Forme libre 36"/>
          <p:cNvSpPr/>
          <p:nvPr/>
        </p:nvSpPr>
        <p:spPr>
          <a:xfrm rot="6789521" flipH="1">
            <a:off x="2406736" y="1826818"/>
            <a:ext cx="1606156" cy="1963529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  <a:gd name="connsiteX0" fmla="*/ 162956 w 2027735"/>
              <a:gd name="connsiteY0" fmla="*/ 2249799 h 2249799"/>
              <a:gd name="connsiteX1" fmla="*/ 61722 w 2027735"/>
              <a:gd name="connsiteY1" fmla="*/ 1951420 h 2249799"/>
              <a:gd name="connsiteX2" fmla="*/ 67765 w 2027735"/>
              <a:gd name="connsiteY2" fmla="*/ 1473151 h 2249799"/>
              <a:gd name="connsiteX3" fmla="*/ 517854 w 2027735"/>
              <a:gd name="connsiteY3" fmla="*/ 607832 h 2249799"/>
              <a:gd name="connsiteX4" fmla="*/ 2027735 w 2027735"/>
              <a:gd name="connsiteY4" fmla="*/ 19697 h 2249799"/>
              <a:gd name="connsiteX0" fmla="*/ 162956 w 2027735"/>
              <a:gd name="connsiteY0" fmla="*/ 2311041 h 2311041"/>
              <a:gd name="connsiteX1" fmla="*/ 61722 w 2027735"/>
              <a:gd name="connsiteY1" fmla="*/ 2012662 h 2311041"/>
              <a:gd name="connsiteX2" fmla="*/ 67765 w 2027735"/>
              <a:gd name="connsiteY2" fmla="*/ 1534393 h 2311041"/>
              <a:gd name="connsiteX3" fmla="*/ 517854 w 2027735"/>
              <a:gd name="connsiteY3" fmla="*/ 669074 h 2311041"/>
              <a:gd name="connsiteX4" fmla="*/ 2027735 w 2027735"/>
              <a:gd name="connsiteY4" fmla="*/ 80939 h 2311041"/>
              <a:gd name="connsiteX0" fmla="*/ 491901 w 2757581"/>
              <a:gd name="connsiteY0" fmla="*/ 3748967 h 3937686"/>
              <a:gd name="connsiteX1" fmla="*/ 2740709 w 2757581"/>
              <a:gd name="connsiteY1" fmla="*/ 49730 h 3937686"/>
              <a:gd name="connsiteX2" fmla="*/ 390667 w 2757581"/>
              <a:gd name="connsiteY2" fmla="*/ 3450588 h 3937686"/>
              <a:gd name="connsiteX3" fmla="*/ 396710 w 2757581"/>
              <a:gd name="connsiteY3" fmla="*/ 2972319 h 3937686"/>
              <a:gd name="connsiteX4" fmla="*/ 846799 w 2757581"/>
              <a:gd name="connsiteY4" fmla="*/ 2107000 h 3937686"/>
              <a:gd name="connsiteX5" fmla="*/ 2356680 w 2757581"/>
              <a:gd name="connsiteY5" fmla="*/ 1518865 h 3937686"/>
              <a:gd name="connsiteX0" fmla="*/ 3048248 w 3183639"/>
              <a:gd name="connsiteY0" fmla="*/ 797005 h 4408726"/>
              <a:gd name="connsiteX1" fmla="*/ 2740709 w 3183639"/>
              <a:gd name="connsiteY1" fmla="*/ 520770 h 4408726"/>
              <a:gd name="connsiteX2" fmla="*/ 390667 w 3183639"/>
              <a:gd name="connsiteY2" fmla="*/ 3921628 h 4408726"/>
              <a:gd name="connsiteX3" fmla="*/ 396710 w 3183639"/>
              <a:gd name="connsiteY3" fmla="*/ 3443359 h 4408726"/>
              <a:gd name="connsiteX4" fmla="*/ 846799 w 3183639"/>
              <a:gd name="connsiteY4" fmla="*/ 2578040 h 4408726"/>
              <a:gd name="connsiteX5" fmla="*/ 2356680 w 3183639"/>
              <a:gd name="connsiteY5" fmla="*/ 1989905 h 4408726"/>
              <a:gd name="connsiteX0" fmla="*/ 2998305 w 2998305"/>
              <a:gd name="connsiteY0" fmla="*/ 159118 h 3664525"/>
              <a:gd name="connsiteX1" fmla="*/ 2391113 w 2998305"/>
              <a:gd name="connsiteY1" fmla="*/ 520770 h 3664525"/>
              <a:gd name="connsiteX2" fmla="*/ 340724 w 2998305"/>
              <a:gd name="connsiteY2" fmla="*/ 3283741 h 3664525"/>
              <a:gd name="connsiteX3" fmla="*/ 346767 w 2998305"/>
              <a:gd name="connsiteY3" fmla="*/ 2805472 h 3664525"/>
              <a:gd name="connsiteX4" fmla="*/ 796856 w 2998305"/>
              <a:gd name="connsiteY4" fmla="*/ 1940153 h 3664525"/>
              <a:gd name="connsiteX5" fmla="*/ 2306737 w 2998305"/>
              <a:gd name="connsiteY5" fmla="*/ 1352018 h 3664525"/>
              <a:gd name="connsiteX0" fmla="*/ 2998305 w 2998305"/>
              <a:gd name="connsiteY0" fmla="*/ 73 h 3505480"/>
              <a:gd name="connsiteX1" fmla="*/ 2391113 w 2998305"/>
              <a:gd name="connsiteY1" fmla="*/ 361725 h 3505480"/>
              <a:gd name="connsiteX2" fmla="*/ 340724 w 2998305"/>
              <a:gd name="connsiteY2" fmla="*/ 3124696 h 3505480"/>
              <a:gd name="connsiteX3" fmla="*/ 346767 w 2998305"/>
              <a:gd name="connsiteY3" fmla="*/ 2646427 h 3505480"/>
              <a:gd name="connsiteX4" fmla="*/ 796856 w 2998305"/>
              <a:gd name="connsiteY4" fmla="*/ 1781108 h 3505480"/>
              <a:gd name="connsiteX5" fmla="*/ 2306737 w 2998305"/>
              <a:gd name="connsiteY5" fmla="*/ 1192973 h 3505480"/>
              <a:gd name="connsiteX0" fmla="*/ 3008294 w 3008294"/>
              <a:gd name="connsiteY0" fmla="*/ 73 h 3526743"/>
              <a:gd name="connsiteX1" fmla="*/ 2461032 w 3008294"/>
              <a:gd name="connsiteY1" fmla="*/ 234147 h 3526743"/>
              <a:gd name="connsiteX2" fmla="*/ 350713 w 3008294"/>
              <a:gd name="connsiteY2" fmla="*/ 3124696 h 3526743"/>
              <a:gd name="connsiteX3" fmla="*/ 356756 w 3008294"/>
              <a:gd name="connsiteY3" fmla="*/ 2646427 h 3526743"/>
              <a:gd name="connsiteX4" fmla="*/ 806845 w 3008294"/>
              <a:gd name="connsiteY4" fmla="*/ 1781108 h 3526743"/>
              <a:gd name="connsiteX5" fmla="*/ 2316726 w 3008294"/>
              <a:gd name="connsiteY5" fmla="*/ 1192973 h 3526743"/>
              <a:gd name="connsiteX0" fmla="*/ 3008294 w 3008294"/>
              <a:gd name="connsiteY0" fmla="*/ 171265 h 3697935"/>
              <a:gd name="connsiteX1" fmla="*/ 2461032 w 3008294"/>
              <a:gd name="connsiteY1" fmla="*/ 405339 h 3697935"/>
              <a:gd name="connsiteX2" fmla="*/ 350713 w 3008294"/>
              <a:gd name="connsiteY2" fmla="*/ 3295888 h 3697935"/>
              <a:gd name="connsiteX3" fmla="*/ 356756 w 3008294"/>
              <a:gd name="connsiteY3" fmla="*/ 2817619 h 3697935"/>
              <a:gd name="connsiteX4" fmla="*/ 806845 w 3008294"/>
              <a:gd name="connsiteY4" fmla="*/ 1952300 h 3697935"/>
              <a:gd name="connsiteX5" fmla="*/ 2316726 w 3008294"/>
              <a:gd name="connsiteY5" fmla="*/ 1364165 h 3697935"/>
              <a:gd name="connsiteX0" fmla="*/ 2927236 w 2927236"/>
              <a:gd name="connsiteY0" fmla="*/ 171265 h 3075446"/>
              <a:gd name="connsiteX1" fmla="*/ 2379974 w 2927236"/>
              <a:gd name="connsiteY1" fmla="*/ 405339 h 3075446"/>
              <a:gd name="connsiteX2" fmla="*/ 275698 w 2927236"/>
              <a:gd name="connsiteY2" fmla="*/ 2817619 h 3075446"/>
              <a:gd name="connsiteX3" fmla="*/ 725787 w 2927236"/>
              <a:gd name="connsiteY3" fmla="*/ 1952300 h 3075446"/>
              <a:gd name="connsiteX4" fmla="*/ 2235668 w 2927236"/>
              <a:gd name="connsiteY4" fmla="*/ 1364165 h 3075446"/>
              <a:gd name="connsiteX0" fmla="*/ 2227340 w 2227340"/>
              <a:gd name="connsiteY0" fmla="*/ 171265 h 2005790"/>
              <a:gd name="connsiteX1" fmla="*/ 1680078 w 2227340"/>
              <a:gd name="connsiteY1" fmla="*/ 405339 h 2005790"/>
              <a:gd name="connsiteX2" fmla="*/ 1380424 w 2227340"/>
              <a:gd name="connsiteY2" fmla="*/ 1043225 h 2005790"/>
              <a:gd name="connsiteX3" fmla="*/ 25891 w 2227340"/>
              <a:gd name="connsiteY3" fmla="*/ 1952300 h 2005790"/>
              <a:gd name="connsiteX4" fmla="*/ 1535772 w 2227340"/>
              <a:gd name="connsiteY4" fmla="*/ 1364165 h 2005790"/>
              <a:gd name="connsiteX0" fmla="*/ 989185 w 989185"/>
              <a:gd name="connsiteY0" fmla="*/ 171265 h 1364165"/>
              <a:gd name="connsiteX1" fmla="*/ 441923 w 989185"/>
              <a:gd name="connsiteY1" fmla="*/ 405339 h 1364165"/>
              <a:gd name="connsiteX2" fmla="*/ 142269 w 989185"/>
              <a:gd name="connsiteY2" fmla="*/ 1043225 h 1364165"/>
              <a:gd name="connsiteX3" fmla="*/ 174600 w 989185"/>
              <a:gd name="connsiteY3" fmla="*/ 1253671 h 1364165"/>
              <a:gd name="connsiteX4" fmla="*/ 297617 w 989185"/>
              <a:gd name="connsiteY4" fmla="*/ 1364165 h 1364165"/>
              <a:gd name="connsiteX0" fmla="*/ 989185 w 989185"/>
              <a:gd name="connsiteY0" fmla="*/ 171265 h 1391789"/>
              <a:gd name="connsiteX1" fmla="*/ 441923 w 989185"/>
              <a:gd name="connsiteY1" fmla="*/ 405339 h 1391789"/>
              <a:gd name="connsiteX2" fmla="*/ 142269 w 989185"/>
              <a:gd name="connsiteY2" fmla="*/ 1043225 h 1391789"/>
              <a:gd name="connsiteX3" fmla="*/ 174600 w 989185"/>
              <a:gd name="connsiteY3" fmla="*/ 1253671 h 1391789"/>
              <a:gd name="connsiteX4" fmla="*/ 328370 w 989185"/>
              <a:gd name="connsiteY4" fmla="*/ 1391789 h 1391789"/>
              <a:gd name="connsiteX0" fmla="*/ 989185 w 989185"/>
              <a:gd name="connsiteY0" fmla="*/ 171265 h 1391789"/>
              <a:gd name="connsiteX1" fmla="*/ 441923 w 989185"/>
              <a:gd name="connsiteY1" fmla="*/ 405339 h 1391789"/>
              <a:gd name="connsiteX2" fmla="*/ 142269 w 989185"/>
              <a:gd name="connsiteY2" fmla="*/ 1043225 h 1391789"/>
              <a:gd name="connsiteX3" fmla="*/ 174600 w 989185"/>
              <a:gd name="connsiteY3" fmla="*/ 1253671 h 1391789"/>
              <a:gd name="connsiteX4" fmla="*/ 328370 w 989185"/>
              <a:gd name="connsiteY4" fmla="*/ 1391789 h 1391789"/>
              <a:gd name="connsiteX0" fmla="*/ 989185 w 989185"/>
              <a:gd name="connsiteY0" fmla="*/ 171265 h 1391789"/>
              <a:gd name="connsiteX1" fmla="*/ 441923 w 989185"/>
              <a:gd name="connsiteY1" fmla="*/ 405339 h 1391789"/>
              <a:gd name="connsiteX2" fmla="*/ 142269 w 989185"/>
              <a:gd name="connsiteY2" fmla="*/ 1043225 h 1391789"/>
              <a:gd name="connsiteX3" fmla="*/ 163823 w 989185"/>
              <a:gd name="connsiteY3" fmla="*/ 1183522 h 1391789"/>
              <a:gd name="connsiteX4" fmla="*/ 328370 w 989185"/>
              <a:gd name="connsiteY4" fmla="*/ 1391789 h 1391789"/>
              <a:gd name="connsiteX0" fmla="*/ 825362 w 825362"/>
              <a:gd name="connsiteY0" fmla="*/ 171265 h 1391789"/>
              <a:gd name="connsiteX1" fmla="*/ 278100 w 825362"/>
              <a:gd name="connsiteY1" fmla="*/ 405339 h 1391789"/>
              <a:gd name="connsiteX2" fmla="*/ 0 w 825362"/>
              <a:gd name="connsiteY2" fmla="*/ 1183522 h 1391789"/>
              <a:gd name="connsiteX3" fmla="*/ 164547 w 825362"/>
              <a:gd name="connsiteY3" fmla="*/ 1391789 h 1391789"/>
              <a:gd name="connsiteX0" fmla="*/ 796185 w 796185"/>
              <a:gd name="connsiteY0" fmla="*/ 171265 h 1391789"/>
              <a:gd name="connsiteX1" fmla="*/ 248923 w 796185"/>
              <a:gd name="connsiteY1" fmla="*/ 405339 h 1391789"/>
              <a:gd name="connsiteX2" fmla="*/ 0 w 796185"/>
              <a:gd name="connsiteY2" fmla="*/ 1028322 h 1391789"/>
              <a:gd name="connsiteX3" fmla="*/ 135370 w 796185"/>
              <a:gd name="connsiteY3" fmla="*/ 1391789 h 1391789"/>
              <a:gd name="connsiteX0" fmla="*/ 837802 w 837802"/>
              <a:gd name="connsiteY0" fmla="*/ 171265 h 1391789"/>
              <a:gd name="connsiteX1" fmla="*/ 290540 w 837802"/>
              <a:gd name="connsiteY1" fmla="*/ 405339 h 1391789"/>
              <a:gd name="connsiteX2" fmla="*/ 41617 w 837802"/>
              <a:gd name="connsiteY2" fmla="*/ 1028322 h 1391789"/>
              <a:gd name="connsiteX3" fmla="*/ 176987 w 837802"/>
              <a:gd name="connsiteY3" fmla="*/ 1391789 h 1391789"/>
              <a:gd name="connsiteX0" fmla="*/ 837802 w 837802"/>
              <a:gd name="connsiteY0" fmla="*/ 171265 h 1391789"/>
              <a:gd name="connsiteX1" fmla="*/ 290540 w 837802"/>
              <a:gd name="connsiteY1" fmla="*/ 405339 h 1391789"/>
              <a:gd name="connsiteX2" fmla="*/ 41617 w 837802"/>
              <a:gd name="connsiteY2" fmla="*/ 1028322 h 1391789"/>
              <a:gd name="connsiteX3" fmla="*/ 176987 w 837802"/>
              <a:gd name="connsiteY3" fmla="*/ 1391789 h 1391789"/>
              <a:gd name="connsiteX0" fmla="*/ 837802 w 837802"/>
              <a:gd name="connsiteY0" fmla="*/ 171265 h 1391789"/>
              <a:gd name="connsiteX1" fmla="*/ 290540 w 837802"/>
              <a:gd name="connsiteY1" fmla="*/ 405339 h 1391789"/>
              <a:gd name="connsiteX2" fmla="*/ 41617 w 837802"/>
              <a:gd name="connsiteY2" fmla="*/ 1028322 h 1391789"/>
              <a:gd name="connsiteX3" fmla="*/ 176987 w 837802"/>
              <a:gd name="connsiteY3" fmla="*/ 1391789 h 1391789"/>
              <a:gd name="connsiteX0" fmla="*/ 796185 w 796185"/>
              <a:gd name="connsiteY0" fmla="*/ 171265 h 1391789"/>
              <a:gd name="connsiteX1" fmla="*/ 248923 w 796185"/>
              <a:gd name="connsiteY1" fmla="*/ 405339 h 1391789"/>
              <a:gd name="connsiteX2" fmla="*/ 0 w 796185"/>
              <a:gd name="connsiteY2" fmla="*/ 1028322 h 1391789"/>
              <a:gd name="connsiteX3" fmla="*/ 135370 w 796185"/>
              <a:gd name="connsiteY3" fmla="*/ 1391789 h 1391789"/>
              <a:gd name="connsiteX0" fmla="*/ 796185 w 796185"/>
              <a:gd name="connsiteY0" fmla="*/ 280 h 1220804"/>
              <a:gd name="connsiteX1" fmla="*/ 645569 w 796185"/>
              <a:gd name="connsiteY1" fmla="*/ 227810 h 1220804"/>
              <a:gd name="connsiteX2" fmla="*/ 248923 w 796185"/>
              <a:gd name="connsiteY2" fmla="*/ 234354 h 1220804"/>
              <a:gd name="connsiteX3" fmla="*/ 0 w 796185"/>
              <a:gd name="connsiteY3" fmla="*/ 857337 h 1220804"/>
              <a:gd name="connsiteX4" fmla="*/ 135370 w 796185"/>
              <a:gd name="connsiteY4" fmla="*/ 1220804 h 1220804"/>
              <a:gd name="connsiteX0" fmla="*/ 776208 w 776208"/>
              <a:gd name="connsiteY0" fmla="*/ 280 h 1178279"/>
              <a:gd name="connsiteX1" fmla="*/ 645569 w 776208"/>
              <a:gd name="connsiteY1" fmla="*/ 185285 h 1178279"/>
              <a:gd name="connsiteX2" fmla="*/ 248923 w 776208"/>
              <a:gd name="connsiteY2" fmla="*/ 191829 h 1178279"/>
              <a:gd name="connsiteX3" fmla="*/ 0 w 776208"/>
              <a:gd name="connsiteY3" fmla="*/ 814812 h 1178279"/>
              <a:gd name="connsiteX4" fmla="*/ 135370 w 776208"/>
              <a:gd name="connsiteY4" fmla="*/ 1178279 h 1178279"/>
              <a:gd name="connsiteX0" fmla="*/ 776208 w 776208"/>
              <a:gd name="connsiteY0" fmla="*/ 280 h 1178279"/>
              <a:gd name="connsiteX1" fmla="*/ 614816 w 776208"/>
              <a:gd name="connsiteY1" fmla="*/ 157662 h 1178279"/>
              <a:gd name="connsiteX2" fmla="*/ 248923 w 776208"/>
              <a:gd name="connsiteY2" fmla="*/ 191829 h 1178279"/>
              <a:gd name="connsiteX3" fmla="*/ 0 w 776208"/>
              <a:gd name="connsiteY3" fmla="*/ 814812 h 1178279"/>
              <a:gd name="connsiteX4" fmla="*/ 135370 w 776208"/>
              <a:gd name="connsiteY4" fmla="*/ 1178279 h 1178279"/>
              <a:gd name="connsiteX0" fmla="*/ 776208 w 776208"/>
              <a:gd name="connsiteY0" fmla="*/ 280 h 1563141"/>
              <a:gd name="connsiteX1" fmla="*/ 614816 w 776208"/>
              <a:gd name="connsiteY1" fmla="*/ 157662 h 1563141"/>
              <a:gd name="connsiteX2" fmla="*/ 248923 w 776208"/>
              <a:gd name="connsiteY2" fmla="*/ 191829 h 1563141"/>
              <a:gd name="connsiteX3" fmla="*/ 0 w 776208"/>
              <a:gd name="connsiteY3" fmla="*/ 814812 h 1563141"/>
              <a:gd name="connsiteX4" fmla="*/ 283917 w 776208"/>
              <a:gd name="connsiteY4" fmla="*/ 1563141 h 1563141"/>
              <a:gd name="connsiteX0" fmla="*/ 776208 w 776208"/>
              <a:gd name="connsiteY0" fmla="*/ 280 h 1563141"/>
              <a:gd name="connsiteX1" fmla="*/ 614816 w 776208"/>
              <a:gd name="connsiteY1" fmla="*/ 157662 h 1563141"/>
              <a:gd name="connsiteX2" fmla="*/ 248923 w 776208"/>
              <a:gd name="connsiteY2" fmla="*/ 191829 h 1563141"/>
              <a:gd name="connsiteX3" fmla="*/ 0 w 776208"/>
              <a:gd name="connsiteY3" fmla="*/ 814812 h 1563141"/>
              <a:gd name="connsiteX4" fmla="*/ 283917 w 776208"/>
              <a:gd name="connsiteY4" fmla="*/ 1563141 h 1563141"/>
              <a:gd name="connsiteX0" fmla="*/ 733186 w 733186"/>
              <a:gd name="connsiteY0" fmla="*/ 280 h 1563141"/>
              <a:gd name="connsiteX1" fmla="*/ 571794 w 733186"/>
              <a:gd name="connsiteY1" fmla="*/ 157662 h 1563141"/>
              <a:gd name="connsiteX2" fmla="*/ 205901 w 733186"/>
              <a:gd name="connsiteY2" fmla="*/ 191829 h 1563141"/>
              <a:gd name="connsiteX3" fmla="*/ 0 w 733186"/>
              <a:gd name="connsiteY3" fmla="*/ 1271323 h 1563141"/>
              <a:gd name="connsiteX4" fmla="*/ 240895 w 733186"/>
              <a:gd name="connsiteY4" fmla="*/ 1563141 h 1563141"/>
              <a:gd name="connsiteX0" fmla="*/ 733186 w 733186"/>
              <a:gd name="connsiteY0" fmla="*/ 280 h 1563141"/>
              <a:gd name="connsiteX1" fmla="*/ 571794 w 733186"/>
              <a:gd name="connsiteY1" fmla="*/ 157662 h 1563141"/>
              <a:gd name="connsiteX2" fmla="*/ 360759 w 733186"/>
              <a:gd name="connsiteY2" fmla="*/ 371602 h 1563141"/>
              <a:gd name="connsiteX3" fmla="*/ 0 w 733186"/>
              <a:gd name="connsiteY3" fmla="*/ 1271323 h 1563141"/>
              <a:gd name="connsiteX4" fmla="*/ 240895 w 733186"/>
              <a:gd name="connsiteY4" fmla="*/ 1563141 h 1563141"/>
              <a:gd name="connsiteX0" fmla="*/ 733186 w 733186"/>
              <a:gd name="connsiteY0" fmla="*/ 280 h 1563141"/>
              <a:gd name="connsiteX1" fmla="*/ 635177 w 733186"/>
              <a:gd name="connsiteY1" fmla="*/ 240626 h 1563141"/>
              <a:gd name="connsiteX2" fmla="*/ 360759 w 733186"/>
              <a:gd name="connsiteY2" fmla="*/ 371602 h 1563141"/>
              <a:gd name="connsiteX3" fmla="*/ 0 w 733186"/>
              <a:gd name="connsiteY3" fmla="*/ 1271323 h 1563141"/>
              <a:gd name="connsiteX4" fmla="*/ 240895 w 733186"/>
              <a:gd name="connsiteY4" fmla="*/ 1563141 h 1563141"/>
              <a:gd name="connsiteX0" fmla="*/ 707290 w 707290"/>
              <a:gd name="connsiteY0" fmla="*/ 280 h 1591903"/>
              <a:gd name="connsiteX1" fmla="*/ 635177 w 707290"/>
              <a:gd name="connsiteY1" fmla="*/ 269388 h 1591903"/>
              <a:gd name="connsiteX2" fmla="*/ 360759 w 707290"/>
              <a:gd name="connsiteY2" fmla="*/ 400364 h 1591903"/>
              <a:gd name="connsiteX3" fmla="*/ 0 w 707290"/>
              <a:gd name="connsiteY3" fmla="*/ 1300085 h 1591903"/>
              <a:gd name="connsiteX4" fmla="*/ 240895 w 707290"/>
              <a:gd name="connsiteY4" fmla="*/ 1591903 h 1591903"/>
              <a:gd name="connsiteX0" fmla="*/ 807074 w 807074"/>
              <a:gd name="connsiteY0" fmla="*/ 280 h 1825270"/>
              <a:gd name="connsiteX1" fmla="*/ 635177 w 807074"/>
              <a:gd name="connsiteY1" fmla="*/ 502755 h 1825270"/>
              <a:gd name="connsiteX2" fmla="*/ 360759 w 807074"/>
              <a:gd name="connsiteY2" fmla="*/ 633731 h 1825270"/>
              <a:gd name="connsiteX3" fmla="*/ 0 w 807074"/>
              <a:gd name="connsiteY3" fmla="*/ 1533452 h 1825270"/>
              <a:gd name="connsiteX4" fmla="*/ 240895 w 807074"/>
              <a:gd name="connsiteY4" fmla="*/ 1825270 h 1825270"/>
              <a:gd name="connsiteX0" fmla="*/ 807074 w 807074"/>
              <a:gd name="connsiteY0" fmla="*/ 280 h 1825270"/>
              <a:gd name="connsiteX1" fmla="*/ 576118 w 807074"/>
              <a:gd name="connsiteY1" fmla="*/ 415608 h 1825270"/>
              <a:gd name="connsiteX2" fmla="*/ 360759 w 807074"/>
              <a:gd name="connsiteY2" fmla="*/ 633731 h 1825270"/>
              <a:gd name="connsiteX3" fmla="*/ 0 w 807074"/>
              <a:gd name="connsiteY3" fmla="*/ 1533452 h 1825270"/>
              <a:gd name="connsiteX4" fmla="*/ 240895 w 807074"/>
              <a:gd name="connsiteY4" fmla="*/ 1825270 h 1825270"/>
              <a:gd name="connsiteX0" fmla="*/ 817992 w 817992"/>
              <a:gd name="connsiteY0" fmla="*/ 280 h 1825270"/>
              <a:gd name="connsiteX1" fmla="*/ 587036 w 817992"/>
              <a:gd name="connsiteY1" fmla="*/ 415608 h 1825270"/>
              <a:gd name="connsiteX2" fmla="*/ 371677 w 817992"/>
              <a:gd name="connsiteY2" fmla="*/ 633731 h 1825270"/>
              <a:gd name="connsiteX3" fmla="*/ 0 w 817992"/>
              <a:gd name="connsiteY3" fmla="*/ 1415504 h 1825270"/>
              <a:gd name="connsiteX4" fmla="*/ 251813 w 817992"/>
              <a:gd name="connsiteY4" fmla="*/ 1825270 h 1825270"/>
              <a:gd name="connsiteX0" fmla="*/ 817992 w 817992"/>
              <a:gd name="connsiteY0" fmla="*/ 280 h 1596241"/>
              <a:gd name="connsiteX1" fmla="*/ 587036 w 817992"/>
              <a:gd name="connsiteY1" fmla="*/ 415608 h 1596241"/>
              <a:gd name="connsiteX2" fmla="*/ 371677 w 817992"/>
              <a:gd name="connsiteY2" fmla="*/ 633731 h 1596241"/>
              <a:gd name="connsiteX3" fmla="*/ 0 w 817992"/>
              <a:gd name="connsiteY3" fmla="*/ 1415504 h 1596241"/>
              <a:gd name="connsiteX4" fmla="*/ 366020 w 817992"/>
              <a:gd name="connsiteY4" fmla="*/ 1538081 h 1596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7992" h="1596241">
                <a:moveTo>
                  <a:pt x="817992" y="280"/>
                </a:moveTo>
                <a:cubicBezTo>
                  <a:pt x="817471" y="0"/>
                  <a:pt x="661422" y="310033"/>
                  <a:pt x="587036" y="415608"/>
                </a:cubicBezTo>
                <a:cubicBezTo>
                  <a:pt x="512650" y="521183"/>
                  <a:pt x="503853" y="490608"/>
                  <a:pt x="371677" y="633731"/>
                </a:cubicBezTo>
                <a:cubicBezTo>
                  <a:pt x="234117" y="802440"/>
                  <a:pt x="20949" y="1245601"/>
                  <a:pt x="0" y="1415504"/>
                </a:cubicBezTo>
                <a:cubicBezTo>
                  <a:pt x="2929" y="1596241"/>
                  <a:pt x="239881" y="1515712"/>
                  <a:pt x="366020" y="1538081"/>
                </a:cubicBezTo>
              </a:path>
            </a:pathLst>
          </a:custGeom>
          <a:ln w="28575">
            <a:solidFill>
              <a:srgbClr val="7030A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 sz="2000"/>
          </a:p>
        </p:txBody>
      </p:sp>
      <p:sp>
        <p:nvSpPr>
          <p:cNvPr id="38" name="ZoneTexte 3"/>
          <p:cNvSpPr txBox="1">
            <a:spLocks noChangeArrowheads="1"/>
          </p:cNvSpPr>
          <p:nvPr/>
        </p:nvSpPr>
        <p:spPr bwMode="auto">
          <a:xfrm>
            <a:off x="8172400" y="2888237"/>
            <a:ext cx="719138" cy="40011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fr-FR" sz="2000" b="1" dirty="0">
                <a:solidFill>
                  <a:srgbClr val="FF0000"/>
                </a:solidFill>
                <a:sym typeface="Wingdings" pitchFamily="2" charset="2"/>
              </a:rPr>
              <a:t>50 %</a:t>
            </a:r>
            <a:endParaRPr lang="fr-FR" sz="2000" b="1" dirty="0">
              <a:solidFill>
                <a:srgbClr val="FF0000"/>
              </a:solidFill>
            </a:endParaRPr>
          </a:p>
        </p:txBody>
      </p:sp>
      <p:pic>
        <p:nvPicPr>
          <p:cNvPr id="39" name="Image 38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90667" y="2555867"/>
            <a:ext cx="1728192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Image 39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50868" y="1340768"/>
            <a:ext cx="1584176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Image 40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2" y="4509120"/>
            <a:ext cx="2162975" cy="1281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Image 41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4437112"/>
            <a:ext cx="3600400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Rectangle 42"/>
          <p:cNvSpPr/>
          <p:nvPr/>
        </p:nvSpPr>
        <p:spPr>
          <a:xfrm>
            <a:off x="76200" y="3914608"/>
            <a:ext cx="8964488" cy="461665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r>
              <a:rPr lang="fr-FR" sz="2400" dirty="0" smtClean="0">
                <a:sym typeface="Wingdings"/>
              </a:rPr>
              <a:t></a:t>
            </a:r>
            <a:r>
              <a:rPr lang="fr-FR" sz="2200" baseline="30000" dirty="0" smtClean="0"/>
              <a:t> </a:t>
            </a:r>
            <a:r>
              <a:rPr lang="fr-FR" sz="2200" b="1" u="sng" dirty="0" smtClean="0"/>
              <a:t>Hydrolyse en milieu acide </a:t>
            </a:r>
            <a:r>
              <a:rPr lang="fr-FR" sz="2200" dirty="0" smtClean="0"/>
              <a:t> :</a:t>
            </a:r>
            <a:endParaRPr lang="fr-FR" sz="2200" dirty="0"/>
          </a:p>
        </p:txBody>
      </p:sp>
      <p:cxnSp>
        <p:nvCxnSpPr>
          <p:cNvPr id="44" name="Connecteur droit avec flèche 43"/>
          <p:cNvCxnSpPr/>
          <p:nvPr/>
        </p:nvCxnSpPr>
        <p:spPr>
          <a:xfrm>
            <a:off x="4211960" y="5157192"/>
            <a:ext cx="936625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Forme libre 44"/>
          <p:cNvSpPr/>
          <p:nvPr/>
        </p:nvSpPr>
        <p:spPr>
          <a:xfrm rot="18044203" flipV="1">
            <a:off x="2249611" y="4297054"/>
            <a:ext cx="1111330" cy="1183601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  <a:gd name="connsiteX0" fmla="*/ 162956 w 961055"/>
              <a:gd name="connsiteY0" fmla="*/ 2168714 h 2168714"/>
              <a:gd name="connsiteX1" fmla="*/ 61722 w 961055"/>
              <a:gd name="connsiteY1" fmla="*/ 1870335 h 2168714"/>
              <a:gd name="connsiteX2" fmla="*/ 67765 w 961055"/>
              <a:gd name="connsiteY2" fmla="*/ 1392066 h 2168714"/>
              <a:gd name="connsiteX3" fmla="*/ 517854 w 961055"/>
              <a:gd name="connsiteY3" fmla="*/ 526747 h 2168714"/>
              <a:gd name="connsiteX4" fmla="*/ 961055 w 961055"/>
              <a:gd name="connsiteY4" fmla="*/ 19697 h 2168714"/>
              <a:gd name="connsiteX0" fmla="*/ 162956 w 961055"/>
              <a:gd name="connsiteY0" fmla="*/ 2283298 h 2283298"/>
              <a:gd name="connsiteX1" fmla="*/ 61722 w 961055"/>
              <a:gd name="connsiteY1" fmla="*/ 1984919 h 2283298"/>
              <a:gd name="connsiteX2" fmla="*/ 67765 w 961055"/>
              <a:gd name="connsiteY2" fmla="*/ 1506650 h 2283298"/>
              <a:gd name="connsiteX3" fmla="*/ 517854 w 961055"/>
              <a:gd name="connsiteY3" fmla="*/ 641331 h 2283298"/>
              <a:gd name="connsiteX4" fmla="*/ 961055 w 961055"/>
              <a:gd name="connsiteY4" fmla="*/ 134281 h 2283298"/>
              <a:gd name="connsiteX0" fmla="*/ 162956 w 961055"/>
              <a:gd name="connsiteY0" fmla="*/ 2376397 h 2376397"/>
              <a:gd name="connsiteX1" fmla="*/ 61722 w 961055"/>
              <a:gd name="connsiteY1" fmla="*/ 2078018 h 2376397"/>
              <a:gd name="connsiteX2" fmla="*/ 67765 w 961055"/>
              <a:gd name="connsiteY2" fmla="*/ 1599749 h 2376397"/>
              <a:gd name="connsiteX3" fmla="*/ 699647 w 961055"/>
              <a:gd name="connsiteY3" fmla="*/ 228728 h 2376397"/>
              <a:gd name="connsiteX4" fmla="*/ 961055 w 961055"/>
              <a:gd name="connsiteY4" fmla="*/ 227380 h 2376397"/>
              <a:gd name="connsiteX0" fmla="*/ 162956 w 961055"/>
              <a:gd name="connsiteY0" fmla="*/ 2376397 h 2376397"/>
              <a:gd name="connsiteX1" fmla="*/ 61722 w 961055"/>
              <a:gd name="connsiteY1" fmla="*/ 2078018 h 2376397"/>
              <a:gd name="connsiteX2" fmla="*/ 67765 w 961055"/>
              <a:gd name="connsiteY2" fmla="*/ 1599749 h 2376397"/>
              <a:gd name="connsiteX3" fmla="*/ 699647 w 961055"/>
              <a:gd name="connsiteY3" fmla="*/ 228728 h 2376397"/>
              <a:gd name="connsiteX4" fmla="*/ 961055 w 961055"/>
              <a:gd name="connsiteY4" fmla="*/ 227381 h 2376397"/>
              <a:gd name="connsiteX0" fmla="*/ 162956 w 961055"/>
              <a:gd name="connsiteY0" fmla="*/ 2376397 h 2376397"/>
              <a:gd name="connsiteX1" fmla="*/ 61722 w 961055"/>
              <a:gd name="connsiteY1" fmla="*/ 2078018 h 2376397"/>
              <a:gd name="connsiteX2" fmla="*/ 67765 w 961055"/>
              <a:gd name="connsiteY2" fmla="*/ 1599749 h 2376397"/>
              <a:gd name="connsiteX3" fmla="*/ 699647 w 961055"/>
              <a:gd name="connsiteY3" fmla="*/ 228728 h 2376397"/>
              <a:gd name="connsiteX4" fmla="*/ 961055 w 961055"/>
              <a:gd name="connsiteY4" fmla="*/ 227381 h 2376397"/>
              <a:gd name="connsiteX0" fmla="*/ 162956 w 999588"/>
              <a:gd name="connsiteY0" fmla="*/ 2371430 h 2371430"/>
              <a:gd name="connsiteX1" fmla="*/ 61722 w 999588"/>
              <a:gd name="connsiteY1" fmla="*/ 2073051 h 2371430"/>
              <a:gd name="connsiteX2" fmla="*/ 67765 w 999588"/>
              <a:gd name="connsiteY2" fmla="*/ 1594782 h 2371430"/>
              <a:gd name="connsiteX3" fmla="*/ 699647 w 999588"/>
              <a:gd name="connsiteY3" fmla="*/ 223761 h 2371430"/>
              <a:gd name="connsiteX4" fmla="*/ 999588 w 999588"/>
              <a:gd name="connsiteY4" fmla="*/ 252215 h 2371430"/>
              <a:gd name="connsiteX0" fmla="*/ 162956 w 999588"/>
              <a:gd name="connsiteY0" fmla="*/ 2371430 h 2371430"/>
              <a:gd name="connsiteX1" fmla="*/ 166730 w 999588"/>
              <a:gd name="connsiteY1" fmla="*/ 2025502 h 2371430"/>
              <a:gd name="connsiteX2" fmla="*/ 67765 w 999588"/>
              <a:gd name="connsiteY2" fmla="*/ 1594782 h 2371430"/>
              <a:gd name="connsiteX3" fmla="*/ 699647 w 999588"/>
              <a:gd name="connsiteY3" fmla="*/ 223761 h 2371430"/>
              <a:gd name="connsiteX4" fmla="*/ 999588 w 999588"/>
              <a:gd name="connsiteY4" fmla="*/ 252215 h 2371430"/>
              <a:gd name="connsiteX0" fmla="*/ 40078 w 876710"/>
              <a:gd name="connsiteY0" fmla="*/ 2329660 h 2329660"/>
              <a:gd name="connsiteX1" fmla="*/ 43852 w 876710"/>
              <a:gd name="connsiteY1" fmla="*/ 1983732 h 2329660"/>
              <a:gd name="connsiteX2" fmla="*/ 303188 w 876710"/>
              <a:gd name="connsiteY2" fmla="*/ 1302389 h 2329660"/>
              <a:gd name="connsiteX3" fmla="*/ 576769 w 876710"/>
              <a:gd name="connsiteY3" fmla="*/ 181991 h 2329660"/>
              <a:gd name="connsiteX4" fmla="*/ 876710 w 876710"/>
              <a:gd name="connsiteY4" fmla="*/ 210445 h 2329660"/>
              <a:gd name="connsiteX0" fmla="*/ 40078 w 876710"/>
              <a:gd name="connsiteY0" fmla="*/ 2329660 h 2329660"/>
              <a:gd name="connsiteX1" fmla="*/ 43852 w 876710"/>
              <a:gd name="connsiteY1" fmla="*/ 1983732 h 2329660"/>
              <a:gd name="connsiteX2" fmla="*/ 303188 w 876710"/>
              <a:gd name="connsiteY2" fmla="*/ 1302389 h 2329660"/>
              <a:gd name="connsiteX3" fmla="*/ 576769 w 876710"/>
              <a:gd name="connsiteY3" fmla="*/ 181991 h 2329660"/>
              <a:gd name="connsiteX4" fmla="*/ 876710 w 876710"/>
              <a:gd name="connsiteY4" fmla="*/ 210445 h 2329660"/>
              <a:gd name="connsiteX0" fmla="*/ 40078 w 876710"/>
              <a:gd name="connsiteY0" fmla="*/ 2119215 h 2119215"/>
              <a:gd name="connsiteX1" fmla="*/ 43852 w 876710"/>
              <a:gd name="connsiteY1" fmla="*/ 1773287 h 2119215"/>
              <a:gd name="connsiteX2" fmla="*/ 303188 w 876710"/>
              <a:gd name="connsiteY2" fmla="*/ 1091944 h 2119215"/>
              <a:gd name="connsiteX3" fmla="*/ 876710 w 876710"/>
              <a:gd name="connsiteY3" fmla="*/ 0 h 2119215"/>
              <a:gd name="connsiteX0" fmla="*/ 40078 w 441998"/>
              <a:gd name="connsiteY0" fmla="*/ 1547426 h 1547426"/>
              <a:gd name="connsiteX1" fmla="*/ 43852 w 441998"/>
              <a:gd name="connsiteY1" fmla="*/ 1201498 h 1547426"/>
              <a:gd name="connsiteX2" fmla="*/ 303188 w 441998"/>
              <a:gd name="connsiteY2" fmla="*/ 520155 h 1547426"/>
              <a:gd name="connsiteX3" fmla="*/ 332358 w 441998"/>
              <a:gd name="connsiteY3" fmla="*/ 0 h 1547426"/>
              <a:gd name="connsiteX0" fmla="*/ 40078 w 441998"/>
              <a:gd name="connsiteY0" fmla="*/ 1547426 h 1547426"/>
              <a:gd name="connsiteX1" fmla="*/ 43852 w 441998"/>
              <a:gd name="connsiteY1" fmla="*/ 1201498 h 1547426"/>
              <a:gd name="connsiteX2" fmla="*/ 303188 w 441998"/>
              <a:gd name="connsiteY2" fmla="*/ 520155 h 1547426"/>
              <a:gd name="connsiteX3" fmla="*/ 332358 w 441998"/>
              <a:gd name="connsiteY3" fmla="*/ 0 h 1547426"/>
              <a:gd name="connsiteX0" fmla="*/ 8615 w 410535"/>
              <a:gd name="connsiteY0" fmla="*/ 1547426 h 1547426"/>
              <a:gd name="connsiteX1" fmla="*/ 308627 w 410535"/>
              <a:gd name="connsiteY1" fmla="*/ 1199894 h 1547426"/>
              <a:gd name="connsiteX2" fmla="*/ 271725 w 410535"/>
              <a:gd name="connsiteY2" fmla="*/ 520155 h 1547426"/>
              <a:gd name="connsiteX3" fmla="*/ 300895 w 410535"/>
              <a:gd name="connsiteY3" fmla="*/ 0 h 1547426"/>
              <a:gd name="connsiteX0" fmla="*/ 8615 w 700516"/>
              <a:gd name="connsiteY0" fmla="*/ 1547426 h 1547426"/>
              <a:gd name="connsiteX1" fmla="*/ 308627 w 700516"/>
              <a:gd name="connsiteY1" fmla="*/ 1199894 h 1547426"/>
              <a:gd name="connsiteX2" fmla="*/ 561706 w 700516"/>
              <a:gd name="connsiteY2" fmla="*/ 988588 h 1547426"/>
              <a:gd name="connsiteX3" fmla="*/ 300895 w 700516"/>
              <a:gd name="connsiteY3" fmla="*/ 0 h 1547426"/>
              <a:gd name="connsiteX0" fmla="*/ 8615 w 700516"/>
              <a:gd name="connsiteY0" fmla="*/ 958440 h 958440"/>
              <a:gd name="connsiteX1" fmla="*/ 308627 w 700516"/>
              <a:gd name="connsiteY1" fmla="*/ 610908 h 958440"/>
              <a:gd name="connsiteX2" fmla="*/ 561706 w 700516"/>
              <a:gd name="connsiteY2" fmla="*/ 399602 h 958440"/>
              <a:gd name="connsiteX3" fmla="*/ 483603 w 700516"/>
              <a:gd name="connsiteY3" fmla="*/ 0 h 958440"/>
              <a:gd name="connsiteX0" fmla="*/ 8615 w 700516"/>
              <a:gd name="connsiteY0" fmla="*/ 958440 h 958440"/>
              <a:gd name="connsiteX1" fmla="*/ 308627 w 700516"/>
              <a:gd name="connsiteY1" fmla="*/ 610908 h 958440"/>
              <a:gd name="connsiteX2" fmla="*/ 301863 w 700516"/>
              <a:gd name="connsiteY2" fmla="*/ 613599 h 958440"/>
              <a:gd name="connsiteX3" fmla="*/ 561706 w 700516"/>
              <a:gd name="connsiteY3" fmla="*/ 399602 h 958440"/>
              <a:gd name="connsiteX4" fmla="*/ 483603 w 700516"/>
              <a:gd name="connsiteY4" fmla="*/ 0 h 958440"/>
              <a:gd name="connsiteX0" fmla="*/ 8615 w 700516"/>
              <a:gd name="connsiteY0" fmla="*/ 958440 h 958440"/>
              <a:gd name="connsiteX1" fmla="*/ 308627 w 700516"/>
              <a:gd name="connsiteY1" fmla="*/ 610908 h 958440"/>
              <a:gd name="connsiteX2" fmla="*/ 561706 w 700516"/>
              <a:gd name="connsiteY2" fmla="*/ 399602 h 958440"/>
              <a:gd name="connsiteX3" fmla="*/ 483603 w 700516"/>
              <a:gd name="connsiteY3" fmla="*/ 0 h 958440"/>
              <a:gd name="connsiteX0" fmla="*/ 0 w 691901"/>
              <a:gd name="connsiteY0" fmla="*/ 958440 h 958440"/>
              <a:gd name="connsiteX1" fmla="*/ 553091 w 691901"/>
              <a:gd name="connsiteY1" fmla="*/ 399602 h 958440"/>
              <a:gd name="connsiteX2" fmla="*/ 474988 w 691901"/>
              <a:gd name="connsiteY2" fmla="*/ 0 h 958440"/>
              <a:gd name="connsiteX0" fmla="*/ 0 w 691901"/>
              <a:gd name="connsiteY0" fmla="*/ 958440 h 958440"/>
              <a:gd name="connsiteX1" fmla="*/ 284391 w 691901"/>
              <a:gd name="connsiteY1" fmla="*/ 530988 h 958440"/>
              <a:gd name="connsiteX2" fmla="*/ 553091 w 691901"/>
              <a:gd name="connsiteY2" fmla="*/ 399602 h 958440"/>
              <a:gd name="connsiteX3" fmla="*/ 474988 w 691901"/>
              <a:gd name="connsiteY3" fmla="*/ 0 h 958440"/>
              <a:gd name="connsiteX0" fmla="*/ 0 w 691901"/>
              <a:gd name="connsiteY0" fmla="*/ 958440 h 958440"/>
              <a:gd name="connsiteX1" fmla="*/ 284391 w 691901"/>
              <a:gd name="connsiteY1" fmla="*/ 530988 h 958440"/>
              <a:gd name="connsiteX2" fmla="*/ 553091 w 691901"/>
              <a:gd name="connsiteY2" fmla="*/ 399602 h 958440"/>
              <a:gd name="connsiteX3" fmla="*/ 474988 w 691901"/>
              <a:gd name="connsiteY3" fmla="*/ 0 h 958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1901" h="958440">
                <a:moveTo>
                  <a:pt x="0" y="958440"/>
                </a:moveTo>
                <a:cubicBezTo>
                  <a:pt x="56773" y="906327"/>
                  <a:pt x="192209" y="624128"/>
                  <a:pt x="284391" y="530988"/>
                </a:cubicBezTo>
                <a:cubicBezTo>
                  <a:pt x="376573" y="437848"/>
                  <a:pt x="437883" y="611529"/>
                  <a:pt x="553091" y="399602"/>
                </a:cubicBezTo>
                <a:cubicBezTo>
                  <a:pt x="691901" y="104054"/>
                  <a:pt x="570426" y="140675"/>
                  <a:pt x="474988" y="0"/>
                </a:cubicBezTo>
              </a:path>
            </a:pathLst>
          </a:custGeom>
          <a:ln w="38100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6" name="Rectangle 45"/>
          <p:cNvSpPr>
            <a:spLocks noChangeArrowheads="1"/>
          </p:cNvSpPr>
          <p:nvPr/>
        </p:nvSpPr>
        <p:spPr bwMode="auto">
          <a:xfrm>
            <a:off x="0" y="6093296"/>
            <a:ext cx="284565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400" b="1" i="1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Stéréosélectivité</a:t>
            </a:r>
            <a:r>
              <a:rPr kumimoji="0" lang="fr-FR" sz="2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3" grpId="0"/>
      <p:bldP spid="38" grpId="0" animBg="1"/>
      <p:bldP spid="43" grpId="0" animBg="1"/>
      <p:bldP spid="45" grpId="0" animBg="1"/>
      <p:bldP spid="4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72008" y="44624"/>
            <a:ext cx="8964488" cy="1944216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Image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662286"/>
            <a:ext cx="2162975" cy="1281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590278"/>
            <a:ext cx="3600400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76200" y="67774"/>
            <a:ext cx="8964488" cy="461665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r>
              <a:rPr lang="fr-FR" sz="2400" dirty="0" smtClean="0">
                <a:sym typeface="Wingdings"/>
              </a:rPr>
              <a:t></a:t>
            </a:r>
            <a:r>
              <a:rPr lang="fr-FR" sz="2200" baseline="30000" dirty="0" smtClean="0"/>
              <a:t> </a:t>
            </a:r>
            <a:r>
              <a:rPr lang="fr-FR" sz="2200" b="1" u="sng" dirty="0" smtClean="0"/>
              <a:t>Hydrolyse en milieu acide </a:t>
            </a:r>
            <a:r>
              <a:rPr lang="fr-FR" sz="2200" dirty="0" smtClean="0"/>
              <a:t> :</a:t>
            </a:r>
            <a:endParaRPr lang="fr-FR" sz="2200" dirty="0"/>
          </a:p>
        </p:txBody>
      </p:sp>
      <p:cxnSp>
        <p:nvCxnSpPr>
          <p:cNvPr id="6" name="Connecteur droit avec flèche 5"/>
          <p:cNvCxnSpPr/>
          <p:nvPr/>
        </p:nvCxnSpPr>
        <p:spPr>
          <a:xfrm>
            <a:off x="4211960" y="1310358"/>
            <a:ext cx="936625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orme libre 6"/>
          <p:cNvSpPr/>
          <p:nvPr/>
        </p:nvSpPr>
        <p:spPr>
          <a:xfrm rot="18044203" flipV="1">
            <a:off x="2249611" y="450220"/>
            <a:ext cx="1111330" cy="1183601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  <a:gd name="connsiteX0" fmla="*/ 162956 w 961055"/>
              <a:gd name="connsiteY0" fmla="*/ 2168714 h 2168714"/>
              <a:gd name="connsiteX1" fmla="*/ 61722 w 961055"/>
              <a:gd name="connsiteY1" fmla="*/ 1870335 h 2168714"/>
              <a:gd name="connsiteX2" fmla="*/ 67765 w 961055"/>
              <a:gd name="connsiteY2" fmla="*/ 1392066 h 2168714"/>
              <a:gd name="connsiteX3" fmla="*/ 517854 w 961055"/>
              <a:gd name="connsiteY3" fmla="*/ 526747 h 2168714"/>
              <a:gd name="connsiteX4" fmla="*/ 961055 w 961055"/>
              <a:gd name="connsiteY4" fmla="*/ 19697 h 2168714"/>
              <a:gd name="connsiteX0" fmla="*/ 162956 w 961055"/>
              <a:gd name="connsiteY0" fmla="*/ 2283298 h 2283298"/>
              <a:gd name="connsiteX1" fmla="*/ 61722 w 961055"/>
              <a:gd name="connsiteY1" fmla="*/ 1984919 h 2283298"/>
              <a:gd name="connsiteX2" fmla="*/ 67765 w 961055"/>
              <a:gd name="connsiteY2" fmla="*/ 1506650 h 2283298"/>
              <a:gd name="connsiteX3" fmla="*/ 517854 w 961055"/>
              <a:gd name="connsiteY3" fmla="*/ 641331 h 2283298"/>
              <a:gd name="connsiteX4" fmla="*/ 961055 w 961055"/>
              <a:gd name="connsiteY4" fmla="*/ 134281 h 2283298"/>
              <a:gd name="connsiteX0" fmla="*/ 162956 w 961055"/>
              <a:gd name="connsiteY0" fmla="*/ 2376397 h 2376397"/>
              <a:gd name="connsiteX1" fmla="*/ 61722 w 961055"/>
              <a:gd name="connsiteY1" fmla="*/ 2078018 h 2376397"/>
              <a:gd name="connsiteX2" fmla="*/ 67765 w 961055"/>
              <a:gd name="connsiteY2" fmla="*/ 1599749 h 2376397"/>
              <a:gd name="connsiteX3" fmla="*/ 699647 w 961055"/>
              <a:gd name="connsiteY3" fmla="*/ 228728 h 2376397"/>
              <a:gd name="connsiteX4" fmla="*/ 961055 w 961055"/>
              <a:gd name="connsiteY4" fmla="*/ 227380 h 2376397"/>
              <a:gd name="connsiteX0" fmla="*/ 162956 w 961055"/>
              <a:gd name="connsiteY0" fmla="*/ 2376397 h 2376397"/>
              <a:gd name="connsiteX1" fmla="*/ 61722 w 961055"/>
              <a:gd name="connsiteY1" fmla="*/ 2078018 h 2376397"/>
              <a:gd name="connsiteX2" fmla="*/ 67765 w 961055"/>
              <a:gd name="connsiteY2" fmla="*/ 1599749 h 2376397"/>
              <a:gd name="connsiteX3" fmla="*/ 699647 w 961055"/>
              <a:gd name="connsiteY3" fmla="*/ 228728 h 2376397"/>
              <a:gd name="connsiteX4" fmla="*/ 961055 w 961055"/>
              <a:gd name="connsiteY4" fmla="*/ 227381 h 2376397"/>
              <a:gd name="connsiteX0" fmla="*/ 162956 w 961055"/>
              <a:gd name="connsiteY0" fmla="*/ 2376397 h 2376397"/>
              <a:gd name="connsiteX1" fmla="*/ 61722 w 961055"/>
              <a:gd name="connsiteY1" fmla="*/ 2078018 h 2376397"/>
              <a:gd name="connsiteX2" fmla="*/ 67765 w 961055"/>
              <a:gd name="connsiteY2" fmla="*/ 1599749 h 2376397"/>
              <a:gd name="connsiteX3" fmla="*/ 699647 w 961055"/>
              <a:gd name="connsiteY3" fmla="*/ 228728 h 2376397"/>
              <a:gd name="connsiteX4" fmla="*/ 961055 w 961055"/>
              <a:gd name="connsiteY4" fmla="*/ 227381 h 2376397"/>
              <a:gd name="connsiteX0" fmla="*/ 162956 w 999588"/>
              <a:gd name="connsiteY0" fmla="*/ 2371430 h 2371430"/>
              <a:gd name="connsiteX1" fmla="*/ 61722 w 999588"/>
              <a:gd name="connsiteY1" fmla="*/ 2073051 h 2371430"/>
              <a:gd name="connsiteX2" fmla="*/ 67765 w 999588"/>
              <a:gd name="connsiteY2" fmla="*/ 1594782 h 2371430"/>
              <a:gd name="connsiteX3" fmla="*/ 699647 w 999588"/>
              <a:gd name="connsiteY3" fmla="*/ 223761 h 2371430"/>
              <a:gd name="connsiteX4" fmla="*/ 999588 w 999588"/>
              <a:gd name="connsiteY4" fmla="*/ 252215 h 2371430"/>
              <a:gd name="connsiteX0" fmla="*/ 162956 w 999588"/>
              <a:gd name="connsiteY0" fmla="*/ 2371430 h 2371430"/>
              <a:gd name="connsiteX1" fmla="*/ 166730 w 999588"/>
              <a:gd name="connsiteY1" fmla="*/ 2025502 h 2371430"/>
              <a:gd name="connsiteX2" fmla="*/ 67765 w 999588"/>
              <a:gd name="connsiteY2" fmla="*/ 1594782 h 2371430"/>
              <a:gd name="connsiteX3" fmla="*/ 699647 w 999588"/>
              <a:gd name="connsiteY3" fmla="*/ 223761 h 2371430"/>
              <a:gd name="connsiteX4" fmla="*/ 999588 w 999588"/>
              <a:gd name="connsiteY4" fmla="*/ 252215 h 2371430"/>
              <a:gd name="connsiteX0" fmla="*/ 40078 w 876710"/>
              <a:gd name="connsiteY0" fmla="*/ 2329660 h 2329660"/>
              <a:gd name="connsiteX1" fmla="*/ 43852 w 876710"/>
              <a:gd name="connsiteY1" fmla="*/ 1983732 h 2329660"/>
              <a:gd name="connsiteX2" fmla="*/ 303188 w 876710"/>
              <a:gd name="connsiteY2" fmla="*/ 1302389 h 2329660"/>
              <a:gd name="connsiteX3" fmla="*/ 576769 w 876710"/>
              <a:gd name="connsiteY3" fmla="*/ 181991 h 2329660"/>
              <a:gd name="connsiteX4" fmla="*/ 876710 w 876710"/>
              <a:gd name="connsiteY4" fmla="*/ 210445 h 2329660"/>
              <a:gd name="connsiteX0" fmla="*/ 40078 w 876710"/>
              <a:gd name="connsiteY0" fmla="*/ 2329660 h 2329660"/>
              <a:gd name="connsiteX1" fmla="*/ 43852 w 876710"/>
              <a:gd name="connsiteY1" fmla="*/ 1983732 h 2329660"/>
              <a:gd name="connsiteX2" fmla="*/ 303188 w 876710"/>
              <a:gd name="connsiteY2" fmla="*/ 1302389 h 2329660"/>
              <a:gd name="connsiteX3" fmla="*/ 576769 w 876710"/>
              <a:gd name="connsiteY3" fmla="*/ 181991 h 2329660"/>
              <a:gd name="connsiteX4" fmla="*/ 876710 w 876710"/>
              <a:gd name="connsiteY4" fmla="*/ 210445 h 2329660"/>
              <a:gd name="connsiteX0" fmla="*/ 40078 w 876710"/>
              <a:gd name="connsiteY0" fmla="*/ 2119215 h 2119215"/>
              <a:gd name="connsiteX1" fmla="*/ 43852 w 876710"/>
              <a:gd name="connsiteY1" fmla="*/ 1773287 h 2119215"/>
              <a:gd name="connsiteX2" fmla="*/ 303188 w 876710"/>
              <a:gd name="connsiteY2" fmla="*/ 1091944 h 2119215"/>
              <a:gd name="connsiteX3" fmla="*/ 876710 w 876710"/>
              <a:gd name="connsiteY3" fmla="*/ 0 h 2119215"/>
              <a:gd name="connsiteX0" fmla="*/ 40078 w 441998"/>
              <a:gd name="connsiteY0" fmla="*/ 1547426 h 1547426"/>
              <a:gd name="connsiteX1" fmla="*/ 43852 w 441998"/>
              <a:gd name="connsiteY1" fmla="*/ 1201498 h 1547426"/>
              <a:gd name="connsiteX2" fmla="*/ 303188 w 441998"/>
              <a:gd name="connsiteY2" fmla="*/ 520155 h 1547426"/>
              <a:gd name="connsiteX3" fmla="*/ 332358 w 441998"/>
              <a:gd name="connsiteY3" fmla="*/ 0 h 1547426"/>
              <a:gd name="connsiteX0" fmla="*/ 40078 w 441998"/>
              <a:gd name="connsiteY0" fmla="*/ 1547426 h 1547426"/>
              <a:gd name="connsiteX1" fmla="*/ 43852 w 441998"/>
              <a:gd name="connsiteY1" fmla="*/ 1201498 h 1547426"/>
              <a:gd name="connsiteX2" fmla="*/ 303188 w 441998"/>
              <a:gd name="connsiteY2" fmla="*/ 520155 h 1547426"/>
              <a:gd name="connsiteX3" fmla="*/ 332358 w 441998"/>
              <a:gd name="connsiteY3" fmla="*/ 0 h 1547426"/>
              <a:gd name="connsiteX0" fmla="*/ 8615 w 410535"/>
              <a:gd name="connsiteY0" fmla="*/ 1547426 h 1547426"/>
              <a:gd name="connsiteX1" fmla="*/ 308627 w 410535"/>
              <a:gd name="connsiteY1" fmla="*/ 1199894 h 1547426"/>
              <a:gd name="connsiteX2" fmla="*/ 271725 w 410535"/>
              <a:gd name="connsiteY2" fmla="*/ 520155 h 1547426"/>
              <a:gd name="connsiteX3" fmla="*/ 300895 w 410535"/>
              <a:gd name="connsiteY3" fmla="*/ 0 h 1547426"/>
              <a:gd name="connsiteX0" fmla="*/ 8615 w 700516"/>
              <a:gd name="connsiteY0" fmla="*/ 1547426 h 1547426"/>
              <a:gd name="connsiteX1" fmla="*/ 308627 w 700516"/>
              <a:gd name="connsiteY1" fmla="*/ 1199894 h 1547426"/>
              <a:gd name="connsiteX2" fmla="*/ 561706 w 700516"/>
              <a:gd name="connsiteY2" fmla="*/ 988588 h 1547426"/>
              <a:gd name="connsiteX3" fmla="*/ 300895 w 700516"/>
              <a:gd name="connsiteY3" fmla="*/ 0 h 1547426"/>
              <a:gd name="connsiteX0" fmla="*/ 8615 w 700516"/>
              <a:gd name="connsiteY0" fmla="*/ 958440 h 958440"/>
              <a:gd name="connsiteX1" fmla="*/ 308627 w 700516"/>
              <a:gd name="connsiteY1" fmla="*/ 610908 h 958440"/>
              <a:gd name="connsiteX2" fmla="*/ 561706 w 700516"/>
              <a:gd name="connsiteY2" fmla="*/ 399602 h 958440"/>
              <a:gd name="connsiteX3" fmla="*/ 483603 w 700516"/>
              <a:gd name="connsiteY3" fmla="*/ 0 h 958440"/>
              <a:gd name="connsiteX0" fmla="*/ 8615 w 700516"/>
              <a:gd name="connsiteY0" fmla="*/ 958440 h 958440"/>
              <a:gd name="connsiteX1" fmla="*/ 308627 w 700516"/>
              <a:gd name="connsiteY1" fmla="*/ 610908 h 958440"/>
              <a:gd name="connsiteX2" fmla="*/ 301863 w 700516"/>
              <a:gd name="connsiteY2" fmla="*/ 613599 h 958440"/>
              <a:gd name="connsiteX3" fmla="*/ 561706 w 700516"/>
              <a:gd name="connsiteY3" fmla="*/ 399602 h 958440"/>
              <a:gd name="connsiteX4" fmla="*/ 483603 w 700516"/>
              <a:gd name="connsiteY4" fmla="*/ 0 h 958440"/>
              <a:gd name="connsiteX0" fmla="*/ 8615 w 700516"/>
              <a:gd name="connsiteY0" fmla="*/ 958440 h 958440"/>
              <a:gd name="connsiteX1" fmla="*/ 308627 w 700516"/>
              <a:gd name="connsiteY1" fmla="*/ 610908 h 958440"/>
              <a:gd name="connsiteX2" fmla="*/ 561706 w 700516"/>
              <a:gd name="connsiteY2" fmla="*/ 399602 h 958440"/>
              <a:gd name="connsiteX3" fmla="*/ 483603 w 700516"/>
              <a:gd name="connsiteY3" fmla="*/ 0 h 958440"/>
              <a:gd name="connsiteX0" fmla="*/ 0 w 691901"/>
              <a:gd name="connsiteY0" fmla="*/ 958440 h 958440"/>
              <a:gd name="connsiteX1" fmla="*/ 553091 w 691901"/>
              <a:gd name="connsiteY1" fmla="*/ 399602 h 958440"/>
              <a:gd name="connsiteX2" fmla="*/ 474988 w 691901"/>
              <a:gd name="connsiteY2" fmla="*/ 0 h 958440"/>
              <a:gd name="connsiteX0" fmla="*/ 0 w 691901"/>
              <a:gd name="connsiteY0" fmla="*/ 958440 h 958440"/>
              <a:gd name="connsiteX1" fmla="*/ 284391 w 691901"/>
              <a:gd name="connsiteY1" fmla="*/ 530988 h 958440"/>
              <a:gd name="connsiteX2" fmla="*/ 553091 w 691901"/>
              <a:gd name="connsiteY2" fmla="*/ 399602 h 958440"/>
              <a:gd name="connsiteX3" fmla="*/ 474988 w 691901"/>
              <a:gd name="connsiteY3" fmla="*/ 0 h 958440"/>
              <a:gd name="connsiteX0" fmla="*/ 0 w 691901"/>
              <a:gd name="connsiteY0" fmla="*/ 958440 h 958440"/>
              <a:gd name="connsiteX1" fmla="*/ 284391 w 691901"/>
              <a:gd name="connsiteY1" fmla="*/ 530988 h 958440"/>
              <a:gd name="connsiteX2" fmla="*/ 553091 w 691901"/>
              <a:gd name="connsiteY2" fmla="*/ 399602 h 958440"/>
              <a:gd name="connsiteX3" fmla="*/ 474988 w 691901"/>
              <a:gd name="connsiteY3" fmla="*/ 0 h 958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1901" h="958440">
                <a:moveTo>
                  <a:pt x="0" y="958440"/>
                </a:moveTo>
                <a:cubicBezTo>
                  <a:pt x="56773" y="906327"/>
                  <a:pt x="192209" y="624128"/>
                  <a:pt x="284391" y="530988"/>
                </a:cubicBezTo>
                <a:cubicBezTo>
                  <a:pt x="376573" y="437848"/>
                  <a:pt x="437883" y="611529"/>
                  <a:pt x="553091" y="399602"/>
                </a:cubicBezTo>
                <a:cubicBezTo>
                  <a:pt x="691901" y="104054"/>
                  <a:pt x="570426" y="140675"/>
                  <a:pt x="474988" y="0"/>
                </a:cubicBezTo>
              </a:path>
            </a:pathLst>
          </a:custGeom>
          <a:ln w="38100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2132856"/>
            <a:ext cx="284565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400" b="1" i="1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Stéréosélectivité</a:t>
            </a:r>
            <a:r>
              <a:rPr kumimoji="0" lang="fr-FR" sz="2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: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72008" y="2601088"/>
            <a:ext cx="8964488" cy="1440159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1"/>
          <p:cNvSpPr txBox="1">
            <a:spLocks noChangeArrowheads="1"/>
          </p:cNvSpPr>
          <p:nvPr/>
        </p:nvSpPr>
        <p:spPr bwMode="auto">
          <a:xfrm>
            <a:off x="107504" y="2601087"/>
            <a:ext cx="8856984" cy="704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Lors de la 1</a:t>
            </a:r>
            <a:r>
              <a:rPr kumimoji="0" lang="fr-FR" sz="2000" b="0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ère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étape,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l’addition de l’ion hydrure est équiprobable d’un côté ou de l’autre du plan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du groupe carbonyle.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7504" y="3321167"/>
            <a:ext cx="89644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On obtient donc 50 % de chaque </a:t>
            </a:r>
            <a:r>
              <a:rPr lang="fr-FR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stéréoisomère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: la réaction n’est donc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pas </a:t>
            </a:r>
            <a:r>
              <a:rPr lang="fr-FR" sz="2000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stéréosélective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fr-FR" dirty="0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4182070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fr-FR" sz="20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r>
              <a:rPr lang="fr-FR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Application 7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 :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Pour chaque réaction ci-dessous, indiquer la structure du(des) produits obtenu(s), préciser le nombre d’équivalents d’hydrures métalliques nécessaires pour réaliser la réaction (pour 1 équivalent de substrat) puis vérifier qu’il s’agit bien d’une réduction en raisonnant sur le nombre d’oxydation du carbone fonctionnel.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Image 12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5589240"/>
            <a:ext cx="4616896" cy="1088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5661248"/>
            <a:ext cx="2147335" cy="1021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6876256" y="5661248"/>
            <a:ext cx="1944216" cy="1008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0,25 </a:t>
            </a: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éq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NaBH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nécessaire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12" grpId="0"/>
      <p:bldP spid="1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3785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fr-FR" sz="20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r>
              <a:rPr lang="fr-FR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Application 7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 :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Pour chaque réaction ci-dessous, indiquer la structure du(des) produits obtenu(s), préciser le nombre d’équivalents d’hydrures métalliques nécessaires pour réaliser la réaction (pour 1 équivalent de substrat) puis vérifier qu’il s’agit bien d’une réduction en raisonnant sur le nombre d’oxydation du carbone fonctionnel.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Image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399232"/>
            <a:ext cx="4616896" cy="1088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429000"/>
            <a:ext cx="5400600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1471240"/>
            <a:ext cx="2147335" cy="1021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6876256" y="1471240"/>
            <a:ext cx="1944216" cy="1008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0,25 </a:t>
            </a: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éq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NaBH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nécessaire</a:t>
            </a:r>
            <a:endParaRPr lang="fr-FR" dirty="0"/>
          </a:p>
        </p:txBody>
      </p:sp>
      <p:cxnSp>
        <p:nvCxnSpPr>
          <p:cNvPr id="8" name="Connecteur droit avec flèche 7"/>
          <p:cNvCxnSpPr/>
          <p:nvPr/>
        </p:nvCxnSpPr>
        <p:spPr>
          <a:xfrm flipV="1">
            <a:off x="1691680" y="2060848"/>
            <a:ext cx="0" cy="576064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 flipV="1">
            <a:off x="6300192" y="2060848"/>
            <a:ext cx="0" cy="576064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683568" y="2636912"/>
            <a:ext cx="18722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no(C)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fr-FR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 I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292080" y="2636912"/>
            <a:ext cx="18722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no(C)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fr-FR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I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dirty="0">
              <a:solidFill>
                <a:prstClr val="black"/>
              </a:solidFill>
            </a:endParaRPr>
          </a:p>
        </p:txBody>
      </p:sp>
      <p:grpSp>
        <p:nvGrpSpPr>
          <p:cNvPr id="32" name="Groupe 31"/>
          <p:cNvGrpSpPr/>
          <p:nvPr/>
        </p:nvGrpSpPr>
        <p:grpSpPr>
          <a:xfrm>
            <a:off x="2483768" y="2564904"/>
            <a:ext cx="2880320" cy="648072"/>
            <a:chOff x="2483768" y="2564904"/>
            <a:chExt cx="2880320" cy="648072"/>
          </a:xfrm>
        </p:grpSpPr>
        <p:sp>
          <p:nvSpPr>
            <p:cNvPr id="13" name="Flèche droite 12"/>
            <p:cNvSpPr/>
            <p:nvPr/>
          </p:nvSpPr>
          <p:spPr>
            <a:xfrm>
              <a:off x="2483768" y="2564904"/>
              <a:ext cx="2880320" cy="648072"/>
            </a:xfrm>
            <a:prstGeom prst="rightArrow">
              <a:avLst>
                <a:gd name="adj1" fmla="val 50000"/>
                <a:gd name="adj2" fmla="val 53572"/>
              </a:avLst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047616" y="2673008"/>
              <a:ext cx="168828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latin typeface="Arial" pitchFamily="34" charset="0"/>
                  <a:cs typeface="Arial" pitchFamily="34" charset="0"/>
                </a:rPr>
                <a:t>Réduction</a:t>
              </a:r>
              <a:endParaRPr lang="fr-FR" sz="2000" b="1" dirty="0"/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3356992"/>
            <a:ext cx="2016224" cy="161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7380312" y="3573016"/>
            <a:ext cx="1944216" cy="1008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0,50 </a:t>
            </a: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éq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LiAlH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nécessaire</a:t>
            </a:r>
            <a:endParaRPr lang="fr-FR" dirty="0"/>
          </a:p>
        </p:txBody>
      </p:sp>
      <p:cxnSp>
        <p:nvCxnSpPr>
          <p:cNvPr id="17" name="Connecteur droit avec flèche 16"/>
          <p:cNvCxnSpPr/>
          <p:nvPr/>
        </p:nvCxnSpPr>
        <p:spPr>
          <a:xfrm flipH="1" flipV="1">
            <a:off x="323528" y="4221088"/>
            <a:ext cx="288032" cy="1368152"/>
          </a:xfrm>
          <a:prstGeom prst="straightConnector1">
            <a:avLst/>
          </a:prstGeom>
          <a:ln w="5715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 flipV="1">
            <a:off x="5364088" y="4149080"/>
            <a:ext cx="360040" cy="1512168"/>
          </a:xfrm>
          <a:prstGeom prst="straightConnector1">
            <a:avLst/>
          </a:prstGeom>
          <a:ln w="5715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-180528" y="5589240"/>
            <a:ext cx="18722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no(C) </a:t>
            </a:r>
            <a:r>
              <a:rPr lang="fr-FR" sz="2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fr-FR" sz="2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+ I</a:t>
            </a:r>
            <a:r>
              <a:rPr lang="fr-FR" sz="2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dirty="0">
              <a:solidFill>
                <a:srgbClr val="008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355976" y="5589240"/>
            <a:ext cx="18722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no(C) </a:t>
            </a:r>
            <a:r>
              <a:rPr lang="fr-FR" sz="2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fr-FR" sz="2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– I</a:t>
            </a:r>
            <a:r>
              <a:rPr lang="fr-FR" sz="2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dirty="0">
              <a:solidFill>
                <a:srgbClr val="008000"/>
              </a:solidFill>
            </a:endParaRPr>
          </a:p>
        </p:txBody>
      </p:sp>
      <p:grpSp>
        <p:nvGrpSpPr>
          <p:cNvPr id="34" name="Groupe 33"/>
          <p:cNvGrpSpPr/>
          <p:nvPr/>
        </p:nvGrpSpPr>
        <p:grpSpPr>
          <a:xfrm>
            <a:off x="1619672" y="5517232"/>
            <a:ext cx="2880320" cy="648072"/>
            <a:chOff x="1619672" y="5517232"/>
            <a:chExt cx="2880320" cy="648072"/>
          </a:xfrm>
        </p:grpSpPr>
        <p:sp>
          <p:nvSpPr>
            <p:cNvPr id="21" name="Flèche droite 20"/>
            <p:cNvSpPr/>
            <p:nvPr/>
          </p:nvSpPr>
          <p:spPr>
            <a:xfrm>
              <a:off x="1619672" y="5517232"/>
              <a:ext cx="2880320" cy="648072"/>
            </a:xfrm>
            <a:prstGeom prst="rightArrow">
              <a:avLst>
                <a:gd name="adj1" fmla="val 50000"/>
                <a:gd name="adj2" fmla="val 53572"/>
              </a:avLst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111696" y="5613304"/>
              <a:ext cx="168828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latin typeface="Arial" pitchFamily="34" charset="0"/>
                  <a:cs typeface="Arial" pitchFamily="34" charset="0"/>
                </a:rPr>
                <a:t>Réduction</a:t>
              </a:r>
              <a:endParaRPr lang="fr-FR" sz="2000" b="1" dirty="0"/>
            </a:p>
          </p:txBody>
        </p:sp>
      </p:grpSp>
      <p:cxnSp>
        <p:nvCxnSpPr>
          <p:cNvPr id="26" name="Connecteur droit avec flèche 25"/>
          <p:cNvCxnSpPr/>
          <p:nvPr/>
        </p:nvCxnSpPr>
        <p:spPr>
          <a:xfrm flipH="1" flipV="1">
            <a:off x="1691680" y="4365104"/>
            <a:ext cx="936104" cy="792088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/>
          <p:nvPr/>
        </p:nvCxnSpPr>
        <p:spPr>
          <a:xfrm flipH="1" flipV="1">
            <a:off x="7308304" y="4365104"/>
            <a:ext cx="504056" cy="648072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2483768" y="4941168"/>
            <a:ext cx="18722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no(C)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fr-FR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 II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092280" y="4941168"/>
            <a:ext cx="18722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no(C)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fr-FR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dirty="0">
              <a:solidFill>
                <a:prstClr val="black"/>
              </a:solidFill>
            </a:endParaRPr>
          </a:p>
        </p:txBody>
      </p:sp>
      <p:grpSp>
        <p:nvGrpSpPr>
          <p:cNvPr id="33" name="Groupe 32"/>
          <p:cNvGrpSpPr/>
          <p:nvPr/>
        </p:nvGrpSpPr>
        <p:grpSpPr>
          <a:xfrm>
            <a:off x="4427984" y="4869160"/>
            <a:ext cx="2880320" cy="648072"/>
            <a:chOff x="4427984" y="4869160"/>
            <a:chExt cx="2880320" cy="648072"/>
          </a:xfrm>
        </p:grpSpPr>
        <p:sp>
          <p:nvSpPr>
            <p:cNvPr id="30" name="Flèche droite 29"/>
            <p:cNvSpPr/>
            <p:nvPr/>
          </p:nvSpPr>
          <p:spPr>
            <a:xfrm>
              <a:off x="4427984" y="4869160"/>
              <a:ext cx="2880320" cy="648072"/>
            </a:xfrm>
            <a:prstGeom prst="rightArrow">
              <a:avLst>
                <a:gd name="adj1" fmla="val 50000"/>
                <a:gd name="adj2" fmla="val 53572"/>
              </a:avLst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4884096" y="4965232"/>
              <a:ext cx="168828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latin typeface="Arial" pitchFamily="34" charset="0"/>
                  <a:cs typeface="Arial" pitchFamily="34" charset="0"/>
                </a:rPr>
                <a:t>Réduction</a:t>
              </a:r>
              <a:endParaRPr lang="fr-FR" sz="20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6" grpId="0"/>
      <p:bldP spid="19" grpId="0"/>
      <p:bldP spid="20" grpId="0"/>
      <p:bldP spid="28" grpId="0"/>
      <p:bldP spid="2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4624"/>
            <a:ext cx="5400600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18688"/>
            <a:ext cx="2016224" cy="161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7380312" y="188640"/>
            <a:ext cx="1944216" cy="1008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0,50 </a:t>
            </a: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éq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LiAlH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nécessaire</a:t>
            </a:r>
            <a:endParaRPr lang="fr-FR" dirty="0"/>
          </a:p>
        </p:txBody>
      </p:sp>
      <p:cxnSp>
        <p:nvCxnSpPr>
          <p:cNvPr id="5" name="Connecteur droit avec flèche 4"/>
          <p:cNvCxnSpPr/>
          <p:nvPr/>
        </p:nvCxnSpPr>
        <p:spPr>
          <a:xfrm flipH="1" flipV="1">
            <a:off x="323528" y="836712"/>
            <a:ext cx="288032" cy="1368152"/>
          </a:xfrm>
          <a:prstGeom prst="straightConnector1">
            <a:avLst/>
          </a:prstGeom>
          <a:ln w="5715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avec flèche 5"/>
          <p:cNvCxnSpPr/>
          <p:nvPr/>
        </p:nvCxnSpPr>
        <p:spPr>
          <a:xfrm flipV="1">
            <a:off x="5364088" y="764704"/>
            <a:ext cx="360040" cy="1512168"/>
          </a:xfrm>
          <a:prstGeom prst="straightConnector1">
            <a:avLst/>
          </a:prstGeom>
          <a:ln w="5715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-180528" y="2204864"/>
            <a:ext cx="18722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no(C) </a:t>
            </a:r>
            <a:r>
              <a:rPr lang="fr-FR" sz="2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fr-FR" sz="2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+ I</a:t>
            </a:r>
            <a:r>
              <a:rPr lang="fr-FR" sz="2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dirty="0">
              <a:solidFill>
                <a:srgbClr val="008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55976" y="2204864"/>
            <a:ext cx="18722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no(C) </a:t>
            </a:r>
            <a:r>
              <a:rPr lang="fr-FR" sz="2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fr-FR" sz="2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– I</a:t>
            </a:r>
            <a:r>
              <a:rPr lang="fr-FR" sz="2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dirty="0">
              <a:solidFill>
                <a:srgbClr val="008000"/>
              </a:solidFill>
            </a:endParaRPr>
          </a:p>
        </p:txBody>
      </p:sp>
      <p:sp>
        <p:nvSpPr>
          <p:cNvPr id="9" name="Flèche droite 8"/>
          <p:cNvSpPr/>
          <p:nvPr/>
        </p:nvSpPr>
        <p:spPr>
          <a:xfrm>
            <a:off x="1619672" y="2132856"/>
            <a:ext cx="2880320" cy="648072"/>
          </a:xfrm>
          <a:prstGeom prst="rightArrow">
            <a:avLst>
              <a:gd name="adj1" fmla="val 50000"/>
              <a:gd name="adj2" fmla="val 53572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2111696" y="2228928"/>
            <a:ext cx="16882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latin typeface="Arial" pitchFamily="34" charset="0"/>
                <a:cs typeface="Arial" pitchFamily="34" charset="0"/>
              </a:rPr>
              <a:t>Réduction</a:t>
            </a:r>
            <a:endParaRPr lang="fr-FR" sz="2000" b="1" dirty="0"/>
          </a:p>
        </p:txBody>
      </p:sp>
      <p:cxnSp>
        <p:nvCxnSpPr>
          <p:cNvPr id="11" name="Connecteur droit avec flèche 10"/>
          <p:cNvCxnSpPr/>
          <p:nvPr/>
        </p:nvCxnSpPr>
        <p:spPr>
          <a:xfrm flipH="1" flipV="1">
            <a:off x="1691680" y="980728"/>
            <a:ext cx="936104" cy="792088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 flipH="1" flipV="1">
            <a:off x="7308304" y="980728"/>
            <a:ext cx="504056" cy="648072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483768" y="1556792"/>
            <a:ext cx="18722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no(C)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fr-FR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 II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092280" y="1556792"/>
            <a:ext cx="18722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no(C)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fr-FR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15" name="Flèche droite 14"/>
          <p:cNvSpPr/>
          <p:nvPr/>
        </p:nvSpPr>
        <p:spPr>
          <a:xfrm>
            <a:off x="4427984" y="1484784"/>
            <a:ext cx="2880320" cy="648072"/>
          </a:xfrm>
          <a:prstGeom prst="rightArrow">
            <a:avLst>
              <a:gd name="adj1" fmla="val 50000"/>
              <a:gd name="adj2" fmla="val 53572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4884096" y="1580856"/>
            <a:ext cx="16882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latin typeface="Arial" pitchFamily="34" charset="0"/>
                <a:cs typeface="Arial" pitchFamily="34" charset="0"/>
              </a:rPr>
              <a:t>Réduction</a:t>
            </a:r>
            <a:endParaRPr lang="fr-FR" sz="2000" b="1" dirty="0"/>
          </a:p>
        </p:txBody>
      </p:sp>
      <p:sp>
        <p:nvSpPr>
          <p:cNvPr id="17" name="Rectangle 16"/>
          <p:cNvSpPr/>
          <p:nvPr/>
        </p:nvSpPr>
        <p:spPr>
          <a:xfrm>
            <a:off x="0" y="3258899"/>
            <a:ext cx="632737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200" b="1" dirty="0" smtClean="0">
                <a:latin typeface="Bookman Old Style" pitchFamily="18" charset="0"/>
              </a:rPr>
              <a:t>b/ </a:t>
            </a:r>
            <a:r>
              <a:rPr lang="fr-FR" sz="2200" b="1" u="sng" dirty="0" smtClean="0">
                <a:latin typeface="Bookman Old Style" pitchFamily="18" charset="0"/>
              </a:rPr>
              <a:t>Action des ions hydrures sur les esters</a:t>
            </a:r>
            <a:endParaRPr lang="fr-FR" sz="2200" dirty="0">
              <a:latin typeface="Bookman Old Style" pitchFamily="18" charset="0"/>
            </a:endParaRP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0" y="3701000"/>
            <a:ext cx="321434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Bilan de la réaction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 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:</a:t>
            </a:r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-1" y="4182179"/>
            <a:ext cx="914400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 L’action de </a:t>
            </a:r>
            <a:r>
              <a:rPr lang="fr-FR" sz="2400" b="1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LiAlH</a:t>
            </a:r>
            <a:r>
              <a:rPr lang="fr-FR" sz="2400" b="1" baseline="-25000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4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sur un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ester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conduit à la 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formation de </a:t>
            </a:r>
            <a:r>
              <a:rPr kumimoji="0" lang="fr-FR" sz="24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2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ALCOOLS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après hydrolyse acide, selon le bilan ci-dessous qui est une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REDUCTION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 :</a:t>
            </a:r>
            <a:endParaRPr kumimoji="0" lang="fr-FR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91058" y="5085184"/>
            <a:ext cx="8964488" cy="165618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Connecteur droit avec flèche 20"/>
          <p:cNvCxnSpPr/>
          <p:nvPr/>
        </p:nvCxnSpPr>
        <p:spPr>
          <a:xfrm>
            <a:off x="3275856" y="5851564"/>
            <a:ext cx="1872208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Box 3"/>
          <p:cNvSpPr txBox="1">
            <a:spLocks noChangeArrowheads="1"/>
          </p:cNvSpPr>
          <p:nvPr/>
        </p:nvSpPr>
        <p:spPr bwMode="auto">
          <a:xfrm>
            <a:off x="3347864" y="5275500"/>
            <a:ext cx="439248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1) </a:t>
            </a:r>
            <a:r>
              <a:rPr lang="fr-FR" sz="2800" b="1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LiAlH</a:t>
            </a:r>
            <a:r>
              <a:rPr lang="fr-FR" sz="2800" b="1" baseline="-25000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4</a:t>
            </a:r>
            <a:r>
              <a:rPr lang="fr-FR" sz="2800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endParaRPr kumimoji="0" lang="fr-FR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3347864" y="5923572"/>
            <a:ext cx="187220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2) </a:t>
            </a:r>
            <a:r>
              <a:rPr lang="fr-FR" sz="2800" b="1" dirty="0"/>
              <a:t>H</a:t>
            </a:r>
            <a:r>
              <a:rPr lang="fr-FR" sz="2800" b="1" baseline="-25000" dirty="0"/>
              <a:t>2</a:t>
            </a:r>
            <a:r>
              <a:rPr lang="fr-FR" sz="2800" b="1" dirty="0"/>
              <a:t>O, H</a:t>
            </a:r>
            <a:r>
              <a:rPr lang="fr-FR" sz="2800" b="1" baseline="30000" dirty="0"/>
              <a:t>+</a:t>
            </a:r>
            <a:endParaRPr lang="fr-FR" sz="2800" b="1" dirty="0"/>
          </a:p>
        </p:txBody>
      </p:sp>
      <p:sp>
        <p:nvSpPr>
          <p:cNvPr id="26" name="Rectangle 25"/>
          <p:cNvSpPr/>
          <p:nvPr/>
        </p:nvSpPr>
        <p:spPr>
          <a:xfrm>
            <a:off x="5292080" y="5119908"/>
            <a:ext cx="1800200" cy="154945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8" name="Image 27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64088" y="5131484"/>
            <a:ext cx="1584176" cy="1524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Image 28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0" y="5157192"/>
            <a:ext cx="1763906" cy="1372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Image 29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2492" t="39759" r="46561" b="22892"/>
          <a:stretch>
            <a:fillRect/>
          </a:stretch>
        </p:blipFill>
        <p:spPr bwMode="auto">
          <a:xfrm>
            <a:off x="7236296" y="5635540"/>
            <a:ext cx="500874" cy="533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Image 30"/>
          <p:cNvPicPr/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56376" y="5707548"/>
            <a:ext cx="811035" cy="344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ctangle 31"/>
          <p:cNvSpPr/>
          <p:nvPr/>
        </p:nvSpPr>
        <p:spPr>
          <a:xfrm>
            <a:off x="7812360" y="5589240"/>
            <a:ext cx="1008112" cy="54133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 animBg="1"/>
      <p:bldP spid="22" grpId="0"/>
      <p:bldP spid="23" grpId="0"/>
      <p:bldP spid="26" grpId="0" animBg="1"/>
      <p:bldP spid="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27384"/>
            <a:ext cx="59378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u="sng" dirty="0" smtClean="0">
                <a:latin typeface="Bookman Old Style" pitchFamily="18" charset="0"/>
              </a:rPr>
              <a:t>I- Caractéristiques de la liaison C=O</a:t>
            </a:r>
            <a:endParaRPr lang="fr-FR" sz="2400" dirty="0">
              <a:latin typeface="Bookman Old Style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19672" y="404664"/>
            <a:ext cx="486703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200" b="1" dirty="0" smtClean="0">
                <a:latin typeface="Bookman Old Style" pitchFamily="18" charset="0"/>
              </a:rPr>
              <a:t>1) </a:t>
            </a:r>
            <a:r>
              <a:rPr lang="fr-FR" sz="2200" b="1" u="sng" dirty="0" smtClean="0">
                <a:latin typeface="Bookman Old Style" pitchFamily="18" charset="0"/>
              </a:rPr>
              <a:t>Cas des composés carbonylés</a:t>
            </a:r>
            <a:endParaRPr lang="fr-FR" sz="2200" dirty="0">
              <a:latin typeface="Bookman Old Style" pitchFamily="18" charset="0"/>
            </a:endParaRPr>
          </a:p>
        </p:txBody>
      </p:sp>
      <p:cxnSp>
        <p:nvCxnSpPr>
          <p:cNvPr id="4" name="Connecteur droit avec flèche 3"/>
          <p:cNvCxnSpPr/>
          <p:nvPr/>
        </p:nvCxnSpPr>
        <p:spPr>
          <a:xfrm flipV="1">
            <a:off x="6516216" y="332656"/>
            <a:ext cx="576064" cy="216024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avec flèche 4"/>
          <p:cNvCxnSpPr/>
          <p:nvPr/>
        </p:nvCxnSpPr>
        <p:spPr>
          <a:xfrm>
            <a:off x="6516216" y="692696"/>
            <a:ext cx="576064" cy="216024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7042143" y="116632"/>
            <a:ext cx="21018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70C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ALDEHYDES</a:t>
            </a:r>
            <a:endParaRPr lang="fr-FR" sz="2000" dirty="0">
              <a:solidFill>
                <a:srgbClr val="0070C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92280" y="692696"/>
            <a:ext cx="16506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70C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CETONES</a:t>
            </a:r>
            <a:endParaRPr lang="fr-FR" sz="2000" dirty="0">
              <a:solidFill>
                <a:srgbClr val="0070C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764704"/>
            <a:ext cx="18565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Bookman Old Style" pitchFamily="18" charset="0"/>
              </a:rPr>
              <a:t>a/ </a:t>
            </a:r>
            <a:r>
              <a:rPr lang="fr-FR" sz="2000" b="1" u="sng" dirty="0" smtClean="0">
                <a:latin typeface="Bookman Old Style" pitchFamily="18" charset="0"/>
              </a:rPr>
              <a:t>Structure</a:t>
            </a:r>
            <a:endParaRPr lang="fr-FR" sz="2000" dirty="0">
              <a:latin typeface="Bookman Old Style" pitchFamily="18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72008" y="1124745"/>
            <a:ext cx="8964488" cy="3744416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Géométrie</a:t>
            </a:r>
            <a:r>
              <a:rPr kumimoji="0" lang="fr-FR" sz="2000" b="1" i="1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VSEPR autour de l’atome de carbone fonctionnel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Longueur</a:t>
            </a:r>
            <a:r>
              <a:rPr kumimoji="0" lang="fr-FR" sz="2000" b="1" i="1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de la liaison </a:t>
            </a:r>
            <a:r>
              <a:rPr kumimoji="0" lang="fr-FR" sz="2000" b="1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</a:t>
            </a:r>
            <a:r>
              <a:rPr kumimoji="0" lang="fr-FR" sz="2000" b="1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=</a:t>
            </a:r>
            <a:r>
              <a:rPr kumimoji="0" lang="fr-FR" sz="2000" b="1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O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</a:t>
            </a:r>
          </a:p>
        </p:txBody>
      </p:sp>
      <p:sp>
        <p:nvSpPr>
          <p:cNvPr id="10" name="Text Box 1"/>
          <p:cNvSpPr txBox="1">
            <a:spLocks noChangeArrowheads="1"/>
          </p:cNvSpPr>
          <p:nvPr/>
        </p:nvSpPr>
        <p:spPr bwMode="auto">
          <a:xfrm>
            <a:off x="107504" y="1523741"/>
            <a:ext cx="5832648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Carbone de type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AX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3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E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0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: d’où un environnement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triangulaire plan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avec des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angles de liaison proches de 120 °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autour du carbone fonctionnel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Image 10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0152" y="1321718"/>
            <a:ext cx="3030773" cy="1861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899592" y="2459845"/>
            <a:ext cx="37737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 3" pitchFamily="18" charset="2"/>
              </a:rPr>
              <a:t>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4 atomes dans le même plan</a:t>
            </a:r>
            <a:endParaRPr lang="fr-FR" sz="2000" u="sng" dirty="0"/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1187624" y="3140968"/>
            <a:ext cx="7297092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En moyenne, d(C=O) = 123 pm </a:t>
            </a:r>
            <a:r>
              <a:rPr kumimoji="0" lang="fr-FR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&lt;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d(C=C) = 134 pm</a:t>
            </a:r>
            <a:endParaRPr kumimoji="0" lang="fr-FR" sz="1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057" name="Text Box 1"/>
          <p:cNvSpPr txBox="1">
            <a:spLocks noChangeArrowheads="1"/>
          </p:cNvSpPr>
          <p:nvPr/>
        </p:nvSpPr>
        <p:spPr bwMode="auto">
          <a:xfrm>
            <a:off x="179512" y="3501008"/>
            <a:ext cx="8784976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La liaison C=O des composés carbonylés est donc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plus courte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et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plus forte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que la liaison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C=C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des alcènes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179512" y="4177020"/>
            <a:ext cx="8784976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Comme la liaison C=C, la liaison C=O est constituée d’une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liaison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et d’une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liaison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p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5013176"/>
            <a:ext cx="58432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fr-FR" sz="2000" b="1" dirty="0" smtClean="0">
                <a:latin typeface="Bookman Old Style" pitchFamily="18" charset="0"/>
              </a:rPr>
              <a:t>b/ </a:t>
            </a:r>
            <a:r>
              <a:rPr lang="fr-FR" sz="2000" b="1" u="sng" dirty="0" smtClean="0">
                <a:latin typeface="Bookman Old Style" pitchFamily="18" charset="0"/>
              </a:rPr>
              <a:t>Réactivité du carbone de la liaison C=O</a:t>
            </a:r>
            <a:endParaRPr lang="fr-FR" sz="2000" dirty="0">
              <a:latin typeface="Bookman Old Style" pitchFamily="18" charset="0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80359" y="5373216"/>
            <a:ext cx="8964488" cy="136815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36290" y="5296893"/>
            <a:ext cx="8997539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La liaison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C=O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est polarisée </a:t>
            </a:r>
            <a:r>
              <a:rPr kumimoji="0" lang="fr-FR" sz="3200" b="0" i="0" u="none" strike="noStrike" cap="none" normalizeH="0" baseline="30000" dirty="0" smtClean="0">
                <a:ln>
                  <a:noFill/>
                </a:ln>
                <a:solidFill>
                  <a:srgbClr val="00800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3200" b="0" i="0" u="none" strike="noStrike" cap="none" normalizeH="0" baseline="3000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+</a:t>
            </a:r>
            <a:r>
              <a:rPr kumimoji="0" lang="fr-FR" sz="3200" b="0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 </a:t>
            </a:r>
            <a:r>
              <a:rPr kumimoji="0" lang="fr-FR" sz="32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C=O</a:t>
            </a:r>
            <a:r>
              <a:rPr kumimoji="0" lang="fr-FR" sz="3200" b="1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 </a:t>
            </a:r>
            <a:r>
              <a:rPr kumimoji="0" lang="fr-FR" sz="3200" b="1" i="0" u="none" strike="noStrike" cap="none" normalizeH="0" baseline="30000" dirty="0" smtClean="0">
                <a:ln>
                  <a:noFill/>
                </a:ln>
                <a:solidFill>
                  <a:srgbClr val="00800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3200" b="1" i="0" u="none" strike="noStrike" cap="none" normalizeH="0" baseline="3000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–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: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carbone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de la liaison C=O est un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site ELECTROPHILE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c'est-à-dire un site appauvri en électrons,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sus-ceptible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d’accepter un doublet d’électrons de la part d’un nucléophile pour former une liaison covalente.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9" name="Groupe 18"/>
          <p:cNvGrpSpPr/>
          <p:nvPr/>
        </p:nvGrpSpPr>
        <p:grpSpPr>
          <a:xfrm>
            <a:off x="6425158" y="1229519"/>
            <a:ext cx="1543615" cy="1434410"/>
            <a:chOff x="6463258" y="4365104"/>
            <a:chExt cx="1543615" cy="1434410"/>
          </a:xfrm>
        </p:grpSpPr>
        <p:sp>
          <p:nvSpPr>
            <p:cNvPr id="20" name="ZoneTexte 19"/>
            <p:cNvSpPr txBox="1"/>
            <p:nvPr/>
          </p:nvSpPr>
          <p:spPr>
            <a:xfrm>
              <a:off x="7016080" y="4365104"/>
              <a:ext cx="473206" cy="5078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700" b="1" dirty="0" smtClean="0">
                  <a:solidFill>
                    <a:srgbClr val="00B0F0"/>
                  </a:solidFill>
                  <a:latin typeface="Arial Black" pitchFamily="34" charset="0"/>
                  <a:cs typeface="Arial" pitchFamily="34" charset="0"/>
                </a:rPr>
                <a:t>O</a:t>
              </a:r>
              <a:endParaRPr lang="fr-FR" sz="2700" b="1" dirty="0">
                <a:solidFill>
                  <a:srgbClr val="00B0F0"/>
                </a:solidFill>
                <a:latin typeface="Arial Black" pitchFamily="34" charset="0"/>
                <a:cs typeface="Arial" pitchFamily="34" charset="0"/>
              </a:endParaRPr>
            </a:p>
          </p:txBody>
        </p:sp>
        <p:sp>
          <p:nvSpPr>
            <p:cNvPr id="21" name="ZoneTexte 20"/>
            <p:cNvSpPr txBox="1"/>
            <p:nvPr/>
          </p:nvSpPr>
          <p:spPr>
            <a:xfrm>
              <a:off x="7010747" y="4994126"/>
              <a:ext cx="453970" cy="5078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700" b="1" dirty="0" smtClean="0">
                  <a:solidFill>
                    <a:srgbClr val="00B0F0"/>
                  </a:solidFill>
                  <a:latin typeface="Arial Black" pitchFamily="34" charset="0"/>
                  <a:cs typeface="Arial" pitchFamily="34" charset="0"/>
                </a:rPr>
                <a:t>C</a:t>
              </a:r>
              <a:endParaRPr lang="fr-FR" sz="2700" b="1" dirty="0">
                <a:solidFill>
                  <a:srgbClr val="00B0F0"/>
                </a:solidFill>
                <a:latin typeface="Arial Black" pitchFamily="34" charset="0"/>
                <a:cs typeface="Arial" pitchFamily="34" charset="0"/>
              </a:endParaRPr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6463258" y="5291683"/>
              <a:ext cx="453970" cy="5078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700" b="1" dirty="0" smtClean="0">
                  <a:solidFill>
                    <a:srgbClr val="00B0F0"/>
                  </a:solidFill>
                  <a:latin typeface="Arial Black" pitchFamily="34" charset="0"/>
                  <a:cs typeface="Arial" pitchFamily="34" charset="0"/>
                </a:rPr>
                <a:t>C</a:t>
              </a:r>
              <a:endParaRPr lang="fr-FR" sz="2700" b="1" dirty="0">
                <a:solidFill>
                  <a:srgbClr val="00B0F0"/>
                </a:solidFill>
                <a:latin typeface="Arial Black" pitchFamily="34" charset="0"/>
                <a:cs typeface="Arial" pitchFamily="34" charset="0"/>
              </a:endParaRPr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7552903" y="5291683"/>
              <a:ext cx="453970" cy="5078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700" b="1" dirty="0" smtClean="0">
                  <a:solidFill>
                    <a:srgbClr val="00B0F0"/>
                  </a:solidFill>
                  <a:latin typeface="Arial Black" pitchFamily="34" charset="0"/>
                  <a:cs typeface="Arial" pitchFamily="34" charset="0"/>
                </a:rPr>
                <a:t>C</a:t>
              </a:r>
              <a:endParaRPr lang="fr-FR" sz="2700" b="1" dirty="0">
                <a:solidFill>
                  <a:srgbClr val="00B0F0"/>
                </a:solidFill>
                <a:latin typeface="Arial Black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7" grpId="0"/>
      <p:bldP spid="45058" grpId="0"/>
      <p:bldP spid="16" grpId="0"/>
      <p:bldP spid="17" grpId="0" animBg="1"/>
      <p:bldP spid="4505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-27384"/>
            <a:ext cx="321434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Bilan de la réaction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 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: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-1" y="332656"/>
            <a:ext cx="914400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 L’action de </a:t>
            </a:r>
            <a:r>
              <a:rPr lang="fr-FR" sz="2400" b="1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LiAlH</a:t>
            </a:r>
            <a:r>
              <a:rPr lang="fr-FR" sz="2400" b="1" baseline="-25000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4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sur un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ester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conduit à la 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formation de </a:t>
            </a:r>
            <a:r>
              <a:rPr kumimoji="0" lang="fr-FR" sz="24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2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ALCOOLS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après hydrolyse acide, selon le bilan ci-dessous qui est une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REDUCTION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 :</a:t>
            </a:r>
            <a:endParaRPr kumimoji="0" lang="fr-FR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91058" y="1196752"/>
            <a:ext cx="8964488" cy="165618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3275856" y="1963132"/>
            <a:ext cx="1872208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347864" y="1387068"/>
            <a:ext cx="439248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1) </a:t>
            </a:r>
            <a:r>
              <a:rPr lang="fr-FR" sz="2800" b="1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LiAlH</a:t>
            </a:r>
            <a:r>
              <a:rPr lang="fr-FR" sz="2800" b="1" baseline="-25000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4</a:t>
            </a:r>
            <a:r>
              <a:rPr lang="fr-FR" sz="2800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endParaRPr kumimoji="0" lang="fr-FR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347864" y="2035140"/>
            <a:ext cx="187220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2) </a:t>
            </a:r>
            <a:r>
              <a:rPr lang="fr-FR" sz="2800" b="1" dirty="0"/>
              <a:t>H</a:t>
            </a:r>
            <a:r>
              <a:rPr lang="fr-FR" sz="2800" b="1" baseline="-25000" dirty="0"/>
              <a:t>2</a:t>
            </a:r>
            <a:r>
              <a:rPr lang="fr-FR" sz="2800" b="1" dirty="0"/>
              <a:t>O, H</a:t>
            </a:r>
            <a:r>
              <a:rPr lang="fr-FR" sz="2800" b="1" baseline="30000" dirty="0"/>
              <a:t>+</a:t>
            </a:r>
            <a:endParaRPr lang="fr-FR" sz="2800" b="1" dirty="0"/>
          </a:p>
        </p:txBody>
      </p:sp>
      <p:sp>
        <p:nvSpPr>
          <p:cNvPr id="8" name="Rectangle 7"/>
          <p:cNvSpPr/>
          <p:nvPr/>
        </p:nvSpPr>
        <p:spPr>
          <a:xfrm>
            <a:off x="5292080" y="1231476"/>
            <a:ext cx="1800200" cy="154945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64088" y="1243052"/>
            <a:ext cx="1584176" cy="1524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 9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0" y="1268760"/>
            <a:ext cx="1763906" cy="1372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0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2492" t="39759" r="46561" b="22892"/>
          <a:stretch>
            <a:fillRect/>
          </a:stretch>
        </p:blipFill>
        <p:spPr bwMode="auto">
          <a:xfrm>
            <a:off x="7236296" y="1747108"/>
            <a:ext cx="500874" cy="533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 11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56376" y="1819116"/>
            <a:ext cx="811035" cy="344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72008" y="4293096"/>
            <a:ext cx="8964488" cy="244827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31640" y="2864511"/>
            <a:ext cx="490538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1907704" y="2913369"/>
            <a:ext cx="7236296" cy="40011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 smtClean="0"/>
              <a:t>NaBH</a:t>
            </a:r>
            <a:r>
              <a:rPr lang="fr-FR" sz="2000" b="1" baseline="-25000" dirty="0" smtClean="0"/>
              <a:t>4</a:t>
            </a:r>
            <a:r>
              <a:rPr lang="fr-FR" sz="2000" i="1" dirty="0" smtClean="0"/>
              <a:t> est </a:t>
            </a:r>
            <a:r>
              <a:rPr lang="fr-FR" sz="2000" b="1" u="sng" dirty="0" smtClean="0"/>
              <a:t>incapable de réaliser cette transformation</a:t>
            </a:r>
            <a:r>
              <a:rPr lang="fr-FR" sz="2000" i="1" dirty="0" smtClean="0"/>
              <a:t> sur un ester.</a:t>
            </a:r>
            <a:endParaRPr lang="fr-FR" sz="2000" dirty="0"/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0" y="3822948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Addition des 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ions hydrure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sur le 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benzoate d’éthyle</a:t>
            </a:r>
            <a:endParaRPr kumimoji="0" lang="fr-FR" sz="4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0" y="3501008"/>
            <a:ext cx="43877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Mécanisme réactionnel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 </a:t>
            </a:r>
            <a:r>
              <a:rPr kumimoji="0" lang="fr-FR" sz="2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(A</a:t>
            </a:r>
            <a:r>
              <a:rPr kumimoji="0" lang="fr-FR" sz="2400" b="1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N</a:t>
            </a:r>
            <a:r>
              <a:rPr kumimoji="0" lang="fr-FR" sz="2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)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: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4058" y="4305980"/>
            <a:ext cx="8964488" cy="430887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200" dirty="0" smtClean="0">
                <a:sym typeface="Wingdings"/>
              </a:rPr>
              <a:t></a:t>
            </a:r>
            <a:r>
              <a:rPr lang="fr-FR" sz="2200" baseline="30000" dirty="0" smtClean="0"/>
              <a:t> </a:t>
            </a:r>
            <a:r>
              <a:rPr lang="fr-FR" sz="2200" b="1" u="sng" dirty="0" smtClean="0"/>
              <a:t>Addition nucléophile d’un ion hydrure sur l’ester</a:t>
            </a:r>
            <a:r>
              <a:rPr lang="fr-FR" sz="2200" dirty="0" smtClean="0"/>
              <a:t> :</a:t>
            </a:r>
          </a:p>
        </p:txBody>
      </p:sp>
      <p:pic>
        <p:nvPicPr>
          <p:cNvPr id="19" name="Image 18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8144" y="4797152"/>
            <a:ext cx="2453948" cy="180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Image 19"/>
          <p:cNvPicPr/>
          <p:nvPr/>
        </p:nvPicPr>
        <p:blipFill>
          <a:blip r:embed="rId8" cstate="print"/>
          <a:srcRect l="90749"/>
          <a:stretch>
            <a:fillRect/>
          </a:stretch>
        </p:blipFill>
        <p:spPr bwMode="auto">
          <a:xfrm>
            <a:off x="3491880" y="5013176"/>
            <a:ext cx="466732" cy="1331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Image 20"/>
          <p:cNvPicPr/>
          <p:nvPr/>
        </p:nvPicPr>
        <p:blipFill>
          <a:blip r:embed="rId9" cstate="print"/>
          <a:srcRect r="50423"/>
          <a:stretch>
            <a:fillRect/>
          </a:stretch>
        </p:blipFill>
        <p:spPr bwMode="auto">
          <a:xfrm>
            <a:off x="251520" y="5013176"/>
            <a:ext cx="2305648" cy="1423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2" name="Connecteur droit avec flèche 21"/>
          <p:cNvCxnSpPr/>
          <p:nvPr/>
        </p:nvCxnSpPr>
        <p:spPr>
          <a:xfrm>
            <a:off x="4427984" y="5733256"/>
            <a:ext cx="936625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orme libre 22"/>
          <p:cNvSpPr/>
          <p:nvPr/>
        </p:nvSpPr>
        <p:spPr>
          <a:xfrm rot="18044203" flipV="1">
            <a:off x="1283586" y="5011706"/>
            <a:ext cx="1983614" cy="1988911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  <a:gd name="connsiteX0" fmla="*/ 166563 w 943509"/>
              <a:gd name="connsiteY0" fmla="*/ 1770771 h 1770771"/>
              <a:gd name="connsiteX1" fmla="*/ 61722 w 943509"/>
              <a:gd name="connsiteY1" fmla="*/ 1525011 h 1770771"/>
              <a:gd name="connsiteX2" fmla="*/ 67765 w 943509"/>
              <a:gd name="connsiteY2" fmla="*/ 1046742 h 1770771"/>
              <a:gd name="connsiteX3" fmla="*/ 517854 w 943509"/>
              <a:gd name="connsiteY3" fmla="*/ 181423 h 1770771"/>
              <a:gd name="connsiteX4" fmla="*/ 943509 w 943509"/>
              <a:gd name="connsiteY4" fmla="*/ 19697 h 1770771"/>
              <a:gd name="connsiteX0" fmla="*/ 166563 w 943509"/>
              <a:gd name="connsiteY0" fmla="*/ 1770771 h 1770771"/>
              <a:gd name="connsiteX1" fmla="*/ 61722 w 943509"/>
              <a:gd name="connsiteY1" fmla="*/ 1525011 h 1770771"/>
              <a:gd name="connsiteX2" fmla="*/ 67765 w 943509"/>
              <a:gd name="connsiteY2" fmla="*/ 1046742 h 1770771"/>
              <a:gd name="connsiteX3" fmla="*/ 529828 w 943509"/>
              <a:gd name="connsiteY3" fmla="*/ 223656 h 1770771"/>
              <a:gd name="connsiteX4" fmla="*/ 943509 w 943509"/>
              <a:gd name="connsiteY4" fmla="*/ 19697 h 1770771"/>
              <a:gd name="connsiteX0" fmla="*/ 580821 w 1005980"/>
              <a:gd name="connsiteY0" fmla="*/ 1609889 h 1609889"/>
              <a:gd name="connsiteX1" fmla="*/ 475980 w 1005980"/>
              <a:gd name="connsiteY1" fmla="*/ 1364129 h 1609889"/>
              <a:gd name="connsiteX2" fmla="*/ 482023 w 1005980"/>
              <a:gd name="connsiteY2" fmla="*/ 885860 h 1609889"/>
              <a:gd name="connsiteX3" fmla="*/ 944086 w 1005980"/>
              <a:gd name="connsiteY3" fmla="*/ 62774 h 1609889"/>
              <a:gd name="connsiteX4" fmla="*/ 110658 w 1005980"/>
              <a:gd name="connsiteY4" fmla="*/ 1262503 h 1609889"/>
              <a:gd name="connsiteX0" fmla="*/ 988252 w 1005980"/>
              <a:gd name="connsiteY0" fmla="*/ 78881 h 1684527"/>
              <a:gd name="connsiteX1" fmla="*/ 475980 w 1005980"/>
              <a:gd name="connsiteY1" fmla="*/ 1523473 h 1684527"/>
              <a:gd name="connsiteX2" fmla="*/ 482023 w 1005980"/>
              <a:gd name="connsiteY2" fmla="*/ 1045204 h 1684527"/>
              <a:gd name="connsiteX3" fmla="*/ 944086 w 1005980"/>
              <a:gd name="connsiteY3" fmla="*/ 222118 h 1684527"/>
              <a:gd name="connsiteX4" fmla="*/ 110658 w 1005980"/>
              <a:gd name="connsiteY4" fmla="*/ 1421847 h 1684527"/>
              <a:gd name="connsiteX0" fmla="*/ 988252 w 1004973"/>
              <a:gd name="connsiteY0" fmla="*/ 78881 h 1547346"/>
              <a:gd name="connsiteX1" fmla="*/ 475980 w 1004973"/>
              <a:gd name="connsiteY1" fmla="*/ 1523473 h 1547346"/>
              <a:gd name="connsiteX2" fmla="*/ 944086 w 1004973"/>
              <a:gd name="connsiteY2" fmla="*/ 222118 h 1547346"/>
              <a:gd name="connsiteX3" fmla="*/ 110658 w 1004973"/>
              <a:gd name="connsiteY3" fmla="*/ 1421847 h 1547346"/>
              <a:gd name="connsiteX0" fmla="*/ 988252 w 1004973"/>
              <a:gd name="connsiteY0" fmla="*/ 78881 h 1421847"/>
              <a:gd name="connsiteX1" fmla="*/ 495382 w 1004973"/>
              <a:gd name="connsiteY1" fmla="*/ 124492 h 1421847"/>
              <a:gd name="connsiteX2" fmla="*/ 944086 w 1004973"/>
              <a:gd name="connsiteY2" fmla="*/ 222118 h 1421847"/>
              <a:gd name="connsiteX3" fmla="*/ 110658 w 1004973"/>
              <a:gd name="connsiteY3" fmla="*/ 1421847 h 1421847"/>
              <a:gd name="connsiteX0" fmla="*/ 988252 w 988252"/>
              <a:gd name="connsiteY0" fmla="*/ 78881 h 1421847"/>
              <a:gd name="connsiteX1" fmla="*/ 495382 w 988252"/>
              <a:gd name="connsiteY1" fmla="*/ 124492 h 1421847"/>
              <a:gd name="connsiteX2" fmla="*/ 73986 w 988252"/>
              <a:gd name="connsiteY2" fmla="*/ 808845 h 1421847"/>
              <a:gd name="connsiteX3" fmla="*/ 110658 w 988252"/>
              <a:gd name="connsiteY3" fmla="*/ 1421847 h 1421847"/>
              <a:gd name="connsiteX0" fmla="*/ 976160 w 976160"/>
              <a:gd name="connsiteY0" fmla="*/ 78881 h 1447586"/>
              <a:gd name="connsiteX1" fmla="*/ 483290 w 976160"/>
              <a:gd name="connsiteY1" fmla="*/ 124492 h 1447586"/>
              <a:gd name="connsiteX2" fmla="*/ 61894 w 976160"/>
              <a:gd name="connsiteY2" fmla="*/ 808845 h 1447586"/>
              <a:gd name="connsiteX3" fmla="*/ 133367 w 976160"/>
              <a:gd name="connsiteY3" fmla="*/ 1447586 h 1447586"/>
              <a:gd name="connsiteX0" fmla="*/ 1016487 w 1016487"/>
              <a:gd name="connsiteY0" fmla="*/ 78881 h 1447586"/>
              <a:gd name="connsiteX1" fmla="*/ 523617 w 1016487"/>
              <a:gd name="connsiteY1" fmla="*/ 124492 h 1447586"/>
              <a:gd name="connsiteX2" fmla="*/ 102221 w 1016487"/>
              <a:gd name="connsiteY2" fmla="*/ 808845 h 1447586"/>
              <a:gd name="connsiteX3" fmla="*/ 173694 w 1016487"/>
              <a:gd name="connsiteY3" fmla="*/ 1447586 h 1447586"/>
              <a:gd name="connsiteX0" fmla="*/ 1016487 w 1016487"/>
              <a:gd name="connsiteY0" fmla="*/ 78881 h 1447586"/>
              <a:gd name="connsiteX1" fmla="*/ 523617 w 1016487"/>
              <a:gd name="connsiteY1" fmla="*/ 124492 h 1447586"/>
              <a:gd name="connsiteX2" fmla="*/ 102221 w 1016487"/>
              <a:gd name="connsiteY2" fmla="*/ 808845 h 1447586"/>
              <a:gd name="connsiteX3" fmla="*/ 173694 w 1016487"/>
              <a:gd name="connsiteY3" fmla="*/ 1447586 h 1447586"/>
              <a:gd name="connsiteX0" fmla="*/ 1016487 w 1016487"/>
              <a:gd name="connsiteY0" fmla="*/ 78881 h 1447586"/>
              <a:gd name="connsiteX1" fmla="*/ 523617 w 1016487"/>
              <a:gd name="connsiteY1" fmla="*/ 124492 h 1447586"/>
              <a:gd name="connsiteX2" fmla="*/ 102221 w 1016487"/>
              <a:gd name="connsiteY2" fmla="*/ 808845 h 1447586"/>
              <a:gd name="connsiteX3" fmla="*/ 173694 w 1016487"/>
              <a:gd name="connsiteY3" fmla="*/ 1447586 h 1447586"/>
              <a:gd name="connsiteX0" fmla="*/ 1016487 w 1016487"/>
              <a:gd name="connsiteY0" fmla="*/ 78881 h 1447586"/>
              <a:gd name="connsiteX1" fmla="*/ 523617 w 1016487"/>
              <a:gd name="connsiteY1" fmla="*/ 124492 h 1447586"/>
              <a:gd name="connsiteX2" fmla="*/ 102221 w 1016487"/>
              <a:gd name="connsiteY2" fmla="*/ 808845 h 1447586"/>
              <a:gd name="connsiteX3" fmla="*/ 173694 w 1016487"/>
              <a:gd name="connsiteY3" fmla="*/ 1447586 h 1447586"/>
              <a:gd name="connsiteX0" fmla="*/ 1016487 w 1016487"/>
              <a:gd name="connsiteY0" fmla="*/ 78881 h 1447586"/>
              <a:gd name="connsiteX1" fmla="*/ 523617 w 1016487"/>
              <a:gd name="connsiteY1" fmla="*/ 124492 h 1447586"/>
              <a:gd name="connsiteX2" fmla="*/ 11051 w 1016487"/>
              <a:gd name="connsiteY2" fmla="*/ 741420 h 1447586"/>
              <a:gd name="connsiteX3" fmla="*/ 173694 w 1016487"/>
              <a:gd name="connsiteY3" fmla="*/ 1447586 h 1447586"/>
              <a:gd name="connsiteX0" fmla="*/ 1032906 w 1032906"/>
              <a:gd name="connsiteY0" fmla="*/ 78881 h 1447586"/>
              <a:gd name="connsiteX1" fmla="*/ 540036 w 1032906"/>
              <a:gd name="connsiteY1" fmla="*/ 124492 h 1447586"/>
              <a:gd name="connsiteX2" fmla="*/ 27470 w 1032906"/>
              <a:gd name="connsiteY2" fmla="*/ 741420 h 1447586"/>
              <a:gd name="connsiteX3" fmla="*/ 190113 w 1032906"/>
              <a:gd name="connsiteY3" fmla="*/ 1447586 h 1447586"/>
              <a:gd name="connsiteX0" fmla="*/ 1016487 w 1016487"/>
              <a:gd name="connsiteY0" fmla="*/ 78881 h 1447586"/>
              <a:gd name="connsiteX1" fmla="*/ 523617 w 1016487"/>
              <a:gd name="connsiteY1" fmla="*/ 124492 h 1447586"/>
              <a:gd name="connsiteX2" fmla="*/ 102221 w 1016487"/>
              <a:gd name="connsiteY2" fmla="*/ 808845 h 1447586"/>
              <a:gd name="connsiteX3" fmla="*/ 173694 w 1016487"/>
              <a:gd name="connsiteY3" fmla="*/ 1447586 h 1447586"/>
              <a:gd name="connsiteX0" fmla="*/ 1045205 w 1045205"/>
              <a:gd name="connsiteY0" fmla="*/ 112120 h 1480825"/>
              <a:gd name="connsiteX1" fmla="*/ 552335 w 1045205"/>
              <a:gd name="connsiteY1" fmla="*/ 157731 h 1480825"/>
              <a:gd name="connsiteX2" fmla="*/ 27470 w 1045205"/>
              <a:gd name="connsiteY2" fmla="*/ 1058504 h 1480825"/>
              <a:gd name="connsiteX3" fmla="*/ 202412 w 1045205"/>
              <a:gd name="connsiteY3" fmla="*/ 1480825 h 1480825"/>
              <a:gd name="connsiteX0" fmla="*/ 1059313 w 1059313"/>
              <a:gd name="connsiteY0" fmla="*/ 169638 h 1469321"/>
              <a:gd name="connsiteX1" fmla="*/ 552335 w 1059313"/>
              <a:gd name="connsiteY1" fmla="*/ 146227 h 1469321"/>
              <a:gd name="connsiteX2" fmla="*/ 27470 w 1059313"/>
              <a:gd name="connsiteY2" fmla="*/ 1047000 h 1469321"/>
              <a:gd name="connsiteX3" fmla="*/ 202412 w 1059313"/>
              <a:gd name="connsiteY3" fmla="*/ 1469321 h 1469321"/>
              <a:gd name="connsiteX0" fmla="*/ 1059313 w 1059313"/>
              <a:gd name="connsiteY0" fmla="*/ 169638 h 1469321"/>
              <a:gd name="connsiteX1" fmla="*/ 552335 w 1059313"/>
              <a:gd name="connsiteY1" fmla="*/ 146227 h 1469321"/>
              <a:gd name="connsiteX2" fmla="*/ 27470 w 1059313"/>
              <a:gd name="connsiteY2" fmla="*/ 1047000 h 1469321"/>
              <a:gd name="connsiteX3" fmla="*/ 202412 w 1059313"/>
              <a:gd name="connsiteY3" fmla="*/ 1469321 h 1469321"/>
              <a:gd name="connsiteX0" fmla="*/ 1059313 w 1059313"/>
              <a:gd name="connsiteY0" fmla="*/ 152834 h 1452517"/>
              <a:gd name="connsiteX1" fmla="*/ 953426 w 1059313"/>
              <a:gd name="connsiteY1" fmla="*/ 253658 h 1452517"/>
              <a:gd name="connsiteX2" fmla="*/ 552335 w 1059313"/>
              <a:gd name="connsiteY2" fmla="*/ 129423 h 1452517"/>
              <a:gd name="connsiteX3" fmla="*/ 27470 w 1059313"/>
              <a:gd name="connsiteY3" fmla="*/ 1030196 h 1452517"/>
              <a:gd name="connsiteX4" fmla="*/ 202412 w 1059313"/>
              <a:gd name="connsiteY4" fmla="*/ 1452517 h 1452517"/>
              <a:gd name="connsiteX0" fmla="*/ 1180389 w 1180389"/>
              <a:gd name="connsiteY0" fmla="*/ 996 h 1464709"/>
              <a:gd name="connsiteX1" fmla="*/ 953426 w 1180389"/>
              <a:gd name="connsiteY1" fmla="*/ 265850 h 1464709"/>
              <a:gd name="connsiteX2" fmla="*/ 552335 w 1180389"/>
              <a:gd name="connsiteY2" fmla="*/ 141615 h 1464709"/>
              <a:gd name="connsiteX3" fmla="*/ 27470 w 1180389"/>
              <a:gd name="connsiteY3" fmla="*/ 1042388 h 1464709"/>
              <a:gd name="connsiteX4" fmla="*/ 202412 w 1180389"/>
              <a:gd name="connsiteY4" fmla="*/ 1464709 h 1464709"/>
              <a:gd name="connsiteX0" fmla="*/ 1180389 w 1180389"/>
              <a:gd name="connsiteY0" fmla="*/ 996 h 1464709"/>
              <a:gd name="connsiteX1" fmla="*/ 953426 w 1180389"/>
              <a:gd name="connsiteY1" fmla="*/ 265850 h 1464709"/>
              <a:gd name="connsiteX2" fmla="*/ 409919 w 1180389"/>
              <a:gd name="connsiteY2" fmla="*/ 359461 h 1464709"/>
              <a:gd name="connsiteX3" fmla="*/ 27470 w 1180389"/>
              <a:gd name="connsiteY3" fmla="*/ 1042388 h 1464709"/>
              <a:gd name="connsiteX4" fmla="*/ 202412 w 1180389"/>
              <a:gd name="connsiteY4" fmla="*/ 1464709 h 1464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0389" h="1464709">
                <a:moveTo>
                  <a:pt x="1180389" y="996"/>
                </a:moveTo>
                <a:cubicBezTo>
                  <a:pt x="1179951" y="0"/>
                  <a:pt x="1081838" y="206106"/>
                  <a:pt x="953426" y="265850"/>
                </a:cubicBezTo>
                <a:cubicBezTo>
                  <a:pt x="825014" y="325594"/>
                  <a:pt x="564245" y="230038"/>
                  <a:pt x="409919" y="359461"/>
                </a:cubicBezTo>
                <a:cubicBezTo>
                  <a:pt x="255593" y="488884"/>
                  <a:pt x="60082" y="872600"/>
                  <a:pt x="27470" y="1042388"/>
                </a:cubicBezTo>
                <a:cubicBezTo>
                  <a:pt x="0" y="1241825"/>
                  <a:pt x="28718" y="1366970"/>
                  <a:pt x="202412" y="1464709"/>
                </a:cubicBezTo>
              </a:path>
            </a:pathLst>
          </a:custGeom>
          <a:ln w="38100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4" name="Forme libre 23"/>
          <p:cNvSpPr/>
          <p:nvPr/>
        </p:nvSpPr>
        <p:spPr>
          <a:xfrm rot="12873874" flipH="1" flipV="1">
            <a:off x="502053" y="5256190"/>
            <a:ext cx="596226" cy="444023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  <a:gd name="connsiteX0" fmla="*/ 703058 w 1483611"/>
              <a:gd name="connsiteY0" fmla="*/ 1823390 h 1823390"/>
              <a:gd name="connsiteX1" fmla="*/ 601824 w 1483611"/>
              <a:gd name="connsiteY1" fmla="*/ 1525011 h 1823390"/>
              <a:gd name="connsiteX2" fmla="*/ 67766 w 1483611"/>
              <a:gd name="connsiteY2" fmla="*/ 413001 h 1823390"/>
              <a:gd name="connsiteX3" fmla="*/ 1057956 w 1483611"/>
              <a:gd name="connsiteY3" fmla="*/ 181423 h 1823390"/>
              <a:gd name="connsiteX4" fmla="*/ 1483611 w 1483611"/>
              <a:gd name="connsiteY4" fmla="*/ 19697 h 1823390"/>
              <a:gd name="connsiteX0" fmla="*/ 828842 w 1609395"/>
              <a:gd name="connsiteY0" fmla="*/ 2164638 h 2164638"/>
              <a:gd name="connsiteX1" fmla="*/ 727608 w 1609395"/>
              <a:gd name="connsiteY1" fmla="*/ 1866259 h 2164638"/>
              <a:gd name="connsiteX2" fmla="*/ 193550 w 1609395"/>
              <a:gd name="connsiteY2" fmla="*/ 754249 h 2164638"/>
              <a:gd name="connsiteX3" fmla="*/ 235975 w 1609395"/>
              <a:gd name="connsiteY3" fmla="*/ 65550 h 2164638"/>
              <a:gd name="connsiteX4" fmla="*/ 1609395 w 1609395"/>
              <a:gd name="connsiteY4" fmla="*/ 360945 h 2164638"/>
              <a:gd name="connsiteX0" fmla="*/ 828842 w 1609395"/>
              <a:gd name="connsiteY0" fmla="*/ 2164638 h 2164638"/>
              <a:gd name="connsiteX1" fmla="*/ 193550 w 1609395"/>
              <a:gd name="connsiteY1" fmla="*/ 754249 h 2164638"/>
              <a:gd name="connsiteX2" fmla="*/ 235975 w 1609395"/>
              <a:gd name="connsiteY2" fmla="*/ 65550 h 2164638"/>
              <a:gd name="connsiteX3" fmla="*/ 1609395 w 1609395"/>
              <a:gd name="connsiteY3" fmla="*/ 360945 h 2164638"/>
              <a:gd name="connsiteX0" fmla="*/ 1000722 w 1781275"/>
              <a:gd name="connsiteY0" fmla="*/ 2253116 h 2253116"/>
              <a:gd name="connsiteX1" fmla="*/ 98812 w 1781275"/>
              <a:gd name="connsiteY1" fmla="*/ 1373591 h 2253116"/>
              <a:gd name="connsiteX2" fmla="*/ 407855 w 1781275"/>
              <a:gd name="connsiteY2" fmla="*/ 154028 h 2253116"/>
              <a:gd name="connsiteX3" fmla="*/ 1781275 w 1781275"/>
              <a:gd name="connsiteY3" fmla="*/ 449423 h 2253116"/>
              <a:gd name="connsiteX0" fmla="*/ 1000722 w 1437909"/>
              <a:gd name="connsiteY0" fmla="*/ 2241365 h 2241365"/>
              <a:gd name="connsiteX1" fmla="*/ 98812 w 1437909"/>
              <a:gd name="connsiteY1" fmla="*/ 1361840 h 2241365"/>
              <a:gd name="connsiteX2" fmla="*/ 407855 w 1437909"/>
              <a:gd name="connsiteY2" fmla="*/ 142277 h 2241365"/>
              <a:gd name="connsiteX3" fmla="*/ 1437910 w 1437909"/>
              <a:gd name="connsiteY3" fmla="*/ 508174 h 2241365"/>
              <a:gd name="connsiteX0" fmla="*/ 1150228 w 1459265"/>
              <a:gd name="connsiteY0" fmla="*/ 1727738 h 1727737"/>
              <a:gd name="connsiteX1" fmla="*/ 120168 w 1459265"/>
              <a:gd name="connsiteY1" fmla="*/ 1361840 h 1727737"/>
              <a:gd name="connsiteX2" fmla="*/ 429211 w 1459265"/>
              <a:gd name="connsiteY2" fmla="*/ 142277 h 1727737"/>
              <a:gd name="connsiteX3" fmla="*/ 1459266 w 1459265"/>
              <a:gd name="connsiteY3" fmla="*/ 508174 h 1727737"/>
              <a:gd name="connsiteX0" fmla="*/ 1150228 w 1459265"/>
              <a:gd name="connsiteY0" fmla="*/ 1727738 h 2051076"/>
              <a:gd name="connsiteX1" fmla="*/ 120168 w 1459265"/>
              <a:gd name="connsiteY1" fmla="*/ 1361840 h 2051076"/>
              <a:gd name="connsiteX2" fmla="*/ 429211 w 1459265"/>
              <a:gd name="connsiteY2" fmla="*/ 142277 h 2051076"/>
              <a:gd name="connsiteX3" fmla="*/ 1459266 w 1459265"/>
              <a:gd name="connsiteY3" fmla="*/ 508174 h 2051076"/>
              <a:gd name="connsiteX0" fmla="*/ 4352094 w 4352094"/>
              <a:gd name="connsiteY0" fmla="*/ 761463 h 1465036"/>
              <a:gd name="connsiteX1" fmla="*/ 577577 w 4352094"/>
              <a:gd name="connsiteY1" fmla="*/ 1361840 h 1465036"/>
              <a:gd name="connsiteX2" fmla="*/ 886620 w 4352094"/>
              <a:gd name="connsiteY2" fmla="*/ 142277 h 1465036"/>
              <a:gd name="connsiteX3" fmla="*/ 1916675 w 4352094"/>
              <a:gd name="connsiteY3" fmla="*/ 508174 h 1465036"/>
              <a:gd name="connsiteX0" fmla="*/ 3541700 w 3541700"/>
              <a:gd name="connsiteY0" fmla="*/ 694860 h 1018196"/>
              <a:gd name="connsiteX1" fmla="*/ 648935 w 3541700"/>
              <a:gd name="connsiteY1" fmla="*/ 895612 h 1018196"/>
              <a:gd name="connsiteX2" fmla="*/ 76226 w 3541700"/>
              <a:gd name="connsiteY2" fmla="*/ 75674 h 1018196"/>
              <a:gd name="connsiteX3" fmla="*/ 1106281 w 3541700"/>
              <a:gd name="connsiteY3" fmla="*/ 441571 h 1018196"/>
              <a:gd name="connsiteX0" fmla="*/ 3642499 w 3642499"/>
              <a:gd name="connsiteY0" fmla="*/ 1137801 h 1461137"/>
              <a:gd name="connsiteX1" fmla="*/ 749734 w 3642499"/>
              <a:gd name="connsiteY1" fmla="*/ 1338553 h 1461137"/>
              <a:gd name="connsiteX2" fmla="*/ 177025 w 3642499"/>
              <a:gd name="connsiteY2" fmla="*/ 518615 h 1461137"/>
              <a:gd name="connsiteX3" fmla="*/ 1811897 w 3642499"/>
              <a:gd name="connsiteY3" fmla="*/ 19697 h 1461137"/>
              <a:gd name="connsiteX0" fmla="*/ 3513175 w 3513175"/>
              <a:gd name="connsiteY0" fmla="*/ 1137801 h 2079647"/>
              <a:gd name="connsiteX1" fmla="*/ 1396352 w 3513175"/>
              <a:gd name="connsiteY1" fmla="*/ 1976451 h 2079647"/>
              <a:gd name="connsiteX2" fmla="*/ 47701 w 3513175"/>
              <a:gd name="connsiteY2" fmla="*/ 518615 h 2079647"/>
              <a:gd name="connsiteX3" fmla="*/ 1682573 w 3513175"/>
              <a:gd name="connsiteY3" fmla="*/ 19697 h 2079647"/>
              <a:gd name="connsiteX0" fmla="*/ 2827471 w 2827471"/>
              <a:gd name="connsiteY0" fmla="*/ 1137801 h 2013473"/>
              <a:gd name="connsiteX1" fmla="*/ 710648 w 2827471"/>
              <a:gd name="connsiteY1" fmla="*/ 1976451 h 2013473"/>
              <a:gd name="connsiteX2" fmla="*/ 47702 w 2827471"/>
              <a:gd name="connsiteY2" fmla="*/ 915664 h 2013473"/>
              <a:gd name="connsiteX3" fmla="*/ 996869 w 2827471"/>
              <a:gd name="connsiteY3" fmla="*/ 19697 h 2013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7471" h="2013473">
                <a:moveTo>
                  <a:pt x="2827471" y="1137801"/>
                </a:moveTo>
                <a:cubicBezTo>
                  <a:pt x="2213592" y="1461139"/>
                  <a:pt x="1173943" y="2013474"/>
                  <a:pt x="710648" y="1976451"/>
                </a:cubicBezTo>
                <a:cubicBezTo>
                  <a:pt x="247353" y="1939428"/>
                  <a:pt x="-1" y="1241790"/>
                  <a:pt x="47702" y="915664"/>
                </a:cubicBezTo>
                <a:cubicBezTo>
                  <a:pt x="95405" y="589538"/>
                  <a:pt x="886211" y="0"/>
                  <a:pt x="996869" y="19697"/>
                </a:cubicBezTo>
              </a:path>
            </a:pathLst>
          </a:custGeom>
          <a:ln w="38100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/>
      <p:bldP spid="17" grpId="0"/>
      <p:bldP spid="18" grpId="0" animBg="1"/>
      <p:bldP spid="23" grpId="0" animBg="1"/>
      <p:bldP spid="2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72008" y="1052736"/>
            <a:ext cx="8964488" cy="5472608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200" dirty="0" smtClean="0">
                <a:sym typeface="Wingdings"/>
              </a:rPr>
              <a:t></a:t>
            </a:r>
            <a:r>
              <a:rPr lang="fr-FR" sz="2200" baseline="30000" dirty="0" smtClean="0"/>
              <a:t> </a:t>
            </a:r>
            <a:r>
              <a:rPr lang="fr-FR" sz="2200" b="1" u="sng" dirty="0" smtClean="0"/>
              <a:t>Addition nucléophile de l’organomagnésien sur le composé carbonylé</a:t>
            </a:r>
            <a:r>
              <a:rPr lang="fr-FR" sz="2200" dirty="0" smtClean="0"/>
              <a:t> 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Image 1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365104"/>
            <a:ext cx="2453948" cy="180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447055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Addition des 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ions hydrure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sur le 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benzoate d’éthyle</a:t>
            </a:r>
            <a:endParaRPr kumimoji="0" lang="fr-FR" sz="4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-27384"/>
            <a:ext cx="43877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Mécanisme réactionnel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 </a:t>
            </a:r>
            <a:r>
              <a:rPr kumimoji="0" lang="fr-FR" sz="2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(A</a:t>
            </a:r>
            <a:r>
              <a:rPr kumimoji="0" lang="fr-FR" sz="2400" b="1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N</a:t>
            </a:r>
            <a:r>
              <a:rPr kumimoji="0" lang="fr-FR" sz="2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)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:</a:t>
            </a:r>
          </a:p>
        </p:txBody>
      </p:sp>
      <p:sp>
        <p:nvSpPr>
          <p:cNvPr id="5" name="Rectangle 4"/>
          <p:cNvSpPr/>
          <p:nvPr/>
        </p:nvSpPr>
        <p:spPr>
          <a:xfrm>
            <a:off x="77912" y="1073944"/>
            <a:ext cx="8964488" cy="430887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200" dirty="0" smtClean="0">
                <a:sym typeface="Wingdings"/>
              </a:rPr>
              <a:t></a:t>
            </a:r>
            <a:r>
              <a:rPr lang="fr-FR" sz="2200" baseline="30000" dirty="0" smtClean="0"/>
              <a:t> </a:t>
            </a:r>
            <a:r>
              <a:rPr lang="fr-FR" sz="2200" b="1" u="sng" dirty="0" smtClean="0"/>
              <a:t>Addition nucléophile d’un ion hydrure sur l’ester</a:t>
            </a:r>
            <a:r>
              <a:rPr lang="fr-FR" sz="2200" dirty="0" smtClean="0"/>
              <a:t> :</a:t>
            </a:r>
          </a:p>
        </p:txBody>
      </p:sp>
      <p:pic>
        <p:nvPicPr>
          <p:cNvPr id="6" name="Imag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1556792"/>
            <a:ext cx="2453948" cy="180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6"/>
          <p:cNvPicPr/>
          <p:nvPr/>
        </p:nvPicPr>
        <p:blipFill>
          <a:blip r:embed="rId3" cstate="print"/>
          <a:srcRect l="90749"/>
          <a:stretch>
            <a:fillRect/>
          </a:stretch>
        </p:blipFill>
        <p:spPr bwMode="auto">
          <a:xfrm>
            <a:off x="3491880" y="1772816"/>
            <a:ext cx="466732" cy="1331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7"/>
          <p:cNvPicPr/>
          <p:nvPr/>
        </p:nvPicPr>
        <p:blipFill>
          <a:blip r:embed="rId4" cstate="print"/>
          <a:srcRect r="50423"/>
          <a:stretch>
            <a:fillRect/>
          </a:stretch>
        </p:blipFill>
        <p:spPr bwMode="auto">
          <a:xfrm>
            <a:off x="251520" y="1772816"/>
            <a:ext cx="2305648" cy="1423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Connecteur droit avec flèche 8"/>
          <p:cNvCxnSpPr/>
          <p:nvPr/>
        </p:nvCxnSpPr>
        <p:spPr>
          <a:xfrm>
            <a:off x="4427984" y="2492896"/>
            <a:ext cx="936625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rme libre 9"/>
          <p:cNvSpPr/>
          <p:nvPr/>
        </p:nvSpPr>
        <p:spPr>
          <a:xfrm rot="18044203" flipV="1">
            <a:off x="1283586" y="1771346"/>
            <a:ext cx="1983614" cy="1988911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  <a:gd name="connsiteX0" fmla="*/ 166563 w 943509"/>
              <a:gd name="connsiteY0" fmla="*/ 1770771 h 1770771"/>
              <a:gd name="connsiteX1" fmla="*/ 61722 w 943509"/>
              <a:gd name="connsiteY1" fmla="*/ 1525011 h 1770771"/>
              <a:gd name="connsiteX2" fmla="*/ 67765 w 943509"/>
              <a:gd name="connsiteY2" fmla="*/ 1046742 h 1770771"/>
              <a:gd name="connsiteX3" fmla="*/ 517854 w 943509"/>
              <a:gd name="connsiteY3" fmla="*/ 181423 h 1770771"/>
              <a:gd name="connsiteX4" fmla="*/ 943509 w 943509"/>
              <a:gd name="connsiteY4" fmla="*/ 19697 h 1770771"/>
              <a:gd name="connsiteX0" fmla="*/ 166563 w 943509"/>
              <a:gd name="connsiteY0" fmla="*/ 1770771 h 1770771"/>
              <a:gd name="connsiteX1" fmla="*/ 61722 w 943509"/>
              <a:gd name="connsiteY1" fmla="*/ 1525011 h 1770771"/>
              <a:gd name="connsiteX2" fmla="*/ 67765 w 943509"/>
              <a:gd name="connsiteY2" fmla="*/ 1046742 h 1770771"/>
              <a:gd name="connsiteX3" fmla="*/ 529828 w 943509"/>
              <a:gd name="connsiteY3" fmla="*/ 223656 h 1770771"/>
              <a:gd name="connsiteX4" fmla="*/ 943509 w 943509"/>
              <a:gd name="connsiteY4" fmla="*/ 19697 h 1770771"/>
              <a:gd name="connsiteX0" fmla="*/ 580821 w 1005980"/>
              <a:gd name="connsiteY0" fmla="*/ 1609889 h 1609889"/>
              <a:gd name="connsiteX1" fmla="*/ 475980 w 1005980"/>
              <a:gd name="connsiteY1" fmla="*/ 1364129 h 1609889"/>
              <a:gd name="connsiteX2" fmla="*/ 482023 w 1005980"/>
              <a:gd name="connsiteY2" fmla="*/ 885860 h 1609889"/>
              <a:gd name="connsiteX3" fmla="*/ 944086 w 1005980"/>
              <a:gd name="connsiteY3" fmla="*/ 62774 h 1609889"/>
              <a:gd name="connsiteX4" fmla="*/ 110658 w 1005980"/>
              <a:gd name="connsiteY4" fmla="*/ 1262503 h 1609889"/>
              <a:gd name="connsiteX0" fmla="*/ 988252 w 1005980"/>
              <a:gd name="connsiteY0" fmla="*/ 78881 h 1684527"/>
              <a:gd name="connsiteX1" fmla="*/ 475980 w 1005980"/>
              <a:gd name="connsiteY1" fmla="*/ 1523473 h 1684527"/>
              <a:gd name="connsiteX2" fmla="*/ 482023 w 1005980"/>
              <a:gd name="connsiteY2" fmla="*/ 1045204 h 1684527"/>
              <a:gd name="connsiteX3" fmla="*/ 944086 w 1005980"/>
              <a:gd name="connsiteY3" fmla="*/ 222118 h 1684527"/>
              <a:gd name="connsiteX4" fmla="*/ 110658 w 1005980"/>
              <a:gd name="connsiteY4" fmla="*/ 1421847 h 1684527"/>
              <a:gd name="connsiteX0" fmla="*/ 988252 w 1004973"/>
              <a:gd name="connsiteY0" fmla="*/ 78881 h 1547346"/>
              <a:gd name="connsiteX1" fmla="*/ 475980 w 1004973"/>
              <a:gd name="connsiteY1" fmla="*/ 1523473 h 1547346"/>
              <a:gd name="connsiteX2" fmla="*/ 944086 w 1004973"/>
              <a:gd name="connsiteY2" fmla="*/ 222118 h 1547346"/>
              <a:gd name="connsiteX3" fmla="*/ 110658 w 1004973"/>
              <a:gd name="connsiteY3" fmla="*/ 1421847 h 1547346"/>
              <a:gd name="connsiteX0" fmla="*/ 988252 w 1004973"/>
              <a:gd name="connsiteY0" fmla="*/ 78881 h 1421847"/>
              <a:gd name="connsiteX1" fmla="*/ 495382 w 1004973"/>
              <a:gd name="connsiteY1" fmla="*/ 124492 h 1421847"/>
              <a:gd name="connsiteX2" fmla="*/ 944086 w 1004973"/>
              <a:gd name="connsiteY2" fmla="*/ 222118 h 1421847"/>
              <a:gd name="connsiteX3" fmla="*/ 110658 w 1004973"/>
              <a:gd name="connsiteY3" fmla="*/ 1421847 h 1421847"/>
              <a:gd name="connsiteX0" fmla="*/ 988252 w 988252"/>
              <a:gd name="connsiteY0" fmla="*/ 78881 h 1421847"/>
              <a:gd name="connsiteX1" fmla="*/ 495382 w 988252"/>
              <a:gd name="connsiteY1" fmla="*/ 124492 h 1421847"/>
              <a:gd name="connsiteX2" fmla="*/ 73986 w 988252"/>
              <a:gd name="connsiteY2" fmla="*/ 808845 h 1421847"/>
              <a:gd name="connsiteX3" fmla="*/ 110658 w 988252"/>
              <a:gd name="connsiteY3" fmla="*/ 1421847 h 1421847"/>
              <a:gd name="connsiteX0" fmla="*/ 976160 w 976160"/>
              <a:gd name="connsiteY0" fmla="*/ 78881 h 1447586"/>
              <a:gd name="connsiteX1" fmla="*/ 483290 w 976160"/>
              <a:gd name="connsiteY1" fmla="*/ 124492 h 1447586"/>
              <a:gd name="connsiteX2" fmla="*/ 61894 w 976160"/>
              <a:gd name="connsiteY2" fmla="*/ 808845 h 1447586"/>
              <a:gd name="connsiteX3" fmla="*/ 133367 w 976160"/>
              <a:gd name="connsiteY3" fmla="*/ 1447586 h 1447586"/>
              <a:gd name="connsiteX0" fmla="*/ 1016487 w 1016487"/>
              <a:gd name="connsiteY0" fmla="*/ 78881 h 1447586"/>
              <a:gd name="connsiteX1" fmla="*/ 523617 w 1016487"/>
              <a:gd name="connsiteY1" fmla="*/ 124492 h 1447586"/>
              <a:gd name="connsiteX2" fmla="*/ 102221 w 1016487"/>
              <a:gd name="connsiteY2" fmla="*/ 808845 h 1447586"/>
              <a:gd name="connsiteX3" fmla="*/ 173694 w 1016487"/>
              <a:gd name="connsiteY3" fmla="*/ 1447586 h 1447586"/>
              <a:gd name="connsiteX0" fmla="*/ 1016487 w 1016487"/>
              <a:gd name="connsiteY0" fmla="*/ 78881 h 1447586"/>
              <a:gd name="connsiteX1" fmla="*/ 523617 w 1016487"/>
              <a:gd name="connsiteY1" fmla="*/ 124492 h 1447586"/>
              <a:gd name="connsiteX2" fmla="*/ 102221 w 1016487"/>
              <a:gd name="connsiteY2" fmla="*/ 808845 h 1447586"/>
              <a:gd name="connsiteX3" fmla="*/ 173694 w 1016487"/>
              <a:gd name="connsiteY3" fmla="*/ 1447586 h 1447586"/>
              <a:gd name="connsiteX0" fmla="*/ 1016487 w 1016487"/>
              <a:gd name="connsiteY0" fmla="*/ 78881 h 1447586"/>
              <a:gd name="connsiteX1" fmla="*/ 523617 w 1016487"/>
              <a:gd name="connsiteY1" fmla="*/ 124492 h 1447586"/>
              <a:gd name="connsiteX2" fmla="*/ 102221 w 1016487"/>
              <a:gd name="connsiteY2" fmla="*/ 808845 h 1447586"/>
              <a:gd name="connsiteX3" fmla="*/ 173694 w 1016487"/>
              <a:gd name="connsiteY3" fmla="*/ 1447586 h 1447586"/>
              <a:gd name="connsiteX0" fmla="*/ 1016487 w 1016487"/>
              <a:gd name="connsiteY0" fmla="*/ 78881 h 1447586"/>
              <a:gd name="connsiteX1" fmla="*/ 523617 w 1016487"/>
              <a:gd name="connsiteY1" fmla="*/ 124492 h 1447586"/>
              <a:gd name="connsiteX2" fmla="*/ 102221 w 1016487"/>
              <a:gd name="connsiteY2" fmla="*/ 808845 h 1447586"/>
              <a:gd name="connsiteX3" fmla="*/ 173694 w 1016487"/>
              <a:gd name="connsiteY3" fmla="*/ 1447586 h 1447586"/>
              <a:gd name="connsiteX0" fmla="*/ 1016487 w 1016487"/>
              <a:gd name="connsiteY0" fmla="*/ 78881 h 1447586"/>
              <a:gd name="connsiteX1" fmla="*/ 523617 w 1016487"/>
              <a:gd name="connsiteY1" fmla="*/ 124492 h 1447586"/>
              <a:gd name="connsiteX2" fmla="*/ 11051 w 1016487"/>
              <a:gd name="connsiteY2" fmla="*/ 741420 h 1447586"/>
              <a:gd name="connsiteX3" fmla="*/ 173694 w 1016487"/>
              <a:gd name="connsiteY3" fmla="*/ 1447586 h 1447586"/>
              <a:gd name="connsiteX0" fmla="*/ 1032906 w 1032906"/>
              <a:gd name="connsiteY0" fmla="*/ 78881 h 1447586"/>
              <a:gd name="connsiteX1" fmla="*/ 540036 w 1032906"/>
              <a:gd name="connsiteY1" fmla="*/ 124492 h 1447586"/>
              <a:gd name="connsiteX2" fmla="*/ 27470 w 1032906"/>
              <a:gd name="connsiteY2" fmla="*/ 741420 h 1447586"/>
              <a:gd name="connsiteX3" fmla="*/ 190113 w 1032906"/>
              <a:gd name="connsiteY3" fmla="*/ 1447586 h 1447586"/>
              <a:gd name="connsiteX0" fmla="*/ 1016487 w 1016487"/>
              <a:gd name="connsiteY0" fmla="*/ 78881 h 1447586"/>
              <a:gd name="connsiteX1" fmla="*/ 523617 w 1016487"/>
              <a:gd name="connsiteY1" fmla="*/ 124492 h 1447586"/>
              <a:gd name="connsiteX2" fmla="*/ 102221 w 1016487"/>
              <a:gd name="connsiteY2" fmla="*/ 808845 h 1447586"/>
              <a:gd name="connsiteX3" fmla="*/ 173694 w 1016487"/>
              <a:gd name="connsiteY3" fmla="*/ 1447586 h 1447586"/>
              <a:gd name="connsiteX0" fmla="*/ 1045205 w 1045205"/>
              <a:gd name="connsiteY0" fmla="*/ 112120 h 1480825"/>
              <a:gd name="connsiteX1" fmla="*/ 552335 w 1045205"/>
              <a:gd name="connsiteY1" fmla="*/ 157731 h 1480825"/>
              <a:gd name="connsiteX2" fmla="*/ 27470 w 1045205"/>
              <a:gd name="connsiteY2" fmla="*/ 1058504 h 1480825"/>
              <a:gd name="connsiteX3" fmla="*/ 202412 w 1045205"/>
              <a:gd name="connsiteY3" fmla="*/ 1480825 h 1480825"/>
              <a:gd name="connsiteX0" fmla="*/ 1059313 w 1059313"/>
              <a:gd name="connsiteY0" fmla="*/ 169638 h 1469321"/>
              <a:gd name="connsiteX1" fmla="*/ 552335 w 1059313"/>
              <a:gd name="connsiteY1" fmla="*/ 146227 h 1469321"/>
              <a:gd name="connsiteX2" fmla="*/ 27470 w 1059313"/>
              <a:gd name="connsiteY2" fmla="*/ 1047000 h 1469321"/>
              <a:gd name="connsiteX3" fmla="*/ 202412 w 1059313"/>
              <a:gd name="connsiteY3" fmla="*/ 1469321 h 1469321"/>
              <a:gd name="connsiteX0" fmla="*/ 1059313 w 1059313"/>
              <a:gd name="connsiteY0" fmla="*/ 169638 h 1469321"/>
              <a:gd name="connsiteX1" fmla="*/ 552335 w 1059313"/>
              <a:gd name="connsiteY1" fmla="*/ 146227 h 1469321"/>
              <a:gd name="connsiteX2" fmla="*/ 27470 w 1059313"/>
              <a:gd name="connsiteY2" fmla="*/ 1047000 h 1469321"/>
              <a:gd name="connsiteX3" fmla="*/ 202412 w 1059313"/>
              <a:gd name="connsiteY3" fmla="*/ 1469321 h 1469321"/>
              <a:gd name="connsiteX0" fmla="*/ 1059313 w 1059313"/>
              <a:gd name="connsiteY0" fmla="*/ 152834 h 1452517"/>
              <a:gd name="connsiteX1" fmla="*/ 953426 w 1059313"/>
              <a:gd name="connsiteY1" fmla="*/ 253658 h 1452517"/>
              <a:gd name="connsiteX2" fmla="*/ 552335 w 1059313"/>
              <a:gd name="connsiteY2" fmla="*/ 129423 h 1452517"/>
              <a:gd name="connsiteX3" fmla="*/ 27470 w 1059313"/>
              <a:gd name="connsiteY3" fmla="*/ 1030196 h 1452517"/>
              <a:gd name="connsiteX4" fmla="*/ 202412 w 1059313"/>
              <a:gd name="connsiteY4" fmla="*/ 1452517 h 1452517"/>
              <a:gd name="connsiteX0" fmla="*/ 1180389 w 1180389"/>
              <a:gd name="connsiteY0" fmla="*/ 996 h 1464709"/>
              <a:gd name="connsiteX1" fmla="*/ 953426 w 1180389"/>
              <a:gd name="connsiteY1" fmla="*/ 265850 h 1464709"/>
              <a:gd name="connsiteX2" fmla="*/ 552335 w 1180389"/>
              <a:gd name="connsiteY2" fmla="*/ 141615 h 1464709"/>
              <a:gd name="connsiteX3" fmla="*/ 27470 w 1180389"/>
              <a:gd name="connsiteY3" fmla="*/ 1042388 h 1464709"/>
              <a:gd name="connsiteX4" fmla="*/ 202412 w 1180389"/>
              <a:gd name="connsiteY4" fmla="*/ 1464709 h 1464709"/>
              <a:gd name="connsiteX0" fmla="*/ 1180389 w 1180389"/>
              <a:gd name="connsiteY0" fmla="*/ 996 h 1464709"/>
              <a:gd name="connsiteX1" fmla="*/ 953426 w 1180389"/>
              <a:gd name="connsiteY1" fmla="*/ 265850 h 1464709"/>
              <a:gd name="connsiteX2" fmla="*/ 409919 w 1180389"/>
              <a:gd name="connsiteY2" fmla="*/ 359461 h 1464709"/>
              <a:gd name="connsiteX3" fmla="*/ 27470 w 1180389"/>
              <a:gd name="connsiteY3" fmla="*/ 1042388 h 1464709"/>
              <a:gd name="connsiteX4" fmla="*/ 202412 w 1180389"/>
              <a:gd name="connsiteY4" fmla="*/ 1464709 h 1464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0389" h="1464709">
                <a:moveTo>
                  <a:pt x="1180389" y="996"/>
                </a:moveTo>
                <a:cubicBezTo>
                  <a:pt x="1179951" y="0"/>
                  <a:pt x="1081838" y="206106"/>
                  <a:pt x="953426" y="265850"/>
                </a:cubicBezTo>
                <a:cubicBezTo>
                  <a:pt x="825014" y="325594"/>
                  <a:pt x="564245" y="230038"/>
                  <a:pt x="409919" y="359461"/>
                </a:cubicBezTo>
                <a:cubicBezTo>
                  <a:pt x="255593" y="488884"/>
                  <a:pt x="60082" y="872600"/>
                  <a:pt x="27470" y="1042388"/>
                </a:cubicBezTo>
                <a:cubicBezTo>
                  <a:pt x="0" y="1241825"/>
                  <a:pt x="28718" y="1366970"/>
                  <a:pt x="202412" y="1464709"/>
                </a:cubicBezTo>
              </a:path>
            </a:pathLst>
          </a:custGeom>
          <a:ln w="38100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1" name="Forme libre 10"/>
          <p:cNvSpPr/>
          <p:nvPr/>
        </p:nvSpPr>
        <p:spPr>
          <a:xfrm rot="12873874" flipH="1" flipV="1">
            <a:off x="502053" y="2015830"/>
            <a:ext cx="596226" cy="444023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  <a:gd name="connsiteX0" fmla="*/ 703058 w 1483611"/>
              <a:gd name="connsiteY0" fmla="*/ 1823390 h 1823390"/>
              <a:gd name="connsiteX1" fmla="*/ 601824 w 1483611"/>
              <a:gd name="connsiteY1" fmla="*/ 1525011 h 1823390"/>
              <a:gd name="connsiteX2" fmla="*/ 67766 w 1483611"/>
              <a:gd name="connsiteY2" fmla="*/ 413001 h 1823390"/>
              <a:gd name="connsiteX3" fmla="*/ 1057956 w 1483611"/>
              <a:gd name="connsiteY3" fmla="*/ 181423 h 1823390"/>
              <a:gd name="connsiteX4" fmla="*/ 1483611 w 1483611"/>
              <a:gd name="connsiteY4" fmla="*/ 19697 h 1823390"/>
              <a:gd name="connsiteX0" fmla="*/ 828842 w 1609395"/>
              <a:gd name="connsiteY0" fmla="*/ 2164638 h 2164638"/>
              <a:gd name="connsiteX1" fmla="*/ 727608 w 1609395"/>
              <a:gd name="connsiteY1" fmla="*/ 1866259 h 2164638"/>
              <a:gd name="connsiteX2" fmla="*/ 193550 w 1609395"/>
              <a:gd name="connsiteY2" fmla="*/ 754249 h 2164638"/>
              <a:gd name="connsiteX3" fmla="*/ 235975 w 1609395"/>
              <a:gd name="connsiteY3" fmla="*/ 65550 h 2164638"/>
              <a:gd name="connsiteX4" fmla="*/ 1609395 w 1609395"/>
              <a:gd name="connsiteY4" fmla="*/ 360945 h 2164638"/>
              <a:gd name="connsiteX0" fmla="*/ 828842 w 1609395"/>
              <a:gd name="connsiteY0" fmla="*/ 2164638 h 2164638"/>
              <a:gd name="connsiteX1" fmla="*/ 193550 w 1609395"/>
              <a:gd name="connsiteY1" fmla="*/ 754249 h 2164638"/>
              <a:gd name="connsiteX2" fmla="*/ 235975 w 1609395"/>
              <a:gd name="connsiteY2" fmla="*/ 65550 h 2164638"/>
              <a:gd name="connsiteX3" fmla="*/ 1609395 w 1609395"/>
              <a:gd name="connsiteY3" fmla="*/ 360945 h 2164638"/>
              <a:gd name="connsiteX0" fmla="*/ 1000722 w 1781275"/>
              <a:gd name="connsiteY0" fmla="*/ 2253116 h 2253116"/>
              <a:gd name="connsiteX1" fmla="*/ 98812 w 1781275"/>
              <a:gd name="connsiteY1" fmla="*/ 1373591 h 2253116"/>
              <a:gd name="connsiteX2" fmla="*/ 407855 w 1781275"/>
              <a:gd name="connsiteY2" fmla="*/ 154028 h 2253116"/>
              <a:gd name="connsiteX3" fmla="*/ 1781275 w 1781275"/>
              <a:gd name="connsiteY3" fmla="*/ 449423 h 2253116"/>
              <a:gd name="connsiteX0" fmla="*/ 1000722 w 1437909"/>
              <a:gd name="connsiteY0" fmla="*/ 2241365 h 2241365"/>
              <a:gd name="connsiteX1" fmla="*/ 98812 w 1437909"/>
              <a:gd name="connsiteY1" fmla="*/ 1361840 h 2241365"/>
              <a:gd name="connsiteX2" fmla="*/ 407855 w 1437909"/>
              <a:gd name="connsiteY2" fmla="*/ 142277 h 2241365"/>
              <a:gd name="connsiteX3" fmla="*/ 1437910 w 1437909"/>
              <a:gd name="connsiteY3" fmla="*/ 508174 h 2241365"/>
              <a:gd name="connsiteX0" fmla="*/ 1150228 w 1459265"/>
              <a:gd name="connsiteY0" fmla="*/ 1727738 h 1727737"/>
              <a:gd name="connsiteX1" fmla="*/ 120168 w 1459265"/>
              <a:gd name="connsiteY1" fmla="*/ 1361840 h 1727737"/>
              <a:gd name="connsiteX2" fmla="*/ 429211 w 1459265"/>
              <a:gd name="connsiteY2" fmla="*/ 142277 h 1727737"/>
              <a:gd name="connsiteX3" fmla="*/ 1459266 w 1459265"/>
              <a:gd name="connsiteY3" fmla="*/ 508174 h 1727737"/>
              <a:gd name="connsiteX0" fmla="*/ 1150228 w 1459265"/>
              <a:gd name="connsiteY0" fmla="*/ 1727738 h 2051076"/>
              <a:gd name="connsiteX1" fmla="*/ 120168 w 1459265"/>
              <a:gd name="connsiteY1" fmla="*/ 1361840 h 2051076"/>
              <a:gd name="connsiteX2" fmla="*/ 429211 w 1459265"/>
              <a:gd name="connsiteY2" fmla="*/ 142277 h 2051076"/>
              <a:gd name="connsiteX3" fmla="*/ 1459266 w 1459265"/>
              <a:gd name="connsiteY3" fmla="*/ 508174 h 2051076"/>
              <a:gd name="connsiteX0" fmla="*/ 4352094 w 4352094"/>
              <a:gd name="connsiteY0" fmla="*/ 761463 h 1465036"/>
              <a:gd name="connsiteX1" fmla="*/ 577577 w 4352094"/>
              <a:gd name="connsiteY1" fmla="*/ 1361840 h 1465036"/>
              <a:gd name="connsiteX2" fmla="*/ 886620 w 4352094"/>
              <a:gd name="connsiteY2" fmla="*/ 142277 h 1465036"/>
              <a:gd name="connsiteX3" fmla="*/ 1916675 w 4352094"/>
              <a:gd name="connsiteY3" fmla="*/ 508174 h 1465036"/>
              <a:gd name="connsiteX0" fmla="*/ 3541700 w 3541700"/>
              <a:gd name="connsiteY0" fmla="*/ 694860 h 1018196"/>
              <a:gd name="connsiteX1" fmla="*/ 648935 w 3541700"/>
              <a:gd name="connsiteY1" fmla="*/ 895612 h 1018196"/>
              <a:gd name="connsiteX2" fmla="*/ 76226 w 3541700"/>
              <a:gd name="connsiteY2" fmla="*/ 75674 h 1018196"/>
              <a:gd name="connsiteX3" fmla="*/ 1106281 w 3541700"/>
              <a:gd name="connsiteY3" fmla="*/ 441571 h 1018196"/>
              <a:gd name="connsiteX0" fmla="*/ 3642499 w 3642499"/>
              <a:gd name="connsiteY0" fmla="*/ 1137801 h 1461137"/>
              <a:gd name="connsiteX1" fmla="*/ 749734 w 3642499"/>
              <a:gd name="connsiteY1" fmla="*/ 1338553 h 1461137"/>
              <a:gd name="connsiteX2" fmla="*/ 177025 w 3642499"/>
              <a:gd name="connsiteY2" fmla="*/ 518615 h 1461137"/>
              <a:gd name="connsiteX3" fmla="*/ 1811897 w 3642499"/>
              <a:gd name="connsiteY3" fmla="*/ 19697 h 1461137"/>
              <a:gd name="connsiteX0" fmla="*/ 3513175 w 3513175"/>
              <a:gd name="connsiteY0" fmla="*/ 1137801 h 2079647"/>
              <a:gd name="connsiteX1" fmla="*/ 1396352 w 3513175"/>
              <a:gd name="connsiteY1" fmla="*/ 1976451 h 2079647"/>
              <a:gd name="connsiteX2" fmla="*/ 47701 w 3513175"/>
              <a:gd name="connsiteY2" fmla="*/ 518615 h 2079647"/>
              <a:gd name="connsiteX3" fmla="*/ 1682573 w 3513175"/>
              <a:gd name="connsiteY3" fmla="*/ 19697 h 2079647"/>
              <a:gd name="connsiteX0" fmla="*/ 2827471 w 2827471"/>
              <a:gd name="connsiteY0" fmla="*/ 1137801 h 2013473"/>
              <a:gd name="connsiteX1" fmla="*/ 710648 w 2827471"/>
              <a:gd name="connsiteY1" fmla="*/ 1976451 h 2013473"/>
              <a:gd name="connsiteX2" fmla="*/ 47702 w 2827471"/>
              <a:gd name="connsiteY2" fmla="*/ 915664 h 2013473"/>
              <a:gd name="connsiteX3" fmla="*/ 996869 w 2827471"/>
              <a:gd name="connsiteY3" fmla="*/ 19697 h 2013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7471" h="2013473">
                <a:moveTo>
                  <a:pt x="2827471" y="1137801"/>
                </a:moveTo>
                <a:cubicBezTo>
                  <a:pt x="2213592" y="1461139"/>
                  <a:pt x="1173943" y="2013474"/>
                  <a:pt x="710648" y="1976451"/>
                </a:cubicBezTo>
                <a:cubicBezTo>
                  <a:pt x="247353" y="1939428"/>
                  <a:pt x="-1" y="1241790"/>
                  <a:pt x="47702" y="915664"/>
                </a:cubicBezTo>
                <a:cubicBezTo>
                  <a:pt x="95405" y="589538"/>
                  <a:pt x="886211" y="0"/>
                  <a:pt x="996869" y="19697"/>
                </a:cubicBezTo>
              </a:path>
            </a:pathLst>
          </a:custGeom>
          <a:ln w="38100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72008" y="3717032"/>
            <a:ext cx="8964488" cy="430887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r>
              <a:rPr lang="fr-FR" sz="2200" dirty="0" smtClean="0">
                <a:sym typeface="Wingdings"/>
              </a:rPr>
              <a:t></a:t>
            </a:r>
            <a:r>
              <a:rPr lang="fr-FR" sz="2200" baseline="30000" dirty="0" smtClean="0"/>
              <a:t> </a:t>
            </a:r>
            <a:r>
              <a:rPr lang="fr-FR" sz="2200" b="1" u="sng" dirty="0" smtClean="0"/>
              <a:t>Elimination du groupe –OR’</a:t>
            </a:r>
            <a:r>
              <a:rPr lang="fr-FR" sz="2200" dirty="0" smtClean="0"/>
              <a:t> :</a:t>
            </a:r>
            <a:endParaRPr lang="fr-FR" sz="2200" dirty="0"/>
          </a:p>
        </p:txBody>
      </p:sp>
      <p:cxnSp>
        <p:nvCxnSpPr>
          <p:cNvPr id="13" name="Connecteur droit avec flèche 12"/>
          <p:cNvCxnSpPr/>
          <p:nvPr/>
        </p:nvCxnSpPr>
        <p:spPr>
          <a:xfrm>
            <a:off x="3203848" y="5373216"/>
            <a:ext cx="936625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rme libre 13"/>
          <p:cNvSpPr/>
          <p:nvPr/>
        </p:nvSpPr>
        <p:spPr>
          <a:xfrm rot="6844802" flipH="1">
            <a:off x="799164" y="4564848"/>
            <a:ext cx="267610" cy="535848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  <a:gd name="connsiteX0" fmla="*/ 703058 w 1483611"/>
              <a:gd name="connsiteY0" fmla="*/ 1823390 h 1823390"/>
              <a:gd name="connsiteX1" fmla="*/ 601824 w 1483611"/>
              <a:gd name="connsiteY1" fmla="*/ 1525011 h 1823390"/>
              <a:gd name="connsiteX2" fmla="*/ 67766 w 1483611"/>
              <a:gd name="connsiteY2" fmla="*/ 413001 h 1823390"/>
              <a:gd name="connsiteX3" fmla="*/ 1057956 w 1483611"/>
              <a:gd name="connsiteY3" fmla="*/ 181423 h 1823390"/>
              <a:gd name="connsiteX4" fmla="*/ 1483611 w 1483611"/>
              <a:gd name="connsiteY4" fmla="*/ 19697 h 1823390"/>
              <a:gd name="connsiteX0" fmla="*/ 828842 w 1609395"/>
              <a:gd name="connsiteY0" fmla="*/ 2164638 h 2164638"/>
              <a:gd name="connsiteX1" fmla="*/ 727608 w 1609395"/>
              <a:gd name="connsiteY1" fmla="*/ 1866259 h 2164638"/>
              <a:gd name="connsiteX2" fmla="*/ 193550 w 1609395"/>
              <a:gd name="connsiteY2" fmla="*/ 754249 h 2164638"/>
              <a:gd name="connsiteX3" fmla="*/ 235975 w 1609395"/>
              <a:gd name="connsiteY3" fmla="*/ 65550 h 2164638"/>
              <a:gd name="connsiteX4" fmla="*/ 1609395 w 1609395"/>
              <a:gd name="connsiteY4" fmla="*/ 360945 h 2164638"/>
              <a:gd name="connsiteX0" fmla="*/ 828842 w 1609395"/>
              <a:gd name="connsiteY0" fmla="*/ 2164638 h 2164638"/>
              <a:gd name="connsiteX1" fmla="*/ 193550 w 1609395"/>
              <a:gd name="connsiteY1" fmla="*/ 754249 h 2164638"/>
              <a:gd name="connsiteX2" fmla="*/ 235975 w 1609395"/>
              <a:gd name="connsiteY2" fmla="*/ 65550 h 2164638"/>
              <a:gd name="connsiteX3" fmla="*/ 1609395 w 1609395"/>
              <a:gd name="connsiteY3" fmla="*/ 360945 h 2164638"/>
              <a:gd name="connsiteX0" fmla="*/ 1000722 w 1781275"/>
              <a:gd name="connsiteY0" fmla="*/ 2253116 h 2253116"/>
              <a:gd name="connsiteX1" fmla="*/ 98812 w 1781275"/>
              <a:gd name="connsiteY1" fmla="*/ 1373591 h 2253116"/>
              <a:gd name="connsiteX2" fmla="*/ 407855 w 1781275"/>
              <a:gd name="connsiteY2" fmla="*/ 154028 h 2253116"/>
              <a:gd name="connsiteX3" fmla="*/ 1781275 w 1781275"/>
              <a:gd name="connsiteY3" fmla="*/ 449423 h 2253116"/>
              <a:gd name="connsiteX0" fmla="*/ 1000722 w 1437909"/>
              <a:gd name="connsiteY0" fmla="*/ 2241365 h 2241365"/>
              <a:gd name="connsiteX1" fmla="*/ 98812 w 1437909"/>
              <a:gd name="connsiteY1" fmla="*/ 1361840 h 2241365"/>
              <a:gd name="connsiteX2" fmla="*/ 407855 w 1437909"/>
              <a:gd name="connsiteY2" fmla="*/ 142277 h 2241365"/>
              <a:gd name="connsiteX3" fmla="*/ 1437910 w 1437909"/>
              <a:gd name="connsiteY3" fmla="*/ 508174 h 2241365"/>
              <a:gd name="connsiteX0" fmla="*/ 1150228 w 1459265"/>
              <a:gd name="connsiteY0" fmla="*/ 1727738 h 1727737"/>
              <a:gd name="connsiteX1" fmla="*/ 120168 w 1459265"/>
              <a:gd name="connsiteY1" fmla="*/ 1361840 h 1727737"/>
              <a:gd name="connsiteX2" fmla="*/ 429211 w 1459265"/>
              <a:gd name="connsiteY2" fmla="*/ 142277 h 1727737"/>
              <a:gd name="connsiteX3" fmla="*/ 1459266 w 1459265"/>
              <a:gd name="connsiteY3" fmla="*/ 508174 h 1727737"/>
              <a:gd name="connsiteX0" fmla="*/ 1150228 w 1459265"/>
              <a:gd name="connsiteY0" fmla="*/ 1727738 h 2051076"/>
              <a:gd name="connsiteX1" fmla="*/ 120168 w 1459265"/>
              <a:gd name="connsiteY1" fmla="*/ 1361840 h 2051076"/>
              <a:gd name="connsiteX2" fmla="*/ 429211 w 1459265"/>
              <a:gd name="connsiteY2" fmla="*/ 142277 h 2051076"/>
              <a:gd name="connsiteX3" fmla="*/ 1459266 w 1459265"/>
              <a:gd name="connsiteY3" fmla="*/ 508174 h 2051076"/>
              <a:gd name="connsiteX0" fmla="*/ 4352094 w 4352094"/>
              <a:gd name="connsiteY0" fmla="*/ 761463 h 1465036"/>
              <a:gd name="connsiteX1" fmla="*/ 577577 w 4352094"/>
              <a:gd name="connsiteY1" fmla="*/ 1361840 h 1465036"/>
              <a:gd name="connsiteX2" fmla="*/ 886620 w 4352094"/>
              <a:gd name="connsiteY2" fmla="*/ 142277 h 1465036"/>
              <a:gd name="connsiteX3" fmla="*/ 1916675 w 4352094"/>
              <a:gd name="connsiteY3" fmla="*/ 508174 h 1465036"/>
              <a:gd name="connsiteX0" fmla="*/ 3541700 w 3541700"/>
              <a:gd name="connsiteY0" fmla="*/ 694860 h 1018196"/>
              <a:gd name="connsiteX1" fmla="*/ 648935 w 3541700"/>
              <a:gd name="connsiteY1" fmla="*/ 895612 h 1018196"/>
              <a:gd name="connsiteX2" fmla="*/ 76226 w 3541700"/>
              <a:gd name="connsiteY2" fmla="*/ 75674 h 1018196"/>
              <a:gd name="connsiteX3" fmla="*/ 1106281 w 3541700"/>
              <a:gd name="connsiteY3" fmla="*/ 441571 h 1018196"/>
              <a:gd name="connsiteX0" fmla="*/ 3642499 w 3642499"/>
              <a:gd name="connsiteY0" fmla="*/ 1137801 h 1461137"/>
              <a:gd name="connsiteX1" fmla="*/ 749734 w 3642499"/>
              <a:gd name="connsiteY1" fmla="*/ 1338553 h 1461137"/>
              <a:gd name="connsiteX2" fmla="*/ 177025 w 3642499"/>
              <a:gd name="connsiteY2" fmla="*/ 518615 h 1461137"/>
              <a:gd name="connsiteX3" fmla="*/ 1811897 w 3642499"/>
              <a:gd name="connsiteY3" fmla="*/ 19697 h 1461137"/>
              <a:gd name="connsiteX0" fmla="*/ 3513175 w 3513175"/>
              <a:gd name="connsiteY0" fmla="*/ 1137801 h 2079647"/>
              <a:gd name="connsiteX1" fmla="*/ 1396352 w 3513175"/>
              <a:gd name="connsiteY1" fmla="*/ 1976451 h 2079647"/>
              <a:gd name="connsiteX2" fmla="*/ 47701 w 3513175"/>
              <a:gd name="connsiteY2" fmla="*/ 518615 h 2079647"/>
              <a:gd name="connsiteX3" fmla="*/ 1682573 w 3513175"/>
              <a:gd name="connsiteY3" fmla="*/ 19697 h 2079647"/>
              <a:gd name="connsiteX0" fmla="*/ 2827471 w 2827471"/>
              <a:gd name="connsiteY0" fmla="*/ 1137801 h 2013473"/>
              <a:gd name="connsiteX1" fmla="*/ 710648 w 2827471"/>
              <a:gd name="connsiteY1" fmla="*/ 1976451 h 2013473"/>
              <a:gd name="connsiteX2" fmla="*/ 47702 w 2827471"/>
              <a:gd name="connsiteY2" fmla="*/ 915664 h 2013473"/>
              <a:gd name="connsiteX3" fmla="*/ 996869 w 2827471"/>
              <a:gd name="connsiteY3" fmla="*/ 19697 h 2013473"/>
              <a:gd name="connsiteX0" fmla="*/ 2814936 w 2814936"/>
              <a:gd name="connsiteY0" fmla="*/ 941776 h 1817448"/>
              <a:gd name="connsiteX1" fmla="*/ 698113 w 2814936"/>
              <a:gd name="connsiteY1" fmla="*/ 1780426 h 1817448"/>
              <a:gd name="connsiteX2" fmla="*/ 35167 w 2814936"/>
              <a:gd name="connsiteY2" fmla="*/ 719639 h 1817448"/>
              <a:gd name="connsiteX3" fmla="*/ 487130 w 2814936"/>
              <a:gd name="connsiteY3" fmla="*/ 19697 h 1817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4936" h="1817448">
                <a:moveTo>
                  <a:pt x="2814936" y="941776"/>
                </a:moveTo>
                <a:cubicBezTo>
                  <a:pt x="2201057" y="1265114"/>
                  <a:pt x="1161408" y="1817449"/>
                  <a:pt x="698113" y="1780426"/>
                </a:cubicBezTo>
                <a:cubicBezTo>
                  <a:pt x="234818" y="1743403"/>
                  <a:pt x="70331" y="1013094"/>
                  <a:pt x="35167" y="719639"/>
                </a:cubicBezTo>
                <a:cubicBezTo>
                  <a:pt x="3" y="426184"/>
                  <a:pt x="376472" y="0"/>
                  <a:pt x="487130" y="19697"/>
                </a:cubicBezTo>
              </a:path>
            </a:pathLst>
          </a:custGeom>
          <a:ln w="38100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5" name="Forme libre 14"/>
          <p:cNvSpPr/>
          <p:nvPr/>
        </p:nvSpPr>
        <p:spPr>
          <a:xfrm rot="4326624" flipH="1">
            <a:off x="1307075" y="5372404"/>
            <a:ext cx="582209" cy="478099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  <a:gd name="connsiteX0" fmla="*/ 703058 w 1483611"/>
              <a:gd name="connsiteY0" fmla="*/ 1823390 h 1823390"/>
              <a:gd name="connsiteX1" fmla="*/ 601824 w 1483611"/>
              <a:gd name="connsiteY1" fmla="*/ 1525011 h 1823390"/>
              <a:gd name="connsiteX2" fmla="*/ 67766 w 1483611"/>
              <a:gd name="connsiteY2" fmla="*/ 413001 h 1823390"/>
              <a:gd name="connsiteX3" fmla="*/ 1057956 w 1483611"/>
              <a:gd name="connsiteY3" fmla="*/ 181423 h 1823390"/>
              <a:gd name="connsiteX4" fmla="*/ 1483611 w 1483611"/>
              <a:gd name="connsiteY4" fmla="*/ 19697 h 1823390"/>
              <a:gd name="connsiteX0" fmla="*/ 828842 w 1609395"/>
              <a:gd name="connsiteY0" fmla="*/ 2164638 h 2164638"/>
              <a:gd name="connsiteX1" fmla="*/ 727608 w 1609395"/>
              <a:gd name="connsiteY1" fmla="*/ 1866259 h 2164638"/>
              <a:gd name="connsiteX2" fmla="*/ 193550 w 1609395"/>
              <a:gd name="connsiteY2" fmla="*/ 754249 h 2164638"/>
              <a:gd name="connsiteX3" fmla="*/ 235975 w 1609395"/>
              <a:gd name="connsiteY3" fmla="*/ 65550 h 2164638"/>
              <a:gd name="connsiteX4" fmla="*/ 1609395 w 1609395"/>
              <a:gd name="connsiteY4" fmla="*/ 360945 h 2164638"/>
              <a:gd name="connsiteX0" fmla="*/ 828842 w 1609395"/>
              <a:gd name="connsiteY0" fmla="*/ 2164638 h 2164638"/>
              <a:gd name="connsiteX1" fmla="*/ 193550 w 1609395"/>
              <a:gd name="connsiteY1" fmla="*/ 754249 h 2164638"/>
              <a:gd name="connsiteX2" fmla="*/ 235975 w 1609395"/>
              <a:gd name="connsiteY2" fmla="*/ 65550 h 2164638"/>
              <a:gd name="connsiteX3" fmla="*/ 1609395 w 1609395"/>
              <a:gd name="connsiteY3" fmla="*/ 360945 h 2164638"/>
              <a:gd name="connsiteX0" fmla="*/ 1000722 w 1781275"/>
              <a:gd name="connsiteY0" fmla="*/ 2253116 h 2253116"/>
              <a:gd name="connsiteX1" fmla="*/ 98812 w 1781275"/>
              <a:gd name="connsiteY1" fmla="*/ 1373591 h 2253116"/>
              <a:gd name="connsiteX2" fmla="*/ 407855 w 1781275"/>
              <a:gd name="connsiteY2" fmla="*/ 154028 h 2253116"/>
              <a:gd name="connsiteX3" fmla="*/ 1781275 w 1781275"/>
              <a:gd name="connsiteY3" fmla="*/ 449423 h 2253116"/>
              <a:gd name="connsiteX0" fmla="*/ 1000722 w 1437909"/>
              <a:gd name="connsiteY0" fmla="*/ 2241365 h 2241365"/>
              <a:gd name="connsiteX1" fmla="*/ 98812 w 1437909"/>
              <a:gd name="connsiteY1" fmla="*/ 1361840 h 2241365"/>
              <a:gd name="connsiteX2" fmla="*/ 407855 w 1437909"/>
              <a:gd name="connsiteY2" fmla="*/ 142277 h 2241365"/>
              <a:gd name="connsiteX3" fmla="*/ 1437910 w 1437909"/>
              <a:gd name="connsiteY3" fmla="*/ 508174 h 2241365"/>
              <a:gd name="connsiteX0" fmla="*/ 1150228 w 1459265"/>
              <a:gd name="connsiteY0" fmla="*/ 1727738 h 1727737"/>
              <a:gd name="connsiteX1" fmla="*/ 120168 w 1459265"/>
              <a:gd name="connsiteY1" fmla="*/ 1361840 h 1727737"/>
              <a:gd name="connsiteX2" fmla="*/ 429211 w 1459265"/>
              <a:gd name="connsiteY2" fmla="*/ 142277 h 1727737"/>
              <a:gd name="connsiteX3" fmla="*/ 1459266 w 1459265"/>
              <a:gd name="connsiteY3" fmla="*/ 508174 h 1727737"/>
              <a:gd name="connsiteX0" fmla="*/ 1150228 w 1459265"/>
              <a:gd name="connsiteY0" fmla="*/ 1727738 h 2051076"/>
              <a:gd name="connsiteX1" fmla="*/ 120168 w 1459265"/>
              <a:gd name="connsiteY1" fmla="*/ 1361840 h 2051076"/>
              <a:gd name="connsiteX2" fmla="*/ 429211 w 1459265"/>
              <a:gd name="connsiteY2" fmla="*/ 142277 h 2051076"/>
              <a:gd name="connsiteX3" fmla="*/ 1459266 w 1459265"/>
              <a:gd name="connsiteY3" fmla="*/ 508174 h 2051076"/>
              <a:gd name="connsiteX0" fmla="*/ 4352094 w 4352094"/>
              <a:gd name="connsiteY0" fmla="*/ 761463 h 1465036"/>
              <a:gd name="connsiteX1" fmla="*/ 577577 w 4352094"/>
              <a:gd name="connsiteY1" fmla="*/ 1361840 h 1465036"/>
              <a:gd name="connsiteX2" fmla="*/ 886620 w 4352094"/>
              <a:gd name="connsiteY2" fmla="*/ 142277 h 1465036"/>
              <a:gd name="connsiteX3" fmla="*/ 1916675 w 4352094"/>
              <a:gd name="connsiteY3" fmla="*/ 508174 h 1465036"/>
              <a:gd name="connsiteX0" fmla="*/ 3541700 w 3541700"/>
              <a:gd name="connsiteY0" fmla="*/ 694860 h 1018196"/>
              <a:gd name="connsiteX1" fmla="*/ 648935 w 3541700"/>
              <a:gd name="connsiteY1" fmla="*/ 895612 h 1018196"/>
              <a:gd name="connsiteX2" fmla="*/ 76226 w 3541700"/>
              <a:gd name="connsiteY2" fmla="*/ 75674 h 1018196"/>
              <a:gd name="connsiteX3" fmla="*/ 1106281 w 3541700"/>
              <a:gd name="connsiteY3" fmla="*/ 441571 h 1018196"/>
              <a:gd name="connsiteX0" fmla="*/ 3642499 w 3642499"/>
              <a:gd name="connsiteY0" fmla="*/ 1137801 h 1461137"/>
              <a:gd name="connsiteX1" fmla="*/ 749734 w 3642499"/>
              <a:gd name="connsiteY1" fmla="*/ 1338553 h 1461137"/>
              <a:gd name="connsiteX2" fmla="*/ 177025 w 3642499"/>
              <a:gd name="connsiteY2" fmla="*/ 518615 h 1461137"/>
              <a:gd name="connsiteX3" fmla="*/ 1811897 w 3642499"/>
              <a:gd name="connsiteY3" fmla="*/ 19697 h 1461137"/>
              <a:gd name="connsiteX0" fmla="*/ 3513175 w 3513175"/>
              <a:gd name="connsiteY0" fmla="*/ 1137801 h 2079647"/>
              <a:gd name="connsiteX1" fmla="*/ 1396352 w 3513175"/>
              <a:gd name="connsiteY1" fmla="*/ 1976451 h 2079647"/>
              <a:gd name="connsiteX2" fmla="*/ 47701 w 3513175"/>
              <a:gd name="connsiteY2" fmla="*/ 518615 h 2079647"/>
              <a:gd name="connsiteX3" fmla="*/ 1682573 w 3513175"/>
              <a:gd name="connsiteY3" fmla="*/ 19697 h 2079647"/>
              <a:gd name="connsiteX0" fmla="*/ 2827471 w 2827471"/>
              <a:gd name="connsiteY0" fmla="*/ 1137801 h 2013473"/>
              <a:gd name="connsiteX1" fmla="*/ 710648 w 2827471"/>
              <a:gd name="connsiteY1" fmla="*/ 1976451 h 2013473"/>
              <a:gd name="connsiteX2" fmla="*/ 47702 w 2827471"/>
              <a:gd name="connsiteY2" fmla="*/ 915664 h 2013473"/>
              <a:gd name="connsiteX3" fmla="*/ 996869 w 2827471"/>
              <a:gd name="connsiteY3" fmla="*/ 19697 h 2013473"/>
              <a:gd name="connsiteX0" fmla="*/ 2816305 w 2816305"/>
              <a:gd name="connsiteY0" fmla="*/ 725881 h 1601553"/>
              <a:gd name="connsiteX1" fmla="*/ 699482 w 2816305"/>
              <a:gd name="connsiteY1" fmla="*/ 1564531 h 1601553"/>
              <a:gd name="connsiteX2" fmla="*/ 36536 w 2816305"/>
              <a:gd name="connsiteY2" fmla="*/ 503744 h 1601553"/>
              <a:gd name="connsiteX3" fmla="*/ 480275 w 2816305"/>
              <a:gd name="connsiteY3" fmla="*/ 19697 h 1601553"/>
              <a:gd name="connsiteX0" fmla="*/ 2828735 w 2828735"/>
              <a:gd name="connsiteY0" fmla="*/ 725881 h 1216843"/>
              <a:gd name="connsiteX1" fmla="*/ 786502 w 2828735"/>
              <a:gd name="connsiteY1" fmla="*/ 1179819 h 1216843"/>
              <a:gd name="connsiteX2" fmla="*/ 48966 w 2828735"/>
              <a:gd name="connsiteY2" fmla="*/ 503744 h 1216843"/>
              <a:gd name="connsiteX3" fmla="*/ 492705 w 2828735"/>
              <a:gd name="connsiteY3" fmla="*/ 19697 h 1216843"/>
              <a:gd name="connsiteX0" fmla="*/ 3511635 w 3511635"/>
              <a:gd name="connsiteY0" fmla="*/ 725881 h 1189687"/>
              <a:gd name="connsiteX1" fmla="*/ 1469402 w 3511635"/>
              <a:gd name="connsiteY1" fmla="*/ 1179819 h 1189687"/>
              <a:gd name="connsiteX2" fmla="*/ 48965 w 3511635"/>
              <a:gd name="connsiteY2" fmla="*/ 666665 h 1189687"/>
              <a:gd name="connsiteX3" fmla="*/ 1175605 w 3511635"/>
              <a:gd name="connsiteY3" fmla="*/ 19697 h 1189687"/>
              <a:gd name="connsiteX0" fmla="*/ 3503234 w 3503234"/>
              <a:gd name="connsiteY0" fmla="*/ 725881 h 1049220"/>
              <a:gd name="connsiteX1" fmla="*/ 923835 w 3503234"/>
              <a:gd name="connsiteY1" fmla="*/ 989695 h 1049220"/>
              <a:gd name="connsiteX2" fmla="*/ 40564 w 3503234"/>
              <a:gd name="connsiteY2" fmla="*/ 666665 h 1049220"/>
              <a:gd name="connsiteX3" fmla="*/ 1167204 w 3503234"/>
              <a:gd name="connsiteY3" fmla="*/ 19697 h 1049220"/>
              <a:gd name="connsiteX0" fmla="*/ 3462669 w 3462669"/>
              <a:gd name="connsiteY0" fmla="*/ 725881 h 725880"/>
              <a:gd name="connsiteX1" fmla="*/ -1 w 3462669"/>
              <a:gd name="connsiteY1" fmla="*/ 666665 h 725880"/>
              <a:gd name="connsiteX2" fmla="*/ 1126639 w 3462669"/>
              <a:gd name="connsiteY2" fmla="*/ 19697 h 725880"/>
              <a:gd name="connsiteX0" fmla="*/ 3462669 w 3462669"/>
              <a:gd name="connsiteY0" fmla="*/ 725881 h 778484"/>
              <a:gd name="connsiteX1" fmla="*/ 3440293 w 3462669"/>
              <a:gd name="connsiteY1" fmla="*/ 778482 h 778484"/>
              <a:gd name="connsiteX2" fmla="*/ -1 w 3462669"/>
              <a:gd name="connsiteY2" fmla="*/ 666665 h 778484"/>
              <a:gd name="connsiteX3" fmla="*/ 1126639 w 3462669"/>
              <a:gd name="connsiteY3" fmla="*/ 19697 h 778484"/>
              <a:gd name="connsiteX0" fmla="*/ 4065592 w 4065592"/>
              <a:gd name="connsiteY0" fmla="*/ 725881 h 1260150"/>
              <a:gd name="connsiteX1" fmla="*/ 4043216 w 4065592"/>
              <a:gd name="connsiteY1" fmla="*/ 778482 h 1260150"/>
              <a:gd name="connsiteX2" fmla="*/ 602922 w 4065592"/>
              <a:gd name="connsiteY2" fmla="*/ 666665 h 1260150"/>
              <a:gd name="connsiteX3" fmla="*/ 1729562 w 4065592"/>
              <a:gd name="connsiteY3" fmla="*/ 19697 h 1260150"/>
              <a:gd name="connsiteX0" fmla="*/ 4065592 w 4065592"/>
              <a:gd name="connsiteY0" fmla="*/ 725881 h 1260150"/>
              <a:gd name="connsiteX1" fmla="*/ 4043216 w 4065592"/>
              <a:gd name="connsiteY1" fmla="*/ 778482 h 1260150"/>
              <a:gd name="connsiteX2" fmla="*/ 602922 w 4065592"/>
              <a:gd name="connsiteY2" fmla="*/ 666665 h 1260150"/>
              <a:gd name="connsiteX3" fmla="*/ 1729562 w 4065592"/>
              <a:gd name="connsiteY3" fmla="*/ 19697 h 1260150"/>
              <a:gd name="connsiteX0" fmla="*/ 4065592 w 4065592"/>
              <a:gd name="connsiteY0" fmla="*/ 725881 h 1260150"/>
              <a:gd name="connsiteX1" fmla="*/ 4043216 w 4065592"/>
              <a:gd name="connsiteY1" fmla="*/ 778482 h 1260150"/>
              <a:gd name="connsiteX2" fmla="*/ 602922 w 4065592"/>
              <a:gd name="connsiteY2" fmla="*/ 666665 h 1260150"/>
              <a:gd name="connsiteX3" fmla="*/ 1729562 w 4065592"/>
              <a:gd name="connsiteY3" fmla="*/ 19697 h 1260150"/>
              <a:gd name="connsiteX0" fmla="*/ 4065592 w 4065592"/>
              <a:gd name="connsiteY0" fmla="*/ 986361 h 1520630"/>
              <a:gd name="connsiteX1" fmla="*/ 4043216 w 4065592"/>
              <a:gd name="connsiteY1" fmla="*/ 1038962 h 1520630"/>
              <a:gd name="connsiteX2" fmla="*/ 602922 w 4065592"/>
              <a:gd name="connsiteY2" fmla="*/ 927145 h 1520630"/>
              <a:gd name="connsiteX3" fmla="*/ 1670927 w 4065592"/>
              <a:gd name="connsiteY3" fmla="*/ 19697 h 1520630"/>
              <a:gd name="connsiteX0" fmla="*/ 4065592 w 4065592"/>
              <a:gd name="connsiteY0" fmla="*/ 986361 h 1520630"/>
              <a:gd name="connsiteX1" fmla="*/ 4043216 w 4065592"/>
              <a:gd name="connsiteY1" fmla="*/ 1038962 h 1520630"/>
              <a:gd name="connsiteX2" fmla="*/ 220218 w 4065592"/>
              <a:gd name="connsiteY2" fmla="*/ 954972 h 1520630"/>
              <a:gd name="connsiteX3" fmla="*/ 1670927 w 4065592"/>
              <a:gd name="connsiteY3" fmla="*/ 19697 h 1520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65592" h="1520630">
                <a:moveTo>
                  <a:pt x="4065592" y="986361"/>
                </a:moveTo>
                <a:lnTo>
                  <a:pt x="4043216" y="1038962"/>
                </a:lnTo>
                <a:cubicBezTo>
                  <a:pt x="2" y="1520630"/>
                  <a:pt x="208801" y="1289362"/>
                  <a:pt x="220218" y="954972"/>
                </a:cubicBezTo>
                <a:cubicBezTo>
                  <a:pt x="280942" y="546945"/>
                  <a:pt x="1560269" y="0"/>
                  <a:pt x="1670927" y="19697"/>
                </a:cubicBezTo>
              </a:path>
            </a:pathLst>
          </a:custGeom>
          <a:ln w="38100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19" name="Image 18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4437112"/>
            <a:ext cx="1656184" cy="1434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Image 19"/>
          <p:cNvPicPr/>
          <p:nvPr/>
        </p:nvPicPr>
        <p:blipFill>
          <a:blip r:embed="rId6" cstate="print"/>
          <a:srcRect l="37869" r="27985"/>
          <a:stretch>
            <a:fillRect/>
          </a:stretch>
        </p:blipFill>
        <p:spPr bwMode="auto">
          <a:xfrm>
            <a:off x="6444208" y="4647386"/>
            <a:ext cx="1872208" cy="1466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72008" y="116632"/>
            <a:ext cx="8964488" cy="6624736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9512" y="4294257"/>
            <a:ext cx="8964488" cy="430887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r>
              <a:rPr lang="fr-FR" sz="2200" dirty="0" smtClean="0">
                <a:sym typeface="Wingdings"/>
              </a:rPr>
              <a:t></a:t>
            </a:r>
            <a:r>
              <a:rPr lang="fr-FR" sz="2200" baseline="30000" dirty="0" smtClean="0"/>
              <a:t> </a:t>
            </a:r>
            <a:r>
              <a:rPr lang="fr-FR" sz="2200" b="1" u="sng" dirty="0" smtClean="0"/>
              <a:t>Addition nucléophile d’un 2</a:t>
            </a:r>
            <a:r>
              <a:rPr lang="fr-FR" sz="2200" b="1" u="sng" baseline="30000" dirty="0" smtClean="0"/>
              <a:t>ème</a:t>
            </a:r>
            <a:r>
              <a:rPr lang="fr-FR" sz="2200" b="1" u="sng" dirty="0" smtClean="0"/>
              <a:t> équivalent d’hydrure sur l’aldéhyde</a:t>
            </a:r>
            <a:r>
              <a:rPr lang="fr-FR" sz="2200" dirty="0" smtClean="0"/>
              <a:t> :</a:t>
            </a:r>
            <a:endParaRPr lang="fr-FR" sz="2200" dirty="0"/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4355976" y="5742529"/>
            <a:ext cx="936625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483309"/>
            <a:ext cx="2453948" cy="180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72008" y="1990001"/>
            <a:ext cx="8964488" cy="430887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r>
              <a:rPr lang="fr-FR" sz="2200" dirty="0" smtClean="0">
                <a:sym typeface="Wingdings"/>
              </a:rPr>
              <a:t></a:t>
            </a:r>
            <a:r>
              <a:rPr lang="fr-FR" sz="2200" baseline="30000" dirty="0" smtClean="0"/>
              <a:t> </a:t>
            </a:r>
            <a:r>
              <a:rPr lang="fr-FR" sz="2200" b="1" u="sng" dirty="0" smtClean="0"/>
              <a:t>Elimination du groupe –OR’</a:t>
            </a:r>
            <a:r>
              <a:rPr lang="fr-FR" sz="2200" dirty="0" smtClean="0"/>
              <a:t> :</a:t>
            </a:r>
            <a:endParaRPr lang="fr-FR" sz="2200" dirty="0"/>
          </a:p>
        </p:txBody>
      </p:sp>
      <p:cxnSp>
        <p:nvCxnSpPr>
          <p:cNvPr id="13" name="Connecteur droit avec flèche 12"/>
          <p:cNvCxnSpPr/>
          <p:nvPr/>
        </p:nvCxnSpPr>
        <p:spPr>
          <a:xfrm>
            <a:off x="3203848" y="3491421"/>
            <a:ext cx="936625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rme libre 13"/>
          <p:cNvSpPr/>
          <p:nvPr/>
        </p:nvSpPr>
        <p:spPr>
          <a:xfrm rot="6844802" flipH="1">
            <a:off x="799164" y="2683053"/>
            <a:ext cx="267610" cy="535848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  <a:gd name="connsiteX0" fmla="*/ 703058 w 1483611"/>
              <a:gd name="connsiteY0" fmla="*/ 1823390 h 1823390"/>
              <a:gd name="connsiteX1" fmla="*/ 601824 w 1483611"/>
              <a:gd name="connsiteY1" fmla="*/ 1525011 h 1823390"/>
              <a:gd name="connsiteX2" fmla="*/ 67766 w 1483611"/>
              <a:gd name="connsiteY2" fmla="*/ 413001 h 1823390"/>
              <a:gd name="connsiteX3" fmla="*/ 1057956 w 1483611"/>
              <a:gd name="connsiteY3" fmla="*/ 181423 h 1823390"/>
              <a:gd name="connsiteX4" fmla="*/ 1483611 w 1483611"/>
              <a:gd name="connsiteY4" fmla="*/ 19697 h 1823390"/>
              <a:gd name="connsiteX0" fmla="*/ 828842 w 1609395"/>
              <a:gd name="connsiteY0" fmla="*/ 2164638 h 2164638"/>
              <a:gd name="connsiteX1" fmla="*/ 727608 w 1609395"/>
              <a:gd name="connsiteY1" fmla="*/ 1866259 h 2164638"/>
              <a:gd name="connsiteX2" fmla="*/ 193550 w 1609395"/>
              <a:gd name="connsiteY2" fmla="*/ 754249 h 2164638"/>
              <a:gd name="connsiteX3" fmla="*/ 235975 w 1609395"/>
              <a:gd name="connsiteY3" fmla="*/ 65550 h 2164638"/>
              <a:gd name="connsiteX4" fmla="*/ 1609395 w 1609395"/>
              <a:gd name="connsiteY4" fmla="*/ 360945 h 2164638"/>
              <a:gd name="connsiteX0" fmla="*/ 828842 w 1609395"/>
              <a:gd name="connsiteY0" fmla="*/ 2164638 h 2164638"/>
              <a:gd name="connsiteX1" fmla="*/ 193550 w 1609395"/>
              <a:gd name="connsiteY1" fmla="*/ 754249 h 2164638"/>
              <a:gd name="connsiteX2" fmla="*/ 235975 w 1609395"/>
              <a:gd name="connsiteY2" fmla="*/ 65550 h 2164638"/>
              <a:gd name="connsiteX3" fmla="*/ 1609395 w 1609395"/>
              <a:gd name="connsiteY3" fmla="*/ 360945 h 2164638"/>
              <a:gd name="connsiteX0" fmla="*/ 1000722 w 1781275"/>
              <a:gd name="connsiteY0" fmla="*/ 2253116 h 2253116"/>
              <a:gd name="connsiteX1" fmla="*/ 98812 w 1781275"/>
              <a:gd name="connsiteY1" fmla="*/ 1373591 h 2253116"/>
              <a:gd name="connsiteX2" fmla="*/ 407855 w 1781275"/>
              <a:gd name="connsiteY2" fmla="*/ 154028 h 2253116"/>
              <a:gd name="connsiteX3" fmla="*/ 1781275 w 1781275"/>
              <a:gd name="connsiteY3" fmla="*/ 449423 h 2253116"/>
              <a:gd name="connsiteX0" fmla="*/ 1000722 w 1437909"/>
              <a:gd name="connsiteY0" fmla="*/ 2241365 h 2241365"/>
              <a:gd name="connsiteX1" fmla="*/ 98812 w 1437909"/>
              <a:gd name="connsiteY1" fmla="*/ 1361840 h 2241365"/>
              <a:gd name="connsiteX2" fmla="*/ 407855 w 1437909"/>
              <a:gd name="connsiteY2" fmla="*/ 142277 h 2241365"/>
              <a:gd name="connsiteX3" fmla="*/ 1437910 w 1437909"/>
              <a:gd name="connsiteY3" fmla="*/ 508174 h 2241365"/>
              <a:gd name="connsiteX0" fmla="*/ 1150228 w 1459265"/>
              <a:gd name="connsiteY0" fmla="*/ 1727738 h 1727737"/>
              <a:gd name="connsiteX1" fmla="*/ 120168 w 1459265"/>
              <a:gd name="connsiteY1" fmla="*/ 1361840 h 1727737"/>
              <a:gd name="connsiteX2" fmla="*/ 429211 w 1459265"/>
              <a:gd name="connsiteY2" fmla="*/ 142277 h 1727737"/>
              <a:gd name="connsiteX3" fmla="*/ 1459266 w 1459265"/>
              <a:gd name="connsiteY3" fmla="*/ 508174 h 1727737"/>
              <a:gd name="connsiteX0" fmla="*/ 1150228 w 1459265"/>
              <a:gd name="connsiteY0" fmla="*/ 1727738 h 2051076"/>
              <a:gd name="connsiteX1" fmla="*/ 120168 w 1459265"/>
              <a:gd name="connsiteY1" fmla="*/ 1361840 h 2051076"/>
              <a:gd name="connsiteX2" fmla="*/ 429211 w 1459265"/>
              <a:gd name="connsiteY2" fmla="*/ 142277 h 2051076"/>
              <a:gd name="connsiteX3" fmla="*/ 1459266 w 1459265"/>
              <a:gd name="connsiteY3" fmla="*/ 508174 h 2051076"/>
              <a:gd name="connsiteX0" fmla="*/ 4352094 w 4352094"/>
              <a:gd name="connsiteY0" fmla="*/ 761463 h 1465036"/>
              <a:gd name="connsiteX1" fmla="*/ 577577 w 4352094"/>
              <a:gd name="connsiteY1" fmla="*/ 1361840 h 1465036"/>
              <a:gd name="connsiteX2" fmla="*/ 886620 w 4352094"/>
              <a:gd name="connsiteY2" fmla="*/ 142277 h 1465036"/>
              <a:gd name="connsiteX3" fmla="*/ 1916675 w 4352094"/>
              <a:gd name="connsiteY3" fmla="*/ 508174 h 1465036"/>
              <a:gd name="connsiteX0" fmla="*/ 3541700 w 3541700"/>
              <a:gd name="connsiteY0" fmla="*/ 694860 h 1018196"/>
              <a:gd name="connsiteX1" fmla="*/ 648935 w 3541700"/>
              <a:gd name="connsiteY1" fmla="*/ 895612 h 1018196"/>
              <a:gd name="connsiteX2" fmla="*/ 76226 w 3541700"/>
              <a:gd name="connsiteY2" fmla="*/ 75674 h 1018196"/>
              <a:gd name="connsiteX3" fmla="*/ 1106281 w 3541700"/>
              <a:gd name="connsiteY3" fmla="*/ 441571 h 1018196"/>
              <a:gd name="connsiteX0" fmla="*/ 3642499 w 3642499"/>
              <a:gd name="connsiteY0" fmla="*/ 1137801 h 1461137"/>
              <a:gd name="connsiteX1" fmla="*/ 749734 w 3642499"/>
              <a:gd name="connsiteY1" fmla="*/ 1338553 h 1461137"/>
              <a:gd name="connsiteX2" fmla="*/ 177025 w 3642499"/>
              <a:gd name="connsiteY2" fmla="*/ 518615 h 1461137"/>
              <a:gd name="connsiteX3" fmla="*/ 1811897 w 3642499"/>
              <a:gd name="connsiteY3" fmla="*/ 19697 h 1461137"/>
              <a:gd name="connsiteX0" fmla="*/ 3513175 w 3513175"/>
              <a:gd name="connsiteY0" fmla="*/ 1137801 h 2079647"/>
              <a:gd name="connsiteX1" fmla="*/ 1396352 w 3513175"/>
              <a:gd name="connsiteY1" fmla="*/ 1976451 h 2079647"/>
              <a:gd name="connsiteX2" fmla="*/ 47701 w 3513175"/>
              <a:gd name="connsiteY2" fmla="*/ 518615 h 2079647"/>
              <a:gd name="connsiteX3" fmla="*/ 1682573 w 3513175"/>
              <a:gd name="connsiteY3" fmla="*/ 19697 h 2079647"/>
              <a:gd name="connsiteX0" fmla="*/ 2827471 w 2827471"/>
              <a:gd name="connsiteY0" fmla="*/ 1137801 h 2013473"/>
              <a:gd name="connsiteX1" fmla="*/ 710648 w 2827471"/>
              <a:gd name="connsiteY1" fmla="*/ 1976451 h 2013473"/>
              <a:gd name="connsiteX2" fmla="*/ 47702 w 2827471"/>
              <a:gd name="connsiteY2" fmla="*/ 915664 h 2013473"/>
              <a:gd name="connsiteX3" fmla="*/ 996869 w 2827471"/>
              <a:gd name="connsiteY3" fmla="*/ 19697 h 2013473"/>
              <a:gd name="connsiteX0" fmla="*/ 2814936 w 2814936"/>
              <a:gd name="connsiteY0" fmla="*/ 941776 h 1817448"/>
              <a:gd name="connsiteX1" fmla="*/ 698113 w 2814936"/>
              <a:gd name="connsiteY1" fmla="*/ 1780426 h 1817448"/>
              <a:gd name="connsiteX2" fmla="*/ 35167 w 2814936"/>
              <a:gd name="connsiteY2" fmla="*/ 719639 h 1817448"/>
              <a:gd name="connsiteX3" fmla="*/ 487130 w 2814936"/>
              <a:gd name="connsiteY3" fmla="*/ 19697 h 1817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4936" h="1817448">
                <a:moveTo>
                  <a:pt x="2814936" y="941776"/>
                </a:moveTo>
                <a:cubicBezTo>
                  <a:pt x="2201057" y="1265114"/>
                  <a:pt x="1161408" y="1817449"/>
                  <a:pt x="698113" y="1780426"/>
                </a:cubicBezTo>
                <a:cubicBezTo>
                  <a:pt x="234818" y="1743403"/>
                  <a:pt x="70331" y="1013094"/>
                  <a:pt x="35167" y="719639"/>
                </a:cubicBezTo>
                <a:cubicBezTo>
                  <a:pt x="3" y="426184"/>
                  <a:pt x="376472" y="0"/>
                  <a:pt x="487130" y="19697"/>
                </a:cubicBezTo>
              </a:path>
            </a:pathLst>
          </a:custGeom>
          <a:ln w="38100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5" name="Forme libre 14"/>
          <p:cNvSpPr/>
          <p:nvPr/>
        </p:nvSpPr>
        <p:spPr>
          <a:xfrm rot="4326624" flipH="1">
            <a:off x="1307075" y="3490609"/>
            <a:ext cx="582209" cy="478099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  <a:gd name="connsiteX0" fmla="*/ 703058 w 1483611"/>
              <a:gd name="connsiteY0" fmla="*/ 1823390 h 1823390"/>
              <a:gd name="connsiteX1" fmla="*/ 601824 w 1483611"/>
              <a:gd name="connsiteY1" fmla="*/ 1525011 h 1823390"/>
              <a:gd name="connsiteX2" fmla="*/ 67766 w 1483611"/>
              <a:gd name="connsiteY2" fmla="*/ 413001 h 1823390"/>
              <a:gd name="connsiteX3" fmla="*/ 1057956 w 1483611"/>
              <a:gd name="connsiteY3" fmla="*/ 181423 h 1823390"/>
              <a:gd name="connsiteX4" fmla="*/ 1483611 w 1483611"/>
              <a:gd name="connsiteY4" fmla="*/ 19697 h 1823390"/>
              <a:gd name="connsiteX0" fmla="*/ 828842 w 1609395"/>
              <a:gd name="connsiteY0" fmla="*/ 2164638 h 2164638"/>
              <a:gd name="connsiteX1" fmla="*/ 727608 w 1609395"/>
              <a:gd name="connsiteY1" fmla="*/ 1866259 h 2164638"/>
              <a:gd name="connsiteX2" fmla="*/ 193550 w 1609395"/>
              <a:gd name="connsiteY2" fmla="*/ 754249 h 2164638"/>
              <a:gd name="connsiteX3" fmla="*/ 235975 w 1609395"/>
              <a:gd name="connsiteY3" fmla="*/ 65550 h 2164638"/>
              <a:gd name="connsiteX4" fmla="*/ 1609395 w 1609395"/>
              <a:gd name="connsiteY4" fmla="*/ 360945 h 2164638"/>
              <a:gd name="connsiteX0" fmla="*/ 828842 w 1609395"/>
              <a:gd name="connsiteY0" fmla="*/ 2164638 h 2164638"/>
              <a:gd name="connsiteX1" fmla="*/ 193550 w 1609395"/>
              <a:gd name="connsiteY1" fmla="*/ 754249 h 2164638"/>
              <a:gd name="connsiteX2" fmla="*/ 235975 w 1609395"/>
              <a:gd name="connsiteY2" fmla="*/ 65550 h 2164638"/>
              <a:gd name="connsiteX3" fmla="*/ 1609395 w 1609395"/>
              <a:gd name="connsiteY3" fmla="*/ 360945 h 2164638"/>
              <a:gd name="connsiteX0" fmla="*/ 1000722 w 1781275"/>
              <a:gd name="connsiteY0" fmla="*/ 2253116 h 2253116"/>
              <a:gd name="connsiteX1" fmla="*/ 98812 w 1781275"/>
              <a:gd name="connsiteY1" fmla="*/ 1373591 h 2253116"/>
              <a:gd name="connsiteX2" fmla="*/ 407855 w 1781275"/>
              <a:gd name="connsiteY2" fmla="*/ 154028 h 2253116"/>
              <a:gd name="connsiteX3" fmla="*/ 1781275 w 1781275"/>
              <a:gd name="connsiteY3" fmla="*/ 449423 h 2253116"/>
              <a:gd name="connsiteX0" fmla="*/ 1000722 w 1437909"/>
              <a:gd name="connsiteY0" fmla="*/ 2241365 h 2241365"/>
              <a:gd name="connsiteX1" fmla="*/ 98812 w 1437909"/>
              <a:gd name="connsiteY1" fmla="*/ 1361840 h 2241365"/>
              <a:gd name="connsiteX2" fmla="*/ 407855 w 1437909"/>
              <a:gd name="connsiteY2" fmla="*/ 142277 h 2241365"/>
              <a:gd name="connsiteX3" fmla="*/ 1437910 w 1437909"/>
              <a:gd name="connsiteY3" fmla="*/ 508174 h 2241365"/>
              <a:gd name="connsiteX0" fmla="*/ 1150228 w 1459265"/>
              <a:gd name="connsiteY0" fmla="*/ 1727738 h 1727737"/>
              <a:gd name="connsiteX1" fmla="*/ 120168 w 1459265"/>
              <a:gd name="connsiteY1" fmla="*/ 1361840 h 1727737"/>
              <a:gd name="connsiteX2" fmla="*/ 429211 w 1459265"/>
              <a:gd name="connsiteY2" fmla="*/ 142277 h 1727737"/>
              <a:gd name="connsiteX3" fmla="*/ 1459266 w 1459265"/>
              <a:gd name="connsiteY3" fmla="*/ 508174 h 1727737"/>
              <a:gd name="connsiteX0" fmla="*/ 1150228 w 1459265"/>
              <a:gd name="connsiteY0" fmla="*/ 1727738 h 2051076"/>
              <a:gd name="connsiteX1" fmla="*/ 120168 w 1459265"/>
              <a:gd name="connsiteY1" fmla="*/ 1361840 h 2051076"/>
              <a:gd name="connsiteX2" fmla="*/ 429211 w 1459265"/>
              <a:gd name="connsiteY2" fmla="*/ 142277 h 2051076"/>
              <a:gd name="connsiteX3" fmla="*/ 1459266 w 1459265"/>
              <a:gd name="connsiteY3" fmla="*/ 508174 h 2051076"/>
              <a:gd name="connsiteX0" fmla="*/ 4352094 w 4352094"/>
              <a:gd name="connsiteY0" fmla="*/ 761463 h 1465036"/>
              <a:gd name="connsiteX1" fmla="*/ 577577 w 4352094"/>
              <a:gd name="connsiteY1" fmla="*/ 1361840 h 1465036"/>
              <a:gd name="connsiteX2" fmla="*/ 886620 w 4352094"/>
              <a:gd name="connsiteY2" fmla="*/ 142277 h 1465036"/>
              <a:gd name="connsiteX3" fmla="*/ 1916675 w 4352094"/>
              <a:gd name="connsiteY3" fmla="*/ 508174 h 1465036"/>
              <a:gd name="connsiteX0" fmla="*/ 3541700 w 3541700"/>
              <a:gd name="connsiteY0" fmla="*/ 694860 h 1018196"/>
              <a:gd name="connsiteX1" fmla="*/ 648935 w 3541700"/>
              <a:gd name="connsiteY1" fmla="*/ 895612 h 1018196"/>
              <a:gd name="connsiteX2" fmla="*/ 76226 w 3541700"/>
              <a:gd name="connsiteY2" fmla="*/ 75674 h 1018196"/>
              <a:gd name="connsiteX3" fmla="*/ 1106281 w 3541700"/>
              <a:gd name="connsiteY3" fmla="*/ 441571 h 1018196"/>
              <a:gd name="connsiteX0" fmla="*/ 3642499 w 3642499"/>
              <a:gd name="connsiteY0" fmla="*/ 1137801 h 1461137"/>
              <a:gd name="connsiteX1" fmla="*/ 749734 w 3642499"/>
              <a:gd name="connsiteY1" fmla="*/ 1338553 h 1461137"/>
              <a:gd name="connsiteX2" fmla="*/ 177025 w 3642499"/>
              <a:gd name="connsiteY2" fmla="*/ 518615 h 1461137"/>
              <a:gd name="connsiteX3" fmla="*/ 1811897 w 3642499"/>
              <a:gd name="connsiteY3" fmla="*/ 19697 h 1461137"/>
              <a:gd name="connsiteX0" fmla="*/ 3513175 w 3513175"/>
              <a:gd name="connsiteY0" fmla="*/ 1137801 h 2079647"/>
              <a:gd name="connsiteX1" fmla="*/ 1396352 w 3513175"/>
              <a:gd name="connsiteY1" fmla="*/ 1976451 h 2079647"/>
              <a:gd name="connsiteX2" fmla="*/ 47701 w 3513175"/>
              <a:gd name="connsiteY2" fmla="*/ 518615 h 2079647"/>
              <a:gd name="connsiteX3" fmla="*/ 1682573 w 3513175"/>
              <a:gd name="connsiteY3" fmla="*/ 19697 h 2079647"/>
              <a:gd name="connsiteX0" fmla="*/ 2827471 w 2827471"/>
              <a:gd name="connsiteY0" fmla="*/ 1137801 h 2013473"/>
              <a:gd name="connsiteX1" fmla="*/ 710648 w 2827471"/>
              <a:gd name="connsiteY1" fmla="*/ 1976451 h 2013473"/>
              <a:gd name="connsiteX2" fmla="*/ 47702 w 2827471"/>
              <a:gd name="connsiteY2" fmla="*/ 915664 h 2013473"/>
              <a:gd name="connsiteX3" fmla="*/ 996869 w 2827471"/>
              <a:gd name="connsiteY3" fmla="*/ 19697 h 2013473"/>
              <a:gd name="connsiteX0" fmla="*/ 2816305 w 2816305"/>
              <a:gd name="connsiteY0" fmla="*/ 725881 h 1601553"/>
              <a:gd name="connsiteX1" fmla="*/ 699482 w 2816305"/>
              <a:gd name="connsiteY1" fmla="*/ 1564531 h 1601553"/>
              <a:gd name="connsiteX2" fmla="*/ 36536 w 2816305"/>
              <a:gd name="connsiteY2" fmla="*/ 503744 h 1601553"/>
              <a:gd name="connsiteX3" fmla="*/ 480275 w 2816305"/>
              <a:gd name="connsiteY3" fmla="*/ 19697 h 1601553"/>
              <a:gd name="connsiteX0" fmla="*/ 2828735 w 2828735"/>
              <a:gd name="connsiteY0" fmla="*/ 725881 h 1216843"/>
              <a:gd name="connsiteX1" fmla="*/ 786502 w 2828735"/>
              <a:gd name="connsiteY1" fmla="*/ 1179819 h 1216843"/>
              <a:gd name="connsiteX2" fmla="*/ 48966 w 2828735"/>
              <a:gd name="connsiteY2" fmla="*/ 503744 h 1216843"/>
              <a:gd name="connsiteX3" fmla="*/ 492705 w 2828735"/>
              <a:gd name="connsiteY3" fmla="*/ 19697 h 1216843"/>
              <a:gd name="connsiteX0" fmla="*/ 3511635 w 3511635"/>
              <a:gd name="connsiteY0" fmla="*/ 725881 h 1189687"/>
              <a:gd name="connsiteX1" fmla="*/ 1469402 w 3511635"/>
              <a:gd name="connsiteY1" fmla="*/ 1179819 h 1189687"/>
              <a:gd name="connsiteX2" fmla="*/ 48965 w 3511635"/>
              <a:gd name="connsiteY2" fmla="*/ 666665 h 1189687"/>
              <a:gd name="connsiteX3" fmla="*/ 1175605 w 3511635"/>
              <a:gd name="connsiteY3" fmla="*/ 19697 h 1189687"/>
              <a:gd name="connsiteX0" fmla="*/ 3503234 w 3503234"/>
              <a:gd name="connsiteY0" fmla="*/ 725881 h 1049220"/>
              <a:gd name="connsiteX1" fmla="*/ 923835 w 3503234"/>
              <a:gd name="connsiteY1" fmla="*/ 989695 h 1049220"/>
              <a:gd name="connsiteX2" fmla="*/ 40564 w 3503234"/>
              <a:gd name="connsiteY2" fmla="*/ 666665 h 1049220"/>
              <a:gd name="connsiteX3" fmla="*/ 1167204 w 3503234"/>
              <a:gd name="connsiteY3" fmla="*/ 19697 h 1049220"/>
              <a:gd name="connsiteX0" fmla="*/ 3462669 w 3462669"/>
              <a:gd name="connsiteY0" fmla="*/ 725881 h 725880"/>
              <a:gd name="connsiteX1" fmla="*/ -1 w 3462669"/>
              <a:gd name="connsiteY1" fmla="*/ 666665 h 725880"/>
              <a:gd name="connsiteX2" fmla="*/ 1126639 w 3462669"/>
              <a:gd name="connsiteY2" fmla="*/ 19697 h 725880"/>
              <a:gd name="connsiteX0" fmla="*/ 3462669 w 3462669"/>
              <a:gd name="connsiteY0" fmla="*/ 725881 h 778484"/>
              <a:gd name="connsiteX1" fmla="*/ 3440293 w 3462669"/>
              <a:gd name="connsiteY1" fmla="*/ 778482 h 778484"/>
              <a:gd name="connsiteX2" fmla="*/ -1 w 3462669"/>
              <a:gd name="connsiteY2" fmla="*/ 666665 h 778484"/>
              <a:gd name="connsiteX3" fmla="*/ 1126639 w 3462669"/>
              <a:gd name="connsiteY3" fmla="*/ 19697 h 778484"/>
              <a:gd name="connsiteX0" fmla="*/ 4065592 w 4065592"/>
              <a:gd name="connsiteY0" fmla="*/ 725881 h 1260150"/>
              <a:gd name="connsiteX1" fmla="*/ 4043216 w 4065592"/>
              <a:gd name="connsiteY1" fmla="*/ 778482 h 1260150"/>
              <a:gd name="connsiteX2" fmla="*/ 602922 w 4065592"/>
              <a:gd name="connsiteY2" fmla="*/ 666665 h 1260150"/>
              <a:gd name="connsiteX3" fmla="*/ 1729562 w 4065592"/>
              <a:gd name="connsiteY3" fmla="*/ 19697 h 1260150"/>
              <a:gd name="connsiteX0" fmla="*/ 4065592 w 4065592"/>
              <a:gd name="connsiteY0" fmla="*/ 725881 h 1260150"/>
              <a:gd name="connsiteX1" fmla="*/ 4043216 w 4065592"/>
              <a:gd name="connsiteY1" fmla="*/ 778482 h 1260150"/>
              <a:gd name="connsiteX2" fmla="*/ 602922 w 4065592"/>
              <a:gd name="connsiteY2" fmla="*/ 666665 h 1260150"/>
              <a:gd name="connsiteX3" fmla="*/ 1729562 w 4065592"/>
              <a:gd name="connsiteY3" fmla="*/ 19697 h 1260150"/>
              <a:gd name="connsiteX0" fmla="*/ 4065592 w 4065592"/>
              <a:gd name="connsiteY0" fmla="*/ 725881 h 1260150"/>
              <a:gd name="connsiteX1" fmla="*/ 4043216 w 4065592"/>
              <a:gd name="connsiteY1" fmla="*/ 778482 h 1260150"/>
              <a:gd name="connsiteX2" fmla="*/ 602922 w 4065592"/>
              <a:gd name="connsiteY2" fmla="*/ 666665 h 1260150"/>
              <a:gd name="connsiteX3" fmla="*/ 1729562 w 4065592"/>
              <a:gd name="connsiteY3" fmla="*/ 19697 h 1260150"/>
              <a:gd name="connsiteX0" fmla="*/ 4065592 w 4065592"/>
              <a:gd name="connsiteY0" fmla="*/ 986361 h 1520630"/>
              <a:gd name="connsiteX1" fmla="*/ 4043216 w 4065592"/>
              <a:gd name="connsiteY1" fmla="*/ 1038962 h 1520630"/>
              <a:gd name="connsiteX2" fmla="*/ 602922 w 4065592"/>
              <a:gd name="connsiteY2" fmla="*/ 927145 h 1520630"/>
              <a:gd name="connsiteX3" fmla="*/ 1670927 w 4065592"/>
              <a:gd name="connsiteY3" fmla="*/ 19697 h 1520630"/>
              <a:gd name="connsiteX0" fmla="*/ 4065592 w 4065592"/>
              <a:gd name="connsiteY0" fmla="*/ 986361 h 1520630"/>
              <a:gd name="connsiteX1" fmla="*/ 4043216 w 4065592"/>
              <a:gd name="connsiteY1" fmla="*/ 1038962 h 1520630"/>
              <a:gd name="connsiteX2" fmla="*/ 220218 w 4065592"/>
              <a:gd name="connsiteY2" fmla="*/ 954972 h 1520630"/>
              <a:gd name="connsiteX3" fmla="*/ 1670927 w 4065592"/>
              <a:gd name="connsiteY3" fmla="*/ 19697 h 1520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65592" h="1520630">
                <a:moveTo>
                  <a:pt x="4065592" y="986361"/>
                </a:moveTo>
                <a:lnTo>
                  <a:pt x="4043216" y="1038962"/>
                </a:lnTo>
                <a:cubicBezTo>
                  <a:pt x="2" y="1520630"/>
                  <a:pt x="208801" y="1289362"/>
                  <a:pt x="220218" y="954972"/>
                </a:cubicBezTo>
                <a:cubicBezTo>
                  <a:pt x="280942" y="546945"/>
                  <a:pt x="1560269" y="0"/>
                  <a:pt x="1670927" y="19697"/>
                </a:cubicBezTo>
              </a:path>
            </a:pathLst>
          </a:custGeom>
          <a:ln w="38100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16" name="Image 1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2564904"/>
            <a:ext cx="1656184" cy="1434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Image 16"/>
          <p:cNvPicPr/>
          <p:nvPr/>
        </p:nvPicPr>
        <p:blipFill>
          <a:blip r:embed="rId4" cstate="print"/>
          <a:srcRect l="37869" r="27985"/>
          <a:stretch>
            <a:fillRect/>
          </a:stretch>
        </p:blipFill>
        <p:spPr bwMode="auto">
          <a:xfrm>
            <a:off x="6444208" y="2771341"/>
            <a:ext cx="1872208" cy="1466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Image 1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9024" y="4806425"/>
            <a:ext cx="1656184" cy="1434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Image 18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4734417"/>
            <a:ext cx="1986634" cy="193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Image 19"/>
          <p:cNvPicPr/>
          <p:nvPr/>
        </p:nvPicPr>
        <p:blipFill>
          <a:blip r:embed="rId6" cstate="print"/>
          <a:srcRect l="90749"/>
          <a:stretch>
            <a:fillRect/>
          </a:stretch>
        </p:blipFill>
        <p:spPr bwMode="auto">
          <a:xfrm>
            <a:off x="3203848" y="4950441"/>
            <a:ext cx="585398" cy="151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Image 20"/>
          <p:cNvPicPr/>
          <p:nvPr/>
        </p:nvPicPr>
        <p:blipFill>
          <a:blip r:embed="rId4" cstate="print"/>
          <a:srcRect l="37190" t="29788" r="56833" b="31397"/>
          <a:stretch>
            <a:fillRect/>
          </a:stretch>
        </p:blipFill>
        <p:spPr bwMode="auto">
          <a:xfrm>
            <a:off x="2303240" y="4725144"/>
            <a:ext cx="473797" cy="72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Forme libre 22"/>
          <p:cNvSpPr/>
          <p:nvPr/>
        </p:nvSpPr>
        <p:spPr>
          <a:xfrm rot="18044203" flipV="1">
            <a:off x="1434576" y="5086278"/>
            <a:ext cx="1580965" cy="1672539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  <a:gd name="connsiteX0" fmla="*/ 166563 w 943509"/>
              <a:gd name="connsiteY0" fmla="*/ 1770771 h 1770771"/>
              <a:gd name="connsiteX1" fmla="*/ 61722 w 943509"/>
              <a:gd name="connsiteY1" fmla="*/ 1525011 h 1770771"/>
              <a:gd name="connsiteX2" fmla="*/ 67765 w 943509"/>
              <a:gd name="connsiteY2" fmla="*/ 1046742 h 1770771"/>
              <a:gd name="connsiteX3" fmla="*/ 517854 w 943509"/>
              <a:gd name="connsiteY3" fmla="*/ 181423 h 1770771"/>
              <a:gd name="connsiteX4" fmla="*/ 943509 w 943509"/>
              <a:gd name="connsiteY4" fmla="*/ 19697 h 1770771"/>
              <a:gd name="connsiteX0" fmla="*/ 166563 w 943509"/>
              <a:gd name="connsiteY0" fmla="*/ 1770771 h 1770771"/>
              <a:gd name="connsiteX1" fmla="*/ 61722 w 943509"/>
              <a:gd name="connsiteY1" fmla="*/ 1525011 h 1770771"/>
              <a:gd name="connsiteX2" fmla="*/ 67765 w 943509"/>
              <a:gd name="connsiteY2" fmla="*/ 1046742 h 1770771"/>
              <a:gd name="connsiteX3" fmla="*/ 529828 w 943509"/>
              <a:gd name="connsiteY3" fmla="*/ 223656 h 1770771"/>
              <a:gd name="connsiteX4" fmla="*/ 943509 w 943509"/>
              <a:gd name="connsiteY4" fmla="*/ 19697 h 1770771"/>
              <a:gd name="connsiteX0" fmla="*/ 580821 w 1005980"/>
              <a:gd name="connsiteY0" fmla="*/ 1609889 h 1609889"/>
              <a:gd name="connsiteX1" fmla="*/ 475980 w 1005980"/>
              <a:gd name="connsiteY1" fmla="*/ 1364129 h 1609889"/>
              <a:gd name="connsiteX2" fmla="*/ 482023 w 1005980"/>
              <a:gd name="connsiteY2" fmla="*/ 885860 h 1609889"/>
              <a:gd name="connsiteX3" fmla="*/ 944086 w 1005980"/>
              <a:gd name="connsiteY3" fmla="*/ 62774 h 1609889"/>
              <a:gd name="connsiteX4" fmla="*/ 110658 w 1005980"/>
              <a:gd name="connsiteY4" fmla="*/ 1262503 h 1609889"/>
              <a:gd name="connsiteX0" fmla="*/ 988252 w 1005980"/>
              <a:gd name="connsiteY0" fmla="*/ 78881 h 1684527"/>
              <a:gd name="connsiteX1" fmla="*/ 475980 w 1005980"/>
              <a:gd name="connsiteY1" fmla="*/ 1523473 h 1684527"/>
              <a:gd name="connsiteX2" fmla="*/ 482023 w 1005980"/>
              <a:gd name="connsiteY2" fmla="*/ 1045204 h 1684527"/>
              <a:gd name="connsiteX3" fmla="*/ 944086 w 1005980"/>
              <a:gd name="connsiteY3" fmla="*/ 222118 h 1684527"/>
              <a:gd name="connsiteX4" fmla="*/ 110658 w 1005980"/>
              <a:gd name="connsiteY4" fmla="*/ 1421847 h 1684527"/>
              <a:gd name="connsiteX0" fmla="*/ 988252 w 1004973"/>
              <a:gd name="connsiteY0" fmla="*/ 78881 h 1547346"/>
              <a:gd name="connsiteX1" fmla="*/ 475980 w 1004973"/>
              <a:gd name="connsiteY1" fmla="*/ 1523473 h 1547346"/>
              <a:gd name="connsiteX2" fmla="*/ 944086 w 1004973"/>
              <a:gd name="connsiteY2" fmla="*/ 222118 h 1547346"/>
              <a:gd name="connsiteX3" fmla="*/ 110658 w 1004973"/>
              <a:gd name="connsiteY3" fmla="*/ 1421847 h 1547346"/>
              <a:gd name="connsiteX0" fmla="*/ 988252 w 1004973"/>
              <a:gd name="connsiteY0" fmla="*/ 78881 h 1421847"/>
              <a:gd name="connsiteX1" fmla="*/ 495382 w 1004973"/>
              <a:gd name="connsiteY1" fmla="*/ 124492 h 1421847"/>
              <a:gd name="connsiteX2" fmla="*/ 944086 w 1004973"/>
              <a:gd name="connsiteY2" fmla="*/ 222118 h 1421847"/>
              <a:gd name="connsiteX3" fmla="*/ 110658 w 1004973"/>
              <a:gd name="connsiteY3" fmla="*/ 1421847 h 1421847"/>
              <a:gd name="connsiteX0" fmla="*/ 988252 w 988252"/>
              <a:gd name="connsiteY0" fmla="*/ 78881 h 1421847"/>
              <a:gd name="connsiteX1" fmla="*/ 495382 w 988252"/>
              <a:gd name="connsiteY1" fmla="*/ 124492 h 1421847"/>
              <a:gd name="connsiteX2" fmla="*/ 73986 w 988252"/>
              <a:gd name="connsiteY2" fmla="*/ 808845 h 1421847"/>
              <a:gd name="connsiteX3" fmla="*/ 110658 w 988252"/>
              <a:gd name="connsiteY3" fmla="*/ 1421847 h 1421847"/>
              <a:gd name="connsiteX0" fmla="*/ 976160 w 976160"/>
              <a:gd name="connsiteY0" fmla="*/ 78881 h 1447586"/>
              <a:gd name="connsiteX1" fmla="*/ 483290 w 976160"/>
              <a:gd name="connsiteY1" fmla="*/ 124492 h 1447586"/>
              <a:gd name="connsiteX2" fmla="*/ 61894 w 976160"/>
              <a:gd name="connsiteY2" fmla="*/ 808845 h 1447586"/>
              <a:gd name="connsiteX3" fmla="*/ 133367 w 976160"/>
              <a:gd name="connsiteY3" fmla="*/ 1447586 h 1447586"/>
              <a:gd name="connsiteX0" fmla="*/ 1016487 w 1016487"/>
              <a:gd name="connsiteY0" fmla="*/ 78881 h 1447586"/>
              <a:gd name="connsiteX1" fmla="*/ 523617 w 1016487"/>
              <a:gd name="connsiteY1" fmla="*/ 124492 h 1447586"/>
              <a:gd name="connsiteX2" fmla="*/ 102221 w 1016487"/>
              <a:gd name="connsiteY2" fmla="*/ 808845 h 1447586"/>
              <a:gd name="connsiteX3" fmla="*/ 173694 w 1016487"/>
              <a:gd name="connsiteY3" fmla="*/ 1447586 h 1447586"/>
              <a:gd name="connsiteX0" fmla="*/ 1016487 w 1016487"/>
              <a:gd name="connsiteY0" fmla="*/ 78881 h 1447586"/>
              <a:gd name="connsiteX1" fmla="*/ 523617 w 1016487"/>
              <a:gd name="connsiteY1" fmla="*/ 124492 h 1447586"/>
              <a:gd name="connsiteX2" fmla="*/ 102221 w 1016487"/>
              <a:gd name="connsiteY2" fmla="*/ 808845 h 1447586"/>
              <a:gd name="connsiteX3" fmla="*/ 173694 w 1016487"/>
              <a:gd name="connsiteY3" fmla="*/ 1447586 h 1447586"/>
              <a:gd name="connsiteX0" fmla="*/ 1016487 w 1016487"/>
              <a:gd name="connsiteY0" fmla="*/ 78881 h 1447586"/>
              <a:gd name="connsiteX1" fmla="*/ 523617 w 1016487"/>
              <a:gd name="connsiteY1" fmla="*/ 124492 h 1447586"/>
              <a:gd name="connsiteX2" fmla="*/ 102221 w 1016487"/>
              <a:gd name="connsiteY2" fmla="*/ 808845 h 1447586"/>
              <a:gd name="connsiteX3" fmla="*/ 173694 w 1016487"/>
              <a:gd name="connsiteY3" fmla="*/ 1447586 h 1447586"/>
              <a:gd name="connsiteX0" fmla="*/ 1016487 w 1016487"/>
              <a:gd name="connsiteY0" fmla="*/ 78881 h 1447586"/>
              <a:gd name="connsiteX1" fmla="*/ 523617 w 1016487"/>
              <a:gd name="connsiteY1" fmla="*/ 124492 h 1447586"/>
              <a:gd name="connsiteX2" fmla="*/ 102221 w 1016487"/>
              <a:gd name="connsiteY2" fmla="*/ 808845 h 1447586"/>
              <a:gd name="connsiteX3" fmla="*/ 173694 w 1016487"/>
              <a:gd name="connsiteY3" fmla="*/ 1447586 h 1447586"/>
              <a:gd name="connsiteX0" fmla="*/ 1016487 w 1016487"/>
              <a:gd name="connsiteY0" fmla="*/ 78881 h 1447586"/>
              <a:gd name="connsiteX1" fmla="*/ 523617 w 1016487"/>
              <a:gd name="connsiteY1" fmla="*/ 124492 h 1447586"/>
              <a:gd name="connsiteX2" fmla="*/ 11051 w 1016487"/>
              <a:gd name="connsiteY2" fmla="*/ 741420 h 1447586"/>
              <a:gd name="connsiteX3" fmla="*/ 173694 w 1016487"/>
              <a:gd name="connsiteY3" fmla="*/ 1447586 h 1447586"/>
              <a:gd name="connsiteX0" fmla="*/ 1032906 w 1032906"/>
              <a:gd name="connsiteY0" fmla="*/ 78881 h 1447586"/>
              <a:gd name="connsiteX1" fmla="*/ 540036 w 1032906"/>
              <a:gd name="connsiteY1" fmla="*/ 124492 h 1447586"/>
              <a:gd name="connsiteX2" fmla="*/ 27470 w 1032906"/>
              <a:gd name="connsiteY2" fmla="*/ 741420 h 1447586"/>
              <a:gd name="connsiteX3" fmla="*/ 190113 w 1032906"/>
              <a:gd name="connsiteY3" fmla="*/ 1447586 h 1447586"/>
              <a:gd name="connsiteX0" fmla="*/ 1016487 w 1016487"/>
              <a:gd name="connsiteY0" fmla="*/ 78881 h 1447586"/>
              <a:gd name="connsiteX1" fmla="*/ 523617 w 1016487"/>
              <a:gd name="connsiteY1" fmla="*/ 124492 h 1447586"/>
              <a:gd name="connsiteX2" fmla="*/ 102221 w 1016487"/>
              <a:gd name="connsiteY2" fmla="*/ 808845 h 1447586"/>
              <a:gd name="connsiteX3" fmla="*/ 173694 w 1016487"/>
              <a:gd name="connsiteY3" fmla="*/ 1447586 h 1447586"/>
              <a:gd name="connsiteX0" fmla="*/ 1045205 w 1045205"/>
              <a:gd name="connsiteY0" fmla="*/ 112120 h 1480825"/>
              <a:gd name="connsiteX1" fmla="*/ 552335 w 1045205"/>
              <a:gd name="connsiteY1" fmla="*/ 157731 h 1480825"/>
              <a:gd name="connsiteX2" fmla="*/ 27470 w 1045205"/>
              <a:gd name="connsiteY2" fmla="*/ 1058504 h 1480825"/>
              <a:gd name="connsiteX3" fmla="*/ 202412 w 1045205"/>
              <a:gd name="connsiteY3" fmla="*/ 1480825 h 1480825"/>
              <a:gd name="connsiteX0" fmla="*/ 1059313 w 1059313"/>
              <a:gd name="connsiteY0" fmla="*/ 169638 h 1469321"/>
              <a:gd name="connsiteX1" fmla="*/ 552335 w 1059313"/>
              <a:gd name="connsiteY1" fmla="*/ 146227 h 1469321"/>
              <a:gd name="connsiteX2" fmla="*/ 27470 w 1059313"/>
              <a:gd name="connsiteY2" fmla="*/ 1047000 h 1469321"/>
              <a:gd name="connsiteX3" fmla="*/ 202412 w 1059313"/>
              <a:gd name="connsiteY3" fmla="*/ 1469321 h 1469321"/>
              <a:gd name="connsiteX0" fmla="*/ 1059313 w 1059313"/>
              <a:gd name="connsiteY0" fmla="*/ 169638 h 1469321"/>
              <a:gd name="connsiteX1" fmla="*/ 552335 w 1059313"/>
              <a:gd name="connsiteY1" fmla="*/ 146227 h 1469321"/>
              <a:gd name="connsiteX2" fmla="*/ 27470 w 1059313"/>
              <a:gd name="connsiteY2" fmla="*/ 1047000 h 1469321"/>
              <a:gd name="connsiteX3" fmla="*/ 202412 w 1059313"/>
              <a:gd name="connsiteY3" fmla="*/ 1469321 h 1469321"/>
              <a:gd name="connsiteX0" fmla="*/ 1059313 w 1059313"/>
              <a:gd name="connsiteY0" fmla="*/ 152834 h 1452517"/>
              <a:gd name="connsiteX1" fmla="*/ 953426 w 1059313"/>
              <a:gd name="connsiteY1" fmla="*/ 253658 h 1452517"/>
              <a:gd name="connsiteX2" fmla="*/ 552335 w 1059313"/>
              <a:gd name="connsiteY2" fmla="*/ 129423 h 1452517"/>
              <a:gd name="connsiteX3" fmla="*/ 27470 w 1059313"/>
              <a:gd name="connsiteY3" fmla="*/ 1030196 h 1452517"/>
              <a:gd name="connsiteX4" fmla="*/ 202412 w 1059313"/>
              <a:gd name="connsiteY4" fmla="*/ 1452517 h 1452517"/>
              <a:gd name="connsiteX0" fmla="*/ 1180389 w 1180389"/>
              <a:gd name="connsiteY0" fmla="*/ 996 h 1464709"/>
              <a:gd name="connsiteX1" fmla="*/ 953426 w 1180389"/>
              <a:gd name="connsiteY1" fmla="*/ 265850 h 1464709"/>
              <a:gd name="connsiteX2" fmla="*/ 552335 w 1180389"/>
              <a:gd name="connsiteY2" fmla="*/ 141615 h 1464709"/>
              <a:gd name="connsiteX3" fmla="*/ 27470 w 1180389"/>
              <a:gd name="connsiteY3" fmla="*/ 1042388 h 1464709"/>
              <a:gd name="connsiteX4" fmla="*/ 202412 w 1180389"/>
              <a:gd name="connsiteY4" fmla="*/ 1464709 h 1464709"/>
              <a:gd name="connsiteX0" fmla="*/ 1180389 w 1180389"/>
              <a:gd name="connsiteY0" fmla="*/ 996 h 1464709"/>
              <a:gd name="connsiteX1" fmla="*/ 953426 w 1180389"/>
              <a:gd name="connsiteY1" fmla="*/ 265850 h 1464709"/>
              <a:gd name="connsiteX2" fmla="*/ 409919 w 1180389"/>
              <a:gd name="connsiteY2" fmla="*/ 359461 h 1464709"/>
              <a:gd name="connsiteX3" fmla="*/ 27470 w 1180389"/>
              <a:gd name="connsiteY3" fmla="*/ 1042388 h 1464709"/>
              <a:gd name="connsiteX4" fmla="*/ 202412 w 1180389"/>
              <a:gd name="connsiteY4" fmla="*/ 1464709 h 1464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0389" h="1464709">
                <a:moveTo>
                  <a:pt x="1180389" y="996"/>
                </a:moveTo>
                <a:cubicBezTo>
                  <a:pt x="1179951" y="0"/>
                  <a:pt x="1081838" y="206106"/>
                  <a:pt x="953426" y="265850"/>
                </a:cubicBezTo>
                <a:cubicBezTo>
                  <a:pt x="825014" y="325594"/>
                  <a:pt x="564245" y="230038"/>
                  <a:pt x="409919" y="359461"/>
                </a:cubicBezTo>
                <a:cubicBezTo>
                  <a:pt x="255593" y="488884"/>
                  <a:pt x="60082" y="872600"/>
                  <a:pt x="27470" y="1042388"/>
                </a:cubicBezTo>
                <a:cubicBezTo>
                  <a:pt x="0" y="1241825"/>
                  <a:pt x="28718" y="1366970"/>
                  <a:pt x="202412" y="1464709"/>
                </a:cubicBezTo>
              </a:path>
            </a:pathLst>
          </a:custGeom>
          <a:ln w="38100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4" name="Forme libre 23"/>
          <p:cNvSpPr/>
          <p:nvPr/>
        </p:nvSpPr>
        <p:spPr>
          <a:xfrm rot="12873874" flipH="1" flipV="1">
            <a:off x="659958" y="5008375"/>
            <a:ext cx="596226" cy="444023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  <a:gd name="connsiteX0" fmla="*/ 703058 w 1483611"/>
              <a:gd name="connsiteY0" fmla="*/ 1823390 h 1823390"/>
              <a:gd name="connsiteX1" fmla="*/ 601824 w 1483611"/>
              <a:gd name="connsiteY1" fmla="*/ 1525011 h 1823390"/>
              <a:gd name="connsiteX2" fmla="*/ 67766 w 1483611"/>
              <a:gd name="connsiteY2" fmla="*/ 413001 h 1823390"/>
              <a:gd name="connsiteX3" fmla="*/ 1057956 w 1483611"/>
              <a:gd name="connsiteY3" fmla="*/ 181423 h 1823390"/>
              <a:gd name="connsiteX4" fmla="*/ 1483611 w 1483611"/>
              <a:gd name="connsiteY4" fmla="*/ 19697 h 1823390"/>
              <a:gd name="connsiteX0" fmla="*/ 828842 w 1609395"/>
              <a:gd name="connsiteY0" fmla="*/ 2164638 h 2164638"/>
              <a:gd name="connsiteX1" fmla="*/ 727608 w 1609395"/>
              <a:gd name="connsiteY1" fmla="*/ 1866259 h 2164638"/>
              <a:gd name="connsiteX2" fmla="*/ 193550 w 1609395"/>
              <a:gd name="connsiteY2" fmla="*/ 754249 h 2164638"/>
              <a:gd name="connsiteX3" fmla="*/ 235975 w 1609395"/>
              <a:gd name="connsiteY3" fmla="*/ 65550 h 2164638"/>
              <a:gd name="connsiteX4" fmla="*/ 1609395 w 1609395"/>
              <a:gd name="connsiteY4" fmla="*/ 360945 h 2164638"/>
              <a:gd name="connsiteX0" fmla="*/ 828842 w 1609395"/>
              <a:gd name="connsiteY0" fmla="*/ 2164638 h 2164638"/>
              <a:gd name="connsiteX1" fmla="*/ 193550 w 1609395"/>
              <a:gd name="connsiteY1" fmla="*/ 754249 h 2164638"/>
              <a:gd name="connsiteX2" fmla="*/ 235975 w 1609395"/>
              <a:gd name="connsiteY2" fmla="*/ 65550 h 2164638"/>
              <a:gd name="connsiteX3" fmla="*/ 1609395 w 1609395"/>
              <a:gd name="connsiteY3" fmla="*/ 360945 h 2164638"/>
              <a:gd name="connsiteX0" fmla="*/ 1000722 w 1781275"/>
              <a:gd name="connsiteY0" fmla="*/ 2253116 h 2253116"/>
              <a:gd name="connsiteX1" fmla="*/ 98812 w 1781275"/>
              <a:gd name="connsiteY1" fmla="*/ 1373591 h 2253116"/>
              <a:gd name="connsiteX2" fmla="*/ 407855 w 1781275"/>
              <a:gd name="connsiteY2" fmla="*/ 154028 h 2253116"/>
              <a:gd name="connsiteX3" fmla="*/ 1781275 w 1781275"/>
              <a:gd name="connsiteY3" fmla="*/ 449423 h 2253116"/>
              <a:gd name="connsiteX0" fmla="*/ 1000722 w 1437909"/>
              <a:gd name="connsiteY0" fmla="*/ 2241365 h 2241365"/>
              <a:gd name="connsiteX1" fmla="*/ 98812 w 1437909"/>
              <a:gd name="connsiteY1" fmla="*/ 1361840 h 2241365"/>
              <a:gd name="connsiteX2" fmla="*/ 407855 w 1437909"/>
              <a:gd name="connsiteY2" fmla="*/ 142277 h 2241365"/>
              <a:gd name="connsiteX3" fmla="*/ 1437910 w 1437909"/>
              <a:gd name="connsiteY3" fmla="*/ 508174 h 2241365"/>
              <a:gd name="connsiteX0" fmla="*/ 1150228 w 1459265"/>
              <a:gd name="connsiteY0" fmla="*/ 1727738 h 1727737"/>
              <a:gd name="connsiteX1" fmla="*/ 120168 w 1459265"/>
              <a:gd name="connsiteY1" fmla="*/ 1361840 h 1727737"/>
              <a:gd name="connsiteX2" fmla="*/ 429211 w 1459265"/>
              <a:gd name="connsiteY2" fmla="*/ 142277 h 1727737"/>
              <a:gd name="connsiteX3" fmla="*/ 1459266 w 1459265"/>
              <a:gd name="connsiteY3" fmla="*/ 508174 h 1727737"/>
              <a:gd name="connsiteX0" fmla="*/ 1150228 w 1459265"/>
              <a:gd name="connsiteY0" fmla="*/ 1727738 h 2051076"/>
              <a:gd name="connsiteX1" fmla="*/ 120168 w 1459265"/>
              <a:gd name="connsiteY1" fmla="*/ 1361840 h 2051076"/>
              <a:gd name="connsiteX2" fmla="*/ 429211 w 1459265"/>
              <a:gd name="connsiteY2" fmla="*/ 142277 h 2051076"/>
              <a:gd name="connsiteX3" fmla="*/ 1459266 w 1459265"/>
              <a:gd name="connsiteY3" fmla="*/ 508174 h 2051076"/>
              <a:gd name="connsiteX0" fmla="*/ 4352094 w 4352094"/>
              <a:gd name="connsiteY0" fmla="*/ 761463 h 1465036"/>
              <a:gd name="connsiteX1" fmla="*/ 577577 w 4352094"/>
              <a:gd name="connsiteY1" fmla="*/ 1361840 h 1465036"/>
              <a:gd name="connsiteX2" fmla="*/ 886620 w 4352094"/>
              <a:gd name="connsiteY2" fmla="*/ 142277 h 1465036"/>
              <a:gd name="connsiteX3" fmla="*/ 1916675 w 4352094"/>
              <a:gd name="connsiteY3" fmla="*/ 508174 h 1465036"/>
              <a:gd name="connsiteX0" fmla="*/ 3541700 w 3541700"/>
              <a:gd name="connsiteY0" fmla="*/ 694860 h 1018196"/>
              <a:gd name="connsiteX1" fmla="*/ 648935 w 3541700"/>
              <a:gd name="connsiteY1" fmla="*/ 895612 h 1018196"/>
              <a:gd name="connsiteX2" fmla="*/ 76226 w 3541700"/>
              <a:gd name="connsiteY2" fmla="*/ 75674 h 1018196"/>
              <a:gd name="connsiteX3" fmla="*/ 1106281 w 3541700"/>
              <a:gd name="connsiteY3" fmla="*/ 441571 h 1018196"/>
              <a:gd name="connsiteX0" fmla="*/ 3642499 w 3642499"/>
              <a:gd name="connsiteY0" fmla="*/ 1137801 h 1461137"/>
              <a:gd name="connsiteX1" fmla="*/ 749734 w 3642499"/>
              <a:gd name="connsiteY1" fmla="*/ 1338553 h 1461137"/>
              <a:gd name="connsiteX2" fmla="*/ 177025 w 3642499"/>
              <a:gd name="connsiteY2" fmla="*/ 518615 h 1461137"/>
              <a:gd name="connsiteX3" fmla="*/ 1811897 w 3642499"/>
              <a:gd name="connsiteY3" fmla="*/ 19697 h 1461137"/>
              <a:gd name="connsiteX0" fmla="*/ 3513175 w 3513175"/>
              <a:gd name="connsiteY0" fmla="*/ 1137801 h 2079647"/>
              <a:gd name="connsiteX1" fmla="*/ 1396352 w 3513175"/>
              <a:gd name="connsiteY1" fmla="*/ 1976451 h 2079647"/>
              <a:gd name="connsiteX2" fmla="*/ 47701 w 3513175"/>
              <a:gd name="connsiteY2" fmla="*/ 518615 h 2079647"/>
              <a:gd name="connsiteX3" fmla="*/ 1682573 w 3513175"/>
              <a:gd name="connsiteY3" fmla="*/ 19697 h 2079647"/>
              <a:gd name="connsiteX0" fmla="*/ 2827471 w 2827471"/>
              <a:gd name="connsiteY0" fmla="*/ 1137801 h 2013473"/>
              <a:gd name="connsiteX1" fmla="*/ 710648 w 2827471"/>
              <a:gd name="connsiteY1" fmla="*/ 1976451 h 2013473"/>
              <a:gd name="connsiteX2" fmla="*/ 47702 w 2827471"/>
              <a:gd name="connsiteY2" fmla="*/ 915664 h 2013473"/>
              <a:gd name="connsiteX3" fmla="*/ 996869 w 2827471"/>
              <a:gd name="connsiteY3" fmla="*/ 19697 h 2013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7471" h="2013473">
                <a:moveTo>
                  <a:pt x="2827471" y="1137801"/>
                </a:moveTo>
                <a:cubicBezTo>
                  <a:pt x="2213592" y="1461139"/>
                  <a:pt x="1173943" y="2013474"/>
                  <a:pt x="710648" y="1976451"/>
                </a:cubicBezTo>
                <a:cubicBezTo>
                  <a:pt x="247353" y="1939428"/>
                  <a:pt x="-1" y="1241790"/>
                  <a:pt x="47702" y="915664"/>
                </a:cubicBezTo>
                <a:cubicBezTo>
                  <a:pt x="95405" y="589538"/>
                  <a:pt x="886211" y="0"/>
                  <a:pt x="996869" y="19697"/>
                </a:cubicBezTo>
              </a:path>
            </a:pathLst>
          </a:custGeom>
          <a:ln w="38100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26" name="Image 2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142214"/>
            <a:ext cx="2453948" cy="180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Image 26"/>
          <p:cNvPicPr/>
          <p:nvPr/>
        </p:nvPicPr>
        <p:blipFill>
          <a:blip r:embed="rId6" cstate="print"/>
          <a:srcRect l="90749"/>
          <a:stretch>
            <a:fillRect/>
          </a:stretch>
        </p:blipFill>
        <p:spPr bwMode="auto">
          <a:xfrm>
            <a:off x="3491880" y="358238"/>
            <a:ext cx="466732" cy="1331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Image 27"/>
          <p:cNvPicPr/>
          <p:nvPr/>
        </p:nvPicPr>
        <p:blipFill>
          <a:blip r:embed="rId7" cstate="print"/>
          <a:srcRect r="50423"/>
          <a:stretch>
            <a:fillRect/>
          </a:stretch>
        </p:blipFill>
        <p:spPr bwMode="auto">
          <a:xfrm>
            <a:off x="251520" y="358238"/>
            <a:ext cx="2305648" cy="1423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9" name="Connecteur droit avec flèche 28"/>
          <p:cNvCxnSpPr/>
          <p:nvPr/>
        </p:nvCxnSpPr>
        <p:spPr>
          <a:xfrm>
            <a:off x="4427984" y="1078318"/>
            <a:ext cx="936625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Forme libre 29"/>
          <p:cNvSpPr/>
          <p:nvPr/>
        </p:nvSpPr>
        <p:spPr>
          <a:xfrm rot="12873874" flipH="1" flipV="1">
            <a:off x="502053" y="410446"/>
            <a:ext cx="596226" cy="444023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  <a:gd name="connsiteX0" fmla="*/ 703058 w 1483611"/>
              <a:gd name="connsiteY0" fmla="*/ 1823390 h 1823390"/>
              <a:gd name="connsiteX1" fmla="*/ 601824 w 1483611"/>
              <a:gd name="connsiteY1" fmla="*/ 1525011 h 1823390"/>
              <a:gd name="connsiteX2" fmla="*/ 67766 w 1483611"/>
              <a:gd name="connsiteY2" fmla="*/ 413001 h 1823390"/>
              <a:gd name="connsiteX3" fmla="*/ 1057956 w 1483611"/>
              <a:gd name="connsiteY3" fmla="*/ 181423 h 1823390"/>
              <a:gd name="connsiteX4" fmla="*/ 1483611 w 1483611"/>
              <a:gd name="connsiteY4" fmla="*/ 19697 h 1823390"/>
              <a:gd name="connsiteX0" fmla="*/ 828842 w 1609395"/>
              <a:gd name="connsiteY0" fmla="*/ 2164638 h 2164638"/>
              <a:gd name="connsiteX1" fmla="*/ 727608 w 1609395"/>
              <a:gd name="connsiteY1" fmla="*/ 1866259 h 2164638"/>
              <a:gd name="connsiteX2" fmla="*/ 193550 w 1609395"/>
              <a:gd name="connsiteY2" fmla="*/ 754249 h 2164638"/>
              <a:gd name="connsiteX3" fmla="*/ 235975 w 1609395"/>
              <a:gd name="connsiteY3" fmla="*/ 65550 h 2164638"/>
              <a:gd name="connsiteX4" fmla="*/ 1609395 w 1609395"/>
              <a:gd name="connsiteY4" fmla="*/ 360945 h 2164638"/>
              <a:gd name="connsiteX0" fmla="*/ 828842 w 1609395"/>
              <a:gd name="connsiteY0" fmla="*/ 2164638 h 2164638"/>
              <a:gd name="connsiteX1" fmla="*/ 193550 w 1609395"/>
              <a:gd name="connsiteY1" fmla="*/ 754249 h 2164638"/>
              <a:gd name="connsiteX2" fmla="*/ 235975 w 1609395"/>
              <a:gd name="connsiteY2" fmla="*/ 65550 h 2164638"/>
              <a:gd name="connsiteX3" fmla="*/ 1609395 w 1609395"/>
              <a:gd name="connsiteY3" fmla="*/ 360945 h 2164638"/>
              <a:gd name="connsiteX0" fmla="*/ 1000722 w 1781275"/>
              <a:gd name="connsiteY0" fmla="*/ 2253116 h 2253116"/>
              <a:gd name="connsiteX1" fmla="*/ 98812 w 1781275"/>
              <a:gd name="connsiteY1" fmla="*/ 1373591 h 2253116"/>
              <a:gd name="connsiteX2" fmla="*/ 407855 w 1781275"/>
              <a:gd name="connsiteY2" fmla="*/ 154028 h 2253116"/>
              <a:gd name="connsiteX3" fmla="*/ 1781275 w 1781275"/>
              <a:gd name="connsiteY3" fmla="*/ 449423 h 2253116"/>
              <a:gd name="connsiteX0" fmla="*/ 1000722 w 1437909"/>
              <a:gd name="connsiteY0" fmla="*/ 2241365 h 2241365"/>
              <a:gd name="connsiteX1" fmla="*/ 98812 w 1437909"/>
              <a:gd name="connsiteY1" fmla="*/ 1361840 h 2241365"/>
              <a:gd name="connsiteX2" fmla="*/ 407855 w 1437909"/>
              <a:gd name="connsiteY2" fmla="*/ 142277 h 2241365"/>
              <a:gd name="connsiteX3" fmla="*/ 1437910 w 1437909"/>
              <a:gd name="connsiteY3" fmla="*/ 508174 h 2241365"/>
              <a:gd name="connsiteX0" fmla="*/ 1150228 w 1459265"/>
              <a:gd name="connsiteY0" fmla="*/ 1727738 h 1727737"/>
              <a:gd name="connsiteX1" fmla="*/ 120168 w 1459265"/>
              <a:gd name="connsiteY1" fmla="*/ 1361840 h 1727737"/>
              <a:gd name="connsiteX2" fmla="*/ 429211 w 1459265"/>
              <a:gd name="connsiteY2" fmla="*/ 142277 h 1727737"/>
              <a:gd name="connsiteX3" fmla="*/ 1459266 w 1459265"/>
              <a:gd name="connsiteY3" fmla="*/ 508174 h 1727737"/>
              <a:gd name="connsiteX0" fmla="*/ 1150228 w 1459265"/>
              <a:gd name="connsiteY0" fmla="*/ 1727738 h 2051076"/>
              <a:gd name="connsiteX1" fmla="*/ 120168 w 1459265"/>
              <a:gd name="connsiteY1" fmla="*/ 1361840 h 2051076"/>
              <a:gd name="connsiteX2" fmla="*/ 429211 w 1459265"/>
              <a:gd name="connsiteY2" fmla="*/ 142277 h 2051076"/>
              <a:gd name="connsiteX3" fmla="*/ 1459266 w 1459265"/>
              <a:gd name="connsiteY3" fmla="*/ 508174 h 2051076"/>
              <a:gd name="connsiteX0" fmla="*/ 4352094 w 4352094"/>
              <a:gd name="connsiteY0" fmla="*/ 761463 h 1465036"/>
              <a:gd name="connsiteX1" fmla="*/ 577577 w 4352094"/>
              <a:gd name="connsiteY1" fmla="*/ 1361840 h 1465036"/>
              <a:gd name="connsiteX2" fmla="*/ 886620 w 4352094"/>
              <a:gd name="connsiteY2" fmla="*/ 142277 h 1465036"/>
              <a:gd name="connsiteX3" fmla="*/ 1916675 w 4352094"/>
              <a:gd name="connsiteY3" fmla="*/ 508174 h 1465036"/>
              <a:gd name="connsiteX0" fmla="*/ 3541700 w 3541700"/>
              <a:gd name="connsiteY0" fmla="*/ 694860 h 1018196"/>
              <a:gd name="connsiteX1" fmla="*/ 648935 w 3541700"/>
              <a:gd name="connsiteY1" fmla="*/ 895612 h 1018196"/>
              <a:gd name="connsiteX2" fmla="*/ 76226 w 3541700"/>
              <a:gd name="connsiteY2" fmla="*/ 75674 h 1018196"/>
              <a:gd name="connsiteX3" fmla="*/ 1106281 w 3541700"/>
              <a:gd name="connsiteY3" fmla="*/ 441571 h 1018196"/>
              <a:gd name="connsiteX0" fmla="*/ 3642499 w 3642499"/>
              <a:gd name="connsiteY0" fmla="*/ 1137801 h 1461137"/>
              <a:gd name="connsiteX1" fmla="*/ 749734 w 3642499"/>
              <a:gd name="connsiteY1" fmla="*/ 1338553 h 1461137"/>
              <a:gd name="connsiteX2" fmla="*/ 177025 w 3642499"/>
              <a:gd name="connsiteY2" fmla="*/ 518615 h 1461137"/>
              <a:gd name="connsiteX3" fmla="*/ 1811897 w 3642499"/>
              <a:gd name="connsiteY3" fmla="*/ 19697 h 1461137"/>
              <a:gd name="connsiteX0" fmla="*/ 3513175 w 3513175"/>
              <a:gd name="connsiteY0" fmla="*/ 1137801 h 2079647"/>
              <a:gd name="connsiteX1" fmla="*/ 1396352 w 3513175"/>
              <a:gd name="connsiteY1" fmla="*/ 1976451 h 2079647"/>
              <a:gd name="connsiteX2" fmla="*/ 47701 w 3513175"/>
              <a:gd name="connsiteY2" fmla="*/ 518615 h 2079647"/>
              <a:gd name="connsiteX3" fmla="*/ 1682573 w 3513175"/>
              <a:gd name="connsiteY3" fmla="*/ 19697 h 2079647"/>
              <a:gd name="connsiteX0" fmla="*/ 2827471 w 2827471"/>
              <a:gd name="connsiteY0" fmla="*/ 1137801 h 2013473"/>
              <a:gd name="connsiteX1" fmla="*/ 710648 w 2827471"/>
              <a:gd name="connsiteY1" fmla="*/ 1976451 h 2013473"/>
              <a:gd name="connsiteX2" fmla="*/ 47702 w 2827471"/>
              <a:gd name="connsiteY2" fmla="*/ 915664 h 2013473"/>
              <a:gd name="connsiteX3" fmla="*/ 996869 w 2827471"/>
              <a:gd name="connsiteY3" fmla="*/ 19697 h 2013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7471" h="2013473">
                <a:moveTo>
                  <a:pt x="2827471" y="1137801"/>
                </a:moveTo>
                <a:cubicBezTo>
                  <a:pt x="2213592" y="1461139"/>
                  <a:pt x="1173943" y="2013474"/>
                  <a:pt x="710648" y="1976451"/>
                </a:cubicBezTo>
                <a:cubicBezTo>
                  <a:pt x="247353" y="1939428"/>
                  <a:pt x="-1" y="1241790"/>
                  <a:pt x="47702" y="915664"/>
                </a:cubicBezTo>
                <a:cubicBezTo>
                  <a:pt x="95405" y="589538"/>
                  <a:pt x="886211" y="0"/>
                  <a:pt x="996869" y="19697"/>
                </a:cubicBezTo>
              </a:path>
            </a:pathLst>
          </a:custGeom>
          <a:ln w="38100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3" grpId="0" animBg="1"/>
      <p:bldP spid="2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72008" y="44624"/>
            <a:ext cx="8964488" cy="5616624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0221" y="44624"/>
            <a:ext cx="8964488" cy="430887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r>
              <a:rPr lang="fr-FR" sz="2200" dirty="0" smtClean="0">
                <a:sym typeface="Wingdings"/>
              </a:rPr>
              <a:t></a:t>
            </a:r>
            <a:r>
              <a:rPr lang="fr-FR" sz="2200" baseline="30000" dirty="0" smtClean="0"/>
              <a:t> </a:t>
            </a:r>
            <a:r>
              <a:rPr lang="fr-FR" sz="2200" b="1" u="sng" dirty="0" smtClean="0"/>
              <a:t>Addition nucléophile d’un 2</a:t>
            </a:r>
            <a:r>
              <a:rPr lang="fr-FR" sz="2200" b="1" u="sng" baseline="30000" dirty="0" smtClean="0"/>
              <a:t>ème</a:t>
            </a:r>
            <a:r>
              <a:rPr lang="fr-FR" sz="2200" b="1" u="sng" dirty="0" smtClean="0"/>
              <a:t> équivalent d’hydrure sur l’aldéhyde</a:t>
            </a:r>
            <a:r>
              <a:rPr lang="fr-FR" sz="2200" dirty="0" smtClean="0"/>
              <a:t> :</a:t>
            </a:r>
            <a:endParaRPr lang="fr-FR" sz="2200" dirty="0"/>
          </a:p>
        </p:txBody>
      </p:sp>
      <p:cxnSp>
        <p:nvCxnSpPr>
          <p:cNvPr id="4" name="Connecteur droit avec flèche 3"/>
          <p:cNvCxnSpPr/>
          <p:nvPr/>
        </p:nvCxnSpPr>
        <p:spPr>
          <a:xfrm>
            <a:off x="4235110" y="1555631"/>
            <a:ext cx="936625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158" y="619527"/>
            <a:ext cx="1656184" cy="1434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476672"/>
            <a:ext cx="1986634" cy="193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6"/>
          <p:cNvPicPr/>
          <p:nvPr/>
        </p:nvPicPr>
        <p:blipFill>
          <a:blip r:embed="rId4" cstate="print"/>
          <a:srcRect l="90749"/>
          <a:stretch>
            <a:fillRect/>
          </a:stretch>
        </p:blipFill>
        <p:spPr bwMode="auto">
          <a:xfrm>
            <a:off x="3082982" y="763543"/>
            <a:ext cx="585398" cy="151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7"/>
          <p:cNvPicPr/>
          <p:nvPr/>
        </p:nvPicPr>
        <p:blipFill>
          <a:blip r:embed="rId5" cstate="print"/>
          <a:srcRect l="37190" t="29788" r="56833" b="31397"/>
          <a:stretch>
            <a:fillRect/>
          </a:stretch>
        </p:blipFill>
        <p:spPr bwMode="auto">
          <a:xfrm>
            <a:off x="2182374" y="1267599"/>
            <a:ext cx="473797" cy="72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Forme libre 8"/>
          <p:cNvSpPr/>
          <p:nvPr/>
        </p:nvSpPr>
        <p:spPr>
          <a:xfrm rot="18044203" flipV="1">
            <a:off x="1346091" y="850862"/>
            <a:ext cx="1633884" cy="1777985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  <a:gd name="connsiteX0" fmla="*/ 166563 w 943509"/>
              <a:gd name="connsiteY0" fmla="*/ 1770771 h 1770771"/>
              <a:gd name="connsiteX1" fmla="*/ 61722 w 943509"/>
              <a:gd name="connsiteY1" fmla="*/ 1525011 h 1770771"/>
              <a:gd name="connsiteX2" fmla="*/ 67765 w 943509"/>
              <a:gd name="connsiteY2" fmla="*/ 1046742 h 1770771"/>
              <a:gd name="connsiteX3" fmla="*/ 517854 w 943509"/>
              <a:gd name="connsiteY3" fmla="*/ 181423 h 1770771"/>
              <a:gd name="connsiteX4" fmla="*/ 943509 w 943509"/>
              <a:gd name="connsiteY4" fmla="*/ 19697 h 1770771"/>
              <a:gd name="connsiteX0" fmla="*/ 166563 w 943509"/>
              <a:gd name="connsiteY0" fmla="*/ 1770771 h 1770771"/>
              <a:gd name="connsiteX1" fmla="*/ 61722 w 943509"/>
              <a:gd name="connsiteY1" fmla="*/ 1525011 h 1770771"/>
              <a:gd name="connsiteX2" fmla="*/ 67765 w 943509"/>
              <a:gd name="connsiteY2" fmla="*/ 1046742 h 1770771"/>
              <a:gd name="connsiteX3" fmla="*/ 529828 w 943509"/>
              <a:gd name="connsiteY3" fmla="*/ 223656 h 1770771"/>
              <a:gd name="connsiteX4" fmla="*/ 943509 w 943509"/>
              <a:gd name="connsiteY4" fmla="*/ 19697 h 1770771"/>
              <a:gd name="connsiteX0" fmla="*/ 580821 w 1005980"/>
              <a:gd name="connsiteY0" fmla="*/ 1609889 h 1609889"/>
              <a:gd name="connsiteX1" fmla="*/ 475980 w 1005980"/>
              <a:gd name="connsiteY1" fmla="*/ 1364129 h 1609889"/>
              <a:gd name="connsiteX2" fmla="*/ 482023 w 1005980"/>
              <a:gd name="connsiteY2" fmla="*/ 885860 h 1609889"/>
              <a:gd name="connsiteX3" fmla="*/ 944086 w 1005980"/>
              <a:gd name="connsiteY3" fmla="*/ 62774 h 1609889"/>
              <a:gd name="connsiteX4" fmla="*/ 110658 w 1005980"/>
              <a:gd name="connsiteY4" fmla="*/ 1262503 h 1609889"/>
              <a:gd name="connsiteX0" fmla="*/ 988252 w 1005980"/>
              <a:gd name="connsiteY0" fmla="*/ 78881 h 1684527"/>
              <a:gd name="connsiteX1" fmla="*/ 475980 w 1005980"/>
              <a:gd name="connsiteY1" fmla="*/ 1523473 h 1684527"/>
              <a:gd name="connsiteX2" fmla="*/ 482023 w 1005980"/>
              <a:gd name="connsiteY2" fmla="*/ 1045204 h 1684527"/>
              <a:gd name="connsiteX3" fmla="*/ 944086 w 1005980"/>
              <a:gd name="connsiteY3" fmla="*/ 222118 h 1684527"/>
              <a:gd name="connsiteX4" fmla="*/ 110658 w 1005980"/>
              <a:gd name="connsiteY4" fmla="*/ 1421847 h 1684527"/>
              <a:gd name="connsiteX0" fmla="*/ 988252 w 1004973"/>
              <a:gd name="connsiteY0" fmla="*/ 78881 h 1547346"/>
              <a:gd name="connsiteX1" fmla="*/ 475980 w 1004973"/>
              <a:gd name="connsiteY1" fmla="*/ 1523473 h 1547346"/>
              <a:gd name="connsiteX2" fmla="*/ 944086 w 1004973"/>
              <a:gd name="connsiteY2" fmla="*/ 222118 h 1547346"/>
              <a:gd name="connsiteX3" fmla="*/ 110658 w 1004973"/>
              <a:gd name="connsiteY3" fmla="*/ 1421847 h 1547346"/>
              <a:gd name="connsiteX0" fmla="*/ 988252 w 1004973"/>
              <a:gd name="connsiteY0" fmla="*/ 78881 h 1421847"/>
              <a:gd name="connsiteX1" fmla="*/ 495382 w 1004973"/>
              <a:gd name="connsiteY1" fmla="*/ 124492 h 1421847"/>
              <a:gd name="connsiteX2" fmla="*/ 944086 w 1004973"/>
              <a:gd name="connsiteY2" fmla="*/ 222118 h 1421847"/>
              <a:gd name="connsiteX3" fmla="*/ 110658 w 1004973"/>
              <a:gd name="connsiteY3" fmla="*/ 1421847 h 1421847"/>
              <a:gd name="connsiteX0" fmla="*/ 988252 w 988252"/>
              <a:gd name="connsiteY0" fmla="*/ 78881 h 1421847"/>
              <a:gd name="connsiteX1" fmla="*/ 495382 w 988252"/>
              <a:gd name="connsiteY1" fmla="*/ 124492 h 1421847"/>
              <a:gd name="connsiteX2" fmla="*/ 73986 w 988252"/>
              <a:gd name="connsiteY2" fmla="*/ 808845 h 1421847"/>
              <a:gd name="connsiteX3" fmla="*/ 110658 w 988252"/>
              <a:gd name="connsiteY3" fmla="*/ 1421847 h 1421847"/>
              <a:gd name="connsiteX0" fmla="*/ 976160 w 976160"/>
              <a:gd name="connsiteY0" fmla="*/ 78881 h 1447586"/>
              <a:gd name="connsiteX1" fmla="*/ 483290 w 976160"/>
              <a:gd name="connsiteY1" fmla="*/ 124492 h 1447586"/>
              <a:gd name="connsiteX2" fmla="*/ 61894 w 976160"/>
              <a:gd name="connsiteY2" fmla="*/ 808845 h 1447586"/>
              <a:gd name="connsiteX3" fmla="*/ 133367 w 976160"/>
              <a:gd name="connsiteY3" fmla="*/ 1447586 h 1447586"/>
              <a:gd name="connsiteX0" fmla="*/ 1016487 w 1016487"/>
              <a:gd name="connsiteY0" fmla="*/ 78881 h 1447586"/>
              <a:gd name="connsiteX1" fmla="*/ 523617 w 1016487"/>
              <a:gd name="connsiteY1" fmla="*/ 124492 h 1447586"/>
              <a:gd name="connsiteX2" fmla="*/ 102221 w 1016487"/>
              <a:gd name="connsiteY2" fmla="*/ 808845 h 1447586"/>
              <a:gd name="connsiteX3" fmla="*/ 173694 w 1016487"/>
              <a:gd name="connsiteY3" fmla="*/ 1447586 h 1447586"/>
              <a:gd name="connsiteX0" fmla="*/ 1016487 w 1016487"/>
              <a:gd name="connsiteY0" fmla="*/ 78881 h 1447586"/>
              <a:gd name="connsiteX1" fmla="*/ 523617 w 1016487"/>
              <a:gd name="connsiteY1" fmla="*/ 124492 h 1447586"/>
              <a:gd name="connsiteX2" fmla="*/ 102221 w 1016487"/>
              <a:gd name="connsiteY2" fmla="*/ 808845 h 1447586"/>
              <a:gd name="connsiteX3" fmla="*/ 173694 w 1016487"/>
              <a:gd name="connsiteY3" fmla="*/ 1447586 h 1447586"/>
              <a:gd name="connsiteX0" fmla="*/ 1016487 w 1016487"/>
              <a:gd name="connsiteY0" fmla="*/ 78881 h 1447586"/>
              <a:gd name="connsiteX1" fmla="*/ 523617 w 1016487"/>
              <a:gd name="connsiteY1" fmla="*/ 124492 h 1447586"/>
              <a:gd name="connsiteX2" fmla="*/ 102221 w 1016487"/>
              <a:gd name="connsiteY2" fmla="*/ 808845 h 1447586"/>
              <a:gd name="connsiteX3" fmla="*/ 173694 w 1016487"/>
              <a:gd name="connsiteY3" fmla="*/ 1447586 h 1447586"/>
              <a:gd name="connsiteX0" fmla="*/ 1016487 w 1016487"/>
              <a:gd name="connsiteY0" fmla="*/ 78881 h 1447586"/>
              <a:gd name="connsiteX1" fmla="*/ 523617 w 1016487"/>
              <a:gd name="connsiteY1" fmla="*/ 124492 h 1447586"/>
              <a:gd name="connsiteX2" fmla="*/ 102221 w 1016487"/>
              <a:gd name="connsiteY2" fmla="*/ 808845 h 1447586"/>
              <a:gd name="connsiteX3" fmla="*/ 173694 w 1016487"/>
              <a:gd name="connsiteY3" fmla="*/ 1447586 h 1447586"/>
              <a:gd name="connsiteX0" fmla="*/ 1016487 w 1016487"/>
              <a:gd name="connsiteY0" fmla="*/ 78881 h 1447586"/>
              <a:gd name="connsiteX1" fmla="*/ 523617 w 1016487"/>
              <a:gd name="connsiteY1" fmla="*/ 124492 h 1447586"/>
              <a:gd name="connsiteX2" fmla="*/ 11051 w 1016487"/>
              <a:gd name="connsiteY2" fmla="*/ 741420 h 1447586"/>
              <a:gd name="connsiteX3" fmla="*/ 173694 w 1016487"/>
              <a:gd name="connsiteY3" fmla="*/ 1447586 h 1447586"/>
              <a:gd name="connsiteX0" fmla="*/ 1032906 w 1032906"/>
              <a:gd name="connsiteY0" fmla="*/ 78881 h 1447586"/>
              <a:gd name="connsiteX1" fmla="*/ 540036 w 1032906"/>
              <a:gd name="connsiteY1" fmla="*/ 124492 h 1447586"/>
              <a:gd name="connsiteX2" fmla="*/ 27470 w 1032906"/>
              <a:gd name="connsiteY2" fmla="*/ 741420 h 1447586"/>
              <a:gd name="connsiteX3" fmla="*/ 190113 w 1032906"/>
              <a:gd name="connsiteY3" fmla="*/ 1447586 h 1447586"/>
              <a:gd name="connsiteX0" fmla="*/ 1016487 w 1016487"/>
              <a:gd name="connsiteY0" fmla="*/ 78881 h 1447586"/>
              <a:gd name="connsiteX1" fmla="*/ 523617 w 1016487"/>
              <a:gd name="connsiteY1" fmla="*/ 124492 h 1447586"/>
              <a:gd name="connsiteX2" fmla="*/ 102221 w 1016487"/>
              <a:gd name="connsiteY2" fmla="*/ 808845 h 1447586"/>
              <a:gd name="connsiteX3" fmla="*/ 173694 w 1016487"/>
              <a:gd name="connsiteY3" fmla="*/ 1447586 h 1447586"/>
              <a:gd name="connsiteX0" fmla="*/ 1045205 w 1045205"/>
              <a:gd name="connsiteY0" fmla="*/ 112120 h 1480825"/>
              <a:gd name="connsiteX1" fmla="*/ 552335 w 1045205"/>
              <a:gd name="connsiteY1" fmla="*/ 157731 h 1480825"/>
              <a:gd name="connsiteX2" fmla="*/ 27470 w 1045205"/>
              <a:gd name="connsiteY2" fmla="*/ 1058504 h 1480825"/>
              <a:gd name="connsiteX3" fmla="*/ 202412 w 1045205"/>
              <a:gd name="connsiteY3" fmla="*/ 1480825 h 1480825"/>
              <a:gd name="connsiteX0" fmla="*/ 1059313 w 1059313"/>
              <a:gd name="connsiteY0" fmla="*/ 169638 h 1469321"/>
              <a:gd name="connsiteX1" fmla="*/ 552335 w 1059313"/>
              <a:gd name="connsiteY1" fmla="*/ 146227 h 1469321"/>
              <a:gd name="connsiteX2" fmla="*/ 27470 w 1059313"/>
              <a:gd name="connsiteY2" fmla="*/ 1047000 h 1469321"/>
              <a:gd name="connsiteX3" fmla="*/ 202412 w 1059313"/>
              <a:gd name="connsiteY3" fmla="*/ 1469321 h 1469321"/>
              <a:gd name="connsiteX0" fmla="*/ 1059313 w 1059313"/>
              <a:gd name="connsiteY0" fmla="*/ 169638 h 1469321"/>
              <a:gd name="connsiteX1" fmla="*/ 552335 w 1059313"/>
              <a:gd name="connsiteY1" fmla="*/ 146227 h 1469321"/>
              <a:gd name="connsiteX2" fmla="*/ 27470 w 1059313"/>
              <a:gd name="connsiteY2" fmla="*/ 1047000 h 1469321"/>
              <a:gd name="connsiteX3" fmla="*/ 202412 w 1059313"/>
              <a:gd name="connsiteY3" fmla="*/ 1469321 h 1469321"/>
              <a:gd name="connsiteX0" fmla="*/ 1059313 w 1059313"/>
              <a:gd name="connsiteY0" fmla="*/ 152834 h 1452517"/>
              <a:gd name="connsiteX1" fmla="*/ 953426 w 1059313"/>
              <a:gd name="connsiteY1" fmla="*/ 253658 h 1452517"/>
              <a:gd name="connsiteX2" fmla="*/ 552335 w 1059313"/>
              <a:gd name="connsiteY2" fmla="*/ 129423 h 1452517"/>
              <a:gd name="connsiteX3" fmla="*/ 27470 w 1059313"/>
              <a:gd name="connsiteY3" fmla="*/ 1030196 h 1452517"/>
              <a:gd name="connsiteX4" fmla="*/ 202412 w 1059313"/>
              <a:gd name="connsiteY4" fmla="*/ 1452517 h 1452517"/>
              <a:gd name="connsiteX0" fmla="*/ 1180389 w 1180389"/>
              <a:gd name="connsiteY0" fmla="*/ 996 h 1464709"/>
              <a:gd name="connsiteX1" fmla="*/ 953426 w 1180389"/>
              <a:gd name="connsiteY1" fmla="*/ 265850 h 1464709"/>
              <a:gd name="connsiteX2" fmla="*/ 552335 w 1180389"/>
              <a:gd name="connsiteY2" fmla="*/ 141615 h 1464709"/>
              <a:gd name="connsiteX3" fmla="*/ 27470 w 1180389"/>
              <a:gd name="connsiteY3" fmla="*/ 1042388 h 1464709"/>
              <a:gd name="connsiteX4" fmla="*/ 202412 w 1180389"/>
              <a:gd name="connsiteY4" fmla="*/ 1464709 h 1464709"/>
              <a:gd name="connsiteX0" fmla="*/ 1180389 w 1180389"/>
              <a:gd name="connsiteY0" fmla="*/ 996 h 1464709"/>
              <a:gd name="connsiteX1" fmla="*/ 953426 w 1180389"/>
              <a:gd name="connsiteY1" fmla="*/ 265850 h 1464709"/>
              <a:gd name="connsiteX2" fmla="*/ 409919 w 1180389"/>
              <a:gd name="connsiteY2" fmla="*/ 359461 h 1464709"/>
              <a:gd name="connsiteX3" fmla="*/ 27470 w 1180389"/>
              <a:gd name="connsiteY3" fmla="*/ 1042388 h 1464709"/>
              <a:gd name="connsiteX4" fmla="*/ 202412 w 1180389"/>
              <a:gd name="connsiteY4" fmla="*/ 1464709 h 1464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0389" h="1464709">
                <a:moveTo>
                  <a:pt x="1180389" y="996"/>
                </a:moveTo>
                <a:cubicBezTo>
                  <a:pt x="1179951" y="0"/>
                  <a:pt x="1081838" y="206106"/>
                  <a:pt x="953426" y="265850"/>
                </a:cubicBezTo>
                <a:cubicBezTo>
                  <a:pt x="825014" y="325594"/>
                  <a:pt x="564245" y="230038"/>
                  <a:pt x="409919" y="359461"/>
                </a:cubicBezTo>
                <a:cubicBezTo>
                  <a:pt x="255593" y="488884"/>
                  <a:pt x="60082" y="872600"/>
                  <a:pt x="27470" y="1042388"/>
                </a:cubicBezTo>
                <a:cubicBezTo>
                  <a:pt x="0" y="1241825"/>
                  <a:pt x="28718" y="1366970"/>
                  <a:pt x="202412" y="1464709"/>
                </a:cubicBezTo>
              </a:path>
            </a:pathLst>
          </a:custGeom>
          <a:ln w="38100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0" name="Forme libre 9"/>
          <p:cNvSpPr/>
          <p:nvPr/>
        </p:nvSpPr>
        <p:spPr>
          <a:xfrm rot="12873874" flipH="1" flipV="1">
            <a:off x="539092" y="821477"/>
            <a:ext cx="596226" cy="444023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  <a:gd name="connsiteX0" fmla="*/ 703058 w 1483611"/>
              <a:gd name="connsiteY0" fmla="*/ 1823390 h 1823390"/>
              <a:gd name="connsiteX1" fmla="*/ 601824 w 1483611"/>
              <a:gd name="connsiteY1" fmla="*/ 1525011 h 1823390"/>
              <a:gd name="connsiteX2" fmla="*/ 67766 w 1483611"/>
              <a:gd name="connsiteY2" fmla="*/ 413001 h 1823390"/>
              <a:gd name="connsiteX3" fmla="*/ 1057956 w 1483611"/>
              <a:gd name="connsiteY3" fmla="*/ 181423 h 1823390"/>
              <a:gd name="connsiteX4" fmla="*/ 1483611 w 1483611"/>
              <a:gd name="connsiteY4" fmla="*/ 19697 h 1823390"/>
              <a:gd name="connsiteX0" fmla="*/ 828842 w 1609395"/>
              <a:gd name="connsiteY0" fmla="*/ 2164638 h 2164638"/>
              <a:gd name="connsiteX1" fmla="*/ 727608 w 1609395"/>
              <a:gd name="connsiteY1" fmla="*/ 1866259 h 2164638"/>
              <a:gd name="connsiteX2" fmla="*/ 193550 w 1609395"/>
              <a:gd name="connsiteY2" fmla="*/ 754249 h 2164638"/>
              <a:gd name="connsiteX3" fmla="*/ 235975 w 1609395"/>
              <a:gd name="connsiteY3" fmla="*/ 65550 h 2164638"/>
              <a:gd name="connsiteX4" fmla="*/ 1609395 w 1609395"/>
              <a:gd name="connsiteY4" fmla="*/ 360945 h 2164638"/>
              <a:gd name="connsiteX0" fmla="*/ 828842 w 1609395"/>
              <a:gd name="connsiteY0" fmla="*/ 2164638 h 2164638"/>
              <a:gd name="connsiteX1" fmla="*/ 193550 w 1609395"/>
              <a:gd name="connsiteY1" fmla="*/ 754249 h 2164638"/>
              <a:gd name="connsiteX2" fmla="*/ 235975 w 1609395"/>
              <a:gd name="connsiteY2" fmla="*/ 65550 h 2164638"/>
              <a:gd name="connsiteX3" fmla="*/ 1609395 w 1609395"/>
              <a:gd name="connsiteY3" fmla="*/ 360945 h 2164638"/>
              <a:gd name="connsiteX0" fmla="*/ 1000722 w 1781275"/>
              <a:gd name="connsiteY0" fmla="*/ 2253116 h 2253116"/>
              <a:gd name="connsiteX1" fmla="*/ 98812 w 1781275"/>
              <a:gd name="connsiteY1" fmla="*/ 1373591 h 2253116"/>
              <a:gd name="connsiteX2" fmla="*/ 407855 w 1781275"/>
              <a:gd name="connsiteY2" fmla="*/ 154028 h 2253116"/>
              <a:gd name="connsiteX3" fmla="*/ 1781275 w 1781275"/>
              <a:gd name="connsiteY3" fmla="*/ 449423 h 2253116"/>
              <a:gd name="connsiteX0" fmla="*/ 1000722 w 1437909"/>
              <a:gd name="connsiteY0" fmla="*/ 2241365 h 2241365"/>
              <a:gd name="connsiteX1" fmla="*/ 98812 w 1437909"/>
              <a:gd name="connsiteY1" fmla="*/ 1361840 h 2241365"/>
              <a:gd name="connsiteX2" fmla="*/ 407855 w 1437909"/>
              <a:gd name="connsiteY2" fmla="*/ 142277 h 2241365"/>
              <a:gd name="connsiteX3" fmla="*/ 1437910 w 1437909"/>
              <a:gd name="connsiteY3" fmla="*/ 508174 h 2241365"/>
              <a:gd name="connsiteX0" fmla="*/ 1150228 w 1459265"/>
              <a:gd name="connsiteY0" fmla="*/ 1727738 h 1727737"/>
              <a:gd name="connsiteX1" fmla="*/ 120168 w 1459265"/>
              <a:gd name="connsiteY1" fmla="*/ 1361840 h 1727737"/>
              <a:gd name="connsiteX2" fmla="*/ 429211 w 1459265"/>
              <a:gd name="connsiteY2" fmla="*/ 142277 h 1727737"/>
              <a:gd name="connsiteX3" fmla="*/ 1459266 w 1459265"/>
              <a:gd name="connsiteY3" fmla="*/ 508174 h 1727737"/>
              <a:gd name="connsiteX0" fmla="*/ 1150228 w 1459265"/>
              <a:gd name="connsiteY0" fmla="*/ 1727738 h 2051076"/>
              <a:gd name="connsiteX1" fmla="*/ 120168 w 1459265"/>
              <a:gd name="connsiteY1" fmla="*/ 1361840 h 2051076"/>
              <a:gd name="connsiteX2" fmla="*/ 429211 w 1459265"/>
              <a:gd name="connsiteY2" fmla="*/ 142277 h 2051076"/>
              <a:gd name="connsiteX3" fmla="*/ 1459266 w 1459265"/>
              <a:gd name="connsiteY3" fmla="*/ 508174 h 2051076"/>
              <a:gd name="connsiteX0" fmla="*/ 4352094 w 4352094"/>
              <a:gd name="connsiteY0" fmla="*/ 761463 h 1465036"/>
              <a:gd name="connsiteX1" fmla="*/ 577577 w 4352094"/>
              <a:gd name="connsiteY1" fmla="*/ 1361840 h 1465036"/>
              <a:gd name="connsiteX2" fmla="*/ 886620 w 4352094"/>
              <a:gd name="connsiteY2" fmla="*/ 142277 h 1465036"/>
              <a:gd name="connsiteX3" fmla="*/ 1916675 w 4352094"/>
              <a:gd name="connsiteY3" fmla="*/ 508174 h 1465036"/>
              <a:gd name="connsiteX0" fmla="*/ 3541700 w 3541700"/>
              <a:gd name="connsiteY0" fmla="*/ 694860 h 1018196"/>
              <a:gd name="connsiteX1" fmla="*/ 648935 w 3541700"/>
              <a:gd name="connsiteY1" fmla="*/ 895612 h 1018196"/>
              <a:gd name="connsiteX2" fmla="*/ 76226 w 3541700"/>
              <a:gd name="connsiteY2" fmla="*/ 75674 h 1018196"/>
              <a:gd name="connsiteX3" fmla="*/ 1106281 w 3541700"/>
              <a:gd name="connsiteY3" fmla="*/ 441571 h 1018196"/>
              <a:gd name="connsiteX0" fmla="*/ 3642499 w 3642499"/>
              <a:gd name="connsiteY0" fmla="*/ 1137801 h 1461137"/>
              <a:gd name="connsiteX1" fmla="*/ 749734 w 3642499"/>
              <a:gd name="connsiteY1" fmla="*/ 1338553 h 1461137"/>
              <a:gd name="connsiteX2" fmla="*/ 177025 w 3642499"/>
              <a:gd name="connsiteY2" fmla="*/ 518615 h 1461137"/>
              <a:gd name="connsiteX3" fmla="*/ 1811897 w 3642499"/>
              <a:gd name="connsiteY3" fmla="*/ 19697 h 1461137"/>
              <a:gd name="connsiteX0" fmla="*/ 3513175 w 3513175"/>
              <a:gd name="connsiteY0" fmla="*/ 1137801 h 2079647"/>
              <a:gd name="connsiteX1" fmla="*/ 1396352 w 3513175"/>
              <a:gd name="connsiteY1" fmla="*/ 1976451 h 2079647"/>
              <a:gd name="connsiteX2" fmla="*/ 47701 w 3513175"/>
              <a:gd name="connsiteY2" fmla="*/ 518615 h 2079647"/>
              <a:gd name="connsiteX3" fmla="*/ 1682573 w 3513175"/>
              <a:gd name="connsiteY3" fmla="*/ 19697 h 2079647"/>
              <a:gd name="connsiteX0" fmla="*/ 2827471 w 2827471"/>
              <a:gd name="connsiteY0" fmla="*/ 1137801 h 2013473"/>
              <a:gd name="connsiteX1" fmla="*/ 710648 w 2827471"/>
              <a:gd name="connsiteY1" fmla="*/ 1976451 h 2013473"/>
              <a:gd name="connsiteX2" fmla="*/ 47702 w 2827471"/>
              <a:gd name="connsiteY2" fmla="*/ 915664 h 2013473"/>
              <a:gd name="connsiteX3" fmla="*/ 996869 w 2827471"/>
              <a:gd name="connsiteY3" fmla="*/ 19697 h 2013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7471" h="2013473">
                <a:moveTo>
                  <a:pt x="2827471" y="1137801"/>
                </a:moveTo>
                <a:cubicBezTo>
                  <a:pt x="2213592" y="1461139"/>
                  <a:pt x="1173943" y="2013474"/>
                  <a:pt x="710648" y="1976451"/>
                </a:cubicBezTo>
                <a:cubicBezTo>
                  <a:pt x="247353" y="1939428"/>
                  <a:pt x="-1" y="1241790"/>
                  <a:pt x="47702" y="915664"/>
                </a:cubicBezTo>
                <a:cubicBezTo>
                  <a:pt x="95405" y="589538"/>
                  <a:pt x="886211" y="0"/>
                  <a:pt x="996869" y="19697"/>
                </a:cubicBezTo>
              </a:path>
            </a:pathLst>
          </a:custGeom>
          <a:ln w="38100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69450" y="2420888"/>
            <a:ext cx="8964488" cy="430887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r>
              <a:rPr lang="fr-FR" sz="2200" dirty="0" smtClean="0">
                <a:sym typeface="Wingdings"/>
              </a:rPr>
              <a:t></a:t>
            </a:r>
            <a:r>
              <a:rPr lang="fr-FR" sz="2200" baseline="30000" dirty="0" smtClean="0"/>
              <a:t> </a:t>
            </a:r>
            <a:r>
              <a:rPr lang="fr-FR" sz="2200" b="1" u="sng" dirty="0" smtClean="0"/>
              <a:t>Hydrolyse en milieu acide</a:t>
            </a:r>
            <a:r>
              <a:rPr lang="fr-FR" sz="2200" dirty="0" smtClean="0"/>
              <a:t> :</a:t>
            </a:r>
            <a:endParaRPr lang="fr-FR" sz="2200" dirty="0"/>
          </a:p>
        </p:txBody>
      </p:sp>
      <p:pic>
        <p:nvPicPr>
          <p:cNvPr id="13" name="Image 12"/>
          <p:cNvPicPr/>
          <p:nvPr/>
        </p:nvPicPr>
        <p:blipFill>
          <a:blip r:embed="rId6" cstate="print"/>
          <a:srcRect l="69129" t="15306" b="33673"/>
          <a:stretch>
            <a:fillRect/>
          </a:stretch>
        </p:blipFill>
        <p:spPr bwMode="auto">
          <a:xfrm>
            <a:off x="2627784" y="4905999"/>
            <a:ext cx="1072245" cy="626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Image 13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80312" y="4149080"/>
            <a:ext cx="1584176" cy="510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Image 14"/>
          <p:cNvPicPr/>
          <p:nvPr/>
        </p:nvPicPr>
        <p:blipFill>
          <a:blip r:embed="rId6" cstate="print"/>
          <a:srcRect l="69129" t="15306" b="33673"/>
          <a:stretch>
            <a:fillRect/>
          </a:stretch>
        </p:blipFill>
        <p:spPr bwMode="auto">
          <a:xfrm>
            <a:off x="2627784" y="3535053"/>
            <a:ext cx="1152128" cy="626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Connecteur droit avec flèche 15"/>
          <p:cNvCxnSpPr/>
          <p:nvPr/>
        </p:nvCxnSpPr>
        <p:spPr>
          <a:xfrm>
            <a:off x="4211960" y="4365104"/>
            <a:ext cx="936625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Image 1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010" y="2852936"/>
            <a:ext cx="1842618" cy="193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Forme libre 16"/>
          <p:cNvSpPr/>
          <p:nvPr/>
        </p:nvSpPr>
        <p:spPr>
          <a:xfrm rot="18044203" flipV="1">
            <a:off x="2018092" y="2459153"/>
            <a:ext cx="710820" cy="1834050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  <a:gd name="connsiteX0" fmla="*/ 162956 w 961055"/>
              <a:gd name="connsiteY0" fmla="*/ 2168714 h 2168714"/>
              <a:gd name="connsiteX1" fmla="*/ 61722 w 961055"/>
              <a:gd name="connsiteY1" fmla="*/ 1870335 h 2168714"/>
              <a:gd name="connsiteX2" fmla="*/ 67765 w 961055"/>
              <a:gd name="connsiteY2" fmla="*/ 1392066 h 2168714"/>
              <a:gd name="connsiteX3" fmla="*/ 517854 w 961055"/>
              <a:gd name="connsiteY3" fmla="*/ 526747 h 2168714"/>
              <a:gd name="connsiteX4" fmla="*/ 961055 w 961055"/>
              <a:gd name="connsiteY4" fmla="*/ 19697 h 2168714"/>
              <a:gd name="connsiteX0" fmla="*/ 162956 w 961055"/>
              <a:gd name="connsiteY0" fmla="*/ 2283298 h 2283298"/>
              <a:gd name="connsiteX1" fmla="*/ 61722 w 961055"/>
              <a:gd name="connsiteY1" fmla="*/ 1984919 h 2283298"/>
              <a:gd name="connsiteX2" fmla="*/ 67765 w 961055"/>
              <a:gd name="connsiteY2" fmla="*/ 1506650 h 2283298"/>
              <a:gd name="connsiteX3" fmla="*/ 517854 w 961055"/>
              <a:gd name="connsiteY3" fmla="*/ 641331 h 2283298"/>
              <a:gd name="connsiteX4" fmla="*/ 961055 w 961055"/>
              <a:gd name="connsiteY4" fmla="*/ 134281 h 2283298"/>
              <a:gd name="connsiteX0" fmla="*/ 162956 w 961055"/>
              <a:gd name="connsiteY0" fmla="*/ 2376397 h 2376397"/>
              <a:gd name="connsiteX1" fmla="*/ 61722 w 961055"/>
              <a:gd name="connsiteY1" fmla="*/ 2078018 h 2376397"/>
              <a:gd name="connsiteX2" fmla="*/ 67765 w 961055"/>
              <a:gd name="connsiteY2" fmla="*/ 1599749 h 2376397"/>
              <a:gd name="connsiteX3" fmla="*/ 699647 w 961055"/>
              <a:gd name="connsiteY3" fmla="*/ 228728 h 2376397"/>
              <a:gd name="connsiteX4" fmla="*/ 961055 w 961055"/>
              <a:gd name="connsiteY4" fmla="*/ 227380 h 2376397"/>
              <a:gd name="connsiteX0" fmla="*/ 162956 w 961055"/>
              <a:gd name="connsiteY0" fmla="*/ 2376397 h 2376397"/>
              <a:gd name="connsiteX1" fmla="*/ 61722 w 961055"/>
              <a:gd name="connsiteY1" fmla="*/ 2078018 h 2376397"/>
              <a:gd name="connsiteX2" fmla="*/ 67765 w 961055"/>
              <a:gd name="connsiteY2" fmla="*/ 1599749 h 2376397"/>
              <a:gd name="connsiteX3" fmla="*/ 699647 w 961055"/>
              <a:gd name="connsiteY3" fmla="*/ 228728 h 2376397"/>
              <a:gd name="connsiteX4" fmla="*/ 961055 w 961055"/>
              <a:gd name="connsiteY4" fmla="*/ 227381 h 2376397"/>
              <a:gd name="connsiteX0" fmla="*/ 162956 w 961055"/>
              <a:gd name="connsiteY0" fmla="*/ 2376397 h 2376397"/>
              <a:gd name="connsiteX1" fmla="*/ 61722 w 961055"/>
              <a:gd name="connsiteY1" fmla="*/ 2078018 h 2376397"/>
              <a:gd name="connsiteX2" fmla="*/ 67765 w 961055"/>
              <a:gd name="connsiteY2" fmla="*/ 1599749 h 2376397"/>
              <a:gd name="connsiteX3" fmla="*/ 699647 w 961055"/>
              <a:gd name="connsiteY3" fmla="*/ 228728 h 2376397"/>
              <a:gd name="connsiteX4" fmla="*/ 961055 w 961055"/>
              <a:gd name="connsiteY4" fmla="*/ 227381 h 2376397"/>
              <a:gd name="connsiteX0" fmla="*/ 162956 w 999588"/>
              <a:gd name="connsiteY0" fmla="*/ 2371430 h 2371430"/>
              <a:gd name="connsiteX1" fmla="*/ 61722 w 999588"/>
              <a:gd name="connsiteY1" fmla="*/ 2073051 h 2371430"/>
              <a:gd name="connsiteX2" fmla="*/ 67765 w 999588"/>
              <a:gd name="connsiteY2" fmla="*/ 1594782 h 2371430"/>
              <a:gd name="connsiteX3" fmla="*/ 699647 w 999588"/>
              <a:gd name="connsiteY3" fmla="*/ 223761 h 2371430"/>
              <a:gd name="connsiteX4" fmla="*/ 999588 w 999588"/>
              <a:gd name="connsiteY4" fmla="*/ 252215 h 2371430"/>
              <a:gd name="connsiteX0" fmla="*/ 162956 w 999588"/>
              <a:gd name="connsiteY0" fmla="*/ 2371430 h 2371430"/>
              <a:gd name="connsiteX1" fmla="*/ 166730 w 999588"/>
              <a:gd name="connsiteY1" fmla="*/ 2025502 h 2371430"/>
              <a:gd name="connsiteX2" fmla="*/ 67765 w 999588"/>
              <a:gd name="connsiteY2" fmla="*/ 1594782 h 2371430"/>
              <a:gd name="connsiteX3" fmla="*/ 699647 w 999588"/>
              <a:gd name="connsiteY3" fmla="*/ 223761 h 2371430"/>
              <a:gd name="connsiteX4" fmla="*/ 999588 w 999588"/>
              <a:gd name="connsiteY4" fmla="*/ 252215 h 2371430"/>
              <a:gd name="connsiteX0" fmla="*/ 40078 w 876710"/>
              <a:gd name="connsiteY0" fmla="*/ 2329660 h 2329660"/>
              <a:gd name="connsiteX1" fmla="*/ 43852 w 876710"/>
              <a:gd name="connsiteY1" fmla="*/ 1983732 h 2329660"/>
              <a:gd name="connsiteX2" fmla="*/ 303188 w 876710"/>
              <a:gd name="connsiteY2" fmla="*/ 1302389 h 2329660"/>
              <a:gd name="connsiteX3" fmla="*/ 576769 w 876710"/>
              <a:gd name="connsiteY3" fmla="*/ 181991 h 2329660"/>
              <a:gd name="connsiteX4" fmla="*/ 876710 w 876710"/>
              <a:gd name="connsiteY4" fmla="*/ 210445 h 2329660"/>
              <a:gd name="connsiteX0" fmla="*/ 40078 w 876710"/>
              <a:gd name="connsiteY0" fmla="*/ 2329660 h 2329660"/>
              <a:gd name="connsiteX1" fmla="*/ 43852 w 876710"/>
              <a:gd name="connsiteY1" fmla="*/ 1983732 h 2329660"/>
              <a:gd name="connsiteX2" fmla="*/ 303188 w 876710"/>
              <a:gd name="connsiteY2" fmla="*/ 1302389 h 2329660"/>
              <a:gd name="connsiteX3" fmla="*/ 576769 w 876710"/>
              <a:gd name="connsiteY3" fmla="*/ 181991 h 2329660"/>
              <a:gd name="connsiteX4" fmla="*/ 876710 w 876710"/>
              <a:gd name="connsiteY4" fmla="*/ 210445 h 2329660"/>
              <a:gd name="connsiteX0" fmla="*/ 40078 w 876710"/>
              <a:gd name="connsiteY0" fmla="*/ 2119215 h 2119215"/>
              <a:gd name="connsiteX1" fmla="*/ 43852 w 876710"/>
              <a:gd name="connsiteY1" fmla="*/ 1773287 h 2119215"/>
              <a:gd name="connsiteX2" fmla="*/ 303188 w 876710"/>
              <a:gd name="connsiteY2" fmla="*/ 1091944 h 2119215"/>
              <a:gd name="connsiteX3" fmla="*/ 876710 w 876710"/>
              <a:gd name="connsiteY3" fmla="*/ 0 h 2119215"/>
              <a:gd name="connsiteX0" fmla="*/ 40078 w 441998"/>
              <a:gd name="connsiteY0" fmla="*/ 1547426 h 1547426"/>
              <a:gd name="connsiteX1" fmla="*/ 43852 w 441998"/>
              <a:gd name="connsiteY1" fmla="*/ 1201498 h 1547426"/>
              <a:gd name="connsiteX2" fmla="*/ 303188 w 441998"/>
              <a:gd name="connsiteY2" fmla="*/ 520155 h 1547426"/>
              <a:gd name="connsiteX3" fmla="*/ 332358 w 441998"/>
              <a:gd name="connsiteY3" fmla="*/ 0 h 1547426"/>
              <a:gd name="connsiteX0" fmla="*/ 40078 w 441998"/>
              <a:gd name="connsiteY0" fmla="*/ 1547426 h 1547426"/>
              <a:gd name="connsiteX1" fmla="*/ 43852 w 441998"/>
              <a:gd name="connsiteY1" fmla="*/ 1201498 h 1547426"/>
              <a:gd name="connsiteX2" fmla="*/ 303188 w 441998"/>
              <a:gd name="connsiteY2" fmla="*/ 520155 h 1547426"/>
              <a:gd name="connsiteX3" fmla="*/ 332358 w 441998"/>
              <a:gd name="connsiteY3" fmla="*/ 0 h 1547426"/>
              <a:gd name="connsiteX0" fmla="*/ 17145 w 419065"/>
              <a:gd name="connsiteY0" fmla="*/ 1547426 h 1547426"/>
              <a:gd name="connsiteX1" fmla="*/ 154738 w 419065"/>
              <a:gd name="connsiteY1" fmla="*/ 1304994 h 1547426"/>
              <a:gd name="connsiteX2" fmla="*/ 20919 w 419065"/>
              <a:gd name="connsiteY2" fmla="*/ 1201498 h 1547426"/>
              <a:gd name="connsiteX3" fmla="*/ 280255 w 419065"/>
              <a:gd name="connsiteY3" fmla="*/ 520155 h 1547426"/>
              <a:gd name="connsiteX4" fmla="*/ 309425 w 419065"/>
              <a:gd name="connsiteY4" fmla="*/ 0 h 1547426"/>
              <a:gd name="connsiteX0" fmla="*/ 124533 w 419065"/>
              <a:gd name="connsiteY0" fmla="*/ 1485152 h 1485152"/>
              <a:gd name="connsiteX1" fmla="*/ 154738 w 419065"/>
              <a:gd name="connsiteY1" fmla="*/ 1304994 h 1485152"/>
              <a:gd name="connsiteX2" fmla="*/ 20919 w 419065"/>
              <a:gd name="connsiteY2" fmla="*/ 1201498 h 1485152"/>
              <a:gd name="connsiteX3" fmla="*/ 280255 w 419065"/>
              <a:gd name="connsiteY3" fmla="*/ 520155 h 1485152"/>
              <a:gd name="connsiteX4" fmla="*/ 309425 w 419065"/>
              <a:gd name="connsiteY4" fmla="*/ 0 h 1485152"/>
              <a:gd name="connsiteX0" fmla="*/ 42353 w 498621"/>
              <a:gd name="connsiteY0" fmla="*/ 1485152 h 1485152"/>
              <a:gd name="connsiteX1" fmla="*/ 72558 w 498621"/>
              <a:gd name="connsiteY1" fmla="*/ 1304994 h 1485152"/>
              <a:gd name="connsiteX2" fmla="*/ 477701 w 498621"/>
              <a:gd name="connsiteY2" fmla="*/ 532898 h 1485152"/>
              <a:gd name="connsiteX3" fmla="*/ 198075 w 498621"/>
              <a:gd name="connsiteY3" fmla="*/ 520155 h 1485152"/>
              <a:gd name="connsiteX4" fmla="*/ 227245 w 498621"/>
              <a:gd name="connsiteY4" fmla="*/ 0 h 1485152"/>
              <a:gd name="connsiteX0" fmla="*/ 42354 w 498621"/>
              <a:gd name="connsiteY0" fmla="*/ 1485152 h 1485152"/>
              <a:gd name="connsiteX1" fmla="*/ 72558 w 498621"/>
              <a:gd name="connsiteY1" fmla="*/ 1304994 h 1485152"/>
              <a:gd name="connsiteX2" fmla="*/ 477701 w 498621"/>
              <a:gd name="connsiteY2" fmla="*/ 532898 h 1485152"/>
              <a:gd name="connsiteX3" fmla="*/ 198075 w 498621"/>
              <a:gd name="connsiteY3" fmla="*/ 520155 h 1485152"/>
              <a:gd name="connsiteX4" fmla="*/ 227245 w 498621"/>
              <a:gd name="connsiteY4" fmla="*/ 0 h 1485152"/>
              <a:gd name="connsiteX0" fmla="*/ 0 w 442548"/>
              <a:gd name="connsiteY0" fmla="*/ 1485152 h 1485152"/>
              <a:gd name="connsiteX1" fmla="*/ 198925 w 442548"/>
              <a:gd name="connsiteY1" fmla="*/ 1164123 h 1485152"/>
              <a:gd name="connsiteX2" fmla="*/ 435347 w 442548"/>
              <a:gd name="connsiteY2" fmla="*/ 532898 h 1485152"/>
              <a:gd name="connsiteX3" fmla="*/ 155721 w 442548"/>
              <a:gd name="connsiteY3" fmla="*/ 520155 h 1485152"/>
              <a:gd name="connsiteX4" fmla="*/ 184891 w 442548"/>
              <a:gd name="connsiteY4" fmla="*/ 0 h 1485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2548" h="1485152">
                <a:moveTo>
                  <a:pt x="0" y="1485152"/>
                </a:moveTo>
                <a:cubicBezTo>
                  <a:pt x="272" y="1484619"/>
                  <a:pt x="126367" y="1322832"/>
                  <a:pt x="198925" y="1164123"/>
                </a:cubicBezTo>
                <a:cubicBezTo>
                  <a:pt x="271483" y="1005414"/>
                  <a:pt x="442548" y="640226"/>
                  <a:pt x="435347" y="532898"/>
                </a:cubicBezTo>
                <a:cubicBezTo>
                  <a:pt x="428146" y="425570"/>
                  <a:pt x="87956" y="714935"/>
                  <a:pt x="155721" y="520155"/>
                </a:cubicBezTo>
                <a:cubicBezTo>
                  <a:pt x="294531" y="224607"/>
                  <a:pt x="280329" y="140675"/>
                  <a:pt x="184891" y="0"/>
                </a:cubicBezTo>
              </a:path>
            </a:pathLst>
          </a:custGeom>
          <a:ln w="38100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20" name="Image 19"/>
          <p:cNvPicPr/>
          <p:nvPr/>
        </p:nvPicPr>
        <p:blipFill>
          <a:blip r:embed="rId5" cstate="print"/>
          <a:srcRect l="37869" t="19634" r="27985" b="32494"/>
          <a:stretch>
            <a:fillRect/>
          </a:stretch>
        </p:blipFill>
        <p:spPr bwMode="auto">
          <a:xfrm>
            <a:off x="251520" y="4923812"/>
            <a:ext cx="1872208" cy="702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Forme libre 17"/>
          <p:cNvSpPr/>
          <p:nvPr/>
        </p:nvSpPr>
        <p:spPr>
          <a:xfrm rot="18044203" flipV="1">
            <a:off x="1818428" y="4186221"/>
            <a:ext cx="1342635" cy="1429902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  <a:gd name="connsiteX0" fmla="*/ 162956 w 961055"/>
              <a:gd name="connsiteY0" fmla="*/ 2168714 h 2168714"/>
              <a:gd name="connsiteX1" fmla="*/ 61722 w 961055"/>
              <a:gd name="connsiteY1" fmla="*/ 1870335 h 2168714"/>
              <a:gd name="connsiteX2" fmla="*/ 67765 w 961055"/>
              <a:gd name="connsiteY2" fmla="*/ 1392066 h 2168714"/>
              <a:gd name="connsiteX3" fmla="*/ 517854 w 961055"/>
              <a:gd name="connsiteY3" fmla="*/ 526747 h 2168714"/>
              <a:gd name="connsiteX4" fmla="*/ 961055 w 961055"/>
              <a:gd name="connsiteY4" fmla="*/ 19697 h 2168714"/>
              <a:gd name="connsiteX0" fmla="*/ 162956 w 961055"/>
              <a:gd name="connsiteY0" fmla="*/ 2283298 h 2283298"/>
              <a:gd name="connsiteX1" fmla="*/ 61722 w 961055"/>
              <a:gd name="connsiteY1" fmla="*/ 1984919 h 2283298"/>
              <a:gd name="connsiteX2" fmla="*/ 67765 w 961055"/>
              <a:gd name="connsiteY2" fmla="*/ 1506650 h 2283298"/>
              <a:gd name="connsiteX3" fmla="*/ 517854 w 961055"/>
              <a:gd name="connsiteY3" fmla="*/ 641331 h 2283298"/>
              <a:gd name="connsiteX4" fmla="*/ 961055 w 961055"/>
              <a:gd name="connsiteY4" fmla="*/ 134281 h 2283298"/>
              <a:gd name="connsiteX0" fmla="*/ 162956 w 961055"/>
              <a:gd name="connsiteY0" fmla="*/ 2376397 h 2376397"/>
              <a:gd name="connsiteX1" fmla="*/ 61722 w 961055"/>
              <a:gd name="connsiteY1" fmla="*/ 2078018 h 2376397"/>
              <a:gd name="connsiteX2" fmla="*/ 67765 w 961055"/>
              <a:gd name="connsiteY2" fmla="*/ 1599749 h 2376397"/>
              <a:gd name="connsiteX3" fmla="*/ 699647 w 961055"/>
              <a:gd name="connsiteY3" fmla="*/ 228728 h 2376397"/>
              <a:gd name="connsiteX4" fmla="*/ 961055 w 961055"/>
              <a:gd name="connsiteY4" fmla="*/ 227380 h 2376397"/>
              <a:gd name="connsiteX0" fmla="*/ 162956 w 961055"/>
              <a:gd name="connsiteY0" fmla="*/ 2376397 h 2376397"/>
              <a:gd name="connsiteX1" fmla="*/ 61722 w 961055"/>
              <a:gd name="connsiteY1" fmla="*/ 2078018 h 2376397"/>
              <a:gd name="connsiteX2" fmla="*/ 67765 w 961055"/>
              <a:gd name="connsiteY2" fmla="*/ 1599749 h 2376397"/>
              <a:gd name="connsiteX3" fmla="*/ 699647 w 961055"/>
              <a:gd name="connsiteY3" fmla="*/ 228728 h 2376397"/>
              <a:gd name="connsiteX4" fmla="*/ 961055 w 961055"/>
              <a:gd name="connsiteY4" fmla="*/ 227381 h 2376397"/>
              <a:gd name="connsiteX0" fmla="*/ 162956 w 961055"/>
              <a:gd name="connsiteY0" fmla="*/ 2376397 h 2376397"/>
              <a:gd name="connsiteX1" fmla="*/ 61722 w 961055"/>
              <a:gd name="connsiteY1" fmla="*/ 2078018 h 2376397"/>
              <a:gd name="connsiteX2" fmla="*/ 67765 w 961055"/>
              <a:gd name="connsiteY2" fmla="*/ 1599749 h 2376397"/>
              <a:gd name="connsiteX3" fmla="*/ 699647 w 961055"/>
              <a:gd name="connsiteY3" fmla="*/ 228728 h 2376397"/>
              <a:gd name="connsiteX4" fmla="*/ 961055 w 961055"/>
              <a:gd name="connsiteY4" fmla="*/ 227381 h 2376397"/>
              <a:gd name="connsiteX0" fmla="*/ 162956 w 999588"/>
              <a:gd name="connsiteY0" fmla="*/ 2371430 h 2371430"/>
              <a:gd name="connsiteX1" fmla="*/ 61722 w 999588"/>
              <a:gd name="connsiteY1" fmla="*/ 2073051 h 2371430"/>
              <a:gd name="connsiteX2" fmla="*/ 67765 w 999588"/>
              <a:gd name="connsiteY2" fmla="*/ 1594782 h 2371430"/>
              <a:gd name="connsiteX3" fmla="*/ 699647 w 999588"/>
              <a:gd name="connsiteY3" fmla="*/ 223761 h 2371430"/>
              <a:gd name="connsiteX4" fmla="*/ 999588 w 999588"/>
              <a:gd name="connsiteY4" fmla="*/ 252215 h 2371430"/>
              <a:gd name="connsiteX0" fmla="*/ 162956 w 999588"/>
              <a:gd name="connsiteY0" fmla="*/ 2371430 h 2371430"/>
              <a:gd name="connsiteX1" fmla="*/ 166730 w 999588"/>
              <a:gd name="connsiteY1" fmla="*/ 2025502 h 2371430"/>
              <a:gd name="connsiteX2" fmla="*/ 67765 w 999588"/>
              <a:gd name="connsiteY2" fmla="*/ 1594782 h 2371430"/>
              <a:gd name="connsiteX3" fmla="*/ 699647 w 999588"/>
              <a:gd name="connsiteY3" fmla="*/ 223761 h 2371430"/>
              <a:gd name="connsiteX4" fmla="*/ 999588 w 999588"/>
              <a:gd name="connsiteY4" fmla="*/ 252215 h 2371430"/>
              <a:gd name="connsiteX0" fmla="*/ 40078 w 876710"/>
              <a:gd name="connsiteY0" fmla="*/ 2329660 h 2329660"/>
              <a:gd name="connsiteX1" fmla="*/ 43852 w 876710"/>
              <a:gd name="connsiteY1" fmla="*/ 1983732 h 2329660"/>
              <a:gd name="connsiteX2" fmla="*/ 303188 w 876710"/>
              <a:gd name="connsiteY2" fmla="*/ 1302389 h 2329660"/>
              <a:gd name="connsiteX3" fmla="*/ 576769 w 876710"/>
              <a:gd name="connsiteY3" fmla="*/ 181991 h 2329660"/>
              <a:gd name="connsiteX4" fmla="*/ 876710 w 876710"/>
              <a:gd name="connsiteY4" fmla="*/ 210445 h 2329660"/>
              <a:gd name="connsiteX0" fmla="*/ 40078 w 876710"/>
              <a:gd name="connsiteY0" fmla="*/ 2329660 h 2329660"/>
              <a:gd name="connsiteX1" fmla="*/ 43852 w 876710"/>
              <a:gd name="connsiteY1" fmla="*/ 1983732 h 2329660"/>
              <a:gd name="connsiteX2" fmla="*/ 303188 w 876710"/>
              <a:gd name="connsiteY2" fmla="*/ 1302389 h 2329660"/>
              <a:gd name="connsiteX3" fmla="*/ 576769 w 876710"/>
              <a:gd name="connsiteY3" fmla="*/ 181991 h 2329660"/>
              <a:gd name="connsiteX4" fmla="*/ 876710 w 876710"/>
              <a:gd name="connsiteY4" fmla="*/ 210445 h 2329660"/>
              <a:gd name="connsiteX0" fmla="*/ 40078 w 876710"/>
              <a:gd name="connsiteY0" fmla="*/ 2119215 h 2119215"/>
              <a:gd name="connsiteX1" fmla="*/ 43852 w 876710"/>
              <a:gd name="connsiteY1" fmla="*/ 1773287 h 2119215"/>
              <a:gd name="connsiteX2" fmla="*/ 303188 w 876710"/>
              <a:gd name="connsiteY2" fmla="*/ 1091944 h 2119215"/>
              <a:gd name="connsiteX3" fmla="*/ 876710 w 876710"/>
              <a:gd name="connsiteY3" fmla="*/ 0 h 2119215"/>
              <a:gd name="connsiteX0" fmla="*/ 40078 w 441998"/>
              <a:gd name="connsiteY0" fmla="*/ 1547426 h 1547426"/>
              <a:gd name="connsiteX1" fmla="*/ 43852 w 441998"/>
              <a:gd name="connsiteY1" fmla="*/ 1201498 h 1547426"/>
              <a:gd name="connsiteX2" fmla="*/ 303188 w 441998"/>
              <a:gd name="connsiteY2" fmla="*/ 520155 h 1547426"/>
              <a:gd name="connsiteX3" fmla="*/ 332358 w 441998"/>
              <a:gd name="connsiteY3" fmla="*/ 0 h 1547426"/>
              <a:gd name="connsiteX0" fmla="*/ 40078 w 441998"/>
              <a:gd name="connsiteY0" fmla="*/ 1547426 h 1547426"/>
              <a:gd name="connsiteX1" fmla="*/ 43852 w 441998"/>
              <a:gd name="connsiteY1" fmla="*/ 1201498 h 1547426"/>
              <a:gd name="connsiteX2" fmla="*/ 303188 w 441998"/>
              <a:gd name="connsiteY2" fmla="*/ 520155 h 1547426"/>
              <a:gd name="connsiteX3" fmla="*/ 332358 w 441998"/>
              <a:gd name="connsiteY3" fmla="*/ 0 h 1547426"/>
              <a:gd name="connsiteX0" fmla="*/ 8615 w 410535"/>
              <a:gd name="connsiteY0" fmla="*/ 1547426 h 1598414"/>
              <a:gd name="connsiteX1" fmla="*/ 339385 w 410535"/>
              <a:gd name="connsiteY1" fmla="*/ 1427202 h 1598414"/>
              <a:gd name="connsiteX2" fmla="*/ 271725 w 410535"/>
              <a:gd name="connsiteY2" fmla="*/ 520155 h 1598414"/>
              <a:gd name="connsiteX3" fmla="*/ 300895 w 410535"/>
              <a:gd name="connsiteY3" fmla="*/ 0 h 1598414"/>
              <a:gd name="connsiteX0" fmla="*/ 0 w 401920"/>
              <a:gd name="connsiteY0" fmla="*/ 1547426 h 1599529"/>
              <a:gd name="connsiteX1" fmla="*/ 330770 w 401920"/>
              <a:gd name="connsiteY1" fmla="*/ 1427202 h 1599529"/>
              <a:gd name="connsiteX2" fmla="*/ 263110 w 401920"/>
              <a:gd name="connsiteY2" fmla="*/ 520155 h 1599529"/>
              <a:gd name="connsiteX3" fmla="*/ 292280 w 401920"/>
              <a:gd name="connsiteY3" fmla="*/ 0 h 1599529"/>
              <a:gd name="connsiteX0" fmla="*/ 0 w 1135093"/>
              <a:gd name="connsiteY0" fmla="*/ 1547426 h 1632813"/>
              <a:gd name="connsiteX1" fmla="*/ 330770 w 1135093"/>
              <a:gd name="connsiteY1" fmla="*/ 1427202 h 1632813"/>
              <a:gd name="connsiteX2" fmla="*/ 996283 w 1135093"/>
              <a:gd name="connsiteY2" fmla="*/ 313760 h 1632813"/>
              <a:gd name="connsiteX3" fmla="*/ 292280 w 1135093"/>
              <a:gd name="connsiteY3" fmla="*/ 0 h 1632813"/>
              <a:gd name="connsiteX0" fmla="*/ 0 w 1135093"/>
              <a:gd name="connsiteY0" fmla="*/ 1852711 h 1938098"/>
              <a:gd name="connsiteX1" fmla="*/ 330770 w 1135093"/>
              <a:gd name="connsiteY1" fmla="*/ 1732487 h 1938098"/>
              <a:gd name="connsiteX2" fmla="*/ 996283 w 1135093"/>
              <a:gd name="connsiteY2" fmla="*/ 619045 h 1938098"/>
              <a:gd name="connsiteX3" fmla="*/ 809872 w 1135093"/>
              <a:gd name="connsiteY3" fmla="*/ 0 h 1938098"/>
              <a:gd name="connsiteX0" fmla="*/ 0 w 1135093"/>
              <a:gd name="connsiteY0" fmla="*/ 1852711 h 2003652"/>
              <a:gd name="connsiteX1" fmla="*/ 918230 w 1135093"/>
              <a:gd name="connsiteY1" fmla="*/ 1798041 h 2003652"/>
              <a:gd name="connsiteX2" fmla="*/ 996283 w 1135093"/>
              <a:gd name="connsiteY2" fmla="*/ 619045 h 2003652"/>
              <a:gd name="connsiteX3" fmla="*/ 809872 w 1135093"/>
              <a:gd name="connsiteY3" fmla="*/ 0 h 2003652"/>
              <a:gd name="connsiteX0" fmla="*/ 0 w 1513342"/>
              <a:gd name="connsiteY0" fmla="*/ 1852711 h 1962921"/>
              <a:gd name="connsiteX1" fmla="*/ 918230 w 1513342"/>
              <a:gd name="connsiteY1" fmla="*/ 1798041 h 1962921"/>
              <a:gd name="connsiteX2" fmla="*/ 1374532 w 1513342"/>
              <a:gd name="connsiteY2" fmla="*/ 863436 h 1962921"/>
              <a:gd name="connsiteX3" fmla="*/ 809872 w 1513342"/>
              <a:gd name="connsiteY3" fmla="*/ 0 h 1962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3342" h="1962921">
                <a:moveTo>
                  <a:pt x="0" y="1852711"/>
                </a:moveTo>
                <a:cubicBezTo>
                  <a:pt x="71121" y="1904814"/>
                  <a:pt x="689141" y="1962920"/>
                  <a:pt x="918230" y="1798041"/>
                </a:cubicBezTo>
                <a:cubicBezTo>
                  <a:pt x="1147319" y="1633162"/>
                  <a:pt x="1306767" y="1058216"/>
                  <a:pt x="1374532" y="863436"/>
                </a:cubicBezTo>
                <a:cubicBezTo>
                  <a:pt x="1513342" y="567888"/>
                  <a:pt x="905310" y="140675"/>
                  <a:pt x="809872" y="0"/>
                </a:cubicBezTo>
              </a:path>
            </a:pathLst>
          </a:custGeom>
          <a:ln w="38100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21" name="Image 20"/>
          <p:cNvPicPr/>
          <p:nvPr/>
        </p:nvPicPr>
        <p:blipFill>
          <a:blip r:embed="rId8" cstate="print"/>
          <a:srcRect r="-4235"/>
          <a:stretch>
            <a:fillRect/>
          </a:stretch>
        </p:blipFill>
        <p:spPr bwMode="auto">
          <a:xfrm>
            <a:off x="5292080" y="3501008"/>
            <a:ext cx="1944216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87624" y="5830380"/>
            <a:ext cx="490538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1763688" y="5758372"/>
            <a:ext cx="7236296" cy="1015663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i="1" dirty="0" smtClean="0"/>
              <a:t>Les additions nucléophiles aux Etapes </a:t>
            </a:r>
            <a:r>
              <a:rPr lang="fr-FR" sz="2000" dirty="0" smtClean="0">
                <a:sym typeface="Wingdings"/>
              </a:rPr>
              <a:t></a:t>
            </a:r>
            <a:r>
              <a:rPr lang="fr-FR" sz="2000" i="1" dirty="0" smtClean="0"/>
              <a:t> et </a:t>
            </a:r>
            <a:r>
              <a:rPr lang="fr-FR" sz="2000" dirty="0" smtClean="0">
                <a:sym typeface="Wingdings"/>
              </a:rPr>
              <a:t></a:t>
            </a:r>
            <a:r>
              <a:rPr lang="fr-FR" sz="2000" i="1" dirty="0" smtClean="0"/>
              <a:t> sont équiprobables des deux côtés du plan mais au bout du compte, </a:t>
            </a:r>
            <a:r>
              <a:rPr lang="fr-FR" sz="2000" b="1" i="1" u="sng" dirty="0" smtClean="0"/>
              <a:t>il n’y aura pas de carbone asymétrique</a:t>
            </a:r>
            <a:r>
              <a:rPr lang="fr-FR" sz="2000" i="1" dirty="0" smtClean="0"/>
              <a:t> dans la structure finale …</a:t>
            </a:r>
            <a:endParaRPr lang="fr-FR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8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 animBg="1"/>
      <p:bldP spid="18" grpId="0" animBg="1"/>
      <p:bldP spid="2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72008" y="116632"/>
            <a:ext cx="8964488" cy="316835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9450" y="116632"/>
            <a:ext cx="8964488" cy="430887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r>
              <a:rPr lang="fr-FR" sz="2200" dirty="0" smtClean="0">
                <a:sym typeface="Wingdings"/>
              </a:rPr>
              <a:t></a:t>
            </a:r>
            <a:r>
              <a:rPr lang="fr-FR" sz="2200" baseline="30000" dirty="0" smtClean="0"/>
              <a:t> </a:t>
            </a:r>
            <a:r>
              <a:rPr lang="fr-FR" sz="2200" b="1" u="sng" dirty="0" smtClean="0"/>
              <a:t>Hydrolyse en milieu acide</a:t>
            </a:r>
            <a:r>
              <a:rPr lang="fr-FR" sz="2200" dirty="0" smtClean="0"/>
              <a:t> :</a:t>
            </a:r>
            <a:endParaRPr lang="fr-FR" sz="2200" dirty="0"/>
          </a:p>
        </p:txBody>
      </p:sp>
      <p:pic>
        <p:nvPicPr>
          <p:cNvPr id="4" name="Image 3"/>
          <p:cNvPicPr/>
          <p:nvPr/>
        </p:nvPicPr>
        <p:blipFill>
          <a:blip r:embed="rId2" cstate="print"/>
          <a:srcRect l="69129" t="15306" b="33673"/>
          <a:stretch>
            <a:fillRect/>
          </a:stretch>
        </p:blipFill>
        <p:spPr bwMode="auto">
          <a:xfrm>
            <a:off x="2627784" y="2521162"/>
            <a:ext cx="1072245" cy="626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1844824"/>
            <a:ext cx="1584176" cy="510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/>
          <p:cNvPicPr/>
          <p:nvPr/>
        </p:nvPicPr>
        <p:blipFill>
          <a:blip r:embed="rId2" cstate="print"/>
          <a:srcRect l="69129" t="15306" b="33673"/>
          <a:stretch>
            <a:fillRect/>
          </a:stretch>
        </p:blipFill>
        <p:spPr bwMode="auto">
          <a:xfrm>
            <a:off x="2627784" y="1230797"/>
            <a:ext cx="1152128" cy="626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Connecteur droit avec flèche 6"/>
          <p:cNvCxnSpPr/>
          <p:nvPr/>
        </p:nvCxnSpPr>
        <p:spPr>
          <a:xfrm>
            <a:off x="4211960" y="2060848"/>
            <a:ext cx="936625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010" y="548680"/>
            <a:ext cx="1842618" cy="193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Forme libre 8"/>
          <p:cNvSpPr/>
          <p:nvPr/>
        </p:nvSpPr>
        <p:spPr>
          <a:xfrm rot="18044203" flipV="1">
            <a:off x="2018092" y="154897"/>
            <a:ext cx="710820" cy="1834050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  <a:gd name="connsiteX0" fmla="*/ 162956 w 961055"/>
              <a:gd name="connsiteY0" fmla="*/ 2168714 h 2168714"/>
              <a:gd name="connsiteX1" fmla="*/ 61722 w 961055"/>
              <a:gd name="connsiteY1" fmla="*/ 1870335 h 2168714"/>
              <a:gd name="connsiteX2" fmla="*/ 67765 w 961055"/>
              <a:gd name="connsiteY2" fmla="*/ 1392066 h 2168714"/>
              <a:gd name="connsiteX3" fmla="*/ 517854 w 961055"/>
              <a:gd name="connsiteY3" fmla="*/ 526747 h 2168714"/>
              <a:gd name="connsiteX4" fmla="*/ 961055 w 961055"/>
              <a:gd name="connsiteY4" fmla="*/ 19697 h 2168714"/>
              <a:gd name="connsiteX0" fmla="*/ 162956 w 961055"/>
              <a:gd name="connsiteY0" fmla="*/ 2283298 h 2283298"/>
              <a:gd name="connsiteX1" fmla="*/ 61722 w 961055"/>
              <a:gd name="connsiteY1" fmla="*/ 1984919 h 2283298"/>
              <a:gd name="connsiteX2" fmla="*/ 67765 w 961055"/>
              <a:gd name="connsiteY2" fmla="*/ 1506650 h 2283298"/>
              <a:gd name="connsiteX3" fmla="*/ 517854 w 961055"/>
              <a:gd name="connsiteY3" fmla="*/ 641331 h 2283298"/>
              <a:gd name="connsiteX4" fmla="*/ 961055 w 961055"/>
              <a:gd name="connsiteY4" fmla="*/ 134281 h 2283298"/>
              <a:gd name="connsiteX0" fmla="*/ 162956 w 961055"/>
              <a:gd name="connsiteY0" fmla="*/ 2376397 h 2376397"/>
              <a:gd name="connsiteX1" fmla="*/ 61722 w 961055"/>
              <a:gd name="connsiteY1" fmla="*/ 2078018 h 2376397"/>
              <a:gd name="connsiteX2" fmla="*/ 67765 w 961055"/>
              <a:gd name="connsiteY2" fmla="*/ 1599749 h 2376397"/>
              <a:gd name="connsiteX3" fmla="*/ 699647 w 961055"/>
              <a:gd name="connsiteY3" fmla="*/ 228728 h 2376397"/>
              <a:gd name="connsiteX4" fmla="*/ 961055 w 961055"/>
              <a:gd name="connsiteY4" fmla="*/ 227380 h 2376397"/>
              <a:gd name="connsiteX0" fmla="*/ 162956 w 961055"/>
              <a:gd name="connsiteY0" fmla="*/ 2376397 h 2376397"/>
              <a:gd name="connsiteX1" fmla="*/ 61722 w 961055"/>
              <a:gd name="connsiteY1" fmla="*/ 2078018 h 2376397"/>
              <a:gd name="connsiteX2" fmla="*/ 67765 w 961055"/>
              <a:gd name="connsiteY2" fmla="*/ 1599749 h 2376397"/>
              <a:gd name="connsiteX3" fmla="*/ 699647 w 961055"/>
              <a:gd name="connsiteY3" fmla="*/ 228728 h 2376397"/>
              <a:gd name="connsiteX4" fmla="*/ 961055 w 961055"/>
              <a:gd name="connsiteY4" fmla="*/ 227381 h 2376397"/>
              <a:gd name="connsiteX0" fmla="*/ 162956 w 961055"/>
              <a:gd name="connsiteY0" fmla="*/ 2376397 h 2376397"/>
              <a:gd name="connsiteX1" fmla="*/ 61722 w 961055"/>
              <a:gd name="connsiteY1" fmla="*/ 2078018 h 2376397"/>
              <a:gd name="connsiteX2" fmla="*/ 67765 w 961055"/>
              <a:gd name="connsiteY2" fmla="*/ 1599749 h 2376397"/>
              <a:gd name="connsiteX3" fmla="*/ 699647 w 961055"/>
              <a:gd name="connsiteY3" fmla="*/ 228728 h 2376397"/>
              <a:gd name="connsiteX4" fmla="*/ 961055 w 961055"/>
              <a:gd name="connsiteY4" fmla="*/ 227381 h 2376397"/>
              <a:gd name="connsiteX0" fmla="*/ 162956 w 999588"/>
              <a:gd name="connsiteY0" fmla="*/ 2371430 h 2371430"/>
              <a:gd name="connsiteX1" fmla="*/ 61722 w 999588"/>
              <a:gd name="connsiteY1" fmla="*/ 2073051 h 2371430"/>
              <a:gd name="connsiteX2" fmla="*/ 67765 w 999588"/>
              <a:gd name="connsiteY2" fmla="*/ 1594782 h 2371430"/>
              <a:gd name="connsiteX3" fmla="*/ 699647 w 999588"/>
              <a:gd name="connsiteY3" fmla="*/ 223761 h 2371430"/>
              <a:gd name="connsiteX4" fmla="*/ 999588 w 999588"/>
              <a:gd name="connsiteY4" fmla="*/ 252215 h 2371430"/>
              <a:gd name="connsiteX0" fmla="*/ 162956 w 999588"/>
              <a:gd name="connsiteY0" fmla="*/ 2371430 h 2371430"/>
              <a:gd name="connsiteX1" fmla="*/ 166730 w 999588"/>
              <a:gd name="connsiteY1" fmla="*/ 2025502 h 2371430"/>
              <a:gd name="connsiteX2" fmla="*/ 67765 w 999588"/>
              <a:gd name="connsiteY2" fmla="*/ 1594782 h 2371430"/>
              <a:gd name="connsiteX3" fmla="*/ 699647 w 999588"/>
              <a:gd name="connsiteY3" fmla="*/ 223761 h 2371430"/>
              <a:gd name="connsiteX4" fmla="*/ 999588 w 999588"/>
              <a:gd name="connsiteY4" fmla="*/ 252215 h 2371430"/>
              <a:gd name="connsiteX0" fmla="*/ 40078 w 876710"/>
              <a:gd name="connsiteY0" fmla="*/ 2329660 h 2329660"/>
              <a:gd name="connsiteX1" fmla="*/ 43852 w 876710"/>
              <a:gd name="connsiteY1" fmla="*/ 1983732 h 2329660"/>
              <a:gd name="connsiteX2" fmla="*/ 303188 w 876710"/>
              <a:gd name="connsiteY2" fmla="*/ 1302389 h 2329660"/>
              <a:gd name="connsiteX3" fmla="*/ 576769 w 876710"/>
              <a:gd name="connsiteY3" fmla="*/ 181991 h 2329660"/>
              <a:gd name="connsiteX4" fmla="*/ 876710 w 876710"/>
              <a:gd name="connsiteY4" fmla="*/ 210445 h 2329660"/>
              <a:gd name="connsiteX0" fmla="*/ 40078 w 876710"/>
              <a:gd name="connsiteY0" fmla="*/ 2329660 h 2329660"/>
              <a:gd name="connsiteX1" fmla="*/ 43852 w 876710"/>
              <a:gd name="connsiteY1" fmla="*/ 1983732 h 2329660"/>
              <a:gd name="connsiteX2" fmla="*/ 303188 w 876710"/>
              <a:gd name="connsiteY2" fmla="*/ 1302389 h 2329660"/>
              <a:gd name="connsiteX3" fmla="*/ 576769 w 876710"/>
              <a:gd name="connsiteY3" fmla="*/ 181991 h 2329660"/>
              <a:gd name="connsiteX4" fmla="*/ 876710 w 876710"/>
              <a:gd name="connsiteY4" fmla="*/ 210445 h 2329660"/>
              <a:gd name="connsiteX0" fmla="*/ 40078 w 876710"/>
              <a:gd name="connsiteY0" fmla="*/ 2119215 h 2119215"/>
              <a:gd name="connsiteX1" fmla="*/ 43852 w 876710"/>
              <a:gd name="connsiteY1" fmla="*/ 1773287 h 2119215"/>
              <a:gd name="connsiteX2" fmla="*/ 303188 w 876710"/>
              <a:gd name="connsiteY2" fmla="*/ 1091944 h 2119215"/>
              <a:gd name="connsiteX3" fmla="*/ 876710 w 876710"/>
              <a:gd name="connsiteY3" fmla="*/ 0 h 2119215"/>
              <a:gd name="connsiteX0" fmla="*/ 40078 w 441998"/>
              <a:gd name="connsiteY0" fmla="*/ 1547426 h 1547426"/>
              <a:gd name="connsiteX1" fmla="*/ 43852 w 441998"/>
              <a:gd name="connsiteY1" fmla="*/ 1201498 h 1547426"/>
              <a:gd name="connsiteX2" fmla="*/ 303188 w 441998"/>
              <a:gd name="connsiteY2" fmla="*/ 520155 h 1547426"/>
              <a:gd name="connsiteX3" fmla="*/ 332358 w 441998"/>
              <a:gd name="connsiteY3" fmla="*/ 0 h 1547426"/>
              <a:gd name="connsiteX0" fmla="*/ 40078 w 441998"/>
              <a:gd name="connsiteY0" fmla="*/ 1547426 h 1547426"/>
              <a:gd name="connsiteX1" fmla="*/ 43852 w 441998"/>
              <a:gd name="connsiteY1" fmla="*/ 1201498 h 1547426"/>
              <a:gd name="connsiteX2" fmla="*/ 303188 w 441998"/>
              <a:gd name="connsiteY2" fmla="*/ 520155 h 1547426"/>
              <a:gd name="connsiteX3" fmla="*/ 332358 w 441998"/>
              <a:gd name="connsiteY3" fmla="*/ 0 h 1547426"/>
              <a:gd name="connsiteX0" fmla="*/ 17145 w 419065"/>
              <a:gd name="connsiteY0" fmla="*/ 1547426 h 1547426"/>
              <a:gd name="connsiteX1" fmla="*/ 154738 w 419065"/>
              <a:gd name="connsiteY1" fmla="*/ 1304994 h 1547426"/>
              <a:gd name="connsiteX2" fmla="*/ 20919 w 419065"/>
              <a:gd name="connsiteY2" fmla="*/ 1201498 h 1547426"/>
              <a:gd name="connsiteX3" fmla="*/ 280255 w 419065"/>
              <a:gd name="connsiteY3" fmla="*/ 520155 h 1547426"/>
              <a:gd name="connsiteX4" fmla="*/ 309425 w 419065"/>
              <a:gd name="connsiteY4" fmla="*/ 0 h 1547426"/>
              <a:gd name="connsiteX0" fmla="*/ 124533 w 419065"/>
              <a:gd name="connsiteY0" fmla="*/ 1485152 h 1485152"/>
              <a:gd name="connsiteX1" fmla="*/ 154738 w 419065"/>
              <a:gd name="connsiteY1" fmla="*/ 1304994 h 1485152"/>
              <a:gd name="connsiteX2" fmla="*/ 20919 w 419065"/>
              <a:gd name="connsiteY2" fmla="*/ 1201498 h 1485152"/>
              <a:gd name="connsiteX3" fmla="*/ 280255 w 419065"/>
              <a:gd name="connsiteY3" fmla="*/ 520155 h 1485152"/>
              <a:gd name="connsiteX4" fmla="*/ 309425 w 419065"/>
              <a:gd name="connsiteY4" fmla="*/ 0 h 1485152"/>
              <a:gd name="connsiteX0" fmla="*/ 42353 w 498621"/>
              <a:gd name="connsiteY0" fmla="*/ 1485152 h 1485152"/>
              <a:gd name="connsiteX1" fmla="*/ 72558 w 498621"/>
              <a:gd name="connsiteY1" fmla="*/ 1304994 h 1485152"/>
              <a:gd name="connsiteX2" fmla="*/ 477701 w 498621"/>
              <a:gd name="connsiteY2" fmla="*/ 532898 h 1485152"/>
              <a:gd name="connsiteX3" fmla="*/ 198075 w 498621"/>
              <a:gd name="connsiteY3" fmla="*/ 520155 h 1485152"/>
              <a:gd name="connsiteX4" fmla="*/ 227245 w 498621"/>
              <a:gd name="connsiteY4" fmla="*/ 0 h 1485152"/>
              <a:gd name="connsiteX0" fmla="*/ 42354 w 498621"/>
              <a:gd name="connsiteY0" fmla="*/ 1485152 h 1485152"/>
              <a:gd name="connsiteX1" fmla="*/ 72558 w 498621"/>
              <a:gd name="connsiteY1" fmla="*/ 1304994 h 1485152"/>
              <a:gd name="connsiteX2" fmla="*/ 477701 w 498621"/>
              <a:gd name="connsiteY2" fmla="*/ 532898 h 1485152"/>
              <a:gd name="connsiteX3" fmla="*/ 198075 w 498621"/>
              <a:gd name="connsiteY3" fmla="*/ 520155 h 1485152"/>
              <a:gd name="connsiteX4" fmla="*/ 227245 w 498621"/>
              <a:gd name="connsiteY4" fmla="*/ 0 h 1485152"/>
              <a:gd name="connsiteX0" fmla="*/ 0 w 442548"/>
              <a:gd name="connsiteY0" fmla="*/ 1485152 h 1485152"/>
              <a:gd name="connsiteX1" fmla="*/ 198925 w 442548"/>
              <a:gd name="connsiteY1" fmla="*/ 1164123 h 1485152"/>
              <a:gd name="connsiteX2" fmla="*/ 435347 w 442548"/>
              <a:gd name="connsiteY2" fmla="*/ 532898 h 1485152"/>
              <a:gd name="connsiteX3" fmla="*/ 155721 w 442548"/>
              <a:gd name="connsiteY3" fmla="*/ 520155 h 1485152"/>
              <a:gd name="connsiteX4" fmla="*/ 184891 w 442548"/>
              <a:gd name="connsiteY4" fmla="*/ 0 h 1485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2548" h="1485152">
                <a:moveTo>
                  <a:pt x="0" y="1485152"/>
                </a:moveTo>
                <a:cubicBezTo>
                  <a:pt x="272" y="1484619"/>
                  <a:pt x="126367" y="1322832"/>
                  <a:pt x="198925" y="1164123"/>
                </a:cubicBezTo>
                <a:cubicBezTo>
                  <a:pt x="271483" y="1005414"/>
                  <a:pt x="442548" y="640226"/>
                  <a:pt x="435347" y="532898"/>
                </a:cubicBezTo>
                <a:cubicBezTo>
                  <a:pt x="428146" y="425570"/>
                  <a:pt x="87956" y="714935"/>
                  <a:pt x="155721" y="520155"/>
                </a:cubicBezTo>
                <a:cubicBezTo>
                  <a:pt x="294531" y="224607"/>
                  <a:pt x="280329" y="140675"/>
                  <a:pt x="184891" y="0"/>
                </a:cubicBezTo>
              </a:path>
            </a:pathLst>
          </a:custGeom>
          <a:ln w="38100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10" name="Image 9"/>
          <p:cNvPicPr/>
          <p:nvPr/>
        </p:nvPicPr>
        <p:blipFill>
          <a:blip r:embed="rId5" cstate="print"/>
          <a:srcRect l="37869" t="19634" r="27985" b="32494"/>
          <a:stretch>
            <a:fillRect/>
          </a:stretch>
        </p:blipFill>
        <p:spPr bwMode="auto">
          <a:xfrm>
            <a:off x="251520" y="2538975"/>
            <a:ext cx="1872208" cy="702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Forme libre 10"/>
          <p:cNvSpPr/>
          <p:nvPr/>
        </p:nvSpPr>
        <p:spPr>
          <a:xfrm rot="18044203" flipV="1">
            <a:off x="1818428" y="1801384"/>
            <a:ext cx="1342635" cy="1429902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  <a:gd name="connsiteX0" fmla="*/ 162956 w 961055"/>
              <a:gd name="connsiteY0" fmla="*/ 2168714 h 2168714"/>
              <a:gd name="connsiteX1" fmla="*/ 61722 w 961055"/>
              <a:gd name="connsiteY1" fmla="*/ 1870335 h 2168714"/>
              <a:gd name="connsiteX2" fmla="*/ 67765 w 961055"/>
              <a:gd name="connsiteY2" fmla="*/ 1392066 h 2168714"/>
              <a:gd name="connsiteX3" fmla="*/ 517854 w 961055"/>
              <a:gd name="connsiteY3" fmla="*/ 526747 h 2168714"/>
              <a:gd name="connsiteX4" fmla="*/ 961055 w 961055"/>
              <a:gd name="connsiteY4" fmla="*/ 19697 h 2168714"/>
              <a:gd name="connsiteX0" fmla="*/ 162956 w 961055"/>
              <a:gd name="connsiteY0" fmla="*/ 2283298 h 2283298"/>
              <a:gd name="connsiteX1" fmla="*/ 61722 w 961055"/>
              <a:gd name="connsiteY1" fmla="*/ 1984919 h 2283298"/>
              <a:gd name="connsiteX2" fmla="*/ 67765 w 961055"/>
              <a:gd name="connsiteY2" fmla="*/ 1506650 h 2283298"/>
              <a:gd name="connsiteX3" fmla="*/ 517854 w 961055"/>
              <a:gd name="connsiteY3" fmla="*/ 641331 h 2283298"/>
              <a:gd name="connsiteX4" fmla="*/ 961055 w 961055"/>
              <a:gd name="connsiteY4" fmla="*/ 134281 h 2283298"/>
              <a:gd name="connsiteX0" fmla="*/ 162956 w 961055"/>
              <a:gd name="connsiteY0" fmla="*/ 2376397 h 2376397"/>
              <a:gd name="connsiteX1" fmla="*/ 61722 w 961055"/>
              <a:gd name="connsiteY1" fmla="*/ 2078018 h 2376397"/>
              <a:gd name="connsiteX2" fmla="*/ 67765 w 961055"/>
              <a:gd name="connsiteY2" fmla="*/ 1599749 h 2376397"/>
              <a:gd name="connsiteX3" fmla="*/ 699647 w 961055"/>
              <a:gd name="connsiteY3" fmla="*/ 228728 h 2376397"/>
              <a:gd name="connsiteX4" fmla="*/ 961055 w 961055"/>
              <a:gd name="connsiteY4" fmla="*/ 227380 h 2376397"/>
              <a:gd name="connsiteX0" fmla="*/ 162956 w 961055"/>
              <a:gd name="connsiteY0" fmla="*/ 2376397 h 2376397"/>
              <a:gd name="connsiteX1" fmla="*/ 61722 w 961055"/>
              <a:gd name="connsiteY1" fmla="*/ 2078018 h 2376397"/>
              <a:gd name="connsiteX2" fmla="*/ 67765 w 961055"/>
              <a:gd name="connsiteY2" fmla="*/ 1599749 h 2376397"/>
              <a:gd name="connsiteX3" fmla="*/ 699647 w 961055"/>
              <a:gd name="connsiteY3" fmla="*/ 228728 h 2376397"/>
              <a:gd name="connsiteX4" fmla="*/ 961055 w 961055"/>
              <a:gd name="connsiteY4" fmla="*/ 227381 h 2376397"/>
              <a:gd name="connsiteX0" fmla="*/ 162956 w 961055"/>
              <a:gd name="connsiteY0" fmla="*/ 2376397 h 2376397"/>
              <a:gd name="connsiteX1" fmla="*/ 61722 w 961055"/>
              <a:gd name="connsiteY1" fmla="*/ 2078018 h 2376397"/>
              <a:gd name="connsiteX2" fmla="*/ 67765 w 961055"/>
              <a:gd name="connsiteY2" fmla="*/ 1599749 h 2376397"/>
              <a:gd name="connsiteX3" fmla="*/ 699647 w 961055"/>
              <a:gd name="connsiteY3" fmla="*/ 228728 h 2376397"/>
              <a:gd name="connsiteX4" fmla="*/ 961055 w 961055"/>
              <a:gd name="connsiteY4" fmla="*/ 227381 h 2376397"/>
              <a:gd name="connsiteX0" fmla="*/ 162956 w 999588"/>
              <a:gd name="connsiteY0" fmla="*/ 2371430 h 2371430"/>
              <a:gd name="connsiteX1" fmla="*/ 61722 w 999588"/>
              <a:gd name="connsiteY1" fmla="*/ 2073051 h 2371430"/>
              <a:gd name="connsiteX2" fmla="*/ 67765 w 999588"/>
              <a:gd name="connsiteY2" fmla="*/ 1594782 h 2371430"/>
              <a:gd name="connsiteX3" fmla="*/ 699647 w 999588"/>
              <a:gd name="connsiteY3" fmla="*/ 223761 h 2371430"/>
              <a:gd name="connsiteX4" fmla="*/ 999588 w 999588"/>
              <a:gd name="connsiteY4" fmla="*/ 252215 h 2371430"/>
              <a:gd name="connsiteX0" fmla="*/ 162956 w 999588"/>
              <a:gd name="connsiteY0" fmla="*/ 2371430 h 2371430"/>
              <a:gd name="connsiteX1" fmla="*/ 166730 w 999588"/>
              <a:gd name="connsiteY1" fmla="*/ 2025502 h 2371430"/>
              <a:gd name="connsiteX2" fmla="*/ 67765 w 999588"/>
              <a:gd name="connsiteY2" fmla="*/ 1594782 h 2371430"/>
              <a:gd name="connsiteX3" fmla="*/ 699647 w 999588"/>
              <a:gd name="connsiteY3" fmla="*/ 223761 h 2371430"/>
              <a:gd name="connsiteX4" fmla="*/ 999588 w 999588"/>
              <a:gd name="connsiteY4" fmla="*/ 252215 h 2371430"/>
              <a:gd name="connsiteX0" fmla="*/ 40078 w 876710"/>
              <a:gd name="connsiteY0" fmla="*/ 2329660 h 2329660"/>
              <a:gd name="connsiteX1" fmla="*/ 43852 w 876710"/>
              <a:gd name="connsiteY1" fmla="*/ 1983732 h 2329660"/>
              <a:gd name="connsiteX2" fmla="*/ 303188 w 876710"/>
              <a:gd name="connsiteY2" fmla="*/ 1302389 h 2329660"/>
              <a:gd name="connsiteX3" fmla="*/ 576769 w 876710"/>
              <a:gd name="connsiteY3" fmla="*/ 181991 h 2329660"/>
              <a:gd name="connsiteX4" fmla="*/ 876710 w 876710"/>
              <a:gd name="connsiteY4" fmla="*/ 210445 h 2329660"/>
              <a:gd name="connsiteX0" fmla="*/ 40078 w 876710"/>
              <a:gd name="connsiteY0" fmla="*/ 2329660 h 2329660"/>
              <a:gd name="connsiteX1" fmla="*/ 43852 w 876710"/>
              <a:gd name="connsiteY1" fmla="*/ 1983732 h 2329660"/>
              <a:gd name="connsiteX2" fmla="*/ 303188 w 876710"/>
              <a:gd name="connsiteY2" fmla="*/ 1302389 h 2329660"/>
              <a:gd name="connsiteX3" fmla="*/ 576769 w 876710"/>
              <a:gd name="connsiteY3" fmla="*/ 181991 h 2329660"/>
              <a:gd name="connsiteX4" fmla="*/ 876710 w 876710"/>
              <a:gd name="connsiteY4" fmla="*/ 210445 h 2329660"/>
              <a:gd name="connsiteX0" fmla="*/ 40078 w 876710"/>
              <a:gd name="connsiteY0" fmla="*/ 2119215 h 2119215"/>
              <a:gd name="connsiteX1" fmla="*/ 43852 w 876710"/>
              <a:gd name="connsiteY1" fmla="*/ 1773287 h 2119215"/>
              <a:gd name="connsiteX2" fmla="*/ 303188 w 876710"/>
              <a:gd name="connsiteY2" fmla="*/ 1091944 h 2119215"/>
              <a:gd name="connsiteX3" fmla="*/ 876710 w 876710"/>
              <a:gd name="connsiteY3" fmla="*/ 0 h 2119215"/>
              <a:gd name="connsiteX0" fmla="*/ 40078 w 441998"/>
              <a:gd name="connsiteY0" fmla="*/ 1547426 h 1547426"/>
              <a:gd name="connsiteX1" fmla="*/ 43852 w 441998"/>
              <a:gd name="connsiteY1" fmla="*/ 1201498 h 1547426"/>
              <a:gd name="connsiteX2" fmla="*/ 303188 w 441998"/>
              <a:gd name="connsiteY2" fmla="*/ 520155 h 1547426"/>
              <a:gd name="connsiteX3" fmla="*/ 332358 w 441998"/>
              <a:gd name="connsiteY3" fmla="*/ 0 h 1547426"/>
              <a:gd name="connsiteX0" fmla="*/ 40078 w 441998"/>
              <a:gd name="connsiteY0" fmla="*/ 1547426 h 1547426"/>
              <a:gd name="connsiteX1" fmla="*/ 43852 w 441998"/>
              <a:gd name="connsiteY1" fmla="*/ 1201498 h 1547426"/>
              <a:gd name="connsiteX2" fmla="*/ 303188 w 441998"/>
              <a:gd name="connsiteY2" fmla="*/ 520155 h 1547426"/>
              <a:gd name="connsiteX3" fmla="*/ 332358 w 441998"/>
              <a:gd name="connsiteY3" fmla="*/ 0 h 1547426"/>
              <a:gd name="connsiteX0" fmla="*/ 8615 w 410535"/>
              <a:gd name="connsiteY0" fmla="*/ 1547426 h 1598414"/>
              <a:gd name="connsiteX1" fmla="*/ 339385 w 410535"/>
              <a:gd name="connsiteY1" fmla="*/ 1427202 h 1598414"/>
              <a:gd name="connsiteX2" fmla="*/ 271725 w 410535"/>
              <a:gd name="connsiteY2" fmla="*/ 520155 h 1598414"/>
              <a:gd name="connsiteX3" fmla="*/ 300895 w 410535"/>
              <a:gd name="connsiteY3" fmla="*/ 0 h 1598414"/>
              <a:gd name="connsiteX0" fmla="*/ 0 w 401920"/>
              <a:gd name="connsiteY0" fmla="*/ 1547426 h 1599529"/>
              <a:gd name="connsiteX1" fmla="*/ 330770 w 401920"/>
              <a:gd name="connsiteY1" fmla="*/ 1427202 h 1599529"/>
              <a:gd name="connsiteX2" fmla="*/ 263110 w 401920"/>
              <a:gd name="connsiteY2" fmla="*/ 520155 h 1599529"/>
              <a:gd name="connsiteX3" fmla="*/ 292280 w 401920"/>
              <a:gd name="connsiteY3" fmla="*/ 0 h 1599529"/>
              <a:gd name="connsiteX0" fmla="*/ 0 w 1135093"/>
              <a:gd name="connsiteY0" fmla="*/ 1547426 h 1632813"/>
              <a:gd name="connsiteX1" fmla="*/ 330770 w 1135093"/>
              <a:gd name="connsiteY1" fmla="*/ 1427202 h 1632813"/>
              <a:gd name="connsiteX2" fmla="*/ 996283 w 1135093"/>
              <a:gd name="connsiteY2" fmla="*/ 313760 h 1632813"/>
              <a:gd name="connsiteX3" fmla="*/ 292280 w 1135093"/>
              <a:gd name="connsiteY3" fmla="*/ 0 h 1632813"/>
              <a:gd name="connsiteX0" fmla="*/ 0 w 1135093"/>
              <a:gd name="connsiteY0" fmla="*/ 1852711 h 1938098"/>
              <a:gd name="connsiteX1" fmla="*/ 330770 w 1135093"/>
              <a:gd name="connsiteY1" fmla="*/ 1732487 h 1938098"/>
              <a:gd name="connsiteX2" fmla="*/ 996283 w 1135093"/>
              <a:gd name="connsiteY2" fmla="*/ 619045 h 1938098"/>
              <a:gd name="connsiteX3" fmla="*/ 809872 w 1135093"/>
              <a:gd name="connsiteY3" fmla="*/ 0 h 1938098"/>
              <a:gd name="connsiteX0" fmla="*/ 0 w 1135093"/>
              <a:gd name="connsiteY0" fmla="*/ 1852711 h 2003652"/>
              <a:gd name="connsiteX1" fmla="*/ 918230 w 1135093"/>
              <a:gd name="connsiteY1" fmla="*/ 1798041 h 2003652"/>
              <a:gd name="connsiteX2" fmla="*/ 996283 w 1135093"/>
              <a:gd name="connsiteY2" fmla="*/ 619045 h 2003652"/>
              <a:gd name="connsiteX3" fmla="*/ 809872 w 1135093"/>
              <a:gd name="connsiteY3" fmla="*/ 0 h 2003652"/>
              <a:gd name="connsiteX0" fmla="*/ 0 w 1513342"/>
              <a:gd name="connsiteY0" fmla="*/ 1852711 h 1962921"/>
              <a:gd name="connsiteX1" fmla="*/ 918230 w 1513342"/>
              <a:gd name="connsiteY1" fmla="*/ 1798041 h 1962921"/>
              <a:gd name="connsiteX2" fmla="*/ 1374532 w 1513342"/>
              <a:gd name="connsiteY2" fmla="*/ 863436 h 1962921"/>
              <a:gd name="connsiteX3" fmla="*/ 809872 w 1513342"/>
              <a:gd name="connsiteY3" fmla="*/ 0 h 1962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3342" h="1962921">
                <a:moveTo>
                  <a:pt x="0" y="1852711"/>
                </a:moveTo>
                <a:cubicBezTo>
                  <a:pt x="71121" y="1904814"/>
                  <a:pt x="689141" y="1962920"/>
                  <a:pt x="918230" y="1798041"/>
                </a:cubicBezTo>
                <a:cubicBezTo>
                  <a:pt x="1147319" y="1633162"/>
                  <a:pt x="1306767" y="1058216"/>
                  <a:pt x="1374532" y="863436"/>
                </a:cubicBezTo>
                <a:cubicBezTo>
                  <a:pt x="1513342" y="567888"/>
                  <a:pt x="905310" y="140675"/>
                  <a:pt x="809872" y="0"/>
                </a:cubicBezTo>
              </a:path>
            </a:pathLst>
          </a:custGeom>
          <a:ln w="38100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12" name="Image 11"/>
          <p:cNvPicPr/>
          <p:nvPr/>
        </p:nvPicPr>
        <p:blipFill>
          <a:blip r:embed="rId6" cstate="print"/>
          <a:srcRect r="-4235"/>
          <a:stretch>
            <a:fillRect/>
          </a:stretch>
        </p:blipFill>
        <p:spPr bwMode="auto">
          <a:xfrm>
            <a:off x="5292080" y="1196752"/>
            <a:ext cx="1944216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3429000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fr-FR" sz="20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r>
              <a:rPr lang="fr-FR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Application 8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 :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Pour chaque réaction ci-dessous, indiquer quel(s) produit(s) est (sont) obtenu(s), préciser le nombre d’équivalents d’hydrures métalliques nécessaires pour réaliser la réaction (pour 1 équivalent de substrat) puis indiquer lequel des hydrures métalliques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(NaBH</a:t>
            </a:r>
            <a:r>
              <a:rPr lang="fr-FR" sz="2000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ou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LiAlH</a:t>
            </a:r>
            <a:r>
              <a:rPr lang="fr-FR" sz="2000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peut être qualifié de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CHIMIOSELECTIF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Image 15"/>
          <p:cNvPicPr/>
          <p:nvPr/>
        </p:nvPicPr>
        <p:blipFill>
          <a:blip r:embed="rId7" cstate="print"/>
          <a:srcRect r="35343" b="53942"/>
          <a:stretch>
            <a:fillRect/>
          </a:stretch>
        </p:blipFill>
        <p:spPr bwMode="auto">
          <a:xfrm>
            <a:off x="0" y="4869160"/>
            <a:ext cx="5796136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Image 16"/>
          <p:cNvPicPr/>
          <p:nvPr/>
        </p:nvPicPr>
        <p:blipFill>
          <a:blip r:embed="rId7" cstate="print"/>
          <a:srcRect l="70186" r="-303" b="53942"/>
          <a:stretch>
            <a:fillRect/>
          </a:stretch>
        </p:blipFill>
        <p:spPr bwMode="auto">
          <a:xfrm>
            <a:off x="5940152" y="4869160"/>
            <a:ext cx="2699792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395536" y="6148388"/>
            <a:ext cx="8748464" cy="448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0,25 équivalent</a:t>
            </a:r>
            <a:r>
              <a:rPr kumimoji="0" lang="fr-FR" sz="2000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de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NaBH</a:t>
            </a:r>
            <a:r>
              <a:rPr kumimoji="0" lang="fr-FR" sz="2000" b="1" i="0" u="sng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4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nécessaire car 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seule la cétone est réduite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409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-27384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fr-FR" sz="20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r>
              <a:rPr lang="fr-FR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Application 8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 :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Pour chaque réaction ci-dessous, indiquer quel(s) produit(s) est (sont) obtenu(s), préciser le nombre d’équivalents d’hydrures métalliques nécessaires pour réaliser la réaction (pour 1 équivalent de substrat) puis indiquer lequel des hydrures métalliques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(NaBH</a:t>
            </a:r>
            <a:r>
              <a:rPr lang="fr-FR" sz="2000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ou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LiAlH</a:t>
            </a:r>
            <a:r>
              <a:rPr lang="fr-FR" sz="2000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peut être qualifié de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CHIMIOSELECTIF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Image 2"/>
          <p:cNvPicPr/>
          <p:nvPr/>
        </p:nvPicPr>
        <p:blipFill>
          <a:blip r:embed="rId2" cstate="print"/>
          <a:srcRect r="35343" b="53942"/>
          <a:stretch>
            <a:fillRect/>
          </a:stretch>
        </p:blipFill>
        <p:spPr bwMode="auto">
          <a:xfrm>
            <a:off x="0" y="1268760"/>
            <a:ext cx="5796136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 3"/>
          <p:cNvPicPr/>
          <p:nvPr/>
        </p:nvPicPr>
        <p:blipFill>
          <a:blip r:embed="rId2" cstate="print"/>
          <a:srcRect l="70186" r="-303" b="53942"/>
          <a:stretch>
            <a:fillRect/>
          </a:stretch>
        </p:blipFill>
        <p:spPr bwMode="auto">
          <a:xfrm>
            <a:off x="5940152" y="1268760"/>
            <a:ext cx="2699792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395536" y="2420888"/>
            <a:ext cx="8748464" cy="448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0,25 équivalent</a:t>
            </a:r>
            <a:r>
              <a:rPr kumimoji="0" lang="fr-FR" sz="2000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de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NaBH</a:t>
            </a:r>
            <a:r>
              <a:rPr kumimoji="0" lang="fr-FR" sz="2000" b="1" i="0" u="sng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4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nécessaire car 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seule la cétone est réduite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Image 5"/>
          <p:cNvPicPr/>
          <p:nvPr/>
        </p:nvPicPr>
        <p:blipFill>
          <a:blip r:embed="rId2" cstate="print"/>
          <a:srcRect t="51480" r="35343" b="-417"/>
          <a:stretch>
            <a:fillRect/>
          </a:stretch>
        </p:blipFill>
        <p:spPr bwMode="auto">
          <a:xfrm>
            <a:off x="152400" y="2996952"/>
            <a:ext cx="5796136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6"/>
          <p:cNvPicPr/>
          <p:nvPr/>
        </p:nvPicPr>
        <p:blipFill>
          <a:blip r:embed="rId2" cstate="print"/>
          <a:srcRect l="70186" t="54359" r="-303" b="2462"/>
          <a:stretch>
            <a:fillRect/>
          </a:stretch>
        </p:blipFill>
        <p:spPr bwMode="auto">
          <a:xfrm>
            <a:off x="6092552" y="3068960"/>
            <a:ext cx="2699792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0" y="4149080"/>
            <a:ext cx="8748464" cy="448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0,75 équivalent</a:t>
            </a:r>
            <a:r>
              <a:rPr kumimoji="0" lang="fr-FR" sz="2000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de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NaBH</a:t>
            </a:r>
            <a:r>
              <a:rPr kumimoji="0" lang="fr-FR" sz="2000" b="1" i="0" u="sng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4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nécessaire car 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la cétone est réduite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(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0,25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éq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 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ainsi</a:t>
            </a:r>
            <a:r>
              <a:rPr kumimoji="0" lang="fr-FR" sz="2000" b="0" i="0" u="sng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que l’ester</a:t>
            </a:r>
            <a:r>
              <a:rPr kumimoji="0" lang="fr-FR" sz="2000" b="0" i="0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(</a:t>
            </a:r>
            <a:r>
              <a:rPr kumimoji="0" lang="fr-FR" sz="20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0,50 </a:t>
            </a:r>
            <a:r>
              <a:rPr kumimoji="0" lang="fr-FR" sz="2000" b="1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éq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72008" y="4941169"/>
            <a:ext cx="8964488" cy="1008111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179512" y="4941168"/>
            <a:ext cx="8784976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algn="just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Un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réactif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CHIMIOSELECTIF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est une espèce chimique qui ne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transfor-me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qu’un nombre limité de groupes fonctionnels : la réaction associée est alors qualifiée de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CHIMIOSELECTIVE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0" y="5949280"/>
            <a:ext cx="9036496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Exemple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: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C’est ici le cas de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NaBH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4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qui ne réduit que le groupe carbonyle et pas le groupe ester.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5122" grpId="0"/>
      <p:bldP spid="512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2008" y="44625"/>
            <a:ext cx="8964488" cy="1008111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9512" y="44624"/>
            <a:ext cx="8784976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Un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réactif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CHIMIOSELECTIF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est une espèce chimique qui ne </a:t>
            </a:r>
            <a:r>
              <a:rPr lang="fr-FR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transfor-me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qu’un nombre limité de groupes fonctionnels : la réaction associée est alors qualifiée de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CHIMIOSELECTIVE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0" y="1052736"/>
            <a:ext cx="9036496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Exemple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: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C’est ici le cas de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NaBH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4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qui ne réduit que le groupe carbonyle et pas le groupe ester.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21877" y="1916832"/>
            <a:ext cx="822212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200" b="1" dirty="0" smtClean="0">
                <a:latin typeface="Bookman Old Style" pitchFamily="18" charset="0"/>
              </a:rPr>
              <a:t>2) </a:t>
            </a:r>
            <a:r>
              <a:rPr lang="fr-FR" sz="2200" b="1" u="sng" dirty="0" smtClean="0">
                <a:latin typeface="Bookman Old Style" pitchFamily="18" charset="0"/>
              </a:rPr>
              <a:t>Conversion d’un acide ou dérivé d’acide en un autre</a:t>
            </a:r>
            <a:endParaRPr lang="fr-FR" sz="2200" dirty="0">
              <a:latin typeface="Bookman Old Style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348880"/>
            <a:ext cx="875912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200" b="1" dirty="0" smtClean="0">
                <a:latin typeface="Bookman Old Style" pitchFamily="18" charset="0"/>
              </a:rPr>
              <a:t>a/ </a:t>
            </a:r>
            <a:r>
              <a:rPr lang="fr-FR" sz="2200" b="1" u="sng" dirty="0" smtClean="0">
                <a:latin typeface="Bookman Old Style" pitchFamily="18" charset="0"/>
              </a:rPr>
              <a:t>Conversion d’un acide carboxylique en chlorure d’acyle</a:t>
            </a:r>
            <a:endParaRPr lang="fr-FR" sz="2200" dirty="0">
              <a:latin typeface="Bookman Old Style" pitchFamily="18" charset="0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79512" y="2780928"/>
            <a:ext cx="8496944" cy="95410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800" b="1" i="1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Rappel</a:t>
            </a:r>
            <a:r>
              <a:rPr kumimoji="0" lang="fr-FR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: les chlorures d’acyles sont </a:t>
            </a:r>
            <a:r>
              <a:rPr kumimoji="0" lang="fr-FR" sz="2800" b="1" i="0" u="sng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les plus réactifs</a:t>
            </a:r>
            <a:r>
              <a:rPr kumimoji="0" lang="fr-FR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vis-à-vis du mécanisme </a:t>
            </a:r>
            <a:r>
              <a:rPr kumimoji="0" lang="fr-FR" sz="2800" b="1" i="0" u="none" strike="noStrike" cap="none" normalizeH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A</a:t>
            </a:r>
            <a:r>
              <a:rPr kumimoji="0" lang="fr-FR" sz="2800" b="1" i="0" u="none" strike="noStrike" cap="none" normalizeH="0" baseline="-2500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N</a:t>
            </a:r>
            <a:r>
              <a:rPr kumimoji="0" lang="fr-FR" sz="2800" b="1" i="0" u="none" strike="noStrike" cap="none" normalizeH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+ E</a:t>
            </a:r>
            <a:endParaRPr kumimoji="0" lang="fr-FR" sz="1800" b="1" i="0" u="sng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0" y="3861048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La méthode la plus utilisée pour synthétiser un chlorure d’acyle </a:t>
            </a:r>
            <a:r>
              <a:rPr kumimoji="0" lang="fr-FR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con-siste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à faire réagir 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du </a:t>
            </a:r>
            <a:r>
              <a:rPr kumimoji="0" lang="fr-FR" sz="24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chlorure de </a:t>
            </a:r>
            <a:r>
              <a:rPr kumimoji="0" lang="fr-FR" sz="2400" b="1" i="1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thionyle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SOCl</a:t>
            </a:r>
            <a:r>
              <a:rPr kumimoji="0" lang="fr-FR" sz="24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2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4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sur 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un 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acide </a:t>
            </a:r>
            <a:r>
              <a:rPr kumimoji="0" lang="fr-FR" sz="24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carboxy-lique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selon le bilan :</a:t>
            </a:r>
            <a:endParaRPr kumimoji="0" lang="fr-FR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91058" y="5085184"/>
            <a:ext cx="8964488" cy="158417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Connecteur droit avec flèche 12"/>
          <p:cNvCxnSpPr/>
          <p:nvPr/>
        </p:nvCxnSpPr>
        <p:spPr>
          <a:xfrm>
            <a:off x="3779912" y="5877272"/>
            <a:ext cx="1008112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4932040" y="5157193"/>
            <a:ext cx="1512168" cy="13681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Image 14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2492" t="39759" r="46561" b="22892"/>
          <a:stretch>
            <a:fillRect/>
          </a:stretch>
        </p:blipFill>
        <p:spPr bwMode="auto">
          <a:xfrm>
            <a:off x="7668344" y="5589240"/>
            <a:ext cx="500874" cy="533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Image 15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4048" y="5229200"/>
            <a:ext cx="1370723" cy="1238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Image 16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5157192"/>
            <a:ext cx="1612850" cy="126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Image 17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72400" y="5661248"/>
            <a:ext cx="674601" cy="353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Image 18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48264" y="5661248"/>
            <a:ext cx="654876" cy="409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Image 19"/>
          <p:cNvPicPr/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27784" y="5661248"/>
            <a:ext cx="990298" cy="420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Image 22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2492" t="39759" r="46561" b="22892"/>
          <a:stretch>
            <a:fillRect/>
          </a:stretch>
        </p:blipFill>
        <p:spPr bwMode="auto">
          <a:xfrm>
            <a:off x="6516216" y="5589240"/>
            <a:ext cx="500874" cy="533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Image 23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2492" t="39759" r="46561" b="22892"/>
          <a:stretch>
            <a:fillRect/>
          </a:stretch>
        </p:blipFill>
        <p:spPr bwMode="auto">
          <a:xfrm>
            <a:off x="1979712" y="5589240"/>
            <a:ext cx="500874" cy="533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0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0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90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30721" grpId="0"/>
      <p:bldP spid="12" grpId="0" animBg="1"/>
      <p:bldP spid="14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91058" y="1988840"/>
            <a:ext cx="8964488" cy="158417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" name="Connecteur droit avec flèche 2"/>
          <p:cNvCxnSpPr/>
          <p:nvPr/>
        </p:nvCxnSpPr>
        <p:spPr>
          <a:xfrm>
            <a:off x="3779912" y="2780928"/>
            <a:ext cx="1008112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4932040" y="2060849"/>
            <a:ext cx="1512168" cy="13681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2492" t="39759" r="46561" b="22892"/>
          <a:stretch>
            <a:fillRect/>
          </a:stretch>
        </p:blipFill>
        <p:spPr bwMode="auto">
          <a:xfrm>
            <a:off x="7668344" y="2492896"/>
            <a:ext cx="500874" cy="533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4048" y="2132856"/>
            <a:ext cx="1370723" cy="1238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6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2060848"/>
            <a:ext cx="1612850" cy="126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7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72400" y="2564904"/>
            <a:ext cx="674601" cy="353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8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48264" y="2564904"/>
            <a:ext cx="654876" cy="409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 9"/>
          <p:cNvPicPr/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27784" y="2564904"/>
            <a:ext cx="990298" cy="420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0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2492" t="39759" r="46561" b="22892"/>
          <a:stretch>
            <a:fillRect/>
          </a:stretch>
        </p:blipFill>
        <p:spPr bwMode="auto">
          <a:xfrm>
            <a:off x="6516216" y="2492896"/>
            <a:ext cx="500874" cy="533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 11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2492" t="39759" r="46561" b="22892"/>
          <a:stretch>
            <a:fillRect/>
          </a:stretch>
        </p:blipFill>
        <p:spPr bwMode="auto">
          <a:xfrm>
            <a:off x="1979712" y="2492896"/>
            <a:ext cx="500874" cy="533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921877" y="-27384"/>
            <a:ext cx="822212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200" b="1" dirty="0" smtClean="0">
                <a:latin typeface="Bookman Old Style" pitchFamily="18" charset="0"/>
              </a:rPr>
              <a:t>2) </a:t>
            </a:r>
            <a:r>
              <a:rPr lang="fr-FR" sz="2200" b="1" u="sng" dirty="0" smtClean="0">
                <a:latin typeface="Bookman Old Style" pitchFamily="18" charset="0"/>
              </a:rPr>
              <a:t>Conversion d’un acide ou dérivé d’acide en un autre</a:t>
            </a:r>
            <a:endParaRPr lang="fr-FR" sz="2200" dirty="0">
              <a:latin typeface="Bookman Old Style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404664"/>
            <a:ext cx="875912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200" b="1" dirty="0" smtClean="0">
                <a:latin typeface="Bookman Old Style" pitchFamily="18" charset="0"/>
              </a:rPr>
              <a:t>a/ </a:t>
            </a:r>
            <a:r>
              <a:rPr lang="fr-FR" sz="2200" b="1" u="sng" dirty="0" smtClean="0">
                <a:latin typeface="Bookman Old Style" pitchFamily="18" charset="0"/>
              </a:rPr>
              <a:t>Conversion d’un acide carboxylique en chlorure d’acyle</a:t>
            </a:r>
            <a:endParaRPr lang="fr-FR" sz="2200" dirty="0">
              <a:latin typeface="Bookman Old Style" pitchFamily="18" charset="0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0" y="788511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La méthode la plus utilisée pour synthétiser un chlorure d’acyle </a:t>
            </a:r>
            <a:r>
              <a:rPr kumimoji="0" lang="fr-FR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con-siste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à faire réagir 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du </a:t>
            </a:r>
            <a:r>
              <a:rPr kumimoji="0" lang="fr-FR" sz="24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chlorure de </a:t>
            </a:r>
            <a:r>
              <a:rPr kumimoji="0" lang="fr-FR" sz="2400" b="1" i="1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thionyle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SOCl</a:t>
            </a:r>
            <a:r>
              <a:rPr kumimoji="0" lang="fr-FR" sz="24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2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4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sur 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un 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acide </a:t>
            </a:r>
            <a:r>
              <a:rPr kumimoji="0" lang="fr-FR" sz="24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carboxy-lique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selon le bilan :</a:t>
            </a:r>
            <a:endParaRPr kumimoji="0" lang="fr-FR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31640" y="3644825"/>
            <a:ext cx="490538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1907704" y="3693683"/>
            <a:ext cx="7236296" cy="40011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i="1" dirty="0" smtClean="0"/>
              <a:t>Réaction rendue </a:t>
            </a:r>
            <a:r>
              <a:rPr lang="fr-FR" sz="2000" b="1" u="sng" dirty="0" smtClean="0"/>
              <a:t>totale</a:t>
            </a:r>
            <a:r>
              <a:rPr lang="fr-FR" sz="2000" i="1" dirty="0" smtClean="0"/>
              <a:t> par piégeage du </a:t>
            </a:r>
            <a:r>
              <a:rPr lang="fr-FR" sz="2000" dirty="0" smtClean="0"/>
              <a:t>SO</a:t>
            </a:r>
            <a:r>
              <a:rPr lang="fr-FR" sz="2000" baseline="-25000" dirty="0" smtClean="0"/>
              <a:t>2</a:t>
            </a:r>
            <a:r>
              <a:rPr lang="fr-FR" sz="2000" dirty="0" smtClean="0"/>
              <a:t> </a:t>
            </a:r>
            <a:r>
              <a:rPr lang="fr-FR" sz="2000" i="1" dirty="0" smtClean="0"/>
              <a:t>et du </a:t>
            </a:r>
            <a:r>
              <a:rPr lang="fr-FR" sz="2000" dirty="0" err="1" smtClean="0"/>
              <a:t>HCl</a:t>
            </a:r>
            <a:r>
              <a:rPr lang="fr-FR" sz="2000" dirty="0" smtClean="0"/>
              <a:t> </a:t>
            </a:r>
            <a:r>
              <a:rPr lang="fr-FR" sz="2000" i="1" dirty="0" smtClean="0"/>
              <a:t>formés.</a:t>
            </a:r>
            <a:endParaRPr lang="fr-FR" sz="2000" i="1" dirty="0"/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-39540" y="4149080"/>
            <a:ext cx="918354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9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: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Proposer des réactifs pour synthétiser le 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chlorure de 4-</a:t>
            </a:r>
            <a:r>
              <a:rPr kumimoji="0" lang="fr-FR" sz="2000" b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méthylpen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-</a:t>
            </a:r>
            <a:r>
              <a:rPr kumimoji="0" lang="fr-FR" sz="2000" b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tanoyle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9" cstate="print"/>
          <a:srcRect t="4182"/>
          <a:stretch>
            <a:fillRect/>
          </a:stretch>
        </p:blipFill>
        <p:spPr bwMode="auto">
          <a:xfrm>
            <a:off x="5940152" y="4869160"/>
            <a:ext cx="2925124" cy="1689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" name="Connecteur droit avec flèche 19"/>
          <p:cNvCxnSpPr/>
          <p:nvPr/>
        </p:nvCxnSpPr>
        <p:spPr>
          <a:xfrm>
            <a:off x="3563888" y="5805264"/>
            <a:ext cx="2304256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3528" y="4797152"/>
            <a:ext cx="3126283" cy="1796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Image 22"/>
          <p:cNvPicPr/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1920" y="5229200"/>
            <a:ext cx="129614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6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6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9697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39540" y="-27384"/>
            <a:ext cx="918354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9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: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Proposer des réactifs pour synthétiser le 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chlorure de 4-</a:t>
            </a:r>
            <a:r>
              <a:rPr kumimoji="0" lang="fr-FR" sz="2000" b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méthylpen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-</a:t>
            </a:r>
            <a:r>
              <a:rPr kumimoji="0" lang="fr-FR" sz="2000" b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tanoyle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t="4182"/>
          <a:stretch>
            <a:fillRect/>
          </a:stretch>
        </p:blipFill>
        <p:spPr bwMode="auto">
          <a:xfrm>
            <a:off x="5724128" y="404664"/>
            <a:ext cx="2618335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Connecteur droit avec flèche 3"/>
          <p:cNvCxnSpPr/>
          <p:nvPr/>
        </p:nvCxnSpPr>
        <p:spPr>
          <a:xfrm>
            <a:off x="4139952" y="1484784"/>
            <a:ext cx="1455069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5616" y="332656"/>
            <a:ext cx="2859880" cy="16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3968" y="836712"/>
            <a:ext cx="100811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0" y="2060848"/>
            <a:ext cx="739497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200" b="1" dirty="0" smtClean="0">
                <a:latin typeface="Bookman Old Style" pitchFamily="18" charset="0"/>
              </a:rPr>
              <a:t>b/ </a:t>
            </a:r>
            <a:r>
              <a:rPr lang="fr-FR" sz="2200" b="1" u="sng" dirty="0" smtClean="0">
                <a:latin typeface="Bookman Old Style" pitchFamily="18" charset="0"/>
              </a:rPr>
              <a:t>Transformation d’un chlorure d’acyle en ester</a:t>
            </a:r>
            <a:endParaRPr lang="fr-FR" sz="2200" dirty="0">
              <a:latin typeface="Bookman Old Style" pitchFamily="18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0" y="2502949"/>
            <a:ext cx="321434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Bilan de la réaction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 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:</a:t>
            </a: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-1" y="2876743"/>
            <a:ext cx="914400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 L’action d’un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chlorure d’acyle </a:t>
            </a:r>
            <a:r>
              <a:rPr lang="fr-FR" sz="2400" b="1" dirty="0" err="1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RCOCl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sur un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alcool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R’OH</a:t>
            </a:r>
            <a:r>
              <a:rPr lang="fr-FR" sz="2400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, en présence d’une </a:t>
            </a:r>
            <a:r>
              <a:rPr lang="fr-FR" sz="2400" b="1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base faible B</a:t>
            </a:r>
            <a:r>
              <a:rPr lang="fr-FR" sz="2400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, à froid et sans catalyseur, c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onduit à la 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formation d’un </a:t>
            </a:r>
            <a:r>
              <a:rPr kumimoji="0" lang="fr-FR" sz="24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ESTER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, selon le bilan ci-dessous  :</a:t>
            </a:r>
            <a:endParaRPr kumimoji="0" lang="fr-FR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07504" y="4077072"/>
            <a:ext cx="8964488" cy="136815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Connecteur droit avec flèche 10"/>
          <p:cNvCxnSpPr/>
          <p:nvPr/>
        </p:nvCxnSpPr>
        <p:spPr>
          <a:xfrm>
            <a:off x="4644008" y="4892606"/>
            <a:ext cx="792088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 11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2492" t="39759" r="46561" b="22892"/>
          <a:stretch>
            <a:fillRect/>
          </a:stretch>
        </p:blipFill>
        <p:spPr bwMode="auto">
          <a:xfrm>
            <a:off x="7236296" y="4604574"/>
            <a:ext cx="500874" cy="533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 12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52120" y="4172526"/>
            <a:ext cx="1584176" cy="1164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Image 13"/>
          <p:cNvPicPr/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9841"/>
          <a:stretch>
            <a:fillRect/>
          </a:stretch>
        </p:blipFill>
        <p:spPr bwMode="auto">
          <a:xfrm>
            <a:off x="179511" y="4102188"/>
            <a:ext cx="1536543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Image 14"/>
          <p:cNvPicPr/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68344" y="4676582"/>
            <a:ext cx="1331504" cy="513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Image 15"/>
          <p:cNvPicPr/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9021" r="25582"/>
          <a:stretch>
            <a:fillRect/>
          </a:stretch>
        </p:blipFill>
        <p:spPr bwMode="auto">
          <a:xfrm>
            <a:off x="2123728" y="4100518"/>
            <a:ext cx="1293931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Image 16"/>
          <p:cNvPicPr/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0107"/>
          <a:stretch>
            <a:fillRect/>
          </a:stretch>
        </p:blipFill>
        <p:spPr bwMode="auto">
          <a:xfrm>
            <a:off x="3923928" y="4100518"/>
            <a:ext cx="504056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Image 18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2492" t="39759" r="46561" b="22892"/>
          <a:stretch>
            <a:fillRect/>
          </a:stretch>
        </p:blipFill>
        <p:spPr bwMode="auto">
          <a:xfrm>
            <a:off x="3491880" y="4604574"/>
            <a:ext cx="500874" cy="533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Image 19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2492" t="39759" r="46561" b="22892"/>
          <a:stretch>
            <a:fillRect/>
          </a:stretch>
        </p:blipFill>
        <p:spPr bwMode="auto">
          <a:xfrm>
            <a:off x="1691680" y="4604574"/>
            <a:ext cx="500874" cy="533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20"/>
          <p:cNvSpPr/>
          <p:nvPr/>
        </p:nvSpPr>
        <p:spPr>
          <a:xfrm>
            <a:off x="5580112" y="4149080"/>
            <a:ext cx="1728192" cy="12241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4" name="Groupe 23"/>
          <p:cNvGrpSpPr/>
          <p:nvPr/>
        </p:nvGrpSpPr>
        <p:grpSpPr>
          <a:xfrm>
            <a:off x="1043607" y="5485703"/>
            <a:ext cx="8100393" cy="1372297"/>
            <a:chOff x="1043607" y="5485703"/>
            <a:chExt cx="8100393" cy="1372297"/>
          </a:xfrm>
        </p:grpSpPr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043607" y="5485703"/>
              <a:ext cx="504057" cy="576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Rectangle 3"/>
            <p:cNvSpPr>
              <a:spLocks noChangeArrowheads="1"/>
            </p:cNvSpPr>
            <p:nvPr/>
          </p:nvSpPr>
          <p:spPr bwMode="auto">
            <a:xfrm>
              <a:off x="1619672" y="5534561"/>
              <a:ext cx="7524328" cy="1323439"/>
            </a:xfrm>
            <a:prstGeom prst="rect">
              <a:avLst/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fr-FR" sz="2000" b="1" i="1" u="sng" dirty="0" smtClean="0"/>
                <a:t>Exemples de bases utilisées (qui jouent aussi le </a:t>
              </a:r>
            </a:p>
            <a:p>
              <a:r>
                <a:rPr lang="fr-FR" sz="2000" b="1" i="1" u="sng" dirty="0" smtClean="0"/>
                <a:t>rôle de solvant)</a:t>
              </a:r>
              <a:r>
                <a:rPr lang="fr-FR" sz="2000" i="1" dirty="0" smtClean="0"/>
                <a:t> : 	- la </a:t>
              </a:r>
              <a:r>
                <a:rPr lang="fr-FR" sz="2000" i="1" dirty="0" err="1" smtClean="0"/>
                <a:t>triéthylamine</a:t>
              </a:r>
              <a:r>
                <a:rPr lang="fr-FR" sz="2000" i="1" dirty="0" smtClean="0"/>
                <a:t>, </a:t>
              </a:r>
            </a:p>
            <a:p>
              <a:r>
                <a:rPr lang="fr-FR" sz="2000" i="1" dirty="0" smtClean="0"/>
                <a:t> 		- la pyridine,</a:t>
              </a:r>
            </a:p>
            <a:p>
              <a:r>
                <a:rPr lang="fr-FR" sz="2000" i="1" dirty="0" smtClean="0"/>
                <a:t>		- …</a:t>
              </a:r>
              <a:endParaRPr lang="fr-FR" sz="2000" i="1" dirty="0"/>
            </a:p>
          </p:txBody>
        </p:sp>
        <p:pic>
          <p:nvPicPr>
            <p:cNvPr id="25" name="Image 24"/>
            <p:cNvPicPr/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862625" y="5498195"/>
              <a:ext cx="2281375" cy="13598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80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 animBg="1"/>
      <p:bldP spid="21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72008" y="3573016"/>
            <a:ext cx="8964488" cy="288032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Image 2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96689"/>
            <a:ext cx="1675977" cy="1386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-17331"/>
            <a:ext cx="321434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Bilan de la réaction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 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: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-1" y="357037"/>
            <a:ext cx="9144001" cy="983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 L’action d’un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chlorure d’acyle </a:t>
            </a:r>
            <a:r>
              <a:rPr lang="fr-FR" sz="2400" b="1" dirty="0" err="1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RCOCl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sur un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alcool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R’OH</a:t>
            </a:r>
            <a:r>
              <a:rPr lang="fr-FR" sz="2400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, en présence d’une </a:t>
            </a:r>
            <a:r>
              <a:rPr lang="fr-FR" sz="2400" b="1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base faible B</a:t>
            </a:r>
            <a:r>
              <a:rPr lang="fr-FR" sz="2400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, à froid et sans catalyseur, c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onduit à la 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formation d’un </a:t>
            </a:r>
            <a:r>
              <a:rPr kumimoji="0" lang="fr-FR" sz="24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ESTER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, selon le bilan ci-dessous  :</a:t>
            </a:r>
            <a:endParaRPr kumimoji="0" lang="fr-FR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07504" y="1314082"/>
            <a:ext cx="8964488" cy="136815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4644008" y="2129616"/>
            <a:ext cx="792088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 5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2492" t="39759" r="46561" b="22892"/>
          <a:stretch>
            <a:fillRect/>
          </a:stretch>
        </p:blipFill>
        <p:spPr bwMode="auto">
          <a:xfrm>
            <a:off x="7236296" y="1841584"/>
            <a:ext cx="500874" cy="533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6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52120" y="1409536"/>
            <a:ext cx="1584176" cy="1164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7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9841"/>
          <a:stretch>
            <a:fillRect/>
          </a:stretch>
        </p:blipFill>
        <p:spPr bwMode="auto">
          <a:xfrm>
            <a:off x="179511" y="1339198"/>
            <a:ext cx="1536543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8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68344" y="1913592"/>
            <a:ext cx="1331504" cy="513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 9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9021" r="25582"/>
          <a:stretch>
            <a:fillRect/>
          </a:stretch>
        </p:blipFill>
        <p:spPr bwMode="auto">
          <a:xfrm>
            <a:off x="2123728" y="1337528"/>
            <a:ext cx="1293931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0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0107"/>
          <a:stretch>
            <a:fillRect/>
          </a:stretch>
        </p:blipFill>
        <p:spPr bwMode="auto">
          <a:xfrm>
            <a:off x="3923928" y="1337528"/>
            <a:ext cx="504056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 11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2492" t="39759" r="46561" b="22892"/>
          <a:stretch>
            <a:fillRect/>
          </a:stretch>
        </p:blipFill>
        <p:spPr bwMode="auto">
          <a:xfrm>
            <a:off x="3491880" y="1841584"/>
            <a:ext cx="500874" cy="533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 12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2492" t="39759" r="46561" b="22892"/>
          <a:stretch>
            <a:fillRect/>
          </a:stretch>
        </p:blipFill>
        <p:spPr bwMode="auto">
          <a:xfrm>
            <a:off x="1691680" y="1841584"/>
            <a:ext cx="500874" cy="533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5580112" y="1386090"/>
            <a:ext cx="1728192" cy="12241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0" y="314819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Addition du 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méthanol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sur le </a:t>
            </a:r>
            <a:r>
              <a:rPr lang="fr-FR" sz="2400" b="1" i="1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chlorure de </a:t>
            </a:r>
            <a:r>
              <a:rPr lang="fr-FR" sz="2400" b="1" i="1" dirty="0" err="1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propanoyle</a:t>
            </a:r>
            <a:endParaRPr kumimoji="0" lang="fr-FR" sz="4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0" y="2826250"/>
            <a:ext cx="48638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Mécanisme réactionnel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 </a:t>
            </a:r>
            <a:r>
              <a:rPr kumimoji="0" lang="fr-FR" sz="2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(A</a:t>
            </a:r>
            <a:r>
              <a:rPr kumimoji="0" lang="fr-FR" sz="2400" b="1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N</a:t>
            </a:r>
            <a:r>
              <a:rPr kumimoji="0" lang="fr-FR" sz="2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 + E)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: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7912" y="3584739"/>
            <a:ext cx="8964488" cy="430887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200" dirty="0" smtClean="0">
                <a:sym typeface="Wingdings"/>
              </a:rPr>
              <a:t></a:t>
            </a:r>
            <a:r>
              <a:rPr lang="fr-FR" sz="2200" baseline="30000" dirty="0" smtClean="0"/>
              <a:t> </a:t>
            </a:r>
            <a:r>
              <a:rPr lang="fr-FR" sz="2200" b="1" u="sng" dirty="0" smtClean="0"/>
              <a:t>Addition nucléophile de l’alcool sur le chlorure d’acyle</a:t>
            </a:r>
            <a:r>
              <a:rPr lang="fr-FR" sz="2200" dirty="0" smtClean="0"/>
              <a:t> :</a:t>
            </a:r>
          </a:p>
        </p:txBody>
      </p:sp>
      <p:cxnSp>
        <p:nvCxnSpPr>
          <p:cNvPr id="19" name="Connecteur droit avec flèche 18"/>
          <p:cNvCxnSpPr/>
          <p:nvPr/>
        </p:nvCxnSpPr>
        <p:spPr>
          <a:xfrm>
            <a:off x="5220072" y="5032793"/>
            <a:ext cx="936625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orme libre 20"/>
          <p:cNvSpPr/>
          <p:nvPr/>
        </p:nvSpPr>
        <p:spPr>
          <a:xfrm rot="12873874" flipH="1" flipV="1">
            <a:off x="428613" y="4260539"/>
            <a:ext cx="596226" cy="444023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  <a:gd name="connsiteX0" fmla="*/ 703058 w 1483611"/>
              <a:gd name="connsiteY0" fmla="*/ 1823390 h 1823390"/>
              <a:gd name="connsiteX1" fmla="*/ 601824 w 1483611"/>
              <a:gd name="connsiteY1" fmla="*/ 1525011 h 1823390"/>
              <a:gd name="connsiteX2" fmla="*/ 67766 w 1483611"/>
              <a:gd name="connsiteY2" fmla="*/ 413001 h 1823390"/>
              <a:gd name="connsiteX3" fmla="*/ 1057956 w 1483611"/>
              <a:gd name="connsiteY3" fmla="*/ 181423 h 1823390"/>
              <a:gd name="connsiteX4" fmla="*/ 1483611 w 1483611"/>
              <a:gd name="connsiteY4" fmla="*/ 19697 h 1823390"/>
              <a:gd name="connsiteX0" fmla="*/ 828842 w 1609395"/>
              <a:gd name="connsiteY0" fmla="*/ 2164638 h 2164638"/>
              <a:gd name="connsiteX1" fmla="*/ 727608 w 1609395"/>
              <a:gd name="connsiteY1" fmla="*/ 1866259 h 2164638"/>
              <a:gd name="connsiteX2" fmla="*/ 193550 w 1609395"/>
              <a:gd name="connsiteY2" fmla="*/ 754249 h 2164638"/>
              <a:gd name="connsiteX3" fmla="*/ 235975 w 1609395"/>
              <a:gd name="connsiteY3" fmla="*/ 65550 h 2164638"/>
              <a:gd name="connsiteX4" fmla="*/ 1609395 w 1609395"/>
              <a:gd name="connsiteY4" fmla="*/ 360945 h 2164638"/>
              <a:gd name="connsiteX0" fmla="*/ 828842 w 1609395"/>
              <a:gd name="connsiteY0" fmla="*/ 2164638 h 2164638"/>
              <a:gd name="connsiteX1" fmla="*/ 193550 w 1609395"/>
              <a:gd name="connsiteY1" fmla="*/ 754249 h 2164638"/>
              <a:gd name="connsiteX2" fmla="*/ 235975 w 1609395"/>
              <a:gd name="connsiteY2" fmla="*/ 65550 h 2164638"/>
              <a:gd name="connsiteX3" fmla="*/ 1609395 w 1609395"/>
              <a:gd name="connsiteY3" fmla="*/ 360945 h 2164638"/>
              <a:gd name="connsiteX0" fmla="*/ 1000722 w 1781275"/>
              <a:gd name="connsiteY0" fmla="*/ 2253116 h 2253116"/>
              <a:gd name="connsiteX1" fmla="*/ 98812 w 1781275"/>
              <a:gd name="connsiteY1" fmla="*/ 1373591 h 2253116"/>
              <a:gd name="connsiteX2" fmla="*/ 407855 w 1781275"/>
              <a:gd name="connsiteY2" fmla="*/ 154028 h 2253116"/>
              <a:gd name="connsiteX3" fmla="*/ 1781275 w 1781275"/>
              <a:gd name="connsiteY3" fmla="*/ 449423 h 2253116"/>
              <a:gd name="connsiteX0" fmla="*/ 1000722 w 1437909"/>
              <a:gd name="connsiteY0" fmla="*/ 2241365 h 2241365"/>
              <a:gd name="connsiteX1" fmla="*/ 98812 w 1437909"/>
              <a:gd name="connsiteY1" fmla="*/ 1361840 h 2241365"/>
              <a:gd name="connsiteX2" fmla="*/ 407855 w 1437909"/>
              <a:gd name="connsiteY2" fmla="*/ 142277 h 2241365"/>
              <a:gd name="connsiteX3" fmla="*/ 1437910 w 1437909"/>
              <a:gd name="connsiteY3" fmla="*/ 508174 h 2241365"/>
              <a:gd name="connsiteX0" fmla="*/ 1150228 w 1459265"/>
              <a:gd name="connsiteY0" fmla="*/ 1727738 h 1727737"/>
              <a:gd name="connsiteX1" fmla="*/ 120168 w 1459265"/>
              <a:gd name="connsiteY1" fmla="*/ 1361840 h 1727737"/>
              <a:gd name="connsiteX2" fmla="*/ 429211 w 1459265"/>
              <a:gd name="connsiteY2" fmla="*/ 142277 h 1727737"/>
              <a:gd name="connsiteX3" fmla="*/ 1459266 w 1459265"/>
              <a:gd name="connsiteY3" fmla="*/ 508174 h 1727737"/>
              <a:gd name="connsiteX0" fmla="*/ 1150228 w 1459265"/>
              <a:gd name="connsiteY0" fmla="*/ 1727738 h 2051076"/>
              <a:gd name="connsiteX1" fmla="*/ 120168 w 1459265"/>
              <a:gd name="connsiteY1" fmla="*/ 1361840 h 2051076"/>
              <a:gd name="connsiteX2" fmla="*/ 429211 w 1459265"/>
              <a:gd name="connsiteY2" fmla="*/ 142277 h 2051076"/>
              <a:gd name="connsiteX3" fmla="*/ 1459266 w 1459265"/>
              <a:gd name="connsiteY3" fmla="*/ 508174 h 2051076"/>
              <a:gd name="connsiteX0" fmla="*/ 4352094 w 4352094"/>
              <a:gd name="connsiteY0" fmla="*/ 761463 h 1465036"/>
              <a:gd name="connsiteX1" fmla="*/ 577577 w 4352094"/>
              <a:gd name="connsiteY1" fmla="*/ 1361840 h 1465036"/>
              <a:gd name="connsiteX2" fmla="*/ 886620 w 4352094"/>
              <a:gd name="connsiteY2" fmla="*/ 142277 h 1465036"/>
              <a:gd name="connsiteX3" fmla="*/ 1916675 w 4352094"/>
              <a:gd name="connsiteY3" fmla="*/ 508174 h 1465036"/>
              <a:gd name="connsiteX0" fmla="*/ 3541700 w 3541700"/>
              <a:gd name="connsiteY0" fmla="*/ 694860 h 1018196"/>
              <a:gd name="connsiteX1" fmla="*/ 648935 w 3541700"/>
              <a:gd name="connsiteY1" fmla="*/ 895612 h 1018196"/>
              <a:gd name="connsiteX2" fmla="*/ 76226 w 3541700"/>
              <a:gd name="connsiteY2" fmla="*/ 75674 h 1018196"/>
              <a:gd name="connsiteX3" fmla="*/ 1106281 w 3541700"/>
              <a:gd name="connsiteY3" fmla="*/ 441571 h 1018196"/>
              <a:gd name="connsiteX0" fmla="*/ 3642499 w 3642499"/>
              <a:gd name="connsiteY0" fmla="*/ 1137801 h 1461137"/>
              <a:gd name="connsiteX1" fmla="*/ 749734 w 3642499"/>
              <a:gd name="connsiteY1" fmla="*/ 1338553 h 1461137"/>
              <a:gd name="connsiteX2" fmla="*/ 177025 w 3642499"/>
              <a:gd name="connsiteY2" fmla="*/ 518615 h 1461137"/>
              <a:gd name="connsiteX3" fmla="*/ 1811897 w 3642499"/>
              <a:gd name="connsiteY3" fmla="*/ 19697 h 1461137"/>
              <a:gd name="connsiteX0" fmla="*/ 3513175 w 3513175"/>
              <a:gd name="connsiteY0" fmla="*/ 1137801 h 2079647"/>
              <a:gd name="connsiteX1" fmla="*/ 1396352 w 3513175"/>
              <a:gd name="connsiteY1" fmla="*/ 1976451 h 2079647"/>
              <a:gd name="connsiteX2" fmla="*/ 47701 w 3513175"/>
              <a:gd name="connsiteY2" fmla="*/ 518615 h 2079647"/>
              <a:gd name="connsiteX3" fmla="*/ 1682573 w 3513175"/>
              <a:gd name="connsiteY3" fmla="*/ 19697 h 2079647"/>
              <a:gd name="connsiteX0" fmla="*/ 2827471 w 2827471"/>
              <a:gd name="connsiteY0" fmla="*/ 1137801 h 2013473"/>
              <a:gd name="connsiteX1" fmla="*/ 710648 w 2827471"/>
              <a:gd name="connsiteY1" fmla="*/ 1976451 h 2013473"/>
              <a:gd name="connsiteX2" fmla="*/ 47702 w 2827471"/>
              <a:gd name="connsiteY2" fmla="*/ 915664 h 2013473"/>
              <a:gd name="connsiteX3" fmla="*/ 996869 w 2827471"/>
              <a:gd name="connsiteY3" fmla="*/ 19697 h 2013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7471" h="2013473">
                <a:moveTo>
                  <a:pt x="2827471" y="1137801"/>
                </a:moveTo>
                <a:cubicBezTo>
                  <a:pt x="2213592" y="1461139"/>
                  <a:pt x="1173943" y="2013474"/>
                  <a:pt x="710648" y="1976451"/>
                </a:cubicBezTo>
                <a:cubicBezTo>
                  <a:pt x="247353" y="1939428"/>
                  <a:pt x="-1" y="1241790"/>
                  <a:pt x="47702" y="915664"/>
                </a:cubicBezTo>
                <a:cubicBezTo>
                  <a:pt x="95405" y="589538"/>
                  <a:pt x="886211" y="0"/>
                  <a:pt x="996869" y="19697"/>
                </a:cubicBezTo>
              </a:path>
            </a:pathLst>
          </a:custGeom>
          <a:ln w="38100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22" name="Image 21"/>
          <p:cNvPicPr/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32240" y="4069903"/>
            <a:ext cx="1938662" cy="2249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Image 22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59832" y="4744761"/>
            <a:ext cx="1600874" cy="480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Image 23"/>
          <p:cNvPicPr/>
          <p:nvPr/>
        </p:nvPicPr>
        <p:blipFill>
          <a:blip r:embed="rId3" cstate="print"/>
          <a:srcRect l="42492" t="39759" r="46561" b="22892"/>
          <a:stretch>
            <a:fillRect/>
          </a:stretch>
        </p:blipFill>
        <p:spPr bwMode="auto">
          <a:xfrm>
            <a:off x="2267744" y="4672753"/>
            <a:ext cx="476910" cy="491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Forme libre 19"/>
          <p:cNvSpPr/>
          <p:nvPr/>
        </p:nvSpPr>
        <p:spPr>
          <a:xfrm rot="18044203" flipV="1">
            <a:off x="1620979" y="3953307"/>
            <a:ext cx="1767510" cy="2729976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  <a:gd name="connsiteX0" fmla="*/ 166563 w 943509"/>
              <a:gd name="connsiteY0" fmla="*/ 1770771 h 1770771"/>
              <a:gd name="connsiteX1" fmla="*/ 61722 w 943509"/>
              <a:gd name="connsiteY1" fmla="*/ 1525011 h 1770771"/>
              <a:gd name="connsiteX2" fmla="*/ 67765 w 943509"/>
              <a:gd name="connsiteY2" fmla="*/ 1046742 h 1770771"/>
              <a:gd name="connsiteX3" fmla="*/ 517854 w 943509"/>
              <a:gd name="connsiteY3" fmla="*/ 181423 h 1770771"/>
              <a:gd name="connsiteX4" fmla="*/ 943509 w 943509"/>
              <a:gd name="connsiteY4" fmla="*/ 19697 h 1770771"/>
              <a:gd name="connsiteX0" fmla="*/ 166563 w 943509"/>
              <a:gd name="connsiteY0" fmla="*/ 1770771 h 1770771"/>
              <a:gd name="connsiteX1" fmla="*/ 61722 w 943509"/>
              <a:gd name="connsiteY1" fmla="*/ 1525011 h 1770771"/>
              <a:gd name="connsiteX2" fmla="*/ 67765 w 943509"/>
              <a:gd name="connsiteY2" fmla="*/ 1046742 h 1770771"/>
              <a:gd name="connsiteX3" fmla="*/ 529828 w 943509"/>
              <a:gd name="connsiteY3" fmla="*/ 223656 h 1770771"/>
              <a:gd name="connsiteX4" fmla="*/ 943509 w 943509"/>
              <a:gd name="connsiteY4" fmla="*/ 19697 h 1770771"/>
              <a:gd name="connsiteX0" fmla="*/ 580821 w 1005980"/>
              <a:gd name="connsiteY0" fmla="*/ 1609889 h 1609889"/>
              <a:gd name="connsiteX1" fmla="*/ 475980 w 1005980"/>
              <a:gd name="connsiteY1" fmla="*/ 1364129 h 1609889"/>
              <a:gd name="connsiteX2" fmla="*/ 482023 w 1005980"/>
              <a:gd name="connsiteY2" fmla="*/ 885860 h 1609889"/>
              <a:gd name="connsiteX3" fmla="*/ 944086 w 1005980"/>
              <a:gd name="connsiteY3" fmla="*/ 62774 h 1609889"/>
              <a:gd name="connsiteX4" fmla="*/ 110658 w 1005980"/>
              <a:gd name="connsiteY4" fmla="*/ 1262503 h 1609889"/>
              <a:gd name="connsiteX0" fmla="*/ 988252 w 1005980"/>
              <a:gd name="connsiteY0" fmla="*/ 78881 h 1684527"/>
              <a:gd name="connsiteX1" fmla="*/ 475980 w 1005980"/>
              <a:gd name="connsiteY1" fmla="*/ 1523473 h 1684527"/>
              <a:gd name="connsiteX2" fmla="*/ 482023 w 1005980"/>
              <a:gd name="connsiteY2" fmla="*/ 1045204 h 1684527"/>
              <a:gd name="connsiteX3" fmla="*/ 944086 w 1005980"/>
              <a:gd name="connsiteY3" fmla="*/ 222118 h 1684527"/>
              <a:gd name="connsiteX4" fmla="*/ 110658 w 1005980"/>
              <a:gd name="connsiteY4" fmla="*/ 1421847 h 1684527"/>
              <a:gd name="connsiteX0" fmla="*/ 988252 w 1004973"/>
              <a:gd name="connsiteY0" fmla="*/ 78881 h 1547346"/>
              <a:gd name="connsiteX1" fmla="*/ 475980 w 1004973"/>
              <a:gd name="connsiteY1" fmla="*/ 1523473 h 1547346"/>
              <a:gd name="connsiteX2" fmla="*/ 944086 w 1004973"/>
              <a:gd name="connsiteY2" fmla="*/ 222118 h 1547346"/>
              <a:gd name="connsiteX3" fmla="*/ 110658 w 1004973"/>
              <a:gd name="connsiteY3" fmla="*/ 1421847 h 1547346"/>
              <a:gd name="connsiteX0" fmla="*/ 988252 w 1004973"/>
              <a:gd name="connsiteY0" fmla="*/ 78881 h 1421847"/>
              <a:gd name="connsiteX1" fmla="*/ 495382 w 1004973"/>
              <a:gd name="connsiteY1" fmla="*/ 124492 h 1421847"/>
              <a:gd name="connsiteX2" fmla="*/ 944086 w 1004973"/>
              <a:gd name="connsiteY2" fmla="*/ 222118 h 1421847"/>
              <a:gd name="connsiteX3" fmla="*/ 110658 w 1004973"/>
              <a:gd name="connsiteY3" fmla="*/ 1421847 h 1421847"/>
              <a:gd name="connsiteX0" fmla="*/ 988252 w 988252"/>
              <a:gd name="connsiteY0" fmla="*/ 78881 h 1421847"/>
              <a:gd name="connsiteX1" fmla="*/ 495382 w 988252"/>
              <a:gd name="connsiteY1" fmla="*/ 124492 h 1421847"/>
              <a:gd name="connsiteX2" fmla="*/ 73986 w 988252"/>
              <a:gd name="connsiteY2" fmla="*/ 808845 h 1421847"/>
              <a:gd name="connsiteX3" fmla="*/ 110658 w 988252"/>
              <a:gd name="connsiteY3" fmla="*/ 1421847 h 1421847"/>
              <a:gd name="connsiteX0" fmla="*/ 976160 w 976160"/>
              <a:gd name="connsiteY0" fmla="*/ 78881 h 1447586"/>
              <a:gd name="connsiteX1" fmla="*/ 483290 w 976160"/>
              <a:gd name="connsiteY1" fmla="*/ 124492 h 1447586"/>
              <a:gd name="connsiteX2" fmla="*/ 61894 w 976160"/>
              <a:gd name="connsiteY2" fmla="*/ 808845 h 1447586"/>
              <a:gd name="connsiteX3" fmla="*/ 133367 w 976160"/>
              <a:gd name="connsiteY3" fmla="*/ 1447586 h 1447586"/>
              <a:gd name="connsiteX0" fmla="*/ 1016487 w 1016487"/>
              <a:gd name="connsiteY0" fmla="*/ 78881 h 1447586"/>
              <a:gd name="connsiteX1" fmla="*/ 523617 w 1016487"/>
              <a:gd name="connsiteY1" fmla="*/ 124492 h 1447586"/>
              <a:gd name="connsiteX2" fmla="*/ 102221 w 1016487"/>
              <a:gd name="connsiteY2" fmla="*/ 808845 h 1447586"/>
              <a:gd name="connsiteX3" fmla="*/ 173694 w 1016487"/>
              <a:gd name="connsiteY3" fmla="*/ 1447586 h 1447586"/>
              <a:gd name="connsiteX0" fmla="*/ 1016487 w 1016487"/>
              <a:gd name="connsiteY0" fmla="*/ 78881 h 1447586"/>
              <a:gd name="connsiteX1" fmla="*/ 523617 w 1016487"/>
              <a:gd name="connsiteY1" fmla="*/ 124492 h 1447586"/>
              <a:gd name="connsiteX2" fmla="*/ 102221 w 1016487"/>
              <a:gd name="connsiteY2" fmla="*/ 808845 h 1447586"/>
              <a:gd name="connsiteX3" fmla="*/ 173694 w 1016487"/>
              <a:gd name="connsiteY3" fmla="*/ 1447586 h 1447586"/>
              <a:gd name="connsiteX0" fmla="*/ 1016487 w 1016487"/>
              <a:gd name="connsiteY0" fmla="*/ 78881 h 1447586"/>
              <a:gd name="connsiteX1" fmla="*/ 523617 w 1016487"/>
              <a:gd name="connsiteY1" fmla="*/ 124492 h 1447586"/>
              <a:gd name="connsiteX2" fmla="*/ 102221 w 1016487"/>
              <a:gd name="connsiteY2" fmla="*/ 808845 h 1447586"/>
              <a:gd name="connsiteX3" fmla="*/ 173694 w 1016487"/>
              <a:gd name="connsiteY3" fmla="*/ 1447586 h 1447586"/>
              <a:gd name="connsiteX0" fmla="*/ 1016487 w 1016487"/>
              <a:gd name="connsiteY0" fmla="*/ 78881 h 1447586"/>
              <a:gd name="connsiteX1" fmla="*/ 523617 w 1016487"/>
              <a:gd name="connsiteY1" fmla="*/ 124492 h 1447586"/>
              <a:gd name="connsiteX2" fmla="*/ 102221 w 1016487"/>
              <a:gd name="connsiteY2" fmla="*/ 808845 h 1447586"/>
              <a:gd name="connsiteX3" fmla="*/ 173694 w 1016487"/>
              <a:gd name="connsiteY3" fmla="*/ 1447586 h 1447586"/>
              <a:gd name="connsiteX0" fmla="*/ 1016487 w 1016487"/>
              <a:gd name="connsiteY0" fmla="*/ 78881 h 1447586"/>
              <a:gd name="connsiteX1" fmla="*/ 523617 w 1016487"/>
              <a:gd name="connsiteY1" fmla="*/ 124492 h 1447586"/>
              <a:gd name="connsiteX2" fmla="*/ 11051 w 1016487"/>
              <a:gd name="connsiteY2" fmla="*/ 741420 h 1447586"/>
              <a:gd name="connsiteX3" fmla="*/ 173694 w 1016487"/>
              <a:gd name="connsiteY3" fmla="*/ 1447586 h 1447586"/>
              <a:gd name="connsiteX0" fmla="*/ 1032906 w 1032906"/>
              <a:gd name="connsiteY0" fmla="*/ 78881 h 1447586"/>
              <a:gd name="connsiteX1" fmla="*/ 540036 w 1032906"/>
              <a:gd name="connsiteY1" fmla="*/ 124492 h 1447586"/>
              <a:gd name="connsiteX2" fmla="*/ 27470 w 1032906"/>
              <a:gd name="connsiteY2" fmla="*/ 741420 h 1447586"/>
              <a:gd name="connsiteX3" fmla="*/ 190113 w 1032906"/>
              <a:gd name="connsiteY3" fmla="*/ 1447586 h 1447586"/>
              <a:gd name="connsiteX0" fmla="*/ 1016487 w 1016487"/>
              <a:gd name="connsiteY0" fmla="*/ 78881 h 1447586"/>
              <a:gd name="connsiteX1" fmla="*/ 523617 w 1016487"/>
              <a:gd name="connsiteY1" fmla="*/ 124492 h 1447586"/>
              <a:gd name="connsiteX2" fmla="*/ 102221 w 1016487"/>
              <a:gd name="connsiteY2" fmla="*/ 808845 h 1447586"/>
              <a:gd name="connsiteX3" fmla="*/ 173694 w 1016487"/>
              <a:gd name="connsiteY3" fmla="*/ 1447586 h 1447586"/>
              <a:gd name="connsiteX0" fmla="*/ 1045205 w 1045205"/>
              <a:gd name="connsiteY0" fmla="*/ 112120 h 1480825"/>
              <a:gd name="connsiteX1" fmla="*/ 552335 w 1045205"/>
              <a:gd name="connsiteY1" fmla="*/ 157731 h 1480825"/>
              <a:gd name="connsiteX2" fmla="*/ 27470 w 1045205"/>
              <a:gd name="connsiteY2" fmla="*/ 1058504 h 1480825"/>
              <a:gd name="connsiteX3" fmla="*/ 202412 w 1045205"/>
              <a:gd name="connsiteY3" fmla="*/ 1480825 h 1480825"/>
              <a:gd name="connsiteX0" fmla="*/ 1059313 w 1059313"/>
              <a:gd name="connsiteY0" fmla="*/ 169638 h 1469321"/>
              <a:gd name="connsiteX1" fmla="*/ 552335 w 1059313"/>
              <a:gd name="connsiteY1" fmla="*/ 146227 h 1469321"/>
              <a:gd name="connsiteX2" fmla="*/ 27470 w 1059313"/>
              <a:gd name="connsiteY2" fmla="*/ 1047000 h 1469321"/>
              <a:gd name="connsiteX3" fmla="*/ 202412 w 1059313"/>
              <a:gd name="connsiteY3" fmla="*/ 1469321 h 1469321"/>
              <a:gd name="connsiteX0" fmla="*/ 1059313 w 1059313"/>
              <a:gd name="connsiteY0" fmla="*/ 169638 h 1469321"/>
              <a:gd name="connsiteX1" fmla="*/ 552335 w 1059313"/>
              <a:gd name="connsiteY1" fmla="*/ 146227 h 1469321"/>
              <a:gd name="connsiteX2" fmla="*/ 27470 w 1059313"/>
              <a:gd name="connsiteY2" fmla="*/ 1047000 h 1469321"/>
              <a:gd name="connsiteX3" fmla="*/ 202412 w 1059313"/>
              <a:gd name="connsiteY3" fmla="*/ 1469321 h 1469321"/>
              <a:gd name="connsiteX0" fmla="*/ 1059313 w 1059313"/>
              <a:gd name="connsiteY0" fmla="*/ 152834 h 1452517"/>
              <a:gd name="connsiteX1" fmla="*/ 953426 w 1059313"/>
              <a:gd name="connsiteY1" fmla="*/ 253658 h 1452517"/>
              <a:gd name="connsiteX2" fmla="*/ 552335 w 1059313"/>
              <a:gd name="connsiteY2" fmla="*/ 129423 h 1452517"/>
              <a:gd name="connsiteX3" fmla="*/ 27470 w 1059313"/>
              <a:gd name="connsiteY3" fmla="*/ 1030196 h 1452517"/>
              <a:gd name="connsiteX4" fmla="*/ 202412 w 1059313"/>
              <a:gd name="connsiteY4" fmla="*/ 1452517 h 1452517"/>
              <a:gd name="connsiteX0" fmla="*/ 1180389 w 1180389"/>
              <a:gd name="connsiteY0" fmla="*/ 996 h 1464709"/>
              <a:gd name="connsiteX1" fmla="*/ 953426 w 1180389"/>
              <a:gd name="connsiteY1" fmla="*/ 265850 h 1464709"/>
              <a:gd name="connsiteX2" fmla="*/ 552335 w 1180389"/>
              <a:gd name="connsiteY2" fmla="*/ 141615 h 1464709"/>
              <a:gd name="connsiteX3" fmla="*/ 27470 w 1180389"/>
              <a:gd name="connsiteY3" fmla="*/ 1042388 h 1464709"/>
              <a:gd name="connsiteX4" fmla="*/ 202412 w 1180389"/>
              <a:gd name="connsiteY4" fmla="*/ 1464709 h 1464709"/>
              <a:gd name="connsiteX0" fmla="*/ 1180389 w 1180389"/>
              <a:gd name="connsiteY0" fmla="*/ 996 h 1464709"/>
              <a:gd name="connsiteX1" fmla="*/ 953426 w 1180389"/>
              <a:gd name="connsiteY1" fmla="*/ 265850 h 1464709"/>
              <a:gd name="connsiteX2" fmla="*/ 409919 w 1180389"/>
              <a:gd name="connsiteY2" fmla="*/ 359461 h 1464709"/>
              <a:gd name="connsiteX3" fmla="*/ 27470 w 1180389"/>
              <a:gd name="connsiteY3" fmla="*/ 1042388 h 1464709"/>
              <a:gd name="connsiteX4" fmla="*/ 202412 w 1180389"/>
              <a:gd name="connsiteY4" fmla="*/ 1464709 h 1464709"/>
              <a:gd name="connsiteX0" fmla="*/ 1142568 w 1142568"/>
              <a:gd name="connsiteY0" fmla="*/ 996 h 1801022"/>
              <a:gd name="connsiteX1" fmla="*/ 953426 w 1142568"/>
              <a:gd name="connsiteY1" fmla="*/ 602163 h 1801022"/>
              <a:gd name="connsiteX2" fmla="*/ 409919 w 1142568"/>
              <a:gd name="connsiteY2" fmla="*/ 695774 h 1801022"/>
              <a:gd name="connsiteX3" fmla="*/ 27470 w 1142568"/>
              <a:gd name="connsiteY3" fmla="*/ 1378701 h 1801022"/>
              <a:gd name="connsiteX4" fmla="*/ 202412 w 1142568"/>
              <a:gd name="connsiteY4" fmla="*/ 1801022 h 1801022"/>
              <a:gd name="connsiteX0" fmla="*/ 1142568 w 1142568"/>
              <a:gd name="connsiteY0" fmla="*/ 114571 h 1914597"/>
              <a:gd name="connsiteX1" fmla="*/ 892715 w 1142568"/>
              <a:gd name="connsiteY1" fmla="*/ 115796 h 1914597"/>
              <a:gd name="connsiteX2" fmla="*/ 409919 w 1142568"/>
              <a:gd name="connsiteY2" fmla="*/ 809349 h 1914597"/>
              <a:gd name="connsiteX3" fmla="*/ 27470 w 1142568"/>
              <a:gd name="connsiteY3" fmla="*/ 1492276 h 1914597"/>
              <a:gd name="connsiteX4" fmla="*/ 202412 w 1142568"/>
              <a:gd name="connsiteY4" fmla="*/ 1914597 h 1914597"/>
              <a:gd name="connsiteX0" fmla="*/ 1142568 w 1142568"/>
              <a:gd name="connsiteY0" fmla="*/ 114571 h 2010458"/>
              <a:gd name="connsiteX1" fmla="*/ 892715 w 1142568"/>
              <a:gd name="connsiteY1" fmla="*/ 115796 h 2010458"/>
              <a:gd name="connsiteX2" fmla="*/ 409919 w 1142568"/>
              <a:gd name="connsiteY2" fmla="*/ 809349 h 2010458"/>
              <a:gd name="connsiteX3" fmla="*/ 27470 w 1142568"/>
              <a:gd name="connsiteY3" fmla="*/ 1492276 h 2010458"/>
              <a:gd name="connsiteX4" fmla="*/ 281488 w 1142568"/>
              <a:gd name="connsiteY4" fmla="*/ 2010458 h 2010458"/>
              <a:gd name="connsiteX0" fmla="*/ 1051792 w 1051792"/>
              <a:gd name="connsiteY0" fmla="*/ 114571 h 2010458"/>
              <a:gd name="connsiteX1" fmla="*/ 801939 w 1051792"/>
              <a:gd name="connsiteY1" fmla="*/ 115796 h 2010458"/>
              <a:gd name="connsiteX2" fmla="*/ 319143 w 1051792"/>
              <a:gd name="connsiteY2" fmla="*/ 809349 h 2010458"/>
              <a:gd name="connsiteX3" fmla="*/ 27470 w 1051792"/>
              <a:gd name="connsiteY3" fmla="*/ 1520154 h 2010458"/>
              <a:gd name="connsiteX4" fmla="*/ 190712 w 1051792"/>
              <a:gd name="connsiteY4" fmla="*/ 2010458 h 2010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1792" h="2010458">
                <a:moveTo>
                  <a:pt x="1051792" y="114571"/>
                </a:moveTo>
                <a:cubicBezTo>
                  <a:pt x="1051354" y="113575"/>
                  <a:pt x="924047" y="0"/>
                  <a:pt x="801939" y="115796"/>
                </a:cubicBezTo>
                <a:cubicBezTo>
                  <a:pt x="679831" y="231592"/>
                  <a:pt x="448221" y="575289"/>
                  <a:pt x="319143" y="809349"/>
                </a:cubicBezTo>
                <a:cubicBezTo>
                  <a:pt x="190065" y="1043409"/>
                  <a:pt x="60082" y="1350366"/>
                  <a:pt x="27470" y="1520154"/>
                </a:cubicBezTo>
                <a:cubicBezTo>
                  <a:pt x="0" y="1719591"/>
                  <a:pt x="17018" y="1912719"/>
                  <a:pt x="190712" y="2010458"/>
                </a:cubicBezTo>
              </a:path>
            </a:pathLst>
          </a:custGeom>
          <a:ln w="38100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/>
      <p:bldP spid="18" grpId="0" animBg="1"/>
      <p:bldP spid="21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21095" y="2420888"/>
            <a:ext cx="4771185" cy="1224136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 cstate="print"/>
          <a:srcRect l="33075" t="47879" r="10699" b="31121"/>
          <a:stretch>
            <a:fillRect/>
          </a:stretch>
        </p:blipFill>
        <p:spPr bwMode="auto">
          <a:xfrm>
            <a:off x="1896182" y="4293096"/>
            <a:ext cx="5484130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0" y="44624"/>
            <a:ext cx="58432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fr-FR" sz="2000" b="1" dirty="0" smtClean="0">
                <a:latin typeface="Bookman Old Style" pitchFamily="18" charset="0"/>
              </a:rPr>
              <a:t>b/ </a:t>
            </a:r>
            <a:r>
              <a:rPr lang="fr-FR" sz="2000" b="1" u="sng" dirty="0" smtClean="0">
                <a:latin typeface="Bookman Old Style" pitchFamily="18" charset="0"/>
              </a:rPr>
              <a:t>Réactivité du carbone de la liaison C=O</a:t>
            </a:r>
            <a:endParaRPr lang="fr-FR" sz="2000" dirty="0">
              <a:latin typeface="Bookman Old Style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80359" y="404664"/>
            <a:ext cx="8964488" cy="136815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6290" y="328341"/>
            <a:ext cx="8997539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La liaison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C=O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est polarisée </a:t>
            </a:r>
            <a:r>
              <a:rPr kumimoji="0" lang="fr-FR" sz="3200" b="0" i="0" u="none" strike="noStrike" cap="none" normalizeH="0" baseline="30000" dirty="0" smtClean="0">
                <a:ln>
                  <a:noFill/>
                </a:ln>
                <a:solidFill>
                  <a:srgbClr val="00800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3200" b="0" i="0" u="none" strike="noStrike" cap="none" normalizeH="0" baseline="3000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+</a:t>
            </a:r>
            <a:r>
              <a:rPr kumimoji="0" lang="fr-FR" sz="3200" b="0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 </a:t>
            </a:r>
            <a:r>
              <a:rPr kumimoji="0" lang="fr-FR" sz="32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C=O</a:t>
            </a:r>
            <a:r>
              <a:rPr kumimoji="0" lang="fr-FR" sz="3200" b="1" i="0" u="none" strike="noStrike" cap="none" normalizeH="0" baseline="30000" dirty="0" smtClean="0">
                <a:ln>
                  <a:noFill/>
                </a:ln>
                <a:effectLst/>
                <a:latin typeface="Symbol" pitchFamily="18" charset="2"/>
                <a:cs typeface="Arial" pitchFamily="34" charset="0"/>
              </a:rPr>
              <a:t> </a:t>
            </a:r>
            <a:r>
              <a:rPr kumimoji="0" lang="fr-FR" sz="3200" b="1" i="0" u="none" strike="noStrike" cap="none" normalizeH="0" baseline="30000" dirty="0" smtClean="0">
                <a:ln>
                  <a:noFill/>
                </a:ln>
                <a:solidFill>
                  <a:srgbClr val="00800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3200" b="1" i="0" u="none" strike="noStrike" cap="none" normalizeH="0" baseline="3000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–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: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carbone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de la liaison C=O est un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site ELECTROPHILE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c'est-à-dire un site appauvri en électrons,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sus-ceptible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d’accepter un doublet d’électrons de la part d’un nucléophile pour former une liaison covalente.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619672" y="1844824"/>
            <a:ext cx="612068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Réactions d’</a:t>
            </a:r>
            <a:r>
              <a:rPr lang="fr-FR" sz="2800" b="1" u="sng" dirty="0" smtClean="0">
                <a:solidFill>
                  <a:srgbClr val="0070C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A</a:t>
            </a:r>
            <a:r>
              <a:rPr lang="fr-FR" sz="2800" b="1" u="sng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dditions</a:t>
            </a:r>
            <a:r>
              <a:rPr kumimoji="0" lang="fr-FR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8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N</a:t>
            </a:r>
            <a:r>
              <a:rPr kumimoji="0" lang="fr-FR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ucléophiles</a:t>
            </a:r>
            <a:r>
              <a:rPr lang="fr-FR" sz="2800" b="1" dirty="0"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(</a:t>
            </a:r>
            <a:r>
              <a:rPr kumimoji="0" lang="fr-FR" sz="2800" b="1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A</a:t>
            </a:r>
            <a:r>
              <a:rPr kumimoji="0" lang="fr-FR" sz="28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N</a:t>
            </a:r>
            <a:r>
              <a:rPr kumimoji="0" lang="fr-FR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)</a:t>
            </a:r>
            <a:endParaRPr kumimoji="0" lang="fr-FR" sz="1800" b="1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033" name="Freeform 1"/>
          <p:cNvSpPr>
            <a:spLocks/>
          </p:cNvSpPr>
          <p:nvPr/>
        </p:nvSpPr>
        <p:spPr bwMode="auto">
          <a:xfrm>
            <a:off x="2681135" y="2444992"/>
            <a:ext cx="1296186" cy="695974"/>
          </a:xfrm>
          <a:custGeom>
            <a:avLst/>
            <a:gdLst>
              <a:gd name="connsiteX0" fmla="*/ 0 w 10000"/>
              <a:gd name="connsiteY0" fmla="*/ 5001 h 7717"/>
              <a:gd name="connsiteX1" fmla="*/ 3684 w 10000"/>
              <a:gd name="connsiteY1" fmla="*/ 444 h 7717"/>
              <a:gd name="connsiteX2" fmla="*/ 10000 w 10000"/>
              <a:gd name="connsiteY2" fmla="*/ 7717 h 7717"/>
              <a:gd name="connsiteX0" fmla="*/ 0 w 9474"/>
              <a:gd name="connsiteY0" fmla="*/ 6688 h 11386"/>
              <a:gd name="connsiteX1" fmla="*/ 3684 w 9474"/>
              <a:gd name="connsiteY1" fmla="*/ 783 h 11386"/>
              <a:gd name="connsiteX2" fmla="*/ 9474 w 9474"/>
              <a:gd name="connsiteY2" fmla="*/ 11386 h 11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74" h="11386">
                <a:moveTo>
                  <a:pt x="0" y="6688"/>
                </a:moveTo>
                <a:cubicBezTo>
                  <a:pt x="654" y="5281"/>
                  <a:pt x="2105" y="0"/>
                  <a:pt x="3684" y="783"/>
                </a:cubicBezTo>
                <a:cubicBezTo>
                  <a:pt x="5263" y="1566"/>
                  <a:pt x="7282" y="5883"/>
                  <a:pt x="9474" y="11386"/>
                </a:cubicBezTo>
              </a:path>
            </a:pathLst>
          </a:custGeom>
          <a:noFill/>
          <a:ln w="57150">
            <a:solidFill>
              <a:srgbClr val="008000"/>
            </a:solidFill>
            <a:round/>
            <a:headEnd/>
            <a:tailEnd type="stealth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4034" name="Freeform 2"/>
          <p:cNvSpPr>
            <a:spLocks/>
          </p:cNvSpPr>
          <p:nvPr/>
        </p:nvSpPr>
        <p:spPr bwMode="auto">
          <a:xfrm>
            <a:off x="4097849" y="2564904"/>
            <a:ext cx="720080" cy="393849"/>
          </a:xfrm>
          <a:custGeom>
            <a:avLst/>
            <a:gdLst/>
            <a:ahLst/>
            <a:cxnLst>
              <a:cxn ang="0">
                <a:pos x="0" y="270"/>
              </a:cxn>
              <a:cxn ang="0">
                <a:pos x="560" y="130"/>
              </a:cxn>
              <a:cxn ang="0">
                <a:pos x="90" y="0"/>
              </a:cxn>
            </a:cxnLst>
            <a:rect l="0" t="0" r="r" b="b"/>
            <a:pathLst>
              <a:path w="575" h="270">
                <a:moveTo>
                  <a:pt x="0" y="270"/>
                </a:moveTo>
                <a:cubicBezTo>
                  <a:pt x="92" y="247"/>
                  <a:pt x="545" y="175"/>
                  <a:pt x="560" y="130"/>
                </a:cubicBezTo>
                <a:cubicBezTo>
                  <a:pt x="575" y="85"/>
                  <a:pt x="188" y="27"/>
                  <a:pt x="90" y="0"/>
                </a:cubicBezTo>
              </a:path>
            </a:pathLst>
          </a:custGeom>
          <a:noFill/>
          <a:ln w="57150">
            <a:solidFill>
              <a:srgbClr val="008000"/>
            </a:solidFill>
            <a:round/>
            <a:headEnd/>
            <a:tailEnd type="stealth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683568" y="3789040"/>
            <a:ext cx="7632848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Electrophilie</a:t>
            </a:r>
            <a:r>
              <a:rPr kumimoji="0" lang="fr-FR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(Aldéhyde) </a:t>
            </a:r>
            <a:r>
              <a:rPr kumimoji="0" lang="fr-FR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/>
                <a:ea typeface="Tahoma"/>
                <a:cs typeface="Tahoma"/>
              </a:rPr>
              <a:t>≠</a:t>
            </a:r>
            <a:r>
              <a:rPr kumimoji="0" lang="fr-FR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800" b="1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Electrophilie</a:t>
            </a:r>
            <a:r>
              <a:rPr kumimoji="0" lang="fr-FR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(Cétone)</a:t>
            </a:r>
            <a:endParaRPr kumimoji="0" lang="fr-FR" sz="1800" b="1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83025" y="5439318"/>
            <a:ext cx="8964488" cy="136815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179512" y="5445224"/>
            <a:ext cx="8784976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Plus il y a de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groupes alkyles INDUCTIFS DONNEURS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plus la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charge partielle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000" b="1" i="0" u="sng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+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portée par le carbone est amoindrie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le rendant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moins électrophile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51520" y="6402805"/>
            <a:ext cx="99662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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Les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CETONES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sont de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moins bons électrophiles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que les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ALDEHYDES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lang="fr-F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44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4033" grpId="0" animBg="1"/>
      <p:bldP spid="44034" grpId="0" animBg="1"/>
      <p:bldP spid="9" grpId="0" animBg="1"/>
      <p:bldP spid="11" grpId="0" animBg="1"/>
      <p:bldP spid="44036" grpId="0"/>
      <p:bldP spid="1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72008" y="1052736"/>
            <a:ext cx="8964488" cy="576064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Image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614243"/>
            <a:ext cx="1675977" cy="1386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77912" y="1102293"/>
            <a:ext cx="8964488" cy="430887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200" dirty="0" smtClean="0">
                <a:sym typeface="Wingdings"/>
              </a:rPr>
              <a:t></a:t>
            </a:r>
            <a:r>
              <a:rPr lang="fr-FR" sz="2200" baseline="30000" dirty="0" smtClean="0"/>
              <a:t> </a:t>
            </a:r>
            <a:r>
              <a:rPr lang="fr-FR" sz="2200" b="1" u="sng" dirty="0" smtClean="0"/>
              <a:t>Addition nucléophile du méthanol sur le chlorure d’acyle</a:t>
            </a:r>
            <a:r>
              <a:rPr lang="fr-FR" sz="2200" dirty="0" smtClean="0"/>
              <a:t> :</a:t>
            </a:r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5220072" y="2550347"/>
            <a:ext cx="936625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rme libre 5"/>
          <p:cNvSpPr/>
          <p:nvPr/>
        </p:nvSpPr>
        <p:spPr>
          <a:xfrm rot="12873874" flipH="1" flipV="1">
            <a:off x="428613" y="1778093"/>
            <a:ext cx="596226" cy="444023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  <a:gd name="connsiteX0" fmla="*/ 703058 w 1483611"/>
              <a:gd name="connsiteY0" fmla="*/ 1823390 h 1823390"/>
              <a:gd name="connsiteX1" fmla="*/ 601824 w 1483611"/>
              <a:gd name="connsiteY1" fmla="*/ 1525011 h 1823390"/>
              <a:gd name="connsiteX2" fmla="*/ 67766 w 1483611"/>
              <a:gd name="connsiteY2" fmla="*/ 413001 h 1823390"/>
              <a:gd name="connsiteX3" fmla="*/ 1057956 w 1483611"/>
              <a:gd name="connsiteY3" fmla="*/ 181423 h 1823390"/>
              <a:gd name="connsiteX4" fmla="*/ 1483611 w 1483611"/>
              <a:gd name="connsiteY4" fmla="*/ 19697 h 1823390"/>
              <a:gd name="connsiteX0" fmla="*/ 828842 w 1609395"/>
              <a:gd name="connsiteY0" fmla="*/ 2164638 h 2164638"/>
              <a:gd name="connsiteX1" fmla="*/ 727608 w 1609395"/>
              <a:gd name="connsiteY1" fmla="*/ 1866259 h 2164638"/>
              <a:gd name="connsiteX2" fmla="*/ 193550 w 1609395"/>
              <a:gd name="connsiteY2" fmla="*/ 754249 h 2164638"/>
              <a:gd name="connsiteX3" fmla="*/ 235975 w 1609395"/>
              <a:gd name="connsiteY3" fmla="*/ 65550 h 2164638"/>
              <a:gd name="connsiteX4" fmla="*/ 1609395 w 1609395"/>
              <a:gd name="connsiteY4" fmla="*/ 360945 h 2164638"/>
              <a:gd name="connsiteX0" fmla="*/ 828842 w 1609395"/>
              <a:gd name="connsiteY0" fmla="*/ 2164638 h 2164638"/>
              <a:gd name="connsiteX1" fmla="*/ 193550 w 1609395"/>
              <a:gd name="connsiteY1" fmla="*/ 754249 h 2164638"/>
              <a:gd name="connsiteX2" fmla="*/ 235975 w 1609395"/>
              <a:gd name="connsiteY2" fmla="*/ 65550 h 2164638"/>
              <a:gd name="connsiteX3" fmla="*/ 1609395 w 1609395"/>
              <a:gd name="connsiteY3" fmla="*/ 360945 h 2164638"/>
              <a:gd name="connsiteX0" fmla="*/ 1000722 w 1781275"/>
              <a:gd name="connsiteY0" fmla="*/ 2253116 h 2253116"/>
              <a:gd name="connsiteX1" fmla="*/ 98812 w 1781275"/>
              <a:gd name="connsiteY1" fmla="*/ 1373591 h 2253116"/>
              <a:gd name="connsiteX2" fmla="*/ 407855 w 1781275"/>
              <a:gd name="connsiteY2" fmla="*/ 154028 h 2253116"/>
              <a:gd name="connsiteX3" fmla="*/ 1781275 w 1781275"/>
              <a:gd name="connsiteY3" fmla="*/ 449423 h 2253116"/>
              <a:gd name="connsiteX0" fmla="*/ 1000722 w 1437909"/>
              <a:gd name="connsiteY0" fmla="*/ 2241365 h 2241365"/>
              <a:gd name="connsiteX1" fmla="*/ 98812 w 1437909"/>
              <a:gd name="connsiteY1" fmla="*/ 1361840 h 2241365"/>
              <a:gd name="connsiteX2" fmla="*/ 407855 w 1437909"/>
              <a:gd name="connsiteY2" fmla="*/ 142277 h 2241365"/>
              <a:gd name="connsiteX3" fmla="*/ 1437910 w 1437909"/>
              <a:gd name="connsiteY3" fmla="*/ 508174 h 2241365"/>
              <a:gd name="connsiteX0" fmla="*/ 1150228 w 1459265"/>
              <a:gd name="connsiteY0" fmla="*/ 1727738 h 1727737"/>
              <a:gd name="connsiteX1" fmla="*/ 120168 w 1459265"/>
              <a:gd name="connsiteY1" fmla="*/ 1361840 h 1727737"/>
              <a:gd name="connsiteX2" fmla="*/ 429211 w 1459265"/>
              <a:gd name="connsiteY2" fmla="*/ 142277 h 1727737"/>
              <a:gd name="connsiteX3" fmla="*/ 1459266 w 1459265"/>
              <a:gd name="connsiteY3" fmla="*/ 508174 h 1727737"/>
              <a:gd name="connsiteX0" fmla="*/ 1150228 w 1459265"/>
              <a:gd name="connsiteY0" fmla="*/ 1727738 h 2051076"/>
              <a:gd name="connsiteX1" fmla="*/ 120168 w 1459265"/>
              <a:gd name="connsiteY1" fmla="*/ 1361840 h 2051076"/>
              <a:gd name="connsiteX2" fmla="*/ 429211 w 1459265"/>
              <a:gd name="connsiteY2" fmla="*/ 142277 h 2051076"/>
              <a:gd name="connsiteX3" fmla="*/ 1459266 w 1459265"/>
              <a:gd name="connsiteY3" fmla="*/ 508174 h 2051076"/>
              <a:gd name="connsiteX0" fmla="*/ 4352094 w 4352094"/>
              <a:gd name="connsiteY0" fmla="*/ 761463 h 1465036"/>
              <a:gd name="connsiteX1" fmla="*/ 577577 w 4352094"/>
              <a:gd name="connsiteY1" fmla="*/ 1361840 h 1465036"/>
              <a:gd name="connsiteX2" fmla="*/ 886620 w 4352094"/>
              <a:gd name="connsiteY2" fmla="*/ 142277 h 1465036"/>
              <a:gd name="connsiteX3" fmla="*/ 1916675 w 4352094"/>
              <a:gd name="connsiteY3" fmla="*/ 508174 h 1465036"/>
              <a:gd name="connsiteX0" fmla="*/ 3541700 w 3541700"/>
              <a:gd name="connsiteY0" fmla="*/ 694860 h 1018196"/>
              <a:gd name="connsiteX1" fmla="*/ 648935 w 3541700"/>
              <a:gd name="connsiteY1" fmla="*/ 895612 h 1018196"/>
              <a:gd name="connsiteX2" fmla="*/ 76226 w 3541700"/>
              <a:gd name="connsiteY2" fmla="*/ 75674 h 1018196"/>
              <a:gd name="connsiteX3" fmla="*/ 1106281 w 3541700"/>
              <a:gd name="connsiteY3" fmla="*/ 441571 h 1018196"/>
              <a:gd name="connsiteX0" fmla="*/ 3642499 w 3642499"/>
              <a:gd name="connsiteY0" fmla="*/ 1137801 h 1461137"/>
              <a:gd name="connsiteX1" fmla="*/ 749734 w 3642499"/>
              <a:gd name="connsiteY1" fmla="*/ 1338553 h 1461137"/>
              <a:gd name="connsiteX2" fmla="*/ 177025 w 3642499"/>
              <a:gd name="connsiteY2" fmla="*/ 518615 h 1461137"/>
              <a:gd name="connsiteX3" fmla="*/ 1811897 w 3642499"/>
              <a:gd name="connsiteY3" fmla="*/ 19697 h 1461137"/>
              <a:gd name="connsiteX0" fmla="*/ 3513175 w 3513175"/>
              <a:gd name="connsiteY0" fmla="*/ 1137801 h 2079647"/>
              <a:gd name="connsiteX1" fmla="*/ 1396352 w 3513175"/>
              <a:gd name="connsiteY1" fmla="*/ 1976451 h 2079647"/>
              <a:gd name="connsiteX2" fmla="*/ 47701 w 3513175"/>
              <a:gd name="connsiteY2" fmla="*/ 518615 h 2079647"/>
              <a:gd name="connsiteX3" fmla="*/ 1682573 w 3513175"/>
              <a:gd name="connsiteY3" fmla="*/ 19697 h 2079647"/>
              <a:gd name="connsiteX0" fmla="*/ 2827471 w 2827471"/>
              <a:gd name="connsiteY0" fmla="*/ 1137801 h 2013473"/>
              <a:gd name="connsiteX1" fmla="*/ 710648 w 2827471"/>
              <a:gd name="connsiteY1" fmla="*/ 1976451 h 2013473"/>
              <a:gd name="connsiteX2" fmla="*/ 47702 w 2827471"/>
              <a:gd name="connsiteY2" fmla="*/ 915664 h 2013473"/>
              <a:gd name="connsiteX3" fmla="*/ 996869 w 2827471"/>
              <a:gd name="connsiteY3" fmla="*/ 19697 h 2013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7471" h="2013473">
                <a:moveTo>
                  <a:pt x="2827471" y="1137801"/>
                </a:moveTo>
                <a:cubicBezTo>
                  <a:pt x="2213592" y="1461139"/>
                  <a:pt x="1173943" y="2013474"/>
                  <a:pt x="710648" y="1976451"/>
                </a:cubicBezTo>
                <a:cubicBezTo>
                  <a:pt x="247353" y="1939428"/>
                  <a:pt x="-1" y="1241790"/>
                  <a:pt x="47702" y="915664"/>
                </a:cubicBezTo>
                <a:cubicBezTo>
                  <a:pt x="95405" y="589538"/>
                  <a:pt x="886211" y="0"/>
                  <a:pt x="996869" y="19697"/>
                </a:cubicBezTo>
              </a:path>
            </a:pathLst>
          </a:custGeom>
          <a:ln w="38100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7" name="Image 6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32240" y="1587457"/>
            <a:ext cx="1938662" cy="2249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2262315"/>
            <a:ext cx="1600874" cy="480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8"/>
          <p:cNvPicPr/>
          <p:nvPr/>
        </p:nvPicPr>
        <p:blipFill>
          <a:blip r:embed="rId5" cstate="print"/>
          <a:srcRect l="42492" t="39759" r="46561" b="22892"/>
          <a:stretch>
            <a:fillRect/>
          </a:stretch>
        </p:blipFill>
        <p:spPr bwMode="auto">
          <a:xfrm>
            <a:off x="2267744" y="2190307"/>
            <a:ext cx="476910" cy="491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orme libre 9"/>
          <p:cNvSpPr/>
          <p:nvPr/>
        </p:nvSpPr>
        <p:spPr>
          <a:xfrm rot="18044203" flipV="1">
            <a:off x="1620979" y="1470861"/>
            <a:ext cx="1767510" cy="2729976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  <a:gd name="connsiteX0" fmla="*/ 166563 w 943509"/>
              <a:gd name="connsiteY0" fmla="*/ 1770771 h 1770771"/>
              <a:gd name="connsiteX1" fmla="*/ 61722 w 943509"/>
              <a:gd name="connsiteY1" fmla="*/ 1525011 h 1770771"/>
              <a:gd name="connsiteX2" fmla="*/ 67765 w 943509"/>
              <a:gd name="connsiteY2" fmla="*/ 1046742 h 1770771"/>
              <a:gd name="connsiteX3" fmla="*/ 517854 w 943509"/>
              <a:gd name="connsiteY3" fmla="*/ 181423 h 1770771"/>
              <a:gd name="connsiteX4" fmla="*/ 943509 w 943509"/>
              <a:gd name="connsiteY4" fmla="*/ 19697 h 1770771"/>
              <a:gd name="connsiteX0" fmla="*/ 166563 w 943509"/>
              <a:gd name="connsiteY0" fmla="*/ 1770771 h 1770771"/>
              <a:gd name="connsiteX1" fmla="*/ 61722 w 943509"/>
              <a:gd name="connsiteY1" fmla="*/ 1525011 h 1770771"/>
              <a:gd name="connsiteX2" fmla="*/ 67765 w 943509"/>
              <a:gd name="connsiteY2" fmla="*/ 1046742 h 1770771"/>
              <a:gd name="connsiteX3" fmla="*/ 529828 w 943509"/>
              <a:gd name="connsiteY3" fmla="*/ 223656 h 1770771"/>
              <a:gd name="connsiteX4" fmla="*/ 943509 w 943509"/>
              <a:gd name="connsiteY4" fmla="*/ 19697 h 1770771"/>
              <a:gd name="connsiteX0" fmla="*/ 580821 w 1005980"/>
              <a:gd name="connsiteY0" fmla="*/ 1609889 h 1609889"/>
              <a:gd name="connsiteX1" fmla="*/ 475980 w 1005980"/>
              <a:gd name="connsiteY1" fmla="*/ 1364129 h 1609889"/>
              <a:gd name="connsiteX2" fmla="*/ 482023 w 1005980"/>
              <a:gd name="connsiteY2" fmla="*/ 885860 h 1609889"/>
              <a:gd name="connsiteX3" fmla="*/ 944086 w 1005980"/>
              <a:gd name="connsiteY3" fmla="*/ 62774 h 1609889"/>
              <a:gd name="connsiteX4" fmla="*/ 110658 w 1005980"/>
              <a:gd name="connsiteY4" fmla="*/ 1262503 h 1609889"/>
              <a:gd name="connsiteX0" fmla="*/ 988252 w 1005980"/>
              <a:gd name="connsiteY0" fmla="*/ 78881 h 1684527"/>
              <a:gd name="connsiteX1" fmla="*/ 475980 w 1005980"/>
              <a:gd name="connsiteY1" fmla="*/ 1523473 h 1684527"/>
              <a:gd name="connsiteX2" fmla="*/ 482023 w 1005980"/>
              <a:gd name="connsiteY2" fmla="*/ 1045204 h 1684527"/>
              <a:gd name="connsiteX3" fmla="*/ 944086 w 1005980"/>
              <a:gd name="connsiteY3" fmla="*/ 222118 h 1684527"/>
              <a:gd name="connsiteX4" fmla="*/ 110658 w 1005980"/>
              <a:gd name="connsiteY4" fmla="*/ 1421847 h 1684527"/>
              <a:gd name="connsiteX0" fmla="*/ 988252 w 1004973"/>
              <a:gd name="connsiteY0" fmla="*/ 78881 h 1547346"/>
              <a:gd name="connsiteX1" fmla="*/ 475980 w 1004973"/>
              <a:gd name="connsiteY1" fmla="*/ 1523473 h 1547346"/>
              <a:gd name="connsiteX2" fmla="*/ 944086 w 1004973"/>
              <a:gd name="connsiteY2" fmla="*/ 222118 h 1547346"/>
              <a:gd name="connsiteX3" fmla="*/ 110658 w 1004973"/>
              <a:gd name="connsiteY3" fmla="*/ 1421847 h 1547346"/>
              <a:gd name="connsiteX0" fmla="*/ 988252 w 1004973"/>
              <a:gd name="connsiteY0" fmla="*/ 78881 h 1421847"/>
              <a:gd name="connsiteX1" fmla="*/ 495382 w 1004973"/>
              <a:gd name="connsiteY1" fmla="*/ 124492 h 1421847"/>
              <a:gd name="connsiteX2" fmla="*/ 944086 w 1004973"/>
              <a:gd name="connsiteY2" fmla="*/ 222118 h 1421847"/>
              <a:gd name="connsiteX3" fmla="*/ 110658 w 1004973"/>
              <a:gd name="connsiteY3" fmla="*/ 1421847 h 1421847"/>
              <a:gd name="connsiteX0" fmla="*/ 988252 w 988252"/>
              <a:gd name="connsiteY0" fmla="*/ 78881 h 1421847"/>
              <a:gd name="connsiteX1" fmla="*/ 495382 w 988252"/>
              <a:gd name="connsiteY1" fmla="*/ 124492 h 1421847"/>
              <a:gd name="connsiteX2" fmla="*/ 73986 w 988252"/>
              <a:gd name="connsiteY2" fmla="*/ 808845 h 1421847"/>
              <a:gd name="connsiteX3" fmla="*/ 110658 w 988252"/>
              <a:gd name="connsiteY3" fmla="*/ 1421847 h 1421847"/>
              <a:gd name="connsiteX0" fmla="*/ 976160 w 976160"/>
              <a:gd name="connsiteY0" fmla="*/ 78881 h 1447586"/>
              <a:gd name="connsiteX1" fmla="*/ 483290 w 976160"/>
              <a:gd name="connsiteY1" fmla="*/ 124492 h 1447586"/>
              <a:gd name="connsiteX2" fmla="*/ 61894 w 976160"/>
              <a:gd name="connsiteY2" fmla="*/ 808845 h 1447586"/>
              <a:gd name="connsiteX3" fmla="*/ 133367 w 976160"/>
              <a:gd name="connsiteY3" fmla="*/ 1447586 h 1447586"/>
              <a:gd name="connsiteX0" fmla="*/ 1016487 w 1016487"/>
              <a:gd name="connsiteY0" fmla="*/ 78881 h 1447586"/>
              <a:gd name="connsiteX1" fmla="*/ 523617 w 1016487"/>
              <a:gd name="connsiteY1" fmla="*/ 124492 h 1447586"/>
              <a:gd name="connsiteX2" fmla="*/ 102221 w 1016487"/>
              <a:gd name="connsiteY2" fmla="*/ 808845 h 1447586"/>
              <a:gd name="connsiteX3" fmla="*/ 173694 w 1016487"/>
              <a:gd name="connsiteY3" fmla="*/ 1447586 h 1447586"/>
              <a:gd name="connsiteX0" fmla="*/ 1016487 w 1016487"/>
              <a:gd name="connsiteY0" fmla="*/ 78881 h 1447586"/>
              <a:gd name="connsiteX1" fmla="*/ 523617 w 1016487"/>
              <a:gd name="connsiteY1" fmla="*/ 124492 h 1447586"/>
              <a:gd name="connsiteX2" fmla="*/ 102221 w 1016487"/>
              <a:gd name="connsiteY2" fmla="*/ 808845 h 1447586"/>
              <a:gd name="connsiteX3" fmla="*/ 173694 w 1016487"/>
              <a:gd name="connsiteY3" fmla="*/ 1447586 h 1447586"/>
              <a:gd name="connsiteX0" fmla="*/ 1016487 w 1016487"/>
              <a:gd name="connsiteY0" fmla="*/ 78881 h 1447586"/>
              <a:gd name="connsiteX1" fmla="*/ 523617 w 1016487"/>
              <a:gd name="connsiteY1" fmla="*/ 124492 h 1447586"/>
              <a:gd name="connsiteX2" fmla="*/ 102221 w 1016487"/>
              <a:gd name="connsiteY2" fmla="*/ 808845 h 1447586"/>
              <a:gd name="connsiteX3" fmla="*/ 173694 w 1016487"/>
              <a:gd name="connsiteY3" fmla="*/ 1447586 h 1447586"/>
              <a:gd name="connsiteX0" fmla="*/ 1016487 w 1016487"/>
              <a:gd name="connsiteY0" fmla="*/ 78881 h 1447586"/>
              <a:gd name="connsiteX1" fmla="*/ 523617 w 1016487"/>
              <a:gd name="connsiteY1" fmla="*/ 124492 h 1447586"/>
              <a:gd name="connsiteX2" fmla="*/ 102221 w 1016487"/>
              <a:gd name="connsiteY2" fmla="*/ 808845 h 1447586"/>
              <a:gd name="connsiteX3" fmla="*/ 173694 w 1016487"/>
              <a:gd name="connsiteY3" fmla="*/ 1447586 h 1447586"/>
              <a:gd name="connsiteX0" fmla="*/ 1016487 w 1016487"/>
              <a:gd name="connsiteY0" fmla="*/ 78881 h 1447586"/>
              <a:gd name="connsiteX1" fmla="*/ 523617 w 1016487"/>
              <a:gd name="connsiteY1" fmla="*/ 124492 h 1447586"/>
              <a:gd name="connsiteX2" fmla="*/ 11051 w 1016487"/>
              <a:gd name="connsiteY2" fmla="*/ 741420 h 1447586"/>
              <a:gd name="connsiteX3" fmla="*/ 173694 w 1016487"/>
              <a:gd name="connsiteY3" fmla="*/ 1447586 h 1447586"/>
              <a:gd name="connsiteX0" fmla="*/ 1032906 w 1032906"/>
              <a:gd name="connsiteY0" fmla="*/ 78881 h 1447586"/>
              <a:gd name="connsiteX1" fmla="*/ 540036 w 1032906"/>
              <a:gd name="connsiteY1" fmla="*/ 124492 h 1447586"/>
              <a:gd name="connsiteX2" fmla="*/ 27470 w 1032906"/>
              <a:gd name="connsiteY2" fmla="*/ 741420 h 1447586"/>
              <a:gd name="connsiteX3" fmla="*/ 190113 w 1032906"/>
              <a:gd name="connsiteY3" fmla="*/ 1447586 h 1447586"/>
              <a:gd name="connsiteX0" fmla="*/ 1016487 w 1016487"/>
              <a:gd name="connsiteY0" fmla="*/ 78881 h 1447586"/>
              <a:gd name="connsiteX1" fmla="*/ 523617 w 1016487"/>
              <a:gd name="connsiteY1" fmla="*/ 124492 h 1447586"/>
              <a:gd name="connsiteX2" fmla="*/ 102221 w 1016487"/>
              <a:gd name="connsiteY2" fmla="*/ 808845 h 1447586"/>
              <a:gd name="connsiteX3" fmla="*/ 173694 w 1016487"/>
              <a:gd name="connsiteY3" fmla="*/ 1447586 h 1447586"/>
              <a:gd name="connsiteX0" fmla="*/ 1045205 w 1045205"/>
              <a:gd name="connsiteY0" fmla="*/ 112120 h 1480825"/>
              <a:gd name="connsiteX1" fmla="*/ 552335 w 1045205"/>
              <a:gd name="connsiteY1" fmla="*/ 157731 h 1480825"/>
              <a:gd name="connsiteX2" fmla="*/ 27470 w 1045205"/>
              <a:gd name="connsiteY2" fmla="*/ 1058504 h 1480825"/>
              <a:gd name="connsiteX3" fmla="*/ 202412 w 1045205"/>
              <a:gd name="connsiteY3" fmla="*/ 1480825 h 1480825"/>
              <a:gd name="connsiteX0" fmla="*/ 1059313 w 1059313"/>
              <a:gd name="connsiteY0" fmla="*/ 169638 h 1469321"/>
              <a:gd name="connsiteX1" fmla="*/ 552335 w 1059313"/>
              <a:gd name="connsiteY1" fmla="*/ 146227 h 1469321"/>
              <a:gd name="connsiteX2" fmla="*/ 27470 w 1059313"/>
              <a:gd name="connsiteY2" fmla="*/ 1047000 h 1469321"/>
              <a:gd name="connsiteX3" fmla="*/ 202412 w 1059313"/>
              <a:gd name="connsiteY3" fmla="*/ 1469321 h 1469321"/>
              <a:gd name="connsiteX0" fmla="*/ 1059313 w 1059313"/>
              <a:gd name="connsiteY0" fmla="*/ 169638 h 1469321"/>
              <a:gd name="connsiteX1" fmla="*/ 552335 w 1059313"/>
              <a:gd name="connsiteY1" fmla="*/ 146227 h 1469321"/>
              <a:gd name="connsiteX2" fmla="*/ 27470 w 1059313"/>
              <a:gd name="connsiteY2" fmla="*/ 1047000 h 1469321"/>
              <a:gd name="connsiteX3" fmla="*/ 202412 w 1059313"/>
              <a:gd name="connsiteY3" fmla="*/ 1469321 h 1469321"/>
              <a:gd name="connsiteX0" fmla="*/ 1059313 w 1059313"/>
              <a:gd name="connsiteY0" fmla="*/ 152834 h 1452517"/>
              <a:gd name="connsiteX1" fmla="*/ 953426 w 1059313"/>
              <a:gd name="connsiteY1" fmla="*/ 253658 h 1452517"/>
              <a:gd name="connsiteX2" fmla="*/ 552335 w 1059313"/>
              <a:gd name="connsiteY2" fmla="*/ 129423 h 1452517"/>
              <a:gd name="connsiteX3" fmla="*/ 27470 w 1059313"/>
              <a:gd name="connsiteY3" fmla="*/ 1030196 h 1452517"/>
              <a:gd name="connsiteX4" fmla="*/ 202412 w 1059313"/>
              <a:gd name="connsiteY4" fmla="*/ 1452517 h 1452517"/>
              <a:gd name="connsiteX0" fmla="*/ 1180389 w 1180389"/>
              <a:gd name="connsiteY0" fmla="*/ 996 h 1464709"/>
              <a:gd name="connsiteX1" fmla="*/ 953426 w 1180389"/>
              <a:gd name="connsiteY1" fmla="*/ 265850 h 1464709"/>
              <a:gd name="connsiteX2" fmla="*/ 552335 w 1180389"/>
              <a:gd name="connsiteY2" fmla="*/ 141615 h 1464709"/>
              <a:gd name="connsiteX3" fmla="*/ 27470 w 1180389"/>
              <a:gd name="connsiteY3" fmla="*/ 1042388 h 1464709"/>
              <a:gd name="connsiteX4" fmla="*/ 202412 w 1180389"/>
              <a:gd name="connsiteY4" fmla="*/ 1464709 h 1464709"/>
              <a:gd name="connsiteX0" fmla="*/ 1180389 w 1180389"/>
              <a:gd name="connsiteY0" fmla="*/ 996 h 1464709"/>
              <a:gd name="connsiteX1" fmla="*/ 953426 w 1180389"/>
              <a:gd name="connsiteY1" fmla="*/ 265850 h 1464709"/>
              <a:gd name="connsiteX2" fmla="*/ 409919 w 1180389"/>
              <a:gd name="connsiteY2" fmla="*/ 359461 h 1464709"/>
              <a:gd name="connsiteX3" fmla="*/ 27470 w 1180389"/>
              <a:gd name="connsiteY3" fmla="*/ 1042388 h 1464709"/>
              <a:gd name="connsiteX4" fmla="*/ 202412 w 1180389"/>
              <a:gd name="connsiteY4" fmla="*/ 1464709 h 1464709"/>
              <a:gd name="connsiteX0" fmla="*/ 1142568 w 1142568"/>
              <a:gd name="connsiteY0" fmla="*/ 996 h 1801022"/>
              <a:gd name="connsiteX1" fmla="*/ 953426 w 1142568"/>
              <a:gd name="connsiteY1" fmla="*/ 602163 h 1801022"/>
              <a:gd name="connsiteX2" fmla="*/ 409919 w 1142568"/>
              <a:gd name="connsiteY2" fmla="*/ 695774 h 1801022"/>
              <a:gd name="connsiteX3" fmla="*/ 27470 w 1142568"/>
              <a:gd name="connsiteY3" fmla="*/ 1378701 h 1801022"/>
              <a:gd name="connsiteX4" fmla="*/ 202412 w 1142568"/>
              <a:gd name="connsiteY4" fmla="*/ 1801022 h 1801022"/>
              <a:gd name="connsiteX0" fmla="*/ 1142568 w 1142568"/>
              <a:gd name="connsiteY0" fmla="*/ 114571 h 1914597"/>
              <a:gd name="connsiteX1" fmla="*/ 892715 w 1142568"/>
              <a:gd name="connsiteY1" fmla="*/ 115796 h 1914597"/>
              <a:gd name="connsiteX2" fmla="*/ 409919 w 1142568"/>
              <a:gd name="connsiteY2" fmla="*/ 809349 h 1914597"/>
              <a:gd name="connsiteX3" fmla="*/ 27470 w 1142568"/>
              <a:gd name="connsiteY3" fmla="*/ 1492276 h 1914597"/>
              <a:gd name="connsiteX4" fmla="*/ 202412 w 1142568"/>
              <a:gd name="connsiteY4" fmla="*/ 1914597 h 1914597"/>
              <a:gd name="connsiteX0" fmla="*/ 1142568 w 1142568"/>
              <a:gd name="connsiteY0" fmla="*/ 114571 h 2010458"/>
              <a:gd name="connsiteX1" fmla="*/ 892715 w 1142568"/>
              <a:gd name="connsiteY1" fmla="*/ 115796 h 2010458"/>
              <a:gd name="connsiteX2" fmla="*/ 409919 w 1142568"/>
              <a:gd name="connsiteY2" fmla="*/ 809349 h 2010458"/>
              <a:gd name="connsiteX3" fmla="*/ 27470 w 1142568"/>
              <a:gd name="connsiteY3" fmla="*/ 1492276 h 2010458"/>
              <a:gd name="connsiteX4" fmla="*/ 281488 w 1142568"/>
              <a:gd name="connsiteY4" fmla="*/ 2010458 h 2010458"/>
              <a:gd name="connsiteX0" fmla="*/ 1051792 w 1051792"/>
              <a:gd name="connsiteY0" fmla="*/ 114571 h 2010458"/>
              <a:gd name="connsiteX1" fmla="*/ 801939 w 1051792"/>
              <a:gd name="connsiteY1" fmla="*/ 115796 h 2010458"/>
              <a:gd name="connsiteX2" fmla="*/ 319143 w 1051792"/>
              <a:gd name="connsiteY2" fmla="*/ 809349 h 2010458"/>
              <a:gd name="connsiteX3" fmla="*/ 27470 w 1051792"/>
              <a:gd name="connsiteY3" fmla="*/ 1520154 h 2010458"/>
              <a:gd name="connsiteX4" fmla="*/ 190712 w 1051792"/>
              <a:gd name="connsiteY4" fmla="*/ 2010458 h 2010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1792" h="2010458">
                <a:moveTo>
                  <a:pt x="1051792" y="114571"/>
                </a:moveTo>
                <a:cubicBezTo>
                  <a:pt x="1051354" y="113575"/>
                  <a:pt x="924047" y="0"/>
                  <a:pt x="801939" y="115796"/>
                </a:cubicBezTo>
                <a:cubicBezTo>
                  <a:pt x="679831" y="231592"/>
                  <a:pt x="448221" y="575289"/>
                  <a:pt x="319143" y="809349"/>
                </a:cubicBezTo>
                <a:cubicBezTo>
                  <a:pt x="190065" y="1043409"/>
                  <a:pt x="60082" y="1350366"/>
                  <a:pt x="27470" y="1520154"/>
                </a:cubicBezTo>
                <a:cubicBezTo>
                  <a:pt x="0" y="1719591"/>
                  <a:pt x="17018" y="1912719"/>
                  <a:pt x="190712" y="2010458"/>
                </a:cubicBezTo>
              </a:path>
            </a:pathLst>
          </a:custGeom>
          <a:ln w="38100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72008" y="3916207"/>
            <a:ext cx="8964488" cy="430887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200" dirty="0" smtClean="0">
                <a:sym typeface="Wingdings"/>
              </a:rPr>
              <a:t></a:t>
            </a:r>
            <a:r>
              <a:rPr lang="fr-FR" sz="2200" baseline="30000" dirty="0" smtClean="0"/>
              <a:t> </a:t>
            </a:r>
            <a:r>
              <a:rPr lang="fr-FR" sz="2200" b="1" u="sng" dirty="0" smtClean="0"/>
              <a:t>Elimination de Cl </a:t>
            </a:r>
            <a:r>
              <a:rPr lang="fr-FR" sz="2200" b="1" u="sng" baseline="30000" dirty="0" smtClean="0"/>
              <a:t>–</a:t>
            </a:r>
            <a:r>
              <a:rPr lang="fr-FR" sz="2200" b="1" u="sng" dirty="0" smtClean="0"/>
              <a:t>, bon </a:t>
            </a:r>
            <a:r>
              <a:rPr lang="fr-FR" sz="2200" b="1" u="sng" dirty="0" err="1" smtClean="0"/>
              <a:t>nucléofuge</a:t>
            </a:r>
            <a:r>
              <a:rPr lang="fr-FR" sz="2200" dirty="0" smtClean="0"/>
              <a:t> :</a:t>
            </a:r>
          </a:p>
        </p:txBody>
      </p:sp>
      <p:pic>
        <p:nvPicPr>
          <p:cNvPr id="13" name="Image 12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4492271"/>
            <a:ext cx="1938662" cy="2249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Forme libre 13"/>
          <p:cNvSpPr/>
          <p:nvPr/>
        </p:nvSpPr>
        <p:spPr>
          <a:xfrm rot="6844802" flipH="1">
            <a:off x="992981" y="4671848"/>
            <a:ext cx="267610" cy="535848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  <a:gd name="connsiteX0" fmla="*/ 703058 w 1483611"/>
              <a:gd name="connsiteY0" fmla="*/ 1823390 h 1823390"/>
              <a:gd name="connsiteX1" fmla="*/ 601824 w 1483611"/>
              <a:gd name="connsiteY1" fmla="*/ 1525011 h 1823390"/>
              <a:gd name="connsiteX2" fmla="*/ 67766 w 1483611"/>
              <a:gd name="connsiteY2" fmla="*/ 413001 h 1823390"/>
              <a:gd name="connsiteX3" fmla="*/ 1057956 w 1483611"/>
              <a:gd name="connsiteY3" fmla="*/ 181423 h 1823390"/>
              <a:gd name="connsiteX4" fmla="*/ 1483611 w 1483611"/>
              <a:gd name="connsiteY4" fmla="*/ 19697 h 1823390"/>
              <a:gd name="connsiteX0" fmla="*/ 828842 w 1609395"/>
              <a:gd name="connsiteY0" fmla="*/ 2164638 h 2164638"/>
              <a:gd name="connsiteX1" fmla="*/ 727608 w 1609395"/>
              <a:gd name="connsiteY1" fmla="*/ 1866259 h 2164638"/>
              <a:gd name="connsiteX2" fmla="*/ 193550 w 1609395"/>
              <a:gd name="connsiteY2" fmla="*/ 754249 h 2164638"/>
              <a:gd name="connsiteX3" fmla="*/ 235975 w 1609395"/>
              <a:gd name="connsiteY3" fmla="*/ 65550 h 2164638"/>
              <a:gd name="connsiteX4" fmla="*/ 1609395 w 1609395"/>
              <a:gd name="connsiteY4" fmla="*/ 360945 h 2164638"/>
              <a:gd name="connsiteX0" fmla="*/ 828842 w 1609395"/>
              <a:gd name="connsiteY0" fmla="*/ 2164638 h 2164638"/>
              <a:gd name="connsiteX1" fmla="*/ 193550 w 1609395"/>
              <a:gd name="connsiteY1" fmla="*/ 754249 h 2164638"/>
              <a:gd name="connsiteX2" fmla="*/ 235975 w 1609395"/>
              <a:gd name="connsiteY2" fmla="*/ 65550 h 2164638"/>
              <a:gd name="connsiteX3" fmla="*/ 1609395 w 1609395"/>
              <a:gd name="connsiteY3" fmla="*/ 360945 h 2164638"/>
              <a:gd name="connsiteX0" fmla="*/ 1000722 w 1781275"/>
              <a:gd name="connsiteY0" fmla="*/ 2253116 h 2253116"/>
              <a:gd name="connsiteX1" fmla="*/ 98812 w 1781275"/>
              <a:gd name="connsiteY1" fmla="*/ 1373591 h 2253116"/>
              <a:gd name="connsiteX2" fmla="*/ 407855 w 1781275"/>
              <a:gd name="connsiteY2" fmla="*/ 154028 h 2253116"/>
              <a:gd name="connsiteX3" fmla="*/ 1781275 w 1781275"/>
              <a:gd name="connsiteY3" fmla="*/ 449423 h 2253116"/>
              <a:gd name="connsiteX0" fmla="*/ 1000722 w 1437909"/>
              <a:gd name="connsiteY0" fmla="*/ 2241365 h 2241365"/>
              <a:gd name="connsiteX1" fmla="*/ 98812 w 1437909"/>
              <a:gd name="connsiteY1" fmla="*/ 1361840 h 2241365"/>
              <a:gd name="connsiteX2" fmla="*/ 407855 w 1437909"/>
              <a:gd name="connsiteY2" fmla="*/ 142277 h 2241365"/>
              <a:gd name="connsiteX3" fmla="*/ 1437910 w 1437909"/>
              <a:gd name="connsiteY3" fmla="*/ 508174 h 2241365"/>
              <a:gd name="connsiteX0" fmla="*/ 1150228 w 1459265"/>
              <a:gd name="connsiteY0" fmla="*/ 1727738 h 1727737"/>
              <a:gd name="connsiteX1" fmla="*/ 120168 w 1459265"/>
              <a:gd name="connsiteY1" fmla="*/ 1361840 h 1727737"/>
              <a:gd name="connsiteX2" fmla="*/ 429211 w 1459265"/>
              <a:gd name="connsiteY2" fmla="*/ 142277 h 1727737"/>
              <a:gd name="connsiteX3" fmla="*/ 1459266 w 1459265"/>
              <a:gd name="connsiteY3" fmla="*/ 508174 h 1727737"/>
              <a:gd name="connsiteX0" fmla="*/ 1150228 w 1459265"/>
              <a:gd name="connsiteY0" fmla="*/ 1727738 h 2051076"/>
              <a:gd name="connsiteX1" fmla="*/ 120168 w 1459265"/>
              <a:gd name="connsiteY1" fmla="*/ 1361840 h 2051076"/>
              <a:gd name="connsiteX2" fmla="*/ 429211 w 1459265"/>
              <a:gd name="connsiteY2" fmla="*/ 142277 h 2051076"/>
              <a:gd name="connsiteX3" fmla="*/ 1459266 w 1459265"/>
              <a:gd name="connsiteY3" fmla="*/ 508174 h 2051076"/>
              <a:gd name="connsiteX0" fmla="*/ 4352094 w 4352094"/>
              <a:gd name="connsiteY0" fmla="*/ 761463 h 1465036"/>
              <a:gd name="connsiteX1" fmla="*/ 577577 w 4352094"/>
              <a:gd name="connsiteY1" fmla="*/ 1361840 h 1465036"/>
              <a:gd name="connsiteX2" fmla="*/ 886620 w 4352094"/>
              <a:gd name="connsiteY2" fmla="*/ 142277 h 1465036"/>
              <a:gd name="connsiteX3" fmla="*/ 1916675 w 4352094"/>
              <a:gd name="connsiteY3" fmla="*/ 508174 h 1465036"/>
              <a:gd name="connsiteX0" fmla="*/ 3541700 w 3541700"/>
              <a:gd name="connsiteY0" fmla="*/ 694860 h 1018196"/>
              <a:gd name="connsiteX1" fmla="*/ 648935 w 3541700"/>
              <a:gd name="connsiteY1" fmla="*/ 895612 h 1018196"/>
              <a:gd name="connsiteX2" fmla="*/ 76226 w 3541700"/>
              <a:gd name="connsiteY2" fmla="*/ 75674 h 1018196"/>
              <a:gd name="connsiteX3" fmla="*/ 1106281 w 3541700"/>
              <a:gd name="connsiteY3" fmla="*/ 441571 h 1018196"/>
              <a:gd name="connsiteX0" fmla="*/ 3642499 w 3642499"/>
              <a:gd name="connsiteY0" fmla="*/ 1137801 h 1461137"/>
              <a:gd name="connsiteX1" fmla="*/ 749734 w 3642499"/>
              <a:gd name="connsiteY1" fmla="*/ 1338553 h 1461137"/>
              <a:gd name="connsiteX2" fmla="*/ 177025 w 3642499"/>
              <a:gd name="connsiteY2" fmla="*/ 518615 h 1461137"/>
              <a:gd name="connsiteX3" fmla="*/ 1811897 w 3642499"/>
              <a:gd name="connsiteY3" fmla="*/ 19697 h 1461137"/>
              <a:gd name="connsiteX0" fmla="*/ 3513175 w 3513175"/>
              <a:gd name="connsiteY0" fmla="*/ 1137801 h 2079647"/>
              <a:gd name="connsiteX1" fmla="*/ 1396352 w 3513175"/>
              <a:gd name="connsiteY1" fmla="*/ 1976451 h 2079647"/>
              <a:gd name="connsiteX2" fmla="*/ 47701 w 3513175"/>
              <a:gd name="connsiteY2" fmla="*/ 518615 h 2079647"/>
              <a:gd name="connsiteX3" fmla="*/ 1682573 w 3513175"/>
              <a:gd name="connsiteY3" fmla="*/ 19697 h 2079647"/>
              <a:gd name="connsiteX0" fmla="*/ 2827471 w 2827471"/>
              <a:gd name="connsiteY0" fmla="*/ 1137801 h 2013473"/>
              <a:gd name="connsiteX1" fmla="*/ 710648 w 2827471"/>
              <a:gd name="connsiteY1" fmla="*/ 1976451 h 2013473"/>
              <a:gd name="connsiteX2" fmla="*/ 47702 w 2827471"/>
              <a:gd name="connsiteY2" fmla="*/ 915664 h 2013473"/>
              <a:gd name="connsiteX3" fmla="*/ 996869 w 2827471"/>
              <a:gd name="connsiteY3" fmla="*/ 19697 h 2013473"/>
              <a:gd name="connsiteX0" fmla="*/ 2814936 w 2814936"/>
              <a:gd name="connsiteY0" fmla="*/ 941776 h 1817448"/>
              <a:gd name="connsiteX1" fmla="*/ 698113 w 2814936"/>
              <a:gd name="connsiteY1" fmla="*/ 1780426 h 1817448"/>
              <a:gd name="connsiteX2" fmla="*/ 35167 w 2814936"/>
              <a:gd name="connsiteY2" fmla="*/ 719639 h 1817448"/>
              <a:gd name="connsiteX3" fmla="*/ 487130 w 2814936"/>
              <a:gd name="connsiteY3" fmla="*/ 19697 h 1817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4936" h="1817448">
                <a:moveTo>
                  <a:pt x="2814936" y="941776"/>
                </a:moveTo>
                <a:cubicBezTo>
                  <a:pt x="2201057" y="1265114"/>
                  <a:pt x="1161408" y="1817449"/>
                  <a:pt x="698113" y="1780426"/>
                </a:cubicBezTo>
                <a:cubicBezTo>
                  <a:pt x="234818" y="1743403"/>
                  <a:pt x="70331" y="1013094"/>
                  <a:pt x="35167" y="719639"/>
                </a:cubicBezTo>
                <a:cubicBezTo>
                  <a:pt x="3" y="426184"/>
                  <a:pt x="376472" y="0"/>
                  <a:pt x="487130" y="19697"/>
                </a:cubicBezTo>
              </a:path>
            </a:pathLst>
          </a:custGeom>
          <a:ln w="38100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5" name="Forme libre 14"/>
          <p:cNvSpPr/>
          <p:nvPr/>
        </p:nvSpPr>
        <p:spPr>
          <a:xfrm rot="4326624" flipH="1">
            <a:off x="1500892" y="5514573"/>
            <a:ext cx="582209" cy="478099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  <a:gd name="connsiteX0" fmla="*/ 703058 w 1483611"/>
              <a:gd name="connsiteY0" fmla="*/ 1823390 h 1823390"/>
              <a:gd name="connsiteX1" fmla="*/ 601824 w 1483611"/>
              <a:gd name="connsiteY1" fmla="*/ 1525011 h 1823390"/>
              <a:gd name="connsiteX2" fmla="*/ 67766 w 1483611"/>
              <a:gd name="connsiteY2" fmla="*/ 413001 h 1823390"/>
              <a:gd name="connsiteX3" fmla="*/ 1057956 w 1483611"/>
              <a:gd name="connsiteY3" fmla="*/ 181423 h 1823390"/>
              <a:gd name="connsiteX4" fmla="*/ 1483611 w 1483611"/>
              <a:gd name="connsiteY4" fmla="*/ 19697 h 1823390"/>
              <a:gd name="connsiteX0" fmla="*/ 828842 w 1609395"/>
              <a:gd name="connsiteY0" fmla="*/ 2164638 h 2164638"/>
              <a:gd name="connsiteX1" fmla="*/ 727608 w 1609395"/>
              <a:gd name="connsiteY1" fmla="*/ 1866259 h 2164638"/>
              <a:gd name="connsiteX2" fmla="*/ 193550 w 1609395"/>
              <a:gd name="connsiteY2" fmla="*/ 754249 h 2164638"/>
              <a:gd name="connsiteX3" fmla="*/ 235975 w 1609395"/>
              <a:gd name="connsiteY3" fmla="*/ 65550 h 2164638"/>
              <a:gd name="connsiteX4" fmla="*/ 1609395 w 1609395"/>
              <a:gd name="connsiteY4" fmla="*/ 360945 h 2164638"/>
              <a:gd name="connsiteX0" fmla="*/ 828842 w 1609395"/>
              <a:gd name="connsiteY0" fmla="*/ 2164638 h 2164638"/>
              <a:gd name="connsiteX1" fmla="*/ 193550 w 1609395"/>
              <a:gd name="connsiteY1" fmla="*/ 754249 h 2164638"/>
              <a:gd name="connsiteX2" fmla="*/ 235975 w 1609395"/>
              <a:gd name="connsiteY2" fmla="*/ 65550 h 2164638"/>
              <a:gd name="connsiteX3" fmla="*/ 1609395 w 1609395"/>
              <a:gd name="connsiteY3" fmla="*/ 360945 h 2164638"/>
              <a:gd name="connsiteX0" fmla="*/ 1000722 w 1781275"/>
              <a:gd name="connsiteY0" fmla="*/ 2253116 h 2253116"/>
              <a:gd name="connsiteX1" fmla="*/ 98812 w 1781275"/>
              <a:gd name="connsiteY1" fmla="*/ 1373591 h 2253116"/>
              <a:gd name="connsiteX2" fmla="*/ 407855 w 1781275"/>
              <a:gd name="connsiteY2" fmla="*/ 154028 h 2253116"/>
              <a:gd name="connsiteX3" fmla="*/ 1781275 w 1781275"/>
              <a:gd name="connsiteY3" fmla="*/ 449423 h 2253116"/>
              <a:gd name="connsiteX0" fmla="*/ 1000722 w 1437909"/>
              <a:gd name="connsiteY0" fmla="*/ 2241365 h 2241365"/>
              <a:gd name="connsiteX1" fmla="*/ 98812 w 1437909"/>
              <a:gd name="connsiteY1" fmla="*/ 1361840 h 2241365"/>
              <a:gd name="connsiteX2" fmla="*/ 407855 w 1437909"/>
              <a:gd name="connsiteY2" fmla="*/ 142277 h 2241365"/>
              <a:gd name="connsiteX3" fmla="*/ 1437910 w 1437909"/>
              <a:gd name="connsiteY3" fmla="*/ 508174 h 2241365"/>
              <a:gd name="connsiteX0" fmla="*/ 1150228 w 1459265"/>
              <a:gd name="connsiteY0" fmla="*/ 1727738 h 1727737"/>
              <a:gd name="connsiteX1" fmla="*/ 120168 w 1459265"/>
              <a:gd name="connsiteY1" fmla="*/ 1361840 h 1727737"/>
              <a:gd name="connsiteX2" fmla="*/ 429211 w 1459265"/>
              <a:gd name="connsiteY2" fmla="*/ 142277 h 1727737"/>
              <a:gd name="connsiteX3" fmla="*/ 1459266 w 1459265"/>
              <a:gd name="connsiteY3" fmla="*/ 508174 h 1727737"/>
              <a:gd name="connsiteX0" fmla="*/ 1150228 w 1459265"/>
              <a:gd name="connsiteY0" fmla="*/ 1727738 h 2051076"/>
              <a:gd name="connsiteX1" fmla="*/ 120168 w 1459265"/>
              <a:gd name="connsiteY1" fmla="*/ 1361840 h 2051076"/>
              <a:gd name="connsiteX2" fmla="*/ 429211 w 1459265"/>
              <a:gd name="connsiteY2" fmla="*/ 142277 h 2051076"/>
              <a:gd name="connsiteX3" fmla="*/ 1459266 w 1459265"/>
              <a:gd name="connsiteY3" fmla="*/ 508174 h 2051076"/>
              <a:gd name="connsiteX0" fmla="*/ 4352094 w 4352094"/>
              <a:gd name="connsiteY0" fmla="*/ 761463 h 1465036"/>
              <a:gd name="connsiteX1" fmla="*/ 577577 w 4352094"/>
              <a:gd name="connsiteY1" fmla="*/ 1361840 h 1465036"/>
              <a:gd name="connsiteX2" fmla="*/ 886620 w 4352094"/>
              <a:gd name="connsiteY2" fmla="*/ 142277 h 1465036"/>
              <a:gd name="connsiteX3" fmla="*/ 1916675 w 4352094"/>
              <a:gd name="connsiteY3" fmla="*/ 508174 h 1465036"/>
              <a:gd name="connsiteX0" fmla="*/ 3541700 w 3541700"/>
              <a:gd name="connsiteY0" fmla="*/ 694860 h 1018196"/>
              <a:gd name="connsiteX1" fmla="*/ 648935 w 3541700"/>
              <a:gd name="connsiteY1" fmla="*/ 895612 h 1018196"/>
              <a:gd name="connsiteX2" fmla="*/ 76226 w 3541700"/>
              <a:gd name="connsiteY2" fmla="*/ 75674 h 1018196"/>
              <a:gd name="connsiteX3" fmla="*/ 1106281 w 3541700"/>
              <a:gd name="connsiteY3" fmla="*/ 441571 h 1018196"/>
              <a:gd name="connsiteX0" fmla="*/ 3642499 w 3642499"/>
              <a:gd name="connsiteY0" fmla="*/ 1137801 h 1461137"/>
              <a:gd name="connsiteX1" fmla="*/ 749734 w 3642499"/>
              <a:gd name="connsiteY1" fmla="*/ 1338553 h 1461137"/>
              <a:gd name="connsiteX2" fmla="*/ 177025 w 3642499"/>
              <a:gd name="connsiteY2" fmla="*/ 518615 h 1461137"/>
              <a:gd name="connsiteX3" fmla="*/ 1811897 w 3642499"/>
              <a:gd name="connsiteY3" fmla="*/ 19697 h 1461137"/>
              <a:gd name="connsiteX0" fmla="*/ 3513175 w 3513175"/>
              <a:gd name="connsiteY0" fmla="*/ 1137801 h 2079647"/>
              <a:gd name="connsiteX1" fmla="*/ 1396352 w 3513175"/>
              <a:gd name="connsiteY1" fmla="*/ 1976451 h 2079647"/>
              <a:gd name="connsiteX2" fmla="*/ 47701 w 3513175"/>
              <a:gd name="connsiteY2" fmla="*/ 518615 h 2079647"/>
              <a:gd name="connsiteX3" fmla="*/ 1682573 w 3513175"/>
              <a:gd name="connsiteY3" fmla="*/ 19697 h 2079647"/>
              <a:gd name="connsiteX0" fmla="*/ 2827471 w 2827471"/>
              <a:gd name="connsiteY0" fmla="*/ 1137801 h 2013473"/>
              <a:gd name="connsiteX1" fmla="*/ 710648 w 2827471"/>
              <a:gd name="connsiteY1" fmla="*/ 1976451 h 2013473"/>
              <a:gd name="connsiteX2" fmla="*/ 47702 w 2827471"/>
              <a:gd name="connsiteY2" fmla="*/ 915664 h 2013473"/>
              <a:gd name="connsiteX3" fmla="*/ 996869 w 2827471"/>
              <a:gd name="connsiteY3" fmla="*/ 19697 h 2013473"/>
              <a:gd name="connsiteX0" fmla="*/ 2816305 w 2816305"/>
              <a:gd name="connsiteY0" fmla="*/ 725881 h 1601553"/>
              <a:gd name="connsiteX1" fmla="*/ 699482 w 2816305"/>
              <a:gd name="connsiteY1" fmla="*/ 1564531 h 1601553"/>
              <a:gd name="connsiteX2" fmla="*/ 36536 w 2816305"/>
              <a:gd name="connsiteY2" fmla="*/ 503744 h 1601553"/>
              <a:gd name="connsiteX3" fmla="*/ 480275 w 2816305"/>
              <a:gd name="connsiteY3" fmla="*/ 19697 h 1601553"/>
              <a:gd name="connsiteX0" fmla="*/ 2828735 w 2828735"/>
              <a:gd name="connsiteY0" fmla="*/ 725881 h 1216843"/>
              <a:gd name="connsiteX1" fmla="*/ 786502 w 2828735"/>
              <a:gd name="connsiteY1" fmla="*/ 1179819 h 1216843"/>
              <a:gd name="connsiteX2" fmla="*/ 48966 w 2828735"/>
              <a:gd name="connsiteY2" fmla="*/ 503744 h 1216843"/>
              <a:gd name="connsiteX3" fmla="*/ 492705 w 2828735"/>
              <a:gd name="connsiteY3" fmla="*/ 19697 h 1216843"/>
              <a:gd name="connsiteX0" fmla="*/ 3511635 w 3511635"/>
              <a:gd name="connsiteY0" fmla="*/ 725881 h 1189687"/>
              <a:gd name="connsiteX1" fmla="*/ 1469402 w 3511635"/>
              <a:gd name="connsiteY1" fmla="*/ 1179819 h 1189687"/>
              <a:gd name="connsiteX2" fmla="*/ 48965 w 3511635"/>
              <a:gd name="connsiteY2" fmla="*/ 666665 h 1189687"/>
              <a:gd name="connsiteX3" fmla="*/ 1175605 w 3511635"/>
              <a:gd name="connsiteY3" fmla="*/ 19697 h 1189687"/>
              <a:gd name="connsiteX0" fmla="*/ 3503234 w 3503234"/>
              <a:gd name="connsiteY0" fmla="*/ 725881 h 1049220"/>
              <a:gd name="connsiteX1" fmla="*/ 923835 w 3503234"/>
              <a:gd name="connsiteY1" fmla="*/ 989695 h 1049220"/>
              <a:gd name="connsiteX2" fmla="*/ 40564 w 3503234"/>
              <a:gd name="connsiteY2" fmla="*/ 666665 h 1049220"/>
              <a:gd name="connsiteX3" fmla="*/ 1167204 w 3503234"/>
              <a:gd name="connsiteY3" fmla="*/ 19697 h 1049220"/>
              <a:gd name="connsiteX0" fmla="*/ 3462669 w 3462669"/>
              <a:gd name="connsiteY0" fmla="*/ 725881 h 725880"/>
              <a:gd name="connsiteX1" fmla="*/ -1 w 3462669"/>
              <a:gd name="connsiteY1" fmla="*/ 666665 h 725880"/>
              <a:gd name="connsiteX2" fmla="*/ 1126639 w 3462669"/>
              <a:gd name="connsiteY2" fmla="*/ 19697 h 725880"/>
              <a:gd name="connsiteX0" fmla="*/ 3462669 w 3462669"/>
              <a:gd name="connsiteY0" fmla="*/ 725881 h 778484"/>
              <a:gd name="connsiteX1" fmla="*/ 3440293 w 3462669"/>
              <a:gd name="connsiteY1" fmla="*/ 778482 h 778484"/>
              <a:gd name="connsiteX2" fmla="*/ -1 w 3462669"/>
              <a:gd name="connsiteY2" fmla="*/ 666665 h 778484"/>
              <a:gd name="connsiteX3" fmla="*/ 1126639 w 3462669"/>
              <a:gd name="connsiteY3" fmla="*/ 19697 h 778484"/>
              <a:gd name="connsiteX0" fmla="*/ 4065592 w 4065592"/>
              <a:gd name="connsiteY0" fmla="*/ 725881 h 1260150"/>
              <a:gd name="connsiteX1" fmla="*/ 4043216 w 4065592"/>
              <a:gd name="connsiteY1" fmla="*/ 778482 h 1260150"/>
              <a:gd name="connsiteX2" fmla="*/ 602922 w 4065592"/>
              <a:gd name="connsiteY2" fmla="*/ 666665 h 1260150"/>
              <a:gd name="connsiteX3" fmla="*/ 1729562 w 4065592"/>
              <a:gd name="connsiteY3" fmla="*/ 19697 h 1260150"/>
              <a:gd name="connsiteX0" fmla="*/ 4065592 w 4065592"/>
              <a:gd name="connsiteY0" fmla="*/ 725881 h 1260150"/>
              <a:gd name="connsiteX1" fmla="*/ 4043216 w 4065592"/>
              <a:gd name="connsiteY1" fmla="*/ 778482 h 1260150"/>
              <a:gd name="connsiteX2" fmla="*/ 602922 w 4065592"/>
              <a:gd name="connsiteY2" fmla="*/ 666665 h 1260150"/>
              <a:gd name="connsiteX3" fmla="*/ 1729562 w 4065592"/>
              <a:gd name="connsiteY3" fmla="*/ 19697 h 1260150"/>
              <a:gd name="connsiteX0" fmla="*/ 4065592 w 4065592"/>
              <a:gd name="connsiteY0" fmla="*/ 725881 h 1260150"/>
              <a:gd name="connsiteX1" fmla="*/ 4043216 w 4065592"/>
              <a:gd name="connsiteY1" fmla="*/ 778482 h 1260150"/>
              <a:gd name="connsiteX2" fmla="*/ 602922 w 4065592"/>
              <a:gd name="connsiteY2" fmla="*/ 666665 h 1260150"/>
              <a:gd name="connsiteX3" fmla="*/ 1729562 w 4065592"/>
              <a:gd name="connsiteY3" fmla="*/ 19697 h 1260150"/>
              <a:gd name="connsiteX0" fmla="*/ 4065592 w 4065592"/>
              <a:gd name="connsiteY0" fmla="*/ 986361 h 1520630"/>
              <a:gd name="connsiteX1" fmla="*/ 4043216 w 4065592"/>
              <a:gd name="connsiteY1" fmla="*/ 1038962 h 1520630"/>
              <a:gd name="connsiteX2" fmla="*/ 602922 w 4065592"/>
              <a:gd name="connsiteY2" fmla="*/ 927145 h 1520630"/>
              <a:gd name="connsiteX3" fmla="*/ 1670927 w 4065592"/>
              <a:gd name="connsiteY3" fmla="*/ 19697 h 1520630"/>
              <a:gd name="connsiteX0" fmla="*/ 4065592 w 4065592"/>
              <a:gd name="connsiteY0" fmla="*/ 986361 h 1520630"/>
              <a:gd name="connsiteX1" fmla="*/ 4043216 w 4065592"/>
              <a:gd name="connsiteY1" fmla="*/ 1038962 h 1520630"/>
              <a:gd name="connsiteX2" fmla="*/ 220218 w 4065592"/>
              <a:gd name="connsiteY2" fmla="*/ 954972 h 1520630"/>
              <a:gd name="connsiteX3" fmla="*/ 1670927 w 4065592"/>
              <a:gd name="connsiteY3" fmla="*/ 19697 h 1520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65592" h="1520630">
                <a:moveTo>
                  <a:pt x="4065592" y="986361"/>
                </a:moveTo>
                <a:lnTo>
                  <a:pt x="4043216" y="1038962"/>
                </a:lnTo>
                <a:cubicBezTo>
                  <a:pt x="2" y="1520630"/>
                  <a:pt x="208801" y="1289362"/>
                  <a:pt x="220218" y="954972"/>
                </a:cubicBezTo>
                <a:cubicBezTo>
                  <a:pt x="280942" y="546945"/>
                  <a:pt x="1560269" y="0"/>
                  <a:pt x="1670927" y="19697"/>
                </a:cubicBezTo>
              </a:path>
            </a:pathLst>
          </a:custGeom>
          <a:ln w="38100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cxnSp>
        <p:nvCxnSpPr>
          <p:cNvPr id="16" name="Connecteur droit avec flèche 15"/>
          <p:cNvCxnSpPr/>
          <p:nvPr/>
        </p:nvCxnSpPr>
        <p:spPr>
          <a:xfrm>
            <a:off x="2843808" y="5500383"/>
            <a:ext cx="936625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1920" y="4564279"/>
            <a:ext cx="2473121" cy="1889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Image 17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24328" y="5140343"/>
            <a:ext cx="953321" cy="717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Image 18"/>
          <p:cNvPicPr/>
          <p:nvPr/>
        </p:nvPicPr>
        <p:blipFill>
          <a:blip r:embed="rId5" cstate="print"/>
          <a:srcRect l="42492" t="39759" r="46561" b="22892"/>
          <a:stretch>
            <a:fillRect/>
          </a:stretch>
        </p:blipFill>
        <p:spPr bwMode="auto">
          <a:xfrm>
            <a:off x="6660232" y="5212351"/>
            <a:ext cx="64807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0" y="476672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Addition du 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méthanol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sur le </a:t>
            </a:r>
            <a:r>
              <a:rPr lang="fr-FR" sz="2400" b="1" i="1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chlorure de </a:t>
            </a:r>
            <a:r>
              <a:rPr lang="fr-FR" sz="2400" b="1" i="1" dirty="0" err="1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propanoyle</a:t>
            </a:r>
            <a:endParaRPr kumimoji="0" lang="fr-FR" sz="4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0" y="0"/>
            <a:ext cx="48638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Mécanisme réactionnel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 </a:t>
            </a:r>
            <a:r>
              <a:rPr kumimoji="0" lang="fr-FR" sz="2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(A</a:t>
            </a:r>
            <a:r>
              <a:rPr kumimoji="0" lang="fr-FR" sz="2400" b="1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N</a:t>
            </a:r>
            <a:r>
              <a:rPr kumimoji="0" lang="fr-FR" sz="2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 + E)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72008" y="44624"/>
            <a:ext cx="8964488" cy="5184576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2008" y="56347"/>
            <a:ext cx="8964488" cy="430887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200" dirty="0" smtClean="0">
                <a:sym typeface="Wingdings"/>
              </a:rPr>
              <a:t></a:t>
            </a:r>
            <a:r>
              <a:rPr lang="fr-FR" sz="2200" baseline="30000" dirty="0" smtClean="0"/>
              <a:t> </a:t>
            </a:r>
            <a:r>
              <a:rPr lang="fr-FR" sz="2200" b="1" u="sng" dirty="0" smtClean="0"/>
              <a:t>Elimination de Cl </a:t>
            </a:r>
            <a:r>
              <a:rPr lang="fr-FR" sz="2200" b="1" u="sng" baseline="30000" dirty="0" smtClean="0"/>
              <a:t>–</a:t>
            </a:r>
            <a:r>
              <a:rPr lang="fr-FR" sz="2200" b="1" u="sng" dirty="0" smtClean="0"/>
              <a:t>, bon </a:t>
            </a:r>
            <a:r>
              <a:rPr lang="fr-FR" sz="2200" b="1" u="sng" dirty="0" err="1" smtClean="0"/>
              <a:t>nucléofuge</a:t>
            </a:r>
            <a:r>
              <a:rPr lang="fr-FR" sz="2200" dirty="0" smtClean="0"/>
              <a:t> :</a:t>
            </a:r>
          </a:p>
        </p:txBody>
      </p:sp>
      <p:pic>
        <p:nvPicPr>
          <p:cNvPr id="4" name="Image 3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500527"/>
            <a:ext cx="1938662" cy="2249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rme libre 4"/>
          <p:cNvSpPr/>
          <p:nvPr/>
        </p:nvSpPr>
        <p:spPr>
          <a:xfrm rot="6844802" flipH="1">
            <a:off x="992981" y="680104"/>
            <a:ext cx="267610" cy="535848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  <a:gd name="connsiteX0" fmla="*/ 703058 w 1483611"/>
              <a:gd name="connsiteY0" fmla="*/ 1823390 h 1823390"/>
              <a:gd name="connsiteX1" fmla="*/ 601824 w 1483611"/>
              <a:gd name="connsiteY1" fmla="*/ 1525011 h 1823390"/>
              <a:gd name="connsiteX2" fmla="*/ 67766 w 1483611"/>
              <a:gd name="connsiteY2" fmla="*/ 413001 h 1823390"/>
              <a:gd name="connsiteX3" fmla="*/ 1057956 w 1483611"/>
              <a:gd name="connsiteY3" fmla="*/ 181423 h 1823390"/>
              <a:gd name="connsiteX4" fmla="*/ 1483611 w 1483611"/>
              <a:gd name="connsiteY4" fmla="*/ 19697 h 1823390"/>
              <a:gd name="connsiteX0" fmla="*/ 828842 w 1609395"/>
              <a:gd name="connsiteY0" fmla="*/ 2164638 h 2164638"/>
              <a:gd name="connsiteX1" fmla="*/ 727608 w 1609395"/>
              <a:gd name="connsiteY1" fmla="*/ 1866259 h 2164638"/>
              <a:gd name="connsiteX2" fmla="*/ 193550 w 1609395"/>
              <a:gd name="connsiteY2" fmla="*/ 754249 h 2164638"/>
              <a:gd name="connsiteX3" fmla="*/ 235975 w 1609395"/>
              <a:gd name="connsiteY3" fmla="*/ 65550 h 2164638"/>
              <a:gd name="connsiteX4" fmla="*/ 1609395 w 1609395"/>
              <a:gd name="connsiteY4" fmla="*/ 360945 h 2164638"/>
              <a:gd name="connsiteX0" fmla="*/ 828842 w 1609395"/>
              <a:gd name="connsiteY0" fmla="*/ 2164638 h 2164638"/>
              <a:gd name="connsiteX1" fmla="*/ 193550 w 1609395"/>
              <a:gd name="connsiteY1" fmla="*/ 754249 h 2164638"/>
              <a:gd name="connsiteX2" fmla="*/ 235975 w 1609395"/>
              <a:gd name="connsiteY2" fmla="*/ 65550 h 2164638"/>
              <a:gd name="connsiteX3" fmla="*/ 1609395 w 1609395"/>
              <a:gd name="connsiteY3" fmla="*/ 360945 h 2164638"/>
              <a:gd name="connsiteX0" fmla="*/ 1000722 w 1781275"/>
              <a:gd name="connsiteY0" fmla="*/ 2253116 h 2253116"/>
              <a:gd name="connsiteX1" fmla="*/ 98812 w 1781275"/>
              <a:gd name="connsiteY1" fmla="*/ 1373591 h 2253116"/>
              <a:gd name="connsiteX2" fmla="*/ 407855 w 1781275"/>
              <a:gd name="connsiteY2" fmla="*/ 154028 h 2253116"/>
              <a:gd name="connsiteX3" fmla="*/ 1781275 w 1781275"/>
              <a:gd name="connsiteY3" fmla="*/ 449423 h 2253116"/>
              <a:gd name="connsiteX0" fmla="*/ 1000722 w 1437909"/>
              <a:gd name="connsiteY0" fmla="*/ 2241365 h 2241365"/>
              <a:gd name="connsiteX1" fmla="*/ 98812 w 1437909"/>
              <a:gd name="connsiteY1" fmla="*/ 1361840 h 2241365"/>
              <a:gd name="connsiteX2" fmla="*/ 407855 w 1437909"/>
              <a:gd name="connsiteY2" fmla="*/ 142277 h 2241365"/>
              <a:gd name="connsiteX3" fmla="*/ 1437910 w 1437909"/>
              <a:gd name="connsiteY3" fmla="*/ 508174 h 2241365"/>
              <a:gd name="connsiteX0" fmla="*/ 1150228 w 1459265"/>
              <a:gd name="connsiteY0" fmla="*/ 1727738 h 1727737"/>
              <a:gd name="connsiteX1" fmla="*/ 120168 w 1459265"/>
              <a:gd name="connsiteY1" fmla="*/ 1361840 h 1727737"/>
              <a:gd name="connsiteX2" fmla="*/ 429211 w 1459265"/>
              <a:gd name="connsiteY2" fmla="*/ 142277 h 1727737"/>
              <a:gd name="connsiteX3" fmla="*/ 1459266 w 1459265"/>
              <a:gd name="connsiteY3" fmla="*/ 508174 h 1727737"/>
              <a:gd name="connsiteX0" fmla="*/ 1150228 w 1459265"/>
              <a:gd name="connsiteY0" fmla="*/ 1727738 h 2051076"/>
              <a:gd name="connsiteX1" fmla="*/ 120168 w 1459265"/>
              <a:gd name="connsiteY1" fmla="*/ 1361840 h 2051076"/>
              <a:gd name="connsiteX2" fmla="*/ 429211 w 1459265"/>
              <a:gd name="connsiteY2" fmla="*/ 142277 h 2051076"/>
              <a:gd name="connsiteX3" fmla="*/ 1459266 w 1459265"/>
              <a:gd name="connsiteY3" fmla="*/ 508174 h 2051076"/>
              <a:gd name="connsiteX0" fmla="*/ 4352094 w 4352094"/>
              <a:gd name="connsiteY0" fmla="*/ 761463 h 1465036"/>
              <a:gd name="connsiteX1" fmla="*/ 577577 w 4352094"/>
              <a:gd name="connsiteY1" fmla="*/ 1361840 h 1465036"/>
              <a:gd name="connsiteX2" fmla="*/ 886620 w 4352094"/>
              <a:gd name="connsiteY2" fmla="*/ 142277 h 1465036"/>
              <a:gd name="connsiteX3" fmla="*/ 1916675 w 4352094"/>
              <a:gd name="connsiteY3" fmla="*/ 508174 h 1465036"/>
              <a:gd name="connsiteX0" fmla="*/ 3541700 w 3541700"/>
              <a:gd name="connsiteY0" fmla="*/ 694860 h 1018196"/>
              <a:gd name="connsiteX1" fmla="*/ 648935 w 3541700"/>
              <a:gd name="connsiteY1" fmla="*/ 895612 h 1018196"/>
              <a:gd name="connsiteX2" fmla="*/ 76226 w 3541700"/>
              <a:gd name="connsiteY2" fmla="*/ 75674 h 1018196"/>
              <a:gd name="connsiteX3" fmla="*/ 1106281 w 3541700"/>
              <a:gd name="connsiteY3" fmla="*/ 441571 h 1018196"/>
              <a:gd name="connsiteX0" fmla="*/ 3642499 w 3642499"/>
              <a:gd name="connsiteY0" fmla="*/ 1137801 h 1461137"/>
              <a:gd name="connsiteX1" fmla="*/ 749734 w 3642499"/>
              <a:gd name="connsiteY1" fmla="*/ 1338553 h 1461137"/>
              <a:gd name="connsiteX2" fmla="*/ 177025 w 3642499"/>
              <a:gd name="connsiteY2" fmla="*/ 518615 h 1461137"/>
              <a:gd name="connsiteX3" fmla="*/ 1811897 w 3642499"/>
              <a:gd name="connsiteY3" fmla="*/ 19697 h 1461137"/>
              <a:gd name="connsiteX0" fmla="*/ 3513175 w 3513175"/>
              <a:gd name="connsiteY0" fmla="*/ 1137801 h 2079647"/>
              <a:gd name="connsiteX1" fmla="*/ 1396352 w 3513175"/>
              <a:gd name="connsiteY1" fmla="*/ 1976451 h 2079647"/>
              <a:gd name="connsiteX2" fmla="*/ 47701 w 3513175"/>
              <a:gd name="connsiteY2" fmla="*/ 518615 h 2079647"/>
              <a:gd name="connsiteX3" fmla="*/ 1682573 w 3513175"/>
              <a:gd name="connsiteY3" fmla="*/ 19697 h 2079647"/>
              <a:gd name="connsiteX0" fmla="*/ 2827471 w 2827471"/>
              <a:gd name="connsiteY0" fmla="*/ 1137801 h 2013473"/>
              <a:gd name="connsiteX1" fmla="*/ 710648 w 2827471"/>
              <a:gd name="connsiteY1" fmla="*/ 1976451 h 2013473"/>
              <a:gd name="connsiteX2" fmla="*/ 47702 w 2827471"/>
              <a:gd name="connsiteY2" fmla="*/ 915664 h 2013473"/>
              <a:gd name="connsiteX3" fmla="*/ 996869 w 2827471"/>
              <a:gd name="connsiteY3" fmla="*/ 19697 h 2013473"/>
              <a:gd name="connsiteX0" fmla="*/ 2814936 w 2814936"/>
              <a:gd name="connsiteY0" fmla="*/ 941776 h 1817448"/>
              <a:gd name="connsiteX1" fmla="*/ 698113 w 2814936"/>
              <a:gd name="connsiteY1" fmla="*/ 1780426 h 1817448"/>
              <a:gd name="connsiteX2" fmla="*/ 35167 w 2814936"/>
              <a:gd name="connsiteY2" fmla="*/ 719639 h 1817448"/>
              <a:gd name="connsiteX3" fmla="*/ 487130 w 2814936"/>
              <a:gd name="connsiteY3" fmla="*/ 19697 h 1817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4936" h="1817448">
                <a:moveTo>
                  <a:pt x="2814936" y="941776"/>
                </a:moveTo>
                <a:cubicBezTo>
                  <a:pt x="2201057" y="1265114"/>
                  <a:pt x="1161408" y="1817449"/>
                  <a:pt x="698113" y="1780426"/>
                </a:cubicBezTo>
                <a:cubicBezTo>
                  <a:pt x="234818" y="1743403"/>
                  <a:pt x="70331" y="1013094"/>
                  <a:pt x="35167" y="719639"/>
                </a:cubicBezTo>
                <a:cubicBezTo>
                  <a:pt x="3" y="426184"/>
                  <a:pt x="376472" y="0"/>
                  <a:pt x="487130" y="19697"/>
                </a:cubicBezTo>
              </a:path>
            </a:pathLst>
          </a:custGeom>
          <a:ln w="38100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6" name="Forme libre 5"/>
          <p:cNvSpPr/>
          <p:nvPr/>
        </p:nvSpPr>
        <p:spPr>
          <a:xfrm rot="4326624" flipH="1">
            <a:off x="1500892" y="1522829"/>
            <a:ext cx="582209" cy="478099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  <a:gd name="connsiteX0" fmla="*/ 703058 w 1483611"/>
              <a:gd name="connsiteY0" fmla="*/ 1823390 h 1823390"/>
              <a:gd name="connsiteX1" fmla="*/ 601824 w 1483611"/>
              <a:gd name="connsiteY1" fmla="*/ 1525011 h 1823390"/>
              <a:gd name="connsiteX2" fmla="*/ 67766 w 1483611"/>
              <a:gd name="connsiteY2" fmla="*/ 413001 h 1823390"/>
              <a:gd name="connsiteX3" fmla="*/ 1057956 w 1483611"/>
              <a:gd name="connsiteY3" fmla="*/ 181423 h 1823390"/>
              <a:gd name="connsiteX4" fmla="*/ 1483611 w 1483611"/>
              <a:gd name="connsiteY4" fmla="*/ 19697 h 1823390"/>
              <a:gd name="connsiteX0" fmla="*/ 828842 w 1609395"/>
              <a:gd name="connsiteY0" fmla="*/ 2164638 h 2164638"/>
              <a:gd name="connsiteX1" fmla="*/ 727608 w 1609395"/>
              <a:gd name="connsiteY1" fmla="*/ 1866259 h 2164638"/>
              <a:gd name="connsiteX2" fmla="*/ 193550 w 1609395"/>
              <a:gd name="connsiteY2" fmla="*/ 754249 h 2164638"/>
              <a:gd name="connsiteX3" fmla="*/ 235975 w 1609395"/>
              <a:gd name="connsiteY3" fmla="*/ 65550 h 2164638"/>
              <a:gd name="connsiteX4" fmla="*/ 1609395 w 1609395"/>
              <a:gd name="connsiteY4" fmla="*/ 360945 h 2164638"/>
              <a:gd name="connsiteX0" fmla="*/ 828842 w 1609395"/>
              <a:gd name="connsiteY0" fmla="*/ 2164638 h 2164638"/>
              <a:gd name="connsiteX1" fmla="*/ 193550 w 1609395"/>
              <a:gd name="connsiteY1" fmla="*/ 754249 h 2164638"/>
              <a:gd name="connsiteX2" fmla="*/ 235975 w 1609395"/>
              <a:gd name="connsiteY2" fmla="*/ 65550 h 2164638"/>
              <a:gd name="connsiteX3" fmla="*/ 1609395 w 1609395"/>
              <a:gd name="connsiteY3" fmla="*/ 360945 h 2164638"/>
              <a:gd name="connsiteX0" fmla="*/ 1000722 w 1781275"/>
              <a:gd name="connsiteY0" fmla="*/ 2253116 h 2253116"/>
              <a:gd name="connsiteX1" fmla="*/ 98812 w 1781275"/>
              <a:gd name="connsiteY1" fmla="*/ 1373591 h 2253116"/>
              <a:gd name="connsiteX2" fmla="*/ 407855 w 1781275"/>
              <a:gd name="connsiteY2" fmla="*/ 154028 h 2253116"/>
              <a:gd name="connsiteX3" fmla="*/ 1781275 w 1781275"/>
              <a:gd name="connsiteY3" fmla="*/ 449423 h 2253116"/>
              <a:gd name="connsiteX0" fmla="*/ 1000722 w 1437909"/>
              <a:gd name="connsiteY0" fmla="*/ 2241365 h 2241365"/>
              <a:gd name="connsiteX1" fmla="*/ 98812 w 1437909"/>
              <a:gd name="connsiteY1" fmla="*/ 1361840 h 2241365"/>
              <a:gd name="connsiteX2" fmla="*/ 407855 w 1437909"/>
              <a:gd name="connsiteY2" fmla="*/ 142277 h 2241365"/>
              <a:gd name="connsiteX3" fmla="*/ 1437910 w 1437909"/>
              <a:gd name="connsiteY3" fmla="*/ 508174 h 2241365"/>
              <a:gd name="connsiteX0" fmla="*/ 1150228 w 1459265"/>
              <a:gd name="connsiteY0" fmla="*/ 1727738 h 1727737"/>
              <a:gd name="connsiteX1" fmla="*/ 120168 w 1459265"/>
              <a:gd name="connsiteY1" fmla="*/ 1361840 h 1727737"/>
              <a:gd name="connsiteX2" fmla="*/ 429211 w 1459265"/>
              <a:gd name="connsiteY2" fmla="*/ 142277 h 1727737"/>
              <a:gd name="connsiteX3" fmla="*/ 1459266 w 1459265"/>
              <a:gd name="connsiteY3" fmla="*/ 508174 h 1727737"/>
              <a:gd name="connsiteX0" fmla="*/ 1150228 w 1459265"/>
              <a:gd name="connsiteY0" fmla="*/ 1727738 h 2051076"/>
              <a:gd name="connsiteX1" fmla="*/ 120168 w 1459265"/>
              <a:gd name="connsiteY1" fmla="*/ 1361840 h 2051076"/>
              <a:gd name="connsiteX2" fmla="*/ 429211 w 1459265"/>
              <a:gd name="connsiteY2" fmla="*/ 142277 h 2051076"/>
              <a:gd name="connsiteX3" fmla="*/ 1459266 w 1459265"/>
              <a:gd name="connsiteY3" fmla="*/ 508174 h 2051076"/>
              <a:gd name="connsiteX0" fmla="*/ 4352094 w 4352094"/>
              <a:gd name="connsiteY0" fmla="*/ 761463 h 1465036"/>
              <a:gd name="connsiteX1" fmla="*/ 577577 w 4352094"/>
              <a:gd name="connsiteY1" fmla="*/ 1361840 h 1465036"/>
              <a:gd name="connsiteX2" fmla="*/ 886620 w 4352094"/>
              <a:gd name="connsiteY2" fmla="*/ 142277 h 1465036"/>
              <a:gd name="connsiteX3" fmla="*/ 1916675 w 4352094"/>
              <a:gd name="connsiteY3" fmla="*/ 508174 h 1465036"/>
              <a:gd name="connsiteX0" fmla="*/ 3541700 w 3541700"/>
              <a:gd name="connsiteY0" fmla="*/ 694860 h 1018196"/>
              <a:gd name="connsiteX1" fmla="*/ 648935 w 3541700"/>
              <a:gd name="connsiteY1" fmla="*/ 895612 h 1018196"/>
              <a:gd name="connsiteX2" fmla="*/ 76226 w 3541700"/>
              <a:gd name="connsiteY2" fmla="*/ 75674 h 1018196"/>
              <a:gd name="connsiteX3" fmla="*/ 1106281 w 3541700"/>
              <a:gd name="connsiteY3" fmla="*/ 441571 h 1018196"/>
              <a:gd name="connsiteX0" fmla="*/ 3642499 w 3642499"/>
              <a:gd name="connsiteY0" fmla="*/ 1137801 h 1461137"/>
              <a:gd name="connsiteX1" fmla="*/ 749734 w 3642499"/>
              <a:gd name="connsiteY1" fmla="*/ 1338553 h 1461137"/>
              <a:gd name="connsiteX2" fmla="*/ 177025 w 3642499"/>
              <a:gd name="connsiteY2" fmla="*/ 518615 h 1461137"/>
              <a:gd name="connsiteX3" fmla="*/ 1811897 w 3642499"/>
              <a:gd name="connsiteY3" fmla="*/ 19697 h 1461137"/>
              <a:gd name="connsiteX0" fmla="*/ 3513175 w 3513175"/>
              <a:gd name="connsiteY0" fmla="*/ 1137801 h 2079647"/>
              <a:gd name="connsiteX1" fmla="*/ 1396352 w 3513175"/>
              <a:gd name="connsiteY1" fmla="*/ 1976451 h 2079647"/>
              <a:gd name="connsiteX2" fmla="*/ 47701 w 3513175"/>
              <a:gd name="connsiteY2" fmla="*/ 518615 h 2079647"/>
              <a:gd name="connsiteX3" fmla="*/ 1682573 w 3513175"/>
              <a:gd name="connsiteY3" fmla="*/ 19697 h 2079647"/>
              <a:gd name="connsiteX0" fmla="*/ 2827471 w 2827471"/>
              <a:gd name="connsiteY0" fmla="*/ 1137801 h 2013473"/>
              <a:gd name="connsiteX1" fmla="*/ 710648 w 2827471"/>
              <a:gd name="connsiteY1" fmla="*/ 1976451 h 2013473"/>
              <a:gd name="connsiteX2" fmla="*/ 47702 w 2827471"/>
              <a:gd name="connsiteY2" fmla="*/ 915664 h 2013473"/>
              <a:gd name="connsiteX3" fmla="*/ 996869 w 2827471"/>
              <a:gd name="connsiteY3" fmla="*/ 19697 h 2013473"/>
              <a:gd name="connsiteX0" fmla="*/ 2816305 w 2816305"/>
              <a:gd name="connsiteY0" fmla="*/ 725881 h 1601553"/>
              <a:gd name="connsiteX1" fmla="*/ 699482 w 2816305"/>
              <a:gd name="connsiteY1" fmla="*/ 1564531 h 1601553"/>
              <a:gd name="connsiteX2" fmla="*/ 36536 w 2816305"/>
              <a:gd name="connsiteY2" fmla="*/ 503744 h 1601553"/>
              <a:gd name="connsiteX3" fmla="*/ 480275 w 2816305"/>
              <a:gd name="connsiteY3" fmla="*/ 19697 h 1601553"/>
              <a:gd name="connsiteX0" fmla="*/ 2828735 w 2828735"/>
              <a:gd name="connsiteY0" fmla="*/ 725881 h 1216843"/>
              <a:gd name="connsiteX1" fmla="*/ 786502 w 2828735"/>
              <a:gd name="connsiteY1" fmla="*/ 1179819 h 1216843"/>
              <a:gd name="connsiteX2" fmla="*/ 48966 w 2828735"/>
              <a:gd name="connsiteY2" fmla="*/ 503744 h 1216843"/>
              <a:gd name="connsiteX3" fmla="*/ 492705 w 2828735"/>
              <a:gd name="connsiteY3" fmla="*/ 19697 h 1216843"/>
              <a:gd name="connsiteX0" fmla="*/ 3511635 w 3511635"/>
              <a:gd name="connsiteY0" fmla="*/ 725881 h 1189687"/>
              <a:gd name="connsiteX1" fmla="*/ 1469402 w 3511635"/>
              <a:gd name="connsiteY1" fmla="*/ 1179819 h 1189687"/>
              <a:gd name="connsiteX2" fmla="*/ 48965 w 3511635"/>
              <a:gd name="connsiteY2" fmla="*/ 666665 h 1189687"/>
              <a:gd name="connsiteX3" fmla="*/ 1175605 w 3511635"/>
              <a:gd name="connsiteY3" fmla="*/ 19697 h 1189687"/>
              <a:gd name="connsiteX0" fmla="*/ 3503234 w 3503234"/>
              <a:gd name="connsiteY0" fmla="*/ 725881 h 1049220"/>
              <a:gd name="connsiteX1" fmla="*/ 923835 w 3503234"/>
              <a:gd name="connsiteY1" fmla="*/ 989695 h 1049220"/>
              <a:gd name="connsiteX2" fmla="*/ 40564 w 3503234"/>
              <a:gd name="connsiteY2" fmla="*/ 666665 h 1049220"/>
              <a:gd name="connsiteX3" fmla="*/ 1167204 w 3503234"/>
              <a:gd name="connsiteY3" fmla="*/ 19697 h 1049220"/>
              <a:gd name="connsiteX0" fmla="*/ 3462669 w 3462669"/>
              <a:gd name="connsiteY0" fmla="*/ 725881 h 725880"/>
              <a:gd name="connsiteX1" fmla="*/ -1 w 3462669"/>
              <a:gd name="connsiteY1" fmla="*/ 666665 h 725880"/>
              <a:gd name="connsiteX2" fmla="*/ 1126639 w 3462669"/>
              <a:gd name="connsiteY2" fmla="*/ 19697 h 725880"/>
              <a:gd name="connsiteX0" fmla="*/ 3462669 w 3462669"/>
              <a:gd name="connsiteY0" fmla="*/ 725881 h 778484"/>
              <a:gd name="connsiteX1" fmla="*/ 3440293 w 3462669"/>
              <a:gd name="connsiteY1" fmla="*/ 778482 h 778484"/>
              <a:gd name="connsiteX2" fmla="*/ -1 w 3462669"/>
              <a:gd name="connsiteY2" fmla="*/ 666665 h 778484"/>
              <a:gd name="connsiteX3" fmla="*/ 1126639 w 3462669"/>
              <a:gd name="connsiteY3" fmla="*/ 19697 h 778484"/>
              <a:gd name="connsiteX0" fmla="*/ 4065592 w 4065592"/>
              <a:gd name="connsiteY0" fmla="*/ 725881 h 1260150"/>
              <a:gd name="connsiteX1" fmla="*/ 4043216 w 4065592"/>
              <a:gd name="connsiteY1" fmla="*/ 778482 h 1260150"/>
              <a:gd name="connsiteX2" fmla="*/ 602922 w 4065592"/>
              <a:gd name="connsiteY2" fmla="*/ 666665 h 1260150"/>
              <a:gd name="connsiteX3" fmla="*/ 1729562 w 4065592"/>
              <a:gd name="connsiteY3" fmla="*/ 19697 h 1260150"/>
              <a:gd name="connsiteX0" fmla="*/ 4065592 w 4065592"/>
              <a:gd name="connsiteY0" fmla="*/ 725881 h 1260150"/>
              <a:gd name="connsiteX1" fmla="*/ 4043216 w 4065592"/>
              <a:gd name="connsiteY1" fmla="*/ 778482 h 1260150"/>
              <a:gd name="connsiteX2" fmla="*/ 602922 w 4065592"/>
              <a:gd name="connsiteY2" fmla="*/ 666665 h 1260150"/>
              <a:gd name="connsiteX3" fmla="*/ 1729562 w 4065592"/>
              <a:gd name="connsiteY3" fmla="*/ 19697 h 1260150"/>
              <a:gd name="connsiteX0" fmla="*/ 4065592 w 4065592"/>
              <a:gd name="connsiteY0" fmla="*/ 725881 h 1260150"/>
              <a:gd name="connsiteX1" fmla="*/ 4043216 w 4065592"/>
              <a:gd name="connsiteY1" fmla="*/ 778482 h 1260150"/>
              <a:gd name="connsiteX2" fmla="*/ 602922 w 4065592"/>
              <a:gd name="connsiteY2" fmla="*/ 666665 h 1260150"/>
              <a:gd name="connsiteX3" fmla="*/ 1729562 w 4065592"/>
              <a:gd name="connsiteY3" fmla="*/ 19697 h 1260150"/>
              <a:gd name="connsiteX0" fmla="*/ 4065592 w 4065592"/>
              <a:gd name="connsiteY0" fmla="*/ 986361 h 1520630"/>
              <a:gd name="connsiteX1" fmla="*/ 4043216 w 4065592"/>
              <a:gd name="connsiteY1" fmla="*/ 1038962 h 1520630"/>
              <a:gd name="connsiteX2" fmla="*/ 602922 w 4065592"/>
              <a:gd name="connsiteY2" fmla="*/ 927145 h 1520630"/>
              <a:gd name="connsiteX3" fmla="*/ 1670927 w 4065592"/>
              <a:gd name="connsiteY3" fmla="*/ 19697 h 1520630"/>
              <a:gd name="connsiteX0" fmla="*/ 4065592 w 4065592"/>
              <a:gd name="connsiteY0" fmla="*/ 986361 h 1520630"/>
              <a:gd name="connsiteX1" fmla="*/ 4043216 w 4065592"/>
              <a:gd name="connsiteY1" fmla="*/ 1038962 h 1520630"/>
              <a:gd name="connsiteX2" fmla="*/ 220218 w 4065592"/>
              <a:gd name="connsiteY2" fmla="*/ 954972 h 1520630"/>
              <a:gd name="connsiteX3" fmla="*/ 1670927 w 4065592"/>
              <a:gd name="connsiteY3" fmla="*/ 19697 h 1520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65592" h="1520630">
                <a:moveTo>
                  <a:pt x="4065592" y="986361"/>
                </a:moveTo>
                <a:lnTo>
                  <a:pt x="4043216" y="1038962"/>
                </a:lnTo>
                <a:cubicBezTo>
                  <a:pt x="2" y="1520630"/>
                  <a:pt x="208801" y="1289362"/>
                  <a:pt x="220218" y="954972"/>
                </a:cubicBezTo>
                <a:cubicBezTo>
                  <a:pt x="280942" y="546945"/>
                  <a:pt x="1560269" y="0"/>
                  <a:pt x="1670927" y="19697"/>
                </a:cubicBezTo>
              </a:path>
            </a:pathLst>
          </a:custGeom>
          <a:ln w="38100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cxnSp>
        <p:nvCxnSpPr>
          <p:cNvPr id="7" name="Connecteur droit avec flèche 6"/>
          <p:cNvCxnSpPr/>
          <p:nvPr/>
        </p:nvCxnSpPr>
        <p:spPr>
          <a:xfrm>
            <a:off x="2843808" y="1508639"/>
            <a:ext cx="936625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572535"/>
            <a:ext cx="2473121" cy="1889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8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1148599"/>
            <a:ext cx="953321" cy="717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 9"/>
          <p:cNvPicPr/>
          <p:nvPr/>
        </p:nvPicPr>
        <p:blipFill>
          <a:blip r:embed="rId5" cstate="print"/>
          <a:srcRect l="42492" t="39759" r="46561" b="22892"/>
          <a:stretch>
            <a:fillRect/>
          </a:stretch>
        </p:blipFill>
        <p:spPr bwMode="auto">
          <a:xfrm>
            <a:off x="6660232" y="1220607"/>
            <a:ext cx="64807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84058" y="2739797"/>
            <a:ext cx="8964488" cy="430887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200" dirty="0" smtClean="0">
                <a:sym typeface="Wingdings"/>
              </a:rPr>
              <a:t></a:t>
            </a:r>
            <a:r>
              <a:rPr lang="fr-FR" sz="2200" baseline="30000" dirty="0" smtClean="0"/>
              <a:t> </a:t>
            </a:r>
            <a:r>
              <a:rPr lang="fr-FR" sz="2200" b="1" u="sng" dirty="0" err="1" smtClean="0"/>
              <a:t>Déprotonation</a:t>
            </a:r>
            <a:r>
              <a:rPr lang="fr-FR" sz="2200" dirty="0" smtClean="0"/>
              <a:t> :</a:t>
            </a:r>
          </a:p>
        </p:txBody>
      </p:sp>
      <p:pic>
        <p:nvPicPr>
          <p:cNvPr id="12" name="Image 1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3191892"/>
            <a:ext cx="2473121" cy="1889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 12"/>
          <p:cNvPicPr/>
          <p:nvPr/>
        </p:nvPicPr>
        <p:blipFill>
          <a:blip r:embed="rId5" cstate="print"/>
          <a:srcRect l="42492" t="39759" r="46561" b="22892"/>
          <a:stretch>
            <a:fillRect/>
          </a:stretch>
        </p:blipFill>
        <p:spPr bwMode="auto">
          <a:xfrm>
            <a:off x="2555776" y="3767956"/>
            <a:ext cx="64807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Connecteur droit avec flèche 13"/>
          <p:cNvCxnSpPr/>
          <p:nvPr/>
        </p:nvCxnSpPr>
        <p:spPr>
          <a:xfrm>
            <a:off x="4067944" y="4127996"/>
            <a:ext cx="936625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 14"/>
          <p:cNvPicPr/>
          <p:nvPr/>
        </p:nvPicPr>
        <p:blipFill>
          <a:blip r:embed="rId6" cstate="print"/>
          <a:srcRect l="1607" r="61460" b="-7857"/>
          <a:stretch>
            <a:fillRect/>
          </a:stretch>
        </p:blipFill>
        <p:spPr bwMode="auto">
          <a:xfrm>
            <a:off x="7956376" y="3263900"/>
            <a:ext cx="969793" cy="1714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Image 15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76056" y="3407916"/>
            <a:ext cx="2481254" cy="1351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Image 16"/>
          <p:cNvPicPr/>
          <p:nvPr/>
        </p:nvPicPr>
        <p:blipFill>
          <a:blip r:embed="rId6" cstate="print"/>
          <a:srcRect l="60492" b="22857"/>
          <a:stretch>
            <a:fillRect/>
          </a:stretch>
        </p:blipFill>
        <p:spPr bwMode="auto">
          <a:xfrm>
            <a:off x="3059832" y="3551932"/>
            <a:ext cx="1002889" cy="1186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Image 17"/>
          <p:cNvPicPr/>
          <p:nvPr/>
        </p:nvPicPr>
        <p:blipFill>
          <a:blip r:embed="rId5" cstate="print"/>
          <a:srcRect l="42492" t="39759" r="46561" b="22892"/>
          <a:stretch>
            <a:fillRect/>
          </a:stretch>
        </p:blipFill>
        <p:spPr bwMode="auto">
          <a:xfrm>
            <a:off x="7236296" y="3407916"/>
            <a:ext cx="64807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Forme libre 18"/>
          <p:cNvSpPr/>
          <p:nvPr/>
        </p:nvSpPr>
        <p:spPr>
          <a:xfrm rot="4326624" flipH="1" flipV="1">
            <a:off x="2340010" y="4020359"/>
            <a:ext cx="684664" cy="1879345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  <a:gd name="connsiteX0" fmla="*/ 703058 w 1483611"/>
              <a:gd name="connsiteY0" fmla="*/ 1823390 h 1823390"/>
              <a:gd name="connsiteX1" fmla="*/ 601824 w 1483611"/>
              <a:gd name="connsiteY1" fmla="*/ 1525011 h 1823390"/>
              <a:gd name="connsiteX2" fmla="*/ 67766 w 1483611"/>
              <a:gd name="connsiteY2" fmla="*/ 413001 h 1823390"/>
              <a:gd name="connsiteX3" fmla="*/ 1057956 w 1483611"/>
              <a:gd name="connsiteY3" fmla="*/ 181423 h 1823390"/>
              <a:gd name="connsiteX4" fmla="*/ 1483611 w 1483611"/>
              <a:gd name="connsiteY4" fmla="*/ 19697 h 1823390"/>
              <a:gd name="connsiteX0" fmla="*/ 828842 w 1609395"/>
              <a:gd name="connsiteY0" fmla="*/ 2164638 h 2164638"/>
              <a:gd name="connsiteX1" fmla="*/ 727608 w 1609395"/>
              <a:gd name="connsiteY1" fmla="*/ 1866259 h 2164638"/>
              <a:gd name="connsiteX2" fmla="*/ 193550 w 1609395"/>
              <a:gd name="connsiteY2" fmla="*/ 754249 h 2164638"/>
              <a:gd name="connsiteX3" fmla="*/ 235975 w 1609395"/>
              <a:gd name="connsiteY3" fmla="*/ 65550 h 2164638"/>
              <a:gd name="connsiteX4" fmla="*/ 1609395 w 1609395"/>
              <a:gd name="connsiteY4" fmla="*/ 360945 h 2164638"/>
              <a:gd name="connsiteX0" fmla="*/ 828842 w 1609395"/>
              <a:gd name="connsiteY0" fmla="*/ 2164638 h 2164638"/>
              <a:gd name="connsiteX1" fmla="*/ 193550 w 1609395"/>
              <a:gd name="connsiteY1" fmla="*/ 754249 h 2164638"/>
              <a:gd name="connsiteX2" fmla="*/ 235975 w 1609395"/>
              <a:gd name="connsiteY2" fmla="*/ 65550 h 2164638"/>
              <a:gd name="connsiteX3" fmla="*/ 1609395 w 1609395"/>
              <a:gd name="connsiteY3" fmla="*/ 360945 h 2164638"/>
              <a:gd name="connsiteX0" fmla="*/ 1000722 w 1781275"/>
              <a:gd name="connsiteY0" fmla="*/ 2253116 h 2253116"/>
              <a:gd name="connsiteX1" fmla="*/ 98812 w 1781275"/>
              <a:gd name="connsiteY1" fmla="*/ 1373591 h 2253116"/>
              <a:gd name="connsiteX2" fmla="*/ 407855 w 1781275"/>
              <a:gd name="connsiteY2" fmla="*/ 154028 h 2253116"/>
              <a:gd name="connsiteX3" fmla="*/ 1781275 w 1781275"/>
              <a:gd name="connsiteY3" fmla="*/ 449423 h 2253116"/>
              <a:gd name="connsiteX0" fmla="*/ 1000722 w 1437909"/>
              <a:gd name="connsiteY0" fmla="*/ 2241365 h 2241365"/>
              <a:gd name="connsiteX1" fmla="*/ 98812 w 1437909"/>
              <a:gd name="connsiteY1" fmla="*/ 1361840 h 2241365"/>
              <a:gd name="connsiteX2" fmla="*/ 407855 w 1437909"/>
              <a:gd name="connsiteY2" fmla="*/ 142277 h 2241365"/>
              <a:gd name="connsiteX3" fmla="*/ 1437910 w 1437909"/>
              <a:gd name="connsiteY3" fmla="*/ 508174 h 2241365"/>
              <a:gd name="connsiteX0" fmla="*/ 1150228 w 1459265"/>
              <a:gd name="connsiteY0" fmla="*/ 1727738 h 1727737"/>
              <a:gd name="connsiteX1" fmla="*/ 120168 w 1459265"/>
              <a:gd name="connsiteY1" fmla="*/ 1361840 h 1727737"/>
              <a:gd name="connsiteX2" fmla="*/ 429211 w 1459265"/>
              <a:gd name="connsiteY2" fmla="*/ 142277 h 1727737"/>
              <a:gd name="connsiteX3" fmla="*/ 1459266 w 1459265"/>
              <a:gd name="connsiteY3" fmla="*/ 508174 h 1727737"/>
              <a:gd name="connsiteX0" fmla="*/ 1150228 w 1459265"/>
              <a:gd name="connsiteY0" fmla="*/ 1727738 h 2051076"/>
              <a:gd name="connsiteX1" fmla="*/ 120168 w 1459265"/>
              <a:gd name="connsiteY1" fmla="*/ 1361840 h 2051076"/>
              <a:gd name="connsiteX2" fmla="*/ 429211 w 1459265"/>
              <a:gd name="connsiteY2" fmla="*/ 142277 h 2051076"/>
              <a:gd name="connsiteX3" fmla="*/ 1459266 w 1459265"/>
              <a:gd name="connsiteY3" fmla="*/ 508174 h 2051076"/>
              <a:gd name="connsiteX0" fmla="*/ 4352094 w 4352094"/>
              <a:gd name="connsiteY0" fmla="*/ 761463 h 1465036"/>
              <a:gd name="connsiteX1" fmla="*/ 577577 w 4352094"/>
              <a:gd name="connsiteY1" fmla="*/ 1361840 h 1465036"/>
              <a:gd name="connsiteX2" fmla="*/ 886620 w 4352094"/>
              <a:gd name="connsiteY2" fmla="*/ 142277 h 1465036"/>
              <a:gd name="connsiteX3" fmla="*/ 1916675 w 4352094"/>
              <a:gd name="connsiteY3" fmla="*/ 508174 h 1465036"/>
              <a:gd name="connsiteX0" fmla="*/ 3541700 w 3541700"/>
              <a:gd name="connsiteY0" fmla="*/ 694860 h 1018196"/>
              <a:gd name="connsiteX1" fmla="*/ 648935 w 3541700"/>
              <a:gd name="connsiteY1" fmla="*/ 895612 h 1018196"/>
              <a:gd name="connsiteX2" fmla="*/ 76226 w 3541700"/>
              <a:gd name="connsiteY2" fmla="*/ 75674 h 1018196"/>
              <a:gd name="connsiteX3" fmla="*/ 1106281 w 3541700"/>
              <a:gd name="connsiteY3" fmla="*/ 441571 h 1018196"/>
              <a:gd name="connsiteX0" fmla="*/ 3642499 w 3642499"/>
              <a:gd name="connsiteY0" fmla="*/ 1137801 h 1461137"/>
              <a:gd name="connsiteX1" fmla="*/ 749734 w 3642499"/>
              <a:gd name="connsiteY1" fmla="*/ 1338553 h 1461137"/>
              <a:gd name="connsiteX2" fmla="*/ 177025 w 3642499"/>
              <a:gd name="connsiteY2" fmla="*/ 518615 h 1461137"/>
              <a:gd name="connsiteX3" fmla="*/ 1811897 w 3642499"/>
              <a:gd name="connsiteY3" fmla="*/ 19697 h 1461137"/>
              <a:gd name="connsiteX0" fmla="*/ 3513175 w 3513175"/>
              <a:gd name="connsiteY0" fmla="*/ 1137801 h 2079647"/>
              <a:gd name="connsiteX1" fmla="*/ 1396352 w 3513175"/>
              <a:gd name="connsiteY1" fmla="*/ 1976451 h 2079647"/>
              <a:gd name="connsiteX2" fmla="*/ 47701 w 3513175"/>
              <a:gd name="connsiteY2" fmla="*/ 518615 h 2079647"/>
              <a:gd name="connsiteX3" fmla="*/ 1682573 w 3513175"/>
              <a:gd name="connsiteY3" fmla="*/ 19697 h 2079647"/>
              <a:gd name="connsiteX0" fmla="*/ 2827471 w 2827471"/>
              <a:gd name="connsiteY0" fmla="*/ 1137801 h 2013473"/>
              <a:gd name="connsiteX1" fmla="*/ 710648 w 2827471"/>
              <a:gd name="connsiteY1" fmla="*/ 1976451 h 2013473"/>
              <a:gd name="connsiteX2" fmla="*/ 47702 w 2827471"/>
              <a:gd name="connsiteY2" fmla="*/ 915664 h 2013473"/>
              <a:gd name="connsiteX3" fmla="*/ 996869 w 2827471"/>
              <a:gd name="connsiteY3" fmla="*/ 19697 h 2013473"/>
              <a:gd name="connsiteX0" fmla="*/ 2816305 w 2816305"/>
              <a:gd name="connsiteY0" fmla="*/ 725881 h 1601553"/>
              <a:gd name="connsiteX1" fmla="*/ 699482 w 2816305"/>
              <a:gd name="connsiteY1" fmla="*/ 1564531 h 1601553"/>
              <a:gd name="connsiteX2" fmla="*/ 36536 w 2816305"/>
              <a:gd name="connsiteY2" fmla="*/ 503744 h 1601553"/>
              <a:gd name="connsiteX3" fmla="*/ 480275 w 2816305"/>
              <a:gd name="connsiteY3" fmla="*/ 19697 h 1601553"/>
              <a:gd name="connsiteX0" fmla="*/ 2828735 w 2828735"/>
              <a:gd name="connsiteY0" fmla="*/ 725881 h 1216843"/>
              <a:gd name="connsiteX1" fmla="*/ 786502 w 2828735"/>
              <a:gd name="connsiteY1" fmla="*/ 1179819 h 1216843"/>
              <a:gd name="connsiteX2" fmla="*/ 48966 w 2828735"/>
              <a:gd name="connsiteY2" fmla="*/ 503744 h 1216843"/>
              <a:gd name="connsiteX3" fmla="*/ 492705 w 2828735"/>
              <a:gd name="connsiteY3" fmla="*/ 19697 h 1216843"/>
              <a:gd name="connsiteX0" fmla="*/ 3511635 w 3511635"/>
              <a:gd name="connsiteY0" fmla="*/ 725881 h 1189687"/>
              <a:gd name="connsiteX1" fmla="*/ 1469402 w 3511635"/>
              <a:gd name="connsiteY1" fmla="*/ 1179819 h 1189687"/>
              <a:gd name="connsiteX2" fmla="*/ 48965 w 3511635"/>
              <a:gd name="connsiteY2" fmla="*/ 666665 h 1189687"/>
              <a:gd name="connsiteX3" fmla="*/ 1175605 w 3511635"/>
              <a:gd name="connsiteY3" fmla="*/ 19697 h 1189687"/>
              <a:gd name="connsiteX0" fmla="*/ 3503234 w 3503234"/>
              <a:gd name="connsiteY0" fmla="*/ 725881 h 1049220"/>
              <a:gd name="connsiteX1" fmla="*/ 923835 w 3503234"/>
              <a:gd name="connsiteY1" fmla="*/ 989695 h 1049220"/>
              <a:gd name="connsiteX2" fmla="*/ 40564 w 3503234"/>
              <a:gd name="connsiteY2" fmla="*/ 666665 h 1049220"/>
              <a:gd name="connsiteX3" fmla="*/ 1167204 w 3503234"/>
              <a:gd name="connsiteY3" fmla="*/ 19697 h 1049220"/>
              <a:gd name="connsiteX0" fmla="*/ 3462669 w 3462669"/>
              <a:gd name="connsiteY0" fmla="*/ 725881 h 725880"/>
              <a:gd name="connsiteX1" fmla="*/ -1 w 3462669"/>
              <a:gd name="connsiteY1" fmla="*/ 666665 h 725880"/>
              <a:gd name="connsiteX2" fmla="*/ 1126639 w 3462669"/>
              <a:gd name="connsiteY2" fmla="*/ 19697 h 725880"/>
              <a:gd name="connsiteX0" fmla="*/ 3462669 w 3462669"/>
              <a:gd name="connsiteY0" fmla="*/ 725881 h 778484"/>
              <a:gd name="connsiteX1" fmla="*/ 3440293 w 3462669"/>
              <a:gd name="connsiteY1" fmla="*/ 778482 h 778484"/>
              <a:gd name="connsiteX2" fmla="*/ -1 w 3462669"/>
              <a:gd name="connsiteY2" fmla="*/ 666665 h 778484"/>
              <a:gd name="connsiteX3" fmla="*/ 1126639 w 3462669"/>
              <a:gd name="connsiteY3" fmla="*/ 19697 h 778484"/>
              <a:gd name="connsiteX0" fmla="*/ 4065592 w 4065592"/>
              <a:gd name="connsiteY0" fmla="*/ 725881 h 1260150"/>
              <a:gd name="connsiteX1" fmla="*/ 4043216 w 4065592"/>
              <a:gd name="connsiteY1" fmla="*/ 778482 h 1260150"/>
              <a:gd name="connsiteX2" fmla="*/ 602922 w 4065592"/>
              <a:gd name="connsiteY2" fmla="*/ 666665 h 1260150"/>
              <a:gd name="connsiteX3" fmla="*/ 1729562 w 4065592"/>
              <a:gd name="connsiteY3" fmla="*/ 19697 h 1260150"/>
              <a:gd name="connsiteX0" fmla="*/ 4065592 w 4065592"/>
              <a:gd name="connsiteY0" fmla="*/ 725881 h 1260150"/>
              <a:gd name="connsiteX1" fmla="*/ 4043216 w 4065592"/>
              <a:gd name="connsiteY1" fmla="*/ 778482 h 1260150"/>
              <a:gd name="connsiteX2" fmla="*/ 602922 w 4065592"/>
              <a:gd name="connsiteY2" fmla="*/ 666665 h 1260150"/>
              <a:gd name="connsiteX3" fmla="*/ 1729562 w 4065592"/>
              <a:gd name="connsiteY3" fmla="*/ 19697 h 1260150"/>
              <a:gd name="connsiteX0" fmla="*/ 4065592 w 4065592"/>
              <a:gd name="connsiteY0" fmla="*/ 725881 h 1260150"/>
              <a:gd name="connsiteX1" fmla="*/ 4043216 w 4065592"/>
              <a:gd name="connsiteY1" fmla="*/ 778482 h 1260150"/>
              <a:gd name="connsiteX2" fmla="*/ 602922 w 4065592"/>
              <a:gd name="connsiteY2" fmla="*/ 666665 h 1260150"/>
              <a:gd name="connsiteX3" fmla="*/ 1729562 w 4065592"/>
              <a:gd name="connsiteY3" fmla="*/ 19697 h 1260150"/>
              <a:gd name="connsiteX0" fmla="*/ 4065592 w 4065592"/>
              <a:gd name="connsiteY0" fmla="*/ 986361 h 1520630"/>
              <a:gd name="connsiteX1" fmla="*/ 4043216 w 4065592"/>
              <a:gd name="connsiteY1" fmla="*/ 1038962 h 1520630"/>
              <a:gd name="connsiteX2" fmla="*/ 602922 w 4065592"/>
              <a:gd name="connsiteY2" fmla="*/ 927145 h 1520630"/>
              <a:gd name="connsiteX3" fmla="*/ 1670927 w 4065592"/>
              <a:gd name="connsiteY3" fmla="*/ 19697 h 1520630"/>
              <a:gd name="connsiteX0" fmla="*/ 4065592 w 4065592"/>
              <a:gd name="connsiteY0" fmla="*/ 986361 h 1520630"/>
              <a:gd name="connsiteX1" fmla="*/ 4043216 w 4065592"/>
              <a:gd name="connsiteY1" fmla="*/ 1038962 h 1520630"/>
              <a:gd name="connsiteX2" fmla="*/ 220218 w 4065592"/>
              <a:gd name="connsiteY2" fmla="*/ 954972 h 1520630"/>
              <a:gd name="connsiteX3" fmla="*/ 1670927 w 4065592"/>
              <a:gd name="connsiteY3" fmla="*/ 19697 h 1520630"/>
              <a:gd name="connsiteX0" fmla="*/ 4065592 w 6356052"/>
              <a:gd name="connsiteY0" fmla="*/ 3154884 h 3689153"/>
              <a:gd name="connsiteX1" fmla="*/ 4043216 w 6356052"/>
              <a:gd name="connsiteY1" fmla="*/ 3207485 h 3689153"/>
              <a:gd name="connsiteX2" fmla="*/ 220218 w 6356052"/>
              <a:gd name="connsiteY2" fmla="*/ 3123495 h 3689153"/>
              <a:gd name="connsiteX3" fmla="*/ 6356049 w 6356052"/>
              <a:gd name="connsiteY3" fmla="*/ 19698 h 3689153"/>
              <a:gd name="connsiteX0" fmla="*/ 6725846 w 9016306"/>
              <a:gd name="connsiteY0" fmla="*/ 3154884 h 4229459"/>
              <a:gd name="connsiteX1" fmla="*/ 4043215 w 9016306"/>
              <a:gd name="connsiteY1" fmla="*/ 3747791 h 4229459"/>
              <a:gd name="connsiteX2" fmla="*/ 2880472 w 9016306"/>
              <a:gd name="connsiteY2" fmla="*/ 3123495 h 4229459"/>
              <a:gd name="connsiteX3" fmla="*/ 9016303 w 9016306"/>
              <a:gd name="connsiteY3" fmla="*/ 19698 h 4229459"/>
              <a:gd name="connsiteX0" fmla="*/ 6914369 w 9016306"/>
              <a:gd name="connsiteY0" fmla="*/ 4032568 h 4229459"/>
              <a:gd name="connsiteX1" fmla="*/ 4043215 w 9016306"/>
              <a:gd name="connsiteY1" fmla="*/ 3747791 h 4229459"/>
              <a:gd name="connsiteX2" fmla="*/ 2880472 w 9016306"/>
              <a:gd name="connsiteY2" fmla="*/ 3123495 h 4229459"/>
              <a:gd name="connsiteX3" fmla="*/ 9016303 w 9016306"/>
              <a:gd name="connsiteY3" fmla="*/ 19698 h 4229459"/>
              <a:gd name="connsiteX0" fmla="*/ 4033898 w 6135835"/>
              <a:gd name="connsiteY0" fmla="*/ 4032568 h 4032569"/>
              <a:gd name="connsiteX1" fmla="*/ 1 w 6135835"/>
              <a:gd name="connsiteY1" fmla="*/ 3123495 h 4032569"/>
              <a:gd name="connsiteX2" fmla="*/ 6135832 w 6135835"/>
              <a:gd name="connsiteY2" fmla="*/ 19698 h 4032569"/>
              <a:gd name="connsiteX0" fmla="*/ 4290106 w 6392043"/>
              <a:gd name="connsiteY0" fmla="*/ 4032568 h 4032569"/>
              <a:gd name="connsiteX1" fmla="*/ 256209 w 6392043"/>
              <a:gd name="connsiteY1" fmla="*/ 3123495 h 4032569"/>
              <a:gd name="connsiteX2" fmla="*/ 6392040 w 6392043"/>
              <a:gd name="connsiteY2" fmla="*/ 19698 h 4032569"/>
              <a:gd name="connsiteX0" fmla="*/ 2679103 w 4781040"/>
              <a:gd name="connsiteY0" fmla="*/ 4032568 h 4032569"/>
              <a:gd name="connsiteX1" fmla="*/ 256208 w 4781040"/>
              <a:gd name="connsiteY1" fmla="*/ 2818097 h 4032569"/>
              <a:gd name="connsiteX2" fmla="*/ 4781037 w 4781040"/>
              <a:gd name="connsiteY2" fmla="*/ 19698 h 4032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81040" h="4032569">
                <a:moveTo>
                  <a:pt x="2679103" y="4032568"/>
                </a:moveTo>
                <a:cubicBezTo>
                  <a:pt x="1334471" y="3729544"/>
                  <a:pt x="2" y="3339759"/>
                  <a:pt x="256208" y="2818097"/>
                </a:cubicBezTo>
                <a:cubicBezTo>
                  <a:pt x="316932" y="2410070"/>
                  <a:pt x="4670379" y="1"/>
                  <a:pt x="4781037" y="19698"/>
                </a:cubicBezTo>
              </a:path>
            </a:pathLst>
          </a:custGeom>
          <a:ln w="38100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0" name="Forme libre 19"/>
          <p:cNvSpPr/>
          <p:nvPr/>
        </p:nvSpPr>
        <p:spPr>
          <a:xfrm rot="2044748">
            <a:off x="1162445" y="4373353"/>
            <a:ext cx="414630" cy="378108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  <a:gd name="connsiteX0" fmla="*/ 703058 w 1483611"/>
              <a:gd name="connsiteY0" fmla="*/ 1823390 h 1823390"/>
              <a:gd name="connsiteX1" fmla="*/ 601824 w 1483611"/>
              <a:gd name="connsiteY1" fmla="*/ 1525011 h 1823390"/>
              <a:gd name="connsiteX2" fmla="*/ 67766 w 1483611"/>
              <a:gd name="connsiteY2" fmla="*/ 413001 h 1823390"/>
              <a:gd name="connsiteX3" fmla="*/ 1057956 w 1483611"/>
              <a:gd name="connsiteY3" fmla="*/ 181423 h 1823390"/>
              <a:gd name="connsiteX4" fmla="*/ 1483611 w 1483611"/>
              <a:gd name="connsiteY4" fmla="*/ 19697 h 1823390"/>
              <a:gd name="connsiteX0" fmla="*/ 828842 w 1609395"/>
              <a:gd name="connsiteY0" fmla="*/ 2164638 h 2164638"/>
              <a:gd name="connsiteX1" fmla="*/ 727608 w 1609395"/>
              <a:gd name="connsiteY1" fmla="*/ 1866259 h 2164638"/>
              <a:gd name="connsiteX2" fmla="*/ 193550 w 1609395"/>
              <a:gd name="connsiteY2" fmla="*/ 754249 h 2164638"/>
              <a:gd name="connsiteX3" fmla="*/ 235975 w 1609395"/>
              <a:gd name="connsiteY3" fmla="*/ 65550 h 2164638"/>
              <a:gd name="connsiteX4" fmla="*/ 1609395 w 1609395"/>
              <a:gd name="connsiteY4" fmla="*/ 360945 h 2164638"/>
              <a:gd name="connsiteX0" fmla="*/ 828842 w 1609395"/>
              <a:gd name="connsiteY0" fmla="*/ 2164638 h 2164638"/>
              <a:gd name="connsiteX1" fmla="*/ 193550 w 1609395"/>
              <a:gd name="connsiteY1" fmla="*/ 754249 h 2164638"/>
              <a:gd name="connsiteX2" fmla="*/ 235975 w 1609395"/>
              <a:gd name="connsiteY2" fmla="*/ 65550 h 2164638"/>
              <a:gd name="connsiteX3" fmla="*/ 1609395 w 1609395"/>
              <a:gd name="connsiteY3" fmla="*/ 360945 h 2164638"/>
              <a:gd name="connsiteX0" fmla="*/ 1000722 w 1781275"/>
              <a:gd name="connsiteY0" fmla="*/ 2253116 h 2253116"/>
              <a:gd name="connsiteX1" fmla="*/ 98812 w 1781275"/>
              <a:gd name="connsiteY1" fmla="*/ 1373591 h 2253116"/>
              <a:gd name="connsiteX2" fmla="*/ 407855 w 1781275"/>
              <a:gd name="connsiteY2" fmla="*/ 154028 h 2253116"/>
              <a:gd name="connsiteX3" fmla="*/ 1781275 w 1781275"/>
              <a:gd name="connsiteY3" fmla="*/ 449423 h 2253116"/>
              <a:gd name="connsiteX0" fmla="*/ 1000722 w 1437909"/>
              <a:gd name="connsiteY0" fmla="*/ 2241365 h 2241365"/>
              <a:gd name="connsiteX1" fmla="*/ 98812 w 1437909"/>
              <a:gd name="connsiteY1" fmla="*/ 1361840 h 2241365"/>
              <a:gd name="connsiteX2" fmla="*/ 407855 w 1437909"/>
              <a:gd name="connsiteY2" fmla="*/ 142277 h 2241365"/>
              <a:gd name="connsiteX3" fmla="*/ 1437910 w 1437909"/>
              <a:gd name="connsiteY3" fmla="*/ 508174 h 2241365"/>
              <a:gd name="connsiteX0" fmla="*/ 1150228 w 1459265"/>
              <a:gd name="connsiteY0" fmla="*/ 1727738 h 1727737"/>
              <a:gd name="connsiteX1" fmla="*/ 120168 w 1459265"/>
              <a:gd name="connsiteY1" fmla="*/ 1361840 h 1727737"/>
              <a:gd name="connsiteX2" fmla="*/ 429211 w 1459265"/>
              <a:gd name="connsiteY2" fmla="*/ 142277 h 1727737"/>
              <a:gd name="connsiteX3" fmla="*/ 1459266 w 1459265"/>
              <a:gd name="connsiteY3" fmla="*/ 508174 h 1727737"/>
              <a:gd name="connsiteX0" fmla="*/ 1150228 w 1459265"/>
              <a:gd name="connsiteY0" fmla="*/ 1727738 h 2051076"/>
              <a:gd name="connsiteX1" fmla="*/ 120168 w 1459265"/>
              <a:gd name="connsiteY1" fmla="*/ 1361840 h 2051076"/>
              <a:gd name="connsiteX2" fmla="*/ 429211 w 1459265"/>
              <a:gd name="connsiteY2" fmla="*/ 142277 h 2051076"/>
              <a:gd name="connsiteX3" fmla="*/ 1459266 w 1459265"/>
              <a:gd name="connsiteY3" fmla="*/ 508174 h 2051076"/>
              <a:gd name="connsiteX0" fmla="*/ 4352094 w 4352094"/>
              <a:gd name="connsiteY0" fmla="*/ 761463 h 1465036"/>
              <a:gd name="connsiteX1" fmla="*/ 577577 w 4352094"/>
              <a:gd name="connsiteY1" fmla="*/ 1361840 h 1465036"/>
              <a:gd name="connsiteX2" fmla="*/ 886620 w 4352094"/>
              <a:gd name="connsiteY2" fmla="*/ 142277 h 1465036"/>
              <a:gd name="connsiteX3" fmla="*/ 1916675 w 4352094"/>
              <a:gd name="connsiteY3" fmla="*/ 508174 h 1465036"/>
              <a:gd name="connsiteX0" fmla="*/ 3541700 w 3541700"/>
              <a:gd name="connsiteY0" fmla="*/ 694860 h 1018196"/>
              <a:gd name="connsiteX1" fmla="*/ 648935 w 3541700"/>
              <a:gd name="connsiteY1" fmla="*/ 895612 h 1018196"/>
              <a:gd name="connsiteX2" fmla="*/ 76226 w 3541700"/>
              <a:gd name="connsiteY2" fmla="*/ 75674 h 1018196"/>
              <a:gd name="connsiteX3" fmla="*/ 1106281 w 3541700"/>
              <a:gd name="connsiteY3" fmla="*/ 441571 h 1018196"/>
              <a:gd name="connsiteX0" fmla="*/ 3642499 w 3642499"/>
              <a:gd name="connsiteY0" fmla="*/ 1137801 h 1461137"/>
              <a:gd name="connsiteX1" fmla="*/ 749734 w 3642499"/>
              <a:gd name="connsiteY1" fmla="*/ 1338553 h 1461137"/>
              <a:gd name="connsiteX2" fmla="*/ 177025 w 3642499"/>
              <a:gd name="connsiteY2" fmla="*/ 518615 h 1461137"/>
              <a:gd name="connsiteX3" fmla="*/ 1811897 w 3642499"/>
              <a:gd name="connsiteY3" fmla="*/ 19697 h 1461137"/>
              <a:gd name="connsiteX0" fmla="*/ 3513175 w 3513175"/>
              <a:gd name="connsiteY0" fmla="*/ 1137801 h 2079647"/>
              <a:gd name="connsiteX1" fmla="*/ 1396352 w 3513175"/>
              <a:gd name="connsiteY1" fmla="*/ 1976451 h 2079647"/>
              <a:gd name="connsiteX2" fmla="*/ 47701 w 3513175"/>
              <a:gd name="connsiteY2" fmla="*/ 518615 h 2079647"/>
              <a:gd name="connsiteX3" fmla="*/ 1682573 w 3513175"/>
              <a:gd name="connsiteY3" fmla="*/ 19697 h 2079647"/>
              <a:gd name="connsiteX0" fmla="*/ 2827471 w 2827471"/>
              <a:gd name="connsiteY0" fmla="*/ 1137801 h 2013473"/>
              <a:gd name="connsiteX1" fmla="*/ 710648 w 2827471"/>
              <a:gd name="connsiteY1" fmla="*/ 1976451 h 2013473"/>
              <a:gd name="connsiteX2" fmla="*/ 47702 w 2827471"/>
              <a:gd name="connsiteY2" fmla="*/ 915664 h 2013473"/>
              <a:gd name="connsiteX3" fmla="*/ 996869 w 2827471"/>
              <a:gd name="connsiteY3" fmla="*/ 19697 h 2013473"/>
              <a:gd name="connsiteX0" fmla="*/ 2814936 w 2814936"/>
              <a:gd name="connsiteY0" fmla="*/ 941776 h 1817448"/>
              <a:gd name="connsiteX1" fmla="*/ 698113 w 2814936"/>
              <a:gd name="connsiteY1" fmla="*/ 1780426 h 1817448"/>
              <a:gd name="connsiteX2" fmla="*/ 35167 w 2814936"/>
              <a:gd name="connsiteY2" fmla="*/ 719639 h 1817448"/>
              <a:gd name="connsiteX3" fmla="*/ 487130 w 2814936"/>
              <a:gd name="connsiteY3" fmla="*/ 19697 h 1817448"/>
              <a:gd name="connsiteX0" fmla="*/ 2849730 w 2849730"/>
              <a:gd name="connsiteY0" fmla="*/ 670520 h 1546192"/>
              <a:gd name="connsiteX1" fmla="*/ 732907 w 2849730"/>
              <a:gd name="connsiteY1" fmla="*/ 1509170 h 1546192"/>
              <a:gd name="connsiteX2" fmla="*/ 69961 w 2849730"/>
              <a:gd name="connsiteY2" fmla="*/ 448383 h 1546192"/>
              <a:gd name="connsiteX3" fmla="*/ 1152664 w 2849730"/>
              <a:gd name="connsiteY3" fmla="*/ 19697 h 1546192"/>
              <a:gd name="connsiteX0" fmla="*/ 2397146 w 2397146"/>
              <a:gd name="connsiteY0" fmla="*/ 670520 h 1547461"/>
              <a:gd name="connsiteX1" fmla="*/ 280323 w 2397146"/>
              <a:gd name="connsiteY1" fmla="*/ 1509170 h 1547461"/>
              <a:gd name="connsiteX2" fmla="*/ 715218 w 2397146"/>
              <a:gd name="connsiteY2" fmla="*/ 900264 h 1547461"/>
              <a:gd name="connsiteX3" fmla="*/ 700080 w 2397146"/>
              <a:gd name="connsiteY3" fmla="*/ 19697 h 1547461"/>
              <a:gd name="connsiteX0" fmla="*/ 1807728 w 1807728"/>
              <a:gd name="connsiteY0" fmla="*/ 670520 h 1008733"/>
              <a:gd name="connsiteX1" fmla="*/ 125800 w 1807728"/>
              <a:gd name="connsiteY1" fmla="*/ 900264 h 1008733"/>
              <a:gd name="connsiteX2" fmla="*/ 110662 w 1807728"/>
              <a:gd name="connsiteY2" fmla="*/ 19697 h 1008733"/>
              <a:gd name="connsiteX0" fmla="*/ 2705960 w 2705960"/>
              <a:gd name="connsiteY0" fmla="*/ 670520 h 1282438"/>
              <a:gd name="connsiteX1" fmla="*/ 0 w 2705960"/>
              <a:gd name="connsiteY1" fmla="*/ 1173968 h 1282438"/>
              <a:gd name="connsiteX2" fmla="*/ 1008894 w 2705960"/>
              <a:gd name="connsiteY2" fmla="*/ 19697 h 1282438"/>
              <a:gd name="connsiteX0" fmla="*/ 3559534 w 3559534"/>
              <a:gd name="connsiteY0" fmla="*/ 670520 h 1282438"/>
              <a:gd name="connsiteX1" fmla="*/ 853574 w 3559534"/>
              <a:gd name="connsiteY1" fmla="*/ 1173968 h 1282438"/>
              <a:gd name="connsiteX2" fmla="*/ 1862468 w 3559534"/>
              <a:gd name="connsiteY2" fmla="*/ 19697 h 1282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59534" h="1282438">
                <a:moveTo>
                  <a:pt x="3559534" y="670520"/>
                </a:moveTo>
                <a:cubicBezTo>
                  <a:pt x="3209132" y="718383"/>
                  <a:pt x="1136418" y="1282438"/>
                  <a:pt x="853574" y="1173968"/>
                </a:cubicBezTo>
                <a:cubicBezTo>
                  <a:pt x="4" y="1150019"/>
                  <a:pt x="1751810" y="0"/>
                  <a:pt x="1862468" y="19697"/>
                </a:cubicBezTo>
              </a:path>
            </a:pathLst>
          </a:custGeom>
          <a:ln w="38100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-39540" y="5229200"/>
            <a:ext cx="918354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10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: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Donner la formule du produit obtenu pour</a:t>
            </a:r>
            <a:r>
              <a:rPr kumimoji="0" lang="fr-FR" sz="2000" b="0" i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la réaction ci-dessous réalisée dans la </a:t>
            </a:r>
            <a:r>
              <a:rPr kumimoji="0" lang="fr-FR" sz="2000" b="0" i="1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triéthylamine</a:t>
            </a:r>
            <a:r>
              <a:rPr kumimoji="0" lang="fr-FR" sz="2000" b="0" i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pic>
        <p:nvPicPr>
          <p:cNvPr id="22" name="Image 21"/>
          <p:cNvPicPr/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9317" t="40209" r="20870" b="25979"/>
          <a:stretch>
            <a:fillRect/>
          </a:stretch>
        </p:blipFill>
        <p:spPr bwMode="auto">
          <a:xfrm>
            <a:off x="3419872" y="5589240"/>
            <a:ext cx="3384376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3" name="Connecteur droit avec flèche 22"/>
          <p:cNvCxnSpPr/>
          <p:nvPr/>
        </p:nvCxnSpPr>
        <p:spPr>
          <a:xfrm>
            <a:off x="7164288" y="6093296"/>
            <a:ext cx="936625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9" grpId="0" animBg="1"/>
      <p:bldP spid="20" grpId="0" animBg="1"/>
      <p:bldP spid="21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72008" y="44624"/>
            <a:ext cx="8964488" cy="252028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4058" y="57324"/>
            <a:ext cx="8964488" cy="430887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200" dirty="0" smtClean="0">
                <a:sym typeface="Wingdings"/>
              </a:rPr>
              <a:t></a:t>
            </a:r>
            <a:r>
              <a:rPr lang="fr-FR" sz="2200" baseline="30000" dirty="0" smtClean="0"/>
              <a:t> </a:t>
            </a:r>
            <a:r>
              <a:rPr lang="fr-FR" sz="2200" b="1" u="sng" dirty="0" err="1" smtClean="0"/>
              <a:t>Déprotonation</a:t>
            </a:r>
            <a:r>
              <a:rPr lang="fr-FR" sz="2200" dirty="0" smtClean="0"/>
              <a:t> :</a:t>
            </a:r>
          </a:p>
        </p:txBody>
      </p:sp>
      <p:pic>
        <p:nvPicPr>
          <p:cNvPr id="4" name="Imag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22119"/>
            <a:ext cx="2473121" cy="1889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/>
          <p:cNvPicPr/>
          <p:nvPr/>
        </p:nvPicPr>
        <p:blipFill>
          <a:blip r:embed="rId3" cstate="print"/>
          <a:srcRect l="42492" t="39759" r="46561" b="22892"/>
          <a:stretch>
            <a:fillRect/>
          </a:stretch>
        </p:blipFill>
        <p:spPr bwMode="auto">
          <a:xfrm>
            <a:off x="2555776" y="1098183"/>
            <a:ext cx="64807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Connecteur droit avec flèche 5"/>
          <p:cNvCxnSpPr/>
          <p:nvPr/>
        </p:nvCxnSpPr>
        <p:spPr>
          <a:xfrm>
            <a:off x="4067944" y="1458223"/>
            <a:ext cx="936625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 6"/>
          <p:cNvPicPr/>
          <p:nvPr/>
        </p:nvPicPr>
        <p:blipFill>
          <a:blip r:embed="rId4" cstate="print"/>
          <a:srcRect l="1607" r="61460" b="-7857"/>
          <a:stretch>
            <a:fillRect/>
          </a:stretch>
        </p:blipFill>
        <p:spPr bwMode="auto">
          <a:xfrm>
            <a:off x="7956376" y="594127"/>
            <a:ext cx="969793" cy="1714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7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738143"/>
            <a:ext cx="2481254" cy="1351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8"/>
          <p:cNvPicPr/>
          <p:nvPr/>
        </p:nvPicPr>
        <p:blipFill>
          <a:blip r:embed="rId4" cstate="print"/>
          <a:srcRect l="60492" b="22857"/>
          <a:stretch>
            <a:fillRect/>
          </a:stretch>
        </p:blipFill>
        <p:spPr bwMode="auto">
          <a:xfrm>
            <a:off x="3059832" y="882159"/>
            <a:ext cx="1002889" cy="1186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 9"/>
          <p:cNvPicPr/>
          <p:nvPr/>
        </p:nvPicPr>
        <p:blipFill>
          <a:blip r:embed="rId3" cstate="print"/>
          <a:srcRect l="42492" t="39759" r="46561" b="22892"/>
          <a:stretch>
            <a:fillRect/>
          </a:stretch>
        </p:blipFill>
        <p:spPr bwMode="auto">
          <a:xfrm>
            <a:off x="7236296" y="738143"/>
            <a:ext cx="64807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Forme libre 10"/>
          <p:cNvSpPr/>
          <p:nvPr/>
        </p:nvSpPr>
        <p:spPr>
          <a:xfrm rot="4326624" flipH="1" flipV="1">
            <a:off x="2340010" y="1350586"/>
            <a:ext cx="684664" cy="1879345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  <a:gd name="connsiteX0" fmla="*/ 703058 w 1483611"/>
              <a:gd name="connsiteY0" fmla="*/ 1823390 h 1823390"/>
              <a:gd name="connsiteX1" fmla="*/ 601824 w 1483611"/>
              <a:gd name="connsiteY1" fmla="*/ 1525011 h 1823390"/>
              <a:gd name="connsiteX2" fmla="*/ 67766 w 1483611"/>
              <a:gd name="connsiteY2" fmla="*/ 413001 h 1823390"/>
              <a:gd name="connsiteX3" fmla="*/ 1057956 w 1483611"/>
              <a:gd name="connsiteY3" fmla="*/ 181423 h 1823390"/>
              <a:gd name="connsiteX4" fmla="*/ 1483611 w 1483611"/>
              <a:gd name="connsiteY4" fmla="*/ 19697 h 1823390"/>
              <a:gd name="connsiteX0" fmla="*/ 828842 w 1609395"/>
              <a:gd name="connsiteY0" fmla="*/ 2164638 h 2164638"/>
              <a:gd name="connsiteX1" fmla="*/ 727608 w 1609395"/>
              <a:gd name="connsiteY1" fmla="*/ 1866259 h 2164638"/>
              <a:gd name="connsiteX2" fmla="*/ 193550 w 1609395"/>
              <a:gd name="connsiteY2" fmla="*/ 754249 h 2164638"/>
              <a:gd name="connsiteX3" fmla="*/ 235975 w 1609395"/>
              <a:gd name="connsiteY3" fmla="*/ 65550 h 2164638"/>
              <a:gd name="connsiteX4" fmla="*/ 1609395 w 1609395"/>
              <a:gd name="connsiteY4" fmla="*/ 360945 h 2164638"/>
              <a:gd name="connsiteX0" fmla="*/ 828842 w 1609395"/>
              <a:gd name="connsiteY0" fmla="*/ 2164638 h 2164638"/>
              <a:gd name="connsiteX1" fmla="*/ 193550 w 1609395"/>
              <a:gd name="connsiteY1" fmla="*/ 754249 h 2164638"/>
              <a:gd name="connsiteX2" fmla="*/ 235975 w 1609395"/>
              <a:gd name="connsiteY2" fmla="*/ 65550 h 2164638"/>
              <a:gd name="connsiteX3" fmla="*/ 1609395 w 1609395"/>
              <a:gd name="connsiteY3" fmla="*/ 360945 h 2164638"/>
              <a:gd name="connsiteX0" fmla="*/ 1000722 w 1781275"/>
              <a:gd name="connsiteY0" fmla="*/ 2253116 h 2253116"/>
              <a:gd name="connsiteX1" fmla="*/ 98812 w 1781275"/>
              <a:gd name="connsiteY1" fmla="*/ 1373591 h 2253116"/>
              <a:gd name="connsiteX2" fmla="*/ 407855 w 1781275"/>
              <a:gd name="connsiteY2" fmla="*/ 154028 h 2253116"/>
              <a:gd name="connsiteX3" fmla="*/ 1781275 w 1781275"/>
              <a:gd name="connsiteY3" fmla="*/ 449423 h 2253116"/>
              <a:gd name="connsiteX0" fmla="*/ 1000722 w 1437909"/>
              <a:gd name="connsiteY0" fmla="*/ 2241365 h 2241365"/>
              <a:gd name="connsiteX1" fmla="*/ 98812 w 1437909"/>
              <a:gd name="connsiteY1" fmla="*/ 1361840 h 2241365"/>
              <a:gd name="connsiteX2" fmla="*/ 407855 w 1437909"/>
              <a:gd name="connsiteY2" fmla="*/ 142277 h 2241365"/>
              <a:gd name="connsiteX3" fmla="*/ 1437910 w 1437909"/>
              <a:gd name="connsiteY3" fmla="*/ 508174 h 2241365"/>
              <a:gd name="connsiteX0" fmla="*/ 1150228 w 1459265"/>
              <a:gd name="connsiteY0" fmla="*/ 1727738 h 1727737"/>
              <a:gd name="connsiteX1" fmla="*/ 120168 w 1459265"/>
              <a:gd name="connsiteY1" fmla="*/ 1361840 h 1727737"/>
              <a:gd name="connsiteX2" fmla="*/ 429211 w 1459265"/>
              <a:gd name="connsiteY2" fmla="*/ 142277 h 1727737"/>
              <a:gd name="connsiteX3" fmla="*/ 1459266 w 1459265"/>
              <a:gd name="connsiteY3" fmla="*/ 508174 h 1727737"/>
              <a:gd name="connsiteX0" fmla="*/ 1150228 w 1459265"/>
              <a:gd name="connsiteY0" fmla="*/ 1727738 h 2051076"/>
              <a:gd name="connsiteX1" fmla="*/ 120168 w 1459265"/>
              <a:gd name="connsiteY1" fmla="*/ 1361840 h 2051076"/>
              <a:gd name="connsiteX2" fmla="*/ 429211 w 1459265"/>
              <a:gd name="connsiteY2" fmla="*/ 142277 h 2051076"/>
              <a:gd name="connsiteX3" fmla="*/ 1459266 w 1459265"/>
              <a:gd name="connsiteY3" fmla="*/ 508174 h 2051076"/>
              <a:gd name="connsiteX0" fmla="*/ 4352094 w 4352094"/>
              <a:gd name="connsiteY0" fmla="*/ 761463 h 1465036"/>
              <a:gd name="connsiteX1" fmla="*/ 577577 w 4352094"/>
              <a:gd name="connsiteY1" fmla="*/ 1361840 h 1465036"/>
              <a:gd name="connsiteX2" fmla="*/ 886620 w 4352094"/>
              <a:gd name="connsiteY2" fmla="*/ 142277 h 1465036"/>
              <a:gd name="connsiteX3" fmla="*/ 1916675 w 4352094"/>
              <a:gd name="connsiteY3" fmla="*/ 508174 h 1465036"/>
              <a:gd name="connsiteX0" fmla="*/ 3541700 w 3541700"/>
              <a:gd name="connsiteY0" fmla="*/ 694860 h 1018196"/>
              <a:gd name="connsiteX1" fmla="*/ 648935 w 3541700"/>
              <a:gd name="connsiteY1" fmla="*/ 895612 h 1018196"/>
              <a:gd name="connsiteX2" fmla="*/ 76226 w 3541700"/>
              <a:gd name="connsiteY2" fmla="*/ 75674 h 1018196"/>
              <a:gd name="connsiteX3" fmla="*/ 1106281 w 3541700"/>
              <a:gd name="connsiteY3" fmla="*/ 441571 h 1018196"/>
              <a:gd name="connsiteX0" fmla="*/ 3642499 w 3642499"/>
              <a:gd name="connsiteY0" fmla="*/ 1137801 h 1461137"/>
              <a:gd name="connsiteX1" fmla="*/ 749734 w 3642499"/>
              <a:gd name="connsiteY1" fmla="*/ 1338553 h 1461137"/>
              <a:gd name="connsiteX2" fmla="*/ 177025 w 3642499"/>
              <a:gd name="connsiteY2" fmla="*/ 518615 h 1461137"/>
              <a:gd name="connsiteX3" fmla="*/ 1811897 w 3642499"/>
              <a:gd name="connsiteY3" fmla="*/ 19697 h 1461137"/>
              <a:gd name="connsiteX0" fmla="*/ 3513175 w 3513175"/>
              <a:gd name="connsiteY0" fmla="*/ 1137801 h 2079647"/>
              <a:gd name="connsiteX1" fmla="*/ 1396352 w 3513175"/>
              <a:gd name="connsiteY1" fmla="*/ 1976451 h 2079647"/>
              <a:gd name="connsiteX2" fmla="*/ 47701 w 3513175"/>
              <a:gd name="connsiteY2" fmla="*/ 518615 h 2079647"/>
              <a:gd name="connsiteX3" fmla="*/ 1682573 w 3513175"/>
              <a:gd name="connsiteY3" fmla="*/ 19697 h 2079647"/>
              <a:gd name="connsiteX0" fmla="*/ 2827471 w 2827471"/>
              <a:gd name="connsiteY0" fmla="*/ 1137801 h 2013473"/>
              <a:gd name="connsiteX1" fmla="*/ 710648 w 2827471"/>
              <a:gd name="connsiteY1" fmla="*/ 1976451 h 2013473"/>
              <a:gd name="connsiteX2" fmla="*/ 47702 w 2827471"/>
              <a:gd name="connsiteY2" fmla="*/ 915664 h 2013473"/>
              <a:gd name="connsiteX3" fmla="*/ 996869 w 2827471"/>
              <a:gd name="connsiteY3" fmla="*/ 19697 h 2013473"/>
              <a:gd name="connsiteX0" fmla="*/ 2816305 w 2816305"/>
              <a:gd name="connsiteY0" fmla="*/ 725881 h 1601553"/>
              <a:gd name="connsiteX1" fmla="*/ 699482 w 2816305"/>
              <a:gd name="connsiteY1" fmla="*/ 1564531 h 1601553"/>
              <a:gd name="connsiteX2" fmla="*/ 36536 w 2816305"/>
              <a:gd name="connsiteY2" fmla="*/ 503744 h 1601553"/>
              <a:gd name="connsiteX3" fmla="*/ 480275 w 2816305"/>
              <a:gd name="connsiteY3" fmla="*/ 19697 h 1601553"/>
              <a:gd name="connsiteX0" fmla="*/ 2828735 w 2828735"/>
              <a:gd name="connsiteY0" fmla="*/ 725881 h 1216843"/>
              <a:gd name="connsiteX1" fmla="*/ 786502 w 2828735"/>
              <a:gd name="connsiteY1" fmla="*/ 1179819 h 1216843"/>
              <a:gd name="connsiteX2" fmla="*/ 48966 w 2828735"/>
              <a:gd name="connsiteY2" fmla="*/ 503744 h 1216843"/>
              <a:gd name="connsiteX3" fmla="*/ 492705 w 2828735"/>
              <a:gd name="connsiteY3" fmla="*/ 19697 h 1216843"/>
              <a:gd name="connsiteX0" fmla="*/ 3511635 w 3511635"/>
              <a:gd name="connsiteY0" fmla="*/ 725881 h 1189687"/>
              <a:gd name="connsiteX1" fmla="*/ 1469402 w 3511635"/>
              <a:gd name="connsiteY1" fmla="*/ 1179819 h 1189687"/>
              <a:gd name="connsiteX2" fmla="*/ 48965 w 3511635"/>
              <a:gd name="connsiteY2" fmla="*/ 666665 h 1189687"/>
              <a:gd name="connsiteX3" fmla="*/ 1175605 w 3511635"/>
              <a:gd name="connsiteY3" fmla="*/ 19697 h 1189687"/>
              <a:gd name="connsiteX0" fmla="*/ 3503234 w 3503234"/>
              <a:gd name="connsiteY0" fmla="*/ 725881 h 1049220"/>
              <a:gd name="connsiteX1" fmla="*/ 923835 w 3503234"/>
              <a:gd name="connsiteY1" fmla="*/ 989695 h 1049220"/>
              <a:gd name="connsiteX2" fmla="*/ 40564 w 3503234"/>
              <a:gd name="connsiteY2" fmla="*/ 666665 h 1049220"/>
              <a:gd name="connsiteX3" fmla="*/ 1167204 w 3503234"/>
              <a:gd name="connsiteY3" fmla="*/ 19697 h 1049220"/>
              <a:gd name="connsiteX0" fmla="*/ 3462669 w 3462669"/>
              <a:gd name="connsiteY0" fmla="*/ 725881 h 725880"/>
              <a:gd name="connsiteX1" fmla="*/ -1 w 3462669"/>
              <a:gd name="connsiteY1" fmla="*/ 666665 h 725880"/>
              <a:gd name="connsiteX2" fmla="*/ 1126639 w 3462669"/>
              <a:gd name="connsiteY2" fmla="*/ 19697 h 725880"/>
              <a:gd name="connsiteX0" fmla="*/ 3462669 w 3462669"/>
              <a:gd name="connsiteY0" fmla="*/ 725881 h 778484"/>
              <a:gd name="connsiteX1" fmla="*/ 3440293 w 3462669"/>
              <a:gd name="connsiteY1" fmla="*/ 778482 h 778484"/>
              <a:gd name="connsiteX2" fmla="*/ -1 w 3462669"/>
              <a:gd name="connsiteY2" fmla="*/ 666665 h 778484"/>
              <a:gd name="connsiteX3" fmla="*/ 1126639 w 3462669"/>
              <a:gd name="connsiteY3" fmla="*/ 19697 h 778484"/>
              <a:gd name="connsiteX0" fmla="*/ 4065592 w 4065592"/>
              <a:gd name="connsiteY0" fmla="*/ 725881 h 1260150"/>
              <a:gd name="connsiteX1" fmla="*/ 4043216 w 4065592"/>
              <a:gd name="connsiteY1" fmla="*/ 778482 h 1260150"/>
              <a:gd name="connsiteX2" fmla="*/ 602922 w 4065592"/>
              <a:gd name="connsiteY2" fmla="*/ 666665 h 1260150"/>
              <a:gd name="connsiteX3" fmla="*/ 1729562 w 4065592"/>
              <a:gd name="connsiteY3" fmla="*/ 19697 h 1260150"/>
              <a:gd name="connsiteX0" fmla="*/ 4065592 w 4065592"/>
              <a:gd name="connsiteY0" fmla="*/ 725881 h 1260150"/>
              <a:gd name="connsiteX1" fmla="*/ 4043216 w 4065592"/>
              <a:gd name="connsiteY1" fmla="*/ 778482 h 1260150"/>
              <a:gd name="connsiteX2" fmla="*/ 602922 w 4065592"/>
              <a:gd name="connsiteY2" fmla="*/ 666665 h 1260150"/>
              <a:gd name="connsiteX3" fmla="*/ 1729562 w 4065592"/>
              <a:gd name="connsiteY3" fmla="*/ 19697 h 1260150"/>
              <a:gd name="connsiteX0" fmla="*/ 4065592 w 4065592"/>
              <a:gd name="connsiteY0" fmla="*/ 725881 h 1260150"/>
              <a:gd name="connsiteX1" fmla="*/ 4043216 w 4065592"/>
              <a:gd name="connsiteY1" fmla="*/ 778482 h 1260150"/>
              <a:gd name="connsiteX2" fmla="*/ 602922 w 4065592"/>
              <a:gd name="connsiteY2" fmla="*/ 666665 h 1260150"/>
              <a:gd name="connsiteX3" fmla="*/ 1729562 w 4065592"/>
              <a:gd name="connsiteY3" fmla="*/ 19697 h 1260150"/>
              <a:gd name="connsiteX0" fmla="*/ 4065592 w 4065592"/>
              <a:gd name="connsiteY0" fmla="*/ 986361 h 1520630"/>
              <a:gd name="connsiteX1" fmla="*/ 4043216 w 4065592"/>
              <a:gd name="connsiteY1" fmla="*/ 1038962 h 1520630"/>
              <a:gd name="connsiteX2" fmla="*/ 602922 w 4065592"/>
              <a:gd name="connsiteY2" fmla="*/ 927145 h 1520630"/>
              <a:gd name="connsiteX3" fmla="*/ 1670927 w 4065592"/>
              <a:gd name="connsiteY3" fmla="*/ 19697 h 1520630"/>
              <a:gd name="connsiteX0" fmla="*/ 4065592 w 4065592"/>
              <a:gd name="connsiteY0" fmla="*/ 986361 h 1520630"/>
              <a:gd name="connsiteX1" fmla="*/ 4043216 w 4065592"/>
              <a:gd name="connsiteY1" fmla="*/ 1038962 h 1520630"/>
              <a:gd name="connsiteX2" fmla="*/ 220218 w 4065592"/>
              <a:gd name="connsiteY2" fmla="*/ 954972 h 1520630"/>
              <a:gd name="connsiteX3" fmla="*/ 1670927 w 4065592"/>
              <a:gd name="connsiteY3" fmla="*/ 19697 h 1520630"/>
              <a:gd name="connsiteX0" fmla="*/ 4065592 w 6356052"/>
              <a:gd name="connsiteY0" fmla="*/ 3154884 h 3689153"/>
              <a:gd name="connsiteX1" fmla="*/ 4043216 w 6356052"/>
              <a:gd name="connsiteY1" fmla="*/ 3207485 h 3689153"/>
              <a:gd name="connsiteX2" fmla="*/ 220218 w 6356052"/>
              <a:gd name="connsiteY2" fmla="*/ 3123495 h 3689153"/>
              <a:gd name="connsiteX3" fmla="*/ 6356049 w 6356052"/>
              <a:gd name="connsiteY3" fmla="*/ 19698 h 3689153"/>
              <a:gd name="connsiteX0" fmla="*/ 6725846 w 9016306"/>
              <a:gd name="connsiteY0" fmla="*/ 3154884 h 4229459"/>
              <a:gd name="connsiteX1" fmla="*/ 4043215 w 9016306"/>
              <a:gd name="connsiteY1" fmla="*/ 3747791 h 4229459"/>
              <a:gd name="connsiteX2" fmla="*/ 2880472 w 9016306"/>
              <a:gd name="connsiteY2" fmla="*/ 3123495 h 4229459"/>
              <a:gd name="connsiteX3" fmla="*/ 9016303 w 9016306"/>
              <a:gd name="connsiteY3" fmla="*/ 19698 h 4229459"/>
              <a:gd name="connsiteX0" fmla="*/ 6914369 w 9016306"/>
              <a:gd name="connsiteY0" fmla="*/ 4032568 h 4229459"/>
              <a:gd name="connsiteX1" fmla="*/ 4043215 w 9016306"/>
              <a:gd name="connsiteY1" fmla="*/ 3747791 h 4229459"/>
              <a:gd name="connsiteX2" fmla="*/ 2880472 w 9016306"/>
              <a:gd name="connsiteY2" fmla="*/ 3123495 h 4229459"/>
              <a:gd name="connsiteX3" fmla="*/ 9016303 w 9016306"/>
              <a:gd name="connsiteY3" fmla="*/ 19698 h 4229459"/>
              <a:gd name="connsiteX0" fmla="*/ 4033898 w 6135835"/>
              <a:gd name="connsiteY0" fmla="*/ 4032568 h 4032569"/>
              <a:gd name="connsiteX1" fmla="*/ 1 w 6135835"/>
              <a:gd name="connsiteY1" fmla="*/ 3123495 h 4032569"/>
              <a:gd name="connsiteX2" fmla="*/ 6135832 w 6135835"/>
              <a:gd name="connsiteY2" fmla="*/ 19698 h 4032569"/>
              <a:gd name="connsiteX0" fmla="*/ 4290106 w 6392043"/>
              <a:gd name="connsiteY0" fmla="*/ 4032568 h 4032569"/>
              <a:gd name="connsiteX1" fmla="*/ 256209 w 6392043"/>
              <a:gd name="connsiteY1" fmla="*/ 3123495 h 4032569"/>
              <a:gd name="connsiteX2" fmla="*/ 6392040 w 6392043"/>
              <a:gd name="connsiteY2" fmla="*/ 19698 h 4032569"/>
              <a:gd name="connsiteX0" fmla="*/ 2679103 w 4781040"/>
              <a:gd name="connsiteY0" fmla="*/ 4032568 h 4032569"/>
              <a:gd name="connsiteX1" fmla="*/ 256208 w 4781040"/>
              <a:gd name="connsiteY1" fmla="*/ 2818097 h 4032569"/>
              <a:gd name="connsiteX2" fmla="*/ 4781037 w 4781040"/>
              <a:gd name="connsiteY2" fmla="*/ 19698 h 4032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81040" h="4032569">
                <a:moveTo>
                  <a:pt x="2679103" y="4032568"/>
                </a:moveTo>
                <a:cubicBezTo>
                  <a:pt x="1334471" y="3729544"/>
                  <a:pt x="2" y="3339759"/>
                  <a:pt x="256208" y="2818097"/>
                </a:cubicBezTo>
                <a:cubicBezTo>
                  <a:pt x="316932" y="2410070"/>
                  <a:pt x="4670379" y="1"/>
                  <a:pt x="4781037" y="19698"/>
                </a:cubicBezTo>
              </a:path>
            </a:pathLst>
          </a:custGeom>
          <a:ln w="38100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2" name="Forme libre 11"/>
          <p:cNvSpPr/>
          <p:nvPr/>
        </p:nvSpPr>
        <p:spPr>
          <a:xfrm rot="2044748">
            <a:off x="1162445" y="1703580"/>
            <a:ext cx="414630" cy="378108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  <a:gd name="connsiteX0" fmla="*/ 703058 w 1483611"/>
              <a:gd name="connsiteY0" fmla="*/ 1823390 h 1823390"/>
              <a:gd name="connsiteX1" fmla="*/ 601824 w 1483611"/>
              <a:gd name="connsiteY1" fmla="*/ 1525011 h 1823390"/>
              <a:gd name="connsiteX2" fmla="*/ 67766 w 1483611"/>
              <a:gd name="connsiteY2" fmla="*/ 413001 h 1823390"/>
              <a:gd name="connsiteX3" fmla="*/ 1057956 w 1483611"/>
              <a:gd name="connsiteY3" fmla="*/ 181423 h 1823390"/>
              <a:gd name="connsiteX4" fmla="*/ 1483611 w 1483611"/>
              <a:gd name="connsiteY4" fmla="*/ 19697 h 1823390"/>
              <a:gd name="connsiteX0" fmla="*/ 828842 w 1609395"/>
              <a:gd name="connsiteY0" fmla="*/ 2164638 h 2164638"/>
              <a:gd name="connsiteX1" fmla="*/ 727608 w 1609395"/>
              <a:gd name="connsiteY1" fmla="*/ 1866259 h 2164638"/>
              <a:gd name="connsiteX2" fmla="*/ 193550 w 1609395"/>
              <a:gd name="connsiteY2" fmla="*/ 754249 h 2164638"/>
              <a:gd name="connsiteX3" fmla="*/ 235975 w 1609395"/>
              <a:gd name="connsiteY3" fmla="*/ 65550 h 2164638"/>
              <a:gd name="connsiteX4" fmla="*/ 1609395 w 1609395"/>
              <a:gd name="connsiteY4" fmla="*/ 360945 h 2164638"/>
              <a:gd name="connsiteX0" fmla="*/ 828842 w 1609395"/>
              <a:gd name="connsiteY0" fmla="*/ 2164638 h 2164638"/>
              <a:gd name="connsiteX1" fmla="*/ 193550 w 1609395"/>
              <a:gd name="connsiteY1" fmla="*/ 754249 h 2164638"/>
              <a:gd name="connsiteX2" fmla="*/ 235975 w 1609395"/>
              <a:gd name="connsiteY2" fmla="*/ 65550 h 2164638"/>
              <a:gd name="connsiteX3" fmla="*/ 1609395 w 1609395"/>
              <a:gd name="connsiteY3" fmla="*/ 360945 h 2164638"/>
              <a:gd name="connsiteX0" fmla="*/ 1000722 w 1781275"/>
              <a:gd name="connsiteY0" fmla="*/ 2253116 h 2253116"/>
              <a:gd name="connsiteX1" fmla="*/ 98812 w 1781275"/>
              <a:gd name="connsiteY1" fmla="*/ 1373591 h 2253116"/>
              <a:gd name="connsiteX2" fmla="*/ 407855 w 1781275"/>
              <a:gd name="connsiteY2" fmla="*/ 154028 h 2253116"/>
              <a:gd name="connsiteX3" fmla="*/ 1781275 w 1781275"/>
              <a:gd name="connsiteY3" fmla="*/ 449423 h 2253116"/>
              <a:gd name="connsiteX0" fmla="*/ 1000722 w 1437909"/>
              <a:gd name="connsiteY0" fmla="*/ 2241365 h 2241365"/>
              <a:gd name="connsiteX1" fmla="*/ 98812 w 1437909"/>
              <a:gd name="connsiteY1" fmla="*/ 1361840 h 2241365"/>
              <a:gd name="connsiteX2" fmla="*/ 407855 w 1437909"/>
              <a:gd name="connsiteY2" fmla="*/ 142277 h 2241365"/>
              <a:gd name="connsiteX3" fmla="*/ 1437910 w 1437909"/>
              <a:gd name="connsiteY3" fmla="*/ 508174 h 2241365"/>
              <a:gd name="connsiteX0" fmla="*/ 1150228 w 1459265"/>
              <a:gd name="connsiteY0" fmla="*/ 1727738 h 1727737"/>
              <a:gd name="connsiteX1" fmla="*/ 120168 w 1459265"/>
              <a:gd name="connsiteY1" fmla="*/ 1361840 h 1727737"/>
              <a:gd name="connsiteX2" fmla="*/ 429211 w 1459265"/>
              <a:gd name="connsiteY2" fmla="*/ 142277 h 1727737"/>
              <a:gd name="connsiteX3" fmla="*/ 1459266 w 1459265"/>
              <a:gd name="connsiteY3" fmla="*/ 508174 h 1727737"/>
              <a:gd name="connsiteX0" fmla="*/ 1150228 w 1459265"/>
              <a:gd name="connsiteY0" fmla="*/ 1727738 h 2051076"/>
              <a:gd name="connsiteX1" fmla="*/ 120168 w 1459265"/>
              <a:gd name="connsiteY1" fmla="*/ 1361840 h 2051076"/>
              <a:gd name="connsiteX2" fmla="*/ 429211 w 1459265"/>
              <a:gd name="connsiteY2" fmla="*/ 142277 h 2051076"/>
              <a:gd name="connsiteX3" fmla="*/ 1459266 w 1459265"/>
              <a:gd name="connsiteY3" fmla="*/ 508174 h 2051076"/>
              <a:gd name="connsiteX0" fmla="*/ 4352094 w 4352094"/>
              <a:gd name="connsiteY0" fmla="*/ 761463 h 1465036"/>
              <a:gd name="connsiteX1" fmla="*/ 577577 w 4352094"/>
              <a:gd name="connsiteY1" fmla="*/ 1361840 h 1465036"/>
              <a:gd name="connsiteX2" fmla="*/ 886620 w 4352094"/>
              <a:gd name="connsiteY2" fmla="*/ 142277 h 1465036"/>
              <a:gd name="connsiteX3" fmla="*/ 1916675 w 4352094"/>
              <a:gd name="connsiteY3" fmla="*/ 508174 h 1465036"/>
              <a:gd name="connsiteX0" fmla="*/ 3541700 w 3541700"/>
              <a:gd name="connsiteY0" fmla="*/ 694860 h 1018196"/>
              <a:gd name="connsiteX1" fmla="*/ 648935 w 3541700"/>
              <a:gd name="connsiteY1" fmla="*/ 895612 h 1018196"/>
              <a:gd name="connsiteX2" fmla="*/ 76226 w 3541700"/>
              <a:gd name="connsiteY2" fmla="*/ 75674 h 1018196"/>
              <a:gd name="connsiteX3" fmla="*/ 1106281 w 3541700"/>
              <a:gd name="connsiteY3" fmla="*/ 441571 h 1018196"/>
              <a:gd name="connsiteX0" fmla="*/ 3642499 w 3642499"/>
              <a:gd name="connsiteY0" fmla="*/ 1137801 h 1461137"/>
              <a:gd name="connsiteX1" fmla="*/ 749734 w 3642499"/>
              <a:gd name="connsiteY1" fmla="*/ 1338553 h 1461137"/>
              <a:gd name="connsiteX2" fmla="*/ 177025 w 3642499"/>
              <a:gd name="connsiteY2" fmla="*/ 518615 h 1461137"/>
              <a:gd name="connsiteX3" fmla="*/ 1811897 w 3642499"/>
              <a:gd name="connsiteY3" fmla="*/ 19697 h 1461137"/>
              <a:gd name="connsiteX0" fmla="*/ 3513175 w 3513175"/>
              <a:gd name="connsiteY0" fmla="*/ 1137801 h 2079647"/>
              <a:gd name="connsiteX1" fmla="*/ 1396352 w 3513175"/>
              <a:gd name="connsiteY1" fmla="*/ 1976451 h 2079647"/>
              <a:gd name="connsiteX2" fmla="*/ 47701 w 3513175"/>
              <a:gd name="connsiteY2" fmla="*/ 518615 h 2079647"/>
              <a:gd name="connsiteX3" fmla="*/ 1682573 w 3513175"/>
              <a:gd name="connsiteY3" fmla="*/ 19697 h 2079647"/>
              <a:gd name="connsiteX0" fmla="*/ 2827471 w 2827471"/>
              <a:gd name="connsiteY0" fmla="*/ 1137801 h 2013473"/>
              <a:gd name="connsiteX1" fmla="*/ 710648 w 2827471"/>
              <a:gd name="connsiteY1" fmla="*/ 1976451 h 2013473"/>
              <a:gd name="connsiteX2" fmla="*/ 47702 w 2827471"/>
              <a:gd name="connsiteY2" fmla="*/ 915664 h 2013473"/>
              <a:gd name="connsiteX3" fmla="*/ 996869 w 2827471"/>
              <a:gd name="connsiteY3" fmla="*/ 19697 h 2013473"/>
              <a:gd name="connsiteX0" fmla="*/ 2814936 w 2814936"/>
              <a:gd name="connsiteY0" fmla="*/ 941776 h 1817448"/>
              <a:gd name="connsiteX1" fmla="*/ 698113 w 2814936"/>
              <a:gd name="connsiteY1" fmla="*/ 1780426 h 1817448"/>
              <a:gd name="connsiteX2" fmla="*/ 35167 w 2814936"/>
              <a:gd name="connsiteY2" fmla="*/ 719639 h 1817448"/>
              <a:gd name="connsiteX3" fmla="*/ 487130 w 2814936"/>
              <a:gd name="connsiteY3" fmla="*/ 19697 h 1817448"/>
              <a:gd name="connsiteX0" fmla="*/ 2849730 w 2849730"/>
              <a:gd name="connsiteY0" fmla="*/ 670520 h 1546192"/>
              <a:gd name="connsiteX1" fmla="*/ 732907 w 2849730"/>
              <a:gd name="connsiteY1" fmla="*/ 1509170 h 1546192"/>
              <a:gd name="connsiteX2" fmla="*/ 69961 w 2849730"/>
              <a:gd name="connsiteY2" fmla="*/ 448383 h 1546192"/>
              <a:gd name="connsiteX3" fmla="*/ 1152664 w 2849730"/>
              <a:gd name="connsiteY3" fmla="*/ 19697 h 1546192"/>
              <a:gd name="connsiteX0" fmla="*/ 2397146 w 2397146"/>
              <a:gd name="connsiteY0" fmla="*/ 670520 h 1547461"/>
              <a:gd name="connsiteX1" fmla="*/ 280323 w 2397146"/>
              <a:gd name="connsiteY1" fmla="*/ 1509170 h 1547461"/>
              <a:gd name="connsiteX2" fmla="*/ 715218 w 2397146"/>
              <a:gd name="connsiteY2" fmla="*/ 900264 h 1547461"/>
              <a:gd name="connsiteX3" fmla="*/ 700080 w 2397146"/>
              <a:gd name="connsiteY3" fmla="*/ 19697 h 1547461"/>
              <a:gd name="connsiteX0" fmla="*/ 1807728 w 1807728"/>
              <a:gd name="connsiteY0" fmla="*/ 670520 h 1008733"/>
              <a:gd name="connsiteX1" fmla="*/ 125800 w 1807728"/>
              <a:gd name="connsiteY1" fmla="*/ 900264 h 1008733"/>
              <a:gd name="connsiteX2" fmla="*/ 110662 w 1807728"/>
              <a:gd name="connsiteY2" fmla="*/ 19697 h 1008733"/>
              <a:gd name="connsiteX0" fmla="*/ 2705960 w 2705960"/>
              <a:gd name="connsiteY0" fmla="*/ 670520 h 1282438"/>
              <a:gd name="connsiteX1" fmla="*/ 0 w 2705960"/>
              <a:gd name="connsiteY1" fmla="*/ 1173968 h 1282438"/>
              <a:gd name="connsiteX2" fmla="*/ 1008894 w 2705960"/>
              <a:gd name="connsiteY2" fmla="*/ 19697 h 1282438"/>
              <a:gd name="connsiteX0" fmla="*/ 3559534 w 3559534"/>
              <a:gd name="connsiteY0" fmla="*/ 670520 h 1282438"/>
              <a:gd name="connsiteX1" fmla="*/ 853574 w 3559534"/>
              <a:gd name="connsiteY1" fmla="*/ 1173968 h 1282438"/>
              <a:gd name="connsiteX2" fmla="*/ 1862468 w 3559534"/>
              <a:gd name="connsiteY2" fmla="*/ 19697 h 1282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59534" h="1282438">
                <a:moveTo>
                  <a:pt x="3559534" y="670520"/>
                </a:moveTo>
                <a:cubicBezTo>
                  <a:pt x="3209132" y="718383"/>
                  <a:pt x="1136418" y="1282438"/>
                  <a:pt x="853574" y="1173968"/>
                </a:cubicBezTo>
                <a:cubicBezTo>
                  <a:pt x="4" y="1150019"/>
                  <a:pt x="1751810" y="0"/>
                  <a:pt x="1862468" y="19697"/>
                </a:cubicBezTo>
              </a:path>
            </a:pathLst>
          </a:custGeom>
          <a:ln w="38100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-39540" y="2664296"/>
            <a:ext cx="918354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10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: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Donner la formule du produit obtenu pour</a:t>
            </a:r>
            <a:r>
              <a:rPr kumimoji="0" lang="fr-FR" sz="2000" b="0" i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la réaction ci-dessous réalisée dans la </a:t>
            </a:r>
            <a:r>
              <a:rPr kumimoji="0" lang="fr-FR" sz="2000" b="0" i="1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triéthylamine</a:t>
            </a:r>
            <a:r>
              <a:rPr kumimoji="0" lang="fr-FR" sz="2000" b="0" i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pic>
        <p:nvPicPr>
          <p:cNvPr id="14" name="Image 13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9317" t="40209" r="20870" b="25979"/>
          <a:stretch>
            <a:fillRect/>
          </a:stretch>
        </p:blipFill>
        <p:spPr bwMode="auto">
          <a:xfrm>
            <a:off x="0" y="3429000"/>
            <a:ext cx="4788024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Connecteur droit avec flèche 14"/>
          <p:cNvCxnSpPr/>
          <p:nvPr/>
        </p:nvCxnSpPr>
        <p:spPr>
          <a:xfrm>
            <a:off x="4788024" y="4221088"/>
            <a:ext cx="936625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0152" y="3068960"/>
            <a:ext cx="3039200" cy="2261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6516216" y="5517232"/>
            <a:ext cx="2627784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3-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méthylbutanoate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de 2-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phényléthyle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76200" y="4897206"/>
            <a:ext cx="8964488" cy="184416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148064" y="4941168"/>
            <a:ext cx="2160240" cy="172819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39540" y="-14684"/>
            <a:ext cx="918354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10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: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Donner la formule du produit obtenu pour</a:t>
            </a:r>
            <a:r>
              <a:rPr kumimoji="0" lang="fr-FR" sz="2000" b="0" i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la réaction ci-dessous réalisée dans la </a:t>
            </a:r>
            <a:r>
              <a:rPr kumimoji="0" lang="fr-FR" sz="2000" b="0" i="1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triéthylamine</a:t>
            </a:r>
            <a:r>
              <a:rPr kumimoji="0" lang="fr-FR" sz="2000" b="0" i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pic>
        <p:nvPicPr>
          <p:cNvPr id="3" name="Image 2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9317" t="40209" r="20870" b="25979"/>
          <a:stretch>
            <a:fillRect/>
          </a:stretch>
        </p:blipFill>
        <p:spPr bwMode="auto">
          <a:xfrm>
            <a:off x="0" y="750020"/>
            <a:ext cx="4788024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Connecteur droit avec flèche 3"/>
          <p:cNvCxnSpPr/>
          <p:nvPr/>
        </p:nvCxnSpPr>
        <p:spPr>
          <a:xfrm>
            <a:off x="4788024" y="1542108"/>
            <a:ext cx="936625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389980"/>
            <a:ext cx="3039200" cy="2261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5364088" y="332656"/>
            <a:ext cx="2627784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3-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méthylbutanoate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de 2-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phényléthyle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2924944"/>
            <a:ext cx="754565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200" b="1" dirty="0" smtClean="0">
                <a:latin typeface="Bookman Old Style" pitchFamily="18" charset="0"/>
              </a:rPr>
              <a:t>c/ </a:t>
            </a:r>
            <a:r>
              <a:rPr lang="fr-FR" sz="2200" b="1" u="sng" dirty="0" smtClean="0">
                <a:latin typeface="Bookman Old Style" pitchFamily="18" charset="0"/>
              </a:rPr>
              <a:t>Transformation d’un chlorure d’acyle en amide</a:t>
            </a:r>
            <a:endParaRPr lang="fr-FR" sz="2200" dirty="0">
              <a:latin typeface="Bookman Old Style" pitchFamily="18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0" y="3356992"/>
            <a:ext cx="321434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Bilan de la réaction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 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:</a:t>
            </a: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-1" y="3730786"/>
            <a:ext cx="914400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 L’action d’un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chlorure d’acyle </a:t>
            </a:r>
            <a:r>
              <a:rPr lang="fr-FR" sz="2400" b="1" dirty="0" err="1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RCOCl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sur une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amine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R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1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-NH-R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2</a:t>
            </a:r>
            <a:r>
              <a:rPr lang="fr-FR" sz="2400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 en présence d’une </a:t>
            </a:r>
            <a:r>
              <a:rPr lang="fr-FR" sz="2400" b="1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base faible B</a:t>
            </a:r>
            <a:r>
              <a:rPr lang="fr-FR" sz="2400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, à froid et sans catalyseur, c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onduit à la 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formation d’un </a:t>
            </a:r>
            <a:r>
              <a:rPr kumimoji="0" lang="fr-FR" sz="24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AMIDE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, selon le bilan ci-dessous  :</a:t>
            </a:r>
            <a:endParaRPr kumimoji="0" lang="fr-FR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Connecteur droit avec flèche 9"/>
          <p:cNvCxnSpPr/>
          <p:nvPr/>
        </p:nvCxnSpPr>
        <p:spPr>
          <a:xfrm>
            <a:off x="4550916" y="5754464"/>
            <a:ext cx="504056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2492" t="39759" r="46561" b="22892"/>
          <a:stretch>
            <a:fillRect/>
          </a:stretch>
        </p:blipFill>
        <p:spPr bwMode="auto">
          <a:xfrm>
            <a:off x="7282904" y="5398616"/>
            <a:ext cx="500874" cy="533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 11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9841"/>
          <a:stretch>
            <a:fillRect/>
          </a:stretch>
        </p:blipFill>
        <p:spPr bwMode="auto">
          <a:xfrm>
            <a:off x="0" y="4941168"/>
            <a:ext cx="1536543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 12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10896" y="5449540"/>
            <a:ext cx="1331504" cy="441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Image 13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0107"/>
          <a:stretch>
            <a:fillRect/>
          </a:stretch>
        </p:blipFill>
        <p:spPr bwMode="auto">
          <a:xfrm>
            <a:off x="4118868" y="4962376"/>
            <a:ext cx="504056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Image 14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2492" t="39759" r="46561" b="22892"/>
          <a:stretch>
            <a:fillRect/>
          </a:stretch>
        </p:blipFill>
        <p:spPr bwMode="auto">
          <a:xfrm>
            <a:off x="3830836" y="5466432"/>
            <a:ext cx="500874" cy="533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Image 15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2492" t="39759" r="46561" b="22892"/>
          <a:stretch>
            <a:fillRect/>
          </a:stretch>
        </p:blipFill>
        <p:spPr bwMode="auto">
          <a:xfrm>
            <a:off x="1484164" y="5441032"/>
            <a:ext cx="500874" cy="533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Image 20"/>
          <p:cNvPicPr/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20072" y="4941168"/>
            <a:ext cx="2088232" cy="17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Image 21"/>
          <p:cNvPicPr/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7022" t="42283" b="28859"/>
          <a:stretch>
            <a:fillRect/>
          </a:stretch>
        </p:blipFill>
        <p:spPr bwMode="auto">
          <a:xfrm>
            <a:off x="1937420" y="5585048"/>
            <a:ext cx="1872208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6" grpId="0" animBg="1"/>
      <p:bldP spid="7" grpId="0"/>
      <p:bldP spid="8" grpId="0"/>
      <p:bldP spid="9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72008" y="4869160"/>
            <a:ext cx="8964488" cy="1944216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" name="Image 2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384056"/>
            <a:ext cx="1728192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76200" y="1402723"/>
            <a:ext cx="8964488" cy="184416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148064" y="1446685"/>
            <a:ext cx="2160240" cy="172819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-27384"/>
            <a:ext cx="321434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Bilan de la réaction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 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: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-1" y="454709"/>
            <a:ext cx="9144001" cy="983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 L’action d’un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chlorure d’acyle </a:t>
            </a:r>
            <a:r>
              <a:rPr lang="fr-FR" sz="2400" b="1" dirty="0" err="1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RCOCl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sur une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amine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R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1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-NH-R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2</a:t>
            </a:r>
            <a:r>
              <a:rPr lang="fr-FR" sz="2400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 en présence d’une </a:t>
            </a:r>
            <a:r>
              <a:rPr lang="fr-FR" sz="2400" b="1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base faible B</a:t>
            </a:r>
            <a:r>
              <a:rPr lang="fr-FR" sz="2400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, à froid et sans catalyseur, c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onduit à la 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formation d’un </a:t>
            </a:r>
            <a:r>
              <a:rPr kumimoji="0" lang="fr-FR" sz="24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AMIDE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, selon le bilan ci-dessous  :</a:t>
            </a:r>
            <a:endParaRPr kumimoji="0" lang="fr-FR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Connecteur droit avec flèche 5"/>
          <p:cNvCxnSpPr/>
          <p:nvPr/>
        </p:nvCxnSpPr>
        <p:spPr>
          <a:xfrm>
            <a:off x="4550916" y="2259981"/>
            <a:ext cx="504056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 6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2492" t="39759" r="46561" b="22892"/>
          <a:stretch>
            <a:fillRect/>
          </a:stretch>
        </p:blipFill>
        <p:spPr bwMode="auto">
          <a:xfrm>
            <a:off x="7282904" y="1904133"/>
            <a:ext cx="500874" cy="533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7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9841"/>
          <a:stretch>
            <a:fillRect/>
          </a:stretch>
        </p:blipFill>
        <p:spPr bwMode="auto">
          <a:xfrm>
            <a:off x="0" y="1446685"/>
            <a:ext cx="1536543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8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10896" y="1955057"/>
            <a:ext cx="1331504" cy="441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 9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0107"/>
          <a:stretch>
            <a:fillRect/>
          </a:stretch>
        </p:blipFill>
        <p:spPr bwMode="auto">
          <a:xfrm>
            <a:off x="4118868" y="1467893"/>
            <a:ext cx="504056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0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2492" t="39759" r="46561" b="22892"/>
          <a:stretch>
            <a:fillRect/>
          </a:stretch>
        </p:blipFill>
        <p:spPr bwMode="auto">
          <a:xfrm>
            <a:off x="3830836" y="1971949"/>
            <a:ext cx="500874" cy="533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 11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2492" t="39759" r="46561" b="22892"/>
          <a:stretch>
            <a:fillRect/>
          </a:stretch>
        </p:blipFill>
        <p:spPr bwMode="auto">
          <a:xfrm>
            <a:off x="1484164" y="1946549"/>
            <a:ext cx="500874" cy="533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 12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20072" y="1446685"/>
            <a:ext cx="2088232" cy="17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Image 13"/>
          <p:cNvPicPr/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7022" t="42283" b="28859"/>
          <a:stretch>
            <a:fillRect/>
          </a:stretch>
        </p:blipFill>
        <p:spPr bwMode="auto">
          <a:xfrm>
            <a:off x="1937420" y="2090565"/>
            <a:ext cx="1872208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31640" y="3268092"/>
            <a:ext cx="490538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1907704" y="3291550"/>
            <a:ext cx="7236296" cy="707886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i="1" dirty="0" smtClean="0"/>
              <a:t>Réaction </a:t>
            </a:r>
            <a:r>
              <a:rPr lang="fr-FR" sz="2000" b="1" u="sng" dirty="0" smtClean="0"/>
              <a:t>impossible avec une amine tertiaire</a:t>
            </a:r>
            <a:r>
              <a:rPr lang="fr-FR" sz="2000" i="1" dirty="0" smtClean="0"/>
              <a:t> qui peut alors servir de solvant (</a:t>
            </a:r>
            <a:r>
              <a:rPr lang="fr-FR" sz="2000" i="1" dirty="0" err="1" smtClean="0"/>
              <a:t>triéthylamine</a:t>
            </a:r>
            <a:r>
              <a:rPr lang="fr-FR" sz="2000" i="1" dirty="0" smtClean="0"/>
              <a:t> / pyridine …) .</a:t>
            </a:r>
            <a:endParaRPr lang="fr-FR" sz="2000" i="1" dirty="0"/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0" y="4444334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Addition de l’</a:t>
            </a:r>
            <a:r>
              <a:rPr kumimoji="0" lang="fr-FR" sz="2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éthanamine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sur le </a:t>
            </a:r>
            <a:r>
              <a:rPr lang="fr-FR" sz="2400" b="1" i="1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chlorure de </a:t>
            </a:r>
            <a:r>
              <a:rPr lang="fr-FR" sz="2400" b="1" i="1" dirty="0" err="1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propanoyle</a:t>
            </a:r>
            <a:endParaRPr kumimoji="0" lang="fr-FR" sz="4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0" y="4122394"/>
            <a:ext cx="48638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Mécanisme réactionnel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 </a:t>
            </a:r>
            <a:r>
              <a:rPr kumimoji="0" lang="fr-FR" sz="2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(A</a:t>
            </a:r>
            <a:r>
              <a:rPr kumimoji="0" lang="fr-FR" sz="2400" b="1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N</a:t>
            </a:r>
            <a:r>
              <a:rPr kumimoji="0" lang="fr-FR" sz="2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 + E)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: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7912" y="4880883"/>
            <a:ext cx="8964488" cy="430887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200" dirty="0" smtClean="0">
                <a:sym typeface="Wingdings"/>
              </a:rPr>
              <a:t></a:t>
            </a:r>
            <a:r>
              <a:rPr lang="fr-FR" sz="2200" baseline="30000" dirty="0" smtClean="0"/>
              <a:t> </a:t>
            </a:r>
            <a:r>
              <a:rPr lang="fr-FR" sz="2200" b="1" u="sng" dirty="0" smtClean="0"/>
              <a:t>Addition nucléophile de l’alcool sur le chlorure d’acyle</a:t>
            </a:r>
            <a:r>
              <a:rPr lang="fr-FR" sz="2200" dirty="0" smtClean="0"/>
              <a:t> :</a:t>
            </a:r>
          </a:p>
        </p:txBody>
      </p:sp>
      <p:cxnSp>
        <p:nvCxnSpPr>
          <p:cNvPr id="21" name="Connecteur droit avec flèche 20"/>
          <p:cNvCxnSpPr/>
          <p:nvPr/>
        </p:nvCxnSpPr>
        <p:spPr>
          <a:xfrm>
            <a:off x="5004048" y="6165304"/>
            <a:ext cx="936625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orme libre 21"/>
          <p:cNvSpPr/>
          <p:nvPr/>
        </p:nvSpPr>
        <p:spPr>
          <a:xfrm rot="12873874" flipH="1" flipV="1">
            <a:off x="734087" y="5539525"/>
            <a:ext cx="596226" cy="444023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  <a:gd name="connsiteX0" fmla="*/ 703058 w 1483611"/>
              <a:gd name="connsiteY0" fmla="*/ 1823390 h 1823390"/>
              <a:gd name="connsiteX1" fmla="*/ 601824 w 1483611"/>
              <a:gd name="connsiteY1" fmla="*/ 1525011 h 1823390"/>
              <a:gd name="connsiteX2" fmla="*/ 67766 w 1483611"/>
              <a:gd name="connsiteY2" fmla="*/ 413001 h 1823390"/>
              <a:gd name="connsiteX3" fmla="*/ 1057956 w 1483611"/>
              <a:gd name="connsiteY3" fmla="*/ 181423 h 1823390"/>
              <a:gd name="connsiteX4" fmla="*/ 1483611 w 1483611"/>
              <a:gd name="connsiteY4" fmla="*/ 19697 h 1823390"/>
              <a:gd name="connsiteX0" fmla="*/ 828842 w 1609395"/>
              <a:gd name="connsiteY0" fmla="*/ 2164638 h 2164638"/>
              <a:gd name="connsiteX1" fmla="*/ 727608 w 1609395"/>
              <a:gd name="connsiteY1" fmla="*/ 1866259 h 2164638"/>
              <a:gd name="connsiteX2" fmla="*/ 193550 w 1609395"/>
              <a:gd name="connsiteY2" fmla="*/ 754249 h 2164638"/>
              <a:gd name="connsiteX3" fmla="*/ 235975 w 1609395"/>
              <a:gd name="connsiteY3" fmla="*/ 65550 h 2164638"/>
              <a:gd name="connsiteX4" fmla="*/ 1609395 w 1609395"/>
              <a:gd name="connsiteY4" fmla="*/ 360945 h 2164638"/>
              <a:gd name="connsiteX0" fmla="*/ 828842 w 1609395"/>
              <a:gd name="connsiteY0" fmla="*/ 2164638 h 2164638"/>
              <a:gd name="connsiteX1" fmla="*/ 193550 w 1609395"/>
              <a:gd name="connsiteY1" fmla="*/ 754249 h 2164638"/>
              <a:gd name="connsiteX2" fmla="*/ 235975 w 1609395"/>
              <a:gd name="connsiteY2" fmla="*/ 65550 h 2164638"/>
              <a:gd name="connsiteX3" fmla="*/ 1609395 w 1609395"/>
              <a:gd name="connsiteY3" fmla="*/ 360945 h 2164638"/>
              <a:gd name="connsiteX0" fmla="*/ 1000722 w 1781275"/>
              <a:gd name="connsiteY0" fmla="*/ 2253116 h 2253116"/>
              <a:gd name="connsiteX1" fmla="*/ 98812 w 1781275"/>
              <a:gd name="connsiteY1" fmla="*/ 1373591 h 2253116"/>
              <a:gd name="connsiteX2" fmla="*/ 407855 w 1781275"/>
              <a:gd name="connsiteY2" fmla="*/ 154028 h 2253116"/>
              <a:gd name="connsiteX3" fmla="*/ 1781275 w 1781275"/>
              <a:gd name="connsiteY3" fmla="*/ 449423 h 2253116"/>
              <a:gd name="connsiteX0" fmla="*/ 1000722 w 1437909"/>
              <a:gd name="connsiteY0" fmla="*/ 2241365 h 2241365"/>
              <a:gd name="connsiteX1" fmla="*/ 98812 w 1437909"/>
              <a:gd name="connsiteY1" fmla="*/ 1361840 h 2241365"/>
              <a:gd name="connsiteX2" fmla="*/ 407855 w 1437909"/>
              <a:gd name="connsiteY2" fmla="*/ 142277 h 2241365"/>
              <a:gd name="connsiteX3" fmla="*/ 1437910 w 1437909"/>
              <a:gd name="connsiteY3" fmla="*/ 508174 h 2241365"/>
              <a:gd name="connsiteX0" fmla="*/ 1150228 w 1459265"/>
              <a:gd name="connsiteY0" fmla="*/ 1727738 h 1727737"/>
              <a:gd name="connsiteX1" fmla="*/ 120168 w 1459265"/>
              <a:gd name="connsiteY1" fmla="*/ 1361840 h 1727737"/>
              <a:gd name="connsiteX2" fmla="*/ 429211 w 1459265"/>
              <a:gd name="connsiteY2" fmla="*/ 142277 h 1727737"/>
              <a:gd name="connsiteX3" fmla="*/ 1459266 w 1459265"/>
              <a:gd name="connsiteY3" fmla="*/ 508174 h 1727737"/>
              <a:gd name="connsiteX0" fmla="*/ 1150228 w 1459265"/>
              <a:gd name="connsiteY0" fmla="*/ 1727738 h 2051076"/>
              <a:gd name="connsiteX1" fmla="*/ 120168 w 1459265"/>
              <a:gd name="connsiteY1" fmla="*/ 1361840 h 2051076"/>
              <a:gd name="connsiteX2" fmla="*/ 429211 w 1459265"/>
              <a:gd name="connsiteY2" fmla="*/ 142277 h 2051076"/>
              <a:gd name="connsiteX3" fmla="*/ 1459266 w 1459265"/>
              <a:gd name="connsiteY3" fmla="*/ 508174 h 2051076"/>
              <a:gd name="connsiteX0" fmla="*/ 4352094 w 4352094"/>
              <a:gd name="connsiteY0" fmla="*/ 761463 h 1465036"/>
              <a:gd name="connsiteX1" fmla="*/ 577577 w 4352094"/>
              <a:gd name="connsiteY1" fmla="*/ 1361840 h 1465036"/>
              <a:gd name="connsiteX2" fmla="*/ 886620 w 4352094"/>
              <a:gd name="connsiteY2" fmla="*/ 142277 h 1465036"/>
              <a:gd name="connsiteX3" fmla="*/ 1916675 w 4352094"/>
              <a:gd name="connsiteY3" fmla="*/ 508174 h 1465036"/>
              <a:gd name="connsiteX0" fmla="*/ 3541700 w 3541700"/>
              <a:gd name="connsiteY0" fmla="*/ 694860 h 1018196"/>
              <a:gd name="connsiteX1" fmla="*/ 648935 w 3541700"/>
              <a:gd name="connsiteY1" fmla="*/ 895612 h 1018196"/>
              <a:gd name="connsiteX2" fmla="*/ 76226 w 3541700"/>
              <a:gd name="connsiteY2" fmla="*/ 75674 h 1018196"/>
              <a:gd name="connsiteX3" fmla="*/ 1106281 w 3541700"/>
              <a:gd name="connsiteY3" fmla="*/ 441571 h 1018196"/>
              <a:gd name="connsiteX0" fmla="*/ 3642499 w 3642499"/>
              <a:gd name="connsiteY0" fmla="*/ 1137801 h 1461137"/>
              <a:gd name="connsiteX1" fmla="*/ 749734 w 3642499"/>
              <a:gd name="connsiteY1" fmla="*/ 1338553 h 1461137"/>
              <a:gd name="connsiteX2" fmla="*/ 177025 w 3642499"/>
              <a:gd name="connsiteY2" fmla="*/ 518615 h 1461137"/>
              <a:gd name="connsiteX3" fmla="*/ 1811897 w 3642499"/>
              <a:gd name="connsiteY3" fmla="*/ 19697 h 1461137"/>
              <a:gd name="connsiteX0" fmla="*/ 3513175 w 3513175"/>
              <a:gd name="connsiteY0" fmla="*/ 1137801 h 2079647"/>
              <a:gd name="connsiteX1" fmla="*/ 1396352 w 3513175"/>
              <a:gd name="connsiteY1" fmla="*/ 1976451 h 2079647"/>
              <a:gd name="connsiteX2" fmla="*/ 47701 w 3513175"/>
              <a:gd name="connsiteY2" fmla="*/ 518615 h 2079647"/>
              <a:gd name="connsiteX3" fmla="*/ 1682573 w 3513175"/>
              <a:gd name="connsiteY3" fmla="*/ 19697 h 2079647"/>
              <a:gd name="connsiteX0" fmla="*/ 2827471 w 2827471"/>
              <a:gd name="connsiteY0" fmla="*/ 1137801 h 2013473"/>
              <a:gd name="connsiteX1" fmla="*/ 710648 w 2827471"/>
              <a:gd name="connsiteY1" fmla="*/ 1976451 h 2013473"/>
              <a:gd name="connsiteX2" fmla="*/ 47702 w 2827471"/>
              <a:gd name="connsiteY2" fmla="*/ 915664 h 2013473"/>
              <a:gd name="connsiteX3" fmla="*/ 996869 w 2827471"/>
              <a:gd name="connsiteY3" fmla="*/ 19697 h 2013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7471" h="2013473">
                <a:moveTo>
                  <a:pt x="2827471" y="1137801"/>
                </a:moveTo>
                <a:cubicBezTo>
                  <a:pt x="2213592" y="1461139"/>
                  <a:pt x="1173943" y="2013474"/>
                  <a:pt x="710648" y="1976451"/>
                </a:cubicBezTo>
                <a:cubicBezTo>
                  <a:pt x="247353" y="1939428"/>
                  <a:pt x="-1" y="1241790"/>
                  <a:pt x="47702" y="915664"/>
                </a:cubicBezTo>
                <a:cubicBezTo>
                  <a:pt x="95405" y="589538"/>
                  <a:pt x="886211" y="0"/>
                  <a:pt x="996869" y="19697"/>
                </a:cubicBezTo>
              </a:path>
            </a:pathLst>
          </a:custGeom>
          <a:ln w="38100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26" name="Image 25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59832" y="5589240"/>
            <a:ext cx="1650749" cy="110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Image 27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2492" t="39759" r="46561" b="22892"/>
          <a:stretch>
            <a:fillRect/>
          </a:stretch>
        </p:blipFill>
        <p:spPr bwMode="auto">
          <a:xfrm>
            <a:off x="2195736" y="5517232"/>
            <a:ext cx="72008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Forme libre 22"/>
          <p:cNvSpPr/>
          <p:nvPr/>
        </p:nvSpPr>
        <p:spPr>
          <a:xfrm rot="18044203" flipV="1">
            <a:off x="1437927" y="5132693"/>
            <a:ext cx="2346852" cy="1932674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  <a:gd name="connsiteX0" fmla="*/ 166563 w 943509"/>
              <a:gd name="connsiteY0" fmla="*/ 1770771 h 1770771"/>
              <a:gd name="connsiteX1" fmla="*/ 61722 w 943509"/>
              <a:gd name="connsiteY1" fmla="*/ 1525011 h 1770771"/>
              <a:gd name="connsiteX2" fmla="*/ 67765 w 943509"/>
              <a:gd name="connsiteY2" fmla="*/ 1046742 h 1770771"/>
              <a:gd name="connsiteX3" fmla="*/ 517854 w 943509"/>
              <a:gd name="connsiteY3" fmla="*/ 181423 h 1770771"/>
              <a:gd name="connsiteX4" fmla="*/ 943509 w 943509"/>
              <a:gd name="connsiteY4" fmla="*/ 19697 h 1770771"/>
              <a:gd name="connsiteX0" fmla="*/ 166563 w 943509"/>
              <a:gd name="connsiteY0" fmla="*/ 1770771 h 1770771"/>
              <a:gd name="connsiteX1" fmla="*/ 61722 w 943509"/>
              <a:gd name="connsiteY1" fmla="*/ 1525011 h 1770771"/>
              <a:gd name="connsiteX2" fmla="*/ 67765 w 943509"/>
              <a:gd name="connsiteY2" fmla="*/ 1046742 h 1770771"/>
              <a:gd name="connsiteX3" fmla="*/ 529828 w 943509"/>
              <a:gd name="connsiteY3" fmla="*/ 223656 h 1770771"/>
              <a:gd name="connsiteX4" fmla="*/ 943509 w 943509"/>
              <a:gd name="connsiteY4" fmla="*/ 19697 h 1770771"/>
              <a:gd name="connsiteX0" fmla="*/ 580821 w 1005980"/>
              <a:gd name="connsiteY0" fmla="*/ 1609889 h 1609889"/>
              <a:gd name="connsiteX1" fmla="*/ 475980 w 1005980"/>
              <a:gd name="connsiteY1" fmla="*/ 1364129 h 1609889"/>
              <a:gd name="connsiteX2" fmla="*/ 482023 w 1005980"/>
              <a:gd name="connsiteY2" fmla="*/ 885860 h 1609889"/>
              <a:gd name="connsiteX3" fmla="*/ 944086 w 1005980"/>
              <a:gd name="connsiteY3" fmla="*/ 62774 h 1609889"/>
              <a:gd name="connsiteX4" fmla="*/ 110658 w 1005980"/>
              <a:gd name="connsiteY4" fmla="*/ 1262503 h 1609889"/>
              <a:gd name="connsiteX0" fmla="*/ 988252 w 1005980"/>
              <a:gd name="connsiteY0" fmla="*/ 78881 h 1684527"/>
              <a:gd name="connsiteX1" fmla="*/ 475980 w 1005980"/>
              <a:gd name="connsiteY1" fmla="*/ 1523473 h 1684527"/>
              <a:gd name="connsiteX2" fmla="*/ 482023 w 1005980"/>
              <a:gd name="connsiteY2" fmla="*/ 1045204 h 1684527"/>
              <a:gd name="connsiteX3" fmla="*/ 944086 w 1005980"/>
              <a:gd name="connsiteY3" fmla="*/ 222118 h 1684527"/>
              <a:gd name="connsiteX4" fmla="*/ 110658 w 1005980"/>
              <a:gd name="connsiteY4" fmla="*/ 1421847 h 1684527"/>
              <a:gd name="connsiteX0" fmla="*/ 988252 w 1004973"/>
              <a:gd name="connsiteY0" fmla="*/ 78881 h 1547346"/>
              <a:gd name="connsiteX1" fmla="*/ 475980 w 1004973"/>
              <a:gd name="connsiteY1" fmla="*/ 1523473 h 1547346"/>
              <a:gd name="connsiteX2" fmla="*/ 944086 w 1004973"/>
              <a:gd name="connsiteY2" fmla="*/ 222118 h 1547346"/>
              <a:gd name="connsiteX3" fmla="*/ 110658 w 1004973"/>
              <a:gd name="connsiteY3" fmla="*/ 1421847 h 1547346"/>
              <a:gd name="connsiteX0" fmla="*/ 988252 w 1004973"/>
              <a:gd name="connsiteY0" fmla="*/ 78881 h 1421847"/>
              <a:gd name="connsiteX1" fmla="*/ 495382 w 1004973"/>
              <a:gd name="connsiteY1" fmla="*/ 124492 h 1421847"/>
              <a:gd name="connsiteX2" fmla="*/ 944086 w 1004973"/>
              <a:gd name="connsiteY2" fmla="*/ 222118 h 1421847"/>
              <a:gd name="connsiteX3" fmla="*/ 110658 w 1004973"/>
              <a:gd name="connsiteY3" fmla="*/ 1421847 h 1421847"/>
              <a:gd name="connsiteX0" fmla="*/ 988252 w 988252"/>
              <a:gd name="connsiteY0" fmla="*/ 78881 h 1421847"/>
              <a:gd name="connsiteX1" fmla="*/ 495382 w 988252"/>
              <a:gd name="connsiteY1" fmla="*/ 124492 h 1421847"/>
              <a:gd name="connsiteX2" fmla="*/ 73986 w 988252"/>
              <a:gd name="connsiteY2" fmla="*/ 808845 h 1421847"/>
              <a:gd name="connsiteX3" fmla="*/ 110658 w 988252"/>
              <a:gd name="connsiteY3" fmla="*/ 1421847 h 1421847"/>
              <a:gd name="connsiteX0" fmla="*/ 976160 w 976160"/>
              <a:gd name="connsiteY0" fmla="*/ 78881 h 1447586"/>
              <a:gd name="connsiteX1" fmla="*/ 483290 w 976160"/>
              <a:gd name="connsiteY1" fmla="*/ 124492 h 1447586"/>
              <a:gd name="connsiteX2" fmla="*/ 61894 w 976160"/>
              <a:gd name="connsiteY2" fmla="*/ 808845 h 1447586"/>
              <a:gd name="connsiteX3" fmla="*/ 133367 w 976160"/>
              <a:gd name="connsiteY3" fmla="*/ 1447586 h 1447586"/>
              <a:gd name="connsiteX0" fmla="*/ 1016487 w 1016487"/>
              <a:gd name="connsiteY0" fmla="*/ 78881 h 1447586"/>
              <a:gd name="connsiteX1" fmla="*/ 523617 w 1016487"/>
              <a:gd name="connsiteY1" fmla="*/ 124492 h 1447586"/>
              <a:gd name="connsiteX2" fmla="*/ 102221 w 1016487"/>
              <a:gd name="connsiteY2" fmla="*/ 808845 h 1447586"/>
              <a:gd name="connsiteX3" fmla="*/ 173694 w 1016487"/>
              <a:gd name="connsiteY3" fmla="*/ 1447586 h 1447586"/>
              <a:gd name="connsiteX0" fmla="*/ 1016487 w 1016487"/>
              <a:gd name="connsiteY0" fmla="*/ 78881 h 1447586"/>
              <a:gd name="connsiteX1" fmla="*/ 523617 w 1016487"/>
              <a:gd name="connsiteY1" fmla="*/ 124492 h 1447586"/>
              <a:gd name="connsiteX2" fmla="*/ 102221 w 1016487"/>
              <a:gd name="connsiteY2" fmla="*/ 808845 h 1447586"/>
              <a:gd name="connsiteX3" fmla="*/ 173694 w 1016487"/>
              <a:gd name="connsiteY3" fmla="*/ 1447586 h 1447586"/>
              <a:gd name="connsiteX0" fmla="*/ 1016487 w 1016487"/>
              <a:gd name="connsiteY0" fmla="*/ 78881 h 1447586"/>
              <a:gd name="connsiteX1" fmla="*/ 523617 w 1016487"/>
              <a:gd name="connsiteY1" fmla="*/ 124492 h 1447586"/>
              <a:gd name="connsiteX2" fmla="*/ 102221 w 1016487"/>
              <a:gd name="connsiteY2" fmla="*/ 808845 h 1447586"/>
              <a:gd name="connsiteX3" fmla="*/ 173694 w 1016487"/>
              <a:gd name="connsiteY3" fmla="*/ 1447586 h 1447586"/>
              <a:gd name="connsiteX0" fmla="*/ 1016487 w 1016487"/>
              <a:gd name="connsiteY0" fmla="*/ 78881 h 1447586"/>
              <a:gd name="connsiteX1" fmla="*/ 523617 w 1016487"/>
              <a:gd name="connsiteY1" fmla="*/ 124492 h 1447586"/>
              <a:gd name="connsiteX2" fmla="*/ 102221 w 1016487"/>
              <a:gd name="connsiteY2" fmla="*/ 808845 h 1447586"/>
              <a:gd name="connsiteX3" fmla="*/ 173694 w 1016487"/>
              <a:gd name="connsiteY3" fmla="*/ 1447586 h 1447586"/>
              <a:gd name="connsiteX0" fmla="*/ 1016487 w 1016487"/>
              <a:gd name="connsiteY0" fmla="*/ 78881 h 1447586"/>
              <a:gd name="connsiteX1" fmla="*/ 523617 w 1016487"/>
              <a:gd name="connsiteY1" fmla="*/ 124492 h 1447586"/>
              <a:gd name="connsiteX2" fmla="*/ 11051 w 1016487"/>
              <a:gd name="connsiteY2" fmla="*/ 741420 h 1447586"/>
              <a:gd name="connsiteX3" fmla="*/ 173694 w 1016487"/>
              <a:gd name="connsiteY3" fmla="*/ 1447586 h 1447586"/>
              <a:gd name="connsiteX0" fmla="*/ 1032906 w 1032906"/>
              <a:gd name="connsiteY0" fmla="*/ 78881 h 1447586"/>
              <a:gd name="connsiteX1" fmla="*/ 540036 w 1032906"/>
              <a:gd name="connsiteY1" fmla="*/ 124492 h 1447586"/>
              <a:gd name="connsiteX2" fmla="*/ 27470 w 1032906"/>
              <a:gd name="connsiteY2" fmla="*/ 741420 h 1447586"/>
              <a:gd name="connsiteX3" fmla="*/ 190113 w 1032906"/>
              <a:gd name="connsiteY3" fmla="*/ 1447586 h 1447586"/>
              <a:gd name="connsiteX0" fmla="*/ 1016487 w 1016487"/>
              <a:gd name="connsiteY0" fmla="*/ 78881 h 1447586"/>
              <a:gd name="connsiteX1" fmla="*/ 523617 w 1016487"/>
              <a:gd name="connsiteY1" fmla="*/ 124492 h 1447586"/>
              <a:gd name="connsiteX2" fmla="*/ 102221 w 1016487"/>
              <a:gd name="connsiteY2" fmla="*/ 808845 h 1447586"/>
              <a:gd name="connsiteX3" fmla="*/ 173694 w 1016487"/>
              <a:gd name="connsiteY3" fmla="*/ 1447586 h 1447586"/>
              <a:gd name="connsiteX0" fmla="*/ 1045205 w 1045205"/>
              <a:gd name="connsiteY0" fmla="*/ 112120 h 1480825"/>
              <a:gd name="connsiteX1" fmla="*/ 552335 w 1045205"/>
              <a:gd name="connsiteY1" fmla="*/ 157731 h 1480825"/>
              <a:gd name="connsiteX2" fmla="*/ 27470 w 1045205"/>
              <a:gd name="connsiteY2" fmla="*/ 1058504 h 1480825"/>
              <a:gd name="connsiteX3" fmla="*/ 202412 w 1045205"/>
              <a:gd name="connsiteY3" fmla="*/ 1480825 h 1480825"/>
              <a:gd name="connsiteX0" fmla="*/ 1059313 w 1059313"/>
              <a:gd name="connsiteY0" fmla="*/ 169638 h 1469321"/>
              <a:gd name="connsiteX1" fmla="*/ 552335 w 1059313"/>
              <a:gd name="connsiteY1" fmla="*/ 146227 h 1469321"/>
              <a:gd name="connsiteX2" fmla="*/ 27470 w 1059313"/>
              <a:gd name="connsiteY2" fmla="*/ 1047000 h 1469321"/>
              <a:gd name="connsiteX3" fmla="*/ 202412 w 1059313"/>
              <a:gd name="connsiteY3" fmla="*/ 1469321 h 1469321"/>
              <a:gd name="connsiteX0" fmla="*/ 1059313 w 1059313"/>
              <a:gd name="connsiteY0" fmla="*/ 169638 h 1469321"/>
              <a:gd name="connsiteX1" fmla="*/ 552335 w 1059313"/>
              <a:gd name="connsiteY1" fmla="*/ 146227 h 1469321"/>
              <a:gd name="connsiteX2" fmla="*/ 27470 w 1059313"/>
              <a:gd name="connsiteY2" fmla="*/ 1047000 h 1469321"/>
              <a:gd name="connsiteX3" fmla="*/ 202412 w 1059313"/>
              <a:gd name="connsiteY3" fmla="*/ 1469321 h 1469321"/>
              <a:gd name="connsiteX0" fmla="*/ 1059313 w 1059313"/>
              <a:gd name="connsiteY0" fmla="*/ 152834 h 1452517"/>
              <a:gd name="connsiteX1" fmla="*/ 953426 w 1059313"/>
              <a:gd name="connsiteY1" fmla="*/ 253658 h 1452517"/>
              <a:gd name="connsiteX2" fmla="*/ 552335 w 1059313"/>
              <a:gd name="connsiteY2" fmla="*/ 129423 h 1452517"/>
              <a:gd name="connsiteX3" fmla="*/ 27470 w 1059313"/>
              <a:gd name="connsiteY3" fmla="*/ 1030196 h 1452517"/>
              <a:gd name="connsiteX4" fmla="*/ 202412 w 1059313"/>
              <a:gd name="connsiteY4" fmla="*/ 1452517 h 1452517"/>
              <a:gd name="connsiteX0" fmla="*/ 1180389 w 1180389"/>
              <a:gd name="connsiteY0" fmla="*/ 996 h 1464709"/>
              <a:gd name="connsiteX1" fmla="*/ 953426 w 1180389"/>
              <a:gd name="connsiteY1" fmla="*/ 265850 h 1464709"/>
              <a:gd name="connsiteX2" fmla="*/ 552335 w 1180389"/>
              <a:gd name="connsiteY2" fmla="*/ 141615 h 1464709"/>
              <a:gd name="connsiteX3" fmla="*/ 27470 w 1180389"/>
              <a:gd name="connsiteY3" fmla="*/ 1042388 h 1464709"/>
              <a:gd name="connsiteX4" fmla="*/ 202412 w 1180389"/>
              <a:gd name="connsiteY4" fmla="*/ 1464709 h 1464709"/>
              <a:gd name="connsiteX0" fmla="*/ 1180389 w 1180389"/>
              <a:gd name="connsiteY0" fmla="*/ 996 h 1464709"/>
              <a:gd name="connsiteX1" fmla="*/ 953426 w 1180389"/>
              <a:gd name="connsiteY1" fmla="*/ 265850 h 1464709"/>
              <a:gd name="connsiteX2" fmla="*/ 409919 w 1180389"/>
              <a:gd name="connsiteY2" fmla="*/ 359461 h 1464709"/>
              <a:gd name="connsiteX3" fmla="*/ 27470 w 1180389"/>
              <a:gd name="connsiteY3" fmla="*/ 1042388 h 1464709"/>
              <a:gd name="connsiteX4" fmla="*/ 202412 w 1180389"/>
              <a:gd name="connsiteY4" fmla="*/ 1464709 h 1464709"/>
              <a:gd name="connsiteX0" fmla="*/ 1142568 w 1142568"/>
              <a:gd name="connsiteY0" fmla="*/ 996 h 1801022"/>
              <a:gd name="connsiteX1" fmla="*/ 953426 w 1142568"/>
              <a:gd name="connsiteY1" fmla="*/ 602163 h 1801022"/>
              <a:gd name="connsiteX2" fmla="*/ 409919 w 1142568"/>
              <a:gd name="connsiteY2" fmla="*/ 695774 h 1801022"/>
              <a:gd name="connsiteX3" fmla="*/ 27470 w 1142568"/>
              <a:gd name="connsiteY3" fmla="*/ 1378701 h 1801022"/>
              <a:gd name="connsiteX4" fmla="*/ 202412 w 1142568"/>
              <a:gd name="connsiteY4" fmla="*/ 1801022 h 1801022"/>
              <a:gd name="connsiteX0" fmla="*/ 1142568 w 1142568"/>
              <a:gd name="connsiteY0" fmla="*/ 114571 h 1914597"/>
              <a:gd name="connsiteX1" fmla="*/ 892715 w 1142568"/>
              <a:gd name="connsiteY1" fmla="*/ 115796 h 1914597"/>
              <a:gd name="connsiteX2" fmla="*/ 409919 w 1142568"/>
              <a:gd name="connsiteY2" fmla="*/ 809349 h 1914597"/>
              <a:gd name="connsiteX3" fmla="*/ 27470 w 1142568"/>
              <a:gd name="connsiteY3" fmla="*/ 1492276 h 1914597"/>
              <a:gd name="connsiteX4" fmla="*/ 202412 w 1142568"/>
              <a:gd name="connsiteY4" fmla="*/ 1914597 h 1914597"/>
              <a:gd name="connsiteX0" fmla="*/ 1142568 w 1142568"/>
              <a:gd name="connsiteY0" fmla="*/ 114571 h 2010458"/>
              <a:gd name="connsiteX1" fmla="*/ 892715 w 1142568"/>
              <a:gd name="connsiteY1" fmla="*/ 115796 h 2010458"/>
              <a:gd name="connsiteX2" fmla="*/ 409919 w 1142568"/>
              <a:gd name="connsiteY2" fmla="*/ 809349 h 2010458"/>
              <a:gd name="connsiteX3" fmla="*/ 27470 w 1142568"/>
              <a:gd name="connsiteY3" fmla="*/ 1492276 h 2010458"/>
              <a:gd name="connsiteX4" fmla="*/ 281488 w 1142568"/>
              <a:gd name="connsiteY4" fmla="*/ 2010458 h 2010458"/>
              <a:gd name="connsiteX0" fmla="*/ 1051792 w 1051792"/>
              <a:gd name="connsiteY0" fmla="*/ 114571 h 2010458"/>
              <a:gd name="connsiteX1" fmla="*/ 801939 w 1051792"/>
              <a:gd name="connsiteY1" fmla="*/ 115796 h 2010458"/>
              <a:gd name="connsiteX2" fmla="*/ 319143 w 1051792"/>
              <a:gd name="connsiteY2" fmla="*/ 809349 h 2010458"/>
              <a:gd name="connsiteX3" fmla="*/ 27470 w 1051792"/>
              <a:gd name="connsiteY3" fmla="*/ 1520154 h 2010458"/>
              <a:gd name="connsiteX4" fmla="*/ 190712 w 1051792"/>
              <a:gd name="connsiteY4" fmla="*/ 2010458 h 2010458"/>
              <a:gd name="connsiteX0" fmla="*/ 1051792 w 1293437"/>
              <a:gd name="connsiteY0" fmla="*/ 51263 h 1947150"/>
              <a:gd name="connsiteX1" fmla="*/ 1251795 w 1293437"/>
              <a:gd name="connsiteY1" fmla="*/ 1060967 h 1947150"/>
              <a:gd name="connsiteX2" fmla="*/ 801939 w 1293437"/>
              <a:gd name="connsiteY2" fmla="*/ 52488 h 1947150"/>
              <a:gd name="connsiteX3" fmla="*/ 319143 w 1293437"/>
              <a:gd name="connsiteY3" fmla="*/ 746041 h 1947150"/>
              <a:gd name="connsiteX4" fmla="*/ 27470 w 1293437"/>
              <a:gd name="connsiteY4" fmla="*/ 1456846 h 1947150"/>
              <a:gd name="connsiteX5" fmla="*/ 190712 w 1293437"/>
              <a:gd name="connsiteY5" fmla="*/ 1947150 h 1947150"/>
              <a:gd name="connsiteX0" fmla="*/ 1360306 w 1360306"/>
              <a:gd name="connsiteY0" fmla="*/ 523856 h 1947150"/>
              <a:gd name="connsiteX1" fmla="*/ 1251795 w 1360306"/>
              <a:gd name="connsiteY1" fmla="*/ 1060967 h 1947150"/>
              <a:gd name="connsiteX2" fmla="*/ 801939 w 1360306"/>
              <a:gd name="connsiteY2" fmla="*/ 52488 h 1947150"/>
              <a:gd name="connsiteX3" fmla="*/ 319143 w 1360306"/>
              <a:gd name="connsiteY3" fmla="*/ 746041 h 1947150"/>
              <a:gd name="connsiteX4" fmla="*/ 27470 w 1360306"/>
              <a:gd name="connsiteY4" fmla="*/ 1456846 h 1947150"/>
              <a:gd name="connsiteX5" fmla="*/ 190712 w 1360306"/>
              <a:gd name="connsiteY5" fmla="*/ 1947150 h 1947150"/>
              <a:gd name="connsiteX0" fmla="*/ 1360306 w 1520058"/>
              <a:gd name="connsiteY0" fmla="*/ 479654 h 1902948"/>
              <a:gd name="connsiteX1" fmla="*/ 1426997 w 1520058"/>
              <a:gd name="connsiteY1" fmla="*/ 652124 h 1902948"/>
              <a:gd name="connsiteX2" fmla="*/ 801939 w 1520058"/>
              <a:gd name="connsiteY2" fmla="*/ 8286 h 1902948"/>
              <a:gd name="connsiteX3" fmla="*/ 319143 w 1520058"/>
              <a:gd name="connsiteY3" fmla="*/ 701839 h 1902948"/>
              <a:gd name="connsiteX4" fmla="*/ 27470 w 1520058"/>
              <a:gd name="connsiteY4" fmla="*/ 1412644 h 1902948"/>
              <a:gd name="connsiteX5" fmla="*/ 190712 w 1520058"/>
              <a:gd name="connsiteY5" fmla="*/ 1902948 h 1902948"/>
              <a:gd name="connsiteX0" fmla="*/ 1360306 w 1479259"/>
              <a:gd name="connsiteY0" fmla="*/ 0 h 1423294"/>
              <a:gd name="connsiteX1" fmla="*/ 1426997 w 1479259"/>
              <a:gd name="connsiteY1" fmla="*/ 172470 h 1423294"/>
              <a:gd name="connsiteX2" fmla="*/ 1046733 w 1479259"/>
              <a:gd name="connsiteY2" fmla="*/ 756385 h 1423294"/>
              <a:gd name="connsiteX3" fmla="*/ 319143 w 1479259"/>
              <a:gd name="connsiteY3" fmla="*/ 222185 h 1423294"/>
              <a:gd name="connsiteX4" fmla="*/ 27470 w 1479259"/>
              <a:gd name="connsiteY4" fmla="*/ 932990 h 1423294"/>
              <a:gd name="connsiteX5" fmla="*/ 190712 w 1479259"/>
              <a:gd name="connsiteY5" fmla="*/ 1423294 h 1423294"/>
              <a:gd name="connsiteX0" fmla="*/ 1360306 w 1479259"/>
              <a:gd name="connsiteY0" fmla="*/ 0 h 1423294"/>
              <a:gd name="connsiteX1" fmla="*/ 1426997 w 1479259"/>
              <a:gd name="connsiteY1" fmla="*/ 172470 h 1423294"/>
              <a:gd name="connsiteX2" fmla="*/ 1046733 w 1479259"/>
              <a:gd name="connsiteY2" fmla="*/ 756385 h 1423294"/>
              <a:gd name="connsiteX3" fmla="*/ 443505 w 1479259"/>
              <a:gd name="connsiteY3" fmla="*/ 559264 h 1423294"/>
              <a:gd name="connsiteX4" fmla="*/ 27470 w 1479259"/>
              <a:gd name="connsiteY4" fmla="*/ 932990 h 1423294"/>
              <a:gd name="connsiteX5" fmla="*/ 190712 w 1479259"/>
              <a:gd name="connsiteY5" fmla="*/ 1423294 h 1423294"/>
              <a:gd name="connsiteX0" fmla="*/ 1343288 w 1462241"/>
              <a:gd name="connsiteY0" fmla="*/ 0 h 1423294"/>
              <a:gd name="connsiteX1" fmla="*/ 1409979 w 1462241"/>
              <a:gd name="connsiteY1" fmla="*/ 172470 h 1423294"/>
              <a:gd name="connsiteX2" fmla="*/ 1029715 w 1462241"/>
              <a:gd name="connsiteY2" fmla="*/ 756385 h 1423294"/>
              <a:gd name="connsiteX3" fmla="*/ 426487 w 1462241"/>
              <a:gd name="connsiteY3" fmla="*/ 559264 h 1423294"/>
              <a:gd name="connsiteX4" fmla="*/ 90023 w 1462241"/>
              <a:gd name="connsiteY4" fmla="*/ 1052018 h 1423294"/>
              <a:gd name="connsiteX5" fmla="*/ 173694 w 1462241"/>
              <a:gd name="connsiteY5" fmla="*/ 1423294 h 1423294"/>
              <a:gd name="connsiteX0" fmla="*/ 1343288 w 1462241"/>
              <a:gd name="connsiteY0" fmla="*/ 0 h 1423294"/>
              <a:gd name="connsiteX1" fmla="*/ 1409979 w 1462241"/>
              <a:gd name="connsiteY1" fmla="*/ 172470 h 1423294"/>
              <a:gd name="connsiteX2" fmla="*/ 1029715 w 1462241"/>
              <a:gd name="connsiteY2" fmla="*/ 756385 h 1423294"/>
              <a:gd name="connsiteX3" fmla="*/ 426487 w 1462241"/>
              <a:gd name="connsiteY3" fmla="*/ 559264 h 1423294"/>
              <a:gd name="connsiteX4" fmla="*/ 90023 w 1462241"/>
              <a:gd name="connsiteY4" fmla="*/ 1052018 h 1423294"/>
              <a:gd name="connsiteX5" fmla="*/ 173694 w 1462241"/>
              <a:gd name="connsiteY5" fmla="*/ 1423294 h 1423294"/>
              <a:gd name="connsiteX0" fmla="*/ 1343288 w 1396541"/>
              <a:gd name="connsiteY0" fmla="*/ 0 h 1423294"/>
              <a:gd name="connsiteX1" fmla="*/ 1344279 w 1396541"/>
              <a:gd name="connsiteY1" fmla="*/ 309210 h 1423294"/>
              <a:gd name="connsiteX2" fmla="*/ 1029715 w 1396541"/>
              <a:gd name="connsiteY2" fmla="*/ 756385 h 1423294"/>
              <a:gd name="connsiteX3" fmla="*/ 426487 w 1396541"/>
              <a:gd name="connsiteY3" fmla="*/ 559264 h 1423294"/>
              <a:gd name="connsiteX4" fmla="*/ 90023 w 1396541"/>
              <a:gd name="connsiteY4" fmla="*/ 1052018 h 1423294"/>
              <a:gd name="connsiteX5" fmla="*/ 173694 w 1396541"/>
              <a:gd name="connsiteY5" fmla="*/ 1423294 h 1423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6541" h="1423294">
                <a:moveTo>
                  <a:pt x="1343288" y="0"/>
                </a:moveTo>
                <a:cubicBezTo>
                  <a:pt x="1341083" y="568"/>
                  <a:pt x="1396541" y="183146"/>
                  <a:pt x="1344279" y="309210"/>
                </a:cubicBezTo>
                <a:cubicBezTo>
                  <a:pt x="1292017" y="435274"/>
                  <a:pt x="1182680" y="714709"/>
                  <a:pt x="1029715" y="756385"/>
                </a:cubicBezTo>
                <a:cubicBezTo>
                  <a:pt x="876750" y="798061"/>
                  <a:pt x="583102" y="509992"/>
                  <a:pt x="426487" y="559264"/>
                </a:cubicBezTo>
                <a:cubicBezTo>
                  <a:pt x="269872" y="608536"/>
                  <a:pt x="122635" y="882230"/>
                  <a:pt x="90023" y="1052018"/>
                </a:cubicBezTo>
                <a:cubicBezTo>
                  <a:pt x="4205" y="1334397"/>
                  <a:pt x="0" y="1325555"/>
                  <a:pt x="173694" y="1423294"/>
                </a:cubicBezTo>
              </a:path>
            </a:pathLst>
          </a:custGeom>
          <a:ln w="38100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6" grpId="0" animBg="1"/>
      <p:bldP spid="18" grpId="0"/>
      <p:bldP spid="19" grpId="0"/>
      <p:bldP spid="20" grpId="0" animBg="1"/>
      <p:bldP spid="22" grpId="0" animBg="1"/>
      <p:bldP spid="23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72008" y="732082"/>
            <a:ext cx="8964488" cy="6125918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Image 1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309988"/>
            <a:ext cx="1905207" cy="2449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246978"/>
            <a:ext cx="1728192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307256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Addition de l’</a:t>
            </a:r>
            <a:r>
              <a:rPr kumimoji="0" lang="fr-FR" sz="2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éthanamine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sur le </a:t>
            </a:r>
            <a:r>
              <a:rPr lang="fr-FR" sz="2400" b="1" i="1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chlorure de </a:t>
            </a:r>
            <a:r>
              <a:rPr lang="fr-FR" sz="2400" b="1" i="1" dirty="0" err="1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propanoyle</a:t>
            </a:r>
            <a:endParaRPr kumimoji="0" lang="fr-FR" sz="4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-14684"/>
            <a:ext cx="48638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Mécanisme réactionnel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 </a:t>
            </a:r>
            <a:r>
              <a:rPr kumimoji="0" lang="fr-FR" sz="2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(A</a:t>
            </a:r>
            <a:r>
              <a:rPr kumimoji="0" lang="fr-FR" sz="2400" b="1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N</a:t>
            </a:r>
            <a:r>
              <a:rPr kumimoji="0" lang="fr-FR" sz="2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 + E)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:</a:t>
            </a:r>
          </a:p>
        </p:txBody>
      </p:sp>
      <p:sp>
        <p:nvSpPr>
          <p:cNvPr id="6" name="Rectangle 5"/>
          <p:cNvSpPr/>
          <p:nvPr/>
        </p:nvSpPr>
        <p:spPr>
          <a:xfrm>
            <a:off x="77912" y="743805"/>
            <a:ext cx="8964488" cy="430887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200" dirty="0" smtClean="0">
                <a:sym typeface="Wingdings"/>
              </a:rPr>
              <a:t></a:t>
            </a:r>
            <a:r>
              <a:rPr lang="fr-FR" sz="2200" baseline="30000" dirty="0" smtClean="0"/>
              <a:t> </a:t>
            </a:r>
            <a:r>
              <a:rPr lang="fr-FR" sz="2200" b="1" u="sng" dirty="0" smtClean="0"/>
              <a:t>Addition nucléophile de l’alcool sur le chlorure d’acyle</a:t>
            </a:r>
            <a:r>
              <a:rPr lang="fr-FR" sz="2200" dirty="0" smtClean="0"/>
              <a:t> :</a:t>
            </a:r>
          </a:p>
        </p:txBody>
      </p:sp>
      <p:cxnSp>
        <p:nvCxnSpPr>
          <p:cNvPr id="7" name="Connecteur droit avec flèche 6"/>
          <p:cNvCxnSpPr/>
          <p:nvPr/>
        </p:nvCxnSpPr>
        <p:spPr>
          <a:xfrm>
            <a:off x="5004048" y="2028226"/>
            <a:ext cx="936625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rme libre 7"/>
          <p:cNvSpPr/>
          <p:nvPr/>
        </p:nvSpPr>
        <p:spPr>
          <a:xfrm rot="12873874" flipH="1" flipV="1">
            <a:off x="734087" y="1402447"/>
            <a:ext cx="596226" cy="444023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  <a:gd name="connsiteX0" fmla="*/ 703058 w 1483611"/>
              <a:gd name="connsiteY0" fmla="*/ 1823390 h 1823390"/>
              <a:gd name="connsiteX1" fmla="*/ 601824 w 1483611"/>
              <a:gd name="connsiteY1" fmla="*/ 1525011 h 1823390"/>
              <a:gd name="connsiteX2" fmla="*/ 67766 w 1483611"/>
              <a:gd name="connsiteY2" fmla="*/ 413001 h 1823390"/>
              <a:gd name="connsiteX3" fmla="*/ 1057956 w 1483611"/>
              <a:gd name="connsiteY3" fmla="*/ 181423 h 1823390"/>
              <a:gd name="connsiteX4" fmla="*/ 1483611 w 1483611"/>
              <a:gd name="connsiteY4" fmla="*/ 19697 h 1823390"/>
              <a:gd name="connsiteX0" fmla="*/ 828842 w 1609395"/>
              <a:gd name="connsiteY0" fmla="*/ 2164638 h 2164638"/>
              <a:gd name="connsiteX1" fmla="*/ 727608 w 1609395"/>
              <a:gd name="connsiteY1" fmla="*/ 1866259 h 2164638"/>
              <a:gd name="connsiteX2" fmla="*/ 193550 w 1609395"/>
              <a:gd name="connsiteY2" fmla="*/ 754249 h 2164638"/>
              <a:gd name="connsiteX3" fmla="*/ 235975 w 1609395"/>
              <a:gd name="connsiteY3" fmla="*/ 65550 h 2164638"/>
              <a:gd name="connsiteX4" fmla="*/ 1609395 w 1609395"/>
              <a:gd name="connsiteY4" fmla="*/ 360945 h 2164638"/>
              <a:gd name="connsiteX0" fmla="*/ 828842 w 1609395"/>
              <a:gd name="connsiteY0" fmla="*/ 2164638 h 2164638"/>
              <a:gd name="connsiteX1" fmla="*/ 193550 w 1609395"/>
              <a:gd name="connsiteY1" fmla="*/ 754249 h 2164638"/>
              <a:gd name="connsiteX2" fmla="*/ 235975 w 1609395"/>
              <a:gd name="connsiteY2" fmla="*/ 65550 h 2164638"/>
              <a:gd name="connsiteX3" fmla="*/ 1609395 w 1609395"/>
              <a:gd name="connsiteY3" fmla="*/ 360945 h 2164638"/>
              <a:gd name="connsiteX0" fmla="*/ 1000722 w 1781275"/>
              <a:gd name="connsiteY0" fmla="*/ 2253116 h 2253116"/>
              <a:gd name="connsiteX1" fmla="*/ 98812 w 1781275"/>
              <a:gd name="connsiteY1" fmla="*/ 1373591 h 2253116"/>
              <a:gd name="connsiteX2" fmla="*/ 407855 w 1781275"/>
              <a:gd name="connsiteY2" fmla="*/ 154028 h 2253116"/>
              <a:gd name="connsiteX3" fmla="*/ 1781275 w 1781275"/>
              <a:gd name="connsiteY3" fmla="*/ 449423 h 2253116"/>
              <a:gd name="connsiteX0" fmla="*/ 1000722 w 1437909"/>
              <a:gd name="connsiteY0" fmla="*/ 2241365 h 2241365"/>
              <a:gd name="connsiteX1" fmla="*/ 98812 w 1437909"/>
              <a:gd name="connsiteY1" fmla="*/ 1361840 h 2241365"/>
              <a:gd name="connsiteX2" fmla="*/ 407855 w 1437909"/>
              <a:gd name="connsiteY2" fmla="*/ 142277 h 2241365"/>
              <a:gd name="connsiteX3" fmla="*/ 1437910 w 1437909"/>
              <a:gd name="connsiteY3" fmla="*/ 508174 h 2241365"/>
              <a:gd name="connsiteX0" fmla="*/ 1150228 w 1459265"/>
              <a:gd name="connsiteY0" fmla="*/ 1727738 h 1727737"/>
              <a:gd name="connsiteX1" fmla="*/ 120168 w 1459265"/>
              <a:gd name="connsiteY1" fmla="*/ 1361840 h 1727737"/>
              <a:gd name="connsiteX2" fmla="*/ 429211 w 1459265"/>
              <a:gd name="connsiteY2" fmla="*/ 142277 h 1727737"/>
              <a:gd name="connsiteX3" fmla="*/ 1459266 w 1459265"/>
              <a:gd name="connsiteY3" fmla="*/ 508174 h 1727737"/>
              <a:gd name="connsiteX0" fmla="*/ 1150228 w 1459265"/>
              <a:gd name="connsiteY0" fmla="*/ 1727738 h 2051076"/>
              <a:gd name="connsiteX1" fmla="*/ 120168 w 1459265"/>
              <a:gd name="connsiteY1" fmla="*/ 1361840 h 2051076"/>
              <a:gd name="connsiteX2" fmla="*/ 429211 w 1459265"/>
              <a:gd name="connsiteY2" fmla="*/ 142277 h 2051076"/>
              <a:gd name="connsiteX3" fmla="*/ 1459266 w 1459265"/>
              <a:gd name="connsiteY3" fmla="*/ 508174 h 2051076"/>
              <a:gd name="connsiteX0" fmla="*/ 4352094 w 4352094"/>
              <a:gd name="connsiteY0" fmla="*/ 761463 h 1465036"/>
              <a:gd name="connsiteX1" fmla="*/ 577577 w 4352094"/>
              <a:gd name="connsiteY1" fmla="*/ 1361840 h 1465036"/>
              <a:gd name="connsiteX2" fmla="*/ 886620 w 4352094"/>
              <a:gd name="connsiteY2" fmla="*/ 142277 h 1465036"/>
              <a:gd name="connsiteX3" fmla="*/ 1916675 w 4352094"/>
              <a:gd name="connsiteY3" fmla="*/ 508174 h 1465036"/>
              <a:gd name="connsiteX0" fmla="*/ 3541700 w 3541700"/>
              <a:gd name="connsiteY0" fmla="*/ 694860 h 1018196"/>
              <a:gd name="connsiteX1" fmla="*/ 648935 w 3541700"/>
              <a:gd name="connsiteY1" fmla="*/ 895612 h 1018196"/>
              <a:gd name="connsiteX2" fmla="*/ 76226 w 3541700"/>
              <a:gd name="connsiteY2" fmla="*/ 75674 h 1018196"/>
              <a:gd name="connsiteX3" fmla="*/ 1106281 w 3541700"/>
              <a:gd name="connsiteY3" fmla="*/ 441571 h 1018196"/>
              <a:gd name="connsiteX0" fmla="*/ 3642499 w 3642499"/>
              <a:gd name="connsiteY0" fmla="*/ 1137801 h 1461137"/>
              <a:gd name="connsiteX1" fmla="*/ 749734 w 3642499"/>
              <a:gd name="connsiteY1" fmla="*/ 1338553 h 1461137"/>
              <a:gd name="connsiteX2" fmla="*/ 177025 w 3642499"/>
              <a:gd name="connsiteY2" fmla="*/ 518615 h 1461137"/>
              <a:gd name="connsiteX3" fmla="*/ 1811897 w 3642499"/>
              <a:gd name="connsiteY3" fmla="*/ 19697 h 1461137"/>
              <a:gd name="connsiteX0" fmla="*/ 3513175 w 3513175"/>
              <a:gd name="connsiteY0" fmla="*/ 1137801 h 2079647"/>
              <a:gd name="connsiteX1" fmla="*/ 1396352 w 3513175"/>
              <a:gd name="connsiteY1" fmla="*/ 1976451 h 2079647"/>
              <a:gd name="connsiteX2" fmla="*/ 47701 w 3513175"/>
              <a:gd name="connsiteY2" fmla="*/ 518615 h 2079647"/>
              <a:gd name="connsiteX3" fmla="*/ 1682573 w 3513175"/>
              <a:gd name="connsiteY3" fmla="*/ 19697 h 2079647"/>
              <a:gd name="connsiteX0" fmla="*/ 2827471 w 2827471"/>
              <a:gd name="connsiteY0" fmla="*/ 1137801 h 2013473"/>
              <a:gd name="connsiteX1" fmla="*/ 710648 w 2827471"/>
              <a:gd name="connsiteY1" fmla="*/ 1976451 h 2013473"/>
              <a:gd name="connsiteX2" fmla="*/ 47702 w 2827471"/>
              <a:gd name="connsiteY2" fmla="*/ 915664 h 2013473"/>
              <a:gd name="connsiteX3" fmla="*/ 996869 w 2827471"/>
              <a:gd name="connsiteY3" fmla="*/ 19697 h 2013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7471" h="2013473">
                <a:moveTo>
                  <a:pt x="2827471" y="1137801"/>
                </a:moveTo>
                <a:cubicBezTo>
                  <a:pt x="2213592" y="1461139"/>
                  <a:pt x="1173943" y="2013474"/>
                  <a:pt x="710648" y="1976451"/>
                </a:cubicBezTo>
                <a:cubicBezTo>
                  <a:pt x="247353" y="1939428"/>
                  <a:pt x="-1" y="1241790"/>
                  <a:pt x="47702" y="915664"/>
                </a:cubicBezTo>
                <a:cubicBezTo>
                  <a:pt x="95405" y="589538"/>
                  <a:pt x="886211" y="0"/>
                  <a:pt x="996869" y="19697"/>
                </a:cubicBezTo>
              </a:path>
            </a:pathLst>
          </a:custGeom>
          <a:ln w="38100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9" name="Image 8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1452162"/>
            <a:ext cx="1650749" cy="110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 9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2492" t="39759" r="46561" b="22892"/>
          <a:stretch>
            <a:fillRect/>
          </a:stretch>
        </p:blipFill>
        <p:spPr bwMode="auto">
          <a:xfrm>
            <a:off x="2195736" y="1380154"/>
            <a:ext cx="72008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Forme libre 10"/>
          <p:cNvSpPr/>
          <p:nvPr/>
        </p:nvSpPr>
        <p:spPr>
          <a:xfrm rot="18044203" flipV="1">
            <a:off x="1437927" y="995615"/>
            <a:ext cx="2346852" cy="1932674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  <a:gd name="connsiteX0" fmla="*/ 166563 w 943509"/>
              <a:gd name="connsiteY0" fmla="*/ 1770771 h 1770771"/>
              <a:gd name="connsiteX1" fmla="*/ 61722 w 943509"/>
              <a:gd name="connsiteY1" fmla="*/ 1525011 h 1770771"/>
              <a:gd name="connsiteX2" fmla="*/ 67765 w 943509"/>
              <a:gd name="connsiteY2" fmla="*/ 1046742 h 1770771"/>
              <a:gd name="connsiteX3" fmla="*/ 517854 w 943509"/>
              <a:gd name="connsiteY3" fmla="*/ 181423 h 1770771"/>
              <a:gd name="connsiteX4" fmla="*/ 943509 w 943509"/>
              <a:gd name="connsiteY4" fmla="*/ 19697 h 1770771"/>
              <a:gd name="connsiteX0" fmla="*/ 166563 w 943509"/>
              <a:gd name="connsiteY0" fmla="*/ 1770771 h 1770771"/>
              <a:gd name="connsiteX1" fmla="*/ 61722 w 943509"/>
              <a:gd name="connsiteY1" fmla="*/ 1525011 h 1770771"/>
              <a:gd name="connsiteX2" fmla="*/ 67765 w 943509"/>
              <a:gd name="connsiteY2" fmla="*/ 1046742 h 1770771"/>
              <a:gd name="connsiteX3" fmla="*/ 529828 w 943509"/>
              <a:gd name="connsiteY3" fmla="*/ 223656 h 1770771"/>
              <a:gd name="connsiteX4" fmla="*/ 943509 w 943509"/>
              <a:gd name="connsiteY4" fmla="*/ 19697 h 1770771"/>
              <a:gd name="connsiteX0" fmla="*/ 580821 w 1005980"/>
              <a:gd name="connsiteY0" fmla="*/ 1609889 h 1609889"/>
              <a:gd name="connsiteX1" fmla="*/ 475980 w 1005980"/>
              <a:gd name="connsiteY1" fmla="*/ 1364129 h 1609889"/>
              <a:gd name="connsiteX2" fmla="*/ 482023 w 1005980"/>
              <a:gd name="connsiteY2" fmla="*/ 885860 h 1609889"/>
              <a:gd name="connsiteX3" fmla="*/ 944086 w 1005980"/>
              <a:gd name="connsiteY3" fmla="*/ 62774 h 1609889"/>
              <a:gd name="connsiteX4" fmla="*/ 110658 w 1005980"/>
              <a:gd name="connsiteY4" fmla="*/ 1262503 h 1609889"/>
              <a:gd name="connsiteX0" fmla="*/ 988252 w 1005980"/>
              <a:gd name="connsiteY0" fmla="*/ 78881 h 1684527"/>
              <a:gd name="connsiteX1" fmla="*/ 475980 w 1005980"/>
              <a:gd name="connsiteY1" fmla="*/ 1523473 h 1684527"/>
              <a:gd name="connsiteX2" fmla="*/ 482023 w 1005980"/>
              <a:gd name="connsiteY2" fmla="*/ 1045204 h 1684527"/>
              <a:gd name="connsiteX3" fmla="*/ 944086 w 1005980"/>
              <a:gd name="connsiteY3" fmla="*/ 222118 h 1684527"/>
              <a:gd name="connsiteX4" fmla="*/ 110658 w 1005980"/>
              <a:gd name="connsiteY4" fmla="*/ 1421847 h 1684527"/>
              <a:gd name="connsiteX0" fmla="*/ 988252 w 1004973"/>
              <a:gd name="connsiteY0" fmla="*/ 78881 h 1547346"/>
              <a:gd name="connsiteX1" fmla="*/ 475980 w 1004973"/>
              <a:gd name="connsiteY1" fmla="*/ 1523473 h 1547346"/>
              <a:gd name="connsiteX2" fmla="*/ 944086 w 1004973"/>
              <a:gd name="connsiteY2" fmla="*/ 222118 h 1547346"/>
              <a:gd name="connsiteX3" fmla="*/ 110658 w 1004973"/>
              <a:gd name="connsiteY3" fmla="*/ 1421847 h 1547346"/>
              <a:gd name="connsiteX0" fmla="*/ 988252 w 1004973"/>
              <a:gd name="connsiteY0" fmla="*/ 78881 h 1421847"/>
              <a:gd name="connsiteX1" fmla="*/ 495382 w 1004973"/>
              <a:gd name="connsiteY1" fmla="*/ 124492 h 1421847"/>
              <a:gd name="connsiteX2" fmla="*/ 944086 w 1004973"/>
              <a:gd name="connsiteY2" fmla="*/ 222118 h 1421847"/>
              <a:gd name="connsiteX3" fmla="*/ 110658 w 1004973"/>
              <a:gd name="connsiteY3" fmla="*/ 1421847 h 1421847"/>
              <a:gd name="connsiteX0" fmla="*/ 988252 w 988252"/>
              <a:gd name="connsiteY0" fmla="*/ 78881 h 1421847"/>
              <a:gd name="connsiteX1" fmla="*/ 495382 w 988252"/>
              <a:gd name="connsiteY1" fmla="*/ 124492 h 1421847"/>
              <a:gd name="connsiteX2" fmla="*/ 73986 w 988252"/>
              <a:gd name="connsiteY2" fmla="*/ 808845 h 1421847"/>
              <a:gd name="connsiteX3" fmla="*/ 110658 w 988252"/>
              <a:gd name="connsiteY3" fmla="*/ 1421847 h 1421847"/>
              <a:gd name="connsiteX0" fmla="*/ 976160 w 976160"/>
              <a:gd name="connsiteY0" fmla="*/ 78881 h 1447586"/>
              <a:gd name="connsiteX1" fmla="*/ 483290 w 976160"/>
              <a:gd name="connsiteY1" fmla="*/ 124492 h 1447586"/>
              <a:gd name="connsiteX2" fmla="*/ 61894 w 976160"/>
              <a:gd name="connsiteY2" fmla="*/ 808845 h 1447586"/>
              <a:gd name="connsiteX3" fmla="*/ 133367 w 976160"/>
              <a:gd name="connsiteY3" fmla="*/ 1447586 h 1447586"/>
              <a:gd name="connsiteX0" fmla="*/ 1016487 w 1016487"/>
              <a:gd name="connsiteY0" fmla="*/ 78881 h 1447586"/>
              <a:gd name="connsiteX1" fmla="*/ 523617 w 1016487"/>
              <a:gd name="connsiteY1" fmla="*/ 124492 h 1447586"/>
              <a:gd name="connsiteX2" fmla="*/ 102221 w 1016487"/>
              <a:gd name="connsiteY2" fmla="*/ 808845 h 1447586"/>
              <a:gd name="connsiteX3" fmla="*/ 173694 w 1016487"/>
              <a:gd name="connsiteY3" fmla="*/ 1447586 h 1447586"/>
              <a:gd name="connsiteX0" fmla="*/ 1016487 w 1016487"/>
              <a:gd name="connsiteY0" fmla="*/ 78881 h 1447586"/>
              <a:gd name="connsiteX1" fmla="*/ 523617 w 1016487"/>
              <a:gd name="connsiteY1" fmla="*/ 124492 h 1447586"/>
              <a:gd name="connsiteX2" fmla="*/ 102221 w 1016487"/>
              <a:gd name="connsiteY2" fmla="*/ 808845 h 1447586"/>
              <a:gd name="connsiteX3" fmla="*/ 173694 w 1016487"/>
              <a:gd name="connsiteY3" fmla="*/ 1447586 h 1447586"/>
              <a:gd name="connsiteX0" fmla="*/ 1016487 w 1016487"/>
              <a:gd name="connsiteY0" fmla="*/ 78881 h 1447586"/>
              <a:gd name="connsiteX1" fmla="*/ 523617 w 1016487"/>
              <a:gd name="connsiteY1" fmla="*/ 124492 h 1447586"/>
              <a:gd name="connsiteX2" fmla="*/ 102221 w 1016487"/>
              <a:gd name="connsiteY2" fmla="*/ 808845 h 1447586"/>
              <a:gd name="connsiteX3" fmla="*/ 173694 w 1016487"/>
              <a:gd name="connsiteY3" fmla="*/ 1447586 h 1447586"/>
              <a:gd name="connsiteX0" fmla="*/ 1016487 w 1016487"/>
              <a:gd name="connsiteY0" fmla="*/ 78881 h 1447586"/>
              <a:gd name="connsiteX1" fmla="*/ 523617 w 1016487"/>
              <a:gd name="connsiteY1" fmla="*/ 124492 h 1447586"/>
              <a:gd name="connsiteX2" fmla="*/ 102221 w 1016487"/>
              <a:gd name="connsiteY2" fmla="*/ 808845 h 1447586"/>
              <a:gd name="connsiteX3" fmla="*/ 173694 w 1016487"/>
              <a:gd name="connsiteY3" fmla="*/ 1447586 h 1447586"/>
              <a:gd name="connsiteX0" fmla="*/ 1016487 w 1016487"/>
              <a:gd name="connsiteY0" fmla="*/ 78881 h 1447586"/>
              <a:gd name="connsiteX1" fmla="*/ 523617 w 1016487"/>
              <a:gd name="connsiteY1" fmla="*/ 124492 h 1447586"/>
              <a:gd name="connsiteX2" fmla="*/ 11051 w 1016487"/>
              <a:gd name="connsiteY2" fmla="*/ 741420 h 1447586"/>
              <a:gd name="connsiteX3" fmla="*/ 173694 w 1016487"/>
              <a:gd name="connsiteY3" fmla="*/ 1447586 h 1447586"/>
              <a:gd name="connsiteX0" fmla="*/ 1032906 w 1032906"/>
              <a:gd name="connsiteY0" fmla="*/ 78881 h 1447586"/>
              <a:gd name="connsiteX1" fmla="*/ 540036 w 1032906"/>
              <a:gd name="connsiteY1" fmla="*/ 124492 h 1447586"/>
              <a:gd name="connsiteX2" fmla="*/ 27470 w 1032906"/>
              <a:gd name="connsiteY2" fmla="*/ 741420 h 1447586"/>
              <a:gd name="connsiteX3" fmla="*/ 190113 w 1032906"/>
              <a:gd name="connsiteY3" fmla="*/ 1447586 h 1447586"/>
              <a:gd name="connsiteX0" fmla="*/ 1016487 w 1016487"/>
              <a:gd name="connsiteY0" fmla="*/ 78881 h 1447586"/>
              <a:gd name="connsiteX1" fmla="*/ 523617 w 1016487"/>
              <a:gd name="connsiteY1" fmla="*/ 124492 h 1447586"/>
              <a:gd name="connsiteX2" fmla="*/ 102221 w 1016487"/>
              <a:gd name="connsiteY2" fmla="*/ 808845 h 1447586"/>
              <a:gd name="connsiteX3" fmla="*/ 173694 w 1016487"/>
              <a:gd name="connsiteY3" fmla="*/ 1447586 h 1447586"/>
              <a:gd name="connsiteX0" fmla="*/ 1045205 w 1045205"/>
              <a:gd name="connsiteY0" fmla="*/ 112120 h 1480825"/>
              <a:gd name="connsiteX1" fmla="*/ 552335 w 1045205"/>
              <a:gd name="connsiteY1" fmla="*/ 157731 h 1480825"/>
              <a:gd name="connsiteX2" fmla="*/ 27470 w 1045205"/>
              <a:gd name="connsiteY2" fmla="*/ 1058504 h 1480825"/>
              <a:gd name="connsiteX3" fmla="*/ 202412 w 1045205"/>
              <a:gd name="connsiteY3" fmla="*/ 1480825 h 1480825"/>
              <a:gd name="connsiteX0" fmla="*/ 1059313 w 1059313"/>
              <a:gd name="connsiteY0" fmla="*/ 169638 h 1469321"/>
              <a:gd name="connsiteX1" fmla="*/ 552335 w 1059313"/>
              <a:gd name="connsiteY1" fmla="*/ 146227 h 1469321"/>
              <a:gd name="connsiteX2" fmla="*/ 27470 w 1059313"/>
              <a:gd name="connsiteY2" fmla="*/ 1047000 h 1469321"/>
              <a:gd name="connsiteX3" fmla="*/ 202412 w 1059313"/>
              <a:gd name="connsiteY3" fmla="*/ 1469321 h 1469321"/>
              <a:gd name="connsiteX0" fmla="*/ 1059313 w 1059313"/>
              <a:gd name="connsiteY0" fmla="*/ 169638 h 1469321"/>
              <a:gd name="connsiteX1" fmla="*/ 552335 w 1059313"/>
              <a:gd name="connsiteY1" fmla="*/ 146227 h 1469321"/>
              <a:gd name="connsiteX2" fmla="*/ 27470 w 1059313"/>
              <a:gd name="connsiteY2" fmla="*/ 1047000 h 1469321"/>
              <a:gd name="connsiteX3" fmla="*/ 202412 w 1059313"/>
              <a:gd name="connsiteY3" fmla="*/ 1469321 h 1469321"/>
              <a:gd name="connsiteX0" fmla="*/ 1059313 w 1059313"/>
              <a:gd name="connsiteY0" fmla="*/ 152834 h 1452517"/>
              <a:gd name="connsiteX1" fmla="*/ 953426 w 1059313"/>
              <a:gd name="connsiteY1" fmla="*/ 253658 h 1452517"/>
              <a:gd name="connsiteX2" fmla="*/ 552335 w 1059313"/>
              <a:gd name="connsiteY2" fmla="*/ 129423 h 1452517"/>
              <a:gd name="connsiteX3" fmla="*/ 27470 w 1059313"/>
              <a:gd name="connsiteY3" fmla="*/ 1030196 h 1452517"/>
              <a:gd name="connsiteX4" fmla="*/ 202412 w 1059313"/>
              <a:gd name="connsiteY4" fmla="*/ 1452517 h 1452517"/>
              <a:gd name="connsiteX0" fmla="*/ 1180389 w 1180389"/>
              <a:gd name="connsiteY0" fmla="*/ 996 h 1464709"/>
              <a:gd name="connsiteX1" fmla="*/ 953426 w 1180389"/>
              <a:gd name="connsiteY1" fmla="*/ 265850 h 1464709"/>
              <a:gd name="connsiteX2" fmla="*/ 552335 w 1180389"/>
              <a:gd name="connsiteY2" fmla="*/ 141615 h 1464709"/>
              <a:gd name="connsiteX3" fmla="*/ 27470 w 1180389"/>
              <a:gd name="connsiteY3" fmla="*/ 1042388 h 1464709"/>
              <a:gd name="connsiteX4" fmla="*/ 202412 w 1180389"/>
              <a:gd name="connsiteY4" fmla="*/ 1464709 h 1464709"/>
              <a:gd name="connsiteX0" fmla="*/ 1180389 w 1180389"/>
              <a:gd name="connsiteY0" fmla="*/ 996 h 1464709"/>
              <a:gd name="connsiteX1" fmla="*/ 953426 w 1180389"/>
              <a:gd name="connsiteY1" fmla="*/ 265850 h 1464709"/>
              <a:gd name="connsiteX2" fmla="*/ 409919 w 1180389"/>
              <a:gd name="connsiteY2" fmla="*/ 359461 h 1464709"/>
              <a:gd name="connsiteX3" fmla="*/ 27470 w 1180389"/>
              <a:gd name="connsiteY3" fmla="*/ 1042388 h 1464709"/>
              <a:gd name="connsiteX4" fmla="*/ 202412 w 1180389"/>
              <a:gd name="connsiteY4" fmla="*/ 1464709 h 1464709"/>
              <a:gd name="connsiteX0" fmla="*/ 1142568 w 1142568"/>
              <a:gd name="connsiteY0" fmla="*/ 996 h 1801022"/>
              <a:gd name="connsiteX1" fmla="*/ 953426 w 1142568"/>
              <a:gd name="connsiteY1" fmla="*/ 602163 h 1801022"/>
              <a:gd name="connsiteX2" fmla="*/ 409919 w 1142568"/>
              <a:gd name="connsiteY2" fmla="*/ 695774 h 1801022"/>
              <a:gd name="connsiteX3" fmla="*/ 27470 w 1142568"/>
              <a:gd name="connsiteY3" fmla="*/ 1378701 h 1801022"/>
              <a:gd name="connsiteX4" fmla="*/ 202412 w 1142568"/>
              <a:gd name="connsiteY4" fmla="*/ 1801022 h 1801022"/>
              <a:gd name="connsiteX0" fmla="*/ 1142568 w 1142568"/>
              <a:gd name="connsiteY0" fmla="*/ 114571 h 1914597"/>
              <a:gd name="connsiteX1" fmla="*/ 892715 w 1142568"/>
              <a:gd name="connsiteY1" fmla="*/ 115796 h 1914597"/>
              <a:gd name="connsiteX2" fmla="*/ 409919 w 1142568"/>
              <a:gd name="connsiteY2" fmla="*/ 809349 h 1914597"/>
              <a:gd name="connsiteX3" fmla="*/ 27470 w 1142568"/>
              <a:gd name="connsiteY3" fmla="*/ 1492276 h 1914597"/>
              <a:gd name="connsiteX4" fmla="*/ 202412 w 1142568"/>
              <a:gd name="connsiteY4" fmla="*/ 1914597 h 1914597"/>
              <a:gd name="connsiteX0" fmla="*/ 1142568 w 1142568"/>
              <a:gd name="connsiteY0" fmla="*/ 114571 h 2010458"/>
              <a:gd name="connsiteX1" fmla="*/ 892715 w 1142568"/>
              <a:gd name="connsiteY1" fmla="*/ 115796 h 2010458"/>
              <a:gd name="connsiteX2" fmla="*/ 409919 w 1142568"/>
              <a:gd name="connsiteY2" fmla="*/ 809349 h 2010458"/>
              <a:gd name="connsiteX3" fmla="*/ 27470 w 1142568"/>
              <a:gd name="connsiteY3" fmla="*/ 1492276 h 2010458"/>
              <a:gd name="connsiteX4" fmla="*/ 281488 w 1142568"/>
              <a:gd name="connsiteY4" fmla="*/ 2010458 h 2010458"/>
              <a:gd name="connsiteX0" fmla="*/ 1051792 w 1051792"/>
              <a:gd name="connsiteY0" fmla="*/ 114571 h 2010458"/>
              <a:gd name="connsiteX1" fmla="*/ 801939 w 1051792"/>
              <a:gd name="connsiteY1" fmla="*/ 115796 h 2010458"/>
              <a:gd name="connsiteX2" fmla="*/ 319143 w 1051792"/>
              <a:gd name="connsiteY2" fmla="*/ 809349 h 2010458"/>
              <a:gd name="connsiteX3" fmla="*/ 27470 w 1051792"/>
              <a:gd name="connsiteY3" fmla="*/ 1520154 h 2010458"/>
              <a:gd name="connsiteX4" fmla="*/ 190712 w 1051792"/>
              <a:gd name="connsiteY4" fmla="*/ 2010458 h 2010458"/>
              <a:gd name="connsiteX0" fmla="*/ 1051792 w 1293437"/>
              <a:gd name="connsiteY0" fmla="*/ 51263 h 1947150"/>
              <a:gd name="connsiteX1" fmla="*/ 1251795 w 1293437"/>
              <a:gd name="connsiteY1" fmla="*/ 1060967 h 1947150"/>
              <a:gd name="connsiteX2" fmla="*/ 801939 w 1293437"/>
              <a:gd name="connsiteY2" fmla="*/ 52488 h 1947150"/>
              <a:gd name="connsiteX3" fmla="*/ 319143 w 1293437"/>
              <a:gd name="connsiteY3" fmla="*/ 746041 h 1947150"/>
              <a:gd name="connsiteX4" fmla="*/ 27470 w 1293437"/>
              <a:gd name="connsiteY4" fmla="*/ 1456846 h 1947150"/>
              <a:gd name="connsiteX5" fmla="*/ 190712 w 1293437"/>
              <a:gd name="connsiteY5" fmla="*/ 1947150 h 1947150"/>
              <a:gd name="connsiteX0" fmla="*/ 1360306 w 1360306"/>
              <a:gd name="connsiteY0" fmla="*/ 523856 h 1947150"/>
              <a:gd name="connsiteX1" fmla="*/ 1251795 w 1360306"/>
              <a:gd name="connsiteY1" fmla="*/ 1060967 h 1947150"/>
              <a:gd name="connsiteX2" fmla="*/ 801939 w 1360306"/>
              <a:gd name="connsiteY2" fmla="*/ 52488 h 1947150"/>
              <a:gd name="connsiteX3" fmla="*/ 319143 w 1360306"/>
              <a:gd name="connsiteY3" fmla="*/ 746041 h 1947150"/>
              <a:gd name="connsiteX4" fmla="*/ 27470 w 1360306"/>
              <a:gd name="connsiteY4" fmla="*/ 1456846 h 1947150"/>
              <a:gd name="connsiteX5" fmla="*/ 190712 w 1360306"/>
              <a:gd name="connsiteY5" fmla="*/ 1947150 h 1947150"/>
              <a:gd name="connsiteX0" fmla="*/ 1360306 w 1520058"/>
              <a:gd name="connsiteY0" fmla="*/ 479654 h 1902948"/>
              <a:gd name="connsiteX1" fmla="*/ 1426997 w 1520058"/>
              <a:gd name="connsiteY1" fmla="*/ 652124 h 1902948"/>
              <a:gd name="connsiteX2" fmla="*/ 801939 w 1520058"/>
              <a:gd name="connsiteY2" fmla="*/ 8286 h 1902948"/>
              <a:gd name="connsiteX3" fmla="*/ 319143 w 1520058"/>
              <a:gd name="connsiteY3" fmla="*/ 701839 h 1902948"/>
              <a:gd name="connsiteX4" fmla="*/ 27470 w 1520058"/>
              <a:gd name="connsiteY4" fmla="*/ 1412644 h 1902948"/>
              <a:gd name="connsiteX5" fmla="*/ 190712 w 1520058"/>
              <a:gd name="connsiteY5" fmla="*/ 1902948 h 1902948"/>
              <a:gd name="connsiteX0" fmla="*/ 1360306 w 1479259"/>
              <a:gd name="connsiteY0" fmla="*/ 0 h 1423294"/>
              <a:gd name="connsiteX1" fmla="*/ 1426997 w 1479259"/>
              <a:gd name="connsiteY1" fmla="*/ 172470 h 1423294"/>
              <a:gd name="connsiteX2" fmla="*/ 1046733 w 1479259"/>
              <a:gd name="connsiteY2" fmla="*/ 756385 h 1423294"/>
              <a:gd name="connsiteX3" fmla="*/ 319143 w 1479259"/>
              <a:gd name="connsiteY3" fmla="*/ 222185 h 1423294"/>
              <a:gd name="connsiteX4" fmla="*/ 27470 w 1479259"/>
              <a:gd name="connsiteY4" fmla="*/ 932990 h 1423294"/>
              <a:gd name="connsiteX5" fmla="*/ 190712 w 1479259"/>
              <a:gd name="connsiteY5" fmla="*/ 1423294 h 1423294"/>
              <a:gd name="connsiteX0" fmla="*/ 1360306 w 1479259"/>
              <a:gd name="connsiteY0" fmla="*/ 0 h 1423294"/>
              <a:gd name="connsiteX1" fmla="*/ 1426997 w 1479259"/>
              <a:gd name="connsiteY1" fmla="*/ 172470 h 1423294"/>
              <a:gd name="connsiteX2" fmla="*/ 1046733 w 1479259"/>
              <a:gd name="connsiteY2" fmla="*/ 756385 h 1423294"/>
              <a:gd name="connsiteX3" fmla="*/ 443505 w 1479259"/>
              <a:gd name="connsiteY3" fmla="*/ 559264 h 1423294"/>
              <a:gd name="connsiteX4" fmla="*/ 27470 w 1479259"/>
              <a:gd name="connsiteY4" fmla="*/ 932990 h 1423294"/>
              <a:gd name="connsiteX5" fmla="*/ 190712 w 1479259"/>
              <a:gd name="connsiteY5" fmla="*/ 1423294 h 1423294"/>
              <a:gd name="connsiteX0" fmla="*/ 1343288 w 1462241"/>
              <a:gd name="connsiteY0" fmla="*/ 0 h 1423294"/>
              <a:gd name="connsiteX1" fmla="*/ 1409979 w 1462241"/>
              <a:gd name="connsiteY1" fmla="*/ 172470 h 1423294"/>
              <a:gd name="connsiteX2" fmla="*/ 1029715 w 1462241"/>
              <a:gd name="connsiteY2" fmla="*/ 756385 h 1423294"/>
              <a:gd name="connsiteX3" fmla="*/ 426487 w 1462241"/>
              <a:gd name="connsiteY3" fmla="*/ 559264 h 1423294"/>
              <a:gd name="connsiteX4" fmla="*/ 90023 w 1462241"/>
              <a:gd name="connsiteY4" fmla="*/ 1052018 h 1423294"/>
              <a:gd name="connsiteX5" fmla="*/ 173694 w 1462241"/>
              <a:gd name="connsiteY5" fmla="*/ 1423294 h 1423294"/>
              <a:gd name="connsiteX0" fmla="*/ 1343288 w 1462241"/>
              <a:gd name="connsiteY0" fmla="*/ 0 h 1423294"/>
              <a:gd name="connsiteX1" fmla="*/ 1409979 w 1462241"/>
              <a:gd name="connsiteY1" fmla="*/ 172470 h 1423294"/>
              <a:gd name="connsiteX2" fmla="*/ 1029715 w 1462241"/>
              <a:gd name="connsiteY2" fmla="*/ 756385 h 1423294"/>
              <a:gd name="connsiteX3" fmla="*/ 426487 w 1462241"/>
              <a:gd name="connsiteY3" fmla="*/ 559264 h 1423294"/>
              <a:gd name="connsiteX4" fmla="*/ 90023 w 1462241"/>
              <a:gd name="connsiteY4" fmla="*/ 1052018 h 1423294"/>
              <a:gd name="connsiteX5" fmla="*/ 173694 w 1462241"/>
              <a:gd name="connsiteY5" fmla="*/ 1423294 h 1423294"/>
              <a:gd name="connsiteX0" fmla="*/ 1343288 w 1396541"/>
              <a:gd name="connsiteY0" fmla="*/ 0 h 1423294"/>
              <a:gd name="connsiteX1" fmla="*/ 1344279 w 1396541"/>
              <a:gd name="connsiteY1" fmla="*/ 309210 h 1423294"/>
              <a:gd name="connsiteX2" fmla="*/ 1029715 w 1396541"/>
              <a:gd name="connsiteY2" fmla="*/ 756385 h 1423294"/>
              <a:gd name="connsiteX3" fmla="*/ 426487 w 1396541"/>
              <a:gd name="connsiteY3" fmla="*/ 559264 h 1423294"/>
              <a:gd name="connsiteX4" fmla="*/ 90023 w 1396541"/>
              <a:gd name="connsiteY4" fmla="*/ 1052018 h 1423294"/>
              <a:gd name="connsiteX5" fmla="*/ 173694 w 1396541"/>
              <a:gd name="connsiteY5" fmla="*/ 1423294 h 1423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6541" h="1423294">
                <a:moveTo>
                  <a:pt x="1343288" y="0"/>
                </a:moveTo>
                <a:cubicBezTo>
                  <a:pt x="1341083" y="568"/>
                  <a:pt x="1396541" y="183146"/>
                  <a:pt x="1344279" y="309210"/>
                </a:cubicBezTo>
                <a:cubicBezTo>
                  <a:pt x="1292017" y="435274"/>
                  <a:pt x="1182680" y="714709"/>
                  <a:pt x="1029715" y="756385"/>
                </a:cubicBezTo>
                <a:cubicBezTo>
                  <a:pt x="876750" y="798061"/>
                  <a:pt x="583102" y="509992"/>
                  <a:pt x="426487" y="559264"/>
                </a:cubicBezTo>
                <a:cubicBezTo>
                  <a:pt x="269872" y="608536"/>
                  <a:pt x="122635" y="882230"/>
                  <a:pt x="90023" y="1052018"/>
                </a:cubicBezTo>
                <a:cubicBezTo>
                  <a:pt x="4205" y="1334397"/>
                  <a:pt x="0" y="1325555"/>
                  <a:pt x="173694" y="1423294"/>
                </a:cubicBezTo>
              </a:path>
            </a:pathLst>
          </a:custGeom>
          <a:ln w="38100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12" name="Image 1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1175544"/>
            <a:ext cx="1905207" cy="2449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72008" y="3837726"/>
            <a:ext cx="8964488" cy="430887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200" dirty="0" smtClean="0">
                <a:sym typeface="Wingdings"/>
              </a:rPr>
              <a:t></a:t>
            </a:r>
            <a:r>
              <a:rPr lang="fr-FR" sz="2200" baseline="30000" dirty="0" smtClean="0"/>
              <a:t> </a:t>
            </a:r>
            <a:r>
              <a:rPr lang="fr-FR" sz="2200" b="1" u="sng" dirty="0" smtClean="0"/>
              <a:t>Elimination de Cl </a:t>
            </a:r>
            <a:r>
              <a:rPr lang="fr-FR" sz="2200" b="1" u="sng" baseline="30000" dirty="0" smtClean="0"/>
              <a:t>–</a:t>
            </a:r>
            <a:r>
              <a:rPr lang="fr-FR" sz="2200" b="1" u="sng" dirty="0" smtClean="0"/>
              <a:t>, bon </a:t>
            </a:r>
            <a:r>
              <a:rPr lang="fr-FR" sz="2200" b="1" u="sng" dirty="0" err="1" smtClean="0"/>
              <a:t>nucléofuge</a:t>
            </a:r>
            <a:r>
              <a:rPr lang="fr-FR" sz="2200" dirty="0" smtClean="0"/>
              <a:t> :</a:t>
            </a:r>
          </a:p>
        </p:txBody>
      </p:sp>
      <p:sp>
        <p:nvSpPr>
          <p:cNvPr id="15" name="Forme libre 14"/>
          <p:cNvSpPr/>
          <p:nvPr/>
        </p:nvSpPr>
        <p:spPr>
          <a:xfrm rot="6844802" flipH="1">
            <a:off x="1057369" y="4537062"/>
            <a:ext cx="267610" cy="535848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  <a:gd name="connsiteX0" fmla="*/ 703058 w 1483611"/>
              <a:gd name="connsiteY0" fmla="*/ 1823390 h 1823390"/>
              <a:gd name="connsiteX1" fmla="*/ 601824 w 1483611"/>
              <a:gd name="connsiteY1" fmla="*/ 1525011 h 1823390"/>
              <a:gd name="connsiteX2" fmla="*/ 67766 w 1483611"/>
              <a:gd name="connsiteY2" fmla="*/ 413001 h 1823390"/>
              <a:gd name="connsiteX3" fmla="*/ 1057956 w 1483611"/>
              <a:gd name="connsiteY3" fmla="*/ 181423 h 1823390"/>
              <a:gd name="connsiteX4" fmla="*/ 1483611 w 1483611"/>
              <a:gd name="connsiteY4" fmla="*/ 19697 h 1823390"/>
              <a:gd name="connsiteX0" fmla="*/ 828842 w 1609395"/>
              <a:gd name="connsiteY0" fmla="*/ 2164638 h 2164638"/>
              <a:gd name="connsiteX1" fmla="*/ 727608 w 1609395"/>
              <a:gd name="connsiteY1" fmla="*/ 1866259 h 2164638"/>
              <a:gd name="connsiteX2" fmla="*/ 193550 w 1609395"/>
              <a:gd name="connsiteY2" fmla="*/ 754249 h 2164638"/>
              <a:gd name="connsiteX3" fmla="*/ 235975 w 1609395"/>
              <a:gd name="connsiteY3" fmla="*/ 65550 h 2164638"/>
              <a:gd name="connsiteX4" fmla="*/ 1609395 w 1609395"/>
              <a:gd name="connsiteY4" fmla="*/ 360945 h 2164638"/>
              <a:gd name="connsiteX0" fmla="*/ 828842 w 1609395"/>
              <a:gd name="connsiteY0" fmla="*/ 2164638 h 2164638"/>
              <a:gd name="connsiteX1" fmla="*/ 193550 w 1609395"/>
              <a:gd name="connsiteY1" fmla="*/ 754249 h 2164638"/>
              <a:gd name="connsiteX2" fmla="*/ 235975 w 1609395"/>
              <a:gd name="connsiteY2" fmla="*/ 65550 h 2164638"/>
              <a:gd name="connsiteX3" fmla="*/ 1609395 w 1609395"/>
              <a:gd name="connsiteY3" fmla="*/ 360945 h 2164638"/>
              <a:gd name="connsiteX0" fmla="*/ 1000722 w 1781275"/>
              <a:gd name="connsiteY0" fmla="*/ 2253116 h 2253116"/>
              <a:gd name="connsiteX1" fmla="*/ 98812 w 1781275"/>
              <a:gd name="connsiteY1" fmla="*/ 1373591 h 2253116"/>
              <a:gd name="connsiteX2" fmla="*/ 407855 w 1781275"/>
              <a:gd name="connsiteY2" fmla="*/ 154028 h 2253116"/>
              <a:gd name="connsiteX3" fmla="*/ 1781275 w 1781275"/>
              <a:gd name="connsiteY3" fmla="*/ 449423 h 2253116"/>
              <a:gd name="connsiteX0" fmla="*/ 1000722 w 1437909"/>
              <a:gd name="connsiteY0" fmla="*/ 2241365 h 2241365"/>
              <a:gd name="connsiteX1" fmla="*/ 98812 w 1437909"/>
              <a:gd name="connsiteY1" fmla="*/ 1361840 h 2241365"/>
              <a:gd name="connsiteX2" fmla="*/ 407855 w 1437909"/>
              <a:gd name="connsiteY2" fmla="*/ 142277 h 2241365"/>
              <a:gd name="connsiteX3" fmla="*/ 1437910 w 1437909"/>
              <a:gd name="connsiteY3" fmla="*/ 508174 h 2241365"/>
              <a:gd name="connsiteX0" fmla="*/ 1150228 w 1459265"/>
              <a:gd name="connsiteY0" fmla="*/ 1727738 h 1727737"/>
              <a:gd name="connsiteX1" fmla="*/ 120168 w 1459265"/>
              <a:gd name="connsiteY1" fmla="*/ 1361840 h 1727737"/>
              <a:gd name="connsiteX2" fmla="*/ 429211 w 1459265"/>
              <a:gd name="connsiteY2" fmla="*/ 142277 h 1727737"/>
              <a:gd name="connsiteX3" fmla="*/ 1459266 w 1459265"/>
              <a:gd name="connsiteY3" fmla="*/ 508174 h 1727737"/>
              <a:gd name="connsiteX0" fmla="*/ 1150228 w 1459265"/>
              <a:gd name="connsiteY0" fmla="*/ 1727738 h 2051076"/>
              <a:gd name="connsiteX1" fmla="*/ 120168 w 1459265"/>
              <a:gd name="connsiteY1" fmla="*/ 1361840 h 2051076"/>
              <a:gd name="connsiteX2" fmla="*/ 429211 w 1459265"/>
              <a:gd name="connsiteY2" fmla="*/ 142277 h 2051076"/>
              <a:gd name="connsiteX3" fmla="*/ 1459266 w 1459265"/>
              <a:gd name="connsiteY3" fmla="*/ 508174 h 2051076"/>
              <a:gd name="connsiteX0" fmla="*/ 4352094 w 4352094"/>
              <a:gd name="connsiteY0" fmla="*/ 761463 h 1465036"/>
              <a:gd name="connsiteX1" fmla="*/ 577577 w 4352094"/>
              <a:gd name="connsiteY1" fmla="*/ 1361840 h 1465036"/>
              <a:gd name="connsiteX2" fmla="*/ 886620 w 4352094"/>
              <a:gd name="connsiteY2" fmla="*/ 142277 h 1465036"/>
              <a:gd name="connsiteX3" fmla="*/ 1916675 w 4352094"/>
              <a:gd name="connsiteY3" fmla="*/ 508174 h 1465036"/>
              <a:gd name="connsiteX0" fmla="*/ 3541700 w 3541700"/>
              <a:gd name="connsiteY0" fmla="*/ 694860 h 1018196"/>
              <a:gd name="connsiteX1" fmla="*/ 648935 w 3541700"/>
              <a:gd name="connsiteY1" fmla="*/ 895612 h 1018196"/>
              <a:gd name="connsiteX2" fmla="*/ 76226 w 3541700"/>
              <a:gd name="connsiteY2" fmla="*/ 75674 h 1018196"/>
              <a:gd name="connsiteX3" fmla="*/ 1106281 w 3541700"/>
              <a:gd name="connsiteY3" fmla="*/ 441571 h 1018196"/>
              <a:gd name="connsiteX0" fmla="*/ 3642499 w 3642499"/>
              <a:gd name="connsiteY0" fmla="*/ 1137801 h 1461137"/>
              <a:gd name="connsiteX1" fmla="*/ 749734 w 3642499"/>
              <a:gd name="connsiteY1" fmla="*/ 1338553 h 1461137"/>
              <a:gd name="connsiteX2" fmla="*/ 177025 w 3642499"/>
              <a:gd name="connsiteY2" fmla="*/ 518615 h 1461137"/>
              <a:gd name="connsiteX3" fmla="*/ 1811897 w 3642499"/>
              <a:gd name="connsiteY3" fmla="*/ 19697 h 1461137"/>
              <a:gd name="connsiteX0" fmla="*/ 3513175 w 3513175"/>
              <a:gd name="connsiteY0" fmla="*/ 1137801 h 2079647"/>
              <a:gd name="connsiteX1" fmla="*/ 1396352 w 3513175"/>
              <a:gd name="connsiteY1" fmla="*/ 1976451 h 2079647"/>
              <a:gd name="connsiteX2" fmla="*/ 47701 w 3513175"/>
              <a:gd name="connsiteY2" fmla="*/ 518615 h 2079647"/>
              <a:gd name="connsiteX3" fmla="*/ 1682573 w 3513175"/>
              <a:gd name="connsiteY3" fmla="*/ 19697 h 2079647"/>
              <a:gd name="connsiteX0" fmla="*/ 2827471 w 2827471"/>
              <a:gd name="connsiteY0" fmla="*/ 1137801 h 2013473"/>
              <a:gd name="connsiteX1" fmla="*/ 710648 w 2827471"/>
              <a:gd name="connsiteY1" fmla="*/ 1976451 h 2013473"/>
              <a:gd name="connsiteX2" fmla="*/ 47702 w 2827471"/>
              <a:gd name="connsiteY2" fmla="*/ 915664 h 2013473"/>
              <a:gd name="connsiteX3" fmla="*/ 996869 w 2827471"/>
              <a:gd name="connsiteY3" fmla="*/ 19697 h 2013473"/>
              <a:gd name="connsiteX0" fmla="*/ 2814936 w 2814936"/>
              <a:gd name="connsiteY0" fmla="*/ 941776 h 1817448"/>
              <a:gd name="connsiteX1" fmla="*/ 698113 w 2814936"/>
              <a:gd name="connsiteY1" fmla="*/ 1780426 h 1817448"/>
              <a:gd name="connsiteX2" fmla="*/ 35167 w 2814936"/>
              <a:gd name="connsiteY2" fmla="*/ 719639 h 1817448"/>
              <a:gd name="connsiteX3" fmla="*/ 487130 w 2814936"/>
              <a:gd name="connsiteY3" fmla="*/ 19697 h 1817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4936" h="1817448">
                <a:moveTo>
                  <a:pt x="2814936" y="941776"/>
                </a:moveTo>
                <a:cubicBezTo>
                  <a:pt x="2201057" y="1265114"/>
                  <a:pt x="1161408" y="1817449"/>
                  <a:pt x="698113" y="1780426"/>
                </a:cubicBezTo>
                <a:cubicBezTo>
                  <a:pt x="234818" y="1743403"/>
                  <a:pt x="70331" y="1013094"/>
                  <a:pt x="35167" y="719639"/>
                </a:cubicBezTo>
                <a:cubicBezTo>
                  <a:pt x="3" y="426184"/>
                  <a:pt x="376472" y="0"/>
                  <a:pt x="487130" y="19697"/>
                </a:cubicBezTo>
              </a:path>
            </a:pathLst>
          </a:custGeom>
          <a:ln w="38100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6" name="Forme libre 15"/>
          <p:cNvSpPr/>
          <p:nvPr/>
        </p:nvSpPr>
        <p:spPr>
          <a:xfrm rot="4326624" flipH="1">
            <a:off x="1655823" y="5303208"/>
            <a:ext cx="582209" cy="511040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  <a:gd name="connsiteX0" fmla="*/ 703058 w 1483611"/>
              <a:gd name="connsiteY0" fmla="*/ 1823390 h 1823390"/>
              <a:gd name="connsiteX1" fmla="*/ 601824 w 1483611"/>
              <a:gd name="connsiteY1" fmla="*/ 1525011 h 1823390"/>
              <a:gd name="connsiteX2" fmla="*/ 67766 w 1483611"/>
              <a:gd name="connsiteY2" fmla="*/ 413001 h 1823390"/>
              <a:gd name="connsiteX3" fmla="*/ 1057956 w 1483611"/>
              <a:gd name="connsiteY3" fmla="*/ 181423 h 1823390"/>
              <a:gd name="connsiteX4" fmla="*/ 1483611 w 1483611"/>
              <a:gd name="connsiteY4" fmla="*/ 19697 h 1823390"/>
              <a:gd name="connsiteX0" fmla="*/ 828842 w 1609395"/>
              <a:gd name="connsiteY0" fmla="*/ 2164638 h 2164638"/>
              <a:gd name="connsiteX1" fmla="*/ 727608 w 1609395"/>
              <a:gd name="connsiteY1" fmla="*/ 1866259 h 2164638"/>
              <a:gd name="connsiteX2" fmla="*/ 193550 w 1609395"/>
              <a:gd name="connsiteY2" fmla="*/ 754249 h 2164638"/>
              <a:gd name="connsiteX3" fmla="*/ 235975 w 1609395"/>
              <a:gd name="connsiteY3" fmla="*/ 65550 h 2164638"/>
              <a:gd name="connsiteX4" fmla="*/ 1609395 w 1609395"/>
              <a:gd name="connsiteY4" fmla="*/ 360945 h 2164638"/>
              <a:gd name="connsiteX0" fmla="*/ 828842 w 1609395"/>
              <a:gd name="connsiteY0" fmla="*/ 2164638 h 2164638"/>
              <a:gd name="connsiteX1" fmla="*/ 193550 w 1609395"/>
              <a:gd name="connsiteY1" fmla="*/ 754249 h 2164638"/>
              <a:gd name="connsiteX2" fmla="*/ 235975 w 1609395"/>
              <a:gd name="connsiteY2" fmla="*/ 65550 h 2164638"/>
              <a:gd name="connsiteX3" fmla="*/ 1609395 w 1609395"/>
              <a:gd name="connsiteY3" fmla="*/ 360945 h 2164638"/>
              <a:gd name="connsiteX0" fmla="*/ 1000722 w 1781275"/>
              <a:gd name="connsiteY0" fmla="*/ 2253116 h 2253116"/>
              <a:gd name="connsiteX1" fmla="*/ 98812 w 1781275"/>
              <a:gd name="connsiteY1" fmla="*/ 1373591 h 2253116"/>
              <a:gd name="connsiteX2" fmla="*/ 407855 w 1781275"/>
              <a:gd name="connsiteY2" fmla="*/ 154028 h 2253116"/>
              <a:gd name="connsiteX3" fmla="*/ 1781275 w 1781275"/>
              <a:gd name="connsiteY3" fmla="*/ 449423 h 2253116"/>
              <a:gd name="connsiteX0" fmla="*/ 1000722 w 1437909"/>
              <a:gd name="connsiteY0" fmla="*/ 2241365 h 2241365"/>
              <a:gd name="connsiteX1" fmla="*/ 98812 w 1437909"/>
              <a:gd name="connsiteY1" fmla="*/ 1361840 h 2241365"/>
              <a:gd name="connsiteX2" fmla="*/ 407855 w 1437909"/>
              <a:gd name="connsiteY2" fmla="*/ 142277 h 2241365"/>
              <a:gd name="connsiteX3" fmla="*/ 1437910 w 1437909"/>
              <a:gd name="connsiteY3" fmla="*/ 508174 h 2241365"/>
              <a:gd name="connsiteX0" fmla="*/ 1150228 w 1459265"/>
              <a:gd name="connsiteY0" fmla="*/ 1727738 h 1727737"/>
              <a:gd name="connsiteX1" fmla="*/ 120168 w 1459265"/>
              <a:gd name="connsiteY1" fmla="*/ 1361840 h 1727737"/>
              <a:gd name="connsiteX2" fmla="*/ 429211 w 1459265"/>
              <a:gd name="connsiteY2" fmla="*/ 142277 h 1727737"/>
              <a:gd name="connsiteX3" fmla="*/ 1459266 w 1459265"/>
              <a:gd name="connsiteY3" fmla="*/ 508174 h 1727737"/>
              <a:gd name="connsiteX0" fmla="*/ 1150228 w 1459265"/>
              <a:gd name="connsiteY0" fmla="*/ 1727738 h 2051076"/>
              <a:gd name="connsiteX1" fmla="*/ 120168 w 1459265"/>
              <a:gd name="connsiteY1" fmla="*/ 1361840 h 2051076"/>
              <a:gd name="connsiteX2" fmla="*/ 429211 w 1459265"/>
              <a:gd name="connsiteY2" fmla="*/ 142277 h 2051076"/>
              <a:gd name="connsiteX3" fmla="*/ 1459266 w 1459265"/>
              <a:gd name="connsiteY3" fmla="*/ 508174 h 2051076"/>
              <a:gd name="connsiteX0" fmla="*/ 4352094 w 4352094"/>
              <a:gd name="connsiteY0" fmla="*/ 761463 h 1465036"/>
              <a:gd name="connsiteX1" fmla="*/ 577577 w 4352094"/>
              <a:gd name="connsiteY1" fmla="*/ 1361840 h 1465036"/>
              <a:gd name="connsiteX2" fmla="*/ 886620 w 4352094"/>
              <a:gd name="connsiteY2" fmla="*/ 142277 h 1465036"/>
              <a:gd name="connsiteX3" fmla="*/ 1916675 w 4352094"/>
              <a:gd name="connsiteY3" fmla="*/ 508174 h 1465036"/>
              <a:gd name="connsiteX0" fmla="*/ 3541700 w 3541700"/>
              <a:gd name="connsiteY0" fmla="*/ 694860 h 1018196"/>
              <a:gd name="connsiteX1" fmla="*/ 648935 w 3541700"/>
              <a:gd name="connsiteY1" fmla="*/ 895612 h 1018196"/>
              <a:gd name="connsiteX2" fmla="*/ 76226 w 3541700"/>
              <a:gd name="connsiteY2" fmla="*/ 75674 h 1018196"/>
              <a:gd name="connsiteX3" fmla="*/ 1106281 w 3541700"/>
              <a:gd name="connsiteY3" fmla="*/ 441571 h 1018196"/>
              <a:gd name="connsiteX0" fmla="*/ 3642499 w 3642499"/>
              <a:gd name="connsiteY0" fmla="*/ 1137801 h 1461137"/>
              <a:gd name="connsiteX1" fmla="*/ 749734 w 3642499"/>
              <a:gd name="connsiteY1" fmla="*/ 1338553 h 1461137"/>
              <a:gd name="connsiteX2" fmla="*/ 177025 w 3642499"/>
              <a:gd name="connsiteY2" fmla="*/ 518615 h 1461137"/>
              <a:gd name="connsiteX3" fmla="*/ 1811897 w 3642499"/>
              <a:gd name="connsiteY3" fmla="*/ 19697 h 1461137"/>
              <a:gd name="connsiteX0" fmla="*/ 3513175 w 3513175"/>
              <a:gd name="connsiteY0" fmla="*/ 1137801 h 2079647"/>
              <a:gd name="connsiteX1" fmla="*/ 1396352 w 3513175"/>
              <a:gd name="connsiteY1" fmla="*/ 1976451 h 2079647"/>
              <a:gd name="connsiteX2" fmla="*/ 47701 w 3513175"/>
              <a:gd name="connsiteY2" fmla="*/ 518615 h 2079647"/>
              <a:gd name="connsiteX3" fmla="*/ 1682573 w 3513175"/>
              <a:gd name="connsiteY3" fmla="*/ 19697 h 2079647"/>
              <a:gd name="connsiteX0" fmla="*/ 2827471 w 2827471"/>
              <a:gd name="connsiteY0" fmla="*/ 1137801 h 2013473"/>
              <a:gd name="connsiteX1" fmla="*/ 710648 w 2827471"/>
              <a:gd name="connsiteY1" fmla="*/ 1976451 h 2013473"/>
              <a:gd name="connsiteX2" fmla="*/ 47702 w 2827471"/>
              <a:gd name="connsiteY2" fmla="*/ 915664 h 2013473"/>
              <a:gd name="connsiteX3" fmla="*/ 996869 w 2827471"/>
              <a:gd name="connsiteY3" fmla="*/ 19697 h 2013473"/>
              <a:gd name="connsiteX0" fmla="*/ 2816305 w 2816305"/>
              <a:gd name="connsiteY0" fmla="*/ 725881 h 1601553"/>
              <a:gd name="connsiteX1" fmla="*/ 699482 w 2816305"/>
              <a:gd name="connsiteY1" fmla="*/ 1564531 h 1601553"/>
              <a:gd name="connsiteX2" fmla="*/ 36536 w 2816305"/>
              <a:gd name="connsiteY2" fmla="*/ 503744 h 1601553"/>
              <a:gd name="connsiteX3" fmla="*/ 480275 w 2816305"/>
              <a:gd name="connsiteY3" fmla="*/ 19697 h 1601553"/>
              <a:gd name="connsiteX0" fmla="*/ 2828735 w 2828735"/>
              <a:gd name="connsiteY0" fmla="*/ 725881 h 1216843"/>
              <a:gd name="connsiteX1" fmla="*/ 786502 w 2828735"/>
              <a:gd name="connsiteY1" fmla="*/ 1179819 h 1216843"/>
              <a:gd name="connsiteX2" fmla="*/ 48966 w 2828735"/>
              <a:gd name="connsiteY2" fmla="*/ 503744 h 1216843"/>
              <a:gd name="connsiteX3" fmla="*/ 492705 w 2828735"/>
              <a:gd name="connsiteY3" fmla="*/ 19697 h 1216843"/>
              <a:gd name="connsiteX0" fmla="*/ 3511635 w 3511635"/>
              <a:gd name="connsiteY0" fmla="*/ 725881 h 1189687"/>
              <a:gd name="connsiteX1" fmla="*/ 1469402 w 3511635"/>
              <a:gd name="connsiteY1" fmla="*/ 1179819 h 1189687"/>
              <a:gd name="connsiteX2" fmla="*/ 48965 w 3511635"/>
              <a:gd name="connsiteY2" fmla="*/ 666665 h 1189687"/>
              <a:gd name="connsiteX3" fmla="*/ 1175605 w 3511635"/>
              <a:gd name="connsiteY3" fmla="*/ 19697 h 1189687"/>
              <a:gd name="connsiteX0" fmla="*/ 3503234 w 3503234"/>
              <a:gd name="connsiteY0" fmla="*/ 725881 h 1049220"/>
              <a:gd name="connsiteX1" fmla="*/ 923835 w 3503234"/>
              <a:gd name="connsiteY1" fmla="*/ 989695 h 1049220"/>
              <a:gd name="connsiteX2" fmla="*/ 40564 w 3503234"/>
              <a:gd name="connsiteY2" fmla="*/ 666665 h 1049220"/>
              <a:gd name="connsiteX3" fmla="*/ 1167204 w 3503234"/>
              <a:gd name="connsiteY3" fmla="*/ 19697 h 1049220"/>
              <a:gd name="connsiteX0" fmla="*/ 3462669 w 3462669"/>
              <a:gd name="connsiteY0" fmla="*/ 725881 h 725880"/>
              <a:gd name="connsiteX1" fmla="*/ -1 w 3462669"/>
              <a:gd name="connsiteY1" fmla="*/ 666665 h 725880"/>
              <a:gd name="connsiteX2" fmla="*/ 1126639 w 3462669"/>
              <a:gd name="connsiteY2" fmla="*/ 19697 h 725880"/>
              <a:gd name="connsiteX0" fmla="*/ 3462669 w 3462669"/>
              <a:gd name="connsiteY0" fmla="*/ 725881 h 778484"/>
              <a:gd name="connsiteX1" fmla="*/ 3440293 w 3462669"/>
              <a:gd name="connsiteY1" fmla="*/ 778482 h 778484"/>
              <a:gd name="connsiteX2" fmla="*/ -1 w 3462669"/>
              <a:gd name="connsiteY2" fmla="*/ 666665 h 778484"/>
              <a:gd name="connsiteX3" fmla="*/ 1126639 w 3462669"/>
              <a:gd name="connsiteY3" fmla="*/ 19697 h 778484"/>
              <a:gd name="connsiteX0" fmla="*/ 4065592 w 4065592"/>
              <a:gd name="connsiteY0" fmla="*/ 725881 h 1260150"/>
              <a:gd name="connsiteX1" fmla="*/ 4043216 w 4065592"/>
              <a:gd name="connsiteY1" fmla="*/ 778482 h 1260150"/>
              <a:gd name="connsiteX2" fmla="*/ 602922 w 4065592"/>
              <a:gd name="connsiteY2" fmla="*/ 666665 h 1260150"/>
              <a:gd name="connsiteX3" fmla="*/ 1729562 w 4065592"/>
              <a:gd name="connsiteY3" fmla="*/ 19697 h 1260150"/>
              <a:gd name="connsiteX0" fmla="*/ 4065592 w 4065592"/>
              <a:gd name="connsiteY0" fmla="*/ 725881 h 1260150"/>
              <a:gd name="connsiteX1" fmla="*/ 4043216 w 4065592"/>
              <a:gd name="connsiteY1" fmla="*/ 778482 h 1260150"/>
              <a:gd name="connsiteX2" fmla="*/ 602922 w 4065592"/>
              <a:gd name="connsiteY2" fmla="*/ 666665 h 1260150"/>
              <a:gd name="connsiteX3" fmla="*/ 1729562 w 4065592"/>
              <a:gd name="connsiteY3" fmla="*/ 19697 h 1260150"/>
              <a:gd name="connsiteX0" fmla="*/ 4065592 w 4065592"/>
              <a:gd name="connsiteY0" fmla="*/ 725881 h 1260150"/>
              <a:gd name="connsiteX1" fmla="*/ 4043216 w 4065592"/>
              <a:gd name="connsiteY1" fmla="*/ 778482 h 1260150"/>
              <a:gd name="connsiteX2" fmla="*/ 602922 w 4065592"/>
              <a:gd name="connsiteY2" fmla="*/ 666665 h 1260150"/>
              <a:gd name="connsiteX3" fmla="*/ 1729562 w 4065592"/>
              <a:gd name="connsiteY3" fmla="*/ 19697 h 1260150"/>
              <a:gd name="connsiteX0" fmla="*/ 4065592 w 4065592"/>
              <a:gd name="connsiteY0" fmla="*/ 986361 h 1520630"/>
              <a:gd name="connsiteX1" fmla="*/ 4043216 w 4065592"/>
              <a:gd name="connsiteY1" fmla="*/ 1038962 h 1520630"/>
              <a:gd name="connsiteX2" fmla="*/ 602922 w 4065592"/>
              <a:gd name="connsiteY2" fmla="*/ 927145 h 1520630"/>
              <a:gd name="connsiteX3" fmla="*/ 1670927 w 4065592"/>
              <a:gd name="connsiteY3" fmla="*/ 19697 h 1520630"/>
              <a:gd name="connsiteX0" fmla="*/ 4065592 w 4065592"/>
              <a:gd name="connsiteY0" fmla="*/ 986361 h 1520630"/>
              <a:gd name="connsiteX1" fmla="*/ 4043216 w 4065592"/>
              <a:gd name="connsiteY1" fmla="*/ 1038962 h 1520630"/>
              <a:gd name="connsiteX2" fmla="*/ 220218 w 4065592"/>
              <a:gd name="connsiteY2" fmla="*/ 954972 h 1520630"/>
              <a:gd name="connsiteX3" fmla="*/ 1670927 w 4065592"/>
              <a:gd name="connsiteY3" fmla="*/ 19697 h 1520630"/>
              <a:gd name="connsiteX0" fmla="*/ 4065592 w 4065592"/>
              <a:gd name="connsiteY0" fmla="*/ 1091136 h 1625405"/>
              <a:gd name="connsiteX1" fmla="*/ 4043216 w 4065592"/>
              <a:gd name="connsiteY1" fmla="*/ 1143737 h 1625405"/>
              <a:gd name="connsiteX2" fmla="*/ 220218 w 4065592"/>
              <a:gd name="connsiteY2" fmla="*/ 1059747 h 1625405"/>
              <a:gd name="connsiteX3" fmla="*/ 1891774 w 4065592"/>
              <a:gd name="connsiteY3" fmla="*/ 19699 h 1625405"/>
              <a:gd name="connsiteX0" fmla="*/ 4065592 w 4065592"/>
              <a:gd name="connsiteY0" fmla="*/ 1091133 h 1625402"/>
              <a:gd name="connsiteX1" fmla="*/ 4043216 w 4065592"/>
              <a:gd name="connsiteY1" fmla="*/ 1143734 h 1625402"/>
              <a:gd name="connsiteX2" fmla="*/ 286606 w 4065592"/>
              <a:gd name="connsiteY2" fmla="*/ 737017 h 1625402"/>
              <a:gd name="connsiteX3" fmla="*/ 1891774 w 4065592"/>
              <a:gd name="connsiteY3" fmla="*/ 19696 h 1625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65592" h="1625402">
                <a:moveTo>
                  <a:pt x="4065592" y="1091133"/>
                </a:moveTo>
                <a:lnTo>
                  <a:pt x="4043216" y="1143734"/>
                </a:lnTo>
                <a:cubicBezTo>
                  <a:pt x="2" y="1625402"/>
                  <a:pt x="275189" y="1071407"/>
                  <a:pt x="286606" y="737017"/>
                </a:cubicBezTo>
                <a:cubicBezTo>
                  <a:pt x="347330" y="328990"/>
                  <a:pt x="1781116" y="-1"/>
                  <a:pt x="1891774" y="19696"/>
                </a:cubicBezTo>
              </a:path>
            </a:pathLst>
          </a:custGeom>
          <a:ln w="38100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cxnSp>
        <p:nvCxnSpPr>
          <p:cNvPr id="17" name="Connecteur droit avec flèche 16"/>
          <p:cNvCxnSpPr/>
          <p:nvPr/>
        </p:nvCxnSpPr>
        <p:spPr>
          <a:xfrm>
            <a:off x="2843808" y="5561602"/>
            <a:ext cx="936625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Image 17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96336" y="5013176"/>
            <a:ext cx="864096" cy="645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Image 18"/>
          <p:cNvPicPr/>
          <p:nvPr/>
        </p:nvPicPr>
        <p:blipFill>
          <a:blip r:embed="rId5" cstate="print"/>
          <a:srcRect l="42492" t="39759" r="46561" b="22892"/>
          <a:stretch>
            <a:fillRect/>
          </a:stretch>
        </p:blipFill>
        <p:spPr bwMode="auto">
          <a:xfrm>
            <a:off x="6660232" y="5085184"/>
            <a:ext cx="64807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Image 20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95936" y="4509120"/>
            <a:ext cx="2448272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72008" y="44624"/>
            <a:ext cx="8964488" cy="54006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Image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42286"/>
            <a:ext cx="1905207" cy="2449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72008" y="57324"/>
            <a:ext cx="8964488" cy="430887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200" dirty="0" smtClean="0">
                <a:sym typeface="Wingdings"/>
              </a:rPr>
              <a:t></a:t>
            </a:r>
            <a:r>
              <a:rPr lang="fr-FR" sz="2200" baseline="30000" dirty="0" smtClean="0"/>
              <a:t> </a:t>
            </a:r>
            <a:r>
              <a:rPr lang="fr-FR" sz="2200" b="1" u="sng" dirty="0" smtClean="0"/>
              <a:t>Elimination de Cl </a:t>
            </a:r>
            <a:r>
              <a:rPr lang="fr-FR" sz="2200" b="1" u="sng" baseline="30000" dirty="0" smtClean="0"/>
              <a:t>–</a:t>
            </a:r>
            <a:r>
              <a:rPr lang="fr-FR" sz="2200" b="1" u="sng" dirty="0" smtClean="0"/>
              <a:t>, bon </a:t>
            </a:r>
            <a:r>
              <a:rPr lang="fr-FR" sz="2200" b="1" u="sng" dirty="0" err="1" smtClean="0"/>
              <a:t>nucléofuge</a:t>
            </a:r>
            <a:r>
              <a:rPr lang="fr-FR" sz="2200" dirty="0" smtClean="0"/>
              <a:t> :</a:t>
            </a:r>
          </a:p>
        </p:txBody>
      </p:sp>
      <p:sp>
        <p:nvSpPr>
          <p:cNvPr id="5" name="Forme libre 4"/>
          <p:cNvSpPr/>
          <p:nvPr/>
        </p:nvSpPr>
        <p:spPr>
          <a:xfrm rot="6844802" flipH="1">
            <a:off x="1057369" y="769360"/>
            <a:ext cx="267610" cy="535848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  <a:gd name="connsiteX0" fmla="*/ 703058 w 1483611"/>
              <a:gd name="connsiteY0" fmla="*/ 1823390 h 1823390"/>
              <a:gd name="connsiteX1" fmla="*/ 601824 w 1483611"/>
              <a:gd name="connsiteY1" fmla="*/ 1525011 h 1823390"/>
              <a:gd name="connsiteX2" fmla="*/ 67766 w 1483611"/>
              <a:gd name="connsiteY2" fmla="*/ 413001 h 1823390"/>
              <a:gd name="connsiteX3" fmla="*/ 1057956 w 1483611"/>
              <a:gd name="connsiteY3" fmla="*/ 181423 h 1823390"/>
              <a:gd name="connsiteX4" fmla="*/ 1483611 w 1483611"/>
              <a:gd name="connsiteY4" fmla="*/ 19697 h 1823390"/>
              <a:gd name="connsiteX0" fmla="*/ 828842 w 1609395"/>
              <a:gd name="connsiteY0" fmla="*/ 2164638 h 2164638"/>
              <a:gd name="connsiteX1" fmla="*/ 727608 w 1609395"/>
              <a:gd name="connsiteY1" fmla="*/ 1866259 h 2164638"/>
              <a:gd name="connsiteX2" fmla="*/ 193550 w 1609395"/>
              <a:gd name="connsiteY2" fmla="*/ 754249 h 2164638"/>
              <a:gd name="connsiteX3" fmla="*/ 235975 w 1609395"/>
              <a:gd name="connsiteY3" fmla="*/ 65550 h 2164638"/>
              <a:gd name="connsiteX4" fmla="*/ 1609395 w 1609395"/>
              <a:gd name="connsiteY4" fmla="*/ 360945 h 2164638"/>
              <a:gd name="connsiteX0" fmla="*/ 828842 w 1609395"/>
              <a:gd name="connsiteY0" fmla="*/ 2164638 h 2164638"/>
              <a:gd name="connsiteX1" fmla="*/ 193550 w 1609395"/>
              <a:gd name="connsiteY1" fmla="*/ 754249 h 2164638"/>
              <a:gd name="connsiteX2" fmla="*/ 235975 w 1609395"/>
              <a:gd name="connsiteY2" fmla="*/ 65550 h 2164638"/>
              <a:gd name="connsiteX3" fmla="*/ 1609395 w 1609395"/>
              <a:gd name="connsiteY3" fmla="*/ 360945 h 2164638"/>
              <a:gd name="connsiteX0" fmla="*/ 1000722 w 1781275"/>
              <a:gd name="connsiteY0" fmla="*/ 2253116 h 2253116"/>
              <a:gd name="connsiteX1" fmla="*/ 98812 w 1781275"/>
              <a:gd name="connsiteY1" fmla="*/ 1373591 h 2253116"/>
              <a:gd name="connsiteX2" fmla="*/ 407855 w 1781275"/>
              <a:gd name="connsiteY2" fmla="*/ 154028 h 2253116"/>
              <a:gd name="connsiteX3" fmla="*/ 1781275 w 1781275"/>
              <a:gd name="connsiteY3" fmla="*/ 449423 h 2253116"/>
              <a:gd name="connsiteX0" fmla="*/ 1000722 w 1437909"/>
              <a:gd name="connsiteY0" fmla="*/ 2241365 h 2241365"/>
              <a:gd name="connsiteX1" fmla="*/ 98812 w 1437909"/>
              <a:gd name="connsiteY1" fmla="*/ 1361840 h 2241365"/>
              <a:gd name="connsiteX2" fmla="*/ 407855 w 1437909"/>
              <a:gd name="connsiteY2" fmla="*/ 142277 h 2241365"/>
              <a:gd name="connsiteX3" fmla="*/ 1437910 w 1437909"/>
              <a:gd name="connsiteY3" fmla="*/ 508174 h 2241365"/>
              <a:gd name="connsiteX0" fmla="*/ 1150228 w 1459265"/>
              <a:gd name="connsiteY0" fmla="*/ 1727738 h 1727737"/>
              <a:gd name="connsiteX1" fmla="*/ 120168 w 1459265"/>
              <a:gd name="connsiteY1" fmla="*/ 1361840 h 1727737"/>
              <a:gd name="connsiteX2" fmla="*/ 429211 w 1459265"/>
              <a:gd name="connsiteY2" fmla="*/ 142277 h 1727737"/>
              <a:gd name="connsiteX3" fmla="*/ 1459266 w 1459265"/>
              <a:gd name="connsiteY3" fmla="*/ 508174 h 1727737"/>
              <a:gd name="connsiteX0" fmla="*/ 1150228 w 1459265"/>
              <a:gd name="connsiteY0" fmla="*/ 1727738 h 2051076"/>
              <a:gd name="connsiteX1" fmla="*/ 120168 w 1459265"/>
              <a:gd name="connsiteY1" fmla="*/ 1361840 h 2051076"/>
              <a:gd name="connsiteX2" fmla="*/ 429211 w 1459265"/>
              <a:gd name="connsiteY2" fmla="*/ 142277 h 2051076"/>
              <a:gd name="connsiteX3" fmla="*/ 1459266 w 1459265"/>
              <a:gd name="connsiteY3" fmla="*/ 508174 h 2051076"/>
              <a:gd name="connsiteX0" fmla="*/ 4352094 w 4352094"/>
              <a:gd name="connsiteY0" fmla="*/ 761463 h 1465036"/>
              <a:gd name="connsiteX1" fmla="*/ 577577 w 4352094"/>
              <a:gd name="connsiteY1" fmla="*/ 1361840 h 1465036"/>
              <a:gd name="connsiteX2" fmla="*/ 886620 w 4352094"/>
              <a:gd name="connsiteY2" fmla="*/ 142277 h 1465036"/>
              <a:gd name="connsiteX3" fmla="*/ 1916675 w 4352094"/>
              <a:gd name="connsiteY3" fmla="*/ 508174 h 1465036"/>
              <a:gd name="connsiteX0" fmla="*/ 3541700 w 3541700"/>
              <a:gd name="connsiteY0" fmla="*/ 694860 h 1018196"/>
              <a:gd name="connsiteX1" fmla="*/ 648935 w 3541700"/>
              <a:gd name="connsiteY1" fmla="*/ 895612 h 1018196"/>
              <a:gd name="connsiteX2" fmla="*/ 76226 w 3541700"/>
              <a:gd name="connsiteY2" fmla="*/ 75674 h 1018196"/>
              <a:gd name="connsiteX3" fmla="*/ 1106281 w 3541700"/>
              <a:gd name="connsiteY3" fmla="*/ 441571 h 1018196"/>
              <a:gd name="connsiteX0" fmla="*/ 3642499 w 3642499"/>
              <a:gd name="connsiteY0" fmla="*/ 1137801 h 1461137"/>
              <a:gd name="connsiteX1" fmla="*/ 749734 w 3642499"/>
              <a:gd name="connsiteY1" fmla="*/ 1338553 h 1461137"/>
              <a:gd name="connsiteX2" fmla="*/ 177025 w 3642499"/>
              <a:gd name="connsiteY2" fmla="*/ 518615 h 1461137"/>
              <a:gd name="connsiteX3" fmla="*/ 1811897 w 3642499"/>
              <a:gd name="connsiteY3" fmla="*/ 19697 h 1461137"/>
              <a:gd name="connsiteX0" fmla="*/ 3513175 w 3513175"/>
              <a:gd name="connsiteY0" fmla="*/ 1137801 h 2079647"/>
              <a:gd name="connsiteX1" fmla="*/ 1396352 w 3513175"/>
              <a:gd name="connsiteY1" fmla="*/ 1976451 h 2079647"/>
              <a:gd name="connsiteX2" fmla="*/ 47701 w 3513175"/>
              <a:gd name="connsiteY2" fmla="*/ 518615 h 2079647"/>
              <a:gd name="connsiteX3" fmla="*/ 1682573 w 3513175"/>
              <a:gd name="connsiteY3" fmla="*/ 19697 h 2079647"/>
              <a:gd name="connsiteX0" fmla="*/ 2827471 w 2827471"/>
              <a:gd name="connsiteY0" fmla="*/ 1137801 h 2013473"/>
              <a:gd name="connsiteX1" fmla="*/ 710648 w 2827471"/>
              <a:gd name="connsiteY1" fmla="*/ 1976451 h 2013473"/>
              <a:gd name="connsiteX2" fmla="*/ 47702 w 2827471"/>
              <a:gd name="connsiteY2" fmla="*/ 915664 h 2013473"/>
              <a:gd name="connsiteX3" fmla="*/ 996869 w 2827471"/>
              <a:gd name="connsiteY3" fmla="*/ 19697 h 2013473"/>
              <a:gd name="connsiteX0" fmla="*/ 2814936 w 2814936"/>
              <a:gd name="connsiteY0" fmla="*/ 941776 h 1817448"/>
              <a:gd name="connsiteX1" fmla="*/ 698113 w 2814936"/>
              <a:gd name="connsiteY1" fmla="*/ 1780426 h 1817448"/>
              <a:gd name="connsiteX2" fmla="*/ 35167 w 2814936"/>
              <a:gd name="connsiteY2" fmla="*/ 719639 h 1817448"/>
              <a:gd name="connsiteX3" fmla="*/ 487130 w 2814936"/>
              <a:gd name="connsiteY3" fmla="*/ 19697 h 1817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4936" h="1817448">
                <a:moveTo>
                  <a:pt x="2814936" y="941776"/>
                </a:moveTo>
                <a:cubicBezTo>
                  <a:pt x="2201057" y="1265114"/>
                  <a:pt x="1161408" y="1817449"/>
                  <a:pt x="698113" y="1780426"/>
                </a:cubicBezTo>
                <a:cubicBezTo>
                  <a:pt x="234818" y="1743403"/>
                  <a:pt x="70331" y="1013094"/>
                  <a:pt x="35167" y="719639"/>
                </a:cubicBezTo>
                <a:cubicBezTo>
                  <a:pt x="3" y="426184"/>
                  <a:pt x="376472" y="0"/>
                  <a:pt x="487130" y="19697"/>
                </a:cubicBezTo>
              </a:path>
            </a:pathLst>
          </a:custGeom>
          <a:ln w="38100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6" name="Forme libre 5"/>
          <p:cNvSpPr/>
          <p:nvPr/>
        </p:nvSpPr>
        <p:spPr>
          <a:xfrm rot="4326624" flipH="1">
            <a:off x="1655823" y="1535506"/>
            <a:ext cx="582209" cy="511040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  <a:gd name="connsiteX0" fmla="*/ 703058 w 1483611"/>
              <a:gd name="connsiteY0" fmla="*/ 1823390 h 1823390"/>
              <a:gd name="connsiteX1" fmla="*/ 601824 w 1483611"/>
              <a:gd name="connsiteY1" fmla="*/ 1525011 h 1823390"/>
              <a:gd name="connsiteX2" fmla="*/ 67766 w 1483611"/>
              <a:gd name="connsiteY2" fmla="*/ 413001 h 1823390"/>
              <a:gd name="connsiteX3" fmla="*/ 1057956 w 1483611"/>
              <a:gd name="connsiteY3" fmla="*/ 181423 h 1823390"/>
              <a:gd name="connsiteX4" fmla="*/ 1483611 w 1483611"/>
              <a:gd name="connsiteY4" fmla="*/ 19697 h 1823390"/>
              <a:gd name="connsiteX0" fmla="*/ 828842 w 1609395"/>
              <a:gd name="connsiteY0" fmla="*/ 2164638 h 2164638"/>
              <a:gd name="connsiteX1" fmla="*/ 727608 w 1609395"/>
              <a:gd name="connsiteY1" fmla="*/ 1866259 h 2164638"/>
              <a:gd name="connsiteX2" fmla="*/ 193550 w 1609395"/>
              <a:gd name="connsiteY2" fmla="*/ 754249 h 2164638"/>
              <a:gd name="connsiteX3" fmla="*/ 235975 w 1609395"/>
              <a:gd name="connsiteY3" fmla="*/ 65550 h 2164638"/>
              <a:gd name="connsiteX4" fmla="*/ 1609395 w 1609395"/>
              <a:gd name="connsiteY4" fmla="*/ 360945 h 2164638"/>
              <a:gd name="connsiteX0" fmla="*/ 828842 w 1609395"/>
              <a:gd name="connsiteY0" fmla="*/ 2164638 h 2164638"/>
              <a:gd name="connsiteX1" fmla="*/ 193550 w 1609395"/>
              <a:gd name="connsiteY1" fmla="*/ 754249 h 2164638"/>
              <a:gd name="connsiteX2" fmla="*/ 235975 w 1609395"/>
              <a:gd name="connsiteY2" fmla="*/ 65550 h 2164638"/>
              <a:gd name="connsiteX3" fmla="*/ 1609395 w 1609395"/>
              <a:gd name="connsiteY3" fmla="*/ 360945 h 2164638"/>
              <a:gd name="connsiteX0" fmla="*/ 1000722 w 1781275"/>
              <a:gd name="connsiteY0" fmla="*/ 2253116 h 2253116"/>
              <a:gd name="connsiteX1" fmla="*/ 98812 w 1781275"/>
              <a:gd name="connsiteY1" fmla="*/ 1373591 h 2253116"/>
              <a:gd name="connsiteX2" fmla="*/ 407855 w 1781275"/>
              <a:gd name="connsiteY2" fmla="*/ 154028 h 2253116"/>
              <a:gd name="connsiteX3" fmla="*/ 1781275 w 1781275"/>
              <a:gd name="connsiteY3" fmla="*/ 449423 h 2253116"/>
              <a:gd name="connsiteX0" fmla="*/ 1000722 w 1437909"/>
              <a:gd name="connsiteY0" fmla="*/ 2241365 h 2241365"/>
              <a:gd name="connsiteX1" fmla="*/ 98812 w 1437909"/>
              <a:gd name="connsiteY1" fmla="*/ 1361840 h 2241365"/>
              <a:gd name="connsiteX2" fmla="*/ 407855 w 1437909"/>
              <a:gd name="connsiteY2" fmla="*/ 142277 h 2241365"/>
              <a:gd name="connsiteX3" fmla="*/ 1437910 w 1437909"/>
              <a:gd name="connsiteY3" fmla="*/ 508174 h 2241365"/>
              <a:gd name="connsiteX0" fmla="*/ 1150228 w 1459265"/>
              <a:gd name="connsiteY0" fmla="*/ 1727738 h 1727737"/>
              <a:gd name="connsiteX1" fmla="*/ 120168 w 1459265"/>
              <a:gd name="connsiteY1" fmla="*/ 1361840 h 1727737"/>
              <a:gd name="connsiteX2" fmla="*/ 429211 w 1459265"/>
              <a:gd name="connsiteY2" fmla="*/ 142277 h 1727737"/>
              <a:gd name="connsiteX3" fmla="*/ 1459266 w 1459265"/>
              <a:gd name="connsiteY3" fmla="*/ 508174 h 1727737"/>
              <a:gd name="connsiteX0" fmla="*/ 1150228 w 1459265"/>
              <a:gd name="connsiteY0" fmla="*/ 1727738 h 2051076"/>
              <a:gd name="connsiteX1" fmla="*/ 120168 w 1459265"/>
              <a:gd name="connsiteY1" fmla="*/ 1361840 h 2051076"/>
              <a:gd name="connsiteX2" fmla="*/ 429211 w 1459265"/>
              <a:gd name="connsiteY2" fmla="*/ 142277 h 2051076"/>
              <a:gd name="connsiteX3" fmla="*/ 1459266 w 1459265"/>
              <a:gd name="connsiteY3" fmla="*/ 508174 h 2051076"/>
              <a:gd name="connsiteX0" fmla="*/ 4352094 w 4352094"/>
              <a:gd name="connsiteY0" fmla="*/ 761463 h 1465036"/>
              <a:gd name="connsiteX1" fmla="*/ 577577 w 4352094"/>
              <a:gd name="connsiteY1" fmla="*/ 1361840 h 1465036"/>
              <a:gd name="connsiteX2" fmla="*/ 886620 w 4352094"/>
              <a:gd name="connsiteY2" fmla="*/ 142277 h 1465036"/>
              <a:gd name="connsiteX3" fmla="*/ 1916675 w 4352094"/>
              <a:gd name="connsiteY3" fmla="*/ 508174 h 1465036"/>
              <a:gd name="connsiteX0" fmla="*/ 3541700 w 3541700"/>
              <a:gd name="connsiteY0" fmla="*/ 694860 h 1018196"/>
              <a:gd name="connsiteX1" fmla="*/ 648935 w 3541700"/>
              <a:gd name="connsiteY1" fmla="*/ 895612 h 1018196"/>
              <a:gd name="connsiteX2" fmla="*/ 76226 w 3541700"/>
              <a:gd name="connsiteY2" fmla="*/ 75674 h 1018196"/>
              <a:gd name="connsiteX3" fmla="*/ 1106281 w 3541700"/>
              <a:gd name="connsiteY3" fmla="*/ 441571 h 1018196"/>
              <a:gd name="connsiteX0" fmla="*/ 3642499 w 3642499"/>
              <a:gd name="connsiteY0" fmla="*/ 1137801 h 1461137"/>
              <a:gd name="connsiteX1" fmla="*/ 749734 w 3642499"/>
              <a:gd name="connsiteY1" fmla="*/ 1338553 h 1461137"/>
              <a:gd name="connsiteX2" fmla="*/ 177025 w 3642499"/>
              <a:gd name="connsiteY2" fmla="*/ 518615 h 1461137"/>
              <a:gd name="connsiteX3" fmla="*/ 1811897 w 3642499"/>
              <a:gd name="connsiteY3" fmla="*/ 19697 h 1461137"/>
              <a:gd name="connsiteX0" fmla="*/ 3513175 w 3513175"/>
              <a:gd name="connsiteY0" fmla="*/ 1137801 h 2079647"/>
              <a:gd name="connsiteX1" fmla="*/ 1396352 w 3513175"/>
              <a:gd name="connsiteY1" fmla="*/ 1976451 h 2079647"/>
              <a:gd name="connsiteX2" fmla="*/ 47701 w 3513175"/>
              <a:gd name="connsiteY2" fmla="*/ 518615 h 2079647"/>
              <a:gd name="connsiteX3" fmla="*/ 1682573 w 3513175"/>
              <a:gd name="connsiteY3" fmla="*/ 19697 h 2079647"/>
              <a:gd name="connsiteX0" fmla="*/ 2827471 w 2827471"/>
              <a:gd name="connsiteY0" fmla="*/ 1137801 h 2013473"/>
              <a:gd name="connsiteX1" fmla="*/ 710648 w 2827471"/>
              <a:gd name="connsiteY1" fmla="*/ 1976451 h 2013473"/>
              <a:gd name="connsiteX2" fmla="*/ 47702 w 2827471"/>
              <a:gd name="connsiteY2" fmla="*/ 915664 h 2013473"/>
              <a:gd name="connsiteX3" fmla="*/ 996869 w 2827471"/>
              <a:gd name="connsiteY3" fmla="*/ 19697 h 2013473"/>
              <a:gd name="connsiteX0" fmla="*/ 2816305 w 2816305"/>
              <a:gd name="connsiteY0" fmla="*/ 725881 h 1601553"/>
              <a:gd name="connsiteX1" fmla="*/ 699482 w 2816305"/>
              <a:gd name="connsiteY1" fmla="*/ 1564531 h 1601553"/>
              <a:gd name="connsiteX2" fmla="*/ 36536 w 2816305"/>
              <a:gd name="connsiteY2" fmla="*/ 503744 h 1601553"/>
              <a:gd name="connsiteX3" fmla="*/ 480275 w 2816305"/>
              <a:gd name="connsiteY3" fmla="*/ 19697 h 1601553"/>
              <a:gd name="connsiteX0" fmla="*/ 2828735 w 2828735"/>
              <a:gd name="connsiteY0" fmla="*/ 725881 h 1216843"/>
              <a:gd name="connsiteX1" fmla="*/ 786502 w 2828735"/>
              <a:gd name="connsiteY1" fmla="*/ 1179819 h 1216843"/>
              <a:gd name="connsiteX2" fmla="*/ 48966 w 2828735"/>
              <a:gd name="connsiteY2" fmla="*/ 503744 h 1216843"/>
              <a:gd name="connsiteX3" fmla="*/ 492705 w 2828735"/>
              <a:gd name="connsiteY3" fmla="*/ 19697 h 1216843"/>
              <a:gd name="connsiteX0" fmla="*/ 3511635 w 3511635"/>
              <a:gd name="connsiteY0" fmla="*/ 725881 h 1189687"/>
              <a:gd name="connsiteX1" fmla="*/ 1469402 w 3511635"/>
              <a:gd name="connsiteY1" fmla="*/ 1179819 h 1189687"/>
              <a:gd name="connsiteX2" fmla="*/ 48965 w 3511635"/>
              <a:gd name="connsiteY2" fmla="*/ 666665 h 1189687"/>
              <a:gd name="connsiteX3" fmla="*/ 1175605 w 3511635"/>
              <a:gd name="connsiteY3" fmla="*/ 19697 h 1189687"/>
              <a:gd name="connsiteX0" fmla="*/ 3503234 w 3503234"/>
              <a:gd name="connsiteY0" fmla="*/ 725881 h 1049220"/>
              <a:gd name="connsiteX1" fmla="*/ 923835 w 3503234"/>
              <a:gd name="connsiteY1" fmla="*/ 989695 h 1049220"/>
              <a:gd name="connsiteX2" fmla="*/ 40564 w 3503234"/>
              <a:gd name="connsiteY2" fmla="*/ 666665 h 1049220"/>
              <a:gd name="connsiteX3" fmla="*/ 1167204 w 3503234"/>
              <a:gd name="connsiteY3" fmla="*/ 19697 h 1049220"/>
              <a:gd name="connsiteX0" fmla="*/ 3462669 w 3462669"/>
              <a:gd name="connsiteY0" fmla="*/ 725881 h 725880"/>
              <a:gd name="connsiteX1" fmla="*/ -1 w 3462669"/>
              <a:gd name="connsiteY1" fmla="*/ 666665 h 725880"/>
              <a:gd name="connsiteX2" fmla="*/ 1126639 w 3462669"/>
              <a:gd name="connsiteY2" fmla="*/ 19697 h 725880"/>
              <a:gd name="connsiteX0" fmla="*/ 3462669 w 3462669"/>
              <a:gd name="connsiteY0" fmla="*/ 725881 h 778484"/>
              <a:gd name="connsiteX1" fmla="*/ 3440293 w 3462669"/>
              <a:gd name="connsiteY1" fmla="*/ 778482 h 778484"/>
              <a:gd name="connsiteX2" fmla="*/ -1 w 3462669"/>
              <a:gd name="connsiteY2" fmla="*/ 666665 h 778484"/>
              <a:gd name="connsiteX3" fmla="*/ 1126639 w 3462669"/>
              <a:gd name="connsiteY3" fmla="*/ 19697 h 778484"/>
              <a:gd name="connsiteX0" fmla="*/ 4065592 w 4065592"/>
              <a:gd name="connsiteY0" fmla="*/ 725881 h 1260150"/>
              <a:gd name="connsiteX1" fmla="*/ 4043216 w 4065592"/>
              <a:gd name="connsiteY1" fmla="*/ 778482 h 1260150"/>
              <a:gd name="connsiteX2" fmla="*/ 602922 w 4065592"/>
              <a:gd name="connsiteY2" fmla="*/ 666665 h 1260150"/>
              <a:gd name="connsiteX3" fmla="*/ 1729562 w 4065592"/>
              <a:gd name="connsiteY3" fmla="*/ 19697 h 1260150"/>
              <a:gd name="connsiteX0" fmla="*/ 4065592 w 4065592"/>
              <a:gd name="connsiteY0" fmla="*/ 725881 h 1260150"/>
              <a:gd name="connsiteX1" fmla="*/ 4043216 w 4065592"/>
              <a:gd name="connsiteY1" fmla="*/ 778482 h 1260150"/>
              <a:gd name="connsiteX2" fmla="*/ 602922 w 4065592"/>
              <a:gd name="connsiteY2" fmla="*/ 666665 h 1260150"/>
              <a:gd name="connsiteX3" fmla="*/ 1729562 w 4065592"/>
              <a:gd name="connsiteY3" fmla="*/ 19697 h 1260150"/>
              <a:gd name="connsiteX0" fmla="*/ 4065592 w 4065592"/>
              <a:gd name="connsiteY0" fmla="*/ 725881 h 1260150"/>
              <a:gd name="connsiteX1" fmla="*/ 4043216 w 4065592"/>
              <a:gd name="connsiteY1" fmla="*/ 778482 h 1260150"/>
              <a:gd name="connsiteX2" fmla="*/ 602922 w 4065592"/>
              <a:gd name="connsiteY2" fmla="*/ 666665 h 1260150"/>
              <a:gd name="connsiteX3" fmla="*/ 1729562 w 4065592"/>
              <a:gd name="connsiteY3" fmla="*/ 19697 h 1260150"/>
              <a:gd name="connsiteX0" fmla="*/ 4065592 w 4065592"/>
              <a:gd name="connsiteY0" fmla="*/ 986361 h 1520630"/>
              <a:gd name="connsiteX1" fmla="*/ 4043216 w 4065592"/>
              <a:gd name="connsiteY1" fmla="*/ 1038962 h 1520630"/>
              <a:gd name="connsiteX2" fmla="*/ 602922 w 4065592"/>
              <a:gd name="connsiteY2" fmla="*/ 927145 h 1520630"/>
              <a:gd name="connsiteX3" fmla="*/ 1670927 w 4065592"/>
              <a:gd name="connsiteY3" fmla="*/ 19697 h 1520630"/>
              <a:gd name="connsiteX0" fmla="*/ 4065592 w 4065592"/>
              <a:gd name="connsiteY0" fmla="*/ 986361 h 1520630"/>
              <a:gd name="connsiteX1" fmla="*/ 4043216 w 4065592"/>
              <a:gd name="connsiteY1" fmla="*/ 1038962 h 1520630"/>
              <a:gd name="connsiteX2" fmla="*/ 220218 w 4065592"/>
              <a:gd name="connsiteY2" fmla="*/ 954972 h 1520630"/>
              <a:gd name="connsiteX3" fmla="*/ 1670927 w 4065592"/>
              <a:gd name="connsiteY3" fmla="*/ 19697 h 1520630"/>
              <a:gd name="connsiteX0" fmla="*/ 4065592 w 4065592"/>
              <a:gd name="connsiteY0" fmla="*/ 1091136 h 1625405"/>
              <a:gd name="connsiteX1" fmla="*/ 4043216 w 4065592"/>
              <a:gd name="connsiteY1" fmla="*/ 1143737 h 1625405"/>
              <a:gd name="connsiteX2" fmla="*/ 220218 w 4065592"/>
              <a:gd name="connsiteY2" fmla="*/ 1059747 h 1625405"/>
              <a:gd name="connsiteX3" fmla="*/ 1891774 w 4065592"/>
              <a:gd name="connsiteY3" fmla="*/ 19699 h 1625405"/>
              <a:gd name="connsiteX0" fmla="*/ 4065592 w 4065592"/>
              <a:gd name="connsiteY0" fmla="*/ 1091133 h 1625402"/>
              <a:gd name="connsiteX1" fmla="*/ 4043216 w 4065592"/>
              <a:gd name="connsiteY1" fmla="*/ 1143734 h 1625402"/>
              <a:gd name="connsiteX2" fmla="*/ 286606 w 4065592"/>
              <a:gd name="connsiteY2" fmla="*/ 737017 h 1625402"/>
              <a:gd name="connsiteX3" fmla="*/ 1891774 w 4065592"/>
              <a:gd name="connsiteY3" fmla="*/ 19696 h 1625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65592" h="1625402">
                <a:moveTo>
                  <a:pt x="4065592" y="1091133"/>
                </a:moveTo>
                <a:lnTo>
                  <a:pt x="4043216" y="1143734"/>
                </a:lnTo>
                <a:cubicBezTo>
                  <a:pt x="2" y="1625402"/>
                  <a:pt x="275189" y="1071407"/>
                  <a:pt x="286606" y="737017"/>
                </a:cubicBezTo>
                <a:cubicBezTo>
                  <a:pt x="347330" y="328990"/>
                  <a:pt x="1781116" y="-1"/>
                  <a:pt x="1891774" y="19696"/>
                </a:cubicBezTo>
              </a:path>
            </a:pathLst>
          </a:custGeom>
          <a:ln w="38100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cxnSp>
        <p:nvCxnSpPr>
          <p:cNvPr id="7" name="Connecteur droit avec flèche 6"/>
          <p:cNvCxnSpPr/>
          <p:nvPr/>
        </p:nvCxnSpPr>
        <p:spPr>
          <a:xfrm>
            <a:off x="2843808" y="1793900"/>
            <a:ext cx="936625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1245474"/>
            <a:ext cx="864096" cy="645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8"/>
          <p:cNvPicPr/>
          <p:nvPr/>
        </p:nvPicPr>
        <p:blipFill>
          <a:blip r:embed="rId4" cstate="print"/>
          <a:srcRect l="42492" t="39759" r="46561" b="22892"/>
          <a:stretch>
            <a:fillRect/>
          </a:stretch>
        </p:blipFill>
        <p:spPr bwMode="auto">
          <a:xfrm>
            <a:off x="6660232" y="1317482"/>
            <a:ext cx="64807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 9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741418"/>
            <a:ext cx="2448272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76200" y="3060452"/>
            <a:ext cx="8964488" cy="430887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200" dirty="0" smtClean="0">
                <a:sym typeface="Wingdings"/>
              </a:rPr>
              <a:t></a:t>
            </a:r>
            <a:r>
              <a:rPr lang="fr-FR" sz="2200" baseline="30000" dirty="0" smtClean="0"/>
              <a:t> </a:t>
            </a:r>
            <a:r>
              <a:rPr lang="fr-FR" sz="2200" b="1" u="sng" dirty="0" err="1" smtClean="0"/>
              <a:t>Déprotonation</a:t>
            </a:r>
            <a:r>
              <a:rPr lang="fr-FR" sz="2200" dirty="0" smtClean="0"/>
              <a:t> :</a:t>
            </a:r>
          </a:p>
        </p:txBody>
      </p:sp>
      <p:cxnSp>
        <p:nvCxnSpPr>
          <p:cNvPr id="12" name="Connecteur droit avec flèche 11"/>
          <p:cNvCxnSpPr/>
          <p:nvPr/>
        </p:nvCxnSpPr>
        <p:spPr>
          <a:xfrm>
            <a:off x="4139952" y="4509120"/>
            <a:ext cx="936625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 12"/>
          <p:cNvPicPr/>
          <p:nvPr/>
        </p:nvPicPr>
        <p:blipFill>
          <a:blip r:embed="rId4" cstate="print"/>
          <a:srcRect l="42492" t="39759" r="46561" b="22892"/>
          <a:stretch>
            <a:fillRect/>
          </a:stretch>
        </p:blipFill>
        <p:spPr bwMode="auto">
          <a:xfrm>
            <a:off x="2483768" y="4149080"/>
            <a:ext cx="64807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Image 13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3312" y="3573016"/>
            <a:ext cx="2448272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Image 14"/>
          <p:cNvPicPr/>
          <p:nvPr/>
        </p:nvPicPr>
        <p:blipFill>
          <a:blip r:embed="rId6" cstate="print"/>
          <a:srcRect l="1607" r="61460" b="-7857"/>
          <a:stretch>
            <a:fillRect/>
          </a:stretch>
        </p:blipFill>
        <p:spPr bwMode="auto">
          <a:xfrm>
            <a:off x="7956376" y="3501008"/>
            <a:ext cx="969793" cy="1714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Image 15"/>
          <p:cNvPicPr/>
          <p:nvPr/>
        </p:nvPicPr>
        <p:blipFill>
          <a:blip r:embed="rId6" cstate="print"/>
          <a:srcRect l="60492" b="22857"/>
          <a:stretch>
            <a:fillRect/>
          </a:stretch>
        </p:blipFill>
        <p:spPr bwMode="auto">
          <a:xfrm>
            <a:off x="3059832" y="3933056"/>
            <a:ext cx="1002889" cy="1186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Image 16"/>
          <p:cNvPicPr/>
          <p:nvPr/>
        </p:nvPicPr>
        <p:blipFill>
          <a:blip r:embed="rId4" cstate="print"/>
          <a:srcRect l="42492" t="39759" r="46561" b="22892"/>
          <a:stretch>
            <a:fillRect/>
          </a:stretch>
        </p:blipFill>
        <p:spPr bwMode="auto">
          <a:xfrm>
            <a:off x="7308304" y="3717032"/>
            <a:ext cx="64807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Forme libre 17"/>
          <p:cNvSpPr/>
          <p:nvPr/>
        </p:nvSpPr>
        <p:spPr>
          <a:xfrm rot="4326624" flipH="1" flipV="1">
            <a:off x="2615714" y="4499124"/>
            <a:ext cx="549301" cy="1300890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  <a:gd name="connsiteX0" fmla="*/ 703058 w 1483611"/>
              <a:gd name="connsiteY0" fmla="*/ 1823390 h 1823390"/>
              <a:gd name="connsiteX1" fmla="*/ 601824 w 1483611"/>
              <a:gd name="connsiteY1" fmla="*/ 1525011 h 1823390"/>
              <a:gd name="connsiteX2" fmla="*/ 67766 w 1483611"/>
              <a:gd name="connsiteY2" fmla="*/ 413001 h 1823390"/>
              <a:gd name="connsiteX3" fmla="*/ 1057956 w 1483611"/>
              <a:gd name="connsiteY3" fmla="*/ 181423 h 1823390"/>
              <a:gd name="connsiteX4" fmla="*/ 1483611 w 1483611"/>
              <a:gd name="connsiteY4" fmla="*/ 19697 h 1823390"/>
              <a:gd name="connsiteX0" fmla="*/ 828842 w 1609395"/>
              <a:gd name="connsiteY0" fmla="*/ 2164638 h 2164638"/>
              <a:gd name="connsiteX1" fmla="*/ 727608 w 1609395"/>
              <a:gd name="connsiteY1" fmla="*/ 1866259 h 2164638"/>
              <a:gd name="connsiteX2" fmla="*/ 193550 w 1609395"/>
              <a:gd name="connsiteY2" fmla="*/ 754249 h 2164638"/>
              <a:gd name="connsiteX3" fmla="*/ 235975 w 1609395"/>
              <a:gd name="connsiteY3" fmla="*/ 65550 h 2164638"/>
              <a:gd name="connsiteX4" fmla="*/ 1609395 w 1609395"/>
              <a:gd name="connsiteY4" fmla="*/ 360945 h 2164638"/>
              <a:gd name="connsiteX0" fmla="*/ 828842 w 1609395"/>
              <a:gd name="connsiteY0" fmla="*/ 2164638 h 2164638"/>
              <a:gd name="connsiteX1" fmla="*/ 193550 w 1609395"/>
              <a:gd name="connsiteY1" fmla="*/ 754249 h 2164638"/>
              <a:gd name="connsiteX2" fmla="*/ 235975 w 1609395"/>
              <a:gd name="connsiteY2" fmla="*/ 65550 h 2164638"/>
              <a:gd name="connsiteX3" fmla="*/ 1609395 w 1609395"/>
              <a:gd name="connsiteY3" fmla="*/ 360945 h 2164638"/>
              <a:gd name="connsiteX0" fmla="*/ 1000722 w 1781275"/>
              <a:gd name="connsiteY0" fmla="*/ 2253116 h 2253116"/>
              <a:gd name="connsiteX1" fmla="*/ 98812 w 1781275"/>
              <a:gd name="connsiteY1" fmla="*/ 1373591 h 2253116"/>
              <a:gd name="connsiteX2" fmla="*/ 407855 w 1781275"/>
              <a:gd name="connsiteY2" fmla="*/ 154028 h 2253116"/>
              <a:gd name="connsiteX3" fmla="*/ 1781275 w 1781275"/>
              <a:gd name="connsiteY3" fmla="*/ 449423 h 2253116"/>
              <a:gd name="connsiteX0" fmla="*/ 1000722 w 1437909"/>
              <a:gd name="connsiteY0" fmla="*/ 2241365 h 2241365"/>
              <a:gd name="connsiteX1" fmla="*/ 98812 w 1437909"/>
              <a:gd name="connsiteY1" fmla="*/ 1361840 h 2241365"/>
              <a:gd name="connsiteX2" fmla="*/ 407855 w 1437909"/>
              <a:gd name="connsiteY2" fmla="*/ 142277 h 2241365"/>
              <a:gd name="connsiteX3" fmla="*/ 1437910 w 1437909"/>
              <a:gd name="connsiteY3" fmla="*/ 508174 h 2241365"/>
              <a:gd name="connsiteX0" fmla="*/ 1150228 w 1459265"/>
              <a:gd name="connsiteY0" fmla="*/ 1727738 h 1727737"/>
              <a:gd name="connsiteX1" fmla="*/ 120168 w 1459265"/>
              <a:gd name="connsiteY1" fmla="*/ 1361840 h 1727737"/>
              <a:gd name="connsiteX2" fmla="*/ 429211 w 1459265"/>
              <a:gd name="connsiteY2" fmla="*/ 142277 h 1727737"/>
              <a:gd name="connsiteX3" fmla="*/ 1459266 w 1459265"/>
              <a:gd name="connsiteY3" fmla="*/ 508174 h 1727737"/>
              <a:gd name="connsiteX0" fmla="*/ 1150228 w 1459265"/>
              <a:gd name="connsiteY0" fmla="*/ 1727738 h 2051076"/>
              <a:gd name="connsiteX1" fmla="*/ 120168 w 1459265"/>
              <a:gd name="connsiteY1" fmla="*/ 1361840 h 2051076"/>
              <a:gd name="connsiteX2" fmla="*/ 429211 w 1459265"/>
              <a:gd name="connsiteY2" fmla="*/ 142277 h 2051076"/>
              <a:gd name="connsiteX3" fmla="*/ 1459266 w 1459265"/>
              <a:gd name="connsiteY3" fmla="*/ 508174 h 2051076"/>
              <a:gd name="connsiteX0" fmla="*/ 4352094 w 4352094"/>
              <a:gd name="connsiteY0" fmla="*/ 761463 h 1465036"/>
              <a:gd name="connsiteX1" fmla="*/ 577577 w 4352094"/>
              <a:gd name="connsiteY1" fmla="*/ 1361840 h 1465036"/>
              <a:gd name="connsiteX2" fmla="*/ 886620 w 4352094"/>
              <a:gd name="connsiteY2" fmla="*/ 142277 h 1465036"/>
              <a:gd name="connsiteX3" fmla="*/ 1916675 w 4352094"/>
              <a:gd name="connsiteY3" fmla="*/ 508174 h 1465036"/>
              <a:gd name="connsiteX0" fmla="*/ 3541700 w 3541700"/>
              <a:gd name="connsiteY0" fmla="*/ 694860 h 1018196"/>
              <a:gd name="connsiteX1" fmla="*/ 648935 w 3541700"/>
              <a:gd name="connsiteY1" fmla="*/ 895612 h 1018196"/>
              <a:gd name="connsiteX2" fmla="*/ 76226 w 3541700"/>
              <a:gd name="connsiteY2" fmla="*/ 75674 h 1018196"/>
              <a:gd name="connsiteX3" fmla="*/ 1106281 w 3541700"/>
              <a:gd name="connsiteY3" fmla="*/ 441571 h 1018196"/>
              <a:gd name="connsiteX0" fmla="*/ 3642499 w 3642499"/>
              <a:gd name="connsiteY0" fmla="*/ 1137801 h 1461137"/>
              <a:gd name="connsiteX1" fmla="*/ 749734 w 3642499"/>
              <a:gd name="connsiteY1" fmla="*/ 1338553 h 1461137"/>
              <a:gd name="connsiteX2" fmla="*/ 177025 w 3642499"/>
              <a:gd name="connsiteY2" fmla="*/ 518615 h 1461137"/>
              <a:gd name="connsiteX3" fmla="*/ 1811897 w 3642499"/>
              <a:gd name="connsiteY3" fmla="*/ 19697 h 1461137"/>
              <a:gd name="connsiteX0" fmla="*/ 3513175 w 3513175"/>
              <a:gd name="connsiteY0" fmla="*/ 1137801 h 2079647"/>
              <a:gd name="connsiteX1" fmla="*/ 1396352 w 3513175"/>
              <a:gd name="connsiteY1" fmla="*/ 1976451 h 2079647"/>
              <a:gd name="connsiteX2" fmla="*/ 47701 w 3513175"/>
              <a:gd name="connsiteY2" fmla="*/ 518615 h 2079647"/>
              <a:gd name="connsiteX3" fmla="*/ 1682573 w 3513175"/>
              <a:gd name="connsiteY3" fmla="*/ 19697 h 2079647"/>
              <a:gd name="connsiteX0" fmla="*/ 2827471 w 2827471"/>
              <a:gd name="connsiteY0" fmla="*/ 1137801 h 2013473"/>
              <a:gd name="connsiteX1" fmla="*/ 710648 w 2827471"/>
              <a:gd name="connsiteY1" fmla="*/ 1976451 h 2013473"/>
              <a:gd name="connsiteX2" fmla="*/ 47702 w 2827471"/>
              <a:gd name="connsiteY2" fmla="*/ 915664 h 2013473"/>
              <a:gd name="connsiteX3" fmla="*/ 996869 w 2827471"/>
              <a:gd name="connsiteY3" fmla="*/ 19697 h 2013473"/>
              <a:gd name="connsiteX0" fmla="*/ 2816305 w 2816305"/>
              <a:gd name="connsiteY0" fmla="*/ 725881 h 1601553"/>
              <a:gd name="connsiteX1" fmla="*/ 699482 w 2816305"/>
              <a:gd name="connsiteY1" fmla="*/ 1564531 h 1601553"/>
              <a:gd name="connsiteX2" fmla="*/ 36536 w 2816305"/>
              <a:gd name="connsiteY2" fmla="*/ 503744 h 1601553"/>
              <a:gd name="connsiteX3" fmla="*/ 480275 w 2816305"/>
              <a:gd name="connsiteY3" fmla="*/ 19697 h 1601553"/>
              <a:gd name="connsiteX0" fmla="*/ 2828735 w 2828735"/>
              <a:gd name="connsiteY0" fmla="*/ 725881 h 1216843"/>
              <a:gd name="connsiteX1" fmla="*/ 786502 w 2828735"/>
              <a:gd name="connsiteY1" fmla="*/ 1179819 h 1216843"/>
              <a:gd name="connsiteX2" fmla="*/ 48966 w 2828735"/>
              <a:gd name="connsiteY2" fmla="*/ 503744 h 1216843"/>
              <a:gd name="connsiteX3" fmla="*/ 492705 w 2828735"/>
              <a:gd name="connsiteY3" fmla="*/ 19697 h 1216843"/>
              <a:gd name="connsiteX0" fmla="*/ 3511635 w 3511635"/>
              <a:gd name="connsiteY0" fmla="*/ 725881 h 1189687"/>
              <a:gd name="connsiteX1" fmla="*/ 1469402 w 3511635"/>
              <a:gd name="connsiteY1" fmla="*/ 1179819 h 1189687"/>
              <a:gd name="connsiteX2" fmla="*/ 48965 w 3511635"/>
              <a:gd name="connsiteY2" fmla="*/ 666665 h 1189687"/>
              <a:gd name="connsiteX3" fmla="*/ 1175605 w 3511635"/>
              <a:gd name="connsiteY3" fmla="*/ 19697 h 1189687"/>
              <a:gd name="connsiteX0" fmla="*/ 3503234 w 3503234"/>
              <a:gd name="connsiteY0" fmla="*/ 725881 h 1049220"/>
              <a:gd name="connsiteX1" fmla="*/ 923835 w 3503234"/>
              <a:gd name="connsiteY1" fmla="*/ 989695 h 1049220"/>
              <a:gd name="connsiteX2" fmla="*/ 40564 w 3503234"/>
              <a:gd name="connsiteY2" fmla="*/ 666665 h 1049220"/>
              <a:gd name="connsiteX3" fmla="*/ 1167204 w 3503234"/>
              <a:gd name="connsiteY3" fmla="*/ 19697 h 1049220"/>
              <a:gd name="connsiteX0" fmla="*/ 3462669 w 3462669"/>
              <a:gd name="connsiteY0" fmla="*/ 725881 h 725880"/>
              <a:gd name="connsiteX1" fmla="*/ -1 w 3462669"/>
              <a:gd name="connsiteY1" fmla="*/ 666665 h 725880"/>
              <a:gd name="connsiteX2" fmla="*/ 1126639 w 3462669"/>
              <a:gd name="connsiteY2" fmla="*/ 19697 h 725880"/>
              <a:gd name="connsiteX0" fmla="*/ 3462669 w 3462669"/>
              <a:gd name="connsiteY0" fmla="*/ 725881 h 778484"/>
              <a:gd name="connsiteX1" fmla="*/ 3440293 w 3462669"/>
              <a:gd name="connsiteY1" fmla="*/ 778482 h 778484"/>
              <a:gd name="connsiteX2" fmla="*/ -1 w 3462669"/>
              <a:gd name="connsiteY2" fmla="*/ 666665 h 778484"/>
              <a:gd name="connsiteX3" fmla="*/ 1126639 w 3462669"/>
              <a:gd name="connsiteY3" fmla="*/ 19697 h 778484"/>
              <a:gd name="connsiteX0" fmla="*/ 4065592 w 4065592"/>
              <a:gd name="connsiteY0" fmla="*/ 725881 h 1260150"/>
              <a:gd name="connsiteX1" fmla="*/ 4043216 w 4065592"/>
              <a:gd name="connsiteY1" fmla="*/ 778482 h 1260150"/>
              <a:gd name="connsiteX2" fmla="*/ 602922 w 4065592"/>
              <a:gd name="connsiteY2" fmla="*/ 666665 h 1260150"/>
              <a:gd name="connsiteX3" fmla="*/ 1729562 w 4065592"/>
              <a:gd name="connsiteY3" fmla="*/ 19697 h 1260150"/>
              <a:gd name="connsiteX0" fmla="*/ 4065592 w 4065592"/>
              <a:gd name="connsiteY0" fmla="*/ 725881 h 1260150"/>
              <a:gd name="connsiteX1" fmla="*/ 4043216 w 4065592"/>
              <a:gd name="connsiteY1" fmla="*/ 778482 h 1260150"/>
              <a:gd name="connsiteX2" fmla="*/ 602922 w 4065592"/>
              <a:gd name="connsiteY2" fmla="*/ 666665 h 1260150"/>
              <a:gd name="connsiteX3" fmla="*/ 1729562 w 4065592"/>
              <a:gd name="connsiteY3" fmla="*/ 19697 h 1260150"/>
              <a:gd name="connsiteX0" fmla="*/ 4065592 w 4065592"/>
              <a:gd name="connsiteY0" fmla="*/ 725881 h 1260150"/>
              <a:gd name="connsiteX1" fmla="*/ 4043216 w 4065592"/>
              <a:gd name="connsiteY1" fmla="*/ 778482 h 1260150"/>
              <a:gd name="connsiteX2" fmla="*/ 602922 w 4065592"/>
              <a:gd name="connsiteY2" fmla="*/ 666665 h 1260150"/>
              <a:gd name="connsiteX3" fmla="*/ 1729562 w 4065592"/>
              <a:gd name="connsiteY3" fmla="*/ 19697 h 1260150"/>
              <a:gd name="connsiteX0" fmla="*/ 4065592 w 4065592"/>
              <a:gd name="connsiteY0" fmla="*/ 986361 h 1520630"/>
              <a:gd name="connsiteX1" fmla="*/ 4043216 w 4065592"/>
              <a:gd name="connsiteY1" fmla="*/ 1038962 h 1520630"/>
              <a:gd name="connsiteX2" fmla="*/ 602922 w 4065592"/>
              <a:gd name="connsiteY2" fmla="*/ 927145 h 1520630"/>
              <a:gd name="connsiteX3" fmla="*/ 1670927 w 4065592"/>
              <a:gd name="connsiteY3" fmla="*/ 19697 h 1520630"/>
              <a:gd name="connsiteX0" fmla="*/ 4065592 w 4065592"/>
              <a:gd name="connsiteY0" fmla="*/ 986361 h 1520630"/>
              <a:gd name="connsiteX1" fmla="*/ 4043216 w 4065592"/>
              <a:gd name="connsiteY1" fmla="*/ 1038962 h 1520630"/>
              <a:gd name="connsiteX2" fmla="*/ 220218 w 4065592"/>
              <a:gd name="connsiteY2" fmla="*/ 954972 h 1520630"/>
              <a:gd name="connsiteX3" fmla="*/ 1670927 w 4065592"/>
              <a:gd name="connsiteY3" fmla="*/ 19697 h 1520630"/>
              <a:gd name="connsiteX0" fmla="*/ 4065592 w 6356052"/>
              <a:gd name="connsiteY0" fmla="*/ 3154884 h 3689153"/>
              <a:gd name="connsiteX1" fmla="*/ 4043216 w 6356052"/>
              <a:gd name="connsiteY1" fmla="*/ 3207485 h 3689153"/>
              <a:gd name="connsiteX2" fmla="*/ 220218 w 6356052"/>
              <a:gd name="connsiteY2" fmla="*/ 3123495 h 3689153"/>
              <a:gd name="connsiteX3" fmla="*/ 6356049 w 6356052"/>
              <a:gd name="connsiteY3" fmla="*/ 19698 h 3689153"/>
              <a:gd name="connsiteX0" fmla="*/ 6725846 w 9016306"/>
              <a:gd name="connsiteY0" fmla="*/ 3154884 h 4229459"/>
              <a:gd name="connsiteX1" fmla="*/ 4043215 w 9016306"/>
              <a:gd name="connsiteY1" fmla="*/ 3747791 h 4229459"/>
              <a:gd name="connsiteX2" fmla="*/ 2880472 w 9016306"/>
              <a:gd name="connsiteY2" fmla="*/ 3123495 h 4229459"/>
              <a:gd name="connsiteX3" fmla="*/ 9016303 w 9016306"/>
              <a:gd name="connsiteY3" fmla="*/ 19698 h 4229459"/>
              <a:gd name="connsiteX0" fmla="*/ 6914369 w 9016306"/>
              <a:gd name="connsiteY0" fmla="*/ 4032568 h 4229459"/>
              <a:gd name="connsiteX1" fmla="*/ 4043215 w 9016306"/>
              <a:gd name="connsiteY1" fmla="*/ 3747791 h 4229459"/>
              <a:gd name="connsiteX2" fmla="*/ 2880472 w 9016306"/>
              <a:gd name="connsiteY2" fmla="*/ 3123495 h 4229459"/>
              <a:gd name="connsiteX3" fmla="*/ 9016303 w 9016306"/>
              <a:gd name="connsiteY3" fmla="*/ 19698 h 4229459"/>
              <a:gd name="connsiteX0" fmla="*/ 4033898 w 6135835"/>
              <a:gd name="connsiteY0" fmla="*/ 4032568 h 4032569"/>
              <a:gd name="connsiteX1" fmla="*/ 1 w 6135835"/>
              <a:gd name="connsiteY1" fmla="*/ 3123495 h 4032569"/>
              <a:gd name="connsiteX2" fmla="*/ 6135832 w 6135835"/>
              <a:gd name="connsiteY2" fmla="*/ 19698 h 4032569"/>
              <a:gd name="connsiteX0" fmla="*/ 4290106 w 6392043"/>
              <a:gd name="connsiteY0" fmla="*/ 4032568 h 4032569"/>
              <a:gd name="connsiteX1" fmla="*/ 256209 w 6392043"/>
              <a:gd name="connsiteY1" fmla="*/ 3123495 h 4032569"/>
              <a:gd name="connsiteX2" fmla="*/ 6392040 w 6392043"/>
              <a:gd name="connsiteY2" fmla="*/ 19698 h 4032569"/>
              <a:gd name="connsiteX0" fmla="*/ 2679103 w 4781040"/>
              <a:gd name="connsiteY0" fmla="*/ 4032568 h 4032569"/>
              <a:gd name="connsiteX1" fmla="*/ 256208 w 4781040"/>
              <a:gd name="connsiteY1" fmla="*/ 2818097 h 4032569"/>
              <a:gd name="connsiteX2" fmla="*/ 4781037 w 4781040"/>
              <a:gd name="connsiteY2" fmla="*/ 19698 h 4032569"/>
              <a:gd name="connsiteX0" fmla="*/ 2679103 w 4656833"/>
              <a:gd name="connsiteY0" fmla="*/ 2908368 h 2908369"/>
              <a:gd name="connsiteX1" fmla="*/ 256208 w 4656833"/>
              <a:gd name="connsiteY1" fmla="*/ 1693897 h 2908369"/>
              <a:gd name="connsiteX2" fmla="*/ 4656836 w 4656833"/>
              <a:gd name="connsiteY2" fmla="*/ 19698 h 2908369"/>
              <a:gd name="connsiteX0" fmla="*/ 2679103 w 6725057"/>
              <a:gd name="connsiteY0" fmla="*/ 2791359 h 2791360"/>
              <a:gd name="connsiteX1" fmla="*/ 256208 w 6725057"/>
              <a:gd name="connsiteY1" fmla="*/ 1576888 h 2791360"/>
              <a:gd name="connsiteX2" fmla="*/ 6725060 w 6725057"/>
              <a:gd name="connsiteY2" fmla="*/ 19696 h 2791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25057" h="2791360">
                <a:moveTo>
                  <a:pt x="2679103" y="2791359"/>
                </a:moveTo>
                <a:cubicBezTo>
                  <a:pt x="1334471" y="2488335"/>
                  <a:pt x="2" y="2098550"/>
                  <a:pt x="256208" y="1576888"/>
                </a:cubicBezTo>
                <a:cubicBezTo>
                  <a:pt x="316932" y="1168861"/>
                  <a:pt x="6614402" y="-1"/>
                  <a:pt x="6725060" y="19696"/>
                </a:cubicBezTo>
              </a:path>
            </a:pathLst>
          </a:custGeom>
          <a:ln w="38100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9" name="Forme libre 18"/>
          <p:cNvSpPr/>
          <p:nvPr/>
        </p:nvSpPr>
        <p:spPr>
          <a:xfrm rot="437240">
            <a:off x="1581912" y="4735715"/>
            <a:ext cx="307857" cy="385787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  <a:gd name="connsiteX0" fmla="*/ 703058 w 1483611"/>
              <a:gd name="connsiteY0" fmla="*/ 1823390 h 1823390"/>
              <a:gd name="connsiteX1" fmla="*/ 601824 w 1483611"/>
              <a:gd name="connsiteY1" fmla="*/ 1525011 h 1823390"/>
              <a:gd name="connsiteX2" fmla="*/ 67766 w 1483611"/>
              <a:gd name="connsiteY2" fmla="*/ 413001 h 1823390"/>
              <a:gd name="connsiteX3" fmla="*/ 1057956 w 1483611"/>
              <a:gd name="connsiteY3" fmla="*/ 181423 h 1823390"/>
              <a:gd name="connsiteX4" fmla="*/ 1483611 w 1483611"/>
              <a:gd name="connsiteY4" fmla="*/ 19697 h 1823390"/>
              <a:gd name="connsiteX0" fmla="*/ 828842 w 1609395"/>
              <a:gd name="connsiteY0" fmla="*/ 2164638 h 2164638"/>
              <a:gd name="connsiteX1" fmla="*/ 727608 w 1609395"/>
              <a:gd name="connsiteY1" fmla="*/ 1866259 h 2164638"/>
              <a:gd name="connsiteX2" fmla="*/ 193550 w 1609395"/>
              <a:gd name="connsiteY2" fmla="*/ 754249 h 2164638"/>
              <a:gd name="connsiteX3" fmla="*/ 235975 w 1609395"/>
              <a:gd name="connsiteY3" fmla="*/ 65550 h 2164638"/>
              <a:gd name="connsiteX4" fmla="*/ 1609395 w 1609395"/>
              <a:gd name="connsiteY4" fmla="*/ 360945 h 2164638"/>
              <a:gd name="connsiteX0" fmla="*/ 828842 w 1609395"/>
              <a:gd name="connsiteY0" fmla="*/ 2164638 h 2164638"/>
              <a:gd name="connsiteX1" fmla="*/ 193550 w 1609395"/>
              <a:gd name="connsiteY1" fmla="*/ 754249 h 2164638"/>
              <a:gd name="connsiteX2" fmla="*/ 235975 w 1609395"/>
              <a:gd name="connsiteY2" fmla="*/ 65550 h 2164638"/>
              <a:gd name="connsiteX3" fmla="*/ 1609395 w 1609395"/>
              <a:gd name="connsiteY3" fmla="*/ 360945 h 2164638"/>
              <a:gd name="connsiteX0" fmla="*/ 1000722 w 1781275"/>
              <a:gd name="connsiteY0" fmla="*/ 2253116 h 2253116"/>
              <a:gd name="connsiteX1" fmla="*/ 98812 w 1781275"/>
              <a:gd name="connsiteY1" fmla="*/ 1373591 h 2253116"/>
              <a:gd name="connsiteX2" fmla="*/ 407855 w 1781275"/>
              <a:gd name="connsiteY2" fmla="*/ 154028 h 2253116"/>
              <a:gd name="connsiteX3" fmla="*/ 1781275 w 1781275"/>
              <a:gd name="connsiteY3" fmla="*/ 449423 h 2253116"/>
              <a:gd name="connsiteX0" fmla="*/ 1000722 w 1437909"/>
              <a:gd name="connsiteY0" fmla="*/ 2241365 h 2241365"/>
              <a:gd name="connsiteX1" fmla="*/ 98812 w 1437909"/>
              <a:gd name="connsiteY1" fmla="*/ 1361840 h 2241365"/>
              <a:gd name="connsiteX2" fmla="*/ 407855 w 1437909"/>
              <a:gd name="connsiteY2" fmla="*/ 142277 h 2241365"/>
              <a:gd name="connsiteX3" fmla="*/ 1437910 w 1437909"/>
              <a:gd name="connsiteY3" fmla="*/ 508174 h 2241365"/>
              <a:gd name="connsiteX0" fmla="*/ 1150228 w 1459265"/>
              <a:gd name="connsiteY0" fmla="*/ 1727738 h 1727737"/>
              <a:gd name="connsiteX1" fmla="*/ 120168 w 1459265"/>
              <a:gd name="connsiteY1" fmla="*/ 1361840 h 1727737"/>
              <a:gd name="connsiteX2" fmla="*/ 429211 w 1459265"/>
              <a:gd name="connsiteY2" fmla="*/ 142277 h 1727737"/>
              <a:gd name="connsiteX3" fmla="*/ 1459266 w 1459265"/>
              <a:gd name="connsiteY3" fmla="*/ 508174 h 1727737"/>
              <a:gd name="connsiteX0" fmla="*/ 1150228 w 1459265"/>
              <a:gd name="connsiteY0" fmla="*/ 1727738 h 2051076"/>
              <a:gd name="connsiteX1" fmla="*/ 120168 w 1459265"/>
              <a:gd name="connsiteY1" fmla="*/ 1361840 h 2051076"/>
              <a:gd name="connsiteX2" fmla="*/ 429211 w 1459265"/>
              <a:gd name="connsiteY2" fmla="*/ 142277 h 2051076"/>
              <a:gd name="connsiteX3" fmla="*/ 1459266 w 1459265"/>
              <a:gd name="connsiteY3" fmla="*/ 508174 h 2051076"/>
              <a:gd name="connsiteX0" fmla="*/ 4352094 w 4352094"/>
              <a:gd name="connsiteY0" fmla="*/ 761463 h 1465036"/>
              <a:gd name="connsiteX1" fmla="*/ 577577 w 4352094"/>
              <a:gd name="connsiteY1" fmla="*/ 1361840 h 1465036"/>
              <a:gd name="connsiteX2" fmla="*/ 886620 w 4352094"/>
              <a:gd name="connsiteY2" fmla="*/ 142277 h 1465036"/>
              <a:gd name="connsiteX3" fmla="*/ 1916675 w 4352094"/>
              <a:gd name="connsiteY3" fmla="*/ 508174 h 1465036"/>
              <a:gd name="connsiteX0" fmla="*/ 3541700 w 3541700"/>
              <a:gd name="connsiteY0" fmla="*/ 694860 h 1018196"/>
              <a:gd name="connsiteX1" fmla="*/ 648935 w 3541700"/>
              <a:gd name="connsiteY1" fmla="*/ 895612 h 1018196"/>
              <a:gd name="connsiteX2" fmla="*/ 76226 w 3541700"/>
              <a:gd name="connsiteY2" fmla="*/ 75674 h 1018196"/>
              <a:gd name="connsiteX3" fmla="*/ 1106281 w 3541700"/>
              <a:gd name="connsiteY3" fmla="*/ 441571 h 1018196"/>
              <a:gd name="connsiteX0" fmla="*/ 3642499 w 3642499"/>
              <a:gd name="connsiteY0" fmla="*/ 1137801 h 1461137"/>
              <a:gd name="connsiteX1" fmla="*/ 749734 w 3642499"/>
              <a:gd name="connsiteY1" fmla="*/ 1338553 h 1461137"/>
              <a:gd name="connsiteX2" fmla="*/ 177025 w 3642499"/>
              <a:gd name="connsiteY2" fmla="*/ 518615 h 1461137"/>
              <a:gd name="connsiteX3" fmla="*/ 1811897 w 3642499"/>
              <a:gd name="connsiteY3" fmla="*/ 19697 h 1461137"/>
              <a:gd name="connsiteX0" fmla="*/ 3513175 w 3513175"/>
              <a:gd name="connsiteY0" fmla="*/ 1137801 h 2079647"/>
              <a:gd name="connsiteX1" fmla="*/ 1396352 w 3513175"/>
              <a:gd name="connsiteY1" fmla="*/ 1976451 h 2079647"/>
              <a:gd name="connsiteX2" fmla="*/ 47701 w 3513175"/>
              <a:gd name="connsiteY2" fmla="*/ 518615 h 2079647"/>
              <a:gd name="connsiteX3" fmla="*/ 1682573 w 3513175"/>
              <a:gd name="connsiteY3" fmla="*/ 19697 h 2079647"/>
              <a:gd name="connsiteX0" fmla="*/ 2827471 w 2827471"/>
              <a:gd name="connsiteY0" fmla="*/ 1137801 h 2013473"/>
              <a:gd name="connsiteX1" fmla="*/ 710648 w 2827471"/>
              <a:gd name="connsiteY1" fmla="*/ 1976451 h 2013473"/>
              <a:gd name="connsiteX2" fmla="*/ 47702 w 2827471"/>
              <a:gd name="connsiteY2" fmla="*/ 915664 h 2013473"/>
              <a:gd name="connsiteX3" fmla="*/ 996869 w 2827471"/>
              <a:gd name="connsiteY3" fmla="*/ 19697 h 2013473"/>
              <a:gd name="connsiteX0" fmla="*/ 2814936 w 2814936"/>
              <a:gd name="connsiteY0" fmla="*/ 941776 h 1817448"/>
              <a:gd name="connsiteX1" fmla="*/ 698113 w 2814936"/>
              <a:gd name="connsiteY1" fmla="*/ 1780426 h 1817448"/>
              <a:gd name="connsiteX2" fmla="*/ 35167 w 2814936"/>
              <a:gd name="connsiteY2" fmla="*/ 719639 h 1817448"/>
              <a:gd name="connsiteX3" fmla="*/ 487130 w 2814936"/>
              <a:gd name="connsiteY3" fmla="*/ 19697 h 1817448"/>
              <a:gd name="connsiteX0" fmla="*/ 2849730 w 2849730"/>
              <a:gd name="connsiteY0" fmla="*/ 670520 h 1546192"/>
              <a:gd name="connsiteX1" fmla="*/ 732907 w 2849730"/>
              <a:gd name="connsiteY1" fmla="*/ 1509170 h 1546192"/>
              <a:gd name="connsiteX2" fmla="*/ 69961 w 2849730"/>
              <a:gd name="connsiteY2" fmla="*/ 448383 h 1546192"/>
              <a:gd name="connsiteX3" fmla="*/ 1152664 w 2849730"/>
              <a:gd name="connsiteY3" fmla="*/ 19697 h 1546192"/>
              <a:gd name="connsiteX0" fmla="*/ 2397146 w 2397146"/>
              <a:gd name="connsiteY0" fmla="*/ 670520 h 1547461"/>
              <a:gd name="connsiteX1" fmla="*/ 280323 w 2397146"/>
              <a:gd name="connsiteY1" fmla="*/ 1509170 h 1547461"/>
              <a:gd name="connsiteX2" fmla="*/ 715218 w 2397146"/>
              <a:gd name="connsiteY2" fmla="*/ 900264 h 1547461"/>
              <a:gd name="connsiteX3" fmla="*/ 700080 w 2397146"/>
              <a:gd name="connsiteY3" fmla="*/ 19697 h 1547461"/>
              <a:gd name="connsiteX0" fmla="*/ 1807728 w 1807728"/>
              <a:gd name="connsiteY0" fmla="*/ 670520 h 1008733"/>
              <a:gd name="connsiteX1" fmla="*/ 125800 w 1807728"/>
              <a:gd name="connsiteY1" fmla="*/ 900264 h 1008733"/>
              <a:gd name="connsiteX2" fmla="*/ 110662 w 1807728"/>
              <a:gd name="connsiteY2" fmla="*/ 19697 h 1008733"/>
              <a:gd name="connsiteX0" fmla="*/ 2705960 w 2705960"/>
              <a:gd name="connsiteY0" fmla="*/ 670520 h 1282438"/>
              <a:gd name="connsiteX1" fmla="*/ 0 w 2705960"/>
              <a:gd name="connsiteY1" fmla="*/ 1173968 h 1282438"/>
              <a:gd name="connsiteX2" fmla="*/ 1008894 w 2705960"/>
              <a:gd name="connsiteY2" fmla="*/ 19697 h 1282438"/>
              <a:gd name="connsiteX0" fmla="*/ 3559534 w 3559534"/>
              <a:gd name="connsiteY0" fmla="*/ 670520 h 1282438"/>
              <a:gd name="connsiteX1" fmla="*/ 853574 w 3559534"/>
              <a:gd name="connsiteY1" fmla="*/ 1173968 h 1282438"/>
              <a:gd name="connsiteX2" fmla="*/ 1862468 w 3559534"/>
              <a:gd name="connsiteY2" fmla="*/ 19697 h 1282438"/>
              <a:gd name="connsiteX0" fmla="*/ 3559534 w 3559534"/>
              <a:gd name="connsiteY0" fmla="*/ 726066 h 1337984"/>
              <a:gd name="connsiteX1" fmla="*/ 853574 w 3559534"/>
              <a:gd name="connsiteY1" fmla="*/ 1229514 h 1337984"/>
              <a:gd name="connsiteX2" fmla="*/ 1027286 w 3559534"/>
              <a:gd name="connsiteY2" fmla="*/ 19698 h 1337984"/>
              <a:gd name="connsiteX0" fmla="*/ 2642904 w 2642904"/>
              <a:gd name="connsiteY0" fmla="*/ 726066 h 1308483"/>
              <a:gd name="connsiteX1" fmla="*/ 1115902 w 2642904"/>
              <a:gd name="connsiteY1" fmla="*/ 1200012 h 1308483"/>
              <a:gd name="connsiteX2" fmla="*/ 110656 w 2642904"/>
              <a:gd name="connsiteY2" fmla="*/ 19698 h 1308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42904" h="1308483">
                <a:moveTo>
                  <a:pt x="2642904" y="726066"/>
                </a:moveTo>
                <a:cubicBezTo>
                  <a:pt x="2292502" y="773929"/>
                  <a:pt x="1398746" y="1308482"/>
                  <a:pt x="1115902" y="1200012"/>
                </a:cubicBezTo>
                <a:cubicBezTo>
                  <a:pt x="262332" y="1176063"/>
                  <a:pt x="-2" y="1"/>
                  <a:pt x="110656" y="19698"/>
                </a:cubicBezTo>
              </a:path>
            </a:pathLst>
          </a:custGeom>
          <a:ln w="38100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20" name="Image 19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76056" y="3645024"/>
            <a:ext cx="2272968" cy="1744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-39540" y="5576028"/>
            <a:ext cx="918354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9-ter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: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A partir de quel </a:t>
            </a:r>
            <a:r>
              <a:rPr lang="fr-FR" sz="2000" i="1" dirty="0" err="1" smtClean="0">
                <a:latin typeface="Times New Roman" pitchFamily="18" charset="0"/>
                <a:cs typeface="Times New Roman" pitchFamily="18" charset="0"/>
              </a:rPr>
              <a:t>dichlorure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d’acyle et de quelle diamine obtient-on ce polymère synthétique, aussi appelé « Kevlar », cinq fois plus résistant que l’acier mais beaucoup plus léger ?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8" grpId="0" animBg="1"/>
      <p:bldP spid="19" grpId="0" animBg="1"/>
      <p:bldP spid="22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72008" y="44624"/>
            <a:ext cx="8964488" cy="2376264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" y="56347"/>
            <a:ext cx="8964488" cy="430887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200" dirty="0" smtClean="0">
                <a:sym typeface="Wingdings"/>
              </a:rPr>
              <a:t></a:t>
            </a:r>
            <a:r>
              <a:rPr lang="fr-FR" sz="2200" baseline="30000" dirty="0" smtClean="0"/>
              <a:t> </a:t>
            </a:r>
            <a:r>
              <a:rPr lang="fr-FR" sz="2200" b="1" u="sng" dirty="0" err="1" smtClean="0"/>
              <a:t>Déprotonation</a:t>
            </a:r>
            <a:r>
              <a:rPr lang="fr-FR" sz="2200" dirty="0" smtClean="0"/>
              <a:t> :</a:t>
            </a:r>
          </a:p>
        </p:txBody>
      </p:sp>
      <p:cxnSp>
        <p:nvCxnSpPr>
          <p:cNvPr id="4" name="Connecteur droit avec flèche 3"/>
          <p:cNvCxnSpPr/>
          <p:nvPr/>
        </p:nvCxnSpPr>
        <p:spPr>
          <a:xfrm>
            <a:off x="4139952" y="1516738"/>
            <a:ext cx="936625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 4"/>
          <p:cNvPicPr/>
          <p:nvPr/>
        </p:nvPicPr>
        <p:blipFill>
          <a:blip r:embed="rId2" cstate="print"/>
          <a:srcRect l="42492" t="39759" r="46561" b="22892"/>
          <a:stretch>
            <a:fillRect/>
          </a:stretch>
        </p:blipFill>
        <p:spPr bwMode="auto">
          <a:xfrm>
            <a:off x="2483768" y="1156698"/>
            <a:ext cx="64807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312" y="580634"/>
            <a:ext cx="2448272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6"/>
          <p:cNvPicPr/>
          <p:nvPr/>
        </p:nvPicPr>
        <p:blipFill>
          <a:blip r:embed="rId4" cstate="print"/>
          <a:srcRect l="1607" r="61460" b="-7857"/>
          <a:stretch>
            <a:fillRect/>
          </a:stretch>
        </p:blipFill>
        <p:spPr bwMode="auto">
          <a:xfrm>
            <a:off x="7956376" y="508626"/>
            <a:ext cx="969793" cy="1714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7"/>
          <p:cNvPicPr/>
          <p:nvPr/>
        </p:nvPicPr>
        <p:blipFill>
          <a:blip r:embed="rId4" cstate="print"/>
          <a:srcRect l="60492" b="22857"/>
          <a:stretch>
            <a:fillRect/>
          </a:stretch>
        </p:blipFill>
        <p:spPr bwMode="auto">
          <a:xfrm>
            <a:off x="3059832" y="940674"/>
            <a:ext cx="1002889" cy="1186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8"/>
          <p:cNvPicPr/>
          <p:nvPr/>
        </p:nvPicPr>
        <p:blipFill>
          <a:blip r:embed="rId2" cstate="print"/>
          <a:srcRect l="42492" t="39759" r="46561" b="22892"/>
          <a:stretch>
            <a:fillRect/>
          </a:stretch>
        </p:blipFill>
        <p:spPr bwMode="auto">
          <a:xfrm>
            <a:off x="7308304" y="724650"/>
            <a:ext cx="64807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orme libre 9"/>
          <p:cNvSpPr/>
          <p:nvPr/>
        </p:nvSpPr>
        <p:spPr>
          <a:xfrm rot="4326624" flipH="1" flipV="1">
            <a:off x="2615714" y="1506742"/>
            <a:ext cx="549301" cy="1300890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  <a:gd name="connsiteX0" fmla="*/ 703058 w 1483611"/>
              <a:gd name="connsiteY0" fmla="*/ 1823390 h 1823390"/>
              <a:gd name="connsiteX1" fmla="*/ 601824 w 1483611"/>
              <a:gd name="connsiteY1" fmla="*/ 1525011 h 1823390"/>
              <a:gd name="connsiteX2" fmla="*/ 67766 w 1483611"/>
              <a:gd name="connsiteY2" fmla="*/ 413001 h 1823390"/>
              <a:gd name="connsiteX3" fmla="*/ 1057956 w 1483611"/>
              <a:gd name="connsiteY3" fmla="*/ 181423 h 1823390"/>
              <a:gd name="connsiteX4" fmla="*/ 1483611 w 1483611"/>
              <a:gd name="connsiteY4" fmla="*/ 19697 h 1823390"/>
              <a:gd name="connsiteX0" fmla="*/ 828842 w 1609395"/>
              <a:gd name="connsiteY0" fmla="*/ 2164638 h 2164638"/>
              <a:gd name="connsiteX1" fmla="*/ 727608 w 1609395"/>
              <a:gd name="connsiteY1" fmla="*/ 1866259 h 2164638"/>
              <a:gd name="connsiteX2" fmla="*/ 193550 w 1609395"/>
              <a:gd name="connsiteY2" fmla="*/ 754249 h 2164638"/>
              <a:gd name="connsiteX3" fmla="*/ 235975 w 1609395"/>
              <a:gd name="connsiteY3" fmla="*/ 65550 h 2164638"/>
              <a:gd name="connsiteX4" fmla="*/ 1609395 w 1609395"/>
              <a:gd name="connsiteY4" fmla="*/ 360945 h 2164638"/>
              <a:gd name="connsiteX0" fmla="*/ 828842 w 1609395"/>
              <a:gd name="connsiteY0" fmla="*/ 2164638 h 2164638"/>
              <a:gd name="connsiteX1" fmla="*/ 193550 w 1609395"/>
              <a:gd name="connsiteY1" fmla="*/ 754249 h 2164638"/>
              <a:gd name="connsiteX2" fmla="*/ 235975 w 1609395"/>
              <a:gd name="connsiteY2" fmla="*/ 65550 h 2164638"/>
              <a:gd name="connsiteX3" fmla="*/ 1609395 w 1609395"/>
              <a:gd name="connsiteY3" fmla="*/ 360945 h 2164638"/>
              <a:gd name="connsiteX0" fmla="*/ 1000722 w 1781275"/>
              <a:gd name="connsiteY0" fmla="*/ 2253116 h 2253116"/>
              <a:gd name="connsiteX1" fmla="*/ 98812 w 1781275"/>
              <a:gd name="connsiteY1" fmla="*/ 1373591 h 2253116"/>
              <a:gd name="connsiteX2" fmla="*/ 407855 w 1781275"/>
              <a:gd name="connsiteY2" fmla="*/ 154028 h 2253116"/>
              <a:gd name="connsiteX3" fmla="*/ 1781275 w 1781275"/>
              <a:gd name="connsiteY3" fmla="*/ 449423 h 2253116"/>
              <a:gd name="connsiteX0" fmla="*/ 1000722 w 1437909"/>
              <a:gd name="connsiteY0" fmla="*/ 2241365 h 2241365"/>
              <a:gd name="connsiteX1" fmla="*/ 98812 w 1437909"/>
              <a:gd name="connsiteY1" fmla="*/ 1361840 h 2241365"/>
              <a:gd name="connsiteX2" fmla="*/ 407855 w 1437909"/>
              <a:gd name="connsiteY2" fmla="*/ 142277 h 2241365"/>
              <a:gd name="connsiteX3" fmla="*/ 1437910 w 1437909"/>
              <a:gd name="connsiteY3" fmla="*/ 508174 h 2241365"/>
              <a:gd name="connsiteX0" fmla="*/ 1150228 w 1459265"/>
              <a:gd name="connsiteY0" fmla="*/ 1727738 h 1727737"/>
              <a:gd name="connsiteX1" fmla="*/ 120168 w 1459265"/>
              <a:gd name="connsiteY1" fmla="*/ 1361840 h 1727737"/>
              <a:gd name="connsiteX2" fmla="*/ 429211 w 1459265"/>
              <a:gd name="connsiteY2" fmla="*/ 142277 h 1727737"/>
              <a:gd name="connsiteX3" fmla="*/ 1459266 w 1459265"/>
              <a:gd name="connsiteY3" fmla="*/ 508174 h 1727737"/>
              <a:gd name="connsiteX0" fmla="*/ 1150228 w 1459265"/>
              <a:gd name="connsiteY0" fmla="*/ 1727738 h 2051076"/>
              <a:gd name="connsiteX1" fmla="*/ 120168 w 1459265"/>
              <a:gd name="connsiteY1" fmla="*/ 1361840 h 2051076"/>
              <a:gd name="connsiteX2" fmla="*/ 429211 w 1459265"/>
              <a:gd name="connsiteY2" fmla="*/ 142277 h 2051076"/>
              <a:gd name="connsiteX3" fmla="*/ 1459266 w 1459265"/>
              <a:gd name="connsiteY3" fmla="*/ 508174 h 2051076"/>
              <a:gd name="connsiteX0" fmla="*/ 4352094 w 4352094"/>
              <a:gd name="connsiteY0" fmla="*/ 761463 h 1465036"/>
              <a:gd name="connsiteX1" fmla="*/ 577577 w 4352094"/>
              <a:gd name="connsiteY1" fmla="*/ 1361840 h 1465036"/>
              <a:gd name="connsiteX2" fmla="*/ 886620 w 4352094"/>
              <a:gd name="connsiteY2" fmla="*/ 142277 h 1465036"/>
              <a:gd name="connsiteX3" fmla="*/ 1916675 w 4352094"/>
              <a:gd name="connsiteY3" fmla="*/ 508174 h 1465036"/>
              <a:gd name="connsiteX0" fmla="*/ 3541700 w 3541700"/>
              <a:gd name="connsiteY0" fmla="*/ 694860 h 1018196"/>
              <a:gd name="connsiteX1" fmla="*/ 648935 w 3541700"/>
              <a:gd name="connsiteY1" fmla="*/ 895612 h 1018196"/>
              <a:gd name="connsiteX2" fmla="*/ 76226 w 3541700"/>
              <a:gd name="connsiteY2" fmla="*/ 75674 h 1018196"/>
              <a:gd name="connsiteX3" fmla="*/ 1106281 w 3541700"/>
              <a:gd name="connsiteY3" fmla="*/ 441571 h 1018196"/>
              <a:gd name="connsiteX0" fmla="*/ 3642499 w 3642499"/>
              <a:gd name="connsiteY0" fmla="*/ 1137801 h 1461137"/>
              <a:gd name="connsiteX1" fmla="*/ 749734 w 3642499"/>
              <a:gd name="connsiteY1" fmla="*/ 1338553 h 1461137"/>
              <a:gd name="connsiteX2" fmla="*/ 177025 w 3642499"/>
              <a:gd name="connsiteY2" fmla="*/ 518615 h 1461137"/>
              <a:gd name="connsiteX3" fmla="*/ 1811897 w 3642499"/>
              <a:gd name="connsiteY3" fmla="*/ 19697 h 1461137"/>
              <a:gd name="connsiteX0" fmla="*/ 3513175 w 3513175"/>
              <a:gd name="connsiteY0" fmla="*/ 1137801 h 2079647"/>
              <a:gd name="connsiteX1" fmla="*/ 1396352 w 3513175"/>
              <a:gd name="connsiteY1" fmla="*/ 1976451 h 2079647"/>
              <a:gd name="connsiteX2" fmla="*/ 47701 w 3513175"/>
              <a:gd name="connsiteY2" fmla="*/ 518615 h 2079647"/>
              <a:gd name="connsiteX3" fmla="*/ 1682573 w 3513175"/>
              <a:gd name="connsiteY3" fmla="*/ 19697 h 2079647"/>
              <a:gd name="connsiteX0" fmla="*/ 2827471 w 2827471"/>
              <a:gd name="connsiteY0" fmla="*/ 1137801 h 2013473"/>
              <a:gd name="connsiteX1" fmla="*/ 710648 w 2827471"/>
              <a:gd name="connsiteY1" fmla="*/ 1976451 h 2013473"/>
              <a:gd name="connsiteX2" fmla="*/ 47702 w 2827471"/>
              <a:gd name="connsiteY2" fmla="*/ 915664 h 2013473"/>
              <a:gd name="connsiteX3" fmla="*/ 996869 w 2827471"/>
              <a:gd name="connsiteY3" fmla="*/ 19697 h 2013473"/>
              <a:gd name="connsiteX0" fmla="*/ 2816305 w 2816305"/>
              <a:gd name="connsiteY0" fmla="*/ 725881 h 1601553"/>
              <a:gd name="connsiteX1" fmla="*/ 699482 w 2816305"/>
              <a:gd name="connsiteY1" fmla="*/ 1564531 h 1601553"/>
              <a:gd name="connsiteX2" fmla="*/ 36536 w 2816305"/>
              <a:gd name="connsiteY2" fmla="*/ 503744 h 1601553"/>
              <a:gd name="connsiteX3" fmla="*/ 480275 w 2816305"/>
              <a:gd name="connsiteY3" fmla="*/ 19697 h 1601553"/>
              <a:gd name="connsiteX0" fmla="*/ 2828735 w 2828735"/>
              <a:gd name="connsiteY0" fmla="*/ 725881 h 1216843"/>
              <a:gd name="connsiteX1" fmla="*/ 786502 w 2828735"/>
              <a:gd name="connsiteY1" fmla="*/ 1179819 h 1216843"/>
              <a:gd name="connsiteX2" fmla="*/ 48966 w 2828735"/>
              <a:gd name="connsiteY2" fmla="*/ 503744 h 1216843"/>
              <a:gd name="connsiteX3" fmla="*/ 492705 w 2828735"/>
              <a:gd name="connsiteY3" fmla="*/ 19697 h 1216843"/>
              <a:gd name="connsiteX0" fmla="*/ 3511635 w 3511635"/>
              <a:gd name="connsiteY0" fmla="*/ 725881 h 1189687"/>
              <a:gd name="connsiteX1" fmla="*/ 1469402 w 3511635"/>
              <a:gd name="connsiteY1" fmla="*/ 1179819 h 1189687"/>
              <a:gd name="connsiteX2" fmla="*/ 48965 w 3511635"/>
              <a:gd name="connsiteY2" fmla="*/ 666665 h 1189687"/>
              <a:gd name="connsiteX3" fmla="*/ 1175605 w 3511635"/>
              <a:gd name="connsiteY3" fmla="*/ 19697 h 1189687"/>
              <a:gd name="connsiteX0" fmla="*/ 3503234 w 3503234"/>
              <a:gd name="connsiteY0" fmla="*/ 725881 h 1049220"/>
              <a:gd name="connsiteX1" fmla="*/ 923835 w 3503234"/>
              <a:gd name="connsiteY1" fmla="*/ 989695 h 1049220"/>
              <a:gd name="connsiteX2" fmla="*/ 40564 w 3503234"/>
              <a:gd name="connsiteY2" fmla="*/ 666665 h 1049220"/>
              <a:gd name="connsiteX3" fmla="*/ 1167204 w 3503234"/>
              <a:gd name="connsiteY3" fmla="*/ 19697 h 1049220"/>
              <a:gd name="connsiteX0" fmla="*/ 3462669 w 3462669"/>
              <a:gd name="connsiteY0" fmla="*/ 725881 h 725880"/>
              <a:gd name="connsiteX1" fmla="*/ -1 w 3462669"/>
              <a:gd name="connsiteY1" fmla="*/ 666665 h 725880"/>
              <a:gd name="connsiteX2" fmla="*/ 1126639 w 3462669"/>
              <a:gd name="connsiteY2" fmla="*/ 19697 h 725880"/>
              <a:gd name="connsiteX0" fmla="*/ 3462669 w 3462669"/>
              <a:gd name="connsiteY0" fmla="*/ 725881 h 778484"/>
              <a:gd name="connsiteX1" fmla="*/ 3440293 w 3462669"/>
              <a:gd name="connsiteY1" fmla="*/ 778482 h 778484"/>
              <a:gd name="connsiteX2" fmla="*/ -1 w 3462669"/>
              <a:gd name="connsiteY2" fmla="*/ 666665 h 778484"/>
              <a:gd name="connsiteX3" fmla="*/ 1126639 w 3462669"/>
              <a:gd name="connsiteY3" fmla="*/ 19697 h 778484"/>
              <a:gd name="connsiteX0" fmla="*/ 4065592 w 4065592"/>
              <a:gd name="connsiteY0" fmla="*/ 725881 h 1260150"/>
              <a:gd name="connsiteX1" fmla="*/ 4043216 w 4065592"/>
              <a:gd name="connsiteY1" fmla="*/ 778482 h 1260150"/>
              <a:gd name="connsiteX2" fmla="*/ 602922 w 4065592"/>
              <a:gd name="connsiteY2" fmla="*/ 666665 h 1260150"/>
              <a:gd name="connsiteX3" fmla="*/ 1729562 w 4065592"/>
              <a:gd name="connsiteY3" fmla="*/ 19697 h 1260150"/>
              <a:gd name="connsiteX0" fmla="*/ 4065592 w 4065592"/>
              <a:gd name="connsiteY0" fmla="*/ 725881 h 1260150"/>
              <a:gd name="connsiteX1" fmla="*/ 4043216 w 4065592"/>
              <a:gd name="connsiteY1" fmla="*/ 778482 h 1260150"/>
              <a:gd name="connsiteX2" fmla="*/ 602922 w 4065592"/>
              <a:gd name="connsiteY2" fmla="*/ 666665 h 1260150"/>
              <a:gd name="connsiteX3" fmla="*/ 1729562 w 4065592"/>
              <a:gd name="connsiteY3" fmla="*/ 19697 h 1260150"/>
              <a:gd name="connsiteX0" fmla="*/ 4065592 w 4065592"/>
              <a:gd name="connsiteY0" fmla="*/ 725881 h 1260150"/>
              <a:gd name="connsiteX1" fmla="*/ 4043216 w 4065592"/>
              <a:gd name="connsiteY1" fmla="*/ 778482 h 1260150"/>
              <a:gd name="connsiteX2" fmla="*/ 602922 w 4065592"/>
              <a:gd name="connsiteY2" fmla="*/ 666665 h 1260150"/>
              <a:gd name="connsiteX3" fmla="*/ 1729562 w 4065592"/>
              <a:gd name="connsiteY3" fmla="*/ 19697 h 1260150"/>
              <a:gd name="connsiteX0" fmla="*/ 4065592 w 4065592"/>
              <a:gd name="connsiteY0" fmla="*/ 986361 h 1520630"/>
              <a:gd name="connsiteX1" fmla="*/ 4043216 w 4065592"/>
              <a:gd name="connsiteY1" fmla="*/ 1038962 h 1520630"/>
              <a:gd name="connsiteX2" fmla="*/ 602922 w 4065592"/>
              <a:gd name="connsiteY2" fmla="*/ 927145 h 1520630"/>
              <a:gd name="connsiteX3" fmla="*/ 1670927 w 4065592"/>
              <a:gd name="connsiteY3" fmla="*/ 19697 h 1520630"/>
              <a:gd name="connsiteX0" fmla="*/ 4065592 w 4065592"/>
              <a:gd name="connsiteY0" fmla="*/ 986361 h 1520630"/>
              <a:gd name="connsiteX1" fmla="*/ 4043216 w 4065592"/>
              <a:gd name="connsiteY1" fmla="*/ 1038962 h 1520630"/>
              <a:gd name="connsiteX2" fmla="*/ 220218 w 4065592"/>
              <a:gd name="connsiteY2" fmla="*/ 954972 h 1520630"/>
              <a:gd name="connsiteX3" fmla="*/ 1670927 w 4065592"/>
              <a:gd name="connsiteY3" fmla="*/ 19697 h 1520630"/>
              <a:gd name="connsiteX0" fmla="*/ 4065592 w 6356052"/>
              <a:gd name="connsiteY0" fmla="*/ 3154884 h 3689153"/>
              <a:gd name="connsiteX1" fmla="*/ 4043216 w 6356052"/>
              <a:gd name="connsiteY1" fmla="*/ 3207485 h 3689153"/>
              <a:gd name="connsiteX2" fmla="*/ 220218 w 6356052"/>
              <a:gd name="connsiteY2" fmla="*/ 3123495 h 3689153"/>
              <a:gd name="connsiteX3" fmla="*/ 6356049 w 6356052"/>
              <a:gd name="connsiteY3" fmla="*/ 19698 h 3689153"/>
              <a:gd name="connsiteX0" fmla="*/ 6725846 w 9016306"/>
              <a:gd name="connsiteY0" fmla="*/ 3154884 h 4229459"/>
              <a:gd name="connsiteX1" fmla="*/ 4043215 w 9016306"/>
              <a:gd name="connsiteY1" fmla="*/ 3747791 h 4229459"/>
              <a:gd name="connsiteX2" fmla="*/ 2880472 w 9016306"/>
              <a:gd name="connsiteY2" fmla="*/ 3123495 h 4229459"/>
              <a:gd name="connsiteX3" fmla="*/ 9016303 w 9016306"/>
              <a:gd name="connsiteY3" fmla="*/ 19698 h 4229459"/>
              <a:gd name="connsiteX0" fmla="*/ 6914369 w 9016306"/>
              <a:gd name="connsiteY0" fmla="*/ 4032568 h 4229459"/>
              <a:gd name="connsiteX1" fmla="*/ 4043215 w 9016306"/>
              <a:gd name="connsiteY1" fmla="*/ 3747791 h 4229459"/>
              <a:gd name="connsiteX2" fmla="*/ 2880472 w 9016306"/>
              <a:gd name="connsiteY2" fmla="*/ 3123495 h 4229459"/>
              <a:gd name="connsiteX3" fmla="*/ 9016303 w 9016306"/>
              <a:gd name="connsiteY3" fmla="*/ 19698 h 4229459"/>
              <a:gd name="connsiteX0" fmla="*/ 4033898 w 6135835"/>
              <a:gd name="connsiteY0" fmla="*/ 4032568 h 4032569"/>
              <a:gd name="connsiteX1" fmla="*/ 1 w 6135835"/>
              <a:gd name="connsiteY1" fmla="*/ 3123495 h 4032569"/>
              <a:gd name="connsiteX2" fmla="*/ 6135832 w 6135835"/>
              <a:gd name="connsiteY2" fmla="*/ 19698 h 4032569"/>
              <a:gd name="connsiteX0" fmla="*/ 4290106 w 6392043"/>
              <a:gd name="connsiteY0" fmla="*/ 4032568 h 4032569"/>
              <a:gd name="connsiteX1" fmla="*/ 256209 w 6392043"/>
              <a:gd name="connsiteY1" fmla="*/ 3123495 h 4032569"/>
              <a:gd name="connsiteX2" fmla="*/ 6392040 w 6392043"/>
              <a:gd name="connsiteY2" fmla="*/ 19698 h 4032569"/>
              <a:gd name="connsiteX0" fmla="*/ 2679103 w 4781040"/>
              <a:gd name="connsiteY0" fmla="*/ 4032568 h 4032569"/>
              <a:gd name="connsiteX1" fmla="*/ 256208 w 4781040"/>
              <a:gd name="connsiteY1" fmla="*/ 2818097 h 4032569"/>
              <a:gd name="connsiteX2" fmla="*/ 4781037 w 4781040"/>
              <a:gd name="connsiteY2" fmla="*/ 19698 h 4032569"/>
              <a:gd name="connsiteX0" fmla="*/ 2679103 w 4656833"/>
              <a:gd name="connsiteY0" fmla="*/ 2908368 h 2908369"/>
              <a:gd name="connsiteX1" fmla="*/ 256208 w 4656833"/>
              <a:gd name="connsiteY1" fmla="*/ 1693897 h 2908369"/>
              <a:gd name="connsiteX2" fmla="*/ 4656836 w 4656833"/>
              <a:gd name="connsiteY2" fmla="*/ 19698 h 2908369"/>
              <a:gd name="connsiteX0" fmla="*/ 2679103 w 6725057"/>
              <a:gd name="connsiteY0" fmla="*/ 2791359 h 2791360"/>
              <a:gd name="connsiteX1" fmla="*/ 256208 w 6725057"/>
              <a:gd name="connsiteY1" fmla="*/ 1576888 h 2791360"/>
              <a:gd name="connsiteX2" fmla="*/ 6725060 w 6725057"/>
              <a:gd name="connsiteY2" fmla="*/ 19696 h 2791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25057" h="2791360">
                <a:moveTo>
                  <a:pt x="2679103" y="2791359"/>
                </a:moveTo>
                <a:cubicBezTo>
                  <a:pt x="1334471" y="2488335"/>
                  <a:pt x="2" y="2098550"/>
                  <a:pt x="256208" y="1576888"/>
                </a:cubicBezTo>
                <a:cubicBezTo>
                  <a:pt x="316932" y="1168861"/>
                  <a:pt x="6614402" y="-1"/>
                  <a:pt x="6725060" y="19696"/>
                </a:cubicBezTo>
              </a:path>
            </a:pathLst>
          </a:custGeom>
          <a:ln w="38100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1" name="Forme libre 10"/>
          <p:cNvSpPr/>
          <p:nvPr/>
        </p:nvSpPr>
        <p:spPr>
          <a:xfrm rot="437240">
            <a:off x="1581912" y="1743333"/>
            <a:ext cx="307857" cy="385787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  <a:gd name="connsiteX0" fmla="*/ 703058 w 1483611"/>
              <a:gd name="connsiteY0" fmla="*/ 1823390 h 1823390"/>
              <a:gd name="connsiteX1" fmla="*/ 601824 w 1483611"/>
              <a:gd name="connsiteY1" fmla="*/ 1525011 h 1823390"/>
              <a:gd name="connsiteX2" fmla="*/ 67766 w 1483611"/>
              <a:gd name="connsiteY2" fmla="*/ 413001 h 1823390"/>
              <a:gd name="connsiteX3" fmla="*/ 1057956 w 1483611"/>
              <a:gd name="connsiteY3" fmla="*/ 181423 h 1823390"/>
              <a:gd name="connsiteX4" fmla="*/ 1483611 w 1483611"/>
              <a:gd name="connsiteY4" fmla="*/ 19697 h 1823390"/>
              <a:gd name="connsiteX0" fmla="*/ 828842 w 1609395"/>
              <a:gd name="connsiteY0" fmla="*/ 2164638 h 2164638"/>
              <a:gd name="connsiteX1" fmla="*/ 727608 w 1609395"/>
              <a:gd name="connsiteY1" fmla="*/ 1866259 h 2164638"/>
              <a:gd name="connsiteX2" fmla="*/ 193550 w 1609395"/>
              <a:gd name="connsiteY2" fmla="*/ 754249 h 2164638"/>
              <a:gd name="connsiteX3" fmla="*/ 235975 w 1609395"/>
              <a:gd name="connsiteY3" fmla="*/ 65550 h 2164638"/>
              <a:gd name="connsiteX4" fmla="*/ 1609395 w 1609395"/>
              <a:gd name="connsiteY4" fmla="*/ 360945 h 2164638"/>
              <a:gd name="connsiteX0" fmla="*/ 828842 w 1609395"/>
              <a:gd name="connsiteY0" fmla="*/ 2164638 h 2164638"/>
              <a:gd name="connsiteX1" fmla="*/ 193550 w 1609395"/>
              <a:gd name="connsiteY1" fmla="*/ 754249 h 2164638"/>
              <a:gd name="connsiteX2" fmla="*/ 235975 w 1609395"/>
              <a:gd name="connsiteY2" fmla="*/ 65550 h 2164638"/>
              <a:gd name="connsiteX3" fmla="*/ 1609395 w 1609395"/>
              <a:gd name="connsiteY3" fmla="*/ 360945 h 2164638"/>
              <a:gd name="connsiteX0" fmla="*/ 1000722 w 1781275"/>
              <a:gd name="connsiteY0" fmla="*/ 2253116 h 2253116"/>
              <a:gd name="connsiteX1" fmla="*/ 98812 w 1781275"/>
              <a:gd name="connsiteY1" fmla="*/ 1373591 h 2253116"/>
              <a:gd name="connsiteX2" fmla="*/ 407855 w 1781275"/>
              <a:gd name="connsiteY2" fmla="*/ 154028 h 2253116"/>
              <a:gd name="connsiteX3" fmla="*/ 1781275 w 1781275"/>
              <a:gd name="connsiteY3" fmla="*/ 449423 h 2253116"/>
              <a:gd name="connsiteX0" fmla="*/ 1000722 w 1437909"/>
              <a:gd name="connsiteY0" fmla="*/ 2241365 h 2241365"/>
              <a:gd name="connsiteX1" fmla="*/ 98812 w 1437909"/>
              <a:gd name="connsiteY1" fmla="*/ 1361840 h 2241365"/>
              <a:gd name="connsiteX2" fmla="*/ 407855 w 1437909"/>
              <a:gd name="connsiteY2" fmla="*/ 142277 h 2241365"/>
              <a:gd name="connsiteX3" fmla="*/ 1437910 w 1437909"/>
              <a:gd name="connsiteY3" fmla="*/ 508174 h 2241365"/>
              <a:gd name="connsiteX0" fmla="*/ 1150228 w 1459265"/>
              <a:gd name="connsiteY0" fmla="*/ 1727738 h 1727737"/>
              <a:gd name="connsiteX1" fmla="*/ 120168 w 1459265"/>
              <a:gd name="connsiteY1" fmla="*/ 1361840 h 1727737"/>
              <a:gd name="connsiteX2" fmla="*/ 429211 w 1459265"/>
              <a:gd name="connsiteY2" fmla="*/ 142277 h 1727737"/>
              <a:gd name="connsiteX3" fmla="*/ 1459266 w 1459265"/>
              <a:gd name="connsiteY3" fmla="*/ 508174 h 1727737"/>
              <a:gd name="connsiteX0" fmla="*/ 1150228 w 1459265"/>
              <a:gd name="connsiteY0" fmla="*/ 1727738 h 2051076"/>
              <a:gd name="connsiteX1" fmla="*/ 120168 w 1459265"/>
              <a:gd name="connsiteY1" fmla="*/ 1361840 h 2051076"/>
              <a:gd name="connsiteX2" fmla="*/ 429211 w 1459265"/>
              <a:gd name="connsiteY2" fmla="*/ 142277 h 2051076"/>
              <a:gd name="connsiteX3" fmla="*/ 1459266 w 1459265"/>
              <a:gd name="connsiteY3" fmla="*/ 508174 h 2051076"/>
              <a:gd name="connsiteX0" fmla="*/ 4352094 w 4352094"/>
              <a:gd name="connsiteY0" fmla="*/ 761463 h 1465036"/>
              <a:gd name="connsiteX1" fmla="*/ 577577 w 4352094"/>
              <a:gd name="connsiteY1" fmla="*/ 1361840 h 1465036"/>
              <a:gd name="connsiteX2" fmla="*/ 886620 w 4352094"/>
              <a:gd name="connsiteY2" fmla="*/ 142277 h 1465036"/>
              <a:gd name="connsiteX3" fmla="*/ 1916675 w 4352094"/>
              <a:gd name="connsiteY3" fmla="*/ 508174 h 1465036"/>
              <a:gd name="connsiteX0" fmla="*/ 3541700 w 3541700"/>
              <a:gd name="connsiteY0" fmla="*/ 694860 h 1018196"/>
              <a:gd name="connsiteX1" fmla="*/ 648935 w 3541700"/>
              <a:gd name="connsiteY1" fmla="*/ 895612 h 1018196"/>
              <a:gd name="connsiteX2" fmla="*/ 76226 w 3541700"/>
              <a:gd name="connsiteY2" fmla="*/ 75674 h 1018196"/>
              <a:gd name="connsiteX3" fmla="*/ 1106281 w 3541700"/>
              <a:gd name="connsiteY3" fmla="*/ 441571 h 1018196"/>
              <a:gd name="connsiteX0" fmla="*/ 3642499 w 3642499"/>
              <a:gd name="connsiteY0" fmla="*/ 1137801 h 1461137"/>
              <a:gd name="connsiteX1" fmla="*/ 749734 w 3642499"/>
              <a:gd name="connsiteY1" fmla="*/ 1338553 h 1461137"/>
              <a:gd name="connsiteX2" fmla="*/ 177025 w 3642499"/>
              <a:gd name="connsiteY2" fmla="*/ 518615 h 1461137"/>
              <a:gd name="connsiteX3" fmla="*/ 1811897 w 3642499"/>
              <a:gd name="connsiteY3" fmla="*/ 19697 h 1461137"/>
              <a:gd name="connsiteX0" fmla="*/ 3513175 w 3513175"/>
              <a:gd name="connsiteY0" fmla="*/ 1137801 h 2079647"/>
              <a:gd name="connsiteX1" fmla="*/ 1396352 w 3513175"/>
              <a:gd name="connsiteY1" fmla="*/ 1976451 h 2079647"/>
              <a:gd name="connsiteX2" fmla="*/ 47701 w 3513175"/>
              <a:gd name="connsiteY2" fmla="*/ 518615 h 2079647"/>
              <a:gd name="connsiteX3" fmla="*/ 1682573 w 3513175"/>
              <a:gd name="connsiteY3" fmla="*/ 19697 h 2079647"/>
              <a:gd name="connsiteX0" fmla="*/ 2827471 w 2827471"/>
              <a:gd name="connsiteY0" fmla="*/ 1137801 h 2013473"/>
              <a:gd name="connsiteX1" fmla="*/ 710648 w 2827471"/>
              <a:gd name="connsiteY1" fmla="*/ 1976451 h 2013473"/>
              <a:gd name="connsiteX2" fmla="*/ 47702 w 2827471"/>
              <a:gd name="connsiteY2" fmla="*/ 915664 h 2013473"/>
              <a:gd name="connsiteX3" fmla="*/ 996869 w 2827471"/>
              <a:gd name="connsiteY3" fmla="*/ 19697 h 2013473"/>
              <a:gd name="connsiteX0" fmla="*/ 2814936 w 2814936"/>
              <a:gd name="connsiteY0" fmla="*/ 941776 h 1817448"/>
              <a:gd name="connsiteX1" fmla="*/ 698113 w 2814936"/>
              <a:gd name="connsiteY1" fmla="*/ 1780426 h 1817448"/>
              <a:gd name="connsiteX2" fmla="*/ 35167 w 2814936"/>
              <a:gd name="connsiteY2" fmla="*/ 719639 h 1817448"/>
              <a:gd name="connsiteX3" fmla="*/ 487130 w 2814936"/>
              <a:gd name="connsiteY3" fmla="*/ 19697 h 1817448"/>
              <a:gd name="connsiteX0" fmla="*/ 2849730 w 2849730"/>
              <a:gd name="connsiteY0" fmla="*/ 670520 h 1546192"/>
              <a:gd name="connsiteX1" fmla="*/ 732907 w 2849730"/>
              <a:gd name="connsiteY1" fmla="*/ 1509170 h 1546192"/>
              <a:gd name="connsiteX2" fmla="*/ 69961 w 2849730"/>
              <a:gd name="connsiteY2" fmla="*/ 448383 h 1546192"/>
              <a:gd name="connsiteX3" fmla="*/ 1152664 w 2849730"/>
              <a:gd name="connsiteY3" fmla="*/ 19697 h 1546192"/>
              <a:gd name="connsiteX0" fmla="*/ 2397146 w 2397146"/>
              <a:gd name="connsiteY0" fmla="*/ 670520 h 1547461"/>
              <a:gd name="connsiteX1" fmla="*/ 280323 w 2397146"/>
              <a:gd name="connsiteY1" fmla="*/ 1509170 h 1547461"/>
              <a:gd name="connsiteX2" fmla="*/ 715218 w 2397146"/>
              <a:gd name="connsiteY2" fmla="*/ 900264 h 1547461"/>
              <a:gd name="connsiteX3" fmla="*/ 700080 w 2397146"/>
              <a:gd name="connsiteY3" fmla="*/ 19697 h 1547461"/>
              <a:gd name="connsiteX0" fmla="*/ 1807728 w 1807728"/>
              <a:gd name="connsiteY0" fmla="*/ 670520 h 1008733"/>
              <a:gd name="connsiteX1" fmla="*/ 125800 w 1807728"/>
              <a:gd name="connsiteY1" fmla="*/ 900264 h 1008733"/>
              <a:gd name="connsiteX2" fmla="*/ 110662 w 1807728"/>
              <a:gd name="connsiteY2" fmla="*/ 19697 h 1008733"/>
              <a:gd name="connsiteX0" fmla="*/ 2705960 w 2705960"/>
              <a:gd name="connsiteY0" fmla="*/ 670520 h 1282438"/>
              <a:gd name="connsiteX1" fmla="*/ 0 w 2705960"/>
              <a:gd name="connsiteY1" fmla="*/ 1173968 h 1282438"/>
              <a:gd name="connsiteX2" fmla="*/ 1008894 w 2705960"/>
              <a:gd name="connsiteY2" fmla="*/ 19697 h 1282438"/>
              <a:gd name="connsiteX0" fmla="*/ 3559534 w 3559534"/>
              <a:gd name="connsiteY0" fmla="*/ 670520 h 1282438"/>
              <a:gd name="connsiteX1" fmla="*/ 853574 w 3559534"/>
              <a:gd name="connsiteY1" fmla="*/ 1173968 h 1282438"/>
              <a:gd name="connsiteX2" fmla="*/ 1862468 w 3559534"/>
              <a:gd name="connsiteY2" fmla="*/ 19697 h 1282438"/>
              <a:gd name="connsiteX0" fmla="*/ 3559534 w 3559534"/>
              <a:gd name="connsiteY0" fmla="*/ 726066 h 1337984"/>
              <a:gd name="connsiteX1" fmla="*/ 853574 w 3559534"/>
              <a:gd name="connsiteY1" fmla="*/ 1229514 h 1337984"/>
              <a:gd name="connsiteX2" fmla="*/ 1027286 w 3559534"/>
              <a:gd name="connsiteY2" fmla="*/ 19698 h 1337984"/>
              <a:gd name="connsiteX0" fmla="*/ 2642904 w 2642904"/>
              <a:gd name="connsiteY0" fmla="*/ 726066 h 1308483"/>
              <a:gd name="connsiteX1" fmla="*/ 1115902 w 2642904"/>
              <a:gd name="connsiteY1" fmla="*/ 1200012 h 1308483"/>
              <a:gd name="connsiteX2" fmla="*/ 110656 w 2642904"/>
              <a:gd name="connsiteY2" fmla="*/ 19698 h 1308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42904" h="1308483">
                <a:moveTo>
                  <a:pt x="2642904" y="726066"/>
                </a:moveTo>
                <a:cubicBezTo>
                  <a:pt x="2292502" y="773929"/>
                  <a:pt x="1398746" y="1308482"/>
                  <a:pt x="1115902" y="1200012"/>
                </a:cubicBezTo>
                <a:cubicBezTo>
                  <a:pt x="262332" y="1176063"/>
                  <a:pt x="-2" y="1"/>
                  <a:pt x="110656" y="19698"/>
                </a:cubicBezTo>
              </a:path>
            </a:pathLst>
          </a:custGeom>
          <a:ln w="38100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12" name="Image 11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652642"/>
            <a:ext cx="2272968" cy="1744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-39540" y="2492896"/>
            <a:ext cx="918354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11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: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A partir de quel </a:t>
            </a:r>
            <a:r>
              <a:rPr lang="fr-FR" sz="2000" i="1" dirty="0" err="1" smtClean="0">
                <a:latin typeface="Times New Roman" pitchFamily="18" charset="0"/>
                <a:cs typeface="Times New Roman" pitchFamily="18" charset="0"/>
              </a:rPr>
              <a:t>dichlorure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d’acyle et de quelle diamine obtient-on ce polymère synthétique, aussi appelé « Kevlar », cinq fois plus résistant que l’acier mais beaucoup plus léger ?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pic>
        <p:nvPicPr>
          <p:cNvPr id="14" name="Image 13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51720" y="5013176"/>
            <a:ext cx="6922371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Connecteur droit avec flèche 14"/>
          <p:cNvCxnSpPr/>
          <p:nvPr/>
        </p:nvCxnSpPr>
        <p:spPr>
          <a:xfrm>
            <a:off x="899592" y="5805264"/>
            <a:ext cx="936625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7" cstate="print"/>
          <a:srcRect r="53447"/>
          <a:stretch>
            <a:fillRect/>
          </a:stretch>
        </p:blipFill>
        <p:spPr bwMode="auto">
          <a:xfrm>
            <a:off x="251520" y="3501008"/>
            <a:ext cx="3456384" cy="1386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"/>
          <p:cNvPicPr>
            <a:picLocks noChangeAspect="1" noChangeArrowheads="1"/>
          </p:cNvPicPr>
          <p:nvPr/>
        </p:nvPicPr>
        <p:blipFill>
          <a:blip r:embed="rId7" cstate="print"/>
          <a:srcRect l="48380"/>
          <a:stretch>
            <a:fillRect/>
          </a:stretch>
        </p:blipFill>
        <p:spPr bwMode="auto">
          <a:xfrm>
            <a:off x="5004048" y="3501008"/>
            <a:ext cx="3832567" cy="1386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Image 17"/>
          <p:cNvPicPr/>
          <p:nvPr/>
        </p:nvPicPr>
        <p:blipFill>
          <a:blip r:embed="rId2" cstate="print"/>
          <a:srcRect l="42492" t="39759" r="46561" b="22892"/>
          <a:stretch>
            <a:fillRect/>
          </a:stretch>
        </p:blipFill>
        <p:spPr bwMode="auto">
          <a:xfrm>
            <a:off x="4067944" y="3789040"/>
            <a:ext cx="64807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81669" y="1628800"/>
            <a:ext cx="6562331" cy="1545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Connecteur droit avec flèche 2"/>
          <p:cNvCxnSpPr/>
          <p:nvPr/>
        </p:nvCxnSpPr>
        <p:spPr>
          <a:xfrm>
            <a:off x="1331640" y="2348880"/>
            <a:ext cx="936625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/>
          <a:srcRect r="53447"/>
          <a:stretch>
            <a:fillRect/>
          </a:stretch>
        </p:blipFill>
        <p:spPr bwMode="auto">
          <a:xfrm>
            <a:off x="431290" y="332656"/>
            <a:ext cx="3276614" cy="1314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 l="48380"/>
          <a:stretch>
            <a:fillRect/>
          </a:stretch>
        </p:blipFill>
        <p:spPr bwMode="auto">
          <a:xfrm>
            <a:off x="5203384" y="332656"/>
            <a:ext cx="3633231" cy="1314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/>
          <p:cNvPicPr/>
          <p:nvPr/>
        </p:nvPicPr>
        <p:blipFill>
          <a:blip r:embed="rId4" cstate="print"/>
          <a:srcRect l="42492" t="39759" r="46561" b="22892"/>
          <a:stretch>
            <a:fillRect/>
          </a:stretch>
        </p:blipFill>
        <p:spPr bwMode="auto">
          <a:xfrm>
            <a:off x="4101650" y="620688"/>
            <a:ext cx="614365" cy="604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39540" y="0"/>
            <a:ext cx="91835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11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: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76200" y="5230871"/>
            <a:ext cx="8964488" cy="155679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20072" y="5301208"/>
            <a:ext cx="1800200" cy="13681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0" y="3356992"/>
            <a:ext cx="776045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200" b="1" dirty="0" smtClean="0">
                <a:latin typeface="Bookman Old Style" pitchFamily="18" charset="0"/>
              </a:rPr>
              <a:t>d/ </a:t>
            </a:r>
            <a:r>
              <a:rPr lang="fr-FR" sz="2200" b="1" u="sng" dirty="0" smtClean="0">
                <a:latin typeface="Bookman Old Style" pitchFamily="18" charset="0"/>
              </a:rPr>
              <a:t>Transformation d’un ester en acide carboxylique</a:t>
            </a:r>
            <a:endParaRPr lang="fr-FR" sz="2200" dirty="0">
              <a:latin typeface="Bookman Old Style" pitchFamily="18" charset="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0" y="3718702"/>
            <a:ext cx="321434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Bilan de la réaction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 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:</a:t>
            </a: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4078742"/>
            <a:ext cx="914400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 L’action des </a:t>
            </a:r>
            <a:r>
              <a:rPr lang="fr-FR" sz="2400" b="1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ions hydroxyde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lang="fr-FR" sz="2400" b="1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HO</a:t>
            </a:r>
            <a:r>
              <a:rPr lang="fr-FR" sz="2400" b="1" baseline="30000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 –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sur un</a:t>
            </a:r>
            <a:r>
              <a:rPr kumimoji="0" lang="fr-FR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ester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RCOOR’</a:t>
            </a:r>
            <a:r>
              <a:rPr lang="fr-FR" sz="2400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 à chaud conduit de façon totale et rapide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à la 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formation d’un </a:t>
            </a:r>
            <a:r>
              <a:rPr kumimoji="0" lang="fr-FR" sz="24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ION CARBOXYLATE</a:t>
            </a:r>
            <a:r>
              <a:rPr kumimoji="0" lang="fr-FR" sz="2400" b="1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et d’un ALCOOL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, selon le bilan ci-dessous, appelée </a:t>
            </a: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HYDROLYSE BASIQUE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 :</a:t>
            </a:r>
            <a:endParaRPr kumimoji="0" lang="fr-FR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Connecteur droit avec flèche 12"/>
          <p:cNvCxnSpPr/>
          <p:nvPr/>
        </p:nvCxnSpPr>
        <p:spPr>
          <a:xfrm>
            <a:off x="4211960" y="6165304"/>
            <a:ext cx="792088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92080" y="5373216"/>
            <a:ext cx="360040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Image 14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5301208"/>
            <a:ext cx="180020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Image 15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2492" t="39759" r="46561" b="22892"/>
          <a:stretch>
            <a:fillRect/>
          </a:stretch>
        </p:blipFill>
        <p:spPr bwMode="auto">
          <a:xfrm>
            <a:off x="2267744" y="5805264"/>
            <a:ext cx="50405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Image 16"/>
          <p:cNvPicPr/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31840" y="5877272"/>
            <a:ext cx="79208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8"/>
          <p:cNvSpPr/>
          <p:nvPr/>
        </p:nvSpPr>
        <p:spPr>
          <a:xfrm>
            <a:off x="7524328" y="5877272"/>
            <a:ext cx="1440160" cy="4320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1" grpId="0"/>
      <p:bldP spid="12" grpId="0"/>
      <p:bldP spid="19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76200" y="1879993"/>
            <a:ext cx="8964488" cy="14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220072" y="1916832"/>
            <a:ext cx="1800200" cy="13681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0" y="-27384"/>
            <a:ext cx="776045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200" b="1" dirty="0" smtClean="0">
                <a:latin typeface="Bookman Old Style" pitchFamily="18" charset="0"/>
              </a:rPr>
              <a:t>d/ </a:t>
            </a:r>
            <a:r>
              <a:rPr lang="fr-FR" sz="2200" b="1" u="sng" dirty="0" smtClean="0">
                <a:latin typeface="Bookman Old Style" pitchFamily="18" charset="0"/>
              </a:rPr>
              <a:t>Transformation d’un ester en acide carboxylique</a:t>
            </a:r>
            <a:endParaRPr lang="fr-FR" sz="2200" dirty="0">
              <a:latin typeface="Bookman Old Style" pitchFamily="18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334326"/>
            <a:ext cx="321434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Bilan de la réaction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 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: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694366"/>
            <a:ext cx="914400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 L’action des </a:t>
            </a:r>
            <a:r>
              <a:rPr lang="fr-FR" sz="2400" b="1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ions hydroxyde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lang="fr-FR" sz="2400" b="1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HO</a:t>
            </a:r>
            <a:r>
              <a:rPr lang="fr-FR" sz="2400" b="1" baseline="30000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 –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sur un</a:t>
            </a:r>
            <a:r>
              <a:rPr kumimoji="0" lang="fr-FR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ester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RCOOR’</a:t>
            </a:r>
            <a:r>
              <a:rPr lang="fr-FR" sz="2400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 à chaud conduit de façon totale et rapide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à la 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formation d’un </a:t>
            </a:r>
            <a:r>
              <a:rPr kumimoji="0" lang="fr-FR" sz="24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ION CARBOXYLATE</a:t>
            </a:r>
            <a:r>
              <a:rPr kumimoji="0" lang="fr-FR" sz="2400" b="1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et d’un ALCOOL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, selon le bilan ci-dessous, appelée </a:t>
            </a: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HYDROLYSE BASIQUE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 :</a:t>
            </a:r>
            <a:endParaRPr kumimoji="0" lang="fr-FR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Connecteur droit avec flèche 5"/>
          <p:cNvCxnSpPr/>
          <p:nvPr/>
        </p:nvCxnSpPr>
        <p:spPr>
          <a:xfrm>
            <a:off x="4211960" y="2780928"/>
            <a:ext cx="792088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 6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92080" y="1988840"/>
            <a:ext cx="360040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7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1916832"/>
            <a:ext cx="180020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8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2492" t="39759" r="46561" b="22892"/>
          <a:stretch>
            <a:fillRect/>
          </a:stretch>
        </p:blipFill>
        <p:spPr bwMode="auto">
          <a:xfrm>
            <a:off x="2267744" y="2420888"/>
            <a:ext cx="50405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 9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31840" y="2492896"/>
            <a:ext cx="79208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7524328" y="2492896"/>
            <a:ext cx="1440160" cy="4320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31640" y="3429000"/>
            <a:ext cx="490538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1907704" y="3452459"/>
            <a:ext cx="7236296" cy="2154436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i="1" dirty="0" smtClean="0"/>
              <a:t>- Ions hydroxyde apportés par solution de </a:t>
            </a:r>
            <a:r>
              <a:rPr lang="fr-FR" sz="2000" b="1" u="sng" dirty="0" smtClean="0"/>
              <a:t>SOUDE</a:t>
            </a:r>
            <a:r>
              <a:rPr lang="fr-FR" sz="2000" dirty="0" smtClean="0"/>
              <a:t> </a:t>
            </a:r>
            <a:r>
              <a:rPr lang="fr-FR" sz="2000" b="1" dirty="0" smtClean="0"/>
              <a:t>(Na</a:t>
            </a:r>
            <a:r>
              <a:rPr lang="fr-FR" sz="2000" b="1" baseline="30000" dirty="0" smtClean="0"/>
              <a:t>+</a:t>
            </a:r>
            <a:r>
              <a:rPr lang="fr-FR" sz="2000" b="1" baseline="-25000" dirty="0" smtClean="0"/>
              <a:t>(</a:t>
            </a:r>
            <a:r>
              <a:rPr lang="fr-FR" sz="2000" b="1" baseline="-25000" dirty="0" err="1" smtClean="0"/>
              <a:t>aq</a:t>
            </a:r>
            <a:r>
              <a:rPr lang="fr-FR" sz="2000" b="1" baseline="-25000" dirty="0" smtClean="0"/>
              <a:t>)</a:t>
            </a:r>
            <a:r>
              <a:rPr lang="fr-FR" sz="2000" b="1" dirty="0" smtClean="0"/>
              <a:t>, HO </a:t>
            </a:r>
            <a:r>
              <a:rPr lang="fr-FR" sz="2000" b="1" baseline="30000" dirty="0" smtClean="0"/>
              <a:t>–</a:t>
            </a:r>
            <a:r>
              <a:rPr lang="fr-FR" sz="2000" b="1" baseline="-25000" dirty="0" smtClean="0"/>
              <a:t>(</a:t>
            </a:r>
            <a:r>
              <a:rPr lang="fr-FR" sz="2000" b="1" baseline="-25000" dirty="0" err="1" smtClean="0"/>
              <a:t>aq</a:t>
            </a:r>
            <a:r>
              <a:rPr lang="fr-FR" sz="2000" b="1" baseline="-25000" dirty="0" smtClean="0"/>
              <a:t>)</a:t>
            </a:r>
            <a:r>
              <a:rPr lang="fr-FR" sz="2000" b="1" dirty="0" smtClean="0"/>
              <a:t>) </a:t>
            </a:r>
            <a:r>
              <a:rPr lang="fr-FR" sz="2000" i="1" dirty="0" smtClean="0"/>
              <a:t>ou de </a:t>
            </a:r>
            <a:r>
              <a:rPr lang="fr-FR" sz="2000" b="1" u="sng" dirty="0" smtClean="0"/>
              <a:t>POTASSE</a:t>
            </a:r>
            <a:r>
              <a:rPr lang="fr-FR" sz="2000" dirty="0" smtClean="0"/>
              <a:t> </a:t>
            </a:r>
            <a:r>
              <a:rPr lang="fr-FR" sz="2000" b="1" dirty="0" smtClean="0"/>
              <a:t>(K</a:t>
            </a:r>
            <a:r>
              <a:rPr lang="fr-FR" sz="2000" b="1" baseline="30000" dirty="0" smtClean="0"/>
              <a:t>+</a:t>
            </a:r>
            <a:r>
              <a:rPr lang="fr-FR" sz="2000" b="1" baseline="-25000" dirty="0" smtClean="0"/>
              <a:t>(</a:t>
            </a:r>
            <a:r>
              <a:rPr lang="fr-FR" sz="2000" b="1" baseline="-25000" dirty="0" err="1" smtClean="0"/>
              <a:t>aq</a:t>
            </a:r>
            <a:r>
              <a:rPr lang="fr-FR" sz="2000" b="1" baseline="-25000" dirty="0" smtClean="0"/>
              <a:t>)</a:t>
            </a:r>
            <a:r>
              <a:rPr lang="fr-FR" sz="2000" b="1" dirty="0" smtClean="0"/>
              <a:t>, HO </a:t>
            </a:r>
            <a:r>
              <a:rPr lang="fr-FR" sz="2000" b="1" baseline="30000" dirty="0" smtClean="0"/>
              <a:t>–</a:t>
            </a:r>
            <a:r>
              <a:rPr lang="fr-FR" sz="2000" b="1" baseline="-25000" dirty="0" smtClean="0"/>
              <a:t>(</a:t>
            </a:r>
            <a:r>
              <a:rPr lang="fr-FR" sz="2000" b="1" baseline="-25000" dirty="0" err="1" smtClean="0"/>
              <a:t>aq</a:t>
            </a:r>
            <a:r>
              <a:rPr lang="fr-FR" sz="2000" b="1" baseline="-25000" dirty="0" smtClean="0"/>
              <a:t>)</a:t>
            </a:r>
            <a:r>
              <a:rPr lang="fr-FR" sz="2000" b="1" dirty="0" smtClean="0"/>
              <a:t>)</a:t>
            </a:r>
            <a:r>
              <a:rPr lang="fr-FR" sz="2000" i="1" dirty="0" smtClean="0"/>
              <a:t> ;</a:t>
            </a:r>
          </a:p>
          <a:p>
            <a:pPr algn="just"/>
            <a:endParaRPr lang="fr-FR" sz="700" i="1" dirty="0" smtClean="0"/>
          </a:p>
          <a:p>
            <a:pPr algn="just"/>
            <a:r>
              <a:rPr lang="fr-FR" sz="2000" i="1" dirty="0" smtClean="0"/>
              <a:t>- Cette réaction s’appelle aussi </a:t>
            </a:r>
            <a:r>
              <a:rPr lang="fr-FR" sz="2000" b="1" u="sng" dirty="0" smtClean="0"/>
              <a:t>SAPONIFICATION</a:t>
            </a:r>
            <a:r>
              <a:rPr lang="fr-FR" sz="2000" i="1" dirty="0" smtClean="0"/>
              <a:t> car elle est utilisée pour fabriquer le savon ;</a:t>
            </a:r>
          </a:p>
          <a:p>
            <a:pPr algn="just"/>
            <a:endParaRPr lang="fr-FR" sz="700" i="1" dirty="0" smtClean="0"/>
          </a:p>
          <a:p>
            <a:pPr algn="just"/>
            <a:r>
              <a:rPr lang="fr-FR" sz="2000" i="1" dirty="0" smtClean="0"/>
              <a:t>- Il faut </a:t>
            </a:r>
            <a:r>
              <a:rPr lang="fr-FR" sz="2000" b="1" i="1" u="sng" dirty="0" smtClean="0"/>
              <a:t>acidifier le mélange réactionnel final pour transformer l’ion carboxylate en acide carboxylique</a:t>
            </a:r>
            <a:r>
              <a:rPr lang="fr-FR" sz="2000" i="1" dirty="0" smtClean="0"/>
              <a:t>.</a:t>
            </a:r>
            <a:endParaRPr lang="fr-FR" sz="2000" i="1" dirty="0"/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0" y="6135687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Exemple de l’</a:t>
            </a:r>
            <a:r>
              <a:rPr lang="fr-FR" sz="2400" b="1" i="1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hydrolyse basique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lang="fr-FR" sz="2400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du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benzoate d’éthyle</a:t>
            </a:r>
            <a:endParaRPr kumimoji="0" lang="fr-FR" sz="4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0" y="5813747"/>
            <a:ext cx="48638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Mécanisme réactionnel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 </a:t>
            </a:r>
            <a:r>
              <a:rPr kumimoji="0" lang="fr-FR" sz="2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(A</a:t>
            </a:r>
            <a:r>
              <a:rPr kumimoji="0" lang="fr-FR" sz="2400" b="1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N</a:t>
            </a:r>
            <a:r>
              <a:rPr kumimoji="0" lang="fr-FR" sz="2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 + E)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à coins arrondis 6"/>
          <p:cNvSpPr/>
          <p:nvPr/>
        </p:nvSpPr>
        <p:spPr>
          <a:xfrm>
            <a:off x="7901291" y="1639817"/>
            <a:ext cx="1187624" cy="43204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008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83025" y="44624"/>
            <a:ext cx="8964488" cy="136815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79512" y="50530"/>
            <a:ext cx="8784976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Plus il y a de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groupes alkyles INDUCTIFS DONNEURS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plus la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charge partielle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000" b="1" i="0" u="sng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+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portée par le carbone est amoindrie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le rendant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moins électrophile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251520" y="1008111"/>
            <a:ext cx="99662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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Les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CETONES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sont de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moins bons électrophiles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que les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ALDEHYDES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lang="fr-F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50255" y="1629961"/>
            <a:ext cx="759374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200" b="1" dirty="0" smtClean="0">
                <a:latin typeface="Bookman Old Style" pitchFamily="18" charset="0"/>
              </a:rPr>
              <a:t>2) </a:t>
            </a:r>
            <a:r>
              <a:rPr lang="fr-FR" sz="2200" b="1" u="sng" dirty="0" smtClean="0">
                <a:latin typeface="Bookman Old Style" pitchFamily="18" charset="0"/>
              </a:rPr>
              <a:t>Cas des acides carboxyliques et de leurs dérivés</a:t>
            </a:r>
            <a:endParaRPr lang="fr-FR" sz="2200" dirty="0">
              <a:latin typeface="Bookman Old Style" pitchFamily="18" charset="0"/>
            </a:endParaRPr>
          </a:p>
        </p:txBody>
      </p:sp>
      <p:sp>
        <p:nvSpPr>
          <p:cNvPr id="8" name="Virage 7"/>
          <p:cNvSpPr/>
          <p:nvPr/>
        </p:nvSpPr>
        <p:spPr>
          <a:xfrm flipH="1" flipV="1">
            <a:off x="7884368" y="2082882"/>
            <a:ext cx="792088" cy="185017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79512" y="3501008"/>
            <a:ext cx="7632848" cy="4308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008000"/>
            </a:solidFill>
            <a:prstDash val="sysDash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Molécules qui conduisent à un acide carboxylique par hydrolyse</a:t>
            </a:r>
            <a:endParaRPr kumimoji="0" lang="fr-FR" sz="2200" b="1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Image 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2060848"/>
            <a:ext cx="1224136" cy="1217984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" name="Image 1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5574" y="2168025"/>
            <a:ext cx="1296144" cy="1264992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2" name="Image 1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149080"/>
            <a:ext cx="1408099" cy="1325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 12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4149080"/>
            <a:ext cx="1712924" cy="1350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Image 13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168" y="4116029"/>
            <a:ext cx="1261329" cy="1392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09" name="Text Box 1"/>
          <p:cNvSpPr txBox="1">
            <a:spLocks noChangeArrowheads="1"/>
          </p:cNvSpPr>
          <p:nvPr/>
        </p:nvSpPr>
        <p:spPr bwMode="auto">
          <a:xfrm>
            <a:off x="971600" y="5373216"/>
            <a:ext cx="345638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(ou </a:t>
            </a:r>
            <a:r>
              <a:rPr kumimoji="0" lang="fr-FR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NHR </a:t>
            </a:r>
            <a:r>
              <a:rPr kumimoji="0" lang="fr-FR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ou</a:t>
            </a:r>
            <a:r>
              <a:rPr kumimoji="0" lang="fr-FR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NRR’</a:t>
            </a:r>
            <a:r>
              <a:rPr kumimoji="0" lang="fr-FR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  <a:endParaRPr kumimoji="0" lang="fr-FR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187624" y="4581128"/>
            <a:ext cx="1183337" cy="40011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AMIDES</a:t>
            </a:r>
            <a:endParaRPr lang="fr-FR" dirty="0"/>
          </a:p>
        </p:txBody>
      </p:sp>
      <p:sp>
        <p:nvSpPr>
          <p:cNvPr id="17" name="Rectangle 16"/>
          <p:cNvSpPr/>
          <p:nvPr/>
        </p:nvSpPr>
        <p:spPr>
          <a:xfrm>
            <a:off x="4355976" y="4653136"/>
            <a:ext cx="1213794" cy="40011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ESTERS</a:t>
            </a:r>
            <a:endParaRPr lang="fr-FR" dirty="0"/>
          </a:p>
        </p:txBody>
      </p:sp>
      <p:sp>
        <p:nvSpPr>
          <p:cNvPr id="18" name="Rectangle 17"/>
          <p:cNvSpPr/>
          <p:nvPr/>
        </p:nvSpPr>
        <p:spPr>
          <a:xfrm>
            <a:off x="7208356" y="4548077"/>
            <a:ext cx="1835696" cy="70788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CHLORURES D’ACYLES</a:t>
            </a:r>
            <a:endParaRPr lang="fr-FR" dirty="0"/>
          </a:p>
        </p:txBody>
      </p:sp>
      <p:pic>
        <p:nvPicPr>
          <p:cNvPr id="19" name="Image 18"/>
          <p:cNvPicPr/>
          <p:nvPr/>
        </p:nvPicPr>
        <p:blipFill>
          <a:blip r:embed="rId7" cstate="print"/>
          <a:srcRect l="73598" t="22741" r="16347" b="59621"/>
          <a:stretch>
            <a:fillRect/>
          </a:stretch>
        </p:blipFill>
        <p:spPr bwMode="auto">
          <a:xfrm>
            <a:off x="1403648" y="5805264"/>
            <a:ext cx="72008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1796860" y="6043935"/>
            <a:ext cx="73471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Arial Unicode MS" pitchFamily="34" charset="-128"/>
                <a:cs typeface="Calibri" pitchFamily="34" charset="0"/>
              </a:rPr>
              <a:t>Point nomenclature</a:t>
            </a:r>
            <a:r>
              <a:rPr kumimoji="0" lang="fr-FR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 : les chlorures d’acyles sont des 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200" dirty="0"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lang="fr-FR" sz="2200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                                                 </a:t>
            </a:r>
            <a:r>
              <a:rPr kumimoji="0" lang="fr-FR" sz="2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chlorures d’</a:t>
            </a:r>
            <a:r>
              <a:rPr kumimoji="0" lang="fr-FR" sz="2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alcanoyles</a:t>
            </a:r>
            <a:r>
              <a:rPr kumimoji="0" lang="fr-FR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 …</a:t>
            </a:r>
            <a:endParaRPr kumimoji="0" lang="fr-FR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30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30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500"/>
                            </p:stCondLst>
                            <p:childTnLst>
                              <p:par>
                                <p:cTn id="8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500"/>
                            </p:stCondLst>
                            <p:childTnLst>
                              <p:par>
                                <p:cTn id="9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/>
      <p:bldP spid="8" grpId="0" animBg="1"/>
      <p:bldP spid="9" grpId="0" animBg="1"/>
      <p:bldP spid="43009" grpId="0"/>
      <p:bldP spid="16" grpId="0" animBg="1"/>
      <p:bldP spid="17" grpId="0" animBg="1"/>
      <p:bldP spid="18" grpId="0" animBg="1"/>
      <p:bldP spid="43010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72008" y="2780928"/>
            <a:ext cx="8964488" cy="396044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Image 14"/>
          <p:cNvPicPr/>
          <p:nvPr/>
        </p:nvPicPr>
        <p:blipFill>
          <a:blip r:embed="rId2" cstate="print"/>
          <a:srcRect r="50423"/>
          <a:stretch>
            <a:fillRect/>
          </a:stretch>
        </p:blipFill>
        <p:spPr bwMode="auto">
          <a:xfrm>
            <a:off x="146013" y="3422275"/>
            <a:ext cx="2305648" cy="1423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Image 2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3645024"/>
            <a:ext cx="1377885" cy="679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76200" y="367825"/>
            <a:ext cx="8964488" cy="14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220072" y="404664"/>
            <a:ext cx="1800200" cy="13681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-52500"/>
            <a:ext cx="321434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Bilan de la réaction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 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:</a:t>
            </a:r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4211960" y="1268760"/>
            <a:ext cx="792088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 5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92080" y="476672"/>
            <a:ext cx="360040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6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404664"/>
            <a:ext cx="180020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7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2492" t="39759" r="46561" b="22892"/>
          <a:stretch>
            <a:fillRect/>
          </a:stretch>
        </p:blipFill>
        <p:spPr bwMode="auto">
          <a:xfrm>
            <a:off x="2267744" y="908720"/>
            <a:ext cx="50405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8"/>
          <p:cNvPicPr/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31840" y="980728"/>
            <a:ext cx="79208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7524328" y="980728"/>
            <a:ext cx="1440160" cy="4320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0" y="231078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Exemple de l’</a:t>
            </a:r>
            <a:r>
              <a:rPr lang="fr-FR" sz="2400" b="1" i="1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hydrolyse basique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lang="fr-FR" sz="2400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du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benzoate d’éthyle</a:t>
            </a:r>
            <a:endParaRPr kumimoji="0" lang="fr-FR" sz="4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0" y="1988840"/>
            <a:ext cx="48638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Mécanisme réactionnel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 </a:t>
            </a:r>
            <a:r>
              <a:rPr kumimoji="0" lang="fr-FR" sz="2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(A</a:t>
            </a:r>
            <a:r>
              <a:rPr kumimoji="0" lang="fr-FR" sz="2400" b="1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N</a:t>
            </a:r>
            <a:r>
              <a:rPr kumimoji="0" lang="fr-FR" sz="2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 + E)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: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2008" y="2780928"/>
            <a:ext cx="8964488" cy="430887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200" dirty="0" smtClean="0">
                <a:sym typeface="Wingdings"/>
              </a:rPr>
              <a:t></a:t>
            </a:r>
            <a:r>
              <a:rPr lang="fr-FR" sz="2200" baseline="30000" dirty="0" smtClean="0"/>
              <a:t> </a:t>
            </a:r>
            <a:r>
              <a:rPr lang="fr-FR" sz="2200" b="1" u="sng" dirty="0" smtClean="0"/>
              <a:t>Addition nucléophile de l’ion hydroxyde sur l’ester</a:t>
            </a:r>
            <a:r>
              <a:rPr lang="fr-FR" sz="2200" dirty="0" smtClean="0"/>
              <a:t> :</a:t>
            </a:r>
          </a:p>
        </p:txBody>
      </p:sp>
      <p:cxnSp>
        <p:nvCxnSpPr>
          <p:cNvPr id="16" name="Connecteur droit avec flèche 15"/>
          <p:cNvCxnSpPr/>
          <p:nvPr/>
        </p:nvCxnSpPr>
        <p:spPr>
          <a:xfrm>
            <a:off x="3851920" y="4005064"/>
            <a:ext cx="936625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orme libre 16"/>
          <p:cNvSpPr/>
          <p:nvPr/>
        </p:nvSpPr>
        <p:spPr>
          <a:xfrm rot="18044203" flipV="1">
            <a:off x="1184484" y="3726654"/>
            <a:ext cx="1525095" cy="1697948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  <a:gd name="connsiteX0" fmla="*/ 166563 w 943509"/>
              <a:gd name="connsiteY0" fmla="*/ 1770771 h 1770771"/>
              <a:gd name="connsiteX1" fmla="*/ 61722 w 943509"/>
              <a:gd name="connsiteY1" fmla="*/ 1525011 h 1770771"/>
              <a:gd name="connsiteX2" fmla="*/ 67765 w 943509"/>
              <a:gd name="connsiteY2" fmla="*/ 1046742 h 1770771"/>
              <a:gd name="connsiteX3" fmla="*/ 517854 w 943509"/>
              <a:gd name="connsiteY3" fmla="*/ 181423 h 1770771"/>
              <a:gd name="connsiteX4" fmla="*/ 943509 w 943509"/>
              <a:gd name="connsiteY4" fmla="*/ 19697 h 1770771"/>
              <a:gd name="connsiteX0" fmla="*/ 166563 w 943509"/>
              <a:gd name="connsiteY0" fmla="*/ 1770771 h 1770771"/>
              <a:gd name="connsiteX1" fmla="*/ 61722 w 943509"/>
              <a:gd name="connsiteY1" fmla="*/ 1525011 h 1770771"/>
              <a:gd name="connsiteX2" fmla="*/ 67765 w 943509"/>
              <a:gd name="connsiteY2" fmla="*/ 1046742 h 1770771"/>
              <a:gd name="connsiteX3" fmla="*/ 529828 w 943509"/>
              <a:gd name="connsiteY3" fmla="*/ 223656 h 1770771"/>
              <a:gd name="connsiteX4" fmla="*/ 943509 w 943509"/>
              <a:gd name="connsiteY4" fmla="*/ 19697 h 1770771"/>
              <a:gd name="connsiteX0" fmla="*/ 580821 w 1005980"/>
              <a:gd name="connsiteY0" fmla="*/ 1609889 h 1609889"/>
              <a:gd name="connsiteX1" fmla="*/ 475980 w 1005980"/>
              <a:gd name="connsiteY1" fmla="*/ 1364129 h 1609889"/>
              <a:gd name="connsiteX2" fmla="*/ 482023 w 1005980"/>
              <a:gd name="connsiteY2" fmla="*/ 885860 h 1609889"/>
              <a:gd name="connsiteX3" fmla="*/ 944086 w 1005980"/>
              <a:gd name="connsiteY3" fmla="*/ 62774 h 1609889"/>
              <a:gd name="connsiteX4" fmla="*/ 110658 w 1005980"/>
              <a:gd name="connsiteY4" fmla="*/ 1262503 h 1609889"/>
              <a:gd name="connsiteX0" fmla="*/ 988252 w 1005980"/>
              <a:gd name="connsiteY0" fmla="*/ 78881 h 1684527"/>
              <a:gd name="connsiteX1" fmla="*/ 475980 w 1005980"/>
              <a:gd name="connsiteY1" fmla="*/ 1523473 h 1684527"/>
              <a:gd name="connsiteX2" fmla="*/ 482023 w 1005980"/>
              <a:gd name="connsiteY2" fmla="*/ 1045204 h 1684527"/>
              <a:gd name="connsiteX3" fmla="*/ 944086 w 1005980"/>
              <a:gd name="connsiteY3" fmla="*/ 222118 h 1684527"/>
              <a:gd name="connsiteX4" fmla="*/ 110658 w 1005980"/>
              <a:gd name="connsiteY4" fmla="*/ 1421847 h 1684527"/>
              <a:gd name="connsiteX0" fmla="*/ 988252 w 1004973"/>
              <a:gd name="connsiteY0" fmla="*/ 78881 h 1547346"/>
              <a:gd name="connsiteX1" fmla="*/ 475980 w 1004973"/>
              <a:gd name="connsiteY1" fmla="*/ 1523473 h 1547346"/>
              <a:gd name="connsiteX2" fmla="*/ 944086 w 1004973"/>
              <a:gd name="connsiteY2" fmla="*/ 222118 h 1547346"/>
              <a:gd name="connsiteX3" fmla="*/ 110658 w 1004973"/>
              <a:gd name="connsiteY3" fmla="*/ 1421847 h 1547346"/>
              <a:gd name="connsiteX0" fmla="*/ 988252 w 1004973"/>
              <a:gd name="connsiteY0" fmla="*/ 78881 h 1421847"/>
              <a:gd name="connsiteX1" fmla="*/ 495382 w 1004973"/>
              <a:gd name="connsiteY1" fmla="*/ 124492 h 1421847"/>
              <a:gd name="connsiteX2" fmla="*/ 944086 w 1004973"/>
              <a:gd name="connsiteY2" fmla="*/ 222118 h 1421847"/>
              <a:gd name="connsiteX3" fmla="*/ 110658 w 1004973"/>
              <a:gd name="connsiteY3" fmla="*/ 1421847 h 1421847"/>
              <a:gd name="connsiteX0" fmla="*/ 988252 w 988252"/>
              <a:gd name="connsiteY0" fmla="*/ 78881 h 1421847"/>
              <a:gd name="connsiteX1" fmla="*/ 495382 w 988252"/>
              <a:gd name="connsiteY1" fmla="*/ 124492 h 1421847"/>
              <a:gd name="connsiteX2" fmla="*/ 73986 w 988252"/>
              <a:gd name="connsiteY2" fmla="*/ 808845 h 1421847"/>
              <a:gd name="connsiteX3" fmla="*/ 110658 w 988252"/>
              <a:gd name="connsiteY3" fmla="*/ 1421847 h 1421847"/>
              <a:gd name="connsiteX0" fmla="*/ 976160 w 976160"/>
              <a:gd name="connsiteY0" fmla="*/ 78881 h 1447586"/>
              <a:gd name="connsiteX1" fmla="*/ 483290 w 976160"/>
              <a:gd name="connsiteY1" fmla="*/ 124492 h 1447586"/>
              <a:gd name="connsiteX2" fmla="*/ 61894 w 976160"/>
              <a:gd name="connsiteY2" fmla="*/ 808845 h 1447586"/>
              <a:gd name="connsiteX3" fmla="*/ 133367 w 976160"/>
              <a:gd name="connsiteY3" fmla="*/ 1447586 h 1447586"/>
              <a:gd name="connsiteX0" fmla="*/ 1016487 w 1016487"/>
              <a:gd name="connsiteY0" fmla="*/ 78881 h 1447586"/>
              <a:gd name="connsiteX1" fmla="*/ 523617 w 1016487"/>
              <a:gd name="connsiteY1" fmla="*/ 124492 h 1447586"/>
              <a:gd name="connsiteX2" fmla="*/ 102221 w 1016487"/>
              <a:gd name="connsiteY2" fmla="*/ 808845 h 1447586"/>
              <a:gd name="connsiteX3" fmla="*/ 173694 w 1016487"/>
              <a:gd name="connsiteY3" fmla="*/ 1447586 h 1447586"/>
              <a:gd name="connsiteX0" fmla="*/ 1016487 w 1016487"/>
              <a:gd name="connsiteY0" fmla="*/ 78881 h 1447586"/>
              <a:gd name="connsiteX1" fmla="*/ 523617 w 1016487"/>
              <a:gd name="connsiteY1" fmla="*/ 124492 h 1447586"/>
              <a:gd name="connsiteX2" fmla="*/ 102221 w 1016487"/>
              <a:gd name="connsiteY2" fmla="*/ 808845 h 1447586"/>
              <a:gd name="connsiteX3" fmla="*/ 173694 w 1016487"/>
              <a:gd name="connsiteY3" fmla="*/ 1447586 h 1447586"/>
              <a:gd name="connsiteX0" fmla="*/ 1016487 w 1016487"/>
              <a:gd name="connsiteY0" fmla="*/ 78881 h 1447586"/>
              <a:gd name="connsiteX1" fmla="*/ 523617 w 1016487"/>
              <a:gd name="connsiteY1" fmla="*/ 124492 h 1447586"/>
              <a:gd name="connsiteX2" fmla="*/ 102221 w 1016487"/>
              <a:gd name="connsiteY2" fmla="*/ 808845 h 1447586"/>
              <a:gd name="connsiteX3" fmla="*/ 173694 w 1016487"/>
              <a:gd name="connsiteY3" fmla="*/ 1447586 h 1447586"/>
              <a:gd name="connsiteX0" fmla="*/ 1016487 w 1016487"/>
              <a:gd name="connsiteY0" fmla="*/ 78881 h 1447586"/>
              <a:gd name="connsiteX1" fmla="*/ 523617 w 1016487"/>
              <a:gd name="connsiteY1" fmla="*/ 124492 h 1447586"/>
              <a:gd name="connsiteX2" fmla="*/ 102221 w 1016487"/>
              <a:gd name="connsiteY2" fmla="*/ 808845 h 1447586"/>
              <a:gd name="connsiteX3" fmla="*/ 173694 w 1016487"/>
              <a:gd name="connsiteY3" fmla="*/ 1447586 h 1447586"/>
              <a:gd name="connsiteX0" fmla="*/ 1016487 w 1016487"/>
              <a:gd name="connsiteY0" fmla="*/ 78881 h 1447586"/>
              <a:gd name="connsiteX1" fmla="*/ 523617 w 1016487"/>
              <a:gd name="connsiteY1" fmla="*/ 124492 h 1447586"/>
              <a:gd name="connsiteX2" fmla="*/ 11051 w 1016487"/>
              <a:gd name="connsiteY2" fmla="*/ 741420 h 1447586"/>
              <a:gd name="connsiteX3" fmla="*/ 173694 w 1016487"/>
              <a:gd name="connsiteY3" fmla="*/ 1447586 h 1447586"/>
              <a:gd name="connsiteX0" fmla="*/ 1032906 w 1032906"/>
              <a:gd name="connsiteY0" fmla="*/ 78881 h 1447586"/>
              <a:gd name="connsiteX1" fmla="*/ 540036 w 1032906"/>
              <a:gd name="connsiteY1" fmla="*/ 124492 h 1447586"/>
              <a:gd name="connsiteX2" fmla="*/ 27470 w 1032906"/>
              <a:gd name="connsiteY2" fmla="*/ 741420 h 1447586"/>
              <a:gd name="connsiteX3" fmla="*/ 190113 w 1032906"/>
              <a:gd name="connsiteY3" fmla="*/ 1447586 h 1447586"/>
              <a:gd name="connsiteX0" fmla="*/ 1016487 w 1016487"/>
              <a:gd name="connsiteY0" fmla="*/ 78881 h 1447586"/>
              <a:gd name="connsiteX1" fmla="*/ 523617 w 1016487"/>
              <a:gd name="connsiteY1" fmla="*/ 124492 h 1447586"/>
              <a:gd name="connsiteX2" fmla="*/ 102221 w 1016487"/>
              <a:gd name="connsiteY2" fmla="*/ 808845 h 1447586"/>
              <a:gd name="connsiteX3" fmla="*/ 173694 w 1016487"/>
              <a:gd name="connsiteY3" fmla="*/ 1447586 h 1447586"/>
              <a:gd name="connsiteX0" fmla="*/ 1045205 w 1045205"/>
              <a:gd name="connsiteY0" fmla="*/ 112120 h 1480825"/>
              <a:gd name="connsiteX1" fmla="*/ 552335 w 1045205"/>
              <a:gd name="connsiteY1" fmla="*/ 157731 h 1480825"/>
              <a:gd name="connsiteX2" fmla="*/ 27470 w 1045205"/>
              <a:gd name="connsiteY2" fmla="*/ 1058504 h 1480825"/>
              <a:gd name="connsiteX3" fmla="*/ 202412 w 1045205"/>
              <a:gd name="connsiteY3" fmla="*/ 1480825 h 1480825"/>
              <a:gd name="connsiteX0" fmla="*/ 1059313 w 1059313"/>
              <a:gd name="connsiteY0" fmla="*/ 169638 h 1469321"/>
              <a:gd name="connsiteX1" fmla="*/ 552335 w 1059313"/>
              <a:gd name="connsiteY1" fmla="*/ 146227 h 1469321"/>
              <a:gd name="connsiteX2" fmla="*/ 27470 w 1059313"/>
              <a:gd name="connsiteY2" fmla="*/ 1047000 h 1469321"/>
              <a:gd name="connsiteX3" fmla="*/ 202412 w 1059313"/>
              <a:gd name="connsiteY3" fmla="*/ 1469321 h 1469321"/>
              <a:gd name="connsiteX0" fmla="*/ 1059313 w 1059313"/>
              <a:gd name="connsiteY0" fmla="*/ 169638 h 1469321"/>
              <a:gd name="connsiteX1" fmla="*/ 552335 w 1059313"/>
              <a:gd name="connsiteY1" fmla="*/ 146227 h 1469321"/>
              <a:gd name="connsiteX2" fmla="*/ 27470 w 1059313"/>
              <a:gd name="connsiteY2" fmla="*/ 1047000 h 1469321"/>
              <a:gd name="connsiteX3" fmla="*/ 202412 w 1059313"/>
              <a:gd name="connsiteY3" fmla="*/ 1469321 h 1469321"/>
              <a:gd name="connsiteX0" fmla="*/ 1059313 w 1059313"/>
              <a:gd name="connsiteY0" fmla="*/ 152834 h 1452517"/>
              <a:gd name="connsiteX1" fmla="*/ 953426 w 1059313"/>
              <a:gd name="connsiteY1" fmla="*/ 253658 h 1452517"/>
              <a:gd name="connsiteX2" fmla="*/ 552335 w 1059313"/>
              <a:gd name="connsiteY2" fmla="*/ 129423 h 1452517"/>
              <a:gd name="connsiteX3" fmla="*/ 27470 w 1059313"/>
              <a:gd name="connsiteY3" fmla="*/ 1030196 h 1452517"/>
              <a:gd name="connsiteX4" fmla="*/ 202412 w 1059313"/>
              <a:gd name="connsiteY4" fmla="*/ 1452517 h 1452517"/>
              <a:gd name="connsiteX0" fmla="*/ 1180389 w 1180389"/>
              <a:gd name="connsiteY0" fmla="*/ 996 h 1464709"/>
              <a:gd name="connsiteX1" fmla="*/ 953426 w 1180389"/>
              <a:gd name="connsiteY1" fmla="*/ 265850 h 1464709"/>
              <a:gd name="connsiteX2" fmla="*/ 552335 w 1180389"/>
              <a:gd name="connsiteY2" fmla="*/ 141615 h 1464709"/>
              <a:gd name="connsiteX3" fmla="*/ 27470 w 1180389"/>
              <a:gd name="connsiteY3" fmla="*/ 1042388 h 1464709"/>
              <a:gd name="connsiteX4" fmla="*/ 202412 w 1180389"/>
              <a:gd name="connsiteY4" fmla="*/ 1464709 h 1464709"/>
              <a:gd name="connsiteX0" fmla="*/ 1180389 w 1180389"/>
              <a:gd name="connsiteY0" fmla="*/ 996 h 1464709"/>
              <a:gd name="connsiteX1" fmla="*/ 953426 w 1180389"/>
              <a:gd name="connsiteY1" fmla="*/ 265850 h 1464709"/>
              <a:gd name="connsiteX2" fmla="*/ 409919 w 1180389"/>
              <a:gd name="connsiteY2" fmla="*/ 359461 h 1464709"/>
              <a:gd name="connsiteX3" fmla="*/ 27470 w 1180389"/>
              <a:gd name="connsiteY3" fmla="*/ 1042388 h 1464709"/>
              <a:gd name="connsiteX4" fmla="*/ 202412 w 1180389"/>
              <a:gd name="connsiteY4" fmla="*/ 1464709 h 1464709"/>
              <a:gd name="connsiteX0" fmla="*/ 853451 w 1027348"/>
              <a:gd name="connsiteY0" fmla="*/ 147331 h 1234671"/>
              <a:gd name="connsiteX1" fmla="*/ 953426 w 1027348"/>
              <a:gd name="connsiteY1" fmla="*/ 35812 h 1234671"/>
              <a:gd name="connsiteX2" fmla="*/ 409919 w 1027348"/>
              <a:gd name="connsiteY2" fmla="*/ 129423 h 1234671"/>
              <a:gd name="connsiteX3" fmla="*/ 27470 w 1027348"/>
              <a:gd name="connsiteY3" fmla="*/ 812350 h 1234671"/>
              <a:gd name="connsiteX4" fmla="*/ 202412 w 1027348"/>
              <a:gd name="connsiteY4" fmla="*/ 1234671 h 1234671"/>
              <a:gd name="connsiteX0" fmla="*/ 853451 w 853451"/>
              <a:gd name="connsiteY0" fmla="*/ 128744 h 1216084"/>
              <a:gd name="connsiteX1" fmla="*/ 409919 w 853451"/>
              <a:gd name="connsiteY1" fmla="*/ 110836 h 1216084"/>
              <a:gd name="connsiteX2" fmla="*/ 27470 w 853451"/>
              <a:gd name="connsiteY2" fmla="*/ 793763 h 1216084"/>
              <a:gd name="connsiteX3" fmla="*/ 202412 w 853451"/>
              <a:gd name="connsiteY3" fmla="*/ 1216084 h 1216084"/>
              <a:gd name="connsiteX0" fmla="*/ 853451 w 853451"/>
              <a:gd name="connsiteY0" fmla="*/ 129088 h 1216428"/>
              <a:gd name="connsiteX1" fmla="*/ 853451 w 853451"/>
              <a:gd name="connsiteY1" fmla="*/ 129088 h 1216428"/>
              <a:gd name="connsiteX2" fmla="*/ 409919 w 853451"/>
              <a:gd name="connsiteY2" fmla="*/ 111180 h 1216428"/>
              <a:gd name="connsiteX3" fmla="*/ 27470 w 853451"/>
              <a:gd name="connsiteY3" fmla="*/ 794107 h 1216428"/>
              <a:gd name="connsiteX4" fmla="*/ 202412 w 853451"/>
              <a:gd name="connsiteY4" fmla="*/ 1216428 h 1216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3451" h="1216428">
                <a:moveTo>
                  <a:pt x="853451" y="129088"/>
                </a:moveTo>
                <a:lnTo>
                  <a:pt x="853451" y="129088"/>
                </a:lnTo>
                <a:cubicBezTo>
                  <a:pt x="779529" y="126103"/>
                  <a:pt x="546889" y="0"/>
                  <a:pt x="409919" y="111180"/>
                </a:cubicBezTo>
                <a:cubicBezTo>
                  <a:pt x="255593" y="240603"/>
                  <a:pt x="60082" y="624319"/>
                  <a:pt x="27470" y="794107"/>
                </a:cubicBezTo>
                <a:cubicBezTo>
                  <a:pt x="0" y="993544"/>
                  <a:pt x="28718" y="1118689"/>
                  <a:pt x="202412" y="1216428"/>
                </a:cubicBezTo>
              </a:path>
            </a:pathLst>
          </a:custGeom>
          <a:ln w="38100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8" name="Forme libre 17"/>
          <p:cNvSpPr/>
          <p:nvPr/>
        </p:nvSpPr>
        <p:spPr>
          <a:xfrm rot="12873874" flipH="1" flipV="1">
            <a:off x="402625" y="3677012"/>
            <a:ext cx="596226" cy="444023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  <a:gd name="connsiteX0" fmla="*/ 703058 w 1483611"/>
              <a:gd name="connsiteY0" fmla="*/ 1823390 h 1823390"/>
              <a:gd name="connsiteX1" fmla="*/ 601824 w 1483611"/>
              <a:gd name="connsiteY1" fmla="*/ 1525011 h 1823390"/>
              <a:gd name="connsiteX2" fmla="*/ 67766 w 1483611"/>
              <a:gd name="connsiteY2" fmla="*/ 413001 h 1823390"/>
              <a:gd name="connsiteX3" fmla="*/ 1057956 w 1483611"/>
              <a:gd name="connsiteY3" fmla="*/ 181423 h 1823390"/>
              <a:gd name="connsiteX4" fmla="*/ 1483611 w 1483611"/>
              <a:gd name="connsiteY4" fmla="*/ 19697 h 1823390"/>
              <a:gd name="connsiteX0" fmla="*/ 828842 w 1609395"/>
              <a:gd name="connsiteY0" fmla="*/ 2164638 h 2164638"/>
              <a:gd name="connsiteX1" fmla="*/ 727608 w 1609395"/>
              <a:gd name="connsiteY1" fmla="*/ 1866259 h 2164638"/>
              <a:gd name="connsiteX2" fmla="*/ 193550 w 1609395"/>
              <a:gd name="connsiteY2" fmla="*/ 754249 h 2164638"/>
              <a:gd name="connsiteX3" fmla="*/ 235975 w 1609395"/>
              <a:gd name="connsiteY3" fmla="*/ 65550 h 2164638"/>
              <a:gd name="connsiteX4" fmla="*/ 1609395 w 1609395"/>
              <a:gd name="connsiteY4" fmla="*/ 360945 h 2164638"/>
              <a:gd name="connsiteX0" fmla="*/ 828842 w 1609395"/>
              <a:gd name="connsiteY0" fmla="*/ 2164638 h 2164638"/>
              <a:gd name="connsiteX1" fmla="*/ 193550 w 1609395"/>
              <a:gd name="connsiteY1" fmla="*/ 754249 h 2164638"/>
              <a:gd name="connsiteX2" fmla="*/ 235975 w 1609395"/>
              <a:gd name="connsiteY2" fmla="*/ 65550 h 2164638"/>
              <a:gd name="connsiteX3" fmla="*/ 1609395 w 1609395"/>
              <a:gd name="connsiteY3" fmla="*/ 360945 h 2164638"/>
              <a:gd name="connsiteX0" fmla="*/ 1000722 w 1781275"/>
              <a:gd name="connsiteY0" fmla="*/ 2253116 h 2253116"/>
              <a:gd name="connsiteX1" fmla="*/ 98812 w 1781275"/>
              <a:gd name="connsiteY1" fmla="*/ 1373591 h 2253116"/>
              <a:gd name="connsiteX2" fmla="*/ 407855 w 1781275"/>
              <a:gd name="connsiteY2" fmla="*/ 154028 h 2253116"/>
              <a:gd name="connsiteX3" fmla="*/ 1781275 w 1781275"/>
              <a:gd name="connsiteY3" fmla="*/ 449423 h 2253116"/>
              <a:gd name="connsiteX0" fmla="*/ 1000722 w 1437909"/>
              <a:gd name="connsiteY0" fmla="*/ 2241365 h 2241365"/>
              <a:gd name="connsiteX1" fmla="*/ 98812 w 1437909"/>
              <a:gd name="connsiteY1" fmla="*/ 1361840 h 2241365"/>
              <a:gd name="connsiteX2" fmla="*/ 407855 w 1437909"/>
              <a:gd name="connsiteY2" fmla="*/ 142277 h 2241365"/>
              <a:gd name="connsiteX3" fmla="*/ 1437910 w 1437909"/>
              <a:gd name="connsiteY3" fmla="*/ 508174 h 2241365"/>
              <a:gd name="connsiteX0" fmla="*/ 1150228 w 1459265"/>
              <a:gd name="connsiteY0" fmla="*/ 1727738 h 1727737"/>
              <a:gd name="connsiteX1" fmla="*/ 120168 w 1459265"/>
              <a:gd name="connsiteY1" fmla="*/ 1361840 h 1727737"/>
              <a:gd name="connsiteX2" fmla="*/ 429211 w 1459265"/>
              <a:gd name="connsiteY2" fmla="*/ 142277 h 1727737"/>
              <a:gd name="connsiteX3" fmla="*/ 1459266 w 1459265"/>
              <a:gd name="connsiteY3" fmla="*/ 508174 h 1727737"/>
              <a:gd name="connsiteX0" fmla="*/ 1150228 w 1459265"/>
              <a:gd name="connsiteY0" fmla="*/ 1727738 h 2051076"/>
              <a:gd name="connsiteX1" fmla="*/ 120168 w 1459265"/>
              <a:gd name="connsiteY1" fmla="*/ 1361840 h 2051076"/>
              <a:gd name="connsiteX2" fmla="*/ 429211 w 1459265"/>
              <a:gd name="connsiteY2" fmla="*/ 142277 h 2051076"/>
              <a:gd name="connsiteX3" fmla="*/ 1459266 w 1459265"/>
              <a:gd name="connsiteY3" fmla="*/ 508174 h 2051076"/>
              <a:gd name="connsiteX0" fmla="*/ 4352094 w 4352094"/>
              <a:gd name="connsiteY0" fmla="*/ 761463 h 1465036"/>
              <a:gd name="connsiteX1" fmla="*/ 577577 w 4352094"/>
              <a:gd name="connsiteY1" fmla="*/ 1361840 h 1465036"/>
              <a:gd name="connsiteX2" fmla="*/ 886620 w 4352094"/>
              <a:gd name="connsiteY2" fmla="*/ 142277 h 1465036"/>
              <a:gd name="connsiteX3" fmla="*/ 1916675 w 4352094"/>
              <a:gd name="connsiteY3" fmla="*/ 508174 h 1465036"/>
              <a:gd name="connsiteX0" fmla="*/ 3541700 w 3541700"/>
              <a:gd name="connsiteY0" fmla="*/ 694860 h 1018196"/>
              <a:gd name="connsiteX1" fmla="*/ 648935 w 3541700"/>
              <a:gd name="connsiteY1" fmla="*/ 895612 h 1018196"/>
              <a:gd name="connsiteX2" fmla="*/ 76226 w 3541700"/>
              <a:gd name="connsiteY2" fmla="*/ 75674 h 1018196"/>
              <a:gd name="connsiteX3" fmla="*/ 1106281 w 3541700"/>
              <a:gd name="connsiteY3" fmla="*/ 441571 h 1018196"/>
              <a:gd name="connsiteX0" fmla="*/ 3642499 w 3642499"/>
              <a:gd name="connsiteY0" fmla="*/ 1137801 h 1461137"/>
              <a:gd name="connsiteX1" fmla="*/ 749734 w 3642499"/>
              <a:gd name="connsiteY1" fmla="*/ 1338553 h 1461137"/>
              <a:gd name="connsiteX2" fmla="*/ 177025 w 3642499"/>
              <a:gd name="connsiteY2" fmla="*/ 518615 h 1461137"/>
              <a:gd name="connsiteX3" fmla="*/ 1811897 w 3642499"/>
              <a:gd name="connsiteY3" fmla="*/ 19697 h 1461137"/>
              <a:gd name="connsiteX0" fmla="*/ 3513175 w 3513175"/>
              <a:gd name="connsiteY0" fmla="*/ 1137801 h 2079647"/>
              <a:gd name="connsiteX1" fmla="*/ 1396352 w 3513175"/>
              <a:gd name="connsiteY1" fmla="*/ 1976451 h 2079647"/>
              <a:gd name="connsiteX2" fmla="*/ 47701 w 3513175"/>
              <a:gd name="connsiteY2" fmla="*/ 518615 h 2079647"/>
              <a:gd name="connsiteX3" fmla="*/ 1682573 w 3513175"/>
              <a:gd name="connsiteY3" fmla="*/ 19697 h 2079647"/>
              <a:gd name="connsiteX0" fmla="*/ 2827471 w 2827471"/>
              <a:gd name="connsiteY0" fmla="*/ 1137801 h 2013473"/>
              <a:gd name="connsiteX1" fmla="*/ 710648 w 2827471"/>
              <a:gd name="connsiteY1" fmla="*/ 1976451 h 2013473"/>
              <a:gd name="connsiteX2" fmla="*/ 47702 w 2827471"/>
              <a:gd name="connsiteY2" fmla="*/ 915664 h 2013473"/>
              <a:gd name="connsiteX3" fmla="*/ 996869 w 2827471"/>
              <a:gd name="connsiteY3" fmla="*/ 19697 h 2013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7471" h="2013473">
                <a:moveTo>
                  <a:pt x="2827471" y="1137801"/>
                </a:moveTo>
                <a:cubicBezTo>
                  <a:pt x="2213592" y="1461139"/>
                  <a:pt x="1173943" y="2013474"/>
                  <a:pt x="710648" y="1976451"/>
                </a:cubicBezTo>
                <a:cubicBezTo>
                  <a:pt x="247353" y="1939428"/>
                  <a:pt x="-1" y="1241790"/>
                  <a:pt x="47702" y="915664"/>
                </a:cubicBezTo>
                <a:cubicBezTo>
                  <a:pt x="95405" y="589538"/>
                  <a:pt x="886211" y="0"/>
                  <a:pt x="996869" y="19697"/>
                </a:cubicBezTo>
              </a:path>
            </a:pathLst>
          </a:custGeom>
          <a:ln w="38100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83731" y="5445224"/>
            <a:ext cx="8964488" cy="430887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r>
              <a:rPr lang="fr-FR" sz="2200" dirty="0" smtClean="0">
                <a:sym typeface="Wingdings"/>
              </a:rPr>
              <a:t></a:t>
            </a:r>
            <a:r>
              <a:rPr lang="fr-FR" sz="2200" baseline="30000" dirty="0" smtClean="0"/>
              <a:t> </a:t>
            </a:r>
            <a:r>
              <a:rPr lang="fr-FR" sz="2200" b="1" u="sng" dirty="0" smtClean="0"/>
              <a:t>Elimination du groupe Et-O</a:t>
            </a:r>
            <a:r>
              <a:rPr lang="fr-FR" sz="2200" b="1" u="sng" baseline="30000" dirty="0" smtClean="0"/>
              <a:t> –</a:t>
            </a:r>
            <a:r>
              <a:rPr lang="fr-FR" sz="2200" b="1" u="sng" dirty="0" smtClean="0"/>
              <a:t>, mauvais </a:t>
            </a:r>
            <a:r>
              <a:rPr lang="fr-FR" sz="2200" b="1" u="sng" dirty="0" err="1" smtClean="0"/>
              <a:t>nucléofuge</a:t>
            </a:r>
            <a:r>
              <a:rPr lang="fr-FR" sz="2200" dirty="0" smtClean="0"/>
              <a:t> :</a:t>
            </a:r>
            <a:endParaRPr lang="fr-FR" sz="2200" dirty="0"/>
          </a:p>
        </p:txBody>
      </p:sp>
      <p:cxnSp>
        <p:nvCxnSpPr>
          <p:cNvPr id="21" name="Connecteur droit avec flèche 20"/>
          <p:cNvCxnSpPr/>
          <p:nvPr/>
        </p:nvCxnSpPr>
        <p:spPr>
          <a:xfrm flipH="1">
            <a:off x="3779912" y="4288098"/>
            <a:ext cx="1008112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Image 23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07192" y="3284984"/>
            <a:ext cx="2257096" cy="181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5" name="Text Box 1"/>
          <p:cNvSpPr txBox="1">
            <a:spLocks noChangeArrowheads="1"/>
          </p:cNvSpPr>
          <p:nvPr/>
        </p:nvSpPr>
        <p:spPr bwMode="auto">
          <a:xfrm>
            <a:off x="6924818" y="3378768"/>
            <a:ext cx="2195736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Attaque difficile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car carbone de l’ester moyennement électrophile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7" grpId="0" animBg="1"/>
      <p:bldP spid="18" grpId="0" animBg="1"/>
      <p:bldP spid="19" grpId="0" animBg="1"/>
      <p:bldP spid="16385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72008" y="44624"/>
            <a:ext cx="8964488" cy="6696744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200" dirty="0" smtClean="0">
                <a:sym typeface="Wingdings"/>
              </a:rPr>
              <a:t></a:t>
            </a:r>
            <a:r>
              <a:rPr lang="fr-FR" sz="2200" baseline="30000" dirty="0" smtClean="0"/>
              <a:t> </a:t>
            </a:r>
            <a:r>
              <a:rPr lang="fr-FR" sz="2200" b="1" u="sng" dirty="0" smtClean="0"/>
              <a:t>Addition nucléophile de l’organomagnésien sur le composé carbonylé</a:t>
            </a:r>
            <a:r>
              <a:rPr lang="fr-FR" sz="2200" dirty="0" smtClean="0"/>
              <a:t> 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Image 2"/>
          <p:cNvPicPr/>
          <p:nvPr/>
        </p:nvPicPr>
        <p:blipFill>
          <a:blip r:embed="rId2" cstate="print"/>
          <a:srcRect r="50423"/>
          <a:stretch>
            <a:fillRect/>
          </a:stretch>
        </p:blipFill>
        <p:spPr bwMode="auto">
          <a:xfrm>
            <a:off x="146013" y="685971"/>
            <a:ext cx="2305648" cy="1423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908720"/>
            <a:ext cx="1377885" cy="679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77912" y="54109"/>
            <a:ext cx="8964488" cy="430887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200" dirty="0" smtClean="0">
                <a:sym typeface="Wingdings"/>
              </a:rPr>
              <a:t></a:t>
            </a:r>
            <a:r>
              <a:rPr lang="fr-FR" sz="2200" baseline="30000" dirty="0" smtClean="0"/>
              <a:t> </a:t>
            </a:r>
            <a:r>
              <a:rPr lang="fr-FR" sz="2200" b="1" u="sng" dirty="0" smtClean="0"/>
              <a:t>Addition nucléophile de l’ion hydroxyde sur l’ester</a:t>
            </a:r>
            <a:r>
              <a:rPr lang="fr-FR" sz="2200" dirty="0" smtClean="0"/>
              <a:t> :</a:t>
            </a:r>
          </a:p>
        </p:txBody>
      </p:sp>
      <p:cxnSp>
        <p:nvCxnSpPr>
          <p:cNvPr id="6" name="Connecteur droit avec flèche 5"/>
          <p:cNvCxnSpPr/>
          <p:nvPr/>
        </p:nvCxnSpPr>
        <p:spPr>
          <a:xfrm>
            <a:off x="3851920" y="1268760"/>
            <a:ext cx="936625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orme libre 6"/>
          <p:cNvSpPr/>
          <p:nvPr/>
        </p:nvSpPr>
        <p:spPr>
          <a:xfrm rot="18044203" flipV="1">
            <a:off x="1184484" y="990350"/>
            <a:ext cx="1525095" cy="1697948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  <a:gd name="connsiteX0" fmla="*/ 166563 w 943509"/>
              <a:gd name="connsiteY0" fmla="*/ 1770771 h 1770771"/>
              <a:gd name="connsiteX1" fmla="*/ 61722 w 943509"/>
              <a:gd name="connsiteY1" fmla="*/ 1525011 h 1770771"/>
              <a:gd name="connsiteX2" fmla="*/ 67765 w 943509"/>
              <a:gd name="connsiteY2" fmla="*/ 1046742 h 1770771"/>
              <a:gd name="connsiteX3" fmla="*/ 517854 w 943509"/>
              <a:gd name="connsiteY3" fmla="*/ 181423 h 1770771"/>
              <a:gd name="connsiteX4" fmla="*/ 943509 w 943509"/>
              <a:gd name="connsiteY4" fmla="*/ 19697 h 1770771"/>
              <a:gd name="connsiteX0" fmla="*/ 166563 w 943509"/>
              <a:gd name="connsiteY0" fmla="*/ 1770771 h 1770771"/>
              <a:gd name="connsiteX1" fmla="*/ 61722 w 943509"/>
              <a:gd name="connsiteY1" fmla="*/ 1525011 h 1770771"/>
              <a:gd name="connsiteX2" fmla="*/ 67765 w 943509"/>
              <a:gd name="connsiteY2" fmla="*/ 1046742 h 1770771"/>
              <a:gd name="connsiteX3" fmla="*/ 529828 w 943509"/>
              <a:gd name="connsiteY3" fmla="*/ 223656 h 1770771"/>
              <a:gd name="connsiteX4" fmla="*/ 943509 w 943509"/>
              <a:gd name="connsiteY4" fmla="*/ 19697 h 1770771"/>
              <a:gd name="connsiteX0" fmla="*/ 580821 w 1005980"/>
              <a:gd name="connsiteY0" fmla="*/ 1609889 h 1609889"/>
              <a:gd name="connsiteX1" fmla="*/ 475980 w 1005980"/>
              <a:gd name="connsiteY1" fmla="*/ 1364129 h 1609889"/>
              <a:gd name="connsiteX2" fmla="*/ 482023 w 1005980"/>
              <a:gd name="connsiteY2" fmla="*/ 885860 h 1609889"/>
              <a:gd name="connsiteX3" fmla="*/ 944086 w 1005980"/>
              <a:gd name="connsiteY3" fmla="*/ 62774 h 1609889"/>
              <a:gd name="connsiteX4" fmla="*/ 110658 w 1005980"/>
              <a:gd name="connsiteY4" fmla="*/ 1262503 h 1609889"/>
              <a:gd name="connsiteX0" fmla="*/ 988252 w 1005980"/>
              <a:gd name="connsiteY0" fmla="*/ 78881 h 1684527"/>
              <a:gd name="connsiteX1" fmla="*/ 475980 w 1005980"/>
              <a:gd name="connsiteY1" fmla="*/ 1523473 h 1684527"/>
              <a:gd name="connsiteX2" fmla="*/ 482023 w 1005980"/>
              <a:gd name="connsiteY2" fmla="*/ 1045204 h 1684527"/>
              <a:gd name="connsiteX3" fmla="*/ 944086 w 1005980"/>
              <a:gd name="connsiteY3" fmla="*/ 222118 h 1684527"/>
              <a:gd name="connsiteX4" fmla="*/ 110658 w 1005980"/>
              <a:gd name="connsiteY4" fmla="*/ 1421847 h 1684527"/>
              <a:gd name="connsiteX0" fmla="*/ 988252 w 1004973"/>
              <a:gd name="connsiteY0" fmla="*/ 78881 h 1547346"/>
              <a:gd name="connsiteX1" fmla="*/ 475980 w 1004973"/>
              <a:gd name="connsiteY1" fmla="*/ 1523473 h 1547346"/>
              <a:gd name="connsiteX2" fmla="*/ 944086 w 1004973"/>
              <a:gd name="connsiteY2" fmla="*/ 222118 h 1547346"/>
              <a:gd name="connsiteX3" fmla="*/ 110658 w 1004973"/>
              <a:gd name="connsiteY3" fmla="*/ 1421847 h 1547346"/>
              <a:gd name="connsiteX0" fmla="*/ 988252 w 1004973"/>
              <a:gd name="connsiteY0" fmla="*/ 78881 h 1421847"/>
              <a:gd name="connsiteX1" fmla="*/ 495382 w 1004973"/>
              <a:gd name="connsiteY1" fmla="*/ 124492 h 1421847"/>
              <a:gd name="connsiteX2" fmla="*/ 944086 w 1004973"/>
              <a:gd name="connsiteY2" fmla="*/ 222118 h 1421847"/>
              <a:gd name="connsiteX3" fmla="*/ 110658 w 1004973"/>
              <a:gd name="connsiteY3" fmla="*/ 1421847 h 1421847"/>
              <a:gd name="connsiteX0" fmla="*/ 988252 w 988252"/>
              <a:gd name="connsiteY0" fmla="*/ 78881 h 1421847"/>
              <a:gd name="connsiteX1" fmla="*/ 495382 w 988252"/>
              <a:gd name="connsiteY1" fmla="*/ 124492 h 1421847"/>
              <a:gd name="connsiteX2" fmla="*/ 73986 w 988252"/>
              <a:gd name="connsiteY2" fmla="*/ 808845 h 1421847"/>
              <a:gd name="connsiteX3" fmla="*/ 110658 w 988252"/>
              <a:gd name="connsiteY3" fmla="*/ 1421847 h 1421847"/>
              <a:gd name="connsiteX0" fmla="*/ 976160 w 976160"/>
              <a:gd name="connsiteY0" fmla="*/ 78881 h 1447586"/>
              <a:gd name="connsiteX1" fmla="*/ 483290 w 976160"/>
              <a:gd name="connsiteY1" fmla="*/ 124492 h 1447586"/>
              <a:gd name="connsiteX2" fmla="*/ 61894 w 976160"/>
              <a:gd name="connsiteY2" fmla="*/ 808845 h 1447586"/>
              <a:gd name="connsiteX3" fmla="*/ 133367 w 976160"/>
              <a:gd name="connsiteY3" fmla="*/ 1447586 h 1447586"/>
              <a:gd name="connsiteX0" fmla="*/ 1016487 w 1016487"/>
              <a:gd name="connsiteY0" fmla="*/ 78881 h 1447586"/>
              <a:gd name="connsiteX1" fmla="*/ 523617 w 1016487"/>
              <a:gd name="connsiteY1" fmla="*/ 124492 h 1447586"/>
              <a:gd name="connsiteX2" fmla="*/ 102221 w 1016487"/>
              <a:gd name="connsiteY2" fmla="*/ 808845 h 1447586"/>
              <a:gd name="connsiteX3" fmla="*/ 173694 w 1016487"/>
              <a:gd name="connsiteY3" fmla="*/ 1447586 h 1447586"/>
              <a:gd name="connsiteX0" fmla="*/ 1016487 w 1016487"/>
              <a:gd name="connsiteY0" fmla="*/ 78881 h 1447586"/>
              <a:gd name="connsiteX1" fmla="*/ 523617 w 1016487"/>
              <a:gd name="connsiteY1" fmla="*/ 124492 h 1447586"/>
              <a:gd name="connsiteX2" fmla="*/ 102221 w 1016487"/>
              <a:gd name="connsiteY2" fmla="*/ 808845 h 1447586"/>
              <a:gd name="connsiteX3" fmla="*/ 173694 w 1016487"/>
              <a:gd name="connsiteY3" fmla="*/ 1447586 h 1447586"/>
              <a:gd name="connsiteX0" fmla="*/ 1016487 w 1016487"/>
              <a:gd name="connsiteY0" fmla="*/ 78881 h 1447586"/>
              <a:gd name="connsiteX1" fmla="*/ 523617 w 1016487"/>
              <a:gd name="connsiteY1" fmla="*/ 124492 h 1447586"/>
              <a:gd name="connsiteX2" fmla="*/ 102221 w 1016487"/>
              <a:gd name="connsiteY2" fmla="*/ 808845 h 1447586"/>
              <a:gd name="connsiteX3" fmla="*/ 173694 w 1016487"/>
              <a:gd name="connsiteY3" fmla="*/ 1447586 h 1447586"/>
              <a:gd name="connsiteX0" fmla="*/ 1016487 w 1016487"/>
              <a:gd name="connsiteY0" fmla="*/ 78881 h 1447586"/>
              <a:gd name="connsiteX1" fmla="*/ 523617 w 1016487"/>
              <a:gd name="connsiteY1" fmla="*/ 124492 h 1447586"/>
              <a:gd name="connsiteX2" fmla="*/ 102221 w 1016487"/>
              <a:gd name="connsiteY2" fmla="*/ 808845 h 1447586"/>
              <a:gd name="connsiteX3" fmla="*/ 173694 w 1016487"/>
              <a:gd name="connsiteY3" fmla="*/ 1447586 h 1447586"/>
              <a:gd name="connsiteX0" fmla="*/ 1016487 w 1016487"/>
              <a:gd name="connsiteY0" fmla="*/ 78881 h 1447586"/>
              <a:gd name="connsiteX1" fmla="*/ 523617 w 1016487"/>
              <a:gd name="connsiteY1" fmla="*/ 124492 h 1447586"/>
              <a:gd name="connsiteX2" fmla="*/ 11051 w 1016487"/>
              <a:gd name="connsiteY2" fmla="*/ 741420 h 1447586"/>
              <a:gd name="connsiteX3" fmla="*/ 173694 w 1016487"/>
              <a:gd name="connsiteY3" fmla="*/ 1447586 h 1447586"/>
              <a:gd name="connsiteX0" fmla="*/ 1032906 w 1032906"/>
              <a:gd name="connsiteY0" fmla="*/ 78881 h 1447586"/>
              <a:gd name="connsiteX1" fmla="*/ 540036 w 1032906"/>
              <a:gd name="connsiteY1" fmla="*/ 124492 h 1447586"/>
              <a:gd name="connsiteX2" fmla="*/ 27470 w 1032906"/>
              <a:gd name="connsiteY2" fmla="*/ 741420 h 1447586"/>
              <a:gd name="connsiteX3" fmla="*/ 190113 w 1032906"/>
              <a:gd name="connsiteY3" fmla="*/ 1447586 h 1447586"/>
              <a:gd name="connsiteX0" fmla="*/ 1016487 w 1016487"/>
              <a:gd name="connsiteY0" fmla="*/ 78881 h 1447586"/>
              <a:gd name="connsiteX1" fmla="*/ 523617 w 1016487"/>
              <a:gd name="connsiteY1" fmla="*/ 124492 h 1447586"/>
              <a:gd name="connsiteX2" fmla="*/ 102221 w 1016487"/>
              <a:gd name="connsiteY2" fmla="*/ 808845 h 1447586"/>
              <a:gd name="connsiteX3" fmla="*/ 173694 w 1016487"/>
              <a:gd name="connsiteY3" fmla="*/ 1447586 h 1447586"/>
              <a:gd name="connsiteX0" fmla="*/ 1045205 w 1045205"/>
              <a:gd name="connsiteY0" fmla="*/ 112120 h 1480825"/>
              <a:gd name="connsiteX1" fmla="*/ 552335 w 1045205"/>
              <a:gd name="connsiteY1" fmla="*/ 157731 h 1480825"/>
              <a:gd name="connsiteX2" fmla="*/ 27470 w 1045205"/>
              <a:gd name="connsiteY2" fmla="*/ 1058504 h 1480825"/>
              <a:gd name="connsiteX3" fmla="*/ 202412 w 1045205"/>
              <a:gd name="connsiteY3" fmla="*/ 1480825 h 1480825"/>
              <a:gd name="connsiteX0" fmla="*/ 1059313 w 1059313"/>
              <a:gd name="connsiteY0" fmla="*/ 169638 h 1469321"/>
              <a:gd name="connsiteX1" fmla="*/ 552335 w 1059313"/>
              <a:gd name="connsiteY1" fmla="*/ 146227 h 1469321"/>
              <a:gd name="connsiteX2" fmla="*/ 27470 w 1059313"/>
              <a:gd name="connsiteY2" fmla="*/ 1047000 h 1469321"/>
              <a:gd name="connsiteX3" fmla="*/ 202412 w 1059313"/>
              <a:gd name="connsiteY3" fmla="*/ 1469321 h 1469321"/>
              <a:gd name="connsiteX0" fmla="*/ 1059313 w 1059313"/>
              <a:gd name="connsiteY0" fmla="*/ 169638 h 1469321"/>
              <a:gd name="connsiteX1" fmla="*/ 552335 w 1059313"/>
              <a:gd name="connsiteY1" fmla="*/ 146227 h 1469321"/>
              <a:gd name="connsiteX2" fmla="*/ 27470 w 1059313"/>
              <a:gd name="connsiteY2" fmla="*/ 1047000 h 1469321"/>
              <a:gd name="connsiteX3" fmla="*/ 202412 w 1059313"/>
              <a:gd name="connsiteY3" fmla="*/ 1469321 h 1469321"/>
              <a:gd name="connsiteX0" fmla="*/ 1059313 w 1059313"/>
              <a:gd name="connsiteY0" fmla="*/ 152834 h 1452517"/>
              <a:gd name="connsiteX1" fmla="*/ 953426 w 1059313"/>
              <a:gd name="connsiteY1" fmla="*/ 253658 h 1452517"/>
              <a:gd name="connsiteX2" fmla="*/ 552335 w 1059313"/>
              <a:gd name="connsiteY2" fmla="*/ 129423 h 1452517"/>
              <a:gd name="connsiteX3" fmla="*/ 27470 w 1059313"/>
              <a:gd name="connsiteY3" fmla="*/ 1030196 h 1452517"/>
              <a:gd name="connsiteX4" fmla="*/ 202412 w 1059313"/>
              <a:gd name="connsiteY4" fmla="*/ 1452517 h 1452517"/>
              <a:gd name="connsiteX0" fmla="*/ 1180389 w 1180389"/>
              <a:gd name="connsiteY0" fmla="*/ 996 h 1464709"/>
              <a:gd name="connsiteX1" fmla="*/ 953426 w 1180389"/>
              <a:gd name="connsiteY1" fmla="*/ 265850 h 1464709"/>
              <a:gd name="connsiteX2" fmla="*/ 552335 w 1180389"/>
              <a:gd name="connsiteY2" fmla="*/ 141615 h 1464709"/>
              <a:gd name="connsiteX3" fmla="*/ 27470 w 1180389"/>
              <a:gd name="connsiteY3" fmla="*/ 1042388 h 1464709"/>
              <a:gd name="connsiteX4" fmla="*/ 202412 w 1180389"/>
              <a:gd name="connsiteY4" fmla="*/ 1464709 h 1464709"/>
              <a:gd name="connsiteX0" fmla="*/ 1180389 w 1180389"/>
              <a:gd name="connsiteY0" fmla="*/ 996 h 1464709"/>
              <a:gd name="connsiteX1" fmla="*/ 953426 w 1180389"/>
              <a:gd name="connsiteY1" fmla="*/ 265850 h 1464709"/>
              <a:gd name="connsiteX2" fmla="*/ 409919 w 1180389"/>
              <a:gd name="connsiteY2" fmla="*/ 359461 h 1464709"/>
              <a:gd name="connsiteX3" fmla="*/ 27470 w 1180389"/>
              <a:gd name="connsiteY3" fmla="*/ 1042388 h 1464709"/>
              <a:gd name="connsiteX4" fmla="*/ 202412 w 1180389"/>
              <a:gd name="connsiteY4" fmla="*/ 1464709 h 1464709"/>
              <a:gd name="connsiteX0" fmla="*/ 853451 w 1027348"/>
              <a:gd name="connsiteY0" fmla="*/ 147331 h 1234671"/>
              <a:gd name="connsiteX1" fmla="*/ 953426 w 1027348"/>
              <a:gd name="connsiteY1" fmla="*/ 35812 h 1234671"/>
              <a:gd name="connsiteX2" fmla="*/ 409919 w 1027348"/>
              <a:gd name="connsiteY2" fmla="*/ 129423 h 1234671"/>
              <a:gd name="connsiteX3" fmla="*/ 27470 w 1027348"/>
              <a:gd name="connsiteY3" fmla="*/ 812350 h 1234671"/>
              <a:gd name="connsiteX4" fmla="*/ 202412 w 1027348"/>
              <a:gd name="connsiteY4" fmla="*/ 1234671 h 1234671"/>
              <a:gd name="connsiteX0" fmla="*/ 853451 w 853451"/>
              <a:gd name="connsiteY0" fmla="*/ 128744 h 1216084"/>
              <a:gd name="connsiteX1" fmla="*/ 409919 w 853451"/>
              <a:gd name="connsiteY1" fmla="*/ 110836 h 1216084"/>
              <a:gd name="connsiteX2" fmla="*/ 27470 w 853451"/>
              <a:gd name="connsiteY2" fmla="*/ 793763 h 1216084"/>
              <a:gd name="connsiteX3" fmla="*/ 202412 w 853451"/>
              <a:gd name="connsiteY3" fmla="*/ 1216084 h 1216084"/>
              <a:gd name="connsiteX0" fmla="*/ 853451 w 853451"/>
              <a:gd name="connsiteY0" fmla="*/ 129088 h 1216428"/>
              <a:gd name="connsiteX1" fmla="*/ 853451 w 853451"/>
              <a:gd name="connsiteY1" fmla="*/ 129088 h 1216428"/>
              <a:gd name="connsiteX2" fmla="*/ 409919 w 853451"/>
              <a:gd name="connsiteY2" fmla="*/ 111180 h 1216428"/>
              <a:gd name="connsiteX3" fmla="*/ 27470 w 853451"/>
              <a:gd name="connsiteY3" fmla="*/ 794107 h 1216428"/>
              <a:gd name="connsiteX4" fmla="*/ 202412 w 853451"/>
              <a:gd name="connsiteY4" fmla="*/ 1216428 h 1216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3451" h="1216428">
                <a:moveTo>
                  <a:pt x="853451" y="129088"/>
                </a:moveTo>
                <a:lnTo>
                  <a:pt x="853451" y="129088"/>
                </a:lnTo>
                <a:cubicBezTo>
                  <a:pt x="779529" y="126103"/>
                  <a:pt x="546889" y="0"/>
                  <a:pt x="409919" y="111180"/>
                </a:cubicBezTo>
                <a:cubicBezTo>
                  <a:pt x="255593" y="240603"/>
                  <a:pt x="60082" y="624319"/>
                  <a:pt x="27470" y="794107"/>
                </a:cubicBezTo>
                <a:cubicBezTo>
                  <a:pt x="0" y="993544"/>
                  <a:pt x="28718" y="1118689"/>
                  <a:pt x="202412" y="1216428"/>
                </a:cubicBezTo>
              </a:path>
            </a:pathLst>
          </a:custGeom>
          <a:ln w="38100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8" name="Forme libre 7"/>
          <p:cNvSpPr/>
          <p:nvPr/>
        </p:nvSpPr>
        <p:spPr>
          <a:xfrm rot="12873874" flipH="1" flipV="1">
            <a:off x="402625" y="940708"/>
            <a:ext cx="596226" cy="444023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  <a:gd name="connsiteX0" fmla="*/ 703058 w 1483611"/>
              <a:gd name="connsiteY0" fmla="*/ 1823390 h 1823390"/>
              <a:gd name="connsiteX1" fmla="*/ 601824 w 1483611"/>
              <a:gd name="connsiteY1" fmla="*/ 1525011 h 1823390"/>
              <a:gd name="connsiteX2" fmla="*/ 67766 w 1483611"/>
              <a:gd name="connsiteY2" fmla="*/ 413001 h 1823390"/>
              <a:gd name="connsiteX3" fmla="*/ 1057956 w 1483611"/>
              <a:gd name="connsiteY3" fmla="*/ 181423 h 1823390"/>
              <a:gd name="connsiteX4" fmla="*/ 1483611 w 1483611"/>
              <a:gd name="connsiteY4" fmla="*/ 19697 h 1823390"/>
              <a:gd name="connsiteX0" fmla="*/ 828842 w 1609395"/>
              <a:gd name="connsiteY0" fmla="*/ 2164638 h 2164638"/>
              <a:gd name="connsiteX1" fmla="*/ 727608 w 1609395"/>
              <a:gd name="connsiteY1" fmla="*/ 1866259 h 2164638"/>
              <a:gd name="connsiteX2" fmla="*/ 193550 w 1609395"/>
              <a:gd name="connsiteY2" fmla="*/ 754249 h 2164638"/>
              <a:gd name="connsiteX3" fmla="*/ 235975 w 1609395"/>
              <a:gd name="connsiteY3" fmla="*/ 65550 h 2164638"/>
              <a:gd name="connsiteX4" fmla="*/ 1609395 w 1609395"/>
              <a:gd name="connsiteY4" fmla="*/ 360945 h 2164638"/>
              <a:gd name="connsiteX0" fmla="*/ 828842 w 1609395"/>
              <a:gd name="connsiteY0" fmla="*/ 2164638 h 2164638"/>
              <a:gd name="connsiteX1" fmla="*/ 193550 w 1609395"/>
              <a:gd name="connsiteY1" fmla="*/ 754249 h 2164638"/>
              <a:gd name="connsiteX2" fmla="*/ 235975 w 1609395"/>
              <a:gd name="connsiteY2" fmla="*/ 65550 h 2164638"/>
              <a:gd name="connsiteX3" fmla="*/ 1609395 w 1609395"/>
              <a:gd name="connsiteY3" fmla="*/ 360945 h 2164638"/>
              <a:gd name="connsiteX0" fmla="*/ 1000722 w 1781275"/>
              <a:gd name="connsiteY0" fmla="*/ 2253116 h 2253116"/>
              <a:gd name="connsiteX1" fmla="*/ 98812 w 1781275"/>
              <a:gd name="connsiteY1" fmla="*/ 1373591 h 2253116"/>
              <a:gd name="connsiteX2" fmla="*/ 407855 w 1781275"/>
              <a:gd name="connsiteY2" fmla="*/ 154028 h 2253116"/>
              <a:gd name="connsiteX3" fmla="*/ 1781275 w 1781275"/>
              <a:gd name="connsiteY3" fmla="*/ 449423 h 2253116"/>
              <a:gd name="connsiteX0" fmla="*/ 1000722 w 1437909"/>
              <a:gd name="connsiteY0" fmla="*/ 2241365 h 2241365"/>
              <a:gd name="connsiteX1" fmla="*/ 98812 w 1437909"/>
              <a:gd name="connsiteY1" fmla="*/ 1361840 h 2241365"/>
              <a:gd name="connsiteX2" fmla="*/ 407855 w 1437909"/>
              <a:gd name="connsiteY2" fmla="*/ 142277 h 2241365"/>
              <a:gd name="connsiteX3" fmla="*/ 1437910 w 1437909"/>
              <a:gd name="connsiteY3" fmla="*/ 508174 h 2241365"/>
              <a:gd name="connsiteX0" fmla="*/ 1150228 w 1459265"/>
              <a:gd name="connsiteY0" fmla="*/ 1727738 h 1727737"/>
              <a:gd name="connsiteX1" fmla="*/ 120168 w 1459265"/>
              <a:gd name="connsiteY1" fmla="*/ 1361840 h 1727737"/>
              <a:gd name="connsiteX2" fmla="*/ 429211 w 1459265"/>
              <a:gd name="connsiteY2" fmla="*/ 142277 h 1727737"/>
              <a:gd name="connsiteX3" fmla="*/ 1459266 w 1459265"/>
              <a:gd name="connsiteY3" fmla="*/ 508174 h 1727737"/>
              <a:gd name="connsiteX0" fmla="*/ 1150228 w 1459265"/>
              <a:gd name="connsiteY0" fmla="*/ 1727738 h 2051076"/>
              <a:gd name="connsiteX1" fmla="*/ 120168 w 1459265"/>
              <a:gd name="connsiteY1" fmla="*/ 1361840 h 2051076"/>
              <a:gd name="connsiteX2" fmla="*/ 429211 w 1459265"/>
              <a:gd name="connsiteY2" fmla="*/ 142277 h 2051076"/>
              <a:gd name="connsiteX3" fmla="*/ 1459266 w 1459265"/>
              <a:gd name="connsiteY3" fmla="*/ 508174 h 2051076"/>
              <a:gd name="connsiteX0" fmla="*/ 4352094 w 4352094"/>
              <a:gd name="connsiteY0" fmla="*/ 761463 h 1465036"/>
              <a:gd name="connsiteX1" fmla="*/ 577577 w 4352094"/>
              <a:gd name="connsiteY1" fmla="*/ 1361840 h 1465036"/>
              <a:gd name="connsiteX2" fmla="*/ 886620 w 4352094"/>
              <a:gd name="connsiteY2" fmla="*/ 142277 h 1465036"/>
              <a:gd name="connsiteX3" fmla="*/ 1916675 w 4352094"/>
              <a:gd name="connsiteY3" fmla="*/ 508174 h 1465036"/>
              <a:gd name="connsiteX0" fmla="*/ 3541700 w 3541700"/>
              <a:gd name="connsiteY0" fmla="*/ 694860 h 1018196"/>
              <a:gd name="connsiteX1" fmla="*/ 648935 w 3541700"/>
              <a:gd name="connsiteY1" fmla="*/ 895612 h 1018196"/>
              <a:gd name="connsiteX2" fmla="*/ 76226 w 3541700"/>
              <a:gd name="connsiteY2" fmla="*/ 75674 h 1018196"/>
              <a:gd name="connsiteX3" fmla="*/ 1106281 w 3541700"/>
              <a:gd name="connsiteY3" fmla="*/ 441571 h 1018196"/>
              <a:gd name="connsiteX0" fmla="*/ 3642499 w 3642499"/>
              <a:gd name="connsiteY0" fmla="*/ 1137801 h 1461137"/>
              <a:gd name="connsiteX1" fmla="*/ 749734 w 3642499"/>
              <a:gd name="connsiteY1" fmla="*/ 1338553 h 1461137"/>
              <a:gd name="connsiteX2" fmla="*/ 177025 w 3642499"/>
              <a:gd name="connsiteY2" fmla="*/ 518615 h 1461137"/>
              <a:gd name="connsiteX3" fmla="*/ 1811897 w 3642499"/>
              <a:gd name="connsiteY3" fmla="*/ 19697 h 1461137"/>
              <a:gd name="connsiteX0" fmla="*/ 3513175 w 3513175"/>
              <a:gd name="connsiteY0" fmla="*/ 1137801 h 2079647"/>
              <a:gd name="connsiteX1" fmla="*/ 1396352 w 3513175"/>
              <a:gd name="connsiteY1" fmla="*/ 1976451 h 2079647"/>
              <a:gd name="connsiteX2" fmla="*/ 47701 w 3513175"/>
              <a:gd name="connsiteY2" fmla="*/ 518615 h 2079647"/>
              <a:gd name="connsiteX3" fmla="*/ 1682573 w 3513175"/>
              <a:gd name="connsiteY3" fmla="*/ 19697 h 2079647"/>
              <a:gd name="connsiteX0" fmla="*/ 2827471 w 2827471"/>
              <a:gd name="connsiteY0" fmla="*/ 1137801 h 2013473"/>
              <a:gd name="connsiteX1" fmla="*/ 710648 w 2827471"/>
              <a:gd name="connsiteY1" fmla="*/ 1976451 h 2013473"/>
              <a:gd name="connsiteX2" fmla="*/ 47702 w 2827471"/>
              <a:gd name="connsiteY2" fmla="*/ 915664 h 2013473"/>
              <a:gd name="connsiteX3" fmla="*/ 996869 w 2827471"/>
              <a:gd name="connsiteY3" fmla="*/ 19697 h 2013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7471" h="2013473">
                <a:moveTo>
                  <a:pt x="2827471" y="1137801"/>
                </a:moveTo>
                <a:cubicBezTo>
                  <a:pt x="2213592" y="1461139"/>
                  <a:pt x="1173943" y="2013474"/>
                  <a:pt x="710648" y="1976451"/>
                </a:cubicBezTo>
                <a:cubicBezTo>
                  <a:pt x="247353" y="1939428"/>
                  <a:pt x="-1" y="1241790"/>
                  <a:pt x="47702" y="915664"/>
                </a:cubicBezTo>
                <a:cubicBezTo>
                  <a:pt x="95405" y="589538"/>
                  <a:pt x="886211" y="0"/>
                  <a:pt x="996869" y="19697"/>
                </a:cubicBezTo>
              </a:path>
            </a:pathLst>
          </a:custGeom>
          <a:ln w="38100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72008" y="2852936"/>
            <a:ext cx="8964488" cy="430887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r>
              <a:rPr lang="fr-FR" sz="2200" dirty="0" smtClean="0">
                <a:sym typeface="Wingdings"/>
              </a:rPr>
              <a:t></a:t>
            </a:r>
            <a:r>
              <a:rPr lang="fr-FR" sz="2200" baseline="30000" dirty="0" smtClean="0"/>
              <a:t> </a:t>
            </a:r>
            <a:r>
              <a:rPr lang="fr-FR" sz="2200" b="1" u="sng" dirty="0" smtClean="0"/>
              <a:t>Elimination du groupe Et-O</a:t>
            </a:r>
            <a:r>
              <a:rPr lang="fr-FR" sz="2200" b="1" u="sng" baseline="30000" dirty="0" smtClean="0"/>
              <a:t> –</a:t>
            </a:r>
            <a:r>
              <a:rPr lang="fr-FR" sz="2200" b="1" u="sng" dirty="0" smtClean="0"/>
              <a:t>, mauvais </a:t>
            </a:r>
            <a:r>
              <a:rPr lang="fr-FR" sz="2200" b="1" u="sng" dirty="0" err="1" smtClean="0"/>
              <a:t>nucléofuge</a:t>
            </a:r>
            <a:r>
              <a:rPr lang="fr-FR" sz="2200" dirty="0" smtClean="0"/>
              <a:t> :</a:t>
            </a:r>
            <a:endParaRPr lang="fr-FR" sz="2200" dirty="0"/>
          </a:p>
        </p:txBody>
      </p:sp>
      <p:cxnSp>
        <p:nvCxnSpPr>
          <p:cNvPr id="11" name="Connecteur droit avec flèche 10"/>
          <p:cNvCxnSpPr/>
          <p:nvPr/>
        </p:nvCxnSpPr>
        <p:spPr>
          <a:xfrm flipH="1">
            <a:off x="3779912" y="1551794"/>
            <a:ext cx="1008112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 1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07192" y="548680"/>
            <a:ext cx="2257096" cy="181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Box 1"/>
          <p:cNvSpPr txBox="1">
            <a:spLocks noChangeArrowheads="1"/>
          </p:cNvSpPr>
          <p:nvPr/>
        </p:nvSpPr>
        <p:spPr bwMode="auto">
          <a:xfrm>
            <a:off x="6913095" y="667792"/>
            <a:ext cx="2195736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Attaque difficile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car </a:t>
            </a:r>
            <a:r>
              <a:rPr kumimoji="0" lang="fr-FR" sz="200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carbone de l’ester moyennement électrophile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Image 1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427839"/>
            <a:ext cx="2257096" cy="181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Connecteur droit avec flèche 14"/>
          <p:cNvCxnSpPr/>
          <p:nvPr/>
        </p:nvCxnSpPr>
        <p:spPr>
          <a:xfrm>
            <a:off x="2843808" y="4219927"/>
            <a:ext cx="936625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 flipH="1">
            <a:off x="2771800" y="4502961"/>
            <a:ext cx="1008112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orme libre 17"/>
          <p:cNvSpPr/>
          <p:nvPr/>
        </p:nvSpPr>
        <p:spPr>
          <a:xfrm rot="6844802" flipH="1">
            <a:off x="684316" y="3595791"/>
            <a:ext cx="267610" cy="535848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  <a:gd name="connsiteX0" fmla="*/ 703058 w 1483611"/>
              <a:gd name="connsiteY0" fmla="*/ 1823390 h 1823390"/>
              <a:gd name="connsiteX1" fmla="*/ 601824 w 1483611"/>
              <a:gd name="connsiteY1" fmla="*/ 1525011 h 1823390"/>
              <a:gd name="connsiteX2" fmla="*/ 67766 w 1483611"/>
              <a:gd name="connsiteY2" fmla="*/ 413001 h 1823390"/>
              <a:gd name="connsiteX3" fmla="*/ 1057956 w 1483611"/>
              <a:gd name="connsiteY3" fmla="*/ 181423 h 1823390"/>
              <a:gd name="connsiteX4" fmla="*/ 1483611 w 1483611"/>
              <a:gd name="connsiteY4" fmla="*/ 19697 h 1823390"/>
              <a:gd name="connsiteX0" fmla="*/ 828842 w 1609395"/>
              <a:gd name="connsiteY0" fmla="*/ 2164638 h 2164638"/>
              <a:gd name="connsiteX1" fmla="*/ 727608 w 1609395"/>
              <a:gd name="connsiteY1" fmla="*/ 1866259 h 2164638"/>
              <a:gd name="connsiteX2" fmla="*/ 193550 w 1609395"/>
              <a:gd name="connsiteY2" fmla="*/ 754249 h 2164638"/>
              <a:gd name="connsiteX3" fmla="*/ 235975 w 1609395"/>
              <a:gd name="connsiteY3" fmla="*/ 65550 h 2164638"/>
              <a:gd name="connsiteX4" fmla="*/ 1609395 w 1609395"/>
              <a:gd name="connsiteY4" fmla="*/ 360945 h 2164638"/>
              <a:gd name="connsiteX0" fmla="*/ 828842 w 1609395"/>
              <a:gd name="connsiteY0" fmla="*/ 2164638 h 2164638"/>
              <a:gd name="connsiteX1" fmla="*/ 193550 w 1609395"/>
              <a:gd name="connsiteY1" fmla="*/ 754249 h 2164638"/>
              <a:gd name="connsiteX2" fmla="*/ 235975 w 1609395"/>
              <a:gd name="connsiteY2" fmla="*/ 65550 h 2164638"/>
              <a:gd name="connsiteX3" fmla="*/ 1609395 w 1609395"/>
              <a:gd name="connsiteY3" fmla="*/ 360945 h 2164638"/>
              <a:gd name="connsiteX0" fmla="*/ 1000722 w 1781275"/>
              <a:gd name="connsiteY0" fmla="*/ 2253116 h 2253116"/>
              <a:gd name="connsiteX1" fmla="*/ 98812 w 1781275"/>
              <a:gd name="connsiteY1" fmla="*/ 1373591 h 2253116"/>
              <a:gd name="connsiteX2" fmla="*/ 407855 w 1781275"/>
              <a:gd name="connsiteY2" fmla="*/ 154028 h 2253116"/>
              <a:gd name="connsiteX3" fmla="*/ 1781275 w 1781275"/>
              <a:gd name="connsiteY3" fmla="*/ 449423 h 2253116"/>
              <a:gd name="connsiteX0" fmla="*/ 1000722 w 1437909"/>
              <a:gd name="connsiteY0" fmla="*/ 2241365 h 2241365"/>
              <a:gd name="connsiteX1" fmla="*/ 98812 w 1437909"/>
              <a:gd name="connsiteY1" fmla="*/ 1361840 h 2241365"/>
              <a:gd name="connsiteX2" fmla="*/ 407855 w 1437909"/>
              <a:gd name="connsiteY2" fmla="*/ 142277 h 2241365"/>
              <a:gd name="connsiteX3" fmla="*/ 1437910 w 1437909"/>
              <a:gd name="connsiteY3" fmla="*/ 508174 h 2241365"/>
              <a:gd name="connsiteX0" fmla="*/ 1150228 w 1459265"/>
              <a:gd name="connsiteY0" fmla="*/ 1727738 h 1727737"/>
              <a:gd name="connsiteX1" fmla="*/ 120168 w 1459265"/>
              <a:gd name="connsiteY1" fmla="*/ 1361840 h 1727737"/>
              <a:gd name="connsiteX2" fmla="*/ 429211 w 1459265"/>
              <a:gd name="connsiteY2" fmla="*/ 142277 h 1727737"/>
              <a:gd name="connsiteX3" fmla="*/ 1459266 w 1459265"/>
              <a:gd name="connsiteY3" fmla="*/ 508174 h 1727737"/>
              <a:gd name="connsiteX0" fmla="*/ 1150228 w 1459265"/>
              <a:gd name="connsiteY0" fmla="*/ 1727738 h 2051076"/>
              <a:gd name="connsiteX1" fmla="*/ 120168 w 1459265"/>
              <a:gd name="connsiteY1" fmla="*/ 1361840 h 2051076"/>
              <a:gd name="connsiteX2" fmla="*/ 429211 w 1459265"/>
              <a:gd name="connsiteY2" fmla="*/ 142277 h 2051076"/>
              <a:gd name="connsiteX3" fmla="*/ 1459266 w 1459265"/>
              <a:gd name="connsiteY3" fmla="*/ 508174 h 2051076"/>
              <a:gd name="connsiteX0" fmla="*/ 4352094 w 4352094"/>
              <a:gd name="connsiteY0" fmla="*/ 761463 h 1465036"/>
              <a:gd name="connsiteX1" fmla="*/ 577577 w 4352094"/>
              <a:gd name="connsiteY1" fmla="*/ 1361840 h 1465036"/>
              <a:gd name="connsiteX2" fmla="*/ 886620 w 4352094"/>
              <a:gd name="connsiteY2" fmla="*/ 142277 h 1465036"/>
              <a:gd name="connsiteX3" fmla="*/ 1916675 w 4352094"/>
              <a:gd name="connsiteY3" fmla="*/ 508174 h 1465036"/>
              <a:gd name="connsiteX0" fmla="*/ 3541700 w 3541700"/>
              <a:gd name="connsiteY0" fmla="*/ 694860 h 1018196"/>
              <a:gd name="connsiteX1" fmla="*/ 648935 w 3541700"/>
              <a:gd name="connsiteY1" fmla="*/ 895612 h 1018196"/>
              <a:gd name="connsiteX2" fmla="*/ 76226 w 3541700"/>
              <a:gd name="connsiteY2" fmla="*/ 75674 h 1018196"/>
              <a:gd name="connsiteX3" fmla="*/ 1106281 w 3541700"/>
              <a:gd name="connsiteY3" fmla="*/ 441571 h 1018196"/>
              <a:gd name="connsiteX0" fmla="*/ 3642499 w 3642499"/>
              <a:gd name="connsiteY0" fmla="*/ 1137801 h 1461137"/>
              <a:gd name="connsiteX1" fmla="*/ 749734 w 3642499"/>
              <a:gd name="connsiteY1" fmla="*/ 1338553 h 1461137"/>
              <a:gd name="connsiteX2" fmla="*/ 177025 w 3642499"/>
              <a:gd name="connsiteY2" fmla="*/ 518615 h 1461137"/>
              <a:gd name="connsiteX3" fmla="*/ 1811897 w 3642499"/>
              <a:gd name="connsiteY3" fmla="*/ 19697 h 1461137"/>
              <a:gd name="connsiteX0" fmla="*/ 3513175 w 3513175"/>
              <a:gd name="connsiteY0" fmla="*/ 1137801 h 2079647"/>
              <a:gd name="connsiteX1" fmla="*/ 1396352 w 3513175"/>
              <a:gd name="connsiteY1" fmla="*/ 1976451 h 2079647"/>
              <a:gd name="connsiteX2" fmla="*/ 47701 w 3513175"/>
              <a:gd name="connsiteY2" fmla="*/ 518615 h 2079647"/>
              <a:gd name="connsiteX3" fmla="*/ 1682573 w 3513175"/>
              <a:gd name="connsiteY3" fmla="*/ 19697 h 2079647"/>
              <a:gd name="connsiteX0" fmla="*/ 2827471 w 2827471"/>
              <a:gd name="connsiteY0" fmla="*/ 1137801 h 2013473"/>
              <a:gd name="connsiteX1" fmla="*/ 710648 w 2827471"/>
              <a:gd name="connsiteY1" fmla="*/ 1976451 h 2013473"/>
              <a:gd name="connsiteX2" fmla="*/ 47702 w 2827471"/>
              <a:gd name="connsiteY2" fmla="*/ 915664 h 2013473"/>
              <a:gd name="connsiteX3" fmla="*/ 996869 w 2827471"/>
              <a:gd name="connsiteY3" fmla="*/ 19697 h 2013473"/>
              <a:gd name="connsiteX0" fmla="*/ 2814936 w 2814936"/>
              <a:gd name="connsiteY0" fmla="*/ 941776 h 1817448"/>
              <a:gd name="connsiteX1" fmla="*/ 698113 w 2814936"/>
              <a:gd name="connsiteY1" fmla="*/ 1780426 h 1817448"/>
              <a:gd name="connsiteX2" fmla="*/ 35167 w 2814936"/>
              <a:gd name="connsiteY2" fmla="*/ 719639 h 1817448"/>
              <a:gd name="connsiteX3" fmla="*/ 487130 w 2814936"/>
              <a:gd name="connsiteY3" fmla="*/ 19697 h 1817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4936" h="1817448">
                <a:moveTo>
                  <a:pt x="2814936" y="941776"/>
                </a:moveTo>
                <a:cubicBezTo>
                  <a:pt x="2201057" y="1265114"/>
                  <a:pt x="1161408" y="1817449"/>
                  <a:pt x="698113" y="1780426"/>
                </a:cubicBezTo>
                <a:cubicBezTo>
                  <a:pt x="234818" y="1743403"/>
                  <a:pt x="70331" y="1013094"/>
                  <a:pt x="35167" y="719639"/>
                </a:cubicBezTo>
                <a:cubicBezTo>
                  <a:pt x="3" y="426184"/>
                  <a:pt x="376472" y="0"/>
                  <a:pt x="487130" y="19697"/>
                </a:cubicBezTo>
              </a:path>
            </a:pathLst>
          </a:custGeom>
          <a:ln w="38100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9" name="Forme libre 18"/>
          <p:cNvSpPr/>
          <p:nvPr/>
        </p:nvSpPr>
        <p:spPr>
          <a:xfrm rot="4326624" flipH="1">
            <a:off x="1192227" y="4403347"/>
            <a:ext cx="582209" cy="478099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  <a:gd name="connsiteX0" fmla="*/ 703058 w 1483611"/>
              <a:gd name="connsiteY0" fmla="*/ 1823390 h 1823390"/>
              <a:gd name="connsiteX1" fmla="*/ 601824 w 1483611"/>
              <a:gd name="connsiteY1" fmla="*/ 1525011 h 1823390"/>
              <a:gd name="connsiteX2" fmla="*/ 67766 w 1483611"/>
              <a:gd name="connsiteY2" fmla="*/ 413001 h 1823390"/>
              <a:gd name="connsiteX3" fmla="*/ 1057956 w 1483611"/>
              <a:gd name="connsiteY3" fmla="*/ 181423 h 1823390"/>
              <a:gd name="connsiteX4" fmla="*/ 1483611 w 1483611"/>
              <a:gd name="connsiteY4" fmla="*/ 19697 h 1823390"/>
              <a:gd name="connsiteX0" fmla="*/ 828842 w 1609395"/>
              <a:gd name="connsiteY0" fmla="*/ 2164638 h 2164638"/>
              <a:gd name="connsiteX1" fmla="*/ 727608 w 1609395"/>
              <a:gd name="connsiteY1" fmla="*/ 1866259 h 2164638"/>
              <a:gd name="connsiteX2" fmla="*/ 193550 w 1609395"/>
              <a:gd name="connsiteY2" fmla="*/ 754249 h 2164638"/>
              <a:gd name="connsiteX3" fmla="*/ 235975 w 1609395"/>
              <a:gd name="connsiteY3" fmla="*/ 65550 h 2164638"/>
              <a:gd name="connsiteX4" fmla="*/ 1609395 w 1609395"/>
              <a:gd name="connsiteY4" fmla="*/ 360945 h 2164638"/>
              <a:gd name="connsiteX0" fmla="*/ 828842 w 1609395"/>
              <a:gd name="connsiteY0" fmla="*/ 2164638 h 2164638"/>
              <a:gd name="connsiteX1" fmla="*/ 193550 w 1609395"/>
              <a:gd name="connsiteY1" fmla="*/ 754249 h 2164638"/>
              <a:gd name="connsiteX2" fmla="*/ 235975 w 1609395"/>
              <a:gd name="connsiteY2" fmla="*/ 65550 h 2164638"/>
              <a:gd name="connsiteX3" fmla="*/ 1609395 w 1609395"/>
              <a:gd name="connsiteY3" fmla="*/ 360945 h 2164638"/>
              <a:gd name="connsiteX0" fmla="*/ 1000722 w 1781275"/>
              <a:gd name="connsiteY0" fmla="*/ 2253116 h 2253116"/>
              <a:gd name="connsiteX1" fmla="*/ 98812 w 1781275"/>
              <a:gd name="connsiteY1" fmla="*/ 1373591 h 2253116"/>
              <a:gd name="connsiteX2" fmla="*/ 407855 w 1781275"/>
              <a:gd name="connsiteY2" fmla="*/ 154028 h 2253116"/>
              <a:gd name="connsiteX3" fmla="*/ 1781275 w 1781275"/>
              <a:gd name="connsiteY3" fmla="*/ 449423 h 2253116"/>
              <a:gd name="connsiteX0" fmla="*/ 1000722 w 1437909"/>
              <a:gd name="connsiteY0" fmla="*/ 2241365 h 2241365"/>
              <a:gd name="connsiteX1" fmla="*/ 98812 w 1437909"/>
              <a:gd name="connsiteY1" fmla="*/ 1361840 h 2241365"/>
              <a:gd name="connsiteX2" fmla="*/ 407855 w 1437909"/>
              <a:gd name="connsiteY2" fmla="*/ 142277 h 2241365"/>
              <a:gd name="connsiteX3" fmla="*/ 1437910 w 1437909"/>
              <a:gd name="connsiteY3" fmla="*/ 508174 h 2241365"/>
              <a:gd name="connsiteX0" fmla="*/ 1150228 w 1459265"/>
              <a:gd name="connsiteY0" fmla="*/ 1727738 h 1727737"/>
              <a:gd name="connsiteX1" fmla="*/ 120168 w 1459265"/>
              <a:gd name="connsiteY1" fmla="*/ 1361840 h 1727737"/>
              <a:gd name="connsiteX2" fmla="*/ 429211 w 1459265"/>
              <a:gd name="connsiteY2" fmla="*/ 142277 h 1727737"/>
              <a:gd name="connsiteX3" fmla="*/ 1459266 w 1459265"/>
              <a:gd name="connsiteY3" fmla="*/ 508174 h 1727737"/>
              <a:gd name="connsiteX0" fmla="*/ 1150228 w 1459265"/>
              <a:gd name="connsiteY0" fmla="*/ 1727738 h 2051076"/>
              <a:gd name="connsiteX1" fmla="*/ 120168 w 1459265"/>
              <a:gd name="connsiteY1" fmla="*/ 1361840 h 2051076"/>
              <a:gd name="connsiteX2" fmla="*/ 429211 w 1459265"/>
              <a:gd name="connsiteY2" fmla="*/ 142277 h 2051076"/>
              <a:gd name="connsiteX3" fmla="*/ 1459266 w 1459265"/>
              <a:gd name="connsiteY3" fmla="*/ 508174 h 2051076"/>
              <a:gd name="connsiteX0" fmla="*/ 4352094 w 4352094"/>
              <a:gd name="connsiteY0" fmla="*/ 761463 h 1465036"/>
              <a:gd name="connsiteX1" fmla="*/ 577577 w 4352094"/>
              <a:gd name="connsiteY1" fmla="*/ 1361840 h 1465036"/>
              <a:gd name="connsiteX2" fmla="*/ 886620 w 4352094"/>
              <a:gd name="connsiteY2" fmla="*/ 142277 h 1465036"/>
              <a:gd name="connsiteX3" fmla="*/ 1916675 w 4352094"/>
              <a:gd name="connsiteY3" fmla="*/ 508174 h 1465036"/>
              <a:gd name="connsiteX0" fmla="*/ 3541700 w 3541700"/>
              <a:gd name="connsiteY0" fmla="*/ 694860 h 1018196"/>
              <a:gd name="connsiteX1" fmla="*/ 648935 w 3541700"/>
              <a:gd name="connsiteY1" fmla="*/ 895612 h 1018196"/>
              <a:gd name="connsiteX2" fmla="*/ 76226 w 3541700"/>
              <a:gd name="connsiteY2" fmla="*/ 75674 h 1018196"/>
              <a:gd name="connsiteX3" fmla="*/ 1106281 w 3541700"/>
              <a:gd name="connsiteY3" fmla="*/ 441571 h 1018196"/>
              <a:gd name="connsiteX0" fmla="*/ 3642499 w 3642499"/>
              <a:gd name="connsiteY0" fmla="*/ 1137801 h 1461137"/>
              <a:gd name="connsiteX1" fmla="*/ 749734 w 3642499"/>
              <a:gd name="connsiteY1" fmla="*/ 1338553 h 1461137"/>
              <a:gd name="connsiteX2" fmla="*/ 177025 w 3642499"/>
              <a:gd name="connsiteY2" fmla="*/ 518615 h 1461137"/>
              <a:gd name="connsiteX3" fmla="*/ 1811897 w 3642499"/>
              <a:gd name="connsiteY3" fmla="*/ 19697 h 1461137"/>
              <a:gd name="connsiteX0" fmla="*/ 3513175 w 3513175"/>
              <a:gd name="connsiteY0" fmla="*/ 1137801 h 2079647"/>
              <a:gd name="connsiteX1" fmla="*/ 1396352 w 3513175"/>
              <a:gd name="connsiteY1" fmla="*/ 1976451 h 2079647"/>
              <a:gd name="connsiteX2" fmla="*/ 47701 w 3513175"/>
              <a:gd name="connsiteY2" fmla="*/ 518615 h 2079647"/>
              <a:gd name="connsiteX3" fmla="*/ 1682573 w 3513175"/>
              <a:gd name="connsiteY3" fmla="*/ 19697 h 2079647"/>
              <a:gd name="connsiteX0" fmla="*/ 2827471 w 2827471"/>
              <a:gd name="connsiteY0" fmla="*/ 1137801 h 2013473"/>
              <a:gd name="connsiteX1" fmla="*/ 710648 w 2827471"/>
              <a:gd name="connsiteY1" fmla="*/ 1976451 h 2013473"/>
              <a:gd name="connsiteX2" fmla="*/ 47702 w 2827471"/>
              <a:gd name="connsiteY2" fmla="*/ 915664 h 2013473"/>
              <a:gd name="connsiteX3" fmla="*/ 996869 w 2827471"/>
              <a:gd name="connsiteY3" fmla="*/ 19697 h 2013473"/>
              <a:gd name="connsiteX0" fmla="*/ 2816305 w 2816305"/>
              <a:gd name="connsiteY0" fmla="*/ 725881 h 1601553"/>
              <a:gd name="connsiteX1" fmla="*/ 699482 w 2816305"/>
              <a:gd name="connsiteY1" fmla="*/ 1564531 h 1601553"/>
              <a:gd name="connsiteX2" fmla="*/ 36536 w 2816305"/>
              <a:gd name="connsiteY2" fmla="*/ 503744 h 1601553"/>
              <a:gd name="connsiteX3" fmla="*/ 480275 w 2816305"/>
              <a:gd name="connsiteY3" fmla="*/ 19697 h 1601553"/>
              <a:gd name="connsiteX0" fmla="*/ 2828735 w 2828735"/>
              <a:gd name="connsiteY0" fmla="*/ 725881 h 1216843"/>
              <a:gd name="connsiteX1" fmla="*/ 786502 w 2828735"/>
              <a:gd name="connsiteY1" fmla="*/ 1179819 h 1216843"/>
              <a:gd name="connsiteX2" fmla="*/ 48966 w 2828735"/>
              <a:gd name="connsiteY2" fmla="*/ 503744 h 1216843"/>
              <a:gd name="connsiteX3" fmla="*/ 492705 w 2828735"/>
              <a:gd name="connsiteY3" fmla="*/ 19697 h 1216843"/>
              <a:gd name="connsiteX0" fmla="*/ 3511635 w 3511635"/>
              <a:gd name="connsiteY0" fmla="*/ 725881 h 1189687"/>
              <a:gd name="connsiteX1" fmla="*/ 1469402 w 3511635"/>
              <a:gd name="connsiteY1" fmla="*/ 1179819 h 1189687"/>
              <a:gd name="connsiteX2" fmla="*/ 48965 w 3511635"/>
              <a:gd name="connsiteY2" fmla="*/ 666665 h 1189687"/>
              <a:gd name="connsiteX3" fmla="*/ 1175605 w 3511635"/>
              <a:gd name="connsiteY3" fmla="*/ 19697 h 1189687"/>
              <a:gd name="connsiteX0" fmla="*/ 3503234 w 3503234"/>
              <a:gd name="connsiteY0" fmla="*/ 725881 h 1049220"/>
              <a:gd name="connsiteX1" fmla="*/ 923835 w 3503234"/>
              <a:gd name="connsiteY1" fmla="*/ 989695 h 1049220"/>
              <a:gd name="connsiteX2" fmla="*/ 40564 w 3503234"/>
              <a:gd name="connsiteY2" fmla="*/ 666665 h 1049220"/>
              <a:gd name="connsiteX3" fmla="*/ 1167204 w 3503234"/>
              <a:gd name="connsiteY3" fmla="*/ 19697 h 1049220"/>
              <a:gd name="connsiteX0" fmla="*/ 3462669 w 3462669"/>
              <a:gd name="connsiteY0" fmla="*/ 725881 h 725880"/>
              <a:gd name="connsiteX1" fmla="*/ -1 w 3462669"/>
              <a:gd name="connsiteY1" fmla="*/ 666665 h 725880"/>
              <a:gd name="connsiteX2" fmla="*/ 1126639 w 3462669"/>
              <a:gd name="connsiteY2" fmla="*/ 19697 h 725880"/>
              <a:gd name="connsiteX0" fmla="*/ 3462669 w 3462669"/>
              <a:gd name="connsiteY0" fmla="*/ 725881 h 778484"/>
              <a:gd name="connsiteX1" fmla="*/ 3440293 w 3462669"/>
              <a:gd name="connsiteY1" fmla="*/ 778482 h 778484"/>
              <a:gd name="connsiteX2" fmla="*/ -1 w 3462669"/>
              <a:gd name="connsiteY2" fmla="*/ 666665 h 778484"/>
              <a:gd name="connsiteX3" fmla="*/ 1126639 w 3462669"/>
              <a:gd name="connsiteY3" fmla="*/ 19697 h 778484"/>
              <a:gd name="connsiteX0" fmla="*/ 4065592 w 4065592"/>
              <a:gd name="connsiteY0" fmla="*/ 725881 h 1260150"/>
              <a:gd name="connsiteX1" fmla="*/ 4043216 w 4065592"/>
              <a:gd name="connsiteY1" fmla="*/ 778482 h 1260150"/>
              <a:gd name="connsiteX2" fmla="*/ 602922 w 4065592"/>
              <a:gd name="connsiteY2" fmla="*/ 666665 h 1260150"/>
              <a:gd name="connsiteX3" fmla="*/ 1729562 w 4065592"/>
              <a:gd name="connsiteY3" fmla="*/ 19697 h 1260150"/>
              <a:gd name="connsiteX0" fmla="*/ 4065592 w 4065592"/>
              <a:gd name="connsiteY0" fmla="*/ 725881 h 1260150"/>
              <a:gd name="connsiteX1" fmla="*/ 4043216 w 4065592"/>
              <a:gd name="connsiteY1" fmla="*/ 778482 h 1260150"/>
              <a:gd name="connsiteX2" fmla="*/ 602922 w 4065592"/>
              <a:gd name="connsiteY2" fmla="*/ 666665 h 1260150"/>
              <a:gd name="connsiteX3" fmla="*/ 1729562 w 4065592"/>
              <a:gd name="connsiteY3" fmla="*/ 19697 h 1260150"/>
              <a:gd name="connsiteX0" fmla="*/ 4065592 w 4065592"/>
              <a:gd name="connsiteY0" fmla="*/ 725881 h 1260150"/>
              <a:gd name="connsiteX1" fmla="*/ 4043216 w 4065592"/>
              <a:gd name="connsiteY1" fmla="*/ 778482 h 1260150"/>
              <a:gd name="connsiteX2" fmla="*/ 602922 w 4065592"/>
              <a:gd name="connsiteY2" fmla="*/ 666665 h 1260150"/>
              <a:gd name="connsiteX3" fmla="*/ 1729562 w 4065592"/>
              <a:gd name="connsiteY3" fmla="*/ 19697 h 1260150"/>
              <a:gd name="connsiteX0" fmla="*/ 4065592 w 4065592"/>
              <a:gd name="connsiteY0" fmla="*/ 986361 h 1520630"/>
              <a:gd name="connsiteX1" fmla="*/ 4043216 w 4065592"/>
              <a:gd name="connsiteY1" fmla="*/ 1038962 h 1520630"/>
              <a:gd name="connsiteX2" fmla="*/ 602922 w 4065592"/>
              <a:gd name="connsiteY2" fmla="*/ 927145 h 1520630"/>
              <a:gd name="connsiteX3" fmla="*/ 1670927 w 4065592"/>
              <a:gd name="connsiteY3" fmla="*/ 19697 h 1520630"/>
              <a:gd name="connsiteX0" fmla="*/ 4065592 w 4065592"/>
              <a:gd name="connsiteY0" fmla="*/ 986361 h 1520630"/>
              <a:gd name="connsiteX1" fmla="*/ 4043216 w 4065592"/>
              <a:gd name="connsiteY1" fmla="*/ 1038962 h 1520630"/>
              <a:gd name="connsiteX2" fmla="*/ 220218 w 4065592"/>
              <a:gd name="connsiteY2" fmla="*/ 954972 h 1520630"/>
              <a:gd name="connsiteX3" fmla="*/ 1670927 w 4065592"/>
              <a:gd name="connsiteY3" fmla="*/ 19697 h 1520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65592" h="1520630">
                <a:moveTo>
                  <a:pt x="4065592" y="986361"/>
                </a:moveTo>
                <a:lnTo>
                  <a:pt x="4043216" y="1038962"/>
                </a:lnTo>
                <a:cubicBezTo>
                  <a:pt x="2" y="1520630"/>
                  <a:pt x="208801" y="1289362"/>
                  <a:pt x="220218" y="954972"/>
                </a:cubicBezTo>
                <a:cubicBezTo>
                  <a:pt x="280942" y="546945"/>
                  <a:pt x="1560269" y="0"/>
                  <a:pt x="1670927" y="19697"/>
                </a:cubicBezTo>
              </a:path>
            </a:pathLst>
          </a:custGeom>
          <a:ln w="38100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21" name="Image 20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3928" y="3571855"/>
            <a:ext cx="3962448" cy="1399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1" name="Text Box 1"/>
          <p:cNvSpPr txBox="1">
            <a:spLocks noChangeArrowheads="1"/>
          </p:cNvSpPr>
          <p:nvPr/>
        </p:nvSpPr>
        <p:spPr bwMode="auto">
          <a:xfrm>
            <a:off x="2195736" y="4940007"/>
            <a:ext cx="6768752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Elimination difficile car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les alcoolates sont des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mauvais </a:t>
            </a:r>
            <a:r>
              <a:rPr kumimoji="0" lang="fr-FR" sz="2000" b="1" i="1" u="sng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nucléofuges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(bases fortes)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7912" y="5949280"/>
            <a:ext cx="8964488" cy="430887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r>
              <a:rPr lang="fr-FR" sz="2200" dirty="0" smtClean="0">
                <a:sym typeface="Wingdings"/>
              </a:rPr>
              <a:t></a:t>
            </a:r>
            <a:r>
              <a:rPr lang="fr-FR" sz="2200" baseline="30000" dirty="0" smtClean="0"/>
              <a:t> </a:t>
            </a:r>
            <a:r>
              <a:rPr lang="fr-FR" sz="2200" b="1" u="sng" dirty="0" smtClean="0"/>
              <a:t>Réaction acido-basique entre l’acide carboxylique et l’ion alcoolate</a:t>
            </a:r>
            <a:r>
              <a:rPr lang="fr-FR" sz="2200" dirty="0" smtClean="0"/>
              <a:t> :</a:t>
            </a:r>
            <a:endParaRPr lang="fr-FR" sz="2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15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15361" grpId="0"/>
      <p:bldP spid="23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72008" y="44624"/>
            <a:ext cx="8964488" cy="6696744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2008" y="57324"/>
            <a:ext cx="8964488" cy="430887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r>
              <a:rPr lang="fr-FR" sz="2200" dirty="0" smtClean="0">
                <a:sym typeface="Wingdings"/>
              </a:rPr>
              <a:t></a:t>
            </a:r>
            <a:r>
              <a:rPr lang="fr-FR" sz="2200" baseline="30000" dirty="0" smtClean="0"/>
              <a:t> </a:t>
            </a:r>
            <a:r>
              <a:rPr lang="fr-FR" sz="2200" b="1" u="sng" dirty="0" smtClean="0"/>
              <a:t>Elimination du groupe Et-O</a:t>
            </a:r>
            <a:r>
              <a:rPr lang="fr-FR" sz="2200" b="1" u="sng" baseline="30000" dirty="0" smtClean="0"/>
              <a:t> –</a:t>
            </a:r>
            <a:r>
              <a:rPr lang="fr-FR" sz="2200" b="1" u="sng" dirty="0" smtClean="0"/>
              <a:t>, mauvais </a:t>
            </a:r>
            <a:r>
              <a:rPr lang="fr-FR" sz="2200" b="1" u="sng" dirty="0" err="1" smtClean="0"/>
              <a:t>nucléofuge</a:t>
            </a:r>
            <a:r>
              <a:rPr lang="fr-FR" sz="2200" dirty="0" smtClean="0"/>
              <a:t> :</a:t>
            </a:r>
            <a:endParaRPr lang="fr-FR" sz="2200" dirty="0"/>
          </a:p>
        </p:txBody>
      </p:sp>
      <p:pic>
        <p:nvPicPr>
          <p:cNvPr id="4" name="Imag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32227"/>
            <a:ext cx="2257096" cy="181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Connecteur droit avec flèche 4"/>
          <p:cNvCxnSpPr/>
          <p:nvPr/>
        </p:nvCxnSpPr>
        <p:spPr>
          <a:xfrm>
            <a:off x="2843808" y="1424315"/>
            <a:ext cx="936625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avec flèche 5"/>
          <p:cNvCxnSpPr/>
          <p:nvPr/>
        </p:nvCxnSpPr>
        <p:spPr>
          <a:xfrm flipH="1">
            <a:off x="2771800" y="1707349"/>
            <a:ext cx="1008112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orme libre 6"/>
          <p:cNvSpPr/>
          <p:nvPr/>
        </p:nvSpPr>
        <p:spPr>
          <a:xfrm rot="6844802" flipH="1">
            <a:off x="684316" y="800179"/>
            <a:ext cx="267610" cy="535848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  <a:gd name="connsiteX0" fmla="*/ 703058 w 1483611"/>
              <a:gd name="connsiteY0" fmla="*/ 1823390 h 1823390"/>
              <a:gd name="connsiteX1" fmla="*/ 601824 w 1483611"/>
              <a:gd name="connsiteY1" fmla="*/ 1525011 h 1823390"/>
              <a:gd name="connsiteX2" fmla="*/ 67766 w 1483611"/>
              <a:gd name="connsiteY2" fmla="*/ 413001 h 1823390"/>
              <a:gd name="connsiteX3" fmla="*/ 1057956 w 1483611"/>
              <a:gd name="connsiteY3" fmla="*/ 181423 h 1823390"/>
              <a:gd name="connsiteX4" fmla="*/ 1483611 w 1483611"/>
              <a:gd name="connsiteY4" fmla="*/ 19697 h 1823390"/>
              <a:gd name="connsiteX0" fmla="*/ 828842 w 1609395"/>
              <a:gd name="connsiteY0" fmla="*/ 2164638 h 2164638"/>
              <a:gd name="connsiteX1" fmla="*/ 727608 w 1609395"/>
              <a:gd name="connsiteY1" fmla="*/ 1866259 h 2164638"/>
              <a:gd name="connsiteX2" fmla="*/ 193550 w 1609395"/>
              <a:gd name="connsiteY2" fmla="*/ 754249 h 2164638"/>
              <a:gd name="connsiteX3" fmla="*/ 235975 w 1609395"/>
              <a:gd name="connsiteY3" fmla="*/ 65550 h 2164638"/>
              <a:gd name="connsiteX4" fmla="*/ 1609395 w 1609395"/>
              <a:gd name="connsiteY4" fmla="*/ 360945 h 2164638"/>
              <a:gd name="connsiteX0" fmla="*/ 828842 w 1609395"/>
              <a:gd name="connsiteY0" fmla="*/ 2164638 h 2164638"/>
              <a:gd name="connsiteX1" fmla="*/ 193550 w 1609395"/>
              <a:gd name="connsiteY1" fmla="*/ 754249 h 2164638"/>
              <a:gd name="connsiteX2" fmla="*/ 235975 w 1609395"/>
              <a:gd name="connsiteY2" fmla="*/ 65550 h 2164638"/>
              <a:gd name="connsiteX3" fmla="*/ 1609395 w 1609395"/>
              <a:gd name="connsiteY3" fmla="*/ 360945 h 2164638"/>
              <a:gd name="connsiteX0" fmla="*/ 1000722 w 1781275"/>
              <a:gd name="connsiteY0" fmla="*/ 2253116 h 2253116"/>
              <a:gd name="connsiteX1" fmla="*/ 98812 w 1781275"/>
              <a:gd name="connsiteY1" fmla="*/ 1373591 h 2253116"/>
              <a:gd name="connsiteX2" fmla="*/ 407855 w 1781275"/>
              <a:gd name="connsiteY2" fmla="*/ 154028 h 2253116"/>
              <a:gd name="connsiteX3" fmla="*/ 1781275 w 1781275"/>
              <a:gd name="connsiteY3" fmla="*/ 449423 h 2253116"/>
              <a:gd name="connsiteX0" fmla="*/ 1000722 w 1437909"/>
              <a:gd name="connsiteY0" fmla="*/ 2241365 h 2241365"/>
              <a:gd name="connsiteX1" fmla="*/ 98812 w 1437909"/>
              <a:gd name="connsiteY1" fmla="*/ 1361840 h 2241365"/>
              <a:gd name="connsiteX2" fmla="*/ 407855 w 1437909"/>
              <a:gd name="connsiteY2" fmla="*/ 142277 h 2241365"/>
              <a:gd name="connsiteX3" fmla="*/ 1437910 w 1437909"/>
              <a:gd name="connsiteY3" fmla="*/ 508174 h 2241365"/>
              <a:gd name="connsiteX0" fmla="*/ 1150228 w 1459265"/>
              <a:gd name="connsiteY0" fmla="*/ 1727738 h 1727737"/>
              <a:gd name="connsiteX1" fmla="*/ 120168 w 1459265"/>
              <a:gd name="connsiteY1" fmla="*/ 1361840 h 1727737"/>
              <a:gd name="connsiteX2" fmla="*/ 429211 w 1459265"/>
              <a:gd name="connsiteY2" fmla="*/ 142277 h 1727737"/>
              <a:gd name="connsiteX3" fmla="*/ 1459266 w 1459265"/>
              <a:gd name="connsiteY3" fmla="*/ 508174 h 1727737"/>
              <a:gd name="connsiteX0" fmla="*/ 1150228 w 1459265"/>
              <a:gd name="connsiteY0" fmla="*/ 1727738 h 2051076"/>
              <a:gd name="connsiteX1" fmla="*/ 120168 w 1459265"/>
              <a:gd name="connsiteY1" fmla="*/ 1361840 h 2051076"/>
              <a:gd name="connsiteX2" fmla="*/ 429211 w 1459265"/>
              <a:gd name="connsiteY2" fmla="*/ 142277 h 2051076"/>
              <a:gd name="connsiteX3" fmla="*/ 1459266 w 1459265"/>
              <a:gd name="connsiteY3" fmla="*/ 508174 h 2051076"/>
              <a:gd name="connsiteX0" fmla="*/ 4352094 w 4352094"/>
              <a:gd name="connsiteY0" fmla="*/ 761463 h 1465036"/>
              <a:gd name="connsiteX1" fmla="*/ 577577 w 4352094"/>
              <a:gd name="connsiteY1" fmla="*/ 1361840 h 1465036"/>
              <a:gd name="connsiteX2" fmla="*/ 886620 w 4352094"/>
              <a:gd name="connsiteY2" fmla="*/ 142277 h 1465036"/>
              <a:gd name="connsiteX3" fmla="*/ 1916675 w 4352094"/>
              <a:gd name="connsiteY3" fmla="*/ 508174 h 1465036"/>
              <a:gd name="connsiteX0" fmla="*/ 3541700 w 3541700"/>
              <a:gd name="connsiteY0" fmla="*/ 694860 h 1018196"/>
              <a:gd name="connsiteX1" fmla="*/ 648935 w 3541700"/>
              <a:gd name="connsiteY1" fmla="*/ 895612 h 1018196"/>
              <a:gd name="connsiteX2" fmla="*/ 76226 w 3541700"/>
              <a:gd name="connsiteY2" fmla="*/ 75674 h 1018196"/>
              <a:gd name="connsiteX3" fmla="*/ 1106281 w 3541700"/>
              <a:gd name="connsiteY3" fmla="*/ 441571 h 1018196"/>
              <a:gd name="connsiteX0" fmla="*/ 3642499 w 3642499"/>
              <a:gd name="connsiteY0" fmla="*/ 1137801 h 1461137"/>
              <a:gd name="connsiteX1" fmla="*/ 749734 w 3642499"/>
              <a:gd name="connsiteY1" fmla="*/ 1338553 h 1461137"/>
              <a:gd name="connsiteX2" fmla="*/ 177025 w 3642499"/>
              <a:gd name="connsiteY2" fmla="*/ 518615 h 1461137"/>
              <a:gd name="connsiteX3" fmla="*/ 1811897 w 3642499"/>
              <a:gd name="connsiteY3" fmla="*/ 19697 h 1461137"/>
              <a:gd name="connsiteX0" fmla="*/ 3513175 w 3513175"/>
              <a:gd name="connsiteY0" fmla="*/ 1137801 h 2079647"/>
              <a:gd name="connsiteX1" fmla="*/ 1396352 w 3513175"/>
              <a:gd name="connsiteY1" fmla="*/ 1976451 h 2079647"/>
              <a:gd name="connsiteX2" fmla="*/ 47701 w 3513175"/>
              <a:gd name="connsiteY2" fmla="*/ 518615 h 2079647"/>
              <a:gd name="connsiteX3" fmla="*/ 1682573 w 3513175"/>
              <a:gd name="connsiteY3" fmla="*/ 19697 h 2079647"/>
              <a:gd name="connsiteX0" fmla="*/ 2827471 w 2827471"/>
              <a:gd name="connsiteY0" fmla="*/ 1137801 h 2013473"/>
              <a:gd name="connsiteX1" fmla="*/ 710648 w 2827471"/>
              <a:gd name="connsiteY1" fmla="*/ 1976451 h 2013473"/>
              <a:gd name="connsiteX2" fmla="*/ 47702 w 2827471"/>
              <a:gd name="connsiteY2" fmla="*/ 915664 h 2013473"/>
              <a:gd name="connsiteX3" fmla="*/ 996869 w 2827471"/>
              <a:gd name="connsiteY3" fmla="*/ 19697 h 2013473"/>
              <a:gd name="connsiteX0" fmla="*/ 2814936 w 2814936"/>
              <a:gd name="connsiteY0" fmla="*/ 941776 h 1817448"/>
              <a:gd name="connsiteX1" fmla="*/ 698113 w 2814936"/>
              <a:gd name="connsiteY1" fmla="*/ 1780426 h 1817448"/>
              <a:gd name="connsiteX2" fmla="*/ 35167 w 2814936"/>
              <a:gd name="connsiteY2" fmla="*/ 719639 h 1817448"/>
              <a:gd name="connsiteX3" fmla="*/ 487130 w 2814936"/>
              <a:gd name="connsiteY3" fmla="*/ 19697 h 1817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4936" h="1817448">
                <a:moveTo>
                  <a:pt x="2814936" y="941776"/>
                </a:moveTo>
                <a:cubicBezTo>
                  <a:pt x="2201057" y="1265114"/>
                  <a:pt x="1161408" y="1817449"/>
                  <a:pt x="698113" y="1780426"/>
                </a:cubicBezTo>
                <a:cubicBezTo>
                  <a:pt x="234818" y="1743403"/>
                  <a:pt x="70331" y="1013094"/>
                  <a:pt x="35167" y="719639"/>
                </a:cubicBezTo>
                <a:cubicBezTo>
                  <a:pt x="3" y="426184"/>
                  <a:pt x="376472" y="0"/>
                  <a:pt x="487130" y="19697"/>
                </a:cubicBezTo>
              </a:path>
            </a:pathLst>
          </a:custGeom>
          <a:ln w="38100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8" name="Forme libre 7"/>
          <p:cNvSpPr/>
          <p:nvPr/>
        </p:nvSpPr>
        <p:spPr>
          <a:xfrm rot="4326624" flipH="1">
            <a:off x="1192227" y="1607735"/>
            <a:ext cx="582209" cy="478099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  <a:gd name="connsiteX0" fmla="*/ 703058 w 1483611"/>
              <a:gd name="connsiteY0" fmla="*/ 1823390 h 1823390"/>
              <a:gd name="connsiteX1" fmla="*/ 601824 w 1483611"/>
              <a:gd name="connsiteY1" fmla="*/ 1525011 h 1823390"/>
              <a:gd name="connsiteX2" fmla="*/ 67766 w 1483611"/>
              <a:gd name="connsiteY2" fmla="*/ 413001 h 1823390"/>
              <a:gd name="connsiteX3" fmla="*/ 1057956 w 1483611"/>
              <a:gd name="connsiteY3" fmla="*/ 181423 h 1823390"/>
              <a:gd name="connsiteX4" fmla="*/ 1483611 w 1483611"/>
              <a:gd name="connsiteY4" fmla="*/ 19697 h 1823390"/>
              <a:gd name="connsiteX0" fmla="*/ 828842 w 1609395"/>
              <a:gd name="connsiteY0" fmla="*/ 2164638 h 2164638"/>
              <a:gd name="connsiteX1" fmla="*/ 727608 w 1609395"/>
              <a:gd name="connsiteY1" fmla="*/ 1866259 h 2164638"/>
              <a:gd name="connsiteX2" fmla="*/ 193550 w 1609395"/>
              <a:gd name="connsiteY2" fmla="*/ 754249 h 2164638"/>
              <a:gd name="connsiteX3" fmla="*/ 235975 w 1609395"/>
              <a:gd name="connsiteY3" fmla="*/ 65550 h 2164638"/>
              <a:gd name="connsiteX4" fmla="*/ 1609395 w 1609395"/>
              <a:gd name="connsiteY4" fmla="*/ 360945 h 2164638"/>
              <a:gd name="connsiteX0" fmla="*/ 828842 w 1609395"/>
              <a:gd name="connsiteY0" fmla="*/ 2164638 h 2164638"/>
              <a:gd name="connsiteX1" fmla="*/ 193550 w 1609395"/>
              <a:gd name="connsiteY1" fmla="*/ 754249 h 2164638"/>
              <a:gd name="connsiteX2" fmla="*/ 235975 w 1609395"/>
              <a:gd name="connsiteY2" fmla="*/ 65550 h 2164638"/>
              <a:gd name="connsiteX3" fmla="*/ 1609395 w 1609395"/>
              <a:gd name="connsiteY3" fmla="*/ 360945 h 2164638"/>
              <a:gd name="connsiteX0" fmla="*/ 1000722 w 1781275"/>
              <a:gd name="connsiteY0" fmla="*/ 2253116 h 2253116"/>
              <a:gd name="connsiteX1" fmla="*/ 98812 w 1781275"/>
              <a:gd name="connsiteY1" fmla="*/ 1373591 h 2253116"/>
              <a:gd name="connsiteX2" fmla="*/ 407855 w 1781275"/>
              <a:gd name="connsiteY2" fmla="*/ 154028 h 2253116"/>
              <a:gd name="connsiteX3" fmla="*/ 1781275 w 1781275"/>
              <a:gd name="connsiteY3" fmla="*/ 449423 h 2253116"/>
              <a:gd name="connsiteX0" fmla="*/ 1000722 w 1437909"/>
              <a:gd name="connsiteY0" fmla="*/ 2241365 h 2241365"/>
              <a:gd name="connsiteX1" fmla="*/ 98812 w 1437909"/>
              <a:gd name="connsiteY1" fmla="*/ 1361840 h 2241365"/>
              <a:gd name="connsiteX2" fmla="*/ 407855 w 1437909"/>
              <a:gd name="connsiteY2" fmla="*/ 142277 h 2241365"/>
              <a:gd name="connsiteX3" fmla="*/ 1437910 w 1437909"/>
              <a:gd name="connsiteY3" fmla="*/ 508174 h 2241365"/>
              <a:gd name="connsiteX0" fmla="*/ 1150228 w 1459265"/>
              <a:gd name="connsiteY0" fmla="*/ 1727738 h 1727737"/>
              <a:gd name="connsiteX1" fmla="*/ 120168 w 1459265"/>
              <a:gd name="connsiteY1" fmla="*/ 1361840 h 1727737"/>
              <a:gd name="connsiteX2" fmla="*/ 429211 w 1459265"/>
              <a:gd name="connsiteY2" fmla="*/ 142277 h 1727737"/>
              <a:gd name="connsiteX3" fmla="*/ 1459266 w 1459265"/>
              <a:gd name="connsiteY3" fmla="*/ 508174 h 1727737"/>
              <a:gd name="connsiteX0" fmla="*/ 1150228 w 1459265"/>
              <a:gd name="connsiteY0" fmla="*/ 1727738 h 2051076"/>
              <a:gd name="connsiteX1" fmla="*/ 120168 w 1459265"/>
              <a:gd name="connsiteY1" fmla="*/ 1361840 h 2051076"/>
              <a:gd name="connsiteX2" fmla="*/ 429211 w 1459265"/>
              <a:gd name="connsiteY2" fmla="*/ 142277 h 2051076"/>
              <a:gd name="connsiteX3" fmla="*/ 1459266 w 1459265"/>
              <a:gd name="connsiteY3" fmla="*/ 508174 h 2051076"/>
              <a:gd name="connsiteX0" fmla="*/ 4352094 w 4352094"/>
              <a:gd name="connsiteY0" fmla="*/ 761463 h 1465036"/>
              <a:gd name="connsiteX1" fmla="*/ 577577 w 4352094"/>
              <a:gd name="connsiteY1" fmla="*/ 1361840 h 1465036"/>
              <a:gd name="connsiteX2" fmla="*/ 886620 w 4352094"/>
              <a:gd name="connsiteY2" fmla="*/ 142277 h 1465036"/>
              <a:gd name="connsiteX3" fmla="*/ 1916675 w 4352094"/>
              <a:gd name="connsiteY3" fmla="*/ 508174 h 1465036"/>
              <a:gd name="connsiteX0" fmla="*/ 3541700 w 3541700"/>
              <a:gd name="connsiteY0" fmla="*/ 694860 h 1018196"/>
              <a:gd name="connsiteX1" fmla="*/ 648935 w 3541700"/>
              <a:gd name="connsiteY1" fmla="*/ 895612 h 1018196"/>
              <a:gd name="connsiteX2" fmla="*/ 76226 w 3541700"/>
              <a:gd name="connsiteY2" fmla="*/ 75674 h 1018196"/>
              <a:gd name="connsiteX3" fmla="*/ 1106281 w 3541700"/>
              <a:gd name="connsiteY3" fmla="*/ 441571 h 1018196"/>
              <a:gd name="connsiteX0" fmla="*/ 3642499 w 3642499"/>
              <a:gd name="connsiteY0" fmla="*/ 1137801 h 1461137"/>
              <a:gd name="connsiteX1" fmla="*/ 749734 w 3642499"/>
              <a:gd name="connsiteY1" fmla="*/ 1338553 h 1461137"/>
              <a:gd name="connsiteX2" fmla="*/ 177025 w 3642499"/>
              <a:gd name="connsiteY2" fmla="*/ 518615 h 1461137"/>
              <a:gd name="connsiteX3" fmla="*/ 1811897 w 3642499"/>
              <a:gd name="connsiteY3" fmla="*/ 19697 h 1461137"/>
              <a:gd name="connsiteX0" fmla="*/ 3513175 w 3513175"/>
              <a:gd name="connsiteY0" fmla="*/ 1137801 h 2079647"/>
              <a:gd name="connsiteX1" fmla="*/ 1396352 w 3513175"/>
              <a:gd name="connsiteY1" fmla="*/ 1976451 h 2079647"/>
              <a:gd name="connsiteX2" fmla="*/ 47701 w 3513175"/>
              <a:gd name="connsiteY2" fmla="*/ 518615 h 2079647"/>
              <a:gd name="connsiteX3" fmla="*/ 1682573 w 3513175"/>
              <a:gd name="connsiteY3" fmla="*/ 19697 h 2079647"/>
              <a:gd name="connsiteX0" fmla="*/ 2827471 w 2827471"/>
              <a:gd name="connsiteY0" fmla="*/ 1137801 h 2013473"/>
              <a:gd name="connsiteX1" fmla="*/ 710648 w 2827471"/>
              <a:gd name="connsiteY1" fmla="*/ 1976451 h 2013473"/>
              <a:gd name="connsiteX2" fmla="*/ 47702 w 2827471"/>
              <a:gd name="connsiteY2" fmla="*/ 915664 h 2013473"/>
              <a:gd name="connsiteX3" fmla="*/ 996869 w 2827471"/>
              <a:gd name="connsiteY3" fmla="*/ 19697 h 2013473"/>
              <a:gd name="connsiteX0" fmla="*/ 2816305 w 2816305"/>
              <a:gd name="connsiteY0" fmla="*/ 725881 h 1601553"/>
              <a:gd name="connsiteX1" fmla="*/ 699482 w 2816305"/>
              <a:gd name="connsiteY1" fmla="*/ 1564531 h 1601553"/>
              <a:gd name="connsiteX2" fmla="*/ 36536 w 2816305"/>
              <a:gd name="connsiteY2" fmla="*/ 503744 h 1601553"/>
              <a:gd name="connsiteX3" fmla="*/ 480275 w 2816305"/>
              <a:gd name="connsiteY3" fmla="*/ 19697 h 1601553"/>
              <a:gd name="connsiteX0" fmla="*/ 2828735 w 2828735"/>
              <a:gd name="connsiteY0" fmla="*/ 725881 h 1216843"/>
              <a:gd name="connsiteX1" fmla="*/ 786502 w 2828735"/>
              <a:gd name="connsiteY1" fmla="*/ 1179819 h 1216843"/>
              <a:gd name="connsiteX2" fmla="*/ 48966 w 2828735"/>
              <a:gd name="connsiteY2" fmla="*/ 503744 h 1216843"/>
              <a:gd name="connsiteX3" fmla="*/ 492705 w 2828735"/>
              <a:gd name="connsiteY3" fmla="*/ 19697 h 1216843"/>
              <a:gd name="connsiteX0" fmla="*/ 3511635 w 3511635"/>
              <a:gd name="connsiteY0" fmla="*/ 725881 h 1189687"/>
              <a:gd name="connsiteX1" fmla="*/ 1469402 w 3511635"/>
              <a:gd name="connsiteY1" fmla="*/ 1179819 h 1189687"/>
              <a:gd name="connsiteX2" fmla="*/ 48965 w 3511635"/>
              <a:gd name="connsiteY2" fmla="*/ 666665 h 1189687"/>
              <a:gd name="connsiteX3" fmla="*/ 1175605 w 3511635"/>
              <a:gd name="connsiteY3" fmla="*/ 19697 h 1189687"/>
              <a:gd name="connsiteX0" fmla="*/ 3503234 w 3503234"/>
              <a:gd name="connsiteY0" fmla="*/ 725881 h 1049220"/>
              <a:gd name="connsiteX1" fmla="*/ 923835 w 3503234"/>
              <a:gd name="connsiteY1" fmla="*/ 989695 h 1049220"/>
              <a:gd name="connsiteX2" fmla="*/ 40564 w 3503234"/>
              <a:gd name="connsiteY2" fmla="*/ 666665 h 1049220"/>
              <a:gd name="connsiteX3" fmla="*/ 1167204 w 3503234"/>
              <a:gd name="connsiteY3" fmla="*/ 19697 h 1049220"/>
              <a:gd name="connsiteX0" fmla="*/ 3462669 w 3462669"/>
              <a:gd name="connsiteY0" fmla="*/ 725881 h 725880"/>
              <a:gd name="connsiteX1" fmla="*/ -1 w 3462669"/>
              <a:gd name="connsiteY1" fmla="*/ 666665 h 725880"/>
              <a:gd name="connsiteX2" fmla="*/ 1126639 w 3462669"/>
              <a:gd name="connsiteY2" fmla="*/ 19697 h 725880"/>
              <a:gd name="connsiteX0" fmla="*/ 3462669 w 3462669"/>
              <a:gd name="connsiteY0" fmla="*/ 725881 h 778484"/>
              <a:gd name="connsiteX1" fmla="*/ 3440293 w 3462669"/>
              <a:gd name="connsiteY1" fmla="*/ 778482 h 778484"/>
              <a:gd name="connsiteX2" fmla="*/ -1 w 3462669"/>
              <a:gd name="connsiteY2" fmla="*/ 666665 h 778484"/>
              <a:gd name="connsiteX3" fmla="*/ 1126639 w 3462669"/>
              <a:gd name="connsiteY3" fmla="*/ 19697 h 778484"/>
              <a:gd name="connsiteX0" fmla="*/ 4065592 w 4065592"/>
              <a:gd name="connsiteY0" fmla="*/ 725881 h 1260150"/>
              <a:gd name="connsiteX1" fmla="*/ 4043216 w 4065592"/>
              <a:gd name="connsiteY1" fmla="*/ 778482 h 1260150"/>
              <a:gd name="connsiteX2" fmla="*/ 602922 w 4065592"/>
              <a:gd name="connsiteY2" fmla="*/ 666665 h 1260150"/>
              <a:gd name="connsiteX3" fmla="*/ 1729562 w 4065592"/>
              <a:gd name="connsiteY3" fmla="*/ 19697 h 1260150"/>
              <a:gd name="connsiteX0" fmla="*/ 4065592 w 4065592"/>
              <a:gd name="connsiteY0" fmla="*/ 725881 h 1260150"/>
              <a:gd name="connsiteX1" fmla="*/ 4043216 w 4065592"/>
              <a:gd name="connsiteY1" fmla="*/ 778482 h 1260150"/>
              <a:gd name="connsiteX2" fmla="*/ 602922 w 4065592"/>
              <a:gd name="connsiteY2" fmla="*/ 666665 h 1260150"/>
              <a:gd name="connsiteX3" fmla="*/ 1729562 w 4065592"/>
              <a:gd name="connsiteY3" fmla="*/ 19697 h 1260150"/>
              <a:gd name="connsiteX0" fmla="*/ 4065592 w 4065592"/>
              <a:gd name="connsiteY0" fmla="*/ 725881 h 1260150"/>
              <a:gd name="connsiteX1" fmla="*/ 4043216 w 4065592"/>
              <a:gd name="connsiteY1" fmla="*/ 778482 h 1260150"/>
              <a:gd name="connsiteX2" fmla="*/ 602922 w 4065592"/>
              <a:gd name="connsiteY2" fmla="*/ 666665 h 1260150"/>
              <a:gd name="connsiteX3" fmla="*/ 1729562 w 4065592"/>
              <a:gd name="connsiteY3" fmla="*/ 19697 h 1260150"/>
              <a:gd name="connsiteX0" fmla="*/ 4065592 w 4065592"/>
              <a:gd name="connsiteY0" fmla="*/ 986361 h 1520630"/>
              <a:gd name="connsiteX1" fmla="*/ 4043216 w 4065592"/>
              <a:gd name="connsiteY1" fmla="*/ 1038962 h 1520630"/>
              <a:gd name="connsiteX2" fmla="*/ 602922 w 4065592"/>
              <a:gd name="connsiteY2" fmla="*/ 927145 h 1520630"/>
              <a:gd name="connsiteX3" fmla="*/ 1670927 w 4065592"/>
              <a:gd name="connsiteY3" fmla="*/ 19697 h 1520630"/>
              <a:gd name="connsiteX0" fmla="*/ 4065592 w 4065592"/>
              <a:gd name="connsiteY0" fmla="*/ 986361 h 1520630"/>
              <a:gd name="connsiteX1" fmla="*/ 4043216 w 4065592"/>
              <a:gd name="connsiteY1" fmla="*/ 1038962 h 1520630"/>
              <a:gd name="connsiteX2" fmla="*/ 220218 w 4065592"/>
              <a:gd name="connsiteY2" fmla="*/ 954972 h 1520630"/>
              <a:gd name="connsiteX3" fmla="*/ 1670927 w 4065592"/>
              <a:gd name="connsiteY3" fmla="*/ 19697 h 1520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65592" h="1520630">
                <a:moveTo>
                  <a:pt x="4065592" y="986361"/>
                </a:moveTo>
                <a:lnTo>
                  <a:pt x="4043216" y="1038962"/>
                </a:lnTo>
                <a:cubicBezTo>
                  <a:pt x="2" y="1520630"/>
                  <a:pt x="208801" y="1289362"/>
                  <a:pt x="220218" y="954972"/>
                </a:cubicBezTo>
                <a:cubicBezTo>
                  <a:pt x="280942" y="546945"/>
                  <a:pt x="1560269" y="0"/>
                  <a:pt x="1670927" y="19697"/>
                </a:cubicBezTo>
              </a:path>
            </a:pathLst>
          </a:custGeom>
          <a:ln w="38100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9" name="Image 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776243"/>
            <a:ext cx="3962448" cy="1399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1"/>
          <p:cNvSpPr txBox="1">
            <a:spLocks noChangeArrowheads="1"/>
          </p:cNvSpPr>
          <p:nvPr/>
        </p:nvSpPr>
        <p:spPr bwMode="auto">
          <a:xfrm>
            <a:off x="2195736" y="2144395"/>
            <a:ext cx="6768752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Elimination difficile car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les alcoolates sont des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mauvais </a:t>
            </a:r>
            <a:r>
              <a:rPr kumimoji="0" lang="fr-FR" sz="2000" b="1" i="1" u="sng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nucléofuges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(bases fortes)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7912" y="2927975"/>
            <a:ext cx="8964488" cy="430887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r>
              <a:rPr lang="fr-FR" sz="2200" dirty="0" smtClean="0">
                <a:sym typeface="Wingdings"/>
              </a:rPr>
              <a:t></a:t>
            </a:r>
            <a:r>
              <a:rPr lang="fr-FR" sz="2200" baseline="30000" dirty="0" smtClean="0"/>
              <a:t> </a:t>
            </a:r>
            <a:r>
              <a:rPr lang="fr-FR" sz="2200" b="1" u="sng" dirty="0" smtClean="0"/>
              <a:t>Réaction acido-basique entre l’acide carboxylique et l’ion alcoolate</a:t>
            </a:r>
            <a:r>
              <a:rPr lang="fr-FR" sz="2200" dirty="0" smtClean="0"/>
              <a:t> :</a:t>
            </a:r>
            <a:endParaRPr lang="fr-FR" sz="2200" dirty="0"/>
          </a:p>
        </p:txBody>
      </p:sp>
      <p:pic>
        <p:nvPicPr>
          <p:cNvPr id="12" name="Image 1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429000"/>
            <a:ext cx="3962448" cy="1399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Forme libre 12"/>
          <p:cNvSpPr/>
          <p:nvPr/>
        </p:nvSpPr>
        <p:spPr>
          <a:xfrm rot="4326624" flipH="1" flipV="1">
            <a:off x="2705559" y="4069476"/>
            <a:ext cx="319039" cy="1019409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  <a:gd name="connsiteX0" fmla="*/ 703058 w 1483611"/>
              <a:gd name="connsiteY0" fmla="*/ 1823390 h 1823390"/>
              <a:gd name="connsiteX1" fmla="*/ 601824 w 1483611"/>
              <a:gd name="connsiteY1" fmla="*/ 1525011 h 1823390"/>
              <a:gd name="connsiteX2" fmla="*/ 67766 w 1483611"/>
              <a:gd name="connsiteY2" fmla="*/ 413001 h 1823390"/>
              <a:gd name="connsiteX3" fmla="*/ 1057956 w 1483611"/>
              <a:gd name="connsiteY3" fmla="*/ 181423 h 1823390"/>
              <a:gd name="connsiteX4" fmla="*/ 1483611 w 1483611"/>
              <a:gd name="connsiteY4" fmla="*/ 19697 h 1823390"/>
              <a:gd name="connsiteX0" fmla="*/ 828842 w 1609395"/>
              <a:gd name="connsiteY0" fmla="*/ 2164638 h 2164638"/>
              <a:gd name="connsiteX1" fmla="*/ 727608 w 1609395"/>
              <a:gd name="connsiteY1" fmla="*/ 1866259 h 2164638"/>
              <a:gd name="connsiteX2" fmla="*/ 193550 w 1609395"/>
              <a:gd name="connsiteY2" fmla="*/ 754249 h 2164638"/>
              <a:gd name="connsiteX3" fmla="*/ 235975 w 1609395"/>
              <a:gd name="connsiteY3" fmla="*/ 65550 h 2164638"/>
              <a:gd name="connsiteX4" fmla="*/ 1609395 w 1609395"/>
              <a:gd name="connsiteY4" fmla="*/ 360945 h 2164638"/>
              <a:gd name="connsiteX0" fmla="*/ 828842 w 1609395"/>
              <a:gd name="connsiteY0" fmla="*/ 2164638 h 2164638"/>
              <a:gd name="connsiteX1" fmla="*/ 193550 w 1609395"/>
              <a:gd name="connsiteY1" fmla="*/ 754249 h 2164638"/>
              <a:gd name="connsiteX2" fmla="*/ 235975 w 1609395"/>
              <a:gd name="connsiteY2" fmla="*/ 65550 h 2164638"/>
              <a:gd name="connsiteX3" fmla="*/ 1609395 w 1609395"/>
              <a:gd name="connsiteY3" fmla="*/ 360945 h 2164638"/>
              <a:gd name="connsiteX0" fmla="*/ 1000722 w 1781275"/>
              <a:gd name="connsiteY0" fmla="*/ 2253116 h 2253116"/>
              <a:gd name="connsiteX1" fmla="*/ 98812 w 1781275"/>
              <a:gd name="connsiteY1" fmla="*/ 1373591 h 2253116"/>
              <a:gd name="connsiteX2" fmla="*/ 407855 w 1781275"/>
              <a:gd name="connsiteY2" fmla="*/ 154028 h 2253116"/>
              <a:gd name="connsiteX3" fmla="*/ 1781275 w 1781275"/>
              <a:gd name="connsiteY3" fmla="*/ 449423 h 2253116"/>
              <a:gd name="connsiteX0" fmla="*/ 1000722 w 1437909"/>
              <a:gd name="connsiteY0" fmla="*/ 2241365 h 2241365"/>
              <a:gd name="connsiteX1" fmla="*/ 98812 w 1437909"/>
              <a:gd name="connsiteY1" fmla="*/ 1361840 h 2241365"/>
              <a:gd name="connsiteX2" fmla="*/ 407855 w 1437909"/>
              <a:gd name="connsiteY2" fmla="*/ 142277 h 2241365"/>
              <a:gd name="connsiteX3" fmla="*/ 1437910 w 1437909"/>
              <a:gd name="connsiteY3" fmla="*/ 508174 h 2241365"/>
              <a:gd name="connsiteX0" fmla="*/ 1150228 w 1459265"/>
              <a:gd name="connsiteY0" fmla="*/ 1727738 h 1727737"/>
              <a:gd name="connsiteX1" fmla="*/ 120168 w 1459265"/>
              <a:gd name="connsiteY1" fmla="*/ 1361840 h 1727737"/>
              <a:gd name="connsiteX2" fmla="*/ 429211 w 1459265"/>
              <a:gd name="connsiteY2" fmla="*/ 142277 h 1727737"/>
              <a:gd name="connsiteX3" fmla="*/ 1459266 w 1459265"/>
              <a:gd name="connsiteY3" fmla="*/ 508174 h 1727737"/>
              <a:gd name="connsiteX0" fmla="*/ 1150228 w 1459265"/>
              <a:gd name="connsiteY0" fmla="*/ 1727738 h 2051076"/>
              <a:gd name="connsiteX1" fmla="*/ 120168 w 1459265"/>
              <a:gd name="connsiteY1" fmla="*/ 1361840 h 2051076"/>
              <a:gd name="connsiteX2" fmla="*/ 429211 w 1459265"/>
              <a:gd name="connsiteY2" fmla="*/ 142277 h 2051076"/>
              <a:gd name="connsiteX3" fmla="*/ 1459266 w 1459265"/>
              <a:gd name="connsiteY3" fmla="*/ 508174 h 2051076"/>
              <a:gd name="connsiteX0" fmla="*/ 4352094 w 4352094"/>
              <a:gd name="connsiteY0" fmla="*/ 761463 h 1465036"/>
              <a:gd name="connsiteX1" fmla="*/ 577577 w 4352094"/>
              <a:gd name="connsiteY1" fmla="*/ 1361840 h 1465036"/>
              <a:gd name="connsiteX2" fmla="*/ 886620 w 4352094"/>
              <a:gd name="connsiteY2" fmla="*/ 142277 h 1465036"/>
              <a:gd name="connsiteX3" fmla="*/ 1916675 w 4352094"/>
              <a:gd name="connsiteY3" fmla="*/ 508174 h 1465036"/>
              <a:gd name="connsiteX0" fmla="*/ 3541700 w 3541700"/>
              <a:gd name="connsiteY0" fmla="*/ 694860 h 1018196"/>
              <a:gd name="connsiteX1" fmla="*/ 648935 w 3541700"/>
              <a:gd name="connsiteY1" fmla="*/ 895612 h 1018196"/>
              <a:gd name="connsiteX2" fmla="*/ 76226 w 3541700"/>
              <a:gd name="connsiteY2" fmla="*/ 75674 h 1018196"/>
              <a:gd name="connsiteX3" fmla="*/ 1106281 w 3541700"/>
              <a:gd name="connsiteY3" fmla="*/ 441571 h 1018196"/>
              <a:gd name="connsiteX0" fmla="*/ 3642499 w 3642499"/>
              <a:gd name="connsiteY0" fmla="*/ 1137801 h 1461137"/>
              <a:gd name="connsiteX1" fmla="*/ 749734 w 3642499"/>
              <a:gd name="connsiteY1" fmla="*/ 1338553 h 1461137"/>
              <a:gd name="connsiteX2" fmla="*/ 177025 w 3642499"/>
              <a:gd name="connsiteY2" fmla="*/ 518615 h 1461137"/>
              <a:gd name="connsiteX3" fmla="*/ 1811897 w 3642499"/>
              <a:gd name="connsiteY3" fmla="*/ 19697 h 1461137"/>
              <a:gd name="connsiteX0" fmla="*/ 3513175 w 3513175"/>
              <a:gd name="connsiteY0" fmla="*/ 1137801 h 2079647"/>
              <a:gd name="connsiteX1" fmla="*/ 1396352 w 3513175"/>
              <a:gd name="connsiteY1" fmla="*/ 1976451 h 2079647"/>
              <a:gd name="connsiteX2" fmla="*/ 47701 w 3513175"/>
              <a:gd name="connsiteY2" fmla="*/ 518615 h 2079647"/>
              <a:gd name="connsiteX3" fmla="*/ 1682573 w 3513175"/>
              <a:gd name="connsiteY3" fmla="*/ 19697 h 2079647"/>
              <a:gd name="connsiteX0" fmla="*/ 2827471 w 2827471"/>
              <a:gd name="connsiteY0" fmla="*/ 1137801 h 2013473"/>
              <a:gd name="connsiteX1" fmla="*/ 710648 w 2827471"/>
              <a:gd name="connsiteY1" fmla="*/ 1976451 h 2013473"/>
              <a:gd name="connsiteX2" fmla="*/ 47702 w 2827471"/>
              <a:gd name="connsiteY2" fmla="*/ 915664 h 2013473"/>
              <a:gd name="connsiteX3" fmla="*/ 996869 w 2827471"/>
              <a:gd name="connsiteY3" fmla="*/ 19697 h 2013473"/>
              <a:gd name="connsiteX0" fmla="*/ 2816305 w 2816305"/>
              <a:gd name="connsiteY0" fmla="*/ 725881 h 1601553"/>
              <a:gd name="connsiteX1" fmla="*/ 699482 w 2816305"/>
              <a:gd name="connsiteY1" fmla="*/ 1564531 h 1601553"/>
              <a:gd name="connsiteX2" fmla="*/ 36536 w 2816305"/>
              <a:gd name="connsiteY2" fmla="*/ 503744 h 1601553"/>
              <a:gd name="connsiteX3" fmla="*/ 480275 w 2816305"/>
              <a:gd name="connsiteY3" fmla="*/ 19697 h 1601553"/>
              <a:gd name="connsiteX0" fmla="*/ 2828735 w 2828735"/>
              <a:gd name="connsiteY0" fmla="*/ 725881 h 1216843"/>
              <a:gd name="connsiteX1" fmla="*/ 786502 w 2828735"/>
              <a:gd name="connsiteY1" fmla="*/ 1179819 h 1216843"/>
              <a:gd name="connsiteX2" fmla="*/ 48966 w 2828735"/>
              <a:gd name="connsiteY2" fmla="*/ 503744 h 1216843"/>
              <a:gd name="connsiteX3" fmla="*/ 492705 w 2828735"/>
              <a:gd name="connsiteY3" fmla="*/ 19697 h 1216843"/>
              <a:gd name="connsiteX0" fmla="*/ 3511635 w 3511635"/>
              <a:gd name="connsiteY0" fmla="*/ 725881 h 1189687"/>
              <a:gd name="connsiteX1" fmla="*/ 1469402 w 3511635"/>
              <a:gd name="connsiteY1" fmla="*/ 1179819 h 1189687"/>
              <a:gd name="connsiteX2" fmla="*/ 48965 w 3511635"/>
              <a:gd name="connsiteY2" fmla="*/ 666665 h 1189687"/>
              <a:gd name="connsiteX3" fmla="*/ 1175605 w 3511635"/>
              <a:gd name="connsiteY3" fmla="*/ 19697 h 1189687"/>
              <a:gd name="connsiteX0" fmla="*/ 3503234 w 3503234"/>
              <a:gd name="connsiteY0" fmla="*/ 725881 h 1049220"/>
              <a:gd name="connsiteX1" fmla="*/ 923835 w 3503234"/>
              <a:gd name="connsiteY1" fmla="*/ 989695 h 1049220"/>
              <a:gd name="connsiteX2" fmla="*/ 40564 w 3503234"/>
              <a:gd name="connsiteY2" fmla="*/ 666665 h 1049220"/>
              <a:gd name="connsiteX3" fmla="*/ 1167204 w 3503234"/>
              <a:gd name="connsiteY3" fmla="*/ 19697 h 1049220"/>
              <a:gd name="connsiteX0" fmla="*/ 3462669 w 3462669"/>
              <a:gd name="connsiteY0" fmla="*/ 725881 h 725880"/>
              <a:gd name="connsiteX1" fmla="*/ -1 w 3462669"/>
              <a:gd name="connsiteY1" fmla="*/ 666665 h 725880"/>
              <a:gd name="connsiteX2" fmla="*/ 1126639 w 3462669"/>
              <a:gd name="connsiteY2" fmla="*/ 19697 h 725880"/>
              <a:gd name="connsiteX0" fmla="*/ 3462669 w 3462669"/>
              <a:gd name="connsiteY0" fmla="*/ 725881 h 778484"/>
              <a:gd name="connsiteX1" fmla="*/ 3440293 w 3462669"/>
              <a:gd name="connsiteY1" fmla="*/ 778482 h 778484"/>
              <a:gd name="connsiteX2" fmla="*/ -1 w 3462669"/>
              <a:gd name="connsiteY2" fmla="*/ 666665 h 778484"/>
              <a:gd name="connsiteX3" fmla="*/ 1126639 w 3462669"/>
              <a:gd name="connsiteY3" fmla="*/ 19697 h 778484"/>
              <a:gd name="connsiteX0" fmla="*/ 4065592 w 4065592"/>
              <a:gd name="connsiteY0" fmla="*/ 725881 h 1260150"/>
              <a:gd name="connsiteX1" fmla="*/ 4043216 w 4065592"/>
              <a:gd name="connsiteY1" fmla="*/ 778482 h 1260150"/>
              <a:gd name="connsiteX2" fmla="*/ 602922 w 4065592"/>
              <a:gd name="connsiteY2" fmla="*/ 666665 h 1260150"/>
              <a:gd name="connsiteX3" fmla="*/ 1729562 w 4065592"/>
              <a:gd name="connsiteY3" fmla="*/ 19697 h 1260150"/>
              <a:gd name="connsiteX0" fmla="*/ 4065592 w 4065592"/>
              <a:gd name="connsiteY0" fmla="*/ 725881 h 1260150"/>
              <a:gd name="connsiteX1" fmla="*/ 4043216 w 4065592"/>
              <a:gd name="connsiteY1" fmla="*/ 778482 h 1260150"/>
              <a:gd name="connsiteX2" fmla="*/ 602922 w 4065592"/>
              <a:gd name="connsiteY2" fmla="*/ 666665 h 1260150"/>
              <a:gd name="connsiteX3" fmla="*/ 1729562 w 4065592"/>
              <a:gd name="connsiteY3" fmla="*/ 19697 h 1260150"/>
              <a:gd name="connsiteX0" fmla="*/ 4065592 w 4065592"/>
              <a:gd name="connsiteY0" fmla="*/ 725881 h 1260150"/>
              <a:gd name="connsiteX1" fmla="*/ 4043216 w 4065592"/>
              <a:gd name="connsiteY1" fmla="*/ 778482 h 1260150"/>
              <a:gd name="connsiteX2" fmla="*/ 602922 w 4065592"/>
              <a:gd name="connsiteY2" fmla="*/ 666665 h 1260150"/>
              <a:gd name="connsiteX3" fmla="*/ 1729562 w 4065592"/>
              <a:gd name="connsiteY3" fmla="*/ 19697 h 1260150"/>
              <a:gd name="connsiteX0" fmla="*/ 4065592 w 4065592"/>
              <a:gd name="connsiteY0" fmla="*/ 986361 h 1520630"/>
              <a:gd name="connsiteX1" fmla="*/ 4043216 w 4065592"/>
              <a:gd name="connsiteY1" fmla="*/ 1038962 h 1520630"/>
              <a:gd name="connsiteX2" fmla="*/ 602922 w 4065592"/>
              <a:gd name="connsiteY2" fmla="*/ 927145 h 1520630"/>
              <a:gd name="connsiteX3" fmla="*/ 1670927 w 4065592"/>
              <a:gd name="connsiteY3" fmla="*/ 19697 h 1520630"/>
              <a:gd name="connsiteX0" fmla="*/ 4065592 w 4065592"/>
              <a:gd name="connsiteY0" fmla="*/ 986361 h 1520630"/>
              <a:gd name="connsiteX1" fmla="*/ 4043216 w 4065592"/>
              <a:gd name="connsiteY1" fmla="*/ 1038962 h 1520630"/>
              <a:gd name="connsiteX2" fmla="*/ 220218 w 4065592"/>
              <a:gd name="connsiteY2" fmla="*/ 954972 h 1520630"/>
              <a:gd name="connsiteX3" fmla="*/ 1670927 w 4065592"/>
              <a:gd name="connsiteY3" fmla="*/ 19697 h 1520630"/>
              <a:gd name="connsiteX0" fmla="*/ 4065592 w 6356052"/>
              <a:gd name="connsiteY0" fmla="*/ 3154884 h 3689153"/>
              <a:gd name="connsiteX1" fmla="*/ 4043216 w 6356052"/>
              <a:gd name="connsiteY1" fmla="*/ 3207485 h 3689153"/>
              <a:gd name="connsiteX2" fmla="*/ 220218 w 6356052"/>
              <a:gd name="connsiteY2" fmla="*/ 3123495 h 3689153"/>
              <a:gd name="connsiteX3" fmla="*/ 6356049 w 6356052"/>
              <a:gd name="connsiteY3" fmla="*/ 19698 h 3689153"/>
              <a:gd name="connsiteX0" fmla="*/ 6725846 w 9016306"/>
              <a:gd name="connsiteY0" fmla="*/ 3154884 h 4229459"/>
              <a:gd name="connsiteX1" fmla="*/ 4043215 w 9016306"/>
              <a:gd name="connsiteY1" fmla="*/ 3747791 h 4229459"/>
              <a:gd name="connsiteX2" fmla="*/ 2880472 w 9016306"/>
              <a:gd name="connsiteY2" fmla="*/ 3123495 h 4229459"/>
              <a:gd name="connsiteX3" fmla="*/ 9016303 w 9016306"/>
              <a:gd name="connsiteY3" fmla="*/ 19698 h 4229459"/>
              <a:gd name="connsiteX0" fmla="*/ 6914369 w 9016306"/>
              <a:gd name="connsiteY0" fmla="*/ 4032568 h 4229459"/>
              <a:gd name="connsiteX1" fmla="*/ 4043215 w 9016306"/>
              <a:gd name="connsiteY1" fmla="*/ 3747791 h 4229459"/>
              <a:gd name="connsiteX2" fmla="*/ 2880472 w 9016306"/>
              <a:gd name="connsiteY2" fmla="*/ 3123495 h 4229459"/>
              <a:gd name="connsiteX3" fmla="*/ 9016303 w 9016306"/>
              <a:gd name="connsiteY3" fmla="*/ 19698 h 4229459"/>
              <a:gd name="connsiteX0" fmla="*/ 4033898 w 6135835"/>
              <a:gd name="connsiteY0" fmla="*/ 4032568 h 4032569"/>
              <a:gd name="connsiteX1" fmla="*/ 1 w 6135835"/>
              <a:gd name="connsiteY1" fmla="*/ 3123495 h 4032569"/>
              <a:gd name="connsiteX2" fmla="*/ 6135832 w 6135835"/>
              <a:gd name="connsiteY2" fmla="*/ 19698 h 4032569"/>
              <a:gd name="connsiteX0" fmla="*/ 4290106 w 6392043"/>
              <a:gd name="connsiteY0" fmla="*/ 4032568 h 4032569"/>
              <a:gd name="connsiteX1" fmla="*/ 256209 w 6392043"/>
              <a:gd name="connsiteY1" fmla="*/ 3123495 h 4032569"/>
              <a:gd name="connsiteX2" fmla="*/ 6392040 w 6392043"/>
              <a:gd name="connsiteY2" fmla="*/ 19698 h 4032569"/>
              <a:gd name="connsiteX0" fmla="*/ 2679103 w 4781040"/>
              <a:gd name="connsiteY0" fmla="*/ 4032568 h 4032569"/>
              <a:gd name="connsiteX1" fmla="*/ 256208 w 4781040"/>
              <a:gd name="connsiteY1" fmla="*/ 2818097 h 4032569"/>
              <a:gd name="connsiteX2" fmla="*/ 4781037 w 4781040"/>
              <a:gd name="connsiteY2" fmla="*/ 19698 h 4032569"/>
              <a:gd name="connsiteX0" fmla="*/ 2679103 w 4656833"/>
              <a:gd name="connsiteY0" fmla="*/ 2908368 h 2908369"/>
              <a:gd name="connsiteX1" fmla="*/ 256208 w 4656833"/>
              <a:gd name="connsiteY1" fmla="*/ 1693897 h 2908369"/>
              <a:gd name="connsiteX2" fmla="*/ 4656836 w 4656833"/>
              <a:gd name="connsiteY2" fmla="*/ 19698 h 2908369"/>
              <a:gd name="connsiteX0" fmla="*/ 2679103 w 6725057"/>
              <a:gd name="connsiteY0" fmla="*/ 2791359 h 2791360"/>
              <a:gd name="connsiteX1" fmla="*/ 256208 w 6725057"/>
              <a:gd name="connsiteY1" fmla="*/ 1576888 h 2791360"/>
              <a:gd name="connsiteX2" fmla="*/ 6725060 w 6725057"/>
              <a:gd name="connsiteY2" fmla="*/ 19696 h 2791360"/>
              <a:gd name="connsiteX0" fmla="*/ 2679103 w 3905974"/>
              <a:gd name="connsiteY0" fmla="*/ 2187376 h 2187377"/>
              <a:gd name="connsiteX1" fmla="*/ 256208 w 3905974"/>
              <a:gd name="connsiteY1" fmla="*/ 972905 h 2187377"/>
              <a:gd name="connsiteX2" fmla="*/ 3905971 w 3905974"/>
              <a:gd name="connsiteY2" fmla="*/ 19696 h 218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05974" h="2187377">
                <a:moveTo>
                  <a:pt x="2679103" y="2187376"/>
                </a:moveTo>
                <a:cubicBezTo>
                  <a:pt x="1334471" y="1884352"/>
                  <a:pt x="2" y="1494567"/>
                  <a:pt x="256208" y="972905"/>
                </a:cubicBezTo>
                <a:cubicBezTo>
                  <a:pt x="316932" y="564878"/>
                  <a:pt x="3795313" y="-1"/>
                  <a:pt x="3905971" y="19696"/>
                </a:cubicBezTo>
              </a:path>
            </a:pathLst>
          </a:custGeom>
          <a:ln w="38100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4" name="Forme libre 13"/>
          <p:cNvSpPr/>
          <p:nvPr/>
        </p:nvSpPr>
        <p:spPr>
          <a:xfrm rot="13817726" flipH="1">
            <a:off x="1595625" y="4147494"/>
            <a:ext cx="467548" cy="390741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  <a:gd name="connsiteX0" fmla="*/ 703058 w 1483611"/>
              <a:gd name="connsiteY0" fmla="*/ 1823390 h 1823390"/>
              <a:gd name="connsiteX1" fmla="*/ 601824 w 1483611"/>
              <a:gd name="connsiteY1" fmla="*/ 1525011 h 1823390"/>
              <a:gd name="connsiteX2" fmla="*/ 67766 w 1483611"/>
              <a:gd name="connsiteY2" fmla="*/ 413001 h 1823390"/>
              <a:gd name="connsiteX3" fmla="*/ 1057956 w 1483611"/>
              <a:gd name="connsiteY3" fmla="*/ 181423 h 1823390"/>
              <a:gd name="connsiteX4" fmla="*/ 1483611 w 1483611"/>
              <a:gd name="connsiteY4" fmla="*/ 19697 h 1823390"/>
              <a:gd name="connsiteX0" fmla="*/ 828842 w 1609395"/>
              <a:gd name="connsiteY0" fmla="*/ 2164638 h 2164638"/>
              <a:gd name="connsiteX1" fmla="*/ 727608 w 1609395"/>
              <a:gd name="connsiteY1" fmla="*/ 1866259 h 2164638"/>
              <a:gd name="connsiteX2" fmla="*/ 193550 w 1609395"/>
              <a:gd name="connsiteY2" fmla="*/ 754249 h 2164638"/>
              <a:gd name="connsiteX3" fmla="*/ 235975 w 1609395"/>
              <a:gd name="connsiteY3" fmla="*/ 65550 h 2164638"/>
              <a:gd name="connsiteX4" fmla="*/ 1609395 w 1609395"/>
              <a:gd name="connsiteY4" fmla="*/ 360945 h 2164638"/>
              <a:gd name="connsiteX0" fmla="*/ 828842 w 1609395"/>
              <a:gd name="connsiteY0" fmla="*/ 2164638 h 2164638"/>
              <a:gd name="connsiteX1" fmla="*/ 193550 w 1609395"/>
              <a:gd name="connsiteY1" fmla="*/ 754249 h 2164638"/>
              <a:gd name="connsiteX2" fmla="*/ 235975 w 1609395"/>
              <a:gd name="connsiteY2" fmla="*/ 65550 h 2164638"/>
              <a:gd name="connsiteX3" fmla="*/ 1609395 w 1609395"/>
              <a:gd name="connsiteY3" fmla="*/ 360945 h 2164638"/>
              <a:gd name="connsiteX0" fmla="*/ 1000722 w 1781275"/>
              <a:gd name="connsiteY0" fmla="*/ 2253116 h 2253116"/>
              <a:gd name="connsiteX1" fmla="*/ 98812 w 1781275"/>
              <a:gd name="connsiteY1" fmla="*/ 1373591 h 2253116"/>
              <a:gd name="connsiteX2" fmla="*/ 407855 w 1781275"/>
              <a:gd name="connsiteY2" fmla="*/ 154028 h 2253116"/>
              <a:gd name="connsiteX3" fmla="*/ 1781275 w 1781275"/>
              <a:gd name="connsiteY3" fmla="*/ 449423 h 2253116"/>
              <a:gd name="connsiteX0" fmla="*/ 1000722 w 1437909"/>
              <a:gd name="connsiteY0" fmla="*/ 2241365 h 2241365"/>
              <a:gd name="connsiteX1" fmla="*/ 98812 w 1437909"/>
              <a:gd name="connsiteY1" fmla="*/ 1361840 h 2241365"/>
              <a:gd name="connsiteX2" fmla="*/ 407855 w 1437909"/>
              <a:gd name="connsiteY2" fmla="*/ 142277 h 2241365"/>
              <a:gd name="connsiteX3" fmla="*/ 1437910 w 1437909"/>
              <a:gd name="connsiteY3" fmla="*/ 508174 h 2241365"/>
              <a:gd name="connsiteX0" fmla="*/ 1150228 w 1459265"/>
              <a:gd name="connsiteY0" fmla="*/ 1727738 h 1727737"/>
              <a:gd name="connsiteX1" fmla="*/ 120168 w 1459265"/>
              <a:gd name="connsiteY1" fmla="*/ 1361840 h 1727737"/>
              <a:gd name="connsiteX2" fmla="*/ 429211 w 1459265"/>
              <a:gd name="connsiteY2" fmla="*/ 142277 h 1727737"/>
              <a:gd name="connsiteX3" fmla="*/ 1459266 w 1459265"/>
              <a:gd name="connsiteY3" fmla="*/ 508174 h 1727737"/>
              <a:gd name="connsiteX0" fmla="*/ 1150228 w 1459265"/>
              <a:gd name="connsiteY0" fmla="*/ 1727738 h 2051076"/>
              <a:gd name="connsiteX1" fmla="*/ 120168 w 1459265"/>
              <a:gd name="connsiteY1" fmla="*/ 1361840 h 2051076"/>
              <a:gd name="connsiteX2" fmla="*/ 429211 w 1459265"/>
              <a:gd name="connsiteY2" fmla="*/ 142277 h 2051076"/>
              <a:gd name="connsiteX3" fmla="*/ 1459266 w 1459265"/>
              <a:gd name="connsiteY3" fmla="*/ 508174 h 2051076"/>
              <a:gd name="connsiteX0" fmla="*/ 4352094 w 4352094"/>
              <a:gd name="connsiteY0" fmla="*/ 761463 h 1465036"/>
              <a:gd name="connsiteX1" fmla="*/ 577577 w 4352094"/>
              <a:gd name="connsiteY1" fmla="*/ 1361840 h 1465036"/>
              <a:gd name="connsiteX2" fmla="*/ 886620 w 4352094"/>
              <a:gd name="connsiteY2" fmla="*/ 142277 h 1465036"/>
              <a:gd name="connsiteX3" fmla="*/ 1916675 w 4352094"/>
              <a:gd name="connsiteY3" fmla="*/ 508174 h 1465036"/>
              <a:gd name="connsiteX0" fmla="*/ 3541700 w 3541700"/>
              <a:gd name="connsiteY0" fmla="*/ 694860 h 1018196"/>
              <a:gd name="connsiteX1" fmla="*/ 648935 w 3541700"/>
              <a:gd name="connsiteY1" fmla="*/ 895612 h 1018196"/>
              <a:gd name="connsiteX2" fmla="*/ 76226 w 3541700"/>
              <a:gd name="connsiteY2" fmla="*/ 75674 h 1018196"/>
              <a:gd name="connsiteX3" fmla="*/ 1106281 w 3541700"/>
              <a:gd name="connsiteY3" fmla="*/ 441571 h 1018196"/>
              <a:gd name="connsiteX0" fmla="*/ 3642499 w 3642499"/>
              <a:gd name="connsiteY0" fmla="*/ 1137801 h 1461137"/>
              <a:gd name="connsiteX1" fmla="*/ 749734 w 3642499"/>
              <a:gd name="connsiteY1" fmla="*/ 1338553 h 1461137"/>
              <a:gd name="connsiteX2" fmla="*/ 177025 w 3642499"/>
              <a:gd name="connsiteY2" fmla="*/ 518615 h 1461137"/>
              <a:gd name="connsiteX3" fmla="*/ 1811897 w 3642499"/>
              <a:gd name="connsiteY3" fmla="*/ 19697 h 1461137"/>
              <a:gd name="connsiteX0" fmla="*/ 3513175 w 3513175"/>
              <a:gd name="connsiteY0" fmla="*/ 1137801 h 2079647"/>
              <a:gd name="connsiteX1" fmla="*/ 1396352 w 3513175"/>
              <a:gd name="connsiteY1" fmla="*/ 1976451 h 2079647"/>
              <a:gd name="connsiteX2" fmla="*/ 47701 w 3513175"/>
              <a:gd name="connsiteY2" fmla="*/ 518615 h 2079647"/>
              <a:gd name="connsiteX3" fmla="*/ 1682573 w 3513175"/>
              <a:gd name="connsiteY3" fmla="*/ 19697 h 2079647"/>
              <a:gd name="connsiteX0" fmla="*/ 2827471 w 2827471"/>
              <a:gd name="connsiteY0" fmla="*/ 1137801 h 2013473"/>
              <a:gd name="connsiteX1" fmla="*/ 710648 w 2827471"/>
              <a:gd name="connsiteY1" fmla="*/ 1976451 h 2013473"/>
              <a:gd name="connsiteX2" fmla="*/ 47702 w 2827471"/>
              <a:gd name="connsiteY2" fmla="*/ 915664 h 2013473"/>
              <a:gd name="connsiteX3" fmla="*/ 996869 w 2827471"/>
              <a:gd name="connsiteY3" fmla="*/ 19697 h 2013473"/>
              <a:gd name="connsiteX0" fmla="*/ 2814936 w 2814936"/>
              <a:gd name="connsiteY0" fmla="*/ 941776 h 1817448"/>
              <a:gd name="connsiteX1" fmla="*/ 698113 w 2814936"/>
              <a:gd name="connsiteY1" fmla="*/ 1780426 h 1817448"/>
              <a:gd name="connsiteX2" fmla="*/ 35167 w 2814936"/>
              <a:gd name="connsiteY2" fmla="*/ 719639 h 1817448"/>
              <a:gd name="connsiteX3" fmla="*/ 487130 w 2814936"/>
              <a:gd name="connsiteY3" fmla="*/ 19697 h 1817448"/>
              <a:gd name="connsiteX0" fmla="*/ 2849730 w 2849730"/>
              <a:gd name="connsiteY0" fmla="*/ 670520 h 1546192"/>
              <a:gd name="connsiteX1" fmla="*/ 732907 w 2849730"/>
              <a:gd name="connsiteY1" fmla="*/ 1509170 h 1546192"/>
              <a:gd name="connsiteX2" fmla="*/ 69961 w 2849730"/>
              <a:gd name="connsiteY2" fmla="*/ 448383 h 1546192"/>
              <a:gd name="connsiteX3" fmla="*/ 1152664 w 2849730"/>
              <a:gd name="connsiteY3" fmla="*/ 19697 h 1546192"/>
              <a:gd name="connsiteX0" fmla="*/ 2397146 w 2397146"/>
              <a:gd name="connsiteY0" fmla="*/ 670520 h 1547461"/>
              <a:gd name="connsiteX1" fmla="*/ 280323 w 2397146"/>
              <a:gd name="connsiteY1" fmla="*/ 1509170 h 1547461"/>
              <a:gd name="connsiteX2" fmla="*/ 715218 w 2397146"/>
              <a:gd name="connsiteY2" fmla="*/ 900264 h 1547461"/>
              <a:gd name="connsiteX3" fmla="*/ 700080 w 2397146"/>
              <a:gd name="connsiteY3" fmla="*/ 19697 h 1547461"/>
              <a:gd name="connsiteX0" fmla="*/ 1807728 w 1807728"/>
              <a:gd name="connsiteY0" fmla="*/ 670520 h 1008733"/>
              <a:gd name="connsiteX1" fmla="*/ 125800 w 1807728"/>
              <a:gd name="connsiteY1" fmla="*/ 900264 h 1008733"/>
              <a:gd name="connsiteX2" fmla="*/ 110662 w 1807728"/>
              <a:gd name="connsiteY2" fmla="*/ 19697 h 1008733"/>
              <a:gd name="connsiteX0" fmla="*/ 2705960 w 2705960"/>
              <a:gd name="connsiteY0" fmla="*/ 670520 h 1282438"/>
              <a:gd name="connsiteX1" fmla="*/ 0 w 2705960"/>
              <a:gd name="connsiteY1" fmla="*/ 1173968 h 1282438"/>
              <a:gd name="connsiteX2" fmla="*/ 1008894 w 2705960"/>
              <a:gd name="connsiteY2" fmla="*/ 19697 h 1282438"/>
              <a:gd name="connsiteX0" fmla="*/ 3559534 w 3559534"/>
              <a:gd name="connsiteY0" fmla="*/ 670520 h 1282438"/>
              <a:gd name="connsiteX1" fmla="*/ 853574 w 3559534"/>
              <a:gd name="connsiteY1" fmla="*/ 1173968 h 1282438"/>
              <a:gd name="connsiteX2" fmla="*/ 1862468 w 3559534"/>
              <a:gd name="connsiteY2" fmla="*/ 19697 h 1282438"/>
              <a:gd name="connsiteX0" fmla="*/ 3559534 w 3559534"/>
              <a:gd name="connsiteY0" fmla="*/ 726066 h 1337984"/>
              <a:gd name="connsiteX1" fmla="*/ 853574 w 3559534"/>
              <a:gd name="connsiteY1" fmla="*/ 1229514 h 1337984"/>
              <a:gd name="connsiteX2" fmla="*/ 1027286 w 3559534"/>
              <a:gd name="connsiteY2" fmla="*/ 19698 h 1337984"/>
              <a:gd name="connsiteX0" fmla="*/ 2642904 w 2642904"/>
              <a:gd name="connsiteY0" fmla="*/ 726066 h 1308483"/>
              <a:gd name="connsiteX1" fmla="*/ 1115902 w 2642904"/>
              <a:gd name="connsiteY1" fmla="*/ 1200012 h 1308483"/>
              <a:gd name="connsiteX2" fmla="*/ 110656 w 2642904"/>
              <a:gd name="connsiteY2" fmla="*/ 19698 h 1308483"/>
              <a:gd name="connsiteX0" fmla="*/ 3008468 w 3008468"/>
              <a:gd name="connsiteY0" fmla="*/ 158424 h 740839"/>
              <a:gd name="connsiteX1" fmla="*/ 1481466 w 3008468"/>
              <a:gd name="connsiteY1" fmla="*/ 632370 h 740839"/>
              <a:gd name="connsiteX2" fmla="*/ 110657 w 3008468"/>
              <a:gd name="connsiteY2" fmla="*/ 19697 h 740839"/>
              <a:gd name="connsiteX0" fmla="*/ 3008468 w 3008468"/>
              <a:gd name="connsiteY0" fmla="*/ 158424 h 634438"/>
              <a:gd name="connsiteX1" fmla="*/ 1028464 w 3008468"/>
              <a:gd name="connsiteY1" fmla="*/ 525968 h 634438"/>
              <a:gd name="connsiteX2" fmla="*/ 110657 w 3008468"/>
              <a:gd name="connsiteY2" fmla="*/ 19697 h 634438"/>
              <a:gd name="connsiteX0" fmla="*/ 3336757 w 3336757"/>
              <a:gd name="connsiteY0" fmla="*/ 263236 h 739250"/>
              <a:gd name="connsiteX1" fmla="*/ 1356753 w 3336757"/>
              <a:gd name="connsiteY1" fmla="*/ 630780 h 739250"/>
              <a:gd name="connsiteX2" fmla="*/ 110657 w 3336757"/>
              <a:gd name="connsiteY2" fmla="*/ 19696 h 739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36757" h="739250">
                <a:moveTo>
                  <a:pt x="3336757" y="263236"/>
                </a:moveTo>
                <a:cubicBezTo>
                  <a:pt x="2986355" y="311099"/>
                  <a:pt x="1639597" y="739250"/>
                  <a:pt x="1356753" y="630780"/>
                </a:cubicBezTo>
                <a:cubicBezTo>
                  <a:pt x="503183" y="606831"/>
                  <a:pt x="-1" y="-1"/>
                  <a:pt x="110657" y="19696"/>
                </a:cubicBezTo>
              </a:path>
            </a:pathLst>
          </a:custGeom>
          <a:ln w="38100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16" name="Image 1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3501008"/>
            <a:ext cx="3889116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Connecteur droit avec flèche 14"/>
          <p:cNvCxnSpPr/>
          <p:nvPr/>
        </p:nvCxnSpPr>
        <p:spPr>
          <a:xfrm>
            <a:off x="4211960" y="4221088"/>
            <a:ext cx="936625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l="44887" t="47879" r="16369" b="16841"/>
          <a:stretch>
            <a:fillRect/>
          </a:stretch>
        </p:blipFill>
        <p:spPr bwMode="auto">
          <a:xfrm>
            <a:off x="5436096" y="4869160"/>
            <a:ext cx="3514676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179512" y="5085184"/>
            <a:ext cx="4968552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La dernière étape est une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réaction totale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(constante d’équilibre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K° = 10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11,3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&gt; 10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4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/>
              </a:rPr>
              <a:t>      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C’est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grâce à elle que la réaction globale est irréversible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à coins arrondis 18"/>
          <p:cNvSpPr/>
          <p:nvPr/>
        </p:nvSpPr>
        <p:spPr>
          <a:xfrm>
            <a:off x="6876256" y="6165304"/>
            <a:ext cx="1296144" cy="360040"/>
          </a:xfrm>
          <a:prstGeom prst="roundRect">
            <a:avLst/>
          </a:prstGeom>
          <a:solidFill>
            <a:srgbClr val="FF0000">
              <a:alpha val="2902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à coins arrondis 19"/>
          <p:cNvSpPr/>
          <p:nvPr/>
        </p:nvSpPr>
        <p:spPr>
          <a:xfrm>
            <a:off x="5796136" y="5589240"/>
            <a:ext cx="936104" cy="360040"/>
          </a:xfrm>
          <a:prstGeom prst="roundRect">
            <a:avLst/>
          </a:prstGeom>
          <a:solidFill>
            <a:srgbClr val="FF0000">
              <a:alpha val="2902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Forme libre 20"/>
          <p:cNvSpPr/>
          <p:nvPr/>
        </p:nvSpPr>
        <p:spPr>
          <a:xfrm>
            <a:off x="6504216" y="5867399"/>
            <a:ext cx="639535" cy="801960"/>
          </a:xfrm>
          <a:custGeom>
            <a:avLst/>
            <a:gdLst>
              <a:gd name="connsiteX0" fmla="*/ 280987 w 946149"/>
              <a:gd name="connsiteY0" fmla="*/ 0 h 890588"/>
              <a:gd name="connsiteX1" fmla="*/ 919162 w 946149"/>
              <a:gd name="connsiteY1" fmla="*/ 504825 h 890588"/>
              <a:gd name="connsiteX2" fmla="*/ 442912 w 946149"/>
              <a:gd name="connsiteY2" fmla="*/ 866775 h 890588"/>
              <a:gd name="connsiteX3" fmla="*/ 14287 w 946149"/>
              <a:gd name="connsiteY3" fmla="*/ 647700 h 890588"/>
              <a:gd name="connsiteX4" fmla="*/ 357187 w 946149"/>
              <a:gd name="connsiteY4" fmla="*/ 228600 h 890588"/>
              <a:gd name="connsiteX5" fmla="*/ 823912 w 946149"/>
              <a:gd name="connsiteY5" fmla="*/ 9525 h 890588"/>
              <a:gd name="connsiteX0" fmla="*/ 287904 w 959983"/>
              <a:gd name="connsiteY0" fmla="*/ 0 h 825773"/>
              <a:gd name="connsiteX1" fmla="*/ 926079 w 959983"/>
              <a:gd name="connsiteY1" fmla="*/ 504825 h 825773"/>
              <a:gd name="connsiteX2" fmla="*/ 491327 w 959983"/>
              <a:gd name="connsiteY2" fmla="*/ 801960 h 825773"/>
              <a:gd name="connsiteX3" fmla="*/ 21204 w 959983"/>
              <a:gd name="connsiteY3" fmla="*/ 647700 h 825773"/>
              <a:gd name="connsiteX4" fmla="*/ 364104 w 959983"/>
              <a:gd name="connsiteY4" fmla="*/ 228600 h 825773"/>
              <a:gd name="connsiteX5" fmla="*/ 830829 w 959983"/>
              <a:gd name="connsiteY5" fmla="*/ 9525 h 825773"/>
              <a:gd name="connsiteX0" fmla="*/ 287904 w 830829"/>
              <a:gd name="connsiteY0" fmla="*/ 0 h 824255"/>
              <a:gd name="connsiteX1" fmla="*/ 707351 w 830829"/>
              <a:gd name="connsiteY1" fmla="*/ 513929 h 824255"/>
              <a:gd name="connsiteX2" fmla="*/ 491327 w 830829"/>
              <a:gd name="connsiteY2" fmla="*/ 801960 h 824255"/>
              <a:gd name="connsiteX3" fmla="*/ 21204 w 830829"/>
              <a:gd name="connsiteY3" fmla="*/ 647700 h 824255"/>
              <a:gd name="connsiteX4" fmla="*/ 364104 w 830829"/>
              <a:gd name="connsiteY4" fmla="*/ 228600 h 824255"/>
              <a:gd name="connsiteX5" fmla="*/ 830829 w 830829"/>
              <a:gd name="connsiteY5" fmla="*/ 9525 h 824255"/>
              <a:gd name="connsiteX0" fmla="*/ 105813 w 648738"/>
              <a:gd name="connsiteY0" fmla="*/ 0 h 801960"/>
              <a:gd name="connsiteX1" fmla="*/ 525260 w 648738"/>
              <a:gd name="connsiteY1" fmla="*/ 513929 h 801960"/>
              <a:gd name="connsiteX2" fmla="*/ 309236 w 648738"/>
              <a:gd name="connsiteY2" fmla="*/ 801960 h 801960"/>
              <a:gd name="connsiteX3" fmla="*/ 21204 w 648738"/>
              <a:gd name="connsiteY3" fmla="*/ 513929 h 801960"/>
              <a:gd name="connsiteX4" fmla="*/ 182013 w 648738"/>
              <a:gd name="connsiteY4" fmla="*/ 228600 h 801960"/>
              <a:gd name="connsiteX5" fmla="*/ 648738 w 648738"/>
              <a:gd name="connsiteY5" fmla="*/ 9525 h 801960"/>
              <a:gd name="connsiteX0" fmla="*/ 96610 w 639535"/>
              <a:gd name="connsiteY0" fmla="*/ 0 h 801960"/>
              <a:gd name="connsiteX1" fmla="*/ 516057 w 639535"/>
              <a:gd name="connsiteY1" fmla="*/ 513929 h 801960"/>
              <a:gd name="connsiteX2" fmla="*/ 300033 w 639535"/>
              <a:gd name="connsiteY2" fmla="*/ 801960 h 801960"/>
              <a:gd name="connsiteX3" fmla="*/ 12001 w 639535"/>
              <a:gd name="connsiteY3" fmla="*/ 513929 h 801960"/>
              <a:gd name="connsiteX4" fmla="*/ 228024 w 639535"/>
              <a:gd name="connsiteY4" fmla="*/ 297905 h 801960"/>
              <a:gd name="connsiteX5" fmla="*/ 639535 w 639535"/>
              <a:gd name="connsiteY5" fmla="*/ 9525 h 801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9535" h="801960">
                <a:moveTo>
                  <a:pt x="96610" y="0"/>
                </a:moveTo>
                <a:cubicBezTo>
                  <a:pt x="402204" y="180181"/>
                  <a:pt x="482153" y="380269"/>
                  <a:pt x="516057" y="513929"/>
                </a:cubicBezTo>
                <a:cubicBezTo>
                  <a:pt x="549961" y="647589"/>
                  <a:pt x="384042" y="801960"/>
                  <a:pt x="300033" y="801960"/>
                </a:cubicBezTo>
                <a:cubicBezTo>
                  <a:pt x="216024" y="801960"/>
                  <a:pt x="24002" y="597938"/>
                  <a:pt x="12001" y="513929"/>
                </a:cubicBezTo>
                <a:cubicBezTo>
                  <a:pt x="0" y="429920"/>
                  <a:pt x="123435" y="381972"/>
                  <a:pt x="228024" y="297905"/>
                </a:cubicBezTo>
                <a:cubicBezTo>
                  <a:pt x="332613" y="213838"/>
                  <a:pt x="473641" y="65881"/>
                  <a:pt x="639535" y="9525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4338" grpId="0"/>
      <p:bldP spid="19" grpId="0" animBg="1"/>
      <p:bldP spid="20" grpId="0" animBg="1"/>
      <p:bldP spid="21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72008" y="44624"/>
            <a:ext cx="8964488" cy="3672408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7912" y="57324"/>
            <a:ext cx="8964488" cy="430887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r>
              <a:rPr lang="fr-FR" sz="2200" dirty="0" smtClean="0">
                <a:sym typeface="Wingdings"/>
              </a:rPr>
              <a:t></a:t>
            </a:r>
            <a:r>
              <a:rPr lang="fr-FR" sz="2200" baseline="30000" dirty="0" smtClean="0"/>
              <a:t> </a:t>
            </a:r>
            <a:r>
              <a:rPr lang="fr-FR" sz="2200" b="1" u="sng" dirty="0" smtClean="0"/>
              <a:t>Réaction acido-basique entre l’acide carboxylique et l’ion alcoolate</a:t>
            </a:r>
            <a:r>
              <a:rPr lang="fr-FR" sz="2200" dirty="0" smtClean="0"/>
              <a:t> :</a:t>
            </a:r>
            <a:endParaRPr lang="fr-FR" sz="2200" dirty="0"/>
          </a:p>
        </p:txBody>
      </p:sp>
      <p:pic>
        <p:nvPicPr>
          <p:cNvPr id="4" name="Imag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71049"/>
            <a:ext cx="3962448" cy="1399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rme libre 4"/>
          <p:cNvSpPr/>
          <p:nvPr/>
        </p:nvSpPr>
        <p:spPr>
          <a:xfrm rot="4326624" flipH="1" flipV="1">
            <a:off x="2705559" y="1211525"/>
            <a:ext cx="319039" cy="1019409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  <a:gd name="connsiteX0" fmla="*/ 703058 w 1483611"/>
              <a:gd name="connsiteY0" fmla="*/ 1823390 h 1823390"/>
              <a:gd name="connsiteX1" fmla="*/ 601824 w 1483611"/>
              <a:gd name="connsiteY1" fmla="*/ 1525011 h 1823390"/>
              <a:gd name="connsiteX2" fmla="*/ 67766 w 1483611"/>
              <a:gd name="connsiteY2" fmla="*/ 413001 h 1823390"/>
              <a:gd name="connsiteX3" fmla="*/ 1057956 w 1483611"/>
              <a:gd name="connsiteY3" fmla="*/ 181423 h 1823390"/>
              <a:gd name="connsiteX4" fmla="*/ 1483611 w 1483611"/>
              <a:gd name="connsiteY4" fmla="*/ 19697 h 1823390"/>
              <a:gd name="connsiteX0" fmla="*/ 828842 w 1609395"/>
              <a:gd name="connsiteY0" fmla="*/ 2164638 h 2164638"/>
              <a:gd name="connsiteX1" fmla="*/ 727608 w 1609395"/>
              <a:gd name="connsiteY1" fmla="*/ 1866259 h 2164638"/>
              <a:gd name="connsiteX2" fmla="*/ 193550 w 1609395"/>
              <a:gd name="connsiteY2" fmla="*/ 754249 h 2164638"/>
              <a:gd name="connsiteX3" fmla="*/ 235975 w 1609395"/>
              <a:gd name="connsiteY3" fmla="*/ 65550 h 2164638"/>
              <a:gd name="connsiteX4" fmla="*/ 1609395 w 1609395"/>
              <a:gd name="connsiteY4" fmla="*/ 360945 h 2164638"/>
              <a:gd name="connsiteX0" fmla="*/ 828842 w 1609395"/>
              <a:gd name="connsiteY0" fmla="*/ 2164638 h 2164638"/>
              <a:gd name="connsiteX1" fmla="*/ 193550 w 1609395"/>
              <a:gd name="connsiteY1" fmla="*/ 754249 h 2164638"/>
              <a:gd name="connsiteX2" fmla="*/ 235975 w 1609395"/>
              <a:gd name="connsiteY2" fmla="*/ 65550 h 2164638"/>
              <a:gd name="connsiteX3" fmla="*/ 1609395 w 1609395"/>
              <a:gd name="connsiteY3" fmla="*/ 360945 h 2164638"/>
              <a:gd name="connsiteX0" fmla="*/ 1000722 w 1781275"/>
              <a:gd name="connsiteY0" fmla="*/ 2253116 h 2253116"/>
              <a:gd name="connsiteX1" fmla="*/ 98812 w 1781275"/>
              <a:gd name="connsiteY1" fmla="*/ 1373591 h 2253116"/>
              <a:gd name="connsiteX2" fmla="*/ 407855 w 1781275"/>
              <a:gd name="connsiteY2" fmla="*/ 154028 h 2253116"/>
              <a:gd name="connsiteX3" fmla="*/ 1781275 w 1781275"/>
              <a:gd name="connsiteY3" fmla="*/ 449423 h 2253116"/>
              <a:gd name="connsiteX0" fmla="*/ 1000722 w 1437909"/>
              <a:gd name="connsiteY0" fmla="*/ 2241365 h 2241365"/>
              <a:gd name="connsiteX1" fmla="*/ 98812 w 1437909"/>
              <a:gd name="connsiteY1" fmla="*/ 1361840 h 2241365"/>
              <a:gd name="connsiteX2" fmla="*/ 407855 w 1437909"/>
              <a:gd name="connsiteY2" fmla="*/ 142277 h 2241365"/>
              <a:gd name="connsiteX3" fmla="*/ 1437910 w 1437909"/>
              <a:gd name="connsiteY3" fmla="*/ 508174 h 2241365"/>
              <a:gd name="connsiteX0" fmla="*/ 1150228 w 1459265"/>
              <a:gd name="connsiteY0" fmla="*/ 1727738 h 1727737"/>
              <a:gd name="connsiteX1" fmla="*/ 120168 w 1459265"/>
              <a:gd name="connsiteY1" fmla="*/ 1361840 h 1727737"/>
              <a:gd name="connsiteX2" fmla="*/ 429211 w 1459265"/>
              <a:gd name="connsiteY2" fmla="*/ 142277 h 1727737"/>
              <a:gd name="connsiteX3" fmla="*/ 1459266 w 1459265"/>
              <a:gd name="connsiteY3" fmla="*/ 508174 h 1727737"/>
              <a:gd name="connsiteX0" fmla="*/ 1150228 w 1459265"/>
              <a:gd name="connsiteY0" fmla="*/ 1727738 h 2051076"/>
              <a:gd name="connsiteX1" fmla="*/ 120168 w 1459265"/>
              <a:gd name="connsiteY1" fmla="*/ 1361840 h 2051076"/>
              <a:gd name="connsiteX2" fmla="*/ 429211 w 1459265"/>
              <a:gd name="connsiteY2" fmla="*/ 142277 h 2051076"/>
              <a:gd name="connsiteX3" fmla="*/ 1459266 w 1459265"/>
              <a:gd name="connsiteY3" fmla="*/ 508174 h 2051076"/>
              <a:gd name="connsiteX0" fmla="*/ 4352094 w 4352094"/>
              <a:gd name="connsiteY0" fmla="*/ 761463 h 1465036"/>
              <a:gd name="connsiteX1" fmla="*/ 577577 w 4352094"/>
              <a:gd name="connsiteY1" fmla="*/ 1361840 h 1465036"/>
              <a:gd name="connsiteX2" fmla="*/ 886620 w 4352094"/>
              <a:gd name="connsiteY2" fmla="*/ 142277 h 1465036"/>
              <a:gd name="connsiteX3" fmla="*/ 1916675 w 4352094"/>
              <a:gd name="connsiteY3" fmla="*/ 508174 h 1465036"/>
              <a:gd name="connsiteX0" fmla="*/ 3541700 w 3541700"/>
              <a:gd name="connsiteY0" fmla="*/ 694860 h 1018196"/>
              <a:gd name="connsiteX1" fmla="*/ 648935 w 3541700"/>
              <a:gd name="connsiteY1" fmla="*/ 895612 h 1018196"/>
              <a:gd name="connsiteX2" fmla="*/ 76226 w 3541700"/>
              <a:gd name="connsiteY2" fmla="*/ 75674 h 1018196"/>
              <a:gd name="connsiteX3" fmla="*/ 1106281 w 3541700"/>
              <a:gd name="connsiteY3" fmla="*/ 441571 h 1018196"/>
              <a:gd name="connsiteX0" fmla="*/ 3642499 w 3642499"/>
              <a:gd name="connsiteY0" fmla="*/ 1137801 h 1461137"/>
              <a:gd name="connsiteX1" fmla="*/ 749734 w 3642499"/>
              <a:gd name="connsiteY1" fmla="*/ 1338553 h 1461137"/>
              <a:gd name="connsiteX2" fmla="*/ 177025 w 3642499"/>
              <a:gd name="connsiteY2" fmla="*/ 518615 h 1461137"/>
              <a:gd name="connsiteX3" fmla="*/ 1811897 w 3642499"/>
              <a:gd name="connsiteY3" fmla="*/ 19697 h 1461137"/>
              <a:gd name="connsiteX0" fmla="*/ 3513175 w 3513175"/>
              <a:gd name="connsiteY0" fmla="*/ 1137801 h 2079647"/>
              <a:gd name="connsiteX1" fmla="*/ 1396352 w 3513175"/>
              <a:gd name="connsiteY1" fmla="*/ 1976451 h 2079647"/>
              <a:gd name="connsiteX2" fmla="*/ 47701 w 3513175"/>
              <a:gd name="connsiteY2" fmla="*/ 518615 h 2079647"/>
              <a:gd name="connsiteX3" fmla="*/ 1682573 w 3513175"/>
              <a:gd name="connsiteY3" fmla="*/ 19697 h 2079647"/>
              <a:gd name="connsiteX0" fmla="*/ 2827471 w 2827471"/>
              <a:gd name="connsiteY0" fmla="*/ 1137801 h 2013473"/>
              <a:gd name="connsiteX1" fmla="*/ 710648 w 2827471"/>
              <a:gd name="connsiteY1" fmla="*/ 1976451 h 2013473"/>
              <a:gd name="connsiteX2" fmla="*/ 47702 w 2827471"/>
              <a:gd name="connsiteY2" fmla="*/ 915664 h 2013473"/>
              <a:gd name="connsiteX3" fmla="*/ 996869 w 2827471"/>
              <a:gd name="connsiteY3" fmla="*/ 19697 h 2013473"/>
              <a:gd name="connsiteX0" fmla="*/ 2816305 w 2816305"/>
              <a:gd name="connsiteY0" fmla="*/ 725881 h 1601553"/>
              <a:gd name="connsiteX1" fmla="*/ 699482 w 2816305"/>
              <a:gd name="connsiteY1" fmla="*/ 1564531 h 1601553"/>
              <a:gd name="connsiteX2" fmla="*/ 36536 w 2816305"/>
              <a:gd name="connsiteY2" fmla="*/ 503744 h 1601553"/>
              <a:gd name="connsiteX3" fmla="*/ 480275 w 2816305"/>
              <a:gd name="connsiteY3" fmla="*/ 19697 h 1601553"/>
              <a:gd name="connsiteX0" fmla="*/ 2828735 w 2828735"/>
              <a:gd name="connsiteY0" fmla="*/ 725881 h 1216843"/>
              <a:gd name="connsiteX1" fmla="*/ 786502 w 2828735"/>
              <a:gd name="connsiteY1" fmla="*/ 1179819 h 1216843"/>
              <a:gd name="connsiteX2" fmla="*/ 48966 w 2828735"/>
              <a:gd name="connsiteY2" fmla="*/ 503744 h 1216843"/>
              <a:gd name="connsiteX3" fmla="*/ 492705 w 2828735"/>
              <a:gd name="connsiteY3" fmla="*/ 19697 h 1216843"/>
              <a:gd name="connsiteX0" fmla="*/ 3511635 w 3511635"/>
              <a:gd name="connsiteY0" fmla="*/ 725881 h 1189687"/>
              <a:gd name="connsiteX1" fmla="*/ 1469402 w 3511635"/>
              <a:gd name="connsiteY1" fmla="*/ 1179819 h 1189687"/>
              <a:gd name="connsiteX2" fmla="*/ 48965 w 3511635"/>
              <a:gd name="connsiteY2" fmla="*/ 666665 h 1189687"/>
              <a:gd name="connsiteX3" fmla="*/ 1175605 w 3511635"/>
              <a:gd name="connsiteY3" fmla="*/ 19697 h 1189687"/>
              <a:gd name="connsiteX0" fmla="*/ 3503234 w 3503234"/>
              <a:gd name="connsiteY0" fmla="*/ 725881 h 1049220"/>
              <a:gd name="connsiteX1" fmla="*/ 923835 w 3503234"/>
              <a:gd name="connsiteY1" fmla="*/ 989695 h 1049220"/>
              <a:gd name="connsiteX2" fmla="*/ 40564 w 3503234"/>
              <a:gd name="connsiteY2" fmla="*/ 666665 h 1049220"/>
              <a:gd name="connsiteX3" fmla="*/ 1167204 w 3503234"/>
              <a:gd name="connsiteY3" fmla="*/ 19697 h 1049220"/>
              <a:gd name="connsiteX0" fmla="*/ 3462669 w 3462669"/>
              <a:gd name="connsiteY0" fmla="*/ 725881 h 725880"/>
              <a:gd name="connsiteX1" fmla="*/ -1 w 3462669"/>
              <a:gd name="connsiteY1" fmla="*/ 666665 h 725880"/>
              <a:gd name="connsiteX2" fmla="*/ 1126639 w 3462669"/>
              <a:gd name="connsiteY2" fmla="*/ 19697 h 725880"/>
              <a:gd name="connsiteX0" fmla="*/ 3462669 w 3462669"/>
              <a:gd name="connsiteY0" fmla="*/ 725881 h 778484"/>
              <a:gd name="connsiteX1" fmla="*/ 3440293 w 3462669"/>
              <a:gd name="connsiteY1" fmla="*/ 778482 h 778484"/>
              <a:gd name="connsiteX2" fmla="*/ -1 w 3462669"/>
              <a:gd name="connsiteY2" fmla="*/ 666665 h 778484"/>
              <a:gd name="connsiteX3" fmla="*/ 1126639 w 3462669"/>
              <a:gd name="connsiteY3" fmla="*/ 19697 h 778484"/>
              <a:gd name="connsiteX0" fmla="*/ 4065592 w 4065592"/>
              <a:gd name="connsiteY0" fmla="*/ 725881 h 1260150"/>
              <a:gd name="connsiteX1" fmla="*/ 4043216 w 4065592"/>
              <a:gd name="connsiteY1" fmla="*/ 778482 h 1260150"/>
              <a:gd name="connsiteX2" fmla="*/ 602922 w 4065592"/>
              <a:gd name="connsiteY2" fmla="*/ 666665 h 1260150"/>
              <a:gd name="connsiteX3" fmla="*/ 1729562 w 4065592"/>
              <a:gd name="connsiteY3" fmla="*/ 19697 h 1260150"/>
              <a:gd name="connsiteX0" fmla="*/ 4065592 w 4065592"/>
              <a:gd name="connsiteY0" fmla="*/ 725881 h 1260150"/>
              <a:gd name="connsiteX1" fmla="*/ 4043216 w 4065592"/>
              <a:gd name="connsiteY1" fmla="*/ 778482 h 1260150"/>
              <a:gd name="connsiteX2" fmla="*/ 602922 w 4065592"/>
              <a:gd name="connsiteY2" fmla="*/ 666665 h 1260150"/>
              <a:gd name="connsiteX3" fmla="*/ 1729562 w 4065592"/>
              <a:gd name="connsiteY3" fmla="*/ 19697 h 1260150"/>
              <a:gd name="connsiteX0" fmla="*/ 4065592 w 4065592"/>
              <a:gd name="connsiteY0" fmla="*/ 725881 h 1260150"/>
              <a:gd name="connsiteX1" fmla="*/ 4043216 w 4065592"/>
              <a:gd name="connsiteY1" fmla="*/ 778482 h 1260150"/>
              <a:gd name="connsiteX2" fmla="*/ 602922 w 4065592"/>
              <a:gd name="connsiteY2" fmla="*/ 666665 h 1260150"/>
              <a:gd name="connsiteX3" fmla="*/ 1729562 w 4065592"/>
              <a:gd name="connsiteY3" fmla="*/ 19697 h 1260150"/>
              <a:gd name="connsiteX0" fmla="*/ 4065592 w 4065592"/>
              <a:gd name="connsiteY0" fmla="*/ 986361 h 1520630"/>
              <a:gd name="connsiteX1" fmla="*/ 4043216 w 4065592"/>
              <a:gd name="connsiteY1" fmla="*/ 1038962 h 1520630"/>
              <a:gd name="connsiteX2" fmla="*/ 602922 w 4065592"/>
              <a:gd name="connsiteY2" fmla="*/ 927145 h 1520630"/>
              <a:gd name="connsiteX3" fmla="*/ 1670927 w 4065592"/>
              <a:gd name="connsiteY3" fmla="*/ 19697 h 1520630"/>
              <a:gd name="connsiteX0" fmla="*/ 4065592 w 4065592"/>
              <a:gd name="connsiteY0" fmla="*/ 986361 h 1520630"/>
              <a:gd name="connsiteX1" fmla="*/ 4043216 w 4065592"/>
              <a:gd name="connsiteY1" fmla="*/ 1038962 h 1520630"/>
              <a:gd name="connsiteX2" fmla="*/ 220218 w 4065592"/>
              <a:gd name="connsiteY2" fmla="*/ 954972 h 1520630"/>
              <a:gd name="connsiteX3" fmla="*/ 1670927 w 4065592"/>
              <a:gd name="connsiteY3" fmla="*/ 19697 h 1520630"/>
              <a:gd name="connsiteX0" fmla="*/ 4065592 w 6356052"/>
              <a:gd name="connsiteY0" fmla="*/ 3154884 h 3689153"/>
              <a:gd name="connsiteX1" fmla="*/ 4043216 w 6356052"/>
              <a:gd name="connsiteY1" fmla="*/ 3207485 h 3689153"/>
              <a:gd name="connsiteX2" fmla="*/ 220218 w 6356052"/>
              <a:gd name="connsiteY2" fmla="*/ 3123495 h 3689153"/>
              <a:gd name="connsiteX3" fmla="*/ 6356049 w 6356052"/>
              <a:gd name="connsiteY3" fmla="*/ 19698 h 3689153"/>
              <a:gd name="connsiteX0" fmla="*/ 6725846 w 9016306"/>
              <a:gd name="connsiteY0" fmla="*/ 3154884 h 4229459"/>
              <a:gd name="connsiteX1" fmla="*/ 4043215 w 9016306"/>
              <a:gd name="connsiteY1" fmla="*/ 3747791 h 4229459"/>
              <a:gd name="connsiteX2" fmla="*/ 2880472 w 9016306"/>
              <a:gd name="connsiteY2" fmla="*/ 3123495 h 4229459"/>
              <a:gd name="connsiteX3" fmla="*/ 9016303 w 9016306"/>
              <a:gd name="connsiteY3" fmla="*/ 19698 h 4229459"/>
              <a:gd name="connsiteX0" fmla="*/ 6914369 w 9016306"/>
              <a:gd name="connsiteY0" fmla="*/ 4032568 h 4229459"/>
              <a:gd name="connsiteX1" fmla="*/ 4043215 w 9016306"/>
              <a:gd name="connsiteY1" fmla="*/ 3747791 h 4229459"/>
              <a:gd name="connsiteX2" fmla="*/ 2880472 w 9016306"/>
              <a:gd name="connsiteY2" fmla="*/ 3123495 h 4229459"/>
              <a:gd name="connsiteX3" fmla="*/ 9016303 w 9016306"/>
              <a:gd name="connsiteY3" fmla="*/ 19698 h 4229459"/>
              <a:gd name="connsiteX0" fmla="*/ 4033898 w 6135835"/>
              <a:gd name="connsiteY0" fmla="*/ 4032568 h 4032569"/>
              <a:gd name="connsiteX1" fmla="*/ 1 w 6135835"/>
              <a:gd name="connsiteY1" fmla="*/ 3123495 h 4032569"/>
              <a:gd name="connsiteX2" fmla="*/ 6135832 w 6135835"/>
              <a:gd name="connsiteY2" fmla="*/ 19698 h 4032569"/>
              <a:gd name="connsiteX0" fmla="*/ 4290106 w 6392043"/>
              <a:gd name="connsiteY0" fmla="*/ 4032568 h 4032569"/>
              <a:gd name="connsiteX1" fmla="*/ 256209 w 6392043"/>
              <a:gd name="connsiteY1" fmla="*/ 3123495 h 4032569"/>
              <a:gd name="connsiteX2" fmla="*/ 6392040 w 6392043"/>
              <a:gd name="connsiteY2" fmla="*/ 19698 h 4032569"/>
              <a:gd name="connsiteX0" fmla="*/ 2679103 w 4781040"/>
              <a:gd name="connsiteY0" fmla="*/ 4032568 h 4032569"/>
              <a:gd name="connsiteX1" fmla="*/ 256208 w 4781040"/>
              <a:gd name="connsiteY1" fmla="*/ 2818097 h 4032569"/>
              <a:gd name="connsiteX2" fmla="*/ 4781037 w 4781040"/>
              <a:gd name="connsiteY2" fmla="*/ 19698 h 4032569"/>
              <a:gd name="connsiteX0" fmla="*/ 2679103 w 4656833"/>
              <a:gd name="connsiteY0" fmla="*/ 2908368 h 2908369"/>
              <a:gd name="connsiteX1" fmla="*/ 256208 w 4656833"/>
              <a:gd name="connsiteY1" fmla="*/ 1693897 h 2908369"/>
              <a:gd name="connsiteX2" fmla="*/ 4656836 w 4656833"/>
              <a:gd name="connsiteY2" fmla="*/ 19698 h 2908369"/>
              <a:gd name="connsiteX0" fmla="*/ 2679103 w 6725057"/>
              <a:gd name="connsiteY0" fmla="*/ 2791359 h 2791360"/>
              <a:gd name="connsiteX1" fmla="*/ 256208 w 6725057"/>
              <a:gd name="connsiteY1" fmla="*/ 1576888 h 2791360"/>
              <a:gd name="connsiteX2" fmla="*/ 6725060 w 6725057"/>
              <a:gd name="connsiteY2" fmla="*/ 19696 h 2791360"/>
              <a:gd name="connsiteX0" fmla="*/ 2679103 w 3905974"/>
              <a:gd name="connsiteY0" fmla="*/ 2187376 h 2187377"/>
              <a:gd name="connsiteX1" fmla="*/ 256208 w 3905974"/>
              <a:gd name="connsiteY1" fmla="*/ 972905 h 2187377"/>
              <a:gd name="connsiteX2" fmla="*/ 3905971 w 3905974"/>
              <a:gd name="connsiteY2" fmla="*/ 19696 h 218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05974" h="2187377">
                <a:moveTo>
                  <a:pt x="2679103" y="2187376"/>
                </a:moveTo>
                <a:cubicBezTo>
                  <a:pt x="1334471" y="1884352"/>
                  <a:pt x="2" y="1494567"/>
                  <a:pt x="256208" y="972905"/>
                </a:cubicBezTo>
                <a:cubicBezTo>
                  <a:pt x="316932" y="564878"/>
                  <a:pt x="3795313" y="-1"/>
                  <a:pt x="3905971" y="19696"/>
                </a:cubicBezTo>
              </a:path>
            </a:pathLst>
          </a:custGeom>
          <a:ln w="38100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6" name="Forme libre 5"/>
          <p:cNvSpPr/>
          <p:nvPr/>
        </p:nvSpPr>
        <p:spPr>
          <a:xfrm rot="13817726" flipH="1">
            <a:off x="1595625" y="1289543"/>
            <a:ext cx="467548" cy="390741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46480 w 146480"/>
              <a:gd name="connsiteY0" fmla="*/ 353744 h 353744"/>
              <a:gd name="connsiteX1" fmla="*/ 8535 w 146480"/>
              <a:gd name="connsiteY1" fmla="*/ 62782 h 353744"/>
              <a:gd name="connsiteX2" fmla="*/ 95271 w 146480"/>
              <a:gd name="connsiteY2" fmla="*/ 0 h 353744"/>
              <a:gd name="connsiteX0" fmla="*/ 170909 w 170909"/>
              <a:gd name="connsiteY0" fmla="*/ 353744 h 353744"/>
              <a:gd name="connsiteX1" fmla="*/ 8535 w 170909"/>
              <a:gd name="connsiteY1" fmla="*/ 225821 h 353744"/>
              <a:gd name="connsiteX2" fmla="*/ 119700 w 170909"/>
              <a:gd name="connsiteY2" fmla="*/ 0 h 353744"/>
              <a:gd name="connsiteX0" fmla="*/ 167598 w 168151"/>
              <a:gd name="connsiteY0" fmla="*/ 353744 h 353744"/>
              <a:gd name="connsiteX1" fmla="*/ 85042 w 168151"/>
              <a:gd name="connsiteY1" fmla="*/ 284669 h 353744"/>
              <a:gd name="connsiteX2" fmla="*/ 5224 w 168151"/>
              <a:gd name="connsiteY2" fmla="*/ 225821 h 353744"/>
              <a:gd name="connsiteX3" fmla="*/ 116389 w 168151"/>
              <a:gd name="connsiteY3" fmla="*/ 0 h 353744"/>
              <a:gd name="connsiteX0" fmla="*/ 162374 w 162374"/>
              <a:gd name="connsiteY0" fmla="*/ 353744 h 353744"/>
              <a:gd name="connsiteX1" fmla="*/ 0 w 162374"/>
              <a:gd name="connsiteY1" fmla="*/ 225821 h 353744"/>
              <a:gd name="connsiteX2" fmla="*/ 111165 w 162374"/>
              <a:gd name="connsiteY2" fmla="*/ 0 h 353744"/>
              <a:gd name="connsiteX0" fmla="*/ 141218 w 141218"/>
              <a:gd name="connsiteY0" fmla="*/ 410966 h 410966"/>
              <a:gd name="connsiteX1" fmla="*/ 0 w 141218"/>
              <a:gd name="connsiteY1" fmla="*/ 225821 h 410966"/>
              <a:gd name="connsiteX2" fmla="*/ 111165 w 141218"/>
              <a:gd name="connsiteY2" fmla="*/ 0 h 410966"/>
              <a:gd name="connsiteX0" fmla="*/ 141218 w 181030"/>
              <a:gd name="connsiteY0" fmla="*/ 281694 h 281694"/>
              <a:gd name="connsiteX1" fmla="*/ 0 w 181030"/>
              <a:gd name="connsiteY1" fmla="*/ 96549 h 281694"/>
              <a:gd name="connsiteX2" fmla="*/ 181030 w 181030"/>
              <a:gd name="connsiteY2" fmla="*/ 0 h 281694"/>
              <a:gd name="connsiteX0" fmla="*/ 141218 w 921771"/>
              <a:gd name="connsiteY0" fmla="*/ 1803693 h 1803693"/>
              <a:gd name="connsiteX1" fmla="*/ 0 w 921771"/>
              <a:gd name="connsiteY1" fmla="*/ 1618548 h 1803693"/>
              <a:gd name="connsiteX2" fmla="*/ 921771 w 921771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918836 w 918836"/>
              <a:gd name="connsiteY2" fmla="*/ 0 h 1803693"/>
              <a:gd name="connsiteX0" fmla="*/ 138283 w 918836"/>
              <a:gd name="connsiteY0" fmla="*/ 1803693 h 1803693"/>
              <a:gd name="connsiteX1" fmla="*/ 0 w 918836"/>
              <a:gd name="connsiteY1" fmla="*/ 746480 h 1803693"/>
              <a:gd name="connsiteX2" fmla="*/ 493181 w 918836"/>
              <a:gd name="connsiteY2" fmla="*/ 161726 h 1803693"/>
              <a:gd name="connsiteX3" fmla="*/ 918836 w 918836"/>
              <a:gd name="connsiteY3" fmla="*/ 0 h 1803693"/>
              <a:gd name="connsiteX0" fmla="*/ 64450 w 845003"/>
              <a:gd name="connsiteY0" fmla="*/ 1817745 h 1817745"/>
              <a:gd name="connsiteX1" fmla="*/ 0 w 845003"/>
              <a:gd name="connsiteY1" fmla="*/ 1068718 h 1817745"/>
              <a:gd name="connsiteX2" fmla="*/ 419348 w 845003"/>
              <a:gd name="connsiteY2" fmla="*/ 175778 h 1817745"/>
              <a:gd name="connsiteX3" fmla="*/ 845003 w 845003"/>
              <a:gd name="connsiteY3" fmla="*/ 14052 h 1817745"/>
              <a:gd name="connsiteX0" fmla="*/ 132215 w 912768"/>
              <a:gd name="connsiteY0" fmla="*/ 1817745 h 1817745"/>
              <a:gd name="connsiteX1" fmla="*/ 30981 w 912768"/>
              <a:gd name="connsiteY1" fmla="*/ 1519366 h 1817745"/>
              <a:gd name="connsiteX2" fmla="*/ 67765 w 912768"/>
              <a:gd name="connsiteY2" fmla="*/ 1068718 h 1817745"/>
              <a:gd name="connsiteX3" fmla="*/ 487113 w 912768"/>
              <a:gd name="connsiteY3" fmla="*/ 175778 h 1817745"/>
              <a:gd name="connsiteX4" fmla="*/ 912768 w 912768"/>
              <a:gd name="connsiteY4" fmla="*/ 14052 h 1817745"/>
              <a:gd name="connsiteX0" fmla="*/ 132215 w 912768"/>
              <a:gd name="connsiteY0" fmla="*/ 1823390 h 1823390"/>
              <a:gd name="connsiteX1" fmla="*/ 30981 w 912768"/>
              <a:gd name="connsiteY1" fmla="*/ 1525011 h 1823390"/>
              <a:gd name="connsiteX2" fmla="*/ 67765 w 912768"/>
              <a:gd name="connsiteY2" fmla="*/ 1074363 h 1823390"/>
              <a:gd name="connsiteX3" fmla="*/ 487113 w 912768"/>
              <a:gd name="connsiteY3" fmla="*/ 181423 h 1823390"/>
              <a:gd name="connsiteX4" fmla="*/ 912768 w 912768"/>
              <a:gd name="connsiteY4" fmla="*/ 19697 h 1823390"/>
              <a:gd name="connsiteX0" fmla="*/ 162956 w 943509"/>
              <a:gd name="connsiteY0" fmla="*/ 1823390 h 1823390"/>
              <a:gd name="connsiteX1" fmla="*/ 61722 w 943509"/>
              <a:gd name="connsiteY1" fmla="*/ 1525011 h 1823390"/>
              <a:gd name="connsiteX2" fmla="*/ 67765 w 943509"/>
              <a:gd name="connsiteY2" fmla="*/ 1046742 h 1823390"/>
              <a:gd name="connsiteX3" fmla="*/ 517854 w 943509"/>
              <a:gd name="connsiteY3" fmla="*/ 181423 h 1823390"/>
              <a:gd name="connsiteX4" fmla="*/ 943509 w 943509"/>
              <a:gd name="connsiteY4" fmla="*/ 19697 h 1823390"/>
              <a:gd name="connsiteX0" fmla="*/ 703058 w 1483611"/>
              <a:gd name="connsiteY0" fmla="*/ 1823390 h 1823390"/>
              <a:gd name="connsiteX1" fmla="*/ 601824 w 1483611"/>
              <a:gd name="connsiteY1" fmla="*/ 1525011 h 1823390"/>
              <a:gd name="connsiteX2" fmla="*/ 67766 w 1483611"/>
              <a:gd name="connsiteY2" fmla="*/ 413001 h 1823390"/>
              <a:gd name="connsiteX3" fmla="*/ 1057956 w 1483611"/>
              <a:gd name="connsiteY3" fmla="*/ 181423 h 1823390"/>
              <a:gd name="connsiteX4" fmla="*/ 1483611 w 1483611"/>
              <a:gd name="connsiteY4" fmla="*/ 19697 h 1823390"/>
              <a:gd name="connsiteX0" fmla="*/ 828842 w 1609395"/>
              <a:gd name="connsiteY0" fmla="*/ 2164638 h 2164638"/>
              <a:gd name="connsiteX1" fmla="*/ 727608 w 1609395"/>
              <a:gd name="connsiteY1" fmla="*/ 1866259 h 2164638"/>
              <a:gd name="connsiteX2" fmla="*/ 193550 w 1609395"/>
              <a:gd name="connsiteY2" fmla="*/ 754249 h 2164638"/>
              <a:gd name="connsiteX3" fmla="*/ 235975 w 1609395"/>
              <a:gd name="connsiteY3" fmla="*/ 65550 h 2164638"/>
              <a:gd name="connsiteX4" fmla="*/ 1609395 w 1609395"/>
              <a:gd name="connsiteY4" fmla="*/ 360945 h 2164638"/>
              <a:gd name="connsiteX0" fmla="*/ 828842 w 1609395"/>
              <a:gd name="connsiteY0" fmla="*/ 2164638 h 2164638"/>
              <a:gd name="connsiteX1" fmla="*/ 193550 w 1609395"/>
              <a:gd name="connsiteY1" fmla="*/ 754249 h 2164638"/>
              <a:gd name="connsiteX2" fmla="*/ 235975 w 1609395"/>
              <a:gd name="connsiteY2" fmla="*/ 65550 h 2164638"/>
              <a:gd name="connsiteX3" fmla="*/ 1609395 w 1609395"/>
              <a:gd name="connsiteY3" fmla="*/ 360945 h 2164638"/>
              <a:gd name="connsiteX0" fmla="*/ 1000722 w 1781275"/>
              <a:gd name="connsiteY0" fmla="*/ 2253116 h 2253116"/>
              <a:gd name="connsiteX1" fmla="*/ 98812 w 1781275"/>
              <a:gd name="connsiteY1" fmla="*/ 1373591 h 2253116"/>
              <a:gd name="connsiteX2" fmla="*/ 407855 w 1781275"/>
              <a:gd name="connsiteY2" fmla="*/ 154028 h 2253116"/>
              <a:gd name="connsiteX3" fmla="*/ 1781275 w 1781275"/>
              <a:gd name="connsiteY3" fmla="*/ 449423 h 2253116"/>
              <a:gd name="connsiteX0" fmla="*/ 1000722 w 1437909"/>
              <a:gd name="connsiteY0" fmla="*/ 2241365 h 2241365"/>
              <a:gd name="connsiteX1" fmla="*/ 98812 w 1437909"/>
              <a:gd name="connsiteY1" fmla="*/ 1361840 h 2241365"/>
              <a:gd name="connsiteX2" fmla="*/ 407855 w 1437909"/>
              <a:gd name="connsiteY2" fmla="*/ 142277 h 2241365"/>
              <a:gd name="connsiteX3" fmla="*/ 1437910 w 1437909"/>
              <a:gd name="connsiteY3" fmla="*/ 508174 h 2241365"/>
              <a:gd name="connsiteX0" fmla="*/ 1150228 w 1459265"/>
              <a:gd name="connsiteY0" fmla="*/ 1727738 h 1727737"/>
              <a:gd name="connsiteX1" fmla="*/ 120168 w 1459265"/>
              <a:gd name="connsiteY1" fmla="*/ 1361840 h 1727737"/>
              <a:gd name="connsiteX2" fmla="*/ 429211 w 1459265"/>
              <a:gd name="connsiteY2" fmla="*/ 142277 h 1727737"/>
              <a:gd name="connsiteX3" fmla="*/ 1459266 w 1459265"/>
              <a:gd name="connsiteY3" fmla="*/ 508174 h 1727737"/>
              <a:gd name="connsiteX0" fmla="*/ 1150228 w 1459265"/>
              <a:gd name="connsiteY0" fmla="*/ 1727738 h 2051076"/>
              <a:gd name="connsiteX1" fmla="*/ 120168 w 1459265"/>
              <a:gd name="connsiteY1" fmla="*/ 1361840 h 2051076"/>
              <a:gd name="connsiteX2" fmla="*/ 429211 w 1459265"/>
              <a:gd name="connsiteY2" fmla="*/ 142277 h 2051076"/>
              <a:gd name="connsiteX3" fmla="*/ 1459266 w 1459265"/>
              <a:gd name="connsiteY3" fmla="*/ 508174 h 2051076"/>
              <a:gd name="connsiteX0" fmla="*/ 4352094 w 4352094"/>
              <a:gd name="connsiteY0" fmla="*/ 761463 h 1465036"/>
              <a:gd name="connsiteX1" fmla="*/ 577577 w 4352094"/>
              <a:gd name="connsiteY1" fmla="*/ 1361840 h 1465036"/>
              <a:gd name="connsiteX2" fmla="*/ 886620 w 4352094"/>
              <a:gd name="connsiteY2" fmla="*/ 142277 h 1465036"/>
              <a:gd name="connsiteX3" fmla="*/ 1916675 w 4352094"/>
              <a:gd name="connsiteY3" fmla="*/ 508174 h 1465036"/>
              <a:gd name="connsiteX0" fmla="*/ 3541700 w 3541700"/>
              <a:gd name="connsiteY0" fmla="*/ 694860 h 1018196"/>
              <a:gd name="connsiteX1" fmla="*/ 648935 w 3541700"/>
              <a:gd name="connsiteY1" fmla="*/ 895612 h 1018196"/>
              <a:gd name="connsiteX2" fmla="*/ 76226 w 3541700"/>
              <a:gd name="connsiteY2" fmla="*/ 75674 h 1018196"/>
              <a:gd name="connsiteX3" fmla="*/ 1106281 w 3541700"/>
              <a:gd name="connsiteY3" fmla="*/ 441571 h 1018196"/>
              <a:gd name="connsiteX0" fmla="*/ 3642499 w 3642499"/>
              <a:gd name="connsiteY0" fmla="*/ 1137801 h 1461137"/>
              <a:gd name="connsiteX1" fmla="*/ 749734 w 3642499"/>
              <a:gd name="connsiteY1" fmla="*/ 1338553 h 1461137"/>
              <a:gd name="connsiteX2" fmla="*/ 177025 w 3642499"/>
              <a:gd name="connsiteY2" fmla="*/ 518615 h 1461137"/>
              <a:gd name="connsiteX3" fmla="*/ 1811897 w 3642499"/>
              <a:gd name="connsiteY3" fmla="*/ 19697 h 1461137"/>
              <a:gd name="connsiteX0" fmla="*/ 3513175 w 3513175"/>
              <a:gd name="connsiteY0" fmla="*/ 1137801 h 2079647"/>
              <a:gd name="connsiteX1" fmla="*/ 1396352 w 3513175"/>
              <a:gd name="connsiteY1" fmla="*/ 1976451 h 2079647"/>
              <a:gd name="connsiteX2" fmla="*/ 47701 w 3513175"/>
              <a:gd name="connsiteY2" fmla="*/ 518615 h 2079647"/>
              <a:gd name="connsiteX3" fmla="*/ 1682573 w 3513175"/>
              <a:gd name="connsiteY3" fmla="*/ 19697 h 2079647"/>
              <a:gd name="connsiteX0" fmla="*/ 2827471 w 2827471"/>
              <a:gd name="connsiteY0" fmla="*/ 1137801 h 2013473"/>
              <a:gd name="connsiteX1" fmla="*/ 710648 w 2827471"/>
              <a:gd name="connsiteY1" fmla="*/ 1976451 h 2013473"/>
              <a:gd name="connsiteX2" fmla="*/ 47702 w 2827471"/>
              <a:gd name="connsiteY2" fmla="*/ 915664 h 2013473"/>
              <a:gd name="connsiteX3" fmla="*/ 996869 w 2827471"/>
              <a:gd name="connsiteY3" fmla="*/ 19697 h 2013473"/>
              <a:gd name="connsiteX0" fmla="*/ 2814936 w 2814936"/>
              <a:gd name="connsiteY0" fmla="*/ 941776 h 1817448"/>
              <a:gd name="connsiteX1" fmla="*/ 698113 w 2814936"/>
              <a:gd name="connsiteY1" fmla="*/ 1780426 h 1817448"/>
              <a:gd name="connsiteX2" fmla="*/ 35167 w 2814936"/>
              <a:gd name="connsiteY2" fmla="*/ 719639 h 1817448"/>
              <a:gd name="connsiteX3" fmla="*/ 487130 w 2814936"/>
              <a:gd name="connsiteY3" fmla="*/ 19697 h 1817448"/>
              <a:gd name="connsiteX0" fmla="*/ 2849730 w 2849730"/>
              <a:gd name="connsiteY0" fmla="*/ 670520 h 1546192"/>
              <a:gd name="connsiteX1" fmla="*/ 732907 w 2849730"/>
              <a:gd name="connsiteY1" fmla="*/ 1509170 h 1546192"/>
              <a:gd name="connsiteX2" fmla="*/ 69961 w 2849730"/>
              <a:gd name="connsiteY2" fmla="*/ 448383 h 1546192"/>
              <a:gd name="connsiteX3" fmla="*/ 1152664 w 2849730"/>
              <a:gd name="connsiteY3" fmla="*/ 19697 h 1546192"/>
              <a:gd name="connsiteX0" fmla="*/ 2397146 w 2397146"/>
              <a:gd name="connsiteY0" fmla="*/ 670520 h 1547461"/>
              <a:gd name="connsiteX1" fmla="*/ 280323 w 2397146"/>
              <a:gd name="connsiteY1" fmla="*/ 1509170 h 1547461"/>
              <a:gd name="connsiteX2" fmla="*/ 715218 w 2397146"/>
              <a:gd name="connsiteY2" fmla="*/ 900264 h 1547461"/>
              <a:gd name="connsiteX3" fmla="*/ 700080 w 2397146"/>
              <a:gd name="connsiteY3" fmla="*/ 19697 h 1547461"/>
              <a:gd name="connsiteX0" fmla="*/ 1807728 w 1807728"/>
              <a:gd name="connsiteY0" fmla="*/ 670520 h 1008733"/>
              <a:gd name="connsiteX1" fmla="*/ 125800 w 1807728"/>
              <a:gd name="connsiteY1" fmla="*/ 900264 h 1008733"/>
              <a:gd name="connsiteX2" fmla="*/ 110662 w 1807728"/>
              <a:gd name="connsiteY2" fmla="*/ 19697 h 1008733"/>
              <a:gd name="connsiteX0" fmla="*/ 2705960 w 2705960"/>
              <a:gd name="connsiteY0" fmla="*/ 670520 h 1282438"/>
              <a:gd name="connsiteX1" fmla="*/ 0 w 2705960"/>
              <a:gd name="connsiteY1" fmla="*/ 1173968 h 1282438"/>
              <a:gd name="connsiteX2" fmla="*/ 1008894 w 2705960"/>
              <a:gd name="connsiteY2" fmla="*/ 19697 h 1282438"/>
              <a:gd name="connsiteX0" fmla="*/ 3559534 w 3559534"/>
              <a:gd name="connsiteY0" fmla="*/ 670520 h 1282438"/>
              <a:gd name="connsiteX1" fmla="*/ 853574 w 3559534"/>
              <a:gd name="connsiteY1" fmla="*/ 1173968 h 1282438"/>
              <a:gd name="connsiteX2" fmla="*/ 1862468 w 3559534"/>
              <a:gd name="connsiteY2" fmla="*/ 19697 h 1282438"/>
              <a:gd name="connsiteX0" fmla="*/ 3559534 w 3559534"/>
              <a:gd name="connsiteY0" fmla="*/ 726066 h 1337984"/>
              <a:gd name="connsiteX1" fmla="*/ 853574 w 3559534"/>
              <a:gd name="connsiteY1" fmla="*/ 1229514 h 1337984"/>
              <a:gd name="connsiteX2" fmla="*/ 1027286 w 3559534"/>
              <a:gd name="connsiteY2" fmla="*/ 19698 h 1337984"/>
              <a:gd name="connsiteX0" fmla="*/ 2642904 w 2642904"/>
              <a:gd name="connsiteY0" fmla="*/ 726066 h 1308483"/>
              <a:gd name="connsiteX1" fmla="*/ 1115902 w 2642904"/>
              <a:gd name="connsiteY1" fmla="*/ 1200012 h 1308483"/>
              <a:gd name="connsiteX2" fmla="*/ 110656 w 2642904"/>
              <a:gd name="connsiteY2" fmla="*/ 19698 h 1308483"/>
              <a:gd name="connsiteX0" fmla="*/ 3008468 w 3008468"/>
              <a:gd name="connsiteY0" fmla="*/ 158424 h 740839"/>
              <a:gd name="connsiteX1" fmla="*/ 1481466 w 3008468"/>
              <a:gd name="connsiteY1" fmla="*/ 632370 h 740839"/>
              <a:gd name="connsiteX2" fmla="*/ 110657 w 3008468"/>
              <a:gd name="connsiteY2" fmla="*/ 19697 h 740839"/>
              <a:gd name="connsiteX0" fmla="*/ 3008468 w 3008468"/>
              <a:gd name="connsiteY0" fmla="*/ 158424 h 634438"/>
              <a:gd name="connsiteX1" fmla="*/ 1028464 w 3008468"/>
              <a:gd name="connsiteY1" fmla="*/ 525968 h 634438"/>
              <a:gd name="connsiteX2" fmla="*/ 110657 w 3008468"/>
              <a:gd name="connsiteY2" fmla="*/ 19697 h 634438"/>
              <a:gd name="connsiteX0" fmla="*/ 3336757 w 3336757"/>
              <a:gd name="connsiteY0" fmla="*/ 263236 h 739250"/>
              <a:gd name="connsiteX1" fmla="*/ 1356753 w 3336757"/>
              <a:gd name="connsiteY1" fmla="*/ 630780 h 739250"/>
              <a:gd name="connsiteX2" fmla="*/ 110657 w 3336757"/>
              <a:gd name="connsiteY2" fmla="*/ 19696 h 739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36757" h="739250">
                <a:moveTo>
                  <a:pt x="3336757" y="263236"/>
                </a:moveTo>
                <a:cubicBezTo>
                  <a:pt x="2986355" y="311099"/>
                  <a:pt x="1639597" y="739250"/>
                  <a:pt x="1356753" y="630780"/>
                </a:cubicBezTo>
                <a:cubicBezTo>
                  <a:pt x="503183" y="606831"/>
                  <a:pt x="-1" y="-1"/>
                  <a:pt x="110657" y="19696"/>
                </a:cubicBezTo>
              </a:path>
            </a:pathLst>
          </a:custGeom>
          <a:ln w="38100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7" name="Image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548680"/>
            <a:ext cx="3889116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Connecteur droit avec flèche 7"/>
          <p:cNvCxnSpPr/>
          <p:nvPr/>
        </p:nvCxnSpPr>
        <p:spPr>
          <a:xfrm>
            <a:off x="4283968" y="1268760"/>
            <a:ext cx="936625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l="44887" t="47879" r="16369" b="16841"/>
          <a:stretch>
            <a:fillRect/>
          </a:stretch>
        </p:blipFill>
        <p:spPr bwMode="auto">
          <a:xfrm>
            <a:off x="5436096" y="1844824"/>
            <a:ext cx="3514676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179512" y="2060848"/>
            <a:ext cx="4968552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La dernière étape est une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réaction totale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(constante d’équilibre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K° = 10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11,3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&gt; 10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4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/>
              </a:rPr>
              <a:t>      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C’est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grâce à elle que la réaction globale est irréversible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6876256" y="3140968"/>
            <a:ext cx="1296144" cy="360040"/>
          </a:xfrm>
          <a:prstGeom prst="roundRect">
            <a:avLst/>
          </a:prstGeom>
          <a:solidFill>
            <a:srgbClr val="FF0000">
              <a:alpha val="2902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à coins arrondis 11"/>
          <p:cNvSpPr/>
          <p:nvPr/>
        </p:nvSpPr>
        <p:spPr>
          <a:xfrm>
            <a:off x="5796136" y="2564904"/>
            <a:ext cx="936104" cy="360040"/>
          </a:xfrm>
          <a:prstGeom prst="roundRect">
            <a:avLst/>
          </a:prstGeom>
          <a:solidFill>
            <a:srgbClr val="FF0000">
              <a:alpha val="2902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orme libre 12"/>
          <p:cNvSpPr/>
          <p:nvPr/>
        </p:nvSpPr>
        <p:spPr>
          <a:xfrm>
            <a:off x="6504216" y="2843063"/>
            <a:ext cx="639535" cy="801960"/>
          </a:xfrm>
          <a:custGeom>
            <a:avLst/>
            <a:gdLst>
              <a:gd name="connsiteX0" fmla="*/ 280987 w 946149"/>
              <a:gd name="connsiteY0" fmla="*/ 0 h 890588"/>
              <a:gd name="connsiteX1" fmla="*/ 919162 w 946149"/>
              <a:gd name="connsiteY1" fmla="*/ 504825 h 890588"/>
              <a:gd name="connsiteX2" fmla="*/ 442912 w 946149"/>
              <a:gd name="connsiteY2" fmla="*/ 866775 h 890588"/>
              <a:gd name="connsiteX3" fmla="*/ 14287 w 946149"/>
              <a:gd name="connsiteY3" fmla="*/ 647700 h 890588"/>
              <a:gd name="connsiteX4" fmla="*/ 357187 w 946149"/>
              <a:gd name="connsiteY4" fmla="*/ 228600 h 890588"/>
              <a:gd name="connsiteX5" fmla="*/ 823912 w 946149"/>
              <a:gd name="connsiteY5" fmla="*/ 9525 h 890588"/>
              <a:gd name="connsiteX0" fmla="*/ 287904 w 959983"/>
              <a:gd name="connsiteY0" fmla="*/ 0 h 825773"/>
              <a:gd name="connsiteX1" fmla="*/ 926079 w 959983"/>
              <a:gd name="connsiteY1" fmla="*/ 504825 h 825773"/>
              <a:gd name="connsiteX2" fmla="*/ 491327 w 959983"/>
              <a:gd name="connsiteY2" fmla="*/ 801960 h 825773"/>
              <a:gd name="connsiteX3" fmla="*/ 21204 w 959983"/>
              <a:gd name="connsiteY3" fmla="*/ 647700 h 825773"/>
              <a:gd name="connsiteX4" fmla="*/ 364104 w 959983"/>
              <a:gd name="connsiteY4" fmla="*/ 228600 h 825773"/>
              <a:gd name="connsiteX5" fmla="*/ 830829 w 959983"/>
              <a:gd name="connsiteY5" fmla="*/ 9525 h 825773"/>
              <a:gd name="connsiteX0" fmla="*/ 287904 w 830829"/>
              <a:gd name="connsiteY0" fmla="*/ 0 h 824255"/>
              <a:gd name="connsiteX1" fmla="*/ 707351 w 830829"/>
              <a:gd name="connsiteY1" fmla="*/ 513929 h 824255"/>
              <a:gd name="connsiteX2" fmla="*/ 491327 w 830829"/>
              <a:gd name="connsiteY2" fmla="*/ 801960 h 824255"/>
              <a:gd name="connsiteX3" fmla="*/ 21204 w 830829"/>
              <a:gd name="connsiteY3" fmla="*/ 647700 h 824255"/>
              <a:gd name="connsiteX4" fmla="*/ 364104 w 830829"/>
              <a:gd name="connsiteY4" fmla="*/ 228600 h 824255"/>
              <a:gd name="connsiteX5" fmla="*/ 830829 w 830829"/>
              <a:gd name="connsiteY5" fmla="*/ 9525 h 824255"/>
              <a:gd name="connsiteX0" fmla="*/ 105813 w 648738"/>
              <a:gd name="connsiteY0" fmla="*/ 0 h 801960"/>
              <a:gd name="connsiteX1" fmla="*/ 525260 w 648738"/>
              <a:gd name="connsiteY1" fmla="*/ 513929 h 801960"/>
              <a:gd name="connsiteX2" fmla="*/ 309236 w 648738"/>
              <a:gd name="connsiteY2" fmla="*/ 801960 h 801960"/>
              <a:gd name="connsiteX3" fmla="*/ 21204 w 648738"/>
              <a:gd name="connsiteY3" fmla="*/ 513929 h 801960"/>
              <a:gd name="connsiteX4" fmla="*/ 182013 w 648738"/>
              <a:gd name="connsiteY4" fmla="*/ 228600 h 801960"/>
              <a:gd name="connsiteX5" fmla="*/ 648738 w 648738"/>
              <a:gd name="connsiteY5" fmla="*/ 9525 h 801960"/>
              <a:gd name="connsiteX0" fmla="*/ 96610 w 639535"/>
              <a:gd name="connsiteY0" fmla="*/ 0 h 801960"/>
              <a:gd name="connsiteX1" fmla="*/ 516057 w 639535"/>
              <a:gd name="connsiteY1" fmla="*/ 513929 h 801960"/>
              <a:gd name="connsiteX2" fmla="*/ 300033 w 639535"/>
              <a:gd name="connsiteY2" fmla="*/ 801960 h 801960"/>
              <a:gd name="connsiteX3" fmla="*/ 12001 w 639535"/>
              <a:gd name="connsiteY3" fmla="*/ 513929 h 801960"/>
              <a:gd name="connsiteX4" fmla="*/ 228024 w 639535"/>
              <a:gd name="connsiteY4" fmla="*/ 297905 h 801960"/>
              <a:gd name="connsiteX5" fmla="*/ 639535 w 639535"/>
              <a:gd name="connsiteY5" fmla="*/ 9525 h 801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9535" h="801960">
                <a:moveTo>
                  <a:pt x="96610" y="0"/>
                </a:moveTo>
                <a:cubicBezTo>
                  <a:pt x="402204" y="180181"/>
                  <a:pt x="482153" y="380269"/>
                  <a:pt x="516057" y="513929"/>
                </a:cubicBezTo>
                <a:cubicBezTo>
                  <a:pt x="549961" y="647589"/>
                  <a:pt x="384042" y="801960"/>
                  <a:pt x="300033" y="801960"/>
                </a:cubicBezTo>
                <a:cubicBezTo>
                  <a:pt x="216024" y="801960"/>
                  <a:pt x="24002" y="597938"/>
                  <a:pt x="12001" y="513929"/>
                </a:cubicBezTo>
                <a:cubicBezTo>
                  <a:pt x="0" y="429920"/>
                  <a:pt x="123435" y="381972"/>
                  <a:pt x="228024" y="297905"/>
                </a:cubicBezTo>
                <a:cubicBezTo>
                  <a:pt x="332613" y="213838"/>
                  <a:pt x="473641" y="65881"/>
                  <a:pt x="639535" y="9525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3789040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12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: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L’hydroxyde de sodium (ou de potassium) étant généralement utilisé en large excès, justifier que l’ion carboxylate prédomine sur l’acide carboxylique en fin de réaction.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pic>
        <p:nvPicPr>
          <p:cNvPr id="15" name="Image 14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7704" y="5373216"/>
            <a:ext cx="6273483" cy="9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323528" y="4725144"/>
            <a:ext cx="8820472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On peut s’attendre à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mélange</a:t>
            </a:r>
            <a:r>
              <a:rPr kumimoji="0" lang="fr-FR" sz="2000" b="1" i="0" u="sng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réactionnel final très basique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avec un </a:t>
            </a:r>
            <a:r>
              <a:rPr kumimoji="0" lang="fr-FR" sz="2000" b="1" i="0" u="sng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pH supérieur à 12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0" y="6309320"/>
            <a:ext cx="914400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 ce pH, on est dans le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domaine de prédominance de Ph-COO</a:t>
            </a:r>
            <a:r>
              <a:rPr kumimoji="0" lang="fr-FR" sz="2000" b="1" i="0" u="sng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–</a:t>
            </a:r>
            <a:endParaRPr kumimoji="0" lang="fr-FR" sz="2000" b="1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Flèche vers le bas 17"/>
          <p:cNvSpPr/>
          <p:nvPr/>
        </p:nvSpPr>
        <p:spPr>
          <a:xfrm>
            <a:off x="7020272" y="5517232"/>
            <a:ext cx="360040" cy="43204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6948264" y="5157192"/>
            <a:ext cx="10791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FINAL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3" grpId="0"/>
      <p:bldP spid="16" grpId="0"/>
      <p:bldP spid="17" grpId="0"/>
      <p:bldP spid="18" grpId="0" animBg="1"/>
      <p:bldP spid="19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12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: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L’hydroxyde de sodium (ou de potassium) étant généralement utilisé en large excès, justifier que l’ion carboxylate prédomine sur l’acide carboxylique en fin de réaction.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0" y="2636912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13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: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Ecrire l’équation chimique équilibrée de l’hydrolyse basique du composé ci-dessous par l’hydroxyde de potassium. Nommer les produits obtenus.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pic>
        <p:nvPicPr>
          <p:cNvPr id="5" name="Imag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501008"/>
            <a:ext cx="3168352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268760"/>
            <a:ext cx="6273483" cy="9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323528" y="620688"/>
            <a:ext cx="8820472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                  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On peut s’attendre à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mélange</a:t>
            </a:r>
            <a:r>
              <a:rPr kumimoji="0" lang="fr-FR" sz="2000" b="1" i="0" u="sng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réactionnel final très basique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avec un </a:t>
            </a:r>
            <a:r>
              <a:rPr kumimoji="0" lang="fr-FR" sz="2000" b="1" i="0" u="sng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pH supérieur à 12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0" y="2204864"/>
            <a:ext cx="914400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 ce pH, on est dans le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domaine de prédominance de Ph-COO</a:t>
            </a:r>
            <a:r>
              <a:rPr kumimoji="0" lang="fr-FR" sz="2000" b="1" i="0" u="sng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–</a:t>
            </a:r>
            <a:endParaRPr kumimoji="0" lang="fr-FR" sz="2000" b="1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Flèche vers le bas 8"/>
          <p:cNvSpPr/>
          <p:nvPr/>
        </p:nvSpPr>
        <p:spPr>
          <a:xfrm>
            <a:off x="7020272" y="1412776"/>
            <a:ext cx="360040" cy="43204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6948264" y="1052736"/>
            <a:ext cx="10791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FINAL</a:t>
            </a:r>
            <a:endParaRPr lang="fr-FR" b="1" dirty="0"/>
          </a:p>
        </p:txBody>
      </p:sp>
      <p:sp>
        <p:nvSpPr>
          <p:cNvPr id="12" name="Rectangle 11"/>
          <p:cNvSpPr/>
          <p:nvPr/>
        </p:nvSpPr>
        <p:spPr>
          <a:xfrm>
            <a:off x="3707904" y="5013176"/>
            <a:ext cx="3642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latin typeface="Arial" pitchFamily="34" charset="0"/>
                <a:cs typeface="Arial" pitchFamily="34" charset="0"/>
              </a:rPr>
              <a:t>+</a:t>
            </a:r>
            <a:endParaRPr lang="fr-FR" sz="2000" b="1" dirty="0"/>
          </a:p>
        </p:txBody>
      </p:sp>
      <p:sp>
        <p:nvSpPr>
          <p:cNvPr id="13" name="Rectangle 12"/>
          <p:cNvSpPr/>
          <p:nvPr/>
        </p:nvSpPr>
        <p:spPr>
          <a:xfrm>
            <a:off x="4385568" y="4979268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58615" y="3356992"/>
            <a:ext cx="3491880" cy="3168352"/>
          </a:xfrm>
          <a:prstGeom prst="roundRect">
            <a:avLst>
              <a:gd name="adj" fmla="val 10007"/>
            </a:avLst>
          </a:prstGeom>
          <a:noFill/>
          <a:ln w="38100">
            <a:solidFill>
              <a:srgbClr val="008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à coins arrondis 19"/>
          <p:cNvSpPr/>
          <p:nvPr/>
        </p:nvSpPr>
        <p:spPr>
          <a:xfrm>
            <a:off x="827584" y="3501008"/>
            <a:ext cx="864096" cy="864096"/>
          </a:xfrm>
          <a:prstGeom prst="roundRect">
            <a:avLst/>
          </a:prstGeom>
          <a:solidFill>
            <a:srgbClr val="FF0000">
              <a:alpha val="2902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à coins arrondis 20"/>
          <p:cNvSpPr/>
          <p:nvPr/>
        </p:nvSpPr>
        <p:spPr>
          <a:xfrm>
            <a:off x="827584" y="4509120"/>
            <a:ext cx="864096" cy="864096"/>
          </a:xfrm>
          <a:prstGeom prst="roundRect">
            <a:avLst/>
          </a:prstGeom>
          <a:solidFill>
            <a:srgbClr val="FF0000">
              <a:alpha val="2902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à coins arrondis 21"/>
          <p:cNvSpPr/>
          <p:nvPr/>
        </p:nvSpPr>
        <p:spPr>
          <a:xfrm>
            <a:off x="827584" y="5517232"/>
            <a:ext cx="864096" cy="864096"/>
          </a:xfrm>
          <a:prstGeom prst="roundRect">
            <a:avLst/>
          </a:prstGeom>
          <a:solidFill>
            <a:srgbClr val="FF0000">
              <a:alpha val="2902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3563889" y="3501008"/>
            <a:ext cx="28803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fr-FR" sz="2000" b="1" u="sng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Triglycéride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possédant 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3 groupes esters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hydrolisables</a:t>
            </a:r>
            <a:endParaRPr lang="fr-FR" dirty="0"/>
          </a:p>
        </p:txBody>
      </p:sp>
      <p:sp>
        <p:nvSpPr>
          <p:cNvPr id="25" name="Rectangle à coins arrondis 24"/>
          <p:cNvSpPr/>
          <p:nvPr/>
        </p:nvSpPr>
        <p:spPr>
          <a:xfrm>
            <a:off x="3923928" y="3933056"/>
            <a:ext cx="2232248" cy="360040"/>
          </a:xfrm>
          <a:prstGeom prst="roundRect">
            <a:avLst/>
          </a:prstGeom>
          <a:solidFill>
            <a:srgbClr val="FF0000">
              <a:alpha val="2902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4966284"/>
            <a:ext cx="1368152" cy="425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500"/>
                            </p:stCondLst>
                            <p:childTnLst>
                              <p:par>
                                <p:cTn id="4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8500"/>
                            </p:stCondLst>
                            <p:childTnLst>
                              <p:par>
                                <p:cTn id="4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9" grpId="0"/>
      <p:bldP spid="12" grpId="0"/>
      <p:bldP spid="13" grpId="0"/>
      <p:bldP spid="18" grpId="0" animBg="1"/>
      <p:bldP spid="20" grpId="0" animBg="1"/>
      <p:bldP spid="21" grpId="0" animBg="1"/>
      <p:bldP spid="22" grpId="0" animBg="1"/>
      <p:bldP spid="24" grpId="0"/>
      <p:bldP spid="25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à coins arrondis 21"/>
          <p:cNvSpPr/>
          <p:nvPr/>
        </p:nvSpPr>
        <p:spPr>
          <a:xfrm>
            <a:off x="4499992" y="4581128"/>
            <a:ext cx="4032448" cy="1080120"/>
          </a:xfrm>
          <a:prstGeom prst="roundRect">
            <a:avLst>
              <a:gd name="adj" fmla="val 10007"/>
            </a:avLst>
          </a:prstGeom>
          <a:solidFill>
            <a:srgbClr val="FFFF00"/>
          </a:solidFill>
          <a:ln w="3810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13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: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Ecrire l’équation chimique équilibrée de l’hydrolyse basique du composé ci-dessous par l’hydroxyde de potassium. Nommer les produits obtenus.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pic>
        <p:nvPicPr>
          <p:cNvPr id="4" name="Imag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836712"/>
            <a:ext cx="3168352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851920" y="2321496"/>
            <a:ext cx="3642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latin typeface="Arial" pitchFamily="34" charset="0"/>
                <a:cs typeface="Arial" pitchFamily="34" charset="0"/>
              </a:rPr>
              <a:t>+</a:t>
            </a:r>
            <a:endParaRPr lang="fr-FR" sz="2000" b="1" dirty="0"/>
          </a:p>
        </p:txBody>
      </p:sp>
      <p:sp>
        <p:nvSpPr>
          <p:cNvPr id="7" name="Rectangle 6"/>
          <p:cNvSpPr/>
          <p:nvPr/>
        </p:nvSpPr>
        <p:spPr>
          <a:xfrm>
            <a:off x="4529584" y="2293538"/>
            <a:ext cx="3850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fr-FR" sz="2400" b="1" dirty="0">
              <a:solidFill>
                <a:srgbClr val="FF0000"/>
              </a:solidFill>
            </a:endParaRPr>
          </a:p>
        </p:txBody>
      </p:sp>
      <p:cxnSp>
        <p:nvCxnSpPr>
          <p:cNvPr id="8" name="Connecteur droit avec flèche 7"/>
          <p:cNvCxnSpPr/>
          <p:nvPr/>
        </p:nvCxnSpPr>
        <p:spPr>
          <a:xfrm>
            <a:off x="827584" y="5373216"/>
            <a:ext cx="936625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4221089"/>
            <a:ext cx="1152128" cy="2304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3563888" y="5157193"/>
            <a:ext cx="3642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latin typeface="Arial" pitchFamily="34" charset="0"/>
                <a:cs typeface="Arial" pitchFamily="34" charset="0"/>
              </a:rPr>
              <a:t>+</a:t>
            </a:r>
            <a:endParaRPr lang="fr-FR" sz="2000" b="1" dirty="0"/>
          </a:p>
        </p:txBody>
      </p:sp>
      <p:sp>
        <p:nvSpPr>
          <p:cNvPr id="11" name="Rectangle 10"/>
          <p:cNvSpPr/>
          <p:nvPr/>
        </p:nvSpPr>
        <p:spPr>
          <a:xfrm>
            <a:off x="4103227" y="5133747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fr-FR" sz="2400" b="1" dirty="0">
              <a:solidFill>
                <a:srgbClr val="FF0000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155" r="3919"/>
          <a:stretch>
            <a:fillRect/>
          </a:stretch>
        </p:blipFill>
        <p:spPr bwMode="auto">
          <a:xfrm>
            <a:off x="5364088" y="4619198"/>
            <a:ext cx="2952328" cy="93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5865"/>
          <a:stretch>
            <a:fillRect/>
          </a:stretch>
        </p:blipFill>
        <p:spPr bwMode="auto">
          <a:xfrm>
            <a:off x="8331656" y="4619229"/>
            <a:ext cx="160784" cy="93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à coins arrondis 13"/>
          <p:cNvSpPr/>
          <p:nvPr/>
        </p:nvSpPr>
        <p:spPr>
          <a:xfrm>
            <a:off x="58615" y="692696"/>
            <a:ext cx="3491880" cy="3168352"/>
          </a:xfrm>
          <a:prstGeom prst="roundRect">
            <a:avLst>
              <a:gd name="adj" fmla="val 10007"/>
            </a:avLst>
          </a:prstGeom>
          <a:noFill/>
          <a:ln w="38100">
            <a:solidFill>
              <a:srgbClr val="008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à coins arrondis 14"/>
          <p:cNvSpPr/>
          <p:nvPr/>
        </p:nvSpPr>
        <p:spPr>
          <a:xfrm>
            <a:off x="827584" y="836712"/>
            <a:ext cx="864096" cy="864096"/>
          </a:xfrm>
          <a:prstGeom prst="roundRect">
            <a:avLst/>
          </a:prstGeom>
          <a:solidFill>
            <a:srgbClr val="FF0000">
              <a:alpha val="2902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à coins arrondis 15"/>
          <p:cNvSpPr/>
          <p:nvPr/>
        </p:nvSpPr>
        <p:spPr>
          <a:xfrm>
            <a:off x="827584" y="1844824"/>
            <a:ext cx="864096" cy="864096"/>
          </a:xfrm>
          <a:prstGeom prst="roundRect">
            <a:avLst/>
          </a:prstGeom>
          <a:solidFill>
            <a:srgbClr val="FF0000">
              <a:alpha val="2902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827584" y="2852936"/>
            <a:ext cx="864096" cy="864096"/>
          </a:xfrm>
          <a:prstGeom prst="roundRect">
            <a:avLst/>
          </a:prstGeom>
          <a:solidFill>
            <a:srgbClr val="FF0000">
              <a:alpha val="2902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3563888" y="836712"/>
            <a:ext cx="28803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fr-FR" sz="2000" b="1" u="sng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Triglycéride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possédant 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3 groupes esters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hydrolisables</a:t>
            </a:r>
            <a:endParaRPr lang="fr-FR" dirty="0"/>
          </a:p>
        </p:txBody>
      </p:sp>
      <p:sp>
        <p:nvSpPr>
          <p:cNvPr id="19" name="Rectangle à coins arrondis 18"/>
          <p:cNvSpPr/>
          <p:nvPr/>
        </p:nvSpPr>
        <p:spPr>
          <a:xfrm>
            <a:off x="3923927" y="1268760"/>
            <a:ext cx="2232248" cy="360040"/>
          </a:xfrm>
          <a:prstGeom prst="roundRect">
            <a:avLst/>
          </a:prstGeom>
          <a:solidFill>
            <a:srgbClr val="FF0000">
              <a:alpha val="2902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à coins arrondis 19"/>
          <p:cNvSpPr/>
          <p:nvPr/>
        </p:nvSpPr>
        <p:spPr>
          <a:xfrm>
            <a:off x="2051720" y="4149080"/>
            <a:ext cx="1440160" cy="2448272"/>
          </a:xfrm>
          <a:prstGeom prst="roundRect">
            <a:avLst>
              <a:gd name="adj" fmla="val 10007"/>
            </a:avLst>
          </a:prstGeom>
          <a:noFill/>
          <a:ln w="3810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347864" y="4005064"/>
            <a:ext cx="3744416" cy="435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fr-FR" sz="2000" b="1" u="sng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Glycérol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fr-FR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propan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-1,2-3-triol)</a:t>
            </a:r>
            <a:endParaRPr lang="fr-FR" dirty="0"/>
          </a:p>
        </p:txBody>
      </p:sp>
      <p:sp>
        <p:nvSpPr>
          <p:cNvPr id="23" name="Rectangle 22"/>
          <p:cNvSpPr/>
          <p:nvPr/>
        </p:nvSpPr>
        <p:spPr>
          <a:xfrm>
            <a:off x="4572000" y="5805264"/>
            <a:ext cx="37444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fr-FR" sz="20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Carboxylate de </a:t>
            </a:r>
            <a:r>
              <a:rPr lang="fr-FR" sz="2000" b="1" u="sng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potassium</a:t>
            </a:r>
            <a:r>
              <a:rPr lang="fr-FR" sz="20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>
              <a:lnSpc>
                <a:spcPct val="120000"/>
              </a:lnSpc>
            </a:pPr>
            <a:r>
              <a:rPr lang="fr-FR" sz="20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(= SAVON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fr-FR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0370" y="2288595"/>
            <a:ext cx="1368152" cy="425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4177"/>
          <a:stretch>
            <a:fillRect/>
          </a:stretch>
        </p:blipFill>
        <p:spPr bwMode="auto">
          <a:xfrm>
            <a:off x="4716016" y="5085184"/>
            <a:ext cx="713367" cy="48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0" grpId="0"/>
      <p:bldP spid="11" grpId="0"/>
      <p:bldP spid="20" grpId="0" animBg="1"/>
      <p:bldP spid="21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2710185"/>
            <a:ext cx="1919188" cy="1246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à coins arrondis 20"/>
          <p:cNvSpPr/>
          <p:nvPr/>
        </p:nvSpPr>
        <p:spPr>
          <a:xfrm>
            <a:off x="4355976" y="3286249"/>
            <a:ext cx="1512887" cy="360040"/>
          </a:xfrm>
          <a:prstGeom prst="roundRect">
            <a:avLst/>
          </a:prstGeom>
          <a:solidFill>
            <a:srgbClr val="FF0000">
              <a:alpha val="40000"/>
            </a:srgbClr>
          </a:solidFill>
          <a:ln>
            <a:solidFill>
              <a:srgbClr val="FF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19672" y="-27384"/>
            <a:ext cx="759374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200" b="1" dirty="0" smtClean="0">
                <a:latin typeface="Bookman Old Style" pitchFamily="18" charset="0"/>
              </a:rPr>
              <a:t>2) </a:t>
            </a:r>
            <a:r>
              <a:rPr lang="fr-FR" sz="2200" b="1" u="sng" dirty="0" smtClean="0">
                <a:latin typeface="Bookman Old Style" pitchFamily="18" charset="0"/>
              </a:rPr>
              <a:t>Cas des acides carboxyliques et de leurs dérivés</a:t>
            </a:r>
            <a:endParaRPr lang="fr-FR" sz="2200" dirty="0">
              <a:latin typeface="Bookman Old Style" pitchFamily="18" charset="0"/>
            </a:endParaRPr>
          </a:p>
        </p:txBody>
      </p:sp>
      <p:pic>
        <p:nvPicPr>
          <p:cNvPr id="3" name="Image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65707"/>
            <a:ext cx="1408099" cy="1325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 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365707"/>
            <a:ext cx="1712924" cy="1350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354690"/>
            <a:ext cx="1261329" cy="1392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1547664" y="1274666"/>
            <a:ext cx="345638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(ou </a:t>
            </a:r>
            <a:r>
              <a:rPr kumimoji="0" lang="fr-FR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NHR </a:t>
            </a:r>
            <a:r>
              <a:rPr kumimoji="0" lang="fr-FR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ou</a:t>
            </a:r>
            <a:r>
              <a:rPr kumimoji="0" lang="fr-FR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NRR’</a:t>
            </a:r>
            <a:r>
              <a:rPr kumimoji="0" lang="fr-FR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  <a:endParaRPr kumimoji="0" lang="fr-FR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87624" y="797755"/>
            <a:ext cx="1183337" cy="40011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AMIDES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4355976" y="869763"/>
            <a:ext cx="1213794" cy="40011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ESTERS</a:t>
            </a: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7208356" y="764704"/>
            <a:ext cx="1835696" cy="70788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CHLORURES D’ACYLES</a:t>
            </a:r>
            <a:endParaRPr lang="fr-FR" dirty="0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796860" y="1940744"/>
            <a:ext cx="73471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Arial Unicode MS" pitchFamily="34" charset="-128"/>
                <a:cs typeface="Calibri" pitchFamily="34" charset="0"/>
              </a:rPr>
              <a:t>Point nomenclature</a:t>
            </a:r>
            <a:r>
              <a:rPr kumimoji="0" lang="fr-FR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 : les chlorures d’acyles sont des 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200" dirty="0"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lang="fr-FR" sz="2200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                                                 </a:t>
            </a:r>
            <a:r>
              <a:rPr kumimoji="0" lang="fr-FR" sz="2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chlorures d’</a:t>
            </a:r>
            <a:r>
              <a:rPr kumimoji="0" lang="fr-FR" sz="2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alcanoyles</a:t>
            </a:r>
            <a:r>
              <a:rPr kumimoji="0" lang="fr-FR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 …</a:t>
            </a:r>
            <a:endParaRPr kumimoji="0" lang="fr-FR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Image 10"/>
          <p:cNvPicPr/>
          <p:nvPr/>
        </p:nvPicPr>
        <p:blipFill>
          <a:blip r:embed="rId6" cstate="print"/>
          <a:srcRect l="73598" t="22741" r="16347" b="59621"/>
          <a:stretch>
            <a:fillRect/>
          </a:stretch>
        </p:blipFill>
        <p:spPr bwMode="auto">
          <a:xfrm>
            <a:off x="1475656" y="1702073"/>
            <a:ext cx="72008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 12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9552" y="2782193"/>
            <a:ext cx="1539046" cy="1036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5" name="Text Box 1"/>
          <p:cNvSpPr txBox="1">
            <a:spLocks noChangeArrowheads="1"/>
          </p:cNvSpPr>
          <p:nvPr/>
        </p:nvSpPr>
        <p:spPr bwMode="auto">
          <a:xfrm>
            <a:off x="1547664" y="2782193"/>
            <a:ext cx="230219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Chlorure de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propan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oyle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6444208" y="2854201"/>
            <a:ext cx="2473353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Chlorure de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2-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cs typeface="Arial" pitchFamily="34" charset="0"/>
              </a:rPr>
              <a:t>méthyl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butan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oyle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5541155" y="3302377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Arial Black" pitchFamily="34" charset="0"/>
              </a:rPr>
              <a:t>1</a:t>
            </a:r>
            <a:endParaRPr lang="fr-FR" dirty="0">
              <a:latin typeface="Arial Black" pitchFamily="34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5131141" y="3236275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Arial Black" pitchFamily="34" charset="0"/>
              </a:rPr>
              <a:t>2</a:t>
            </a:r>
            <a:endParaRPr lang="fr-FR" dirty="0">
              <a:latin typeface="Arial Black" pitchFamily="34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4716016" y="3297266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Arial Black" pitchFamily="34" charset="0"/>
              </a:rPr>
              <a:t>3</a:t>
            </a:r>
            <a:endParaRPr lang="fr-FR" dirty="0">
              <a:latin typeface="Arial Black" pitchFamily="34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4167892" y="3447188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Arial Black" pitchFamily="34" charset="0"/>
              </a:rPr>
              <a:t>4</a:t>
            </a:r>
            <a:endParaRPr lang="fr-FR" dirty="0">
              <a:latin typeface="Arial Black" pitchFamily="34" charset="0"/>
            </a:endParaRPr>
          </a:p>
        </p:txBody>
      </p:sp>
      <p:sp>
        <p:nvSpPr>
          <p:cNvPr id="20" name="Rectangle à coins arrondis 19"/>
          <p:cNvSpPr/>
          <p:nvPr/>
        </p:nvSpPr>
        <p:spPr>
          <a:xfrm>
            <a:off x="5076056" y="3718297"/>
            <a:ext cx="431800" cy="358775"/>
          </a:xfrm>
          <a:prstGeom prst="roundRect">
            <a:avLst/>
          </a:prstGeom>
          <a:solidFill>
            <a:srgbClr val="00B0F0">
              <a:alpha val="40000"/>
            </a:srgbClr>
          </a:solidFill>
          <a:ln>
            <a:solidFill>
              <a:srgbClr val="0070C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à coins arrondis 21"/>
          <p:cNvSpPr/>
          <p:nvPr/>
        </p:nvSpPr>
        <p:spPr>
          <a:xfrm>
            <a:off x="467544" y="3358257"/>
            <a:ext cx="1152128" cy="360040"/>
          </a:xfrm>
          <a:prstGeom prst="roundRect">
            <a:avLst/>
          </a:prstGeom>
          <a:solidFill>
            <a:srgbClr val="FF0000">
              <a:alpha val="40000"/>
            </a:srgbClr>
          </a:solidFill>
          <a:ln>
            <a:solidFill>
              <a:srgbClr val="FF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0" y="4005064"/>
            <a:ext cx="18565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Bookman Old Style" pitchFamily="18" charset="0"/>
              </a:rPr>
              <a:t>a/ </a:t>
            </a:r>
            <a:r>
              <a:rPr lang="fr-FR" sz="2000" b="1" u="sng" dirty="0" smtClean="0">
                <a:latin typeface="Bookman Old Style" pitchFamily="18" charset="0"/>
              </a:rPr>
              <a:t>Structure</a:t>
            </a:r>
            <a:endParaRPr lang="fr-FR" sz="2000" dirty="0">
              <a:latin typeface="Bookman Old Style" pitchFamily="18" charset="0"/>
            </a:endParaRP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72008" y="4365105"/>
            <a:ext cx="8964488" cy="1152127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179512" y="4365104"/>
            <a:ext cx="8784976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Il n’y a pas de différences par rapport aux composés carbonylés 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 3" pitchFamily="18" charset="2"/>
              </a:rPr>
              <a:t>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Environnement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triangulaire plan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liaison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C=O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constituée d’une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liaison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ymbol" pitchFamily="18" charset="2"/>
                <a:cs typeface="Arial" pitchFamily="34" charset="0"/>
              </a:rPr>
              <a:t>s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et d’une liaison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ymbol" pitchFamily="18" charset="2"/>
                <a:cs typeface="Arial" pitchFamily="34" charset="0"/>
              </a:rPr>
              <a:t>p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liaison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plus courte et plus forte que C=C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0" y="5661248"/>
            <a:ext cx="58432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Bookman Old Style" pitchFamily="18" charset="0"/>
              </a:rPr>
              <a:t>b/ </a:t>
            </a:r>
            <a:r>
              <a:rPr lang="fr-FR" sz="2000" b="1" u="sng" dirty="0" smtClean="0">
                <a:latin typeface="Bookman Old Style" pitchFamily="18" charset="0"/>
              </a:rPr>
              <a:t>Réactivité du carbone de la liaison C=O</a:t>
            </a:r>
            <a:endParaRPr lang="fr-FR" sz="2000" dirty="0">
              <a:latin typeface="Bookman Old Style" pitchFamily="18" charset="0"/>
            </a:endParaRP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72008" y="6021288"/>
            <a:ext cx="8964488" cy="792087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179512" y="5944169"/>
            <a:ext cx="8784976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La liaison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C=O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est toujours polarisée </a:t>
            </a:r>
            <a:r>
              <a:rPr kumimoji="0" lang="fr-FR" sz="3200" b="0" i="0" u="none" strike="noStrike" cap="none" normalizeH="0" baseline="30000" dirty="0" smtClean="0">
                <a:ln>
                  <a:noFill/>
                </a:ln>
                <a:solidFill>
                  <a:srgbClr val="00800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3200" b="0" i="0" u="none" strike="noStrike" cap="none" normalizeH="0" baseline="3000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+</a:t>
            </a:r>
            <a:r>
              <a:rPr kumimoji="0" lang="fr-FR" sz="3200" b="0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 </a:t>
            </a:r>
            <a:r>
              <a:rPr kumimoji="0" lang="fr-FR" sz="32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C=O</a:t>
            </a:r>
            <a:r>
              <a:rPr kumimoji="0" lang="fr-FR" sz="3200" b="1" i="0" u="none" strike="noStrike" cap="none" normalizeH="0" baseline="30000" dirty="0" smtClean="0">
                <a:ln>
                  <a:noFill/>
                </a:ln>
                <a:effectLst/>
                <a:latin typeface="Symbol" pitchFamily="18" charset="2"/>
                <a:cs typeface="Arial" pitchFamily="34" charset="0"/>
              </a:rPr>
              <a:t> </a:t>
            </a:r>
            <a:r>
              <a:rPr kumimoji="0" lang="fr-FR" sz="3200" b="1" i="0" u="none" strike="noStrike" cap="none" normalizeH="0" baseline="30000" dirty="0" smtClean="0">
                <a:ln>
                  <a:noFill/>
                </a:ln>
                <a:solidFill>
                  <a:srgbClr val="00800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3200" b="1" i="0" u="none" strike="noStrike" cap="none" normalizeH="0" baseline="3000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–</a:t>
            </a: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 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: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carbone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de cette liaison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est donc toujours un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site ELECTROPHILE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3" presetClass="entr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23" presetClass="entr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23" presetClass="entr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0"/>
                            </p:stCondLst>
                            <p:childTnLst>
                              <p:par>
                                <p:cTn id="72" presetID="23" presetClass="entr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41985" grpId="0"/>
      <p:bldP spid="41986" grpId="0"/>
      <p:bldP spid="16" grpId="1"/>
      <p:bldP spid="17" grpId="1"/>
      <p:bldP spid="18" grpId="1"/>
      <p:bldP spid="19" grpId="1"/>
      <p:bldP spid="20" grpId="1" animBg="1"/>
      <p:bldP spid="22" grpId="0" animBg="1"/>
      <p:bldP spid="23" grpId="0"/>
      <p:bldP spid="24" grpId="0" animBg="1"/>
      <p:bldP spid="41987" grpId="0"/>
      <p:bldP spid="27" grpId="0"/>
      <p:bldP spid="28" grpId="0" animBg="1"/>
      <p:bldP spid="4198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/>
          <p:nvPr/>
        </p:nvPicPr>
        <p:blipFill>
          <a:blip r:embed="rId2" cstate="print"/>
          <a:srcRect l="7839" t="34402" r="7209" b="37286"/>
          <a:stretch>
            <a:fillRect/>
          </a:stretch>
        </p:blipFill>
        <p:spPr bwMode="auto">
          <a:xfrm>
            <a:off x="251520" y="3861048"/>
            <a:ext cx="8424936" cy="1588163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0" y="-27383"/>
            <a:ext cx="18565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Bookman Old Style" pitchFamily="18" charset="0"/>
              </a:rPr>
              <a:t>a/ </a:t>
            </a:r>
            <a:r>
              <a:rPr lang="fr-FR" sz="2000" b="1" u="sng" dirty="0" smtClean="0">
                <a:latin typeface="Bookman Old Style" pitchFamily="18" charset="0"/>
              </a:rPr>
              <a:t>Structure</a:t>
            </a:r>
            <a:endParaRPr lang="fr-FR" sz="2000" dirty="0">
              <a:latin typeface="Bookman Old Style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72008" y="332658"/>
            <a:ext cx="8964488" cy="1152127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79512" y="332657"/>
            <a:ext cx="8784976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Il n’y a pas de différences par rapport aux composés carbonylés 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 3" pitchFamily="18" charset="2"/>
              </a:rPr>
              <a:t>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Environnement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triangulaire plan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liaison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C=O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constituée d’une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liaison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ymbol" pitchFamily="18" charset="2"/>
                <a:cs typeface="Arial" pitchFamily="34" charset="0"/>
              </a:rPr>
              <a:t>s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et d’une liaison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ymbol" pitchFamily="18" charset="2"/>
                <a:cs typeface="Arial" pitchFamily="34" charset="0"/>
              </a:rPr>
              <a:t>p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liaison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plus courte et plus forte que C=C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628801"/>
            <a:ext cx="58432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Bookman Old Style" pitchFamily="18" charset="0"/>
              </a:rPr>
              <a:t>b/ </a:t>
            </a:r>
            <a:r>
              <a:rPr lang="fr-FR" sz="2000" b="1" u="sng" dirty="0" smtClean="0">
                <a:latin typeface="Bookman Old Style" pitchFamily="18" charset="0"/>
              </a:rPr>
              <a:t>Réactivité du carbone de la liaison C=O</a:t>
            </a:r>
            <a:endParaRPr lang="fr-FR" sz="2000" dirty="0">
              <a:latin typeface="Bookman Old Style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2008" y="1988841"/>
            <a:ext cx="8964488" cy="792087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79512" y="1911722"/>
            <a:ext cx="8784976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La liaison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C=O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est toujours polarisée </a:t>
            </a:r>
            <a:r>
              <a:rPr kumimoji="0" lang="fr-FR" sz="3200" b="0" i="0" u="none" strike="noStrike" cap="none" normalizeH="0" baseline="30000" dirty="0" smtClean="0">
                <a:ln>
                  <a:noFill/>
                </a:ln>
                <a:solidFill>
                  <a:srgbClr val="00800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3200" b="0" i="0" u="none" strike="noStrike" cap="none" normalizeH="0" baseline="3000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+</a:t>
            </a:r>
            <a:r>
              <a:rPr kumimoji="0" lang="fr-FR" sz="3200" b="0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 </a:t>
            </a:r>
            <a:r>
              <a:rPr kumimoji="0" lang="fr-FR" sz="32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C=O</a:t>
            </a:r>
            <a:r>
              <a:rPr kumimoji="0" lang="fr-FR" sz="3200" b="1" i="0" u="none" strike="noStrike" cap="none" normalizeH="0" baseline="30000" dirty="0" smtClean="0">
                <a:ln>
                  <a:noFill/>
                </a:ln>
                <a:effectLst/>
                <a:latin typeface="Symbol" pitchFamily="18" charset="2"/>
                <a:cs typeface="Arial" pitchFamily="34" charset="0"/>
              </a:rPr>
              <a:t> </a:t>
            </a:r>
            <a:r>
              <a:rPr kumimoji="0" lang="fr-FR" sz="3200" b="1" i="0" u="none" strike="noStrike" cap="none" normalizeH="0" baseline="30000" dirty="0" smtClean="0">
                <a:ln>
                  <a:noFill/>
                </a:ln>
                <a:solidFill>
                  <a:srgbClr val="00800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3200" b="1" i="0" u="none" strike="noStrike" cap="none" normalizeH="0" baseline="3000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–</a:t>
            </a: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 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: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carbone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de cette liaison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est donc toujours un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site ELECTROPHILE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755576" y="2852936"/>
            <a:ext cx="7488832" cy="95410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Réactions </a:t>
            </a:r>
            <a:r>
              <a:rPr kumimoji="0" lang="fr-FR" sz="2800" b="1" i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d’</a:t>
            </a:r>
            <a:r>
              <a:rPr lang="fr-FR" sz="2800" b="1" u="sng" dirty="0" smtClean="0">
                <a:solidFill>
                  <a:srgbClr val="0070C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A</a:t>
            </a:r>
            <a:r>
              <a:rPr lang="fr-FR" sz="2800" b="1" u="sng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dditions</a:t>
            </a:r>
            <a:r>
              <a:rPr kumimoji="0" lang="fr-FR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8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N</a:t>
            </a:r>
            <a:r>
              <a:rPr kumimoji="0" lang="fr-FR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ucléophiles</a:t>
            </a:r>
            <a:r>
              <a:rPr lang="fr-FR" sz="2800" b="1" dirty="0"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(</a:t>
            </a:r>
            <a:r>
              <a:rPr kumimoji="0" lang="fr-FR" sz="2800" b="1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A</a:t>
            </a:r>
            <a:r>
              <a:rPr kumimoji="0" lang="fr-FR" sz="28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N</a:t>
            </a:r>
            <a:r>
              <a:rPr kumimoji="0" lang="fr-FR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) suivies de Réactions d’</a:t>
            </a:r>
            <a:r>
              <a:rPr kumimoji="0" lang="fr-FR" sz="2800" b="1" i="0" u="sng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E</a:t>
            </a:r>
            <a:r>
              <a:rPr kumimoji="0" lang="fr-FR" sz="2800" b="1" i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liminations</a:t>
            </a:r>
            <a:r>
              <a:rPr kumimoji="0" lang="fr-FR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(</a:t>
            </a:r>
            <a:r>
              <a:rPr kumimoji="0" lang="fr-FR" sz="2800" b="1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E</a:t>
            </a:r>
            <a:r>
              <a:rPr kumimoji="0" lang="fr-FR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)</a:t>
            </a:r>
            <a:endParaRPr kumimoji="0" lang="fr-FR" sz="1800" b="1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Freeform 1"/>
          <p:cNvSpPr>
            <a:spLocks/>
          </p:cNvSpPr>
          <p:nvPr/>
        </p:nvSpPr>
        <p:spPr bwMode="auto">
          <a:xfrm flipH="1">
            <a:off x="827620" y="4497279"/>
            <a:ext cx="1296107" cy="527813"/>
          </a:xfrm>
          <a:custGeom>
            <a:avLst/>
            <a:gdLst>
              <a:gd name="connsiteX0" fmla="*/ 0 w 11333"/>
              <a:gd name="connsiteY0" fmla="*/ 7141 h 8948"/>
              <a:gd name="connsiteX1" fmla="*/ 3942 w 11333"/>
              <a:gd name="connsiteY1" fmla="*/ 301 h 8948"/>
              <a:gd name="connsiteX2" fmla="*/ 11333 w 11333"/>
              <a:gd name="connsiteY2" fmla="*/ 8948 h 8948"/>
              <a:gd name="connsiteX0" fmla="*/ 0 w 10000"/>
              <a:gd name="connsiteY0" fmla="*/ 7981 h 12200"/>
              <a:gd name="connsiteX1" fmla="*/ 3478 w 10000"/>
              <a:gd name="connsiteY1" fmla="*/ 336 h 12200"/>
              <a:gd name="connsiteX2" fmla="*/ 10000 w 10000"/>
              <a:gd name="connsiteY2" fmla="*/ 10000 h 12200"/>
              <a:gd name="connsiteX0" fmla="*/ 0 w 10000"/>
              <a:gd name="connsiteY0" fmla="*/ 7812 h 11015"/>
              <a:gd name="connsiteX1" fmla="*/ 3478 w 10000"/>
              <a:gd name="connsiteY1" fmla="*/ 167 h 11015"/>
              <a:gd name="connsiteX2" fmla="*/ 10000 w 10000"/>
              <a:gd name="connsiteY2" fmla="*/ 8815 h 11015"/>
              <a:gd name="connsiteX0" fmla="*/ 0 w 10000"/>
              <a:gd name="connsiteY0" fmla="*/ 4244 h 7447"/>
              <a:gd name="connsiteX1" fmla="*/ 3530 w 10000"/>
              <a:gd name="connsiteY1" fmla="*/ 167 h 7447"/>
              <a:gd name="connsiteX2" fmla="*/ 10000 w 10000"/>
              <a:gd name="connsiteY2" fmla="*/ 5247 h 7447"/>
              <a:gd name="connsiteX0" fmla="*/ 0 w 10000"/>
              <a:gd name="connsiteY0" fmla="*/ 5699 h 10000"/>
              <a:gd name="connsiteX1" fmla="*/ 3530 w 10000"/>
              <a:gd name="connsiteY1" fmla="*/ 224 h 10000"/>
              <a:gd name="connsiteX2" fmla="*/ 10000 w 10000"/>
              <a:gd name="connsiteY2" fmla="*/ 7046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00" h="10000">
                <a:moveTo>
                  <a:pt x="0" y="5699"/>
                </a:moveTo>
                <a:cubicBezTo>
                  <a:pt x="1576" y="6877"/>
                  <a:pt x="1863" y="0"/>
                  <a:pt x="3530" y="224"/>
                </a:cubicBezTo>
                <a:cubicBezTo>
                  <a:pt x="5197" y="449"/>
                  <a:pt x="6709" y="10000"/>
                  <a:pt x="10000" y="7046"/>
                </a:cubicBezTo>
              </a:path>
            </a:pathLst>
          </a:custGeom>
          <a:noFill/>
          <a:ln w="57150">
            <a:solidFill>
              <a:srgbClr val="008000"/>
            </a:solidFill>
            <a:round/>
            <a:headEnd/>
            <a:tailEnd type="stealth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Freeform 2"/>
          <p:cNvSpPr>
            <a:spLocks/>
          </p:cNvSpPr>
          <p:nvPr/>
        </p:nvSpPr>
        <p:spPr bwMode="auto">
          <a:xfrm rot="553612" flipH="1">
            <a:off x="363029" y="4272669"/>
            <a:ext cx="504056" cy="393849"/>
          </a:xfrm>
          <a:custGeom>
            <a:avLst/>
            <a:gdLst/>
            <a:ahLst/>
            <a:cxnLst>
              <a:cxn ang="0">
                <a:pos x="0" y="270"/>
              </a:cxn>
              <a:cxn ang="0">
                <a:pos x="560" y="130"/>
              </a:cxn>
              <a:cxn ang="0">
                <a:pos x="90" y="0"/>
              </a:cxn>
            </a:cxnLst>
            <a:rect l="0" t="0" r="r" b="b"/>
            <a:pathLst>
              <a:path w="575" h="270">
                <a:moveTo>
                  <a:pt x="0" y="270"/>
                </a:moveTo>
                <a:cubicBezTo>
                  <a:pt x="92" y="247"/>
                  <a:pt x="545" y="175"/>
                  <a:pt x="560" y="130"/>
                </a:cubicBezTo>
                <a:cubicBezTo>
                  <a:pt x="575" y="85"/>
                  <a:pt x="188" y="27"/>
                  <a:pt x="90" y="0"/>
                </a:cubicBezTo>
              </a:path>
            </a:pathLst>
          </a:custGeom>
          <a:noFill/>
          <a:ln w="57150">
            <a:solidFill>
              <a:srgbClr val="008000"/>
            </a:solidFill>
            <a:round/>
            <a:headEnd/>
            <a:tailEnd type="stealth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" name="Freeform 2"/>
          <p:cNvSpPr>
            <a:spLocks/>
          </p:cNvSpPr>
          <p:nvPr/>
        </p:nvSpPr>
        <p:spPr bwMode="auto">
          <a:xfrm rot="19049035" flipH="1" flipV="1">
            <a:off x="4020159" y="4134038"/>
            <a:ext cx="371086" cy="527408"/>
          </a:xfrm>
          <a:custGeom>
            <a:avLst/>
            <a:gdLst>
              <a:gd name="connsiteX0" fmla="*/ 0 w 10000"/>
              <a:gd name="connsiteY0" fmla="*/ 10000 h 15826"/>
              <a:gd name="connsiteX1" fmla="*/ 9739 w 10000"/>
              <a:gd name="connsiteY1" fmla="*/ 4815 h 15826"/>
              <a:gd name="connsiteX2" fmla="*/ 1565 w 10000"/>
              <a:gd name="connsiteY2" fmla="*/ 0 h 15826"/>
              <a:gd name="connsiteX0" fmla="*/ 0 w 7362"/>
              <a:gd name="connsiteY0" fmla="*/ 10000 h 15826"/>
              <a:gd name="connsiteX1" fmla="*/ 7101 w 7362"/>
              <a:gd name="connsiteY1" fmla="*/ 5190 h 15826"/>
              <a:gd name="connsiteX2" fmla="*/ 1565 w 7362"/>
              <a:gd name="connsiteY2" fmla="*/ 0 h 15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62" h="15826">
                <a:moveTo>
                  <a:pt x="0" y="10000"/>
                </a:moveTo>
                <a:cubicBezTo>
                  <a:pt x="4156" y="15826"/>
                  <a:pt x="6840" y="6856"/>
                  <a:pt x="7101" y="5190"/>
                </a:cubicBezTo>
                <a:cubicBezTo>
                  <a:pt x="7362" y="3523"/>
                  <a:pt x="3270" y="1000"/>
                  <a:pt x="1565" y="0"/>
                </a:cubicBezTo>
              </a:path>
            </a:pathLst>
          </a:custGeom>
          <a:noFill/>
          <a:ln w="57150">
            <a:solidFill>
              <a:srgbClr val="008000"/>
            </a:solidFill>
            <a:round/>
            <a:headEnd/>
            <a:tailEnd type="stealth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" name="Freeform 2"/>
          <p:cNvSpPr>
            <a:spLocks/>
          </p:cNvSpPr>
          <p:nvPr/>
        </p:nvSpPr>
        <p:spPr bwMode="auto">
          <a:xfrm rot="4622804">
            <a:off x="4653951" y="4837007"/>
            <a:ext cx="593685" cy="345277"/>
          </a:xfrm>
          <a:custGeom>
            <a:avLst/>
            <a:gdLst>
              <a:gd name="connsiteX0" fmla="*/ 0 w 10318"/>
              <a:gd name="connsiteY0" fmla="*/ 9554 h 9554"/>
              <a:gd name="connsiteX1" fmla="*/ 9739 w 10318"/>
              <a:gd name="connsiteY1" fmla="*/ 4369 h 9554"/>
              <a:gd name="connsiteX2" fmla="*/ 3474 w 10318"/>
              <a:gd name="connsiteY2" fmla="*/ 0 h 9554"/>
              <a:gd name="connsiteX0" fmla="*/ 0 w 10067"/>
              <a:gd name="connsiteY0" fmla="*/ 9176 h 9176"/>
              <a:gd name="connsiteX1" fmla="*/ 9496 w 10067"/>
              <a:gd name="connsiteY1" fmla="*/ 4573 h 9176"/>
              <a:gd name="connsiteX2" fmla="*/ 3424 w 10067"/>
              <a:gd name="connsiteY2" fmla="*/ 0 h 9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67" h="9176">
                <a:moveTo>
                  <a:pt x="0" y="9176"/>
                </a:moveTo>
                <a:cubicBezTo>
                  <a:pt x="1551" y="8284"/>
                  <a:pt x="8925" y="6102"/>
                  <a:pt x="9496" y="4573"/>
                </a:cubicBezTo>
                <a:cubicBezTo>
                  <a:pt x="10067" y="3044"/>
                  <a:pt x="5076" y="1047"/>
                  <a:pt x="3424" y="0"/>
                </a:cubicBezTo>
              </a:path>
            </a:pathLst>
          </a:custGeom>
          <a:noFill/>
          <a:ln w="57150">
            <a:solidFill>
              <a:srgbClr val="008000"/>
            </a:solidFill>
            <a:round/>
            <a:headEnd/>
            <a:tailEnd type="stealth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1656511" y="5585900"/>
            <a:ext cx="6192688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lang="fr-FR" sz="2800" b="1" dirty="0" smtClean="0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Réactivité </a:t>
            </a:r>
            <a:r>
              <a:rPr kumimoji="0" lang="fr-FR" sz="28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/>
                <a:ea typeface="Tahoma"/>
                <a:cs typeface="Tahoma"/>
              </a:rPr>
              <a:t>≠</a:t>
            </a:r>
            <a:r>
              <a:rPr kumimoji="0" lang="fr-FR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selon la nature du groupe Z</a:t>
            </a:r>
            <a:endParaRPr kumimoji="0" lang="fr-FR" sz="1800" b="1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08439" y="6305980"/>
            <a:ext cx="3403496" cy="40011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sz="2000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Electrophilie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du carbone ?</a:t>
            </a:r>
            <a:endParaRPr lang="fr-FR" dirty="0"/>
          </a:p>
        </p:txBody>
      </p:sp>
      <p:sp>
        <p:nvSpPr>
          <p:cNvPr id="16" name="Rectangle 15"/>
          <p:cNvSpPr/>
          <p:nvPr/>
        </p:nvSpPr>
        <p:spPr>
          <a:xfrm>
            <a:off x="4752855" y="6305980"/>
            <a:ext cx="3541354" cy="40011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Pouvoir </a:t>
            </a:r>
            <a:r>
              <a:rPr lang="fr-FR" sz="2000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nucléofuge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de Z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</a:t>
            </a:r>
            <a:r>
              <a:rPr lang="fr-FR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fr-FR" dirty="0"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892370" y="4246204"/>
            <a:ext cx="5597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>
                <a:solidFill>
                  <a:srgbClr val="0070C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A</a:t>
            </a:r>
            <a:r>
              <a:rPr lang="fr-FR" sz="2800" b="1" baseline="-25000" dirty="0" smtClean="0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N</a:t>
            </a:r>
            <a:endParaRPr lang="fr-FR" dirty="0"/>
          </a:p>
        </p:txBody>
      </p:sp>
      <p:sp>
        <p:nvSpPr>
          <p:cNvPr id="18" name="Rectangle 17"/>
          <p:cNvSpPr/>
          <p:nvPr/>
        </p:nvSpPr>
        <p:spPr>
          <a:xfrm>
            <a:off x="5700682" y="4246204"/>
            <a:ext cx="3593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>
                <a:solidFill>
                  <a:srgbClr val="7030A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e 22"/>
          <p:cNvGrpSpPr/>
          <p:nvPr/>
        </p:nvGrpSpPr>
        <p:grpSpPr>
          <a:xfrm>
            <a:off x="4860032" y="5157192"/>
            <a:ext cx="3507259" cy="1440160"/>
            <a:chOff x="4860032" y="5157192"/>
            <a:chExt cx="3507259" cy="1440160"/>
          </a:xfrm>
        </p:grpSpPr>
        <p:pic>
          <p:nvPicPr>
            <p:cNvPr id="16" name="Image 15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855123" y="5301208"/>
              <a:ext cx="1449656" cy="1216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Image 16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78301" y="5282158"/>
              <a:ext cx="1130250" cy="1208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941" name="AutoShape 5"/>
            <p:cNvSpPr>
              <a:spLocks noChangeArrowheads="1"/>
            </p:cNvSpPr>
            <p:nvPr/>
          </p:nvSpPr>
          <p:spPr bwMode="auto">
            <a:xfrm>
              <a:off x="4860032" y="5157192"/>
              <a:ext cx="3507259" cy="1440160"/>
            </a:xfrm>
            <a:prstGeom prst="bracketPair">
              <a:avLst>
                <a:gd name="adj" fmla="val 16667"/>
              </a:avLst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cxnSp>
          <p:nvCxnSpPr>
            <p:cNvPr id="39942" name="AutoShape 6"/>
            <p:cNvCxnSpPr>
              <a:cxnSpLocks noChangeShapeType="1"/>
            </p:cNvCxnSpPr>
            <p:nvPr/>
          </p:nvCxnSpPr>
          <p:spPr bwMode="auto">
            <a:xfrm>
              <a:off x="6135043" y="5949280"/>
              <a:ext cx="648072" cy="0"/>
            </a:xfrm>
            <a:prstGeom prst="straightConnector1">
              <a:avLst/>
            </a:prstGeom>
            <a:noFill/>
            <a:ln w="5715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</p:cxnSp>
      </p:grpSp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1238250" y="25400"/>
            <a:ext cx="2717800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937" name="Text Box 1"/>
          <p:cNvSpPr txBox="1">
            <a:spLocks noChangeArrowheads="1"/>
          </p:cNvSpPr>
          <p:nvPr/>
        </p:nvSpPr>
        <p:spPr bwMode="auto">
          <a:xfrm>
            <a:off x="835025" y="1588"/>
            <a:ext cx="2717800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age 4"/>
          <p:cNvPicPr/>
          <p:nvPr/>
        </p:nvPicPr>
        <p:blipFill>
          <a:blip r:embed="rId4" cstate="print"/>
          <a:srcRect l="7839" t="34402" r="7209" b="37286"/>
          <a:stretch>
            <a:fillRect/>
          </a:stretch>
        </p:blipFill>
        <p:spPr bwMode="auto">
          <a:xfrm>
            <a:off x="251520" y="1921942"/>
            <a:ext cx="8424936" cy="158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2008" y="49735"/>
            <a:ext cx="8964488" cy="792087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79512" y="-27384"/>
            <a:ext cx="8784976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La liaison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C=O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est toujours polarisée </a:t>
            </a:r>
            <a:r>
              <a:rPr kumimoji="0" lang="fr-FR" sz="3200" b="0" i="0" u="none" strike="noStrike" cap="none" normalizeH="0" baseline="30000" dirty="0" smtClean="0">
                <a:ln>
                  <a:noFill/>
                </a:ln>
                <a:solidFill>
                  <a:srgbClr val="00800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3200" b="0" i="0" u="none" strike="noStrike" cap="none" normalizeH="0" baseline="3000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+</a:t>
            </a:r>
            <a:r>
              <a:rPr kumimoji="0" lang="fr-FR" sz="3200" b="0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 </a:t>
            </a:r>
            <a:r>
              <a:rPr kumimoji="0" lang="fr-FR" sz="32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C=O</a:t>
            </a:r>
            <a:r>
              <a:rPr kumimoji="0" lang="fr-FR" sz="3200" b="1" i="0" u="none" strike="noStrike" cap="none" normalizeH="0" baseline="30000" dirty="0" smtClean="0">
                <a:ln>
                  <a:noFill/>
                </a:ln>
                <a:effectLst/>
                <a:latin typeface="Symbol" pitchFamily="18" charset="2"/>
                <a:cs typeface="Arial" pitchFamily="34" charset="0"/>
              </a:rPr>
              <a:t> </a:t>
            </a:r>
            <a:r>
              <a:rPr kumimoji="0" lang="fr-FR" sz="3200" b="1" i="0" u="none" strike="noStrike" cap="none" normalizeH="0" baseline="30000" dirty="0" smtClean="0">
                <a:ln>
                  <a:noFill/>
                </a:ln>
                <a:solidFill>
                  <a:srgbClr val="00800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3200" b="1" i="0" u="none" strike="noStrike" cap="none" normalizeH="0" baseline="3000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–</a:t>
            </a: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 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: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carbone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de cette liaison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est donc toujours un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site ELECTROPHILE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755576" y="913830"/>
            <a:ext cx="7488832" cy="95410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Réactions </a:t>
            </a:r>
            <a:r>
              <a:rPr kumimoji="0" lang="fr-FR" sz="2800" b="1" i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d’</a:t>
            </a:r>
            <a:r>
              <a:rPr lang="fr-FR" sz="2800" b="1" u="sng" dirty="0" smtClean="0">
                <a:solidFill>
                  <a:srgbClr val="0070C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A</a:t>
            </a:r>
            <a:r>
              <a:rPr lang="fr-FR" sz="2800" b="1" u="sng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dditions</a:t>
            </a:r>
            <a:r>
              <a:rPr kumimoji="0" lang="fr-FR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8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N</a:t>
            </a:r>
            <a:r>
              <a:rPr kumimoji="0" lang="fr-FR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ucléophiles</a:t>
            </a:r>
            <a:r>
              <a:rPr lang="fr-FR" sz="2800" b="1" dirty="0"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(</a:t>
            </a:r>
            <a:r>
              <a:rPr kumimoji="0" lang="fr-FR" sz="2800" b="1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A</a:t>
            </a:r>
            <a:r>
              <a:rPr kumimoji="0" lang="fr-FR" sz="28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N</a:t>
            </a:r>
            <a:r>
              <a:rPr kumimoji="0" lang="fr-FR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) suivies de Réactions d’</a:t>
            </a:r>
            <a:r>
              <a:rPr kumimoji="0" lang="fr-FR" sz="2800" b="1" i="0" u="sng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E</a:t>
            </a:r>
            <a:r>
              <a:rPr kumimoji="0" lang="fr-FR" sz="2800" b="1" i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liminations</a:t>
            </a:r>
            <a:r>
              <a:rPr kumimoji="0" lang="fr-FR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(</a:t>
            </a:r>
            <a:r>
              <a:rPr kumimoji="0" lang="fr-FR" sz="2800" b="1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E</a:t>
            </a:r>
            <a:r>
              <a:rPr kumimoji="0" lang="fr-FR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)</a:t>
            </a:r>
            <a:endParaRPr kumimoji="0" lang="fr-FR" sz="1800" b="1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Freeform 1"/>
          <p:cNvSpPr>
            <a:spLocks/>
          </p:cNvSpPr>
          <p:nvPr/>
        </p:nvSpPr>
        <p:spPr bwMode="auto">
          <a:xfrm flipH="1">
            <a:off x="827620" y="2558173"/>
            <a:ext cx="1296107" cy="527813"/>
          </a:xfrm>
          <a:custGeom>
            <a:avLst/>
            <a:gdLst>
              <a:gd name="connsiteX0" fmla="*/ 0 w 11333"/>
              <a:gd name="connsiteY0" fmla="*/ 7141 h 8948"/>
              <a:gd name="connsiteX1" fmla="*/ 3942 w 11333"/>
              <a:gd name="connsiteY1" fmla="*/ 301 h 8948"/>
              <a:gd name="connsiteX2" fmla="*/ 11333 w 11333"/>
              <a:gd name="connsiteY2" fmla="*/ 8948 h 8948"/>
              <a:gd name="connsiteX0" fmla="*/ 0 w 10000"/>
              <a:gd name="connsiteY0" fmla="*/ 7981 h 12200"/>
              <a:gd name="connsiteX1" fmla="*/ 3478 w 10000"/>
              <a:gd name="connsiteY1" fmla="*/ 336 h 12200"/>
              <a:gd name="connsiteX2" fmla="*/ 10000 w 10000"/>
              <a:gd name="connsiteY2" fmla="*/ 10000 h 12200"/>
              <a:gd name="connsiteX0" fmla="*/ 0 w 10000"/>
              <a:gd name="connsiteY0" fmla="*/ 7812 h 11015"/>
              <a:gd name="connsiteX1" fmla="*/ 3478 w 10000"/>
              <a:gd name="connsiteY1" fmla="*/ 167 h 11015"/>
              <a:gd name="connsiteX2" fmla="*/ 10000 w 10000"/>
              <a:gd name="connsiteY2" fmla="*/ 8815 h 11015"/>
              <a:gd name="connsiteX0" fmla="*/ 0 w 10000"/>
              <a:gd name="connsiteY0" fmla="*/ 4244 h 7447"/>
              <a:gd name="connsiteX1" fmla="*/ 3530 w 10000"/>
              <a:gd name="connsiteY1" fmla="*/ 167 h 7447"/>
              <a:gd name="connsiteX2" fmla="*/ 10000 w 10000"/>
              <a:gd name="connsiteY2" fmla="*/ 5247 h 7447"/>
              <a:gd name="connsiteX0" fmla="*/ 0 w 10000"/>
              <a:gd name="connsiteY0" fmla="*/ 5699 h 10000"/>
              <a:gd name="connsiteX1" fmla="*/ 3530 w 10000"/>
              <a:gd name="connsiteY1" fmla="*/ 224 h 10000"/>
              <a:gd name="connsiteX2" fmla="*/ 10000 w 10000"/>
              <a:gd name="connsiteY2" fmla="*/ 7046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00" h="10000">
                <a:moveTo>
                  <a:pt x="0" y="5699"/>
                </a:moveTo>
                <a:cubicBezTo>
                  <a:pt x="1576" y="6877"/>
                  <a:pt x="1863" y="0"/>
                  <a:pt x="3530" y="224"/>
                </a:cubicBezTo>
                <a:cubicBezTo>
                  <a:pt x="5197" y="449"/>
                  <a:pt x="6709" y="10000"/>
                  <a:pt x="10000" y="7046"/>
                </a:cubicBezTo>
              </a:path>
            </a:pathLst>
          </a:custGeom>
          <a:noFill/>
          <a:ln w="57150">
            <a:solidFill>
              <a:srgbClr val="008000"/>
            </a:solidFill>
            <a:round/>
            <a:headEnd/>
            <a:tailEnd type="stealth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Freeform 2"/>
          <p:cNvSpPr>
            <a:spLocks/>
          </p:cNvSpPr>
          <p:nvPr/>
        </p:nvSpPr>
        <p:spPr bwMode="auto">
          <a:xfrm rot="553612" flipH="1">
            <a:off x="363029" y="2333563"/>
            <a:ext cx="504056" cy="393849"/>
          </a:xfrm>
          <a:custGeom>
            <a:avLst/>
            <a:gdLst/>
            <a:ahLst/>
            <a:cxnLst>
              <a:cxn ang="0">
                <a:pos x="0" y="270"/>
              </a:cxn>
              <a:cxn ang="0">
                <a:pos x="560" y="130"/>
              </a:cxn>
              <a:cxn ang="0">
                <a:pos x="90" y="0"/>
              </a:cxn>
            </a:cxnLst>
            <a:rect l="0" t="0" r="r" b="b"/>
            <a:pathLst>
              <a:path w="575" h="270">
                <a:moveTo>
                  <a:pt x="0" y="270"/>
                </a:moveTo>
                <a:cubicBezTo>
                  <a:pt x="92" y="247"/>
                  <a:pt x="545" y="175"/>
                  <a:pt x="560" y="130"/>
                </a:cubicBezTo>
                <a:cubicBezTo>
                  <a:pt x="575" y="85"/>
                  <a:pt x="188" y="27"/>
                  <a:pt x="90" y="0"/>
                </a:cubicBezTo>
              </a:path>
            </a:pathLst>
          </a:custGeom>
          <a:noFill/>
          <a:ln w="57150">
            <a:solidFill>
              <a:srgbClr val="008000"/>
            </a:solidFill>
            <a:round/>
            <a:headEnd/>
            <a:tailEnd type="stealth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Freeform 2"/>
          <p:cNvSpPr>
            <a:spLocks/>
          </p:cNvSpPr>
          <p:nvPr/>
        </p:nvSpPr>
        <p:spPr bwMode="auto">
          <a:xfrm rot="19049035" flipH="1" flipV="1">
            <a:off x="4020159" y="2194932"/>
            <a:ext cx="371086" cy="527408"/>
          </a:xfrm>
          <a:custGeom>
            <a:avLst/>
            <a:gdLst>
              <a:gd name="connsiteX0" fmla="*/ 0 w 10000"/>
              <a:gd name="connsiteY0" fmla="*/ 10000 h 15826"/>
              <a:gd name="connsiteX1" fmla="*/ 9739 w 10000"/>
              <a:gd name="connsiteY1" fmla="*/ 4815 h 15826"/>
              <a:gd name="connsiteX2" fmla="*/ 1565 w 10000"/>
              <a:gd name="connsiteY2" fmla="*/ 0 h 15826"/>
              <a:gd name="connsiteX0" fmla="*/ 0 w 7362"/>
              <a:gd name="connsiteY0" fmla="*/ 10000 h 15826"/>
              <a:gd name="connsiteX1" fmla="*/ 7101 w 7362"/>
              <a:gd name="connsiteY1" fmla="*/ 5190 h 15826"/>
              <a:gd name="connsiteX2" fmla="*/ 1565 w 7362"/>
              <a:gd name="connsiteY2" fmla="*/ 0 h 15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62" h="15826">
                <a:moveTo>
                  <a:pt x="0" y="10000"/>
                </a:moveTo>
                <a:cubicBezTo>
                  <a:pt x="4156" y="15826"/>
                  <a:pt x="6840" y="6856"/>
                  <a:pt x="7101" y="5190"/>
                </a:cubicBezTo>
                <a:cubicBezTo>
                  <a:pt x="7362" y="3523"/>
                  <a:pt x="3270" y="1000"/>
                  <a:pt x="1565" y="0"/>
                </a:cubicBezTo>
              </a:path>
            </a:pathLst>
          </a:custGeom>
          <a:noFill/>
          <a:ln w="57150">
            <a:solidFill>
              <a:srgbClr val="008000"/>
            </a:solidFill>
            <a:round/>
            <a:headEnd/>
            <a:tailEnd type="stealth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" name="Freeform 2"/>
          <p:cNvSpPr>
            <a:spLocks/>
          </p:cNvSpPr>
          <p:nvPr/>
        </p:nvSpPr>
        <p:spPr bwMode="auto">
          <a:xfrm rot="4622804">
            <a:off x="4653951" y="2897901"/>
            <a:ext cx="593685" cy="345277"/>
          </a:xfrm>
          <a:custGeom>
            <a:avLst/>
            <a:gdLst>
              <a:gd name="connsiteX0" fmla="*/ 0 w 10318"/>
              <a:gd name="connsiteY0" fmla="*/ 9554 h 9554"/>
              <a:gd name="connsiteX1" fmla="*/ 9739 w 10318"/>
              <a:gd name="connsiteY1" fmla="*/ 4369 h 9554"/>
              <a:gd name="connsiteX2" fmla="*/ 3474 w 10318"/>
              <a:gd name="connsiteY2" fmla="*/ 0 h 9554"/>
              <a:gd name="connsiteX0" fmla="*/ 0 w 10067"/>
              <a:gd name="connsiteY0" fmla="*/ 9176 h 9176"/>
              <a:gd name="connsiteX1" fmla="*/ 9496 w 10067"/>
              <a:gd name="connsiteY1" fmla="*/ 4573 h 9176"/>
              <a:gd name="connsiteX2" fmla="*/ 3424 w 10067"/>
              <a:gd name="connsiteY2" fmla="*/ 0 h 9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67" h="9176">
                <a:moveTo>
                  <a:pt x="0" y="9176"/>
                </a:moveTo>
                <a:cubicBezTo>
                  <a:pt x="1551" y="8284"/>
                  <a:pt x="8925" y="6102"/>
                  <a:pt x="9496" y="4573"/>
                </a:cubicBezTo>
                <a:cubicBezTo>
                  <a:pt x="10067" y="3044"/>
                  <a:pt x="5076" y="1047"/>
                  <a:pt x="3424" y="0"/>
                </a:cubicBezTo>
              </a:path>
            </a:pathLst>
          </a:custGeom>
          <a:noFill/>
          <a:ln w="57150">
            <a:solidFill>
              <a:srgbClr val="008000"/>
            </a:solidFill>
            <a:round/>
            <a:headEnd/>
            <a:tailEnd type="stealth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1691680" y="3506118"/>
            <a:ext cx="6192688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lang="fr-FR" sz="2800" b="1" dirty="0" smtClean="0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Réactivité </a:t>
            </a:r>
            <a:r>
              <a:rPr kumimoji="0" lang="fr-FR" sz="28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/>
                <a:ea typeface="Tahoma"/>
                <a:cs typeface="Tahoma"/>
              </a:rPr>
              <a:t>≠</a:t>
            </a:r>
            <a:r>
              <a:rPr kumimoji="0" lang="fr-FR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selon la nature du groupe Z</a:t>
            </a:r>
            <a:endParaRPr kumimoji="0" lang="fr-FR" sz="1800" b="1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43608" y="4149080"/>
            <a:ext cx="3403496" cy="40011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sz="2000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Electrophilie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du carbone ?</a:t>
            </a:r>
            <a:endParaRPr lang="fr-FR" dirty="0"/>
          </a:p>
        </p:txBody>
      </p:sp>
      <p:sp>
        <p:nvSpPr>
          <p:cNvPr id="15" name="Rectangle 14"/>
          <p:cNvSpPr/>
          <p:nvPr/>
        </p:nvSpPr>
        <p:spPr>
          <a:xfrm>
            <a:off x="4788024" y="4149080"/>
            <a:ext cx="3541354" cy="40011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Pouvoir </a:t>
            </a:r>
            <a:r>
              <a:rPr lang="fr-FR" sz="2000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nucléofuge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de Z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</a:t>
            </a:r>
            <a:r>
              <a:rPr lang="fr-FR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fr-FR" dirty="0">
              <a:cs typeface="Arial" pitchFamily="34" charset="0"/>
            </a:endParaRPr>
          </a:p>
        </p:txBody>
      </p:sp>
      <p:sp>
        <p:nvSpPr>
          <p:cNvPr id="18" name="Freeform 2"/>
          <p:cNvSpPr>
            <a:spLocks/>
          </p:cNvSpPr>
          <p:nvPr/>
        </p:nvSpPr>
        <p:spPr bwMode="auto">
          <a:xfrm rot="553612" flipH="1">
            <a:off x="5299262" y="5236202"/>
            <a:ext cx="504056" cy="393849"/>
          </a:xfrm>
          <a:custGeom>
            <a:avLst/>
            <a:gdLst/>
            <a:ahLst/>
            <a:cxnLst>
              <a:cxn ang="0">
                <a:pos x="0" y="270"/>
              </a:cxn>
              <a:cxn ang="0">
                <a:pos x="560" y="130"/>
              </a:cxn>
              <a:cxn ang="0">
                <a:pos x="90" y="0"/>
              </a:cxn>
            </a:cxnLst>
            <a:rect l="0" t="0" r="r" b="b"/>
            <a:pathLst>
              <a:path w="575" h="270">
                <a:moveTo>
                  <a:pt x="0" y="270"/>
                </a:moveTo>
                <a:cubicBezTo>
                  <a:pt x="92" y="247"/>
                  <a:pt x="545" y="175"/>
                  <a:pt x="560" y="130"/>
                </a:cubicBezTo>
                <a:cubicBezTo>
                  <a:pt x="575" y="85"/>
                  <a:pt x="188" y="27"/>
                  <a:pt x="90" y="0"/>
                </a:cubicBezTo>
              </a:path>
            </a:pathLst>
          </a:custGeom>
          <a:noFill/>
          <a:ln w="57150">
            <a:solidFill>
              <a:srgbClr val="008000"/>
            </a:solidFill>
            <a:round/>
            <a:headEnd/>
            <a:tailEnd type="stealth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9" name="Freeform 2"/>
          <p:cNvSpPr>
            <a:spLocks/>
          </p:cNvSpPr>
          <p:nvPr/>
        </p:nvSpPr>
        <p:spPr bwMode="auto">
          <a:xfrm rot="553612" flipH="1">
            <a:off x="5285058" y="6132305"/>
            <a:ext cx="504056" cy="216679"/>
          </a:xfrm>
          <a:custGeom>
            <a:avLst/>
            <a:gdLst/>
            <a:ahLst/>
            <a:cxnLst>
              <a:cxn ang="0">
                <a:pos x="0" y="270"/>
              </a:cxn>
              <a:cxn ang="0">
                <a:pos x="560" y="130"/>
              </a:cxn>
              <a:cxn ang="0">
                <a:pos x="90" y="0"/>
              </a:cxn>
            </a:cxnLst>
            <a:rect l="0" t="0" r="r" b="b"/>
            <a:pathLst>
              <a:path w="575" h="270">
                <a:moveTo>
                  <a:pt x="0" y="270"/>
                </a:moveTo>
                <a:cubicBezTo>
                  <a:pt x="92" y="247"/>
                  <a:pt x="545" y="175"/>
                  <a:pt x="560" y="130"/>
                </a:cubicBezTo>
                <a:cubicBezTo>
                  <a:pt x="575" y="85"/>
                  <a:pt x="188" y="27"/>
                  <a:pt x="90" y="0"/>
                </a:cubicBezTo>
              </a:path>
            </a:pathLst>
          </a:custGeom>
          <a:noFill/>
          <a:ln w="57150">
            <a:solidFill>
              <a:srgbClr val="008000"/>
            </a:solidFill>
            <a:round/>
            <a:headEnd/>
            <a:tailEnd type="stealth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4" name="Flèche vers le bas 23"/>
          <p:cNvSpPr/>
          <p:nvPr/>
        </p:nvSpPr>
        <p:spPr>
          <a:xfrm>
            <a:off x="2267744" y="4581128"/>
            <a:ext cx="432048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683568" y="5229200"/>
            <a:ext cx="3888432" cy="138499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Le groupe Z a un effet :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lang="fr-FR" sz="2800" b="1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- Inductif </a:t>
            </a:r>
            <a:r>
              <a:rPr lang="fr-FR" sz="2800" b="1" u="sng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ATTRACTEUR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lang="fr-FR" sz="2800" b="1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- Mésomère </a:t>
            </a:r>
            <a:r>
              <a:rPr lang="fr-FR" sz="2800" b="1" u="sng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DONNEUR</a:t>
            </a:r>
            <a:endParaRPr kumimoji="0" lang="fr-FR" sz="2800" b="1" i="0" u="sng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Arial Unicode MS" pitchFamily="34" charset="-128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4" grpId="0" animBg="1"/>
      <p:bldP spid="25" grpId="1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832</TotalTime>
  <Words>4190</Words>
  <Application>Microsoft Office PowerPoint</Application>
  <PresentationFormat>Affichage à l'écran (4:3)</PresentationFormat>
  <Paragraphs>693</Paragraphs>
  <Slides>65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65</vt:i4>
      </vt:variant>
    </vt:vector>
  </HeadingPairs>
  <TitlesOfParts>
    <vt:vector size="66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Diapositive 38</vt:lpstr>
      <vt:lpstr>Diapositive 39</vt:lpstr>
      <vt:lpstr>Diapositive 40</vt:lpstr>
      <vt:lpstr>Diapositive 41</vt:lpstr>
      <vt:lpstr>Diapositive 42</vt:lpstr>
      <vt:lpstr>Diapositive 43</vt:lpstr>
      <vt:lpstr>Diapositive 44</vt:lpstr>
      <vt:lpstr>Diapositive 45</vt:lpstr>
      <vt:lpstr>Diapositive 46</vt:lpstr>
      <vt:lpstr>Diapositive 47</vt:lpstr>
      <vt:lpstr>Diapositive 48</vt:lpstr>
      <vt:lpstr>Diapositive 49</vt:lpstr>
      <vt:lpstr>Diapositive 50</vt:lpstr>
      <vt:lpstr>Diapositive 51</vt:lpstr>
      <vt:lpstr>Diapositive 52</vt:lpstr>
      <vt:lpstr>Diapositive 53</vt:lpstr>
      <vt:lpstr>Diapositive 54</vt:lpstr>
      <vt:lpstr>Diapositive 55</vt:lpstr>
      <vt:lpstr>Diapositive 56</vt:lpstr>
      <vt:lpstr>Diapositive 57</vt:lpstr>
      <vt:lpstr>Diapositive 58</vt:lpstr>
      <vt:lpstr>Diapositive 59</vt:lpstr>
      <vt:lpstr>Diapositive 60</vt:lpstr>
      <vt:lpstr>Diapositive 61</vt:lpstr>
      <vt:lpstr>Diapositive 62</vt:lpstr>
      <vt:lpstr>Diapositive 63</vt:lpstr>
      <vt:lpstr>Diapositive 64</vt:lpstr>
      <vt:lpstr>Diapositive 65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Marty</dc:creator>
  <cp:lastModifiedBy>Marty</cp:lastModifiedBy>
  <cp:revision>116</cp:revision>
  <dcterms:created xsi:type="dcterms:W3CDTF">2022-06-11T10:54:47Z</dcterms:created>
  <dcterms:modified xsi:type="dcterms:W3CDTF">2024-06-19T11:21:52Z</dcterms:modified>
</cp:coreProperties>
</file>