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1" r:id="rId2"/>
    <p:sldId id="256" r:id="rId3"/>
    <p:sldId id="257" r:id="rId4"/>
    <p:sldId id="262" r:id="rId5"/>
    <p:sldId id="258" r:id="rId6"/>
    <p:sldId id="259" r:id="rId7"/>
    <p:sldId id="260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3" r:id="rId16"/>
    <p:sldId id="271" r:id="rId17"/>
    <p:sldId id="311" r:id="rId18"/>
    <p:sldId id="312" r:id="rId19"/>
    <p:sldId id="276" r:id="rId20"/>
    <p:sldId id="275" r:id="rId21"/>
    <p:sldId id="274" r:id="rId22"/>
    <p:sldId id="298" r:id="rId23"/>
    <p:sldId id="299" r:id="rId24"/>
    <p:sldId id="300" r:id="rId25"/>
    <p:sldId id="301" r:id="rId26"/>
    <p:sldId id="302" r:id="rId27"/>
    <p:sldId id="303" r:id="rId28"/>
    <p:sldId id="278" r:id="rId29"/>
    <p:sldId id="279" r:id="rId30"/>
    <p:sldId id="280" r:id="rId31"/>
    <p:sldId id="281" r:id="rId32"/>
    <p:sldId id="304" r:id="rId33"/>
    <p:sldId id="305" r:id="rId34"/>
    <p:sldId id="306" r:id="rId35"/>
    <p:sldId id="307" r:id="rId36"/>
    <p:sldId id="283" r:id="rId37"/>
    <p:sldId id="284" r:id="rId38"/>
    <p:sldId id="285" r:id="rId39"/>
    <p:sldId id="286" r:id="rId40"/>
    <p:sldId id="287" r:id="rId41"/>
    <p:sldId id="288" r:id="rId42"/>
    <p:sldId id="308" r:id="rId43"/>
    <p:sldId id="290" r:id="rId44"/>
    <p:sldId id="309" r:id="rId45"/>
    <p:sldId id="291" r:id="rId46"/>
    <p:sldId id="310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60"/>
  </p:normalViewPr>
  <p:slideViewPr>
    <p:cSldViewPr>
      <p:cViewPr varScale="1">
        <p:scale>
          <a:sx n="82" d="100"/>
          <a:sy n="82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5219-A275-4BFB-A5DA-DF4FEFC8B0E1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51E07-200C-4E3A-BDB1-D53B6E7A02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1E07-200C-4E3A-BDB1-D53B6E7A022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B03B8-2A0A-48B5-826D-798FAFF2F878}" type="datetimeFigureOut">
              <a:rPr lang="fr-FR" smtClean="0"/>
              <a:pPr/>
              <a:t>01/04/2024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08B7-FA60-4546-9B02-71F77E23B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7.png"/><Relationship Id="rId5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27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27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8.png"/><Relationship Id="rId5" Type="http://schemas.openxmlformats.org/officeDocument/2006/relationships/image" Target="../media/image25.png"/><Relationship Id="rId10" Type="http://schemas.openxmlformats.org/officeDocument/2006/relationships/image" Target="../media/image47.png"/><Relationship Id="rId4" Type="http://schemas.openxmlformats.org/officeDocument/2006/relationships/image" Target="../media/image27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8.png"/><Relationship Id="rId5" Type="http://schemas.openxmlformats.org/officeDocument/2006/relationships/image" Target="../media/image25.png"/><Relationship Id="rId10" Type="http://schemas.openxmlformats.org/officeDocument/2006/relationships/image" Target="../media/image47.png"/><Relationship Id="rId4" Type="http://schemas.openxmlformats.org/officeDocument/2006/relationships/image" Target="../media/image27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9.png"/><Relationship Id="rId7" Type="http://schemas.openxmlformats.org/officeDocument/2006/relationships/image" Target="../media/image2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58.png"/><Relationship Id="rId4" Type="http://schemas.openxmlformats.org/officeDocument/2006/relationships/image" Target="../media/image60.png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1.png"/><Relationship Id="rId7" Type="http://schemas.openxmlformats.org/officeDocument/2006/relationships/image" Target="../media/image6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725E1A8A-9C19-499F-AA75-5BDAD0331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8084610"/>
              </p:ext>
            </p:extLst>
          </p:nvPr>
        </p:nvGraphicFramePr>
        <p:xfrm>
          <a:off x="76834" y="990600"/>
          <a:ext cx="8990966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741">
                  <a:extLst>
                    <a:ext uri="{9D8B030D-6E8A-4147-A177-3AD203B41FA5}">
                      <a16:colId xmlns="" xmlns:a16="http://schemas.microsoft.com/office/drawing/2014/main" val="1762655433"/>
                    </a:ext>
                  </a:extLst>
                </a:gridCol>
                <a:gridCol w="5229225">
                  <a:extLst>
                    <a:ext uri="{9D8B030D-6E8A-4147-A177-3AD203B41FA5}">
                      <a16:colId xmlns="" xmlns:a16="http://schemas.microsoft.com/office/drawing/2014/main" val="2030936877"/>
                    </a:ext>
                  </a:extLst>
                </a:gridCol>
              </a:tblGrid>
              <a:tr h="21241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Notions et contenus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Capacités exigibles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4990979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Vitesses volumiques de consommation d’un réactif et de formation d’un produit. 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Temps de demi-vie d’un réactif.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Vitesse volumique de réaction pour une </a:t>
                      </a:r>
                      <a:r>
                        <a:rPr lang="fr-FR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trans-formation</a:t>
                      </a:r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modélisée par une réaction chimique unique.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Temps de demi-réaction d’une transformation totale ou non.</a:t>
                      </a:r>
                      <a:endParaRPr lang="fr-FR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Relier la vitesse volumique de réaction à la vitesse volumique de consommation d’un réactif ou de formation d’un produit.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Capacité numérique : à l’aide d’un langage de programmation et à partir de données expérimentales, tracer l’évolution temporelle d’une concentration, d’une vitesse volumique de formation ou de </a:t>
                      </a:r>
                      <a:r>
                        <a:rPr lang="fr-FR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consom-mation</a:t>
                      </a:r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d’une vitesse volumique de réaction.</a:t>
                      </a:r>
                      <a:endParaRPr lang="fr-FR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724858"/>
                  </a:ext>
                </a:extLst>
              </a:tr>
              <a:tr h="749353">
                <a:tc>
                  <a:txBody>
                    <a:bodyPr/>
                    <a:lstStyle/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Lois de vitesse : réactions sans ordre, réactions avec ordre simple (0, 1, 2), ordre global, ordre apparent.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Loi empirique d’Arrhenius et énergie d’activation.</a:t>
                      </a:r>
                      <a:endParaRPr lang="fr-FR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Exprimer la loi de vitesse dans le cas d’une réaction chimique admettant un ordre, en se limitant strictement à des cas d’ordre 0, 1 ou 2 pour un unique réactif, ou se ramenant à un tel cas par dégénérescence de l’ordre ou conditions initiales stœchiométriques.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Déterminer un temps de demi-réaction à partir d’une loi de vitesse.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Déterminer un ordre de réaction à l’aide de la méthode différentielle ou par la méthode intégrale.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Déterminer la valeur de la constante cinétique à une température donnée.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Capacité numérique : à l’aide d’un langage de programmation et à partir de données expérimentales, déterminer les ordres partiels, la constante de vitesse et l’énergie d’activation.</a:t>
                      </a:r>
                    </a:p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(TP) Établir une loi de vitesse, déterminer des ordres partiels, la constante de vitesse et l’énergie d’activation à partir du suivi temporel d’une grandeur physique.</a:t>
                      </a:r>
                      <a:endParaRPr lang="fr-FR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8127181"/>
                  </a:ext>
                </a:extLst>
              </a:tr>
              <a:tr h="599482">
                <a:tc>
                  <a:txBody>
                    <a:bodyPr/>
                    <a:lstStyle/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Facteurs cinétiques (concentration et température) en stratégie de synthèse et d’analyse : dilution, chauffage, reflux, trempe.</a:t>
                      </a:r>
                      <a:endParaRPr lang="fr-FR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Reconnaître, dans un protocole, des opérations visant à augmenter ou à diminuer une vitesse de réaction.</a:t>
                      </a:r>
                      <a:endParaRPr lang="fr-FR" sz="14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267743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75" t="26880" r="15268" b="62200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96552" y="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Facteurs cinétiques</a:t>
            </a:r>
          </a:p>
          <a:p>
            <a:pPr indent="449263" algn="just"/>
            <a:endParaRPr lang="fr-FR" sz="1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5364088" cy="325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 l="10214" t="34653" r="22098" b="28878"/>
          <a:stretch>
            <a:fillRect/>
          </a:stretch>
        </p:blipFill>
        <p:spPr bwMode="auto">
          <a:xfrm>
            <a:off x="4211960" y="3861048"/>
            <a:ext cx="49320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404664"/>
            <a:ext cx="3779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wavy" dirty="0" smtClean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: Indiquer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com-ment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influent les différents facteurs cinétiques sur la vitesse d’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évolut-ion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système et proposer une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ex-plication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basée sur la notion de «chocs efficaces».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348880"/>
            <a:ext cx="3982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Concentration molaire des réactifs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4077072"/>
            <a:ext cx="1785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Température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08920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On compare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(a)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(b)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38100"/>
            <a:ext cx="478849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b="1" dirty="0" smtClean="0"/>
              <a:t>S</a:t>
            </a:r>
            <a:r>
              <a:rPr lang="fr-FR" sz="2400" b="1" baseline="-25000" dirty="0" smtClean="0"/>
              <a:t>2</a:t>
            </a:r>
            <a:r>
              <a:rPr lang="fr-FR" sz="2400" b="1" dirty="0" smtClean="0"/>
              <a:t>O</a:t>
            </a:r>
            <a:r>
              <a:rPr lang="fr-FR" sz="2400" b="1" baseline="-25000" dirty="0" smtClean="0"/>
              <a:t>8</a:t>
            </a:r>
            <a:r>
              <a:rPr lang="fr-FR" sz="2400" b="1" baseline="30000" dirty="0" smtClean="0"/>
              <a:t>2-</a:t>
            </a:r>
            <a:r>
              <a:rPr lang="fr-FR" sz="2400" b="1" baseline="-25000" dirty="0" smtClean="0"/>
              <a:t>(aq)</a:t>
            </a:r>
            <a:r>
              <a:rPr lang="fr-FR" sz="2400" b="1" dirty="0" smtClean="0"/>
              <a:t> + 2 I</a:t>
            </a:r>
            <a:r>
              <a:rPr lang="fr-FR" sz="2400" b="1" baseline="30000" dirty="0" smtClean="0"/>
              <a:t>-</a:t>
            </a:r>
            <a:r>
              <a:rPr lang="fr-FR" sz="2400" b="1" baseline="-25000" dirty="0" smtClean="0"/>
              <a:t>(aq)</a:t>
            </a:r>
            <a:r>
              <a:rPr lang="fr-FR" sz="2400" b="1" dirty="0" smtClean="0"/>
              <a:t> </a:t>
            </a:r>
            <a:r>
              <a:rPr lang="en-US" sz="2400" b="1" dirty="0" smtClean="0">
                <a:sym typeface="Wingdings 3"/>
              </a:rPr>
              <a:t></a:t>
            </a:r>
            <a:r>
              <a:rPr lang="en-US" sz="2400" b="1" dirty="0" smtClean="0"/>
              <a:t> </a:t>
            </a:r>
            <a:r>
              <a:rPr lang="fr-FR" sz="2400" b="1" dirty="0" smtClean="0"/>
              <a:t>2 SO</a:t>
            </a:r>
            <a:r>
              <a:rPr lang="fr-FR" sz="2400" b="1" baseline="-25000" dirty="0" smtClean="0"/>
              <a:t>4</a:t>
            </a:r>
            <a:r>
              <a:rPr lang="fr-FR" sz="2400" b="1" baseline="30000" dirty="0" smtClean="0"/>
              <a:t>2- </a:t>
            </a:r>
            <a:r>
              <a:rPr lang="fr-FR" sz="2400" b="1" baseline="-25000" dirty="0" smtClean="0"/>
              <a:t>(aq)</a:t>
            </a:r>
            <a:r>
              <a:rPr lang="fr-FR" sz="2400" b="1" dirty="0" smtClean="0"/>
              <a:t> + I</a:t>
            </a:r>
            <a:r>
              <a:rPr lang="fr-FR" sz="2400" b="1" baseline="-25000" dirty="0" smtClean="0"/>
              <a:t>2</a:t>
            </a:r>
            <a:r>
              <a:rPr lang="fr-FR" sz="2400" b="1" dirty="0" smtClean="0"/>
              <a:t> </a:t>
            </a:r>
            <a:r>
              <a:rPr lang="fr-FR" sz="2400" b="1" baseline="-25000" dirty="0" smtClean="0"/>
              <a:t>(aq)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0" y="3068960"/>
            <a:ext cx="385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réaction est d’autant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ra-pide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que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concentration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mo-laire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des réactifs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grande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437112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On compare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(a)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(c)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797152"/>
            <a:ext cx="421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réaction est d’autant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rapi-de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que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température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grande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5517232"/>
            <a:ext cx="5543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Explication basée sur la notion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de chocs efficaces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Les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chocs sont d’autant plus efficaces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concentration molaire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 réactifs est grande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chocs plus nombreux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 et que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température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grande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chocs plus forts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121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57301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0"/>
              </a:rPr>
              <a:t>Applications au «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0"/>
              </a:rPr>
              <a:t>chauffage à reflux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0"/>
              </a:rPr>
              <a:t> » et à la «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0"/>
              </a:rPr>
              <a:t>trempe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NewRomanPSMT" charset="0"/>
              </a:rPr>
              <a:t> », cette dernière technique consistant à verser un grand volume d’eau glacée dans le mélange réactionnel.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3982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Concentration molaire des réactifs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52736"/>
            <a:ext cx="1785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Température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0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 compare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(a)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(b)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26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La réaction est d’autant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rapide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que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concentration molaire des réactifs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grande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680" y="1052736"/>
            <a:ext cx="341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 compare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(a)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(c)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1277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réaction est d’autant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plus rapide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que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température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grande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844824"/>
            <a:ext cx="5543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Explication basée sur la notion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de chocs efficaces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048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Les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chocs sont d’autant plus efficaces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concentration molaire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 réactifs est grande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chocs plus nombreux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 et que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température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grande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chocs plus forts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0912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Indiquer quels facteurs cinétiques sont mis en jeu dans les deux techniques citées précédemment.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15719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Pour le chauffage à reflux,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l’augmentation de température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ACCELERE la réaction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(le reflux évitant la perte de matière par condensation des vapeurs).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87727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Pour la trempe, la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baisse de température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dilution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RALENTISSENT très fortement la réaction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permettant de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figer le système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et de l’étudier à différentes dates.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Indiquer quels facteurs cinétiques sont mis en jeu dans les deux techniques citées précédemment.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06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Pour le chauffage à reflux,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l’augmentation de température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ACCELERE la réaction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(le reflux évitant la perte de matière par condensation des vapeurs).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4076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Pour la trempe, la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baisse de température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dilution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RALENTISSENT très fortement la réaction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permettant de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figer le système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et de l’étudier à différentes dates.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99695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Loi de vitesse – Ordre d’une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2534097"/>
            <a:ext cx="5375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Influence de la concentration</a:t>
            </a:r>
            <a:endParaRPr lang="fr-FR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3429000"/>
            <a:ext cx="543610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r</a:t>
            </a:r>
            <a:r>
              <a:rPr lang="fr-FR" sz="2400" b="1" baseline="-300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1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 R</a:t>
            </a:r>
            <a:r>
              <a:rPr lang="fr-FR" sz="2400" b="1" baseline="-300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1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  + 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r</a:t>
            </a:r>
            <a:r>
              <a:rPr lang="fr-FR" sz="2400" b="1" baseline="-300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 R</a:t>
            </a:r>
            <a:r>
              <a:rPr lang="fr-FR" sz="2400" b="1" baseline="-300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  +  …  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p</a:t>
            </a:r>
            <a:r>
              <a:rPr lang="fr-FR" sz="2400" b="1" baseline="-30000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1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P</a:t>
            </a:r>
            <a:r>
              <a:rPr lang="fr-FR" sz="2400" b="1" baseline="-30000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1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 + 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p</a:t>
            </a:r>
            <a:r>
              <a:rPr lang="fr-FR" sz="2400" b="1" baseline="-30000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P</a:t>
            </a:r>
            <a:r>
              <a:rPr lang="fr-FR" sz="2400" b="1" baseline="-30000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 +  …</a:t>
            </a:r>
            <a:r>
              <a:rPr lang="fr-FR" sz="2400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endParaRPr lang="fr-FR" sz="2400" b="1" dirty="0"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330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ea typeface="Calibri" pitchFamily="34" charset="0"/>
                <a:cs typeface="Arial" pitchFamily="34" charset="0"/>
              </a:rPr>
              <a:t>- Valeurs de 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[R</a:t>
            </a:r>
            <a:r>
              <a:rPr lang="fr-FR" sz="2400" b="1" baseline="-25000" dirty="0" smtClean="0">
                <a:latin typeface="+mj-lt"/>
                <a:ea typeface="Calibri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]</a:t>
            </a:r>
            <a:r>
              <a:rPr lang="fr-FR" sz="2400" dirty="0" smtClean="0">
                <a:latin typeface="+mj-lt"/>
                <a:ea typeface="Calibri" pitchFamily="34" charset="0"/>
                <a:cs typeface="Arial" pitchFamily="34" charset="0"/>
              </a:rPr>
              <a:t>, 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[R</a:t>
            </a:r>
            <a:r>
              <a:rPr lang="fr-FR" sz="2400" b="1" baseline="-25000" dirty="0" smtClean="0">
                <a:latin typeface="+mj-lt"/>
                <a:ea typeface="Calibri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]</a:t>
            </a:r>
            <a:r>
              <a:rPr lang="fr-FR" sz="2400" dirty="0" smtClean="0">
                <a:latin typeface="+mj-lt"/>
                <a:ea typeface="Calibri" pitchFamily="34" charset="0"/>
                <a:cs typeface="Arial" pitchFamily="34" charset="0"/>
              </a:rPr>
              <a:t>, 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[P</a:t>
            </a:r>
            <a:r>
              <a:rPr lang="fr-FR" sz="2400" b="1" baseline="-25000" dirty="0" smtClean="0">
                <a:latin typeface="+mj-lt"/>
                <a:ea typeface="Calibri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]</a:t>
            </a:r>
            <a:r>
              <a:rPr lang="fr-FR" sz="2400" dirty="0" smtClean="0">
                <a:latin typeface="+mj-lt"/>
                <a:ea typeface="Calibri" pitchFamily="34" charset="0"/>
                <a:cs typeface="Arial" pitchFamily="34" charset="0"/>
              </a:rPr>
              <a:t>, 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[P</a:t>
            </a:r>
            <a:r>
              <a:rPr lang="fr-FR" sz="2400" b="1" baseline="-25000" dirty="0" smtClean="0">
                <a:latin typeface="+mj-lt"/>
                <a:ea typeface="Calibri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]</a:t>
            </a:r>
            <a:r>
              <a:rPr lang="fr-FR" sz="2400" dirty="0" smtClean="0">
                <a:latin typeface="+mj-lt"/>
                <a:ea typeface="Calibri" pitchFamily="34" charset="0"/>
                <a:cs typeface="Arial" pitchFamily="34" charset="0"/>
              </a:rPr>
              <a:t>, </a:t>
            </a:r>
            <a:r>
              <a:rPr lang="fr-FR" sz="2400" dirty="0" err="1" smtClean="0">
                <a:latin typeface="+mj-lt"/>
                <a:ea typeface="Calibri" pitchFamily="34" charset="0"/>
                <a:cs typeface="Arial" pitchFamily="34" charset="0"/>
              </a:rPr>
              <a:t>etc</a:t>
            </a:r>
            <a:r>
              <a:rPr lang="fr-FR" sz="2400" dirty="0" smtClean="0">
                <a:latin typeface="+mj-lt"/>
                <a:ea typeface="Calibri" pitchFamily="34" charset="0"/>
                <a:cs typeface="Arial" pitchFamily="34" charset="0"/>
              </a:rPr>
              <a:t> … déterminées expérimentalement </a:t>
            </a:r>
            <a:endParaRPr lang="fr-FR" sz="2400" b="1" u="sng" dirty="0" smtClean="0">
              <a:latin typeface="+mj-lt"/>
              <a:cs typeface="Arial" pitchFamily="34" charset="0"/>
            </a:endParaRPr>
          </a:p>
          <a:p>
            <a:pPr algn="just"/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2930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ea typeface="Calibri" pitchFamily="34" charset="0"/>
                <a:cs typeface="Arial" pitchFamily="34" charset="0"/>
              </a:rPr>
              <a:t>- Valeurs de 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v </a:t>
            </a:r>
            <a:r>
              <a:rPr lang="fr-FR" sz="2400" dirty="0" smtClean="0">
                <a:latin typeface="+mj-lt"/>
                <a:ea typeface="Calibri" pitchFamily="34" charset="0"/>
                <a:cs typeface="Arial" pitchFamily="34" charset="0"/>
              </a:rPr>
              <a:t>déterminées par les formules :  </a:t>
            </a:r>
            <a:endParaRPr lang="fr-FR" sz="2400" b="1" u="sng" dirty="0" smtClean="0">
              <a:latin typeface="+mj-lt"/>
              <a:cs typeface="Arial" pitchFamily="34" charset="0"/>
            </a:endParaRPr>
          </a:p>
          <a:p>
            <a:pPr algn="just"/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7483" t="26880" r="42021" b="58840"/>
          <a:stretch>
            <a:fillRect/>
          </a:stretch>
        </p:blipFill>
        <p:spPr bwMode="auto">
          <a:xfrm>
            <a:off x="1835696" y="4809800"/>
            <a:ext cx="2304256" cy="9030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74941" t="26880" r="6683" b="58840"/>
          <a:stretch>
            <a:fillRect/>
          </a:stretch>
        </p:blipFill>
        <p:spPr bwMode="auto">
          <a:xfrm>
            <a:off x="5076055" y="4797152"/>
            <a:ext cx="2065885" cy="90300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115616" y="5895635"/>
            <a:ext cx="7092280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a typeface="Calibri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v s’exprime en fonction de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 [R</a:t>
            </a:r>
            <a:r>
              <a:rPr lang="fr-FR" sz="2400" b="1" baseline="-25000" dirty="0" smtClean="0">
                <a:ea typeface="Calibri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], [R</a:t>
            </a:r>
            <a:r>
              <a:rPr lang="fr-FR" sz="2400" b="1" baseline="-25000" dirty="0" smtClean="0">
                <a:ea typeface="Calibri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], [P</a:t>
            </a:r>
            <a:r>
              <a:rPr lang="fr-FR" sz="2400" b="1" baseline="-25000" dirty="0" smtClean="0">
                <a:ea typeface="Calibri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], [P</a:t>
            </a:r>
            <a:r>
              <a:rPr lang="fr-FR" sz="2400" b="1" baseline="-25000" dirty="0" smtClean="0">
                <a:ea typeface="Calibri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], </a:t>
            </a:r>
            <a:r>
              <a:rPr lang="fr-FR" sz="2400" b="1" dirty="0" err="1" smtClean="0">
                <a:ea typeface="Calibri" pitchFamily="34" charset="0"/>
                <a:cs typeface="Arial" pitchFamily="34" charset="0"/>
              </a:rPr>
              <a:t>etc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 …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LOI DE VITESSE</a:t>
            </a:r>
            <a:endParaRPr lang="fr-FR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5496" y="1795257"/>
            <a:ext cx="9144000" cy="5162136"/>
            <a:chOff x="880" y="10423"/>
            <a:chExt cx="10120" cy="544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0" y="10423"/>
              <a:ext cx="10094" cy="5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9441" y="10475"/>
              <a:ext cx="152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dirty="0">
                  <a:latin typeface="Cambria" pitchFamily="18" charset="0"/>
                </a:rPr>
                <a:t>Unité de k</a:t>
              </a:r>
              <a:endParaRPr lang="fr-FR" sz="4000" dirty="0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120" y="11024"/>
              <a:ext cx="1880" cy="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en-US" sz="16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600">
                  <a:latin typeface="Cambria" pitchFamily="18" charset="0"/>
                </a:rPr>
                <a:t>L</a:t>
              </a:r>
              <a:r>
                <a:rPr lang="en-US" sz="1600" baseline="30000">
                  <a:latin typeface="Cambria" pitchFamily="18" charset="0"/>
                </a:rPr>
                <a:t>3/2</a:t>
              </a:r>
              <a:r>
                <a:rPr lang="en-US" sz="1600">
                  <a:latin typeface="Cambria" pitchFamily="18" charset="0"/>
                </a:rPr>
                <a:t>.mol</a:t>
              </a:r>
              <a:r>
                <a:rPr lang="en-US" sz="1600" baseline="30000">
                  <a:latin typeface="Cambria" pitchFamily="18" charset="0"/>
                </a:rPr>
                <a:t>– 3/2</a:t>
              </a:r>
              <a:r>
                <a:rPr lang="en-US" sz="1600">
                  <a:latin typeface="Cambria" pitchFamily="18" charset="0"/>
                </a:rPr>
                <a:t>.s</a:t>
              </a:r>
              <a:r>
                <a:rPr lang="en-US" sz="1600" baseline="30000">
                  <a:latin typeface="Cambria" pitchFamily="18" charset="0"/>
                </a:rPr>
                <a:t> – 1</a:t>
              </a: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fr-FR" sz="1600">
                  <a:latin typeface="Cambria" pitchFamily="18" charset="0"/>
                </a:rPr>
                <a:t>L².mol</a:t>
              </a:r>
              <a:r>
                <a:rPr lang="fr-FR" sz="1600" baseline="30000">
                  <a:latin typeface="Cambria" pitchFamily="18" charset="0"/>
                </a:rPr>
                <a:t> – 2 </a:t>
              </a:r>
              <a:r>
                <a:rPr lang="fr-FR" sz="1600">
                  <a:latin typeface="Cambria" pitchFamily="18" charset="0"/>
                </a:rPr>
                <a:t>.s</a:t>
              </a:r>
              <a:r>
                <a:rPr lang="fr-FR" sz="1600" baseline="30000">
                  <a:latin typeface="Cambria" pitchFamily="18" charset="0"/>
                </a:rPr>
                <a:t> – 1</a:t>
              </a:r>
            </a:p>
            <a:p>
              <a:pPr algn="ctr">
                <a:spcAft>
                  <a:spcPts val="1000"/>
                </a:spcAft>
              </a:pPr>
              <a:endParaRPr lang="fr-FR" sz="1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600">
                  <a:latin typeface="Cambria" pitchFamily="18" charset="0"/>
                </a:rPr>
                <a:t>L².mol</a:t>
              </a:r>
              <a:r>
                <a:rPr lang="en-US" sz="1600" baseline="30000">
                  <a:latin typeface="Cambria" pitchFamily="18" charset="0"/>
                </a:rPr>
                <a:t> – 2 </a:t>
              </a:r>
              <a:r>
                <a:rPr lang="en-US" sz="1600">
                  <a:latin typeface="Cambria" pitchFamily="18" charset="0"/>
                </a:rPr>
                <a:t>.s</a:t>
              </a:r>
              <a:r>
                <a:rPr lang="en-US" sz="1600" baseline="30000">
                  <a:latin typeface="Cambria" pitchFamily="18" charset="0"/>
                </a:rPr>
                <a:t> – 1</a:t>
              </a:r>
            </a:p>
            <a:p>
              <a:pPr algn="ctr">
                <a:spcAft>
                  <a:spcPts val="1000"/>
                </a:spcAft>
              </a:pPr>
              <a:endParaRPr lang="en-US" sz="1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600">
                  <a:latin typeface="Cambria" pitchFamily="18" charset="0"/>
                </a:rPr>
                <a:t>mol</a:t>
              </a:r>
              <a:r>
                <a:rPr lang="en-US" sz="1600" baseline="30000">
                  <a:latin typeface="Cambria" pitchFamily="18" charset="0"/>
                </a:rPr>
                <a:t> 1/2 </a:t>
              </a:r>
              <a:r>
                <a:rPr lang="en-US" sz="1600">
                  <a:latin typeface="Cambria" pitchFamily="18" charset="0"/>
                </a:rPr>
                <a:t>.L</a:t>
              </a:r>
              <a:r>
                <a:rPr lang="en-US" sz="1600" baseline="30000">
                  <a:latin typeface="Cambria" pitchFamily="18" charset="0"/>
                </a:rPr>
                <a:t>– 1/2</a:t>
              </a:r>
              <a:r>
                <a:rPr lang="en-US" sz="1600">
                  <a:latin typeface="Cambria" pitchFamily="18" charset="0"/>
                </a:rPr>
                <a:t>. s</a:t>
              </a:r>
              <a:r>
                <a:rPr lang="en-US" sz="1600" baseline="30000">
                  <a:latin typeface="Cambria" pitchFamily="18" charset="0"/>
                </a:rPr>
                <a:t> – 1</a:t>
              </a:r>
            </a:p>
            <a:p>
              <a:pPr algn="ctr">
                <a:spcAft>
                  <a:spcPts val="1000"/>
                </a:spcAft>
              </a:pPr>
              <a:endParaRPr lang="en-US" sz="16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600">
                  <a:latin typeface="Cambria" pitchFamily="18" charset="0"/>
                </a:rPr>
                <a:t>L</a:t>
              </a:r>
              <a:r>
                <a:rPr lang="en-US" sz="1600" baseline="30000">
                  <a:latin typeface="Cambria" pitchFamily="18" charset="0"/>
                </a:rPr>
                <a:t>1/2</a:t>
              </a:r>
              <a:r>
                <a:rPr lang="en-US" sz="1600">
                  <a:latin typeface="Cambria" pitchFamily="18" charset="0"/>
                </a:rPr>
                <a:t>.mol</a:t>
              </a:r>
              <a:r>
                <a:rPr lang="en-US" sz="1600" baseline="30000">
                  <a:latin typeface="Cambria" pitchFamily="18" charset="0"/>
                </a:rPr>
                <a:t> – 1/2 </a:t>
              </a:r>
              <a:r>
                <a:rPr lang="en-US" sz="1600">
                  <a:latin typeface="Cambria" pitchFamily="18" charset="0"/>
                </a:rPr>
                <a:t>.s</a:t>
              </a:r>
              <a:r>
                <a:rPr lang="en-US" sz="1600" baseline="30000">
                  <a:latin typeface="Cambria" pitchFamily="18" charset="0"/>
                </a:rPr>
                <a:t> – 1</a:t>
              </a:r>
            </a:p>
            <a:p>
              <a:endParaRPr lang="fr-FR" sz="2800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96156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Loi de vitesse – Ordre d’une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0"/>
            <a:ext cx="5375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Influence de la concentration</a:t>
            </a:r>
            <a:endParaRPr lang="fr-FR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836712"/>
            <a:ext cx="7092280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a typeface="Calibri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400" b="1" dirty="0" smtClean="0">
                <a:latin typeface="+mj-lt"/>
                <a:ea typeface="Calibri" pitchFamily="34" charset="0"/>
                <a:cs typeface="Arial" pitchFamily="34" charset="0"/>
              </a:rPr>
              <a:t>v s’exprime en fonction de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 [R</a:t>
            </a:r>
            <a:r>
              <a:rPr lang="fr-FR" sz="2400" b="1" baseline="-25000" dirty="0" smtClean="0">
                <a:ea typeface="Calibri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], [R</a:t>
            </a:r>
            <a:r>
              <a:rPr lang="fr-FR" sz="2400" b="1" baseline="-25000" dirty="0" smtClean="0">
                <a:ea typeface="Calibri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], [P</a:t>
            </a:r>
            <a:r>
              <a:rPr lang="fr-FR" sz="2400" b="1" baseline="-25000" dirty="0" smtClean="0">
                <a:ea typeface="Calibri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], [P</a:t>
            </a:r>
            <a:r>
              <a:rPr lang="fr-FR" sz="2400" b="1" baseline="-25000" dirty="0" smtClean="0">
                <a:ea typeface="Calibri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], </a:t>
            </a:r>
            <a:r>
              <a:rPr lang="fr-FR" sz="2400" b="1" dirty="0" err="1" smtClean="0">
                <a:ea typeface="Calibri" pitchFamily="34" charset="0"/>
                <a:cs typeface="Arial" pitchFamily="34" charset="0"/>
              </a:rPr>
              <a:t>etc</a:t>
            </a:r>
            <a:r>
              <a:rPr lang="fr-FR" sz="2400" b="1" dirty="0" smtClean="0">
                <a:ea typeface="Calibri" pitchFamily="34" charset="0"/>
                <a:cs typeface="Arial" pitchFamily="34" charset="0"/>
              </a:rPr>
              <a:t> …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LOI DE VITESSE</a:t>
            </a:r>
            <a:endParaRPr lang="fr-FR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9512" y="270892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951038" algn="l"/>
              </a:tabLst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#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la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constante de vitesse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c’est une grandeur positive ne dépendant que de la température. Son unité dépend de la loi de vitesse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lang="fr-FR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7" y="692696"/>
            <a:ext cx="9037637" cy="60486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-889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NewRomanPSMT" charset="0"/>
              </a:rPr>
              <a:t>Selon l’expression de la loi de vitesse, on distingue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NewRomanPSMT" charset="0"/>
              </a:rPr>
              <a:t>deux types de réactions chimiques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NewRomanPSMT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 l="4725" t="31080" r="40466" b="55480"/>
          <a:stretch>
            <a:fillRect/>
          </a:stretch>
        </p:blipFill>
        <p:spPr bwMode="auto">
          <a:xfrm>
            <a:off x="103312" y="730796"/>
            <a:ext cx="5616624" cy="77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 l="26460" t="40840" r="10226" b="43200"/>
          <a:stretch>
            <a:fillRect/>
          </a:stretch>
        </p:blipFill>
        <p:spPr bwMode="auto">
          <a:xfrm>
            <a:off x="1403648" y="1556792"/>
            <a:ext cx="7560840" cy="107205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79512" y="3429000"/>
            <a:ext cx="8785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1951038" algn="l"/>
              </a:tabLst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#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[R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les concentrations molaires des réactifs (en </a:t>
            </a:r>
            <a:r>
              <a:rPr lang="fr-FR" sz="2000" b="1" dirty="0" err="1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79512" y="3873242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1951038" algn="l"/>
              </a:tabLst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#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nombre qui peut prendre n’importe quelle valeur : on l’appelle « 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ordre partiel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rapport au réactif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79512" y="4653136"/>
            <a:ext cx="8785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1951038" algn="l"/>
              </a:tabLst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#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appelle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ordre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global (courant)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 des ordres partiels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 l="7087" t="36959" r="32434" b="49601"/>
          <a:stretch>
            <a:fillRect/>
          </a:stretch>
        </p:blipFill>
        <p:spPr bwMode="auto">
          <a:xfrm>
            <a:off x="179512" y="5229200"/>
            <a:ext cx="6264696" cy="7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51520" y="5928072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Ce sont les réactions chimiques dont la loi de vitesse ne s’écrit pas sous la forme précédente. 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1183006" y="2122518"/>
            <a:ext cx="288354" cy="33030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67"/>
          <p:cNvSpPr txBox="1">
            <a:spLocks noChangeArrowheads="1"/>
          </p:cNvSpPr>
          <p:nvPr/>
        </p:nvSpPr>
        <p:spPr bwMode="auto">
          <a:xfrm>
            <a:off x="139398" y="2308810"/>
            <a:ext cx="1696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baseline="30000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 autoUpdateAnimBg="0"/>
      <p:bldP spid="28676" grpId="0"/>
      <p:bldP spid="11" grpId="0" autoUpdateAnimBg="0"/>
      <p:bldP spid="12" grpId="0" autoUpdateAnimBg="0"/>
      <p:bldP spid="13" grpId="0" autoUpdateAnimBg="0"/>
      <p:bldP spid="2868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263" y="38100"/>
            <a:ext cx="9037637" cy="31028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 l="4725" t="31080" r="40466" b="55480"/>
          <a:stretch>
            <a:fillRect/>
          </a:stretch>
        </p:blipFill>
        <p:spPr bwMode="auto">
          <a:xfrm>
            <a:off x="94804" y="63500"/>
            <a:ext cx="5616624" cy="77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 l="26460" t="40840" r="10226" b="43200"/>
          <a:stretch>
            <a:fillRect/>
          </a:stretch>
        </p:blipFill>
        <p:spPr bwMode="auto">
          <a:xfrm>
            <a:off x="1763688" y="908720"/>
            <a:ext cx="6840760" cy="96995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79512" y="198884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1951038" algn="l"/>
              </a:tabLst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#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nombre qui peut prendre n’importe quelle valeur : on l’appelle « 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ordre partiel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rapport au réactif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79512" y="2708920"/>
            <a:ext cx="8785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1951038" algn="l"/>
              </a:tabLst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#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appelle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ordre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global (courant)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 des ordres partiels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1297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Parmi les exemples du tableau ci-dessus, indiquer les réactions chimiques qui ont un ordre et celles qui n’en ont pas ; préciser la valeur de l’ordre global courant quand il existe et indiquer l’unité de k pour chacune.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35496" y="4315537"/>
            <a:ext cx="9144000" cy="5162136"/>
            <a:chOff x="880" y="10423"/>
            <a:chExt cx="10120" cy="544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51684"/>
            <a:stretch>
              <a:fillRect/>
            </a:stretch>
          </p:blipFill>
          <p:spPr bwMode="auto">
            <a:xfrm>
              <a:off x="880" y="10423"/>
              <a:ext cx="10094" cy="2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9346" y="10502"/>
              <a:ext cx="152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dirty="0">
                  <a:latin typeface="Cambria" pitchFamily="18" charset="0"/>
                </a:rPr>
                <a:t>Unité de k</a:t>
              </a:r>
              <a:endParaRPr lang="fr-FR" sz="4000" dirty="0"/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9120" y="11024"/>
              <a:ext cx="1880" cy="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en-US" sz="16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600" dirty="0">
                  <a:latin typeface="Cambria" pitchFamily="18" charset="0"/>
                </a:rPr>
                <a:t>L</a:t>
              </a:r>
              <a:r>
                <a:rPr lang="en-US" sz="1600" baseline="30000" dirty="0">
                  <a:latin typeface="Cambria" pitchFamily="18" charset="0"/>
                </a:rPr>
                <a:t>3/2</a:t>
              </a:r>
              <a:r>
                <a:rPr lang="en-US" sz="1600" dirty="0">
                  <a:latin typeface="Cambria" pitchFamily="18" charset="0"/>
                </a:rPr>
                <a:t>.mol</a:t>
              </a:r>
              <a:r>
                <a:rPr lang="en-US" sz="1600" baseline="30000" dirty="0">
                  <a:latin typeface="Cambria" pitchFamily="18" charset="0"/>
                </a:rPr>
                <a:t>– 3/2</a:t>
              </a:r>
              <a:r>
                <a:rPr lang="en-US" sz="1600" dirty="0">
                  <a:latin typeface="Cambria" pitchFamily="18" charset="0"/>
                </a:rPr>
                <a:t>.s</a:t>
              </a:r>
              <a:r>
                <a:rPr lang="en-US" sz="1600" baseline="30000" dirty="0">
                  <a:latin typeface="Cambria" pitchFamily="18" charset="0"/>
                </a:rPr>
                <a:t> – 1</a:t>
              </a:r>
            </a:p>
            <a:p>
              <a:pPr algn="ctr">
                <a:spcAft>
                  <a:spcPts val="1000"/>
                </a:spcAft>
              </a:pPr>
              <a:endParaRPr lang="en-US" sz="300" baseline="300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 dirty="0">
                <a:latin typeface="Cambria" pitchFamily="18" charset="0"/>
              </a:endParaRPr>
            </a:p>
            <a:p>
              <a:endParaRPr lang="fr-FR" sz="2800" dirty="0"/>
            </a:p>
          </p:txBody>
        </p:sp>
      </p:grp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6609333" y="486281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ZoneTexte 11"/>
          <p:cNvSpPr txBox="1">
            <a:spLocks noChangeArrowheads="1"/>
          </p:cNvSpPr>
          <p:nvPr/>
        </p:nvSpPr>
        <p:spPr bwMode="auto">
          <a:xfrm>
            <a:off x="6156176" y="5301208"/>
            <a:ext cx="1370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Pas d’ordre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492966" y="4818360"/>
            <a:ext cx="1569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L.mol</a:t>
            </a:r>
            <a:r>
              <a:rPr lang="en-US" sz="2000" b="1" baseline="30000">
                <a:solidFill>
                  <a:srgbClr val="FF0000"/>
                </a:solidFill>
                <a:latin typeface="Cambria" pitchFamily="18" charset="0"/>
              </a:rPr>
              <a:t> – 1 </a:t>
            </a:r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.s</a:t>
            </a:r>
            <a:r>
              <a:rPr lang="en-US" sz="2000" b="1" baseline="30000">
                <a:solidFill>
                  <a:srgbClr val="FF0000"/>
                </a:solidFill>
                <a:latin typeface="Cambria" pitchFamily="18" charset="0"/>
              </a:rPr>
              <a:t> – 1</a:t>
            </a:r>
          </a:p>
        </p:txBody>
      </p:sp>
      <p:sp>
        <p:nvSpPr>
          <p:cNvPr id="21" name="ZoneTexte 6"/>
          <p:cNvSpPr txBox="1">
            <a:spLocks noChangeArrowheads="1"/>
          </p:cNvSpPr>
          <p:nvPr/>
        </p:nvSpPr>
        <p:spPr bwMode="auto">
          <a:xfrm>
            <a:off x="6588125" y="5804694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ZoneTexte 7"/>
          <p:cNvSpPr txBox="1">
            <a:spLocks noChangeArrowheads="1"/>
          </p:cNvSpPr>
          <p:nvPr/>
        </p:nvSpPr>
        <p:spPr bwMode="auto">
          <a:xfrm>
            <a:off x="6588125" y="6309519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938596" y="5733256"/>
            <a:ext cx="5613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s</a:t>
            </a:r>
            <a:r>
              <a:rPr lang="en-US" sz="2000" b="1" baseline="30000">
                <a:solidFill>
                  <a:srgbClr val="FF0000"/>
                </a:solidFill>
                <a:latin typeface="Cambria" pitchFamily="18" charset="0"/>
              </a:rPr>
              <a:t> – 1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457470" y="6236494"/>
            <a:ext cx="1569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L.mol</a:t>
            </a:r>
            <a:r>
              <a:rPr lang="en-US" sz="2000" b="1" baseline="30000">
                <a:solidFill>
                  <a:srgbClr val="FF0000"/>
                </a:solidFill>
                <a:latin typeface="Cambria" pitchFamily="18" charset="0"/>
              </a:rPr>
              <a:t> – 1 </a:t>
            </a:r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.s</a:t>
            </a:r>
            <a:r>
              <a:rPr lang="en-US" sz="2000" b="1" baseline="30000">
                <a:solidFill>
                  <a:srgbClr val="FF0000"/>
                </a:solidFill>
                <a:latin typeface="Cambria" pitchFamily="18" charset="0"/>
              </a:rPr>
              <a:t> – 1</a:t>
            </a:r>
          </a:p>
        </p:txBody>
      </p:sp>
      <p:cxnSp>
        <p:nvCxnSpPr>
          <p:cNvPr id="25" name="Connecteur droit 24"/>
          <p:cNvCxnSpPr>
            <a:endCxn id="28678" idx="1"/>
          </p:cNvCxnSpPr>
          <p:nvPr/>
        </p:nvCxnSpPr>
        <p:spPr>
          <a:xfrm flipV="1">
            <a:off x="1115616" y="1393699"/>
            <a:ext cx="648072" cy="2351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67"/>
          <p:cNvSpPr txBox="1">
            <a:spLocks noChangeArrowheads="1"/>
          </p:cNvSpPr>
          <p:nvPr/>
        </p:nvSpPr>
        <p:spPr bwMode="auto">
          <a:xfrm>
            <a:off x="0" y="1556792"/>
            <a:ext cx="1696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baseline="300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-26573"/>
            <a:ext cx="9144000" cy="5162137"/>
            <a:chOff x="880" y="10423"/>
            <a:chExt cx="10120" cy="544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0" y="10423"/>
              <a:ext cx="10094" cy="5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9480" y="10451"/>
              <a:ext cx="152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dirty="0">
                  <a:latin typeface="Cambria" pitchFamily="18" charset="0"/>
                </a:rPr>
                <a:t>Unité de k</a:t>
              </a:r>
              <a:endParaRPr lang="fr-FR" sz="4000" dirty="0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120" y="11024"/>
              <a:ext cx="1880" cy="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en-US" sz="16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600">
                  <a:latin typeface="Cambria" pitchFamily="18" charset="0"/>
                </a:rPr>
                <a:t>L</a:t>
              </a:r>
              <a:r>
                <a:rPr lang="en-US" sz="1600" baseline="30000">
                  <a:latin typeface="Cambria" pitchFamily="18" charset="0"/>
                </a:rPr>
                <a:t>3/2</a:t>
              </a:r>
              <a:r>
                <a:rPr lang="en-US" sz="1600">
                  <a:latin typeface="Cambria" pitchFamily="18" charset="0"/>
                </a:rPr>
                <a:t>.mol</a:t>
              </a:r>
              <a:r>
                <a:rPr lang="en-US" sz="1600" baseline="30000">
                  <a:latin typeface="Cambria" pitchFamily="18" charset="0"/>
                </a:rPr>
                <a:t>– 3/2</a:t>
              </a:r>
              <a:r>
                <a:rPr lang="en-US" sz="1600">
                  <a:latin typeface="Cambria" pitchFamily="18" charset="0"/>
                </a:rPr>
                <a:t>.s</a:t>
              </a:r>
              <a:r>
                <a:rPr lang="en-US" sz="1600" baseline="30000">
                  <a:latin typeface="Cambria" pitchFamily="18" charset="0"/>
                </a:rPr>
                <a:t> – 1</a:t>
              </a: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en-US" sz="3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fr-FR" sz="1600">
                  <a:latin typeface="Cambria" pitchFamily="18" charset="0"/>
                </a:rPr>
                <a:t>L².mol</a:t>
              </a:r>
              <a:r>
                <a:rPr lang="fr-FR" sz="1600" baseline="30000">
                  <a:latin typeface="Cambria" pitchFamily="18" charset="0"/>
                </a:rPr>
                <a:t> – 2 </a:t>
              </a:r>
              <a:r>
                <a:rPr lang="fr-FR" sz="1600">
                  <a:latin typeface="Cambria" pitchFamily="18" charset="0"/>
                </a:rPr>
                <a:t>.s</a:t>
              </a:r>
              <a:r>
                <a:rPr lang="fr-FR" sz="1600" baseline="30000">
                  <a:latin typeface="Cambria" pitchFamily="18" charset="0"/>
                </a:rPr>
                <a:t> – 1</a:t>
              </a:r>
            </a:p>
            <a:p>
              <a:pPr algn="ctr">
                <a:spcAft>
                  <a:spcPts val="1000"/>
                </a:spcAft>
              </a:pPr>
              <a:endParaRPr lang="fr-FR" sz="1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600">
                  <a:latin typeface="Cambria" pitchFamily="18" charset="0"/>
                </a:rPr>
                <a:t>L².mol</a:t>
              </a:r>
              <a:r>
                <a:rPr lang="en-US" sz="1600" baseline="30000">
                  <a:latin typeface="Cambria" pitchFamily="18" charset="0"/>
                </a:rPr>
                <a:t> – 2 </a:t>
              </a:r>
              <a:r>
                <a:rPr lang="en-US" sz="1600">
                  <a:latin typeface="Cambria" pitchFamily="18" charset="0"/>
                </a:rPr>
                <a:t>.s</a:t>
              </a:r>
              <a:r>
                <a:rPr lang="en-US" sz="1600" baseline="30000">
                  <a:latin typeface="Cambria" pitchFamily="18" charset="0"/>
                </a:rPr>
                <a:t> – 1</a:t>
              </a:r>
            </a:p>
            <a:p>
              <a:pPr algn="ctr">
                <a:spcAft>
                  <a:spcPts val="1000"/>
                </a:spcAft>
              </a:pPr>
              <a:endParaRPr lang="en-US" sz="1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600">
                  <a:latin typeface="Cambria" pitchFamily="18" charset="0"/>
                </a:rPr>
                <a:t>mol</a:t>
              </a:r>
              <a:r>
                <a:rPr lang="en-US" sz="1600" baseline="30000">
                  <a:latin typeface="Cambria" pitchFamily="18" charset="0"/>
                </a:rPr>
                <a:t> 1/2 </a:t>
              </a:r>
              <a:r>
                <a:rPr lang="en-US" sz="1600">
                  <a:latin typeface="Cambria" pitchFamily="18" charset="0"/>
                </a:rPr>
                <a:t>.L</a:t>
              </a:r>
              <a:r>
                <a:rPr lang="en-US" sz="1600" baseline="30000">
                  <a:latin typeface="Cambria" pitchFamily="18" charset="0"/>
                </a:rPr>
                <a:t>– 1/2</a:t>
              </a:r>
              <a:r>
                <a:rPr lang="en-US" sz="1600">
                  <a:latin typeface="Cambria" pitchFamily="18" charset="0"/>
                </a:rPr>
                <a:t>. s</a:t>
              </a:r>
              <a:r>
                <a:rPr lang="en-US" sz="1600" baseline="30000">
                  <a:latin typeface="Cambria" pitchFamily="18" charset="0"/>
                </a:rPr>
                <a:t> – 1</a:t>
              </a:r>
            </a:p>
            <a:p>
              <a:pPr algn="ctr">
                <a:spcAft>
                  <a:spcPts val="1000"/>
                </a:spcAft>
              </a:pPr>
              <a:endParaRPr lang="en-US" sz="1600" baseline="3000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600">
                  <a:latin typeface="Cambria" pitchFamily="18" charset="0"/>
                </a:rPr>
                <a:t>L</a:t>
              </a:r>
              <a:r>
                <a:rPr lang="en-US" sz="1600" baseline="30000">
                  <a:latin typeface="Cambria" pitchFamily="18" charset="0"/>
                </a:rPr>
                <a:t>1/2</a:t>
              </a:r>
              <a:r>
                <a:rPr lang="en-US" sz="1600">
                  <a:latin typeface="Cambria" pitchFamily="18" charset="0"/>
                </a:rPr>
                <a:t>.mol</a:t>
              </a:r>
              <a:r>
                <a:rPr lang="en-US" sz="1600" baseline="30000">
                  <a:latin typeface="Cambria" pitchFamily="18" charset="0"/>
                </a:rPr>
                <a:t> – 1/2 </a:t>
              </a:r>
              <a:r>
                <a:rPr lang="en-US" sz="1600">
                  <a:latin typeface="Cambria" pitchFamily="18" charset="0"/>
                </a:rPr>
                <a:t>.s</a:t>
              </a:r>
              <a:r>
                <a:rPr lang="en-US" sz="1600" baseline="30000">
                  <a:latin typeface="Cambria" pitchFamily="18" charset="0"/>
                </a:rPr>
                <a:t> – 1</a:t>
              </a:r>
            </a:p>
            <a:p>
              <a:endParaRPr lang="fr-FR" sz="2800"/>
            </a:p>
          </p:txBody>
        </p:sp>
      </p:grp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573838" y="5207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588125" y="1484313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588125" y="1989138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588125" y="2420938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588125" y="2852738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588125" y="3357563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139284" y="968028"/>
            <a:ext cx="1370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Pas d’ordre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3" name="ZoneTexte 13"/>
          <p:cNvSpPr txBox="1">
            <a:spLocks noChangeArrowheads="1"/>
          </p:cNvSpPr>
          <p:nvPr/>
        </p:nvSpPr>
        <p:spPr bwMode="auto">
          <a:xfrm>
            <a:off x="6134968" y="4437112"/>
            <a:ext cx="1370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Pas d’ordre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6156176" y="3789040"/>
            <a:ext cx="1370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Pas d’ordre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007351"/>
            <a:ext cx="688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258888" y="5013176"/>
            <a:ext cx="7885112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812800" algn="l"/>
              </a:tabLst>
            </a:pPr>
            <a:r>
              <a:rPr lang="fr-FR" sz="2000" i="1" dirty="0">
                <a:ea typeface="Calibri" pitchFamily="34" charset="0"/>
                <a:cs typeface="TimesNewRomanPSMT" charset="0"/>
              </a:rPr>
              <a:t>- Il n’existe a priori </a:t>
            </a:r>
            <a:r>
              <a:rPr lang="fr-FR" sz="2000" b="1" i="1" dirty="0">
                <a:ea typeface="Calibri" pitchFamily="34" charset="0"/>
                <a:cs typeface="TimesNewRomanPSMT" charset="0"/>
              </a:rPr>
              <a:t>aucune relation entre les ordres partiels et les </a:t>
            </a:r>
            <a:r>
              <a:rPr lang="fr-FR" sz="2000" b="1" i="1" dirty="0" err="1" smtClean="0">
                <a:ea typeface="Calibri" pitchFamily="34" charset="0"/>
                <a:cs typeface="TimesNewRomanPSMT" charset="0"/>
              </a:rPr>
              <a:t>coeffi-cients</a:t>
            </a:r>
            <a:r>
              <a:rPr lang="fr-FR" sz="2000" b="1" i="1" dirty="0" smtClean="0">
                <a:ea typeface="Calibri" pitchFamily="34" charset="0"/>
                <a:cs typeface="TimesNewRomanPSMT" charset="0"/>
              </a:rPr>
              <a:t> </a:t>
            </a:r>
            <a:r>
              <a:rPr lang="fr-FR" sz="2000" b="1" i="1" dirty="0">
                <a:ea typeface="Calibri" pitchFamily="34" charset="0"/>
                <a:cs typeface="TimesNewRomanPSMT" charset="0"/>
              </a:rPr>
              <a:t>stœchiométriques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 de l’équation chimique</a:t>
            </a:r>
            <a:r>
              <a:rPr lang="fr-FR" sz="2000" dirty="0">
                <a:ea typeface="Calibri" pitchFamily="34" charset="0"/>
                <a:cs typeface="TimesNewRomanPSMT" charset="0"/>
              </a:rPr>
              <a:t>.</a:t>
            </a:r>
          </a:p>
          <a:p>
            <a:pPr algn="just" eaLnBrk="0" hangingPunct="0">
              <a:tabLst>
                <a:tab pos="812800" algn="l"/>
              </a:tabLst>
            </a:pPr>
            <a:r>
              <a:rPr lang="fr-FR" sz="2000" i="1" dirty="0">
                <a:ea typeface="Calibri" pitchFamily="34" charset="0"/>
                <a:cs typeface="TimesNewRomanPSMT" charset="0"/>
              </a:rPr>
              <a:t>- Certaines réactions </a:t>
            </a:r>
            <a:r>
              <a:rPr lang="fr-FR" sz="2000" i="1" dirty="0" smtClean="0">
                <a:ea typeface="Calibri" pitchFamily="34" charset="0"/>
                <a:cs typeface="TimesNewRomanPSMT" charset="0"/>
              </a:rPr>
              <a:t>qui n’admettent 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pas d’ordre au cours </a:t>
            </a:r>
            <a:r>
              <a:rPr lang="fr-FR" sz="2000" i="1" dirty="0" smtClean="0">
                <a:ea typeface="Calibri" pitchFamily="34" charset="0"/>
                <a:cs typeface="TimesNewRomanPSMT" charset="0"/>
              </a:rPr>
              <a:t>du temps peuvent cependant 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admettre un </a:t>
            </a:r>
            <a:r>
              <a:rPr lang="fr-FR" sz="2000" b="1" i="1" dirty="0">
                <a:ea typeface="Calibri" pitchFamily="34" charset="0"/>
                <a:cs typeface="TimesNewRomanPSMT" charset="0"/>
              </a:rPr>
              <a:t>ordre initial 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(t </a:t>
            </a:r>
            <a:r>
              <a:rPr lang="fr-FR" sz="2000" i="1" dirty="0">
                <a:latin typeface="Calibri" pitchFamily="34" charset="0"/>
                <a:ea typeface="Calibri" pitchFamily="34" charset="0"/>
                <a:cs typeface="TimesNewRomanPSMT" charset="0"/>
                <a:sym typeface="Symbol" pitchFamily="18" charset="2"/>
              </a:rPr>
              <a:t>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 0).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641326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wavy" dirty="0" smtClean="0">
                <a:latin typeface="Times New Roman" pitchFamily="18" charset="0"/>
                <a:cs typeface="Times New Roman" pitchFamily="18" charset="0"/>
              </a:rPr>
              <a:t>Application 6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Montrer que la réaction 9 admet un ordre global initial 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57470" y="476250"/>
            <a:ext cx="1569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L.mol</a:t>
            </a:r>
            <a:r>
              <a:rPr lang="en-US" sz="2000" b="1" baseline="30000">
                <a:solidFill>
                  <a:srgbClr val="FF0000"/>
                </a:solidFill>
                <a:latin typeface="Cambria" pitchFamily="18" charset="0"/>
              </a:rPr>
              <a:t> – 1 </a:t>
            </a:r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.s</a:t>
            </a:r>
            <a:r>
              <a:rPr lang="en-US" sz="2000" b="1" baseline="30000">
                <a:solidFill>
                  <a:srgbClr val="FF0000"/>
                </a:solidFill>
                <a:latin typeface="Cambria" pitchFamily="18" charset="0"/>
              </a:rPr>
              <a:t> – 1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938596" y="1412875"/>
            <a:ext cx="5613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s</a:t>
            </a:r>
            <a:r>
              <a:rPr lang="en-US" sz="2000" b="1" baseline="30000">
                <a:solidFill>
                  <a:srgbClr val="FF0000"/>
                </a:solidFill>
                <a:latin typeface="Cambria" pitchFamily="18" charset="0"/>
              </a:rPr>
              <a:t> – 1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457470" y="1916113"/>
            <a:ext cx="1569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L.mol</a:t>
            </a:r>
            <a:r>
              <a:rPr lang="en-US" sz="2000" b="1" baseline="30000">
                <a:solidFill>
                  <a:srgbClr val="FF0000"/>
                </a:solidFill>
                <a:latin typeface="Cambria" pitchFamily="18" charset="0"/>
              </a:rPr>
              <a:t> – 1 </a:t>
            </a:r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.s</a:t>
            </a:r>
            <a:r>
              <a:rPr lang="en-US" sz="2000" b="1" baseline="30000">
                <a:solidFill>
                  <a:srgbClr val="FF0000"/>
                </a:solidFill>
                <a:latin typeface="Cambria" pitchFamily="18" charset="0"/>
              </a:rPr>
              <a:t> – 1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010827" y="2420938"/>
            <a:ext cx="5613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b="1">
                <a:solidFill>
                  <a:srgbClr val="FF0000"/>
                </a:solidFill>
                <a:latin typeface="Cambria" pitchFamily="18" charset="0"/>
              </a:rPr>
              <a:t>s</a:t>
            </a:r>
            <a:r>
              <a:rPr lang="en-US" sz="2000" b="1" baseline="30000">
                <a:solidFill>
                  <a:srgbClr val="FF0000"/>
                </a:solidFill>
                <a:latin typeface="Cambria" pitchFamily="18" charset="0"/>
              </a:rPr>
              <a:t> –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7" grpId="0" animBg="1"/>
      <p:bldP spid="18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493" y="-11"/>
            <a:ext cx="9120508" cy="1709643"/>
            <a:chOff x="906" y="10451"/>
            <a:chExt cx="10094" cy="180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5957"/>
            <a:stretch>
              <a:fillRect/>
            </a:stretch>
          </p:blipFill>
          <p:spPr bwMode="auto">
            <a:xfrm>
              <a:off x="906" y="10451"/>
              <a:ext cx="10094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9480" y="10451"/>
              <a:ext cx="152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fr-FR" sz="4000" dirty="0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120" y="10451"/>
              <a:ext cx="1880" cy="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600" dirty="0" smtClean="0">
                  <a:latin typeface="Cambria" pitchFamily="18" charset="0"/>
                </a:rPr>
                <a:t>L².mol</a:t>
              </a:r>
              <a:r>
                <a:rPr lang="en-US" sz="1600" baseline="30000" dirty="0" smtClean="0">
                  <a:latin typeface="Cambria" pitchFamily="18" charset="0"/>
                </a:rPr>
                <a:t> </a:t>
              </a:r>
              <a:r>
                <a:rPr lang="en-US" sz="1600" baseline="30000" dirty="0">
                  <a:latin typeface="Cambria" pitchFamily="18" charset="0"/>
                </a:rPr>
                <a:t>– 2 </a:t>
              </a:r>
              <a:r>
                <a:rPr lang="en-US" sz="1600" dirty="0">
                  <a:latin typeface="Cambria" pitchFamily="18" charset="0"/>
                </a:rPr>
                <a:t>.s</a:t>
              </a:r>
              <a:r>
                <a:rPr lang="en-US" sz="1600" baseline="30000" dirty="0">
                  <a:latin typeface="Cambria" pitchFamily="18" charset="0"/>
                </a:rPr>
                <a:t> – 1</a:t>
              </a:r>
            </a:p>
            <a:p>
              <a:pPr algn="ctr">
                <a:spcAft>
                  <a:spcPts val="1000"/>
                </a:spcAft>
              </a:pPr>
              <a:endParaRPr lang="en-US" sz="1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600" dirty="0">
                  <a:latin typeface="Cambria" pitchFamily="18" charset="0"/>
                </a:rPr>
                <a:t>mol</a:t>
              </a:r>
              <a:r>
                <a:rPr lang="en-US" sz="1600" baseline="30000" dirty="0">
                  <a:latin typeface="Cambria" pitchFamily="18" charset="0"/>
                </a:rPr>
                <a:t> 1/2 </a:t>
              </a:r>
              <a:r>
                <a:rPr lang="en-US" sz="1600" dirty="0">
                  <a:latin typeface="Cambria" pitchFamily="18" charset="0"/>
                </a:rPr>
                <a:t>.L</a:t>
              </a:r>
              <a:r>
                <a:rPr lang="en-US" sz="1600" baseline="30000" dirty="0">
                  <a:latin typeface="Cambria" pitchFamily="18" charset="0"/>
                </a:rPr>
                <a:t>– 1/2</a:t>
              </a:r>
              <a:r>
                <a:rPr lang="en-US" sz="1600" dirty="0">
                  <a:latin typeface="Cambria" pitchFamily="18" charset="0"/>
                </a:rPr>
                <a:t>. s</a:t>
              </a:r>
              <a:r>
                <a:rPr lang="en-US" sz="1600" baseline="30000" dirty="0">
                  <a:latin typeface="Cambria" pitchFamily="18" charset="0"/>
                </a:rPr>
                <a:t> – 1</a:t>
              </a:r>
            </a:p>
            <a:p>
              <a:pPr algn="ctr">
                <a:spcAft>
                  <a:spcPts val="1000"/>
                </a:spcAft>
              </a:pPr>
              <a:endParaRPr lang="en-US" sz="1600" baseline="30000" dirty="0">
                <a:latin typeface="Cambria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1600" dirty="0">
                  <a:latin typeface="Cambria" pitchFamily="18" charset="0"/>
                </a:rPr>
                <a:t>L</a:t>
              </a:r>
              <a:r>
                <a:rPr lang="en-US" sz="1600" baseline="30000" dirty="0">
                  <a:latin typeface="Cambria" pitchFamily="18" charset="0"/>
                </a:rPr>
                <a:t>1/2</a:t>
              </a:r>
              <a:r>
                <a:rPr lang="en-US" sz="1600" dirty="0">
                  <a:latin typeface="Cambria" pitchFamily="18" charset="0"/>
                </a:rPr>
                <a:t>.mol</a:t>
              </a:r>
              <a:r>
                <a:rPr lang="en-US" sz="1600" baseline="30000" dirty="0">
                  <a:latin typeface="Cambria" pitchFamily="18" charset="0"/>
                </a:rPr>
                <a:t> – 1/2 </a:t>
              </a:r>
              <a:r>
                <a:rPr lang="en-US" sz="1600" dirty="0">
                  <a:latin typeface="Cambria" pitchFamily="18" charset="0"/>
                </a:rPr>
                <a:t>.s</a:t>
              </a:r>
              <a:r>
                <a:rPr lang="en-US" sz="1600" baseline="30000" dirty="0">
                  <a:latin typeface="Cambria" pitchFamily="18" charset="0"/>
                </a:rPr>
                <a:t> – 1</a:t>
              </a:r>
            </a:p>
            <a:p>
              <a:endParaRPr lang="fr-FR" sz="2800" dirty="0"/>
            </a:p>
          </p:txBody>
        </p:sp>
      </p:grp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660232" y="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ZoneTexte 13"/>
          <p:cNvSpPr txBox="1">
            <a:spLocks noChangeArrowheads="1"/>
          </p:cNvSpPr>
          <p:nvPr/>
        </p:nvSpPr>
        <p:spPr bwMode="auto">
          <a:xfrm>
            <a:off x="6207075" y="1079549"/>
            <a:ext cx="1370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Pas d’ordre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6228283" y="431477"/>
            <a:ext cx="1370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sym typeface="Symbol" pitchFamily="18" charset="2"/>
              </a:rPr>
              <a:t>Pas d’ordre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39696"/>
            <a:ext cx="688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258888" y="1745521"/>
            <a:ext cx="7885112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812800" algn="l"/>
              </a:tabLst>
            </a:pPr>
            <a:r>
              <a:rPr lang="fr-FR" sz="2000" i="1" dirty="0">
                <a:ea typeface="Calibri" pitchFamily="34" charset="0"/>
                <a:cs typeface="TimesNewRomanPSMT" charset="0"/>
              </a:rPr>
              <a:t>- Il n’existe a priori </a:t>
            </a:r>
            <a:r>
              <a:rPr lang="fr-FR" sz="2000" b="1" i="1" dirty="0">
                <a:ea typeface="Calibri" pitchFamily="34" charset="0"/>
                <a:cs typeface="TimesNewRomanPSMT" charset="0"/>
              </a:rPr>
              <a:t>aucune relation entre les ordres partiels et les </a:t>
            </a:r>
            <a:r>
              <a:rPr lang="fr-FR" sz="2000" b="1" i="1" dirty="0" err="1" smtClean="0">
                <a:ea typeface="Calibri" pitchFamily="34" charset="0"/>
                <a:cs typeface="TimesNewRomanPSMT" charset="0"/>
              </a:rPr>
              <a:t>coeffi-cients</a:t>
            </a:r>
            <a:r>
              <a:rPr lang="fr-FR" sz="2000" b="1" i="1" dirty="0" smtClean="0">
                <a:ea typeface="Calibri" pitchFamily="34" charset="0"/>
                <a:cs typeface="TimesNewRomanPSMT" charset="0"/>
              </a:rPr>
              <a:t> </a:t>
            </a:r>
            <a:r>
              <a:rPr lang="fr-FR" sz="2000" b="1" i="1" dirty="0">
                <a:ea typeface="Calibri" pitchFamily="34" charset="0"/>
                <a:cs typeface="TimesNewRomanPSMT" charset="0"/>
              </a:rPr>
              <a:t>stœchiométriques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 de l’équation chimique</a:t>
            </a:r>
            <a:r>
              <a:rPr lang="fr-FR" sz="2000" dirty="0">
                <a:ea typeface="Calibri" pitchFamily="34" charset="0"/>
                <a:cs typeface="TimesNewRomanPSMT" charset="0"/>
              </a:rPr>
              <a:t>.</a:t>
            </a:r>
          </a:p>
          <a:p>
            <a:pPr algn="just" eaLnBrk="0" hangingPunct="0">
              <a:tabLst>
                <a:tab pos="812800" algn="l"/>
              </a:tabLst>
            </a:pPr>
            <a:r>
              <a:rPr lang="fr-FR" sz="2000" i="1" dirty="0">
                <a:ea typeface="Calibri" pitchFamily="34" charset="0"/>
                <a:cs typeface="TimesNewRomanPSMT" charset="0"/>
              </a:rPr>
              <a:t>- Certaines réactions </a:t>
            </a:r>
            <a:r>
              <a:rPr lang="fr-FR" sz="2000" i="1" dirty="0" smtClean="0">
                <a:ea typeface="Calibri" pitchFamily="34" charset="0"/>
                <a:cs typeface="TimesNewRomanPSMT" charset="0"/>
              </a:rPr>
              <a:t>qui n’admettent 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pas d’ordre au cours </a:t>
            </a:r>
            <a:r>
              <a:rPr lang="fr-FR" sz="2000" i="1" dirty="0" smtClean="0">
                <a:ea typeface="Calibri" pitchFamily="34" charset="0"/>
                <a:cs typeface="TimesNewRomanPSMT" charset="0"/>
              </a:rPr>
              <a:t>du temps peuvent cependant 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admettre un </a:t>
            </a:r>
            <a:r>
              <a:rPr lang="fr-FR" sz="2000" b="1" i="1" dirty="0">
                <a:ea typeface="Calibri" pitchFamily="34" charset="0"/>
                <a:cs typeface="TimesNewRomanPSMT" charset="0"/>
              </a:rPr>
              <a:t>ordre initial 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(t </a:t>
            </a:r>
            <a:r>
              <a:rPr lang="fr-FR" sz="2000" i="1" dirty="0">
                <a:latin typeface="Calibri" pitchFamily="34" charset="0"/>
                <a:ea typeface="Calibri" pitchFamily="34" charset="0"/>
                <a:cs typeface="TimesNewRomanPSMT" charset="0"/>
                <a:sym typeface="Symbol" pitchFamily="18" charset="2"/>
              </a:rPr>
              <a:t>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 0).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314096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wavy" dirty="0" smtClean="0">
                <a:latin typeface="Times New Roman" pitchFamily="18" charset="0"/>
                <a:cs typeface="Times New Roman" pitchFamily="18" charset="0"/>
              </a:rPr>
              <a:t>Application 6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Montrer que la réaction 9 admet un ordre global initial 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005064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t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[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HBr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= 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59832" y="400506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Donc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3600400" cy="172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085184"/>
            <a:ext cx="3384376" cy="6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30067" y="5229200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Soit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5495" y="6021288"/>
            <a:ext cx="1933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partiel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75735" y="6021288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partiel 1/2</a:t>
            </a:r>
          </a:p>
        </p:txBody>
      </p:sp>
      <p:cxnSp>
        <p:nvCxnSpPr>
          <p:cNvPr id="31" name="Connecteur droit avec flèche 30"/>
          <p:cNvCxnSpPr>
            <a:endCxn id="28" idx="0"/>
          </p:cNvCxnSpPr>
          <p:nvPr/>
        </p:nvCxnSpPr>
        <p:spPr>
          <a:xfrm flipH="1">
            <a:off x="1882267" y="5661248"/>
            <a:ext cx="529493" cy="360040"/>
          </a:xfrm>
          <a:prstGeom prst="straightConnector1">
            <a:avLst/>
          </a:prstGeom>
          <a:ln w="5715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29" idx="0"/>
          </p:cNvCxnSpPr>
          <p:nvPr/>
        </p:nvCxnSpPr>
        <p:spPr>
          <a:xfrm>
            <a:off x="3661334" y="5661248"/>
            <a:ext cx="487772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96136" y="6021288"/>
            <a:ext cx="2871299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global initial 3/2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71800" y="594928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endParaRPr lang="fr-FR" sz="2800" b="1" dirty="0"/>
          </a:p>
        </p:txBody>
      </p:sp>
      <p:sp>
        <p:nvSpPr>
          <p:cNvPr id="36" name="Rectangle 35"/>
          <p:cNvSpPr/>
          <p:nvPr/>
        </p:nvSpPr>
        <p:spPr>
          <a:xfrm>
            <a:off x="5220072" y="594928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4" grpId="0" animBg="1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wavy" dirty="0" smtClean="0">
                <a:latin typeface="Times New Roman" pitchFamily="18" charset="0"/>
                <a:cs typeface="Times New Roman" pitchFamily="18" charset="0"/>
              </a:rPr>
              <a:t>Application 6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Montrer que la réaction 9 admet un ordre global initial 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36712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t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[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HBr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] = 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59832" y="83671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Donc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600400" cy="172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6832"/>
            <a:ext cx="3384376" cy="6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23528" y="2060848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Soit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5495" y="2852936"/>
            <a:ext cx="1933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partiel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75735" y="2852936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partiel 1/2</a:t>
            </a:r>
          </a:p>
        </p:txBody>
      </p:sp>
      <p:cxnSp>
        <p:nvCxnSpPr>
          <p:cNvPr id="31" name="Connecteur droit avec flèche 30"/>
          <p:cNvCxnSpPr>
            <a:endCxn id="28" idx="0"/>
          </p:cNvCxnSpPr>
          <p:nvPr/>
        </p:nvCxnSpPr>
        <p:spPr>
          <a:xfrm flipH="1">
            <a:off x="1882267" y="2492896"/>
            <a:ext cx="529493" cy="360040"/>
          </a:xfrm>
          <a:prstGeom prst="straightConnector1">
            <a:avLst/>
          </a:prstGeom>
          <a:ln w="5715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29" idx="0"/>
          </p:cNvCxnSpPr>
          <p:nvPr/>
        </p:nvCxnSpPr>
        <p:spPr>
          <a:xfrm>
            <a:off x="3661334" y="2492896"/>
            <a:ext cx="487772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96136" y="2852936"/>
            <a:ext cx="2871299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global initial 3/2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71800" y="278092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endParaRPr lang="fr-FR" sz="2800" b="1" dirty="0"/>
          </a:p>
        </p:txBody>
      </p:sp>
      <p:sp>
        <p:nvSpPr>
          <p:cNvPr id="36" name="Rectangle 35"/>
          <p:cNvSpPr/>
          <p:nvPr/>
        </p:nvSpPr>
        <p:spPr>
          <a:xfrm>
            <a:off x="5220072" y="278092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endParaRPr lang="fr-FR" sz="2800" b="1" dirty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360020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Lois de vitesse ne dépendant que d’une seule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concentration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ZoneTexte 10"/>
          <p:cNvSpPr txBox="1">
            <a:spLocks noChangeArrowheads="1"/>
          </p:cNvSpPr>
          <p:nvPr/>
        </p:nvSpPr>
        <p:spPr bwMode="auto">
          <a:xfrm>
            <a:off x="3923928" y="4797177"/>
            <a:ext cx="5075611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Valeur déterminée expérimentalement (dosages, spectrophotométrie, </a:t>
            </a:r>
            <a:r>
              <a:rPr lang="fr-FR" sz="2400" dirty="0" err="1">
                <a:solidFill>
                  <a:srgbClr val="FF0000"/>
                </a:solidFill>
              </a:rPr>
              <a:t>conductimétrie</a:t>
            </a:r>
            <a:r>
              <a:rPr lang="fr-FR" sz="2400" dirty="0">
                <a:solidFill>
                  <a:srgbClr val="FF0000"/>
                </a:solidFill>
              </a:rPr>
              <a:t> …)</a:t>
            </a:r>
            <a:endParaRPr lang="fr-FR" sz="2400" dirty="0"/>
          </a:p>
        </p:txBody>
      </p:sp>
      <p:sp>
        <p:nvSpPr>
          <p:cNvPr id="30" name="ZoneTexte 10"/>
          <p:cNvSpPr txBox="1">
            <a:spLocks noChangeArrowheads="1"/>
          </p:cNvSpPr>
          <p:nvPr/>
        </p:nvSpPr>
        <p:spPr bwMode="auto">
          <a:xfrm>
            <a:off x="179512" y="4796954"/>
            <a:ext cx="3599607" cy="12003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Valeur </a:t>
            </a:r>
            <a:r>
              <a:rPr lang="fr-FR" sz="2400" dirty="0" smtClean="0">
                <a:solidFill>
                  <a:srgbClr val="0070C0"/>
                </a:solidFill>
              </a:rPr>
              <a:t>calculée avec </a:t>
            </a:r>
            <a:r>
              <a:rPr lang="fr-FR" sz="2400" dirty="0">
                <a:solidFill>
                  <a:srgbClr val="0070C0"/>
                </a:solidFill>
              </a:rPr>
              <a:t>:</a:t>
            </a:r>
            <a:endParaRPr lang="fr-FR" sz="2000" dirty="0">
              <a:solidFill>
                <a:srgbClr val="0070C0"/>
              </a:solidFill>
            </a:endParaRPr>
          </a:p>
          <a:p>
            <a:pPr algn="ctr"/>
            <a:endParaRPr lang="fr-FR" sz="1600" dirty="0">
              <a:solidFill>
                <a:srgbClr val="0070C0"/>
              </a:solidFill>
            </a:endParaRPr>
          </a:p>
          <a:p>
            <a:pPr algn="ctr"/>
            <a:endParaRPr lang="fr-FR" sz="1600" dirty="0">
              <a:solidFill>
                <a:srgbClr val="0070C0"/>
              </a:solidFill>
            </a:endParaRPr>
          </a:p>
          <a:p>
            <a:pPr algn="ctr"/>
            <a:endParaRPr lang="fr-FR" sz="1600" dirty="0">
              <a:solidFill>
                <a:srgbClr val="0070C0"/>
              </a:solidFill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755576" y="5156994"/>
          <a:ext cx="2112962" cy="790575"/>
        </p:xfrm>
        <a:graphic>
          <a:graphicData uri="http://schemas.openxmlformats.org/presentationml/2006/ole">
            <p:oleObj spid="_x0000_s66562" name="Équation" r:id="rId5" imgW="1091726" imgH="406224" progId="">
              <p:embed/>
            </p:oleObj>
          </a:graphicData>
        </a:graphic>
      </p:graphicFrame>
      <p:sp>
        <p:nvSpPr>
          <p:cNvPr id="37" name="Rectangle 36"/>
          <p:cNvSpPr/>
          <p:nvPr/>
        </p:nvSpPr>
        <p:spPr>
          <a:xfrm>
            <a:off x="1187624" y="6093098"/>
            <a:ext cx="7056784" cy="576262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Comment trouver la valeur de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et celle de k ?</a:t>
            </a:r>
            <a:endParaRPr lang="fr-FR" sz="2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106710" y="4004866"/>
            <a:ext cx="23050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err="1" smtClean="0">
                <a:sym typeface="Wingdings 2" pitchFamily="18" charset="2"/>
              </a:rPr>
              <a:t>aA</a:t>
            </a:r>
            <a:r>
              <a:rPr lang="fr-FR" sz="2400" b="1" dirty="0" smtClean="0">
                <a:sym typeface="Wingdings 2" pitchFamily="18" charset="2"/>
              </a:rPr>
              <a:t> </a:t>
            </a:r>
            <a:r>
              <a:rPr lang="fr-FR" sz="2400" b="1" dirty="0">
                <a:sym typeface="Wingdings" pitchFamily="2" charset="2"/>
              </a:rPr>
              <a:t></a:t>
            </a:r>
            <a:r>
              <a:rPr lang="fr-FR" sz="2400" b="1" dirty="0"/>
              <a:t> produit(s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39" name="Rectangle 38"/>
          <p:cNvSpPr/>
          <p:nvPr/>
        </p:nvSpPr>
        <p:spPr>
          <a:xfrm>
            <a:off x="3923928" y="4004866"/>
            <a:ext cx="36004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fr-FR" sz="2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loi de vitesse </a:t>
            </a:r>
            <a:r>
              <a:rPr lang="fr-F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v = k × [A] </a:t>
            </a:r>
            <a:r>
              <a:rPr lang="fr-FR" sz="2400" b="1" baseline="30000" dirty="0" smtClean="0">
                <a:solidFill>
                  <a:prstClr val="black"/>
                </a:solidFill>
                <a:latin typeface="Symbol" pitchFamily="18" charset="2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dirty="0">
              <a:solidFill>
                <a:prstClr val="black"/>
              </a:solidFill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0" name="Flèche droite 39"/>
          <p:cNvSpPr/>
          <p:nvPr/>
        </p:nvSpPr>
        <p:spPr>
          <a:xfrm>
            <a:off x="2699792" y="4148882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6588224" y="4004866"/>
            <a:ext cx="504825" cy="433388"/>
          </a:xfrm>
          <a:prstGeom prst="ellipse">
            <a:avLst/>
          </a:prstGeom>
          <a:solidFill>
            <a:srgbClr val="FF0000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5724128" y="4004866"/>
            <a:ext cx="287337" cy="433388"/>
          </a:xfrm>
          <a:prstGeom prst="ellipse">
            <a:avLst/>
          </a:prstGeom>
          <a:solidFill>
            <a:srgbClr val="0070C0">
              <a:alpha val="45882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43" name="AutoShape 5"/>
          <p:cNvCxnSpPr>
            <a:cxnSpLocks noChangeShapeType="1"/>
          </p:cNvCxnSpPr>
          <p:nvPr/>
        </p:nvCxnSpPr>
        <p:spPr bwMode="auto">
          <a:xfrm flipH="1">
            <a:off x="3131840" y="4436914"/>
            <a:ext cx="2664048" cy="36004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44" name="AutoShape 5"/>
          <p:cNvCxnSpPr>
            <a:cxnSpLocks noChangeShapeType="1"/>
          </p:cNvCxnSpPr>
          <p:nvPr/>
        </p:nvCxnSpPr>
        <p:spPr bwMode="auto">
          <a:xfrm flipH="1">
            <a:off x="6444208" y="4436914"/>
            <a:ext cx="360040" cy="43204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oneTexte 29"/>
          <p:cNvSpPr txBox="1">
            <a:spLocks noChangeArrowheads="1"/>
          </p:cNvSpPr>
          <p:nvPr/>
        </p:nvSpPr>
        <p:spPr bwMode="auto">
          <a:xfrm>
            <a:off x="107950" y="3568700"/>
            <a:ext cx="8928100" cy="2308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Lois de vitesse ne dépendant que d’une seule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concentration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ZoneTexte 10"/>
          <p:cNvSpPr txBox="1">
            <a:spLocks noChangeArrowheads="1"/>
          </p:cNvSpPr>
          <p:nvPr/>
        </p:nvSpPr>
        <p:spPr bwMode="auto">
          <a:xfrm>
            <a:off x="3923928" y="1196975"/>
            <a:ext cx="5075611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Valeur déterminée expérimentalement (dosages, spectrophotométrie, </a:t>
            </a:r>
            <a:r>
              <a:rPr lang="fr-FR" sz="2400" dirty="0" err="1">
                <a:solidFill>
                  <a:srgbClr val="FF0000"/>
                </a:solidFill>
              </a:rPr>
              <a:t>conductimétrie</a:t>
            </a:r>
            <a:r>
              <a:rPr lang="fr-FR" sz="2400" dirty="0">
                <a:solidFill>
                  <a:srgbClr val="FF0000"/>
                </a:solidFill>
              </a:rPr>
              <a:t> …)</a:t>
            </a:r>
            <a:endParaRPr lang="fr-FR" sz="2400" dirty="0"/>
          </a:p>
        </p:txBody>
      </p:sp>
      <p:sp>
        <p:nvSpPr>
          <p:cNvPr id="12" name="ZoneTexte 10"/>
          <p:cNvSpPr txBox="1">
            <a:spLocks noChangeArrowheads="1"/>
          </p:cNvSpPr>
          <p:nvPr/>
        </p:nvSpPr>
        <p:spPr bwMode="auto">
          <a:xfrm>
            <a:off x="179512" y="1196752"/>
            <a:ext cx="3599607" cy="12003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Valeur </a:t>
            </a:r>
            <a:r>
              <a:rPr lang="fr-FR" sz="2400" dirty="0" smtClean="0">
                <a:solidFill>
                  <a:srgbClr val="0070C0"/>
                </a:solidFill>
              </a:rPr>
              <a:t>calculée avec </a:t>
            </a:r>
            <a:r>
              <a:rPr lang="fr-FR" sz="2400" dirty="0">
                <a:solidFill>
                  <a:srgbClr val="0070C0"/>
                </a:solidFill>
              </a:rPr>
              <a:t>:</a:t>
            </a:r>
            <a:endParaRPr lang="fr-FR" sz="2000" dirty="0">
              <a:solidFill>
                <a:srgbClr val="0070C0"/>
              </a:solidFill>
            </a:endParaRPr>
          </a:p>
          <a:p>
            <a:pPr algn="ctr"/>
            <a:endParaRPr lang="fr-FR" sz="1600" dirty="0">
              <a:solidFill>
                <a:srgbClr val="0070C0"/>
              </a:solidFill>
            </a:endParaRPr>
          </a:p>
          <a:p>
            <a:pPr algn="ctr"/>
            <a:endParaRPr lang="fr-FR" sz="1600" dirty="0">
              <a:solidFill>
                <a:srgbClr val="0070C0"/>
              </a:solidFill>
            </a:endParaRPr>
          </a:p>
          <a:p>
            <a:pPr algn="ctr"/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20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55576" y="1556792"/>
          <a:ext cx="2112962" cy="790575"/>
        </p:xfrm>
        <a:graphic>
          <a:graphicData uri="http://schemas.openxmlformats.org/presentationml/2006/ole">
            <p:oleObj spid="_x0000_s33794" name="Équation" r:id="rId3" imgW="1091726" imgH="406224" progId="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1331640" y="2492896"/>
            <a:ext cx="6984776" cy="576262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Comment trouver la valeur de 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et celle de k ?</a:t>
            </a:r>
            <a:endParaRPr lang="fr-FR" sz="2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3192433"/>
            <a:ext cx="3714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Méthode différentielle :</a:t>
            </a:r>
            <a:endParaRPr lang="fr-FR" sz="3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062" name="AutoShape 5"/>
          <p:cNvCxnSpPr>
            <a:cxnSpLocks noChangeShapeType="1"/>
          </p:cNvCxnSpPr>
          <p:nvPr/>
        </p:nvCxnSpPr>
        <p:spPr bwMode="auto">
          <a:xfrm>
            <a:off x="6948488" y="5461000"/>
            <a:ext cx="1958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63" name="Text Box 6"/>
          <p:cNvSpPr txBox="1">
            <a:spLocks noChangeArrowheads="1"/>
          </p:cNvSpPr>
          <p:nvPr/>
        </p:nvSpPr>
        <p:spPr bwMode="auto">
          <a:xfrm>
            <a:off x="8100392" y="5440363"/>
            <a:ext cx="853108" cy="2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>
                <a:ea typeface="Calibri" pitchFamily="34" charset="0"/>
                <a:cs typeface="Times New Roman" pitchFamily="18" charset="0"/>
              </a:rPr>
              <a:t>ln[A]</a:t>
            </a:r>
          </a:p>
        </p:txBody>
      </p:sp>
      <p:sp>
        <p:nvSpPr>
          <p:cNvPr id="2064" name="Text Box 7"/>
          <p:cNvSpPr txBox="1">
            <a:spLocks noChangeArrowheads="1"/>
          </p:cNvSpPr>
          <p:nvPr/>
        </p:nvSpPr>
        <p:spPr bwMode="auto">
          <a:xfrm>
            <a:off x="7092950" y="3516313"/>
            <a:ext cx="7921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/>
              <a:t>ln(v)</a:t>
            </a:r>
          </a:p>
        </p:txBody>
      </p:sp>
      <p:sp>
        <p:nvSpPr>
          <p:cNvPr id="2065" name="Rectangle 8"/>
          <p:cNvSpPr>
            <a:spLocks noChangeArrowheads="1"/>
          </p:cNvSpPr>
          <p:nvPr/>
        </p:nvSpPr>
        <p:spPr bwMode="auto">
          <a:xfrm>
            <a:off x="2738438" y="3689499"/>
            <a:ext cx="3129706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 err="1">
                <a:sym typeface="Symbol" pitchFamily="18" charset="2"/>
              </a:rPr>
              <a:t>ln</a:t>
            </a:r>
            <a:r>
              <a:rPr lang="en-US" sz="2400" b="1" dirty="0">
                <a:sym typeface="Symbol" pitchFamily="18" charset="2"/>
              </a:rPr>
              <a:t>(v) = </a:t>
            </a:r>
            <a:r>
              <a:rPr lang="en-US" sz="2400" b="1" dirty="0" err="1">
                <a:sym typeface="Symbol" pitchFamily="18" charset="2"/>
              </a:rPr>
              <a:t>ln</a:t>
            </a:r>
            <a:r>
              <a:rPr lang="en-US" sz="2400" b="1" dirty="0">
                <a:sym typeface="Symbol" pitchFamily="18" charset="2"/>
              </a:rPr>
              <a:t>(k) + </a:t>
            </a:r>
            <a:r>
              <a:rPr lang="en-US" sz="2400" b="1" dirty="0" smtClean="0">
                <a:latin typeface="Symbol" pitchFamily="18" charset="2"/>
                <a:sym typeface="Symbol" pitchFamily="18" charset="2"/>
              </a:rPr>
              <a:t>a</a:t>
            </a:r>
            <a:r>
              <a:rPr lang="en-US" sz="2400" b="1" dirty="0" smtClean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× </a:t>
            </a:r>
            <a:r>
              <a:rPr lang="en-US" sz="2400" b="1" dirty="0" err="1">
                <a:sym typeface="Symbol" pitchFamily="18" charset="2"/>
              </a:rPr>
              <a:t>ln</a:t>
            </a:r>
            <a:r>
              <a:rPr lang="en-US" sz="2400" b="1" dirty="0">
                <a:sym typeface="Symbol" pitchFamily="18" charset="2"/>
              </a:rPr>
              <a:t>[A</a:t>
            </a:r>
            <a:r>
              <a:rPr lang="en-US" sz="2400" b="1" dirty="0" smtClean="0">
                <a:sym typeface="Symbol" pitchFamily="18" charset="2"/>
              </a:rPr>
              <a:t>]</a:t>
            </a:r>
            <a:endParaRPr lang="fr-FR" sz="1100" b="1" dirty="0">
              <a:latin typeface="Calibri" pitchFamily="34" charset="0"/>
              <a:ea typeface="Calibri" pitchFamily="34" charset="0"/>
              <a:cs typeface="TimesNewRomanPSMT" charset="0"/>
              <a:sym typeface="Symbol" pitchFamily="18" charset="2"/>
            </a:endParaRPr>
          </a:p>
        </p:txBody>
      </p:sp>
      <p:cxnSp>
        <p:nvCxnSpPr>
          <p:cNvPr id="2067" name="AutoShape 5"/>
          <p:cNvCxnSpPr>
            <a:cxnSpLocks noChangeShapeType="1"/>
          </p:cNvCxnSpPr>
          <p:nvPr/>
        </p:nvCxnSpPr>
        <p:spPr bwMode="auto">
          <a:xfrm flipH="1" flipV="1">
            <a:off x="7092950" y="3732213"/>
            <a:ext cx="44450" cy="187166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206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784600"/>
            <a:ext cx="466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Connecteur droit 34"/>
          <p:cNvCxnSpPr/>
          <p:nvPr/>
        </p:nvCxnSpPr>
        <p:spPr>
          <a:xfrm>
            <a:off x="7691438" y="4652963"/>
            <a:ext cx="10795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rme libre 36"/>
          <p:cNvSpPr/>
          <p:nvPr/>
        </p:nvSpPr>
        <p:spPr>
          <a:xfrm>
            <a:off x="7677150" y="4379913"/>
            <a:ext cx="639763" cy="288925"/>
          </a:xfrm>
          <a:custGeom>
            <a:avLst/>
            <a:gdLst>
              <a:gd name="connsiteX0" fmla="*/ 523875 w 609600"/>
              <a:gd name="connsiteY0" fmla="*/ 0 h 247650"/>
              <a:gd name="connsiteX1" fmla="*/ 0 w 609600"/>
              <a:gd name="connsiteY1" fmla="*/ 238125 h 247650"/>
              <a:gd name="connsiteX2" fmla="*/ 609600 w 609600"/>
              <a:gd name="connsiteY2" fmla="*/ 247650 h 247650"/>
              <a:gd name="connsiteX3" fmla="*/ 609600 w 609600"/>
              <a:gd name="connsiteY3" fmla="*/ 85725 h 247650"/>
              <a:gd name="connsiteX4" fmla="*/ 523875 w 609600"/>
              <a:gd name="connsiteY4" fmla="*/ 0 h 247650"/>
              <a:gd name="connsiteX0" fmla="*/ 495250 w 609600"/>
              <a:gd name="connsiteY0" fmla="*/ 0 h 288429"/>
              <a:gd name="connsiteX1" fmla="*/ 0 w 609600"/>
              <a:gd name="connsiteY1" fmla="*/ 278904 h 288429"/>
              <a:gd name="connsiteX2" fmla="*/ 609600 w 609600"/>
              <a:gd name="connsiteY2" fmla="*/ 288429 h 288429"/>
              <a:gd name="connsiteX3" fmla="*/ 609600 w 609600"/>
              <a:gd name="connsiteY3" fmla="*/ 126504 h 288429"/>
              <a:gd name="connsiteX4" fmla="*/ 495250 w 609600"/>
              <a:gd name="connsiteY4" fmla="*/ 0 h 288429"/>
              <a:gd name="connsiteX0" fmla="*/ 495250 w 639266"/>
              <a:gd name="connsiteY0" fmla="*/ 0 h 288429"/>
              <a:gd name="connsiteX1" fmla="*/ 0 w 639266"/>
              <a:gd name="connsiteY1" fmla="*/ 278904 h 288429"/>
              <a:gd name="connsiteX2" fmla="*/ 609600 w 639266"/>
              <a:gd name="connsiteY2" fmla="*/ 288429 h 288429"/>
              <a:gd name="connsiteX3" fmla="*/ 639266 w 639266"/>
              <a:gd name="connsiteY3" fmla="*/ 216025 h 288429"/>
              <a:gd name="connsiteX4" fmla="*/ 609600 w 639266"/>
              <a:gd name="connsiteY4" fmla="*/ 126504 h 288429"/>
              <a:gd name="connsiteX5" fmla="*/ 495250 w 639266"/>
              <a:gd name="connsiteY5" fmla="*/ 0 h 288429"/>
              <a:gd name="connsiteX0" fmla="*/ 495250 w 639266"/>
              <a:gd name="connsiteY0" fmla="*/ 0 h 288429"/>
              <a:gd name="connsiteX1" fmla="*/ 0 w 639266"/>
              <a:gd name="connsiteY1" fmla="*/ 278904 h 288429"/>
              <a:gd name="connsiteX2" fmla="*/ 609600 w 639266"/>
              <a:gd name="connsiteY2" fmla="*/ 288429 h 288429"/>
              <a:gd name="connsiteX3" fmla="*/ 639266 w 639266"/>
              <a:gd name="connsiteY3" fmla="*/ 216025 h 288429"/>
              <a:gd name="connsiteX4" fmla="*/ 609600 w 639266"/>
              <a:gd name="connsiteY4" fmla="*/ 126504 h 288429"/>
              <a:gd name="connsiteX5" fmla="*/ 567258 w 639266"/>
              <a:gd name="connsiteY5" fmla="*/ 72009 h 288429"/>
              <a:gd name="connsiteX6" fmla="*/ 495250 w 639266"/>
              <a:gd name="connsiteY6" fmla="*/ 0 h 2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266" h="288429">
                <a:moveTo>
                  <a:pt x="495250" y="0"/>
                </a:moveTo>
                <a:lnTo>
                  <a:pt x="0" y="278904"/>
                </a:lnTo>
                <a:lnTo>
                  <a:pt x="609600" y="288429"/>
                </a:lnTo>
                <a:lnTo>
                  <a:pt x="639266" y="216025"/>
                </a:lnTo>
                <a:lnTo>
                  <a:pt x="609600" y="126504"/>
                </a:lnTo>
                <a:lnTo>
                  <a:pt x="567258" y="72009"/>
                </a:lnTo>
                <a:lnTo>
                  <a:pt x="495250" y="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6804025" y="4092575"/>
            <a:ext cx="1965325" cy="1008063"/>
          </a:xfrm>
          <a:prstGeom prst="line">
            <a:avLst/>
          </a:prstGeom>
          <a:ln w="3810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Rectangle 37"/>
          <p:cNvSpPr>
            <a:spLocks noChangeArrowheads="1"/>
          </p:cNvSpPr>
          <p:nvPr/>
        </p:nvSpPr>
        <p:spPr bwMode="auto">
          <a:xfrm>
            <a:off x="8262938" y="4225925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TimesNewRomanPSMT" charset="0"/>
              </a:rPr>
              <a:t>a</a:t>
            </a:r>
            <a:endParaRPr lang="fr-FR" sz="2400" dirty="0">
              <a:latin typeface="Symbol" pitchFamily="18" charset="2"/>
              <a:ea typeface="Calibri" pitchFamily="34" charset="0"/>
              <a:cs typeface="TimesNewRomanPSMT" charset="0"/>
            </a:endParaRPr>
          </a:p>
        </p:txBody>
      </p:sp>
      <p:sp>
        <p:nvSpPr>
          <p:cNvPr id="2074" name="Rectangle 38"/>
          <p:cNvSpPr>
            <a:spLocks noChangeArrowheads="1"/>
          </p:cNvSpPr>
          <p:nvPr/>
        </p:nvSpPr>
        <p:spPr bwMode="auto">
          <a:xfrm>
            <a:off x="6228184" y="4221088"/>
            <a:ext cx="764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ln(k)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40" name="Forme libre 39"/>
          <p:cNvSpPr/>
          <p:nvPr/>
        </p:nvSpPr>
        <p:spPr>
          <a:xfrm>
            <a:off x="6588224" y="4653136"/>
            <a:ext cx="490439" cy="257003"/>
          </a:xfrm>
          <a:custGeom>
            <a:avLst/>
            <a:gdLst>
              <a:gd name="connsiteX0" fmla="*/ 0 w 561975"/>
              <a:gd name="connsiteY0" fmla="*/ 3175 h 193675"/>
              <a:gd name="connsiteX1" fmla="*/ 400050 w 561975"/>
              <a:gd name="connsiteY1" fmla="*/ 31750 h 193675"/>
              <a:gd name="connsiteX2" fmla="*/ 561975 w 561975"/>
              <a:gd name="connsiteY2" fmla="*/ 193675 h 193675"/>
              <a:gd name="connsiteX0" fmla="*/ 0 w 561975"/>
              <a:gd name="connsiteY0" fmla="*/ 1588 h 192088"/>
              <a:gd name="connsiteX1" fmla="*/ 215552 w 561975"/>
              <a:gd name="connsiteY1" fmla="*/ 79102 h 192088"/>
              <a:gd name="connsiteX2" fmla="*/ 561975 w 561975"/>
              <a:gd name="connsiteY2" fmla="*/ 192088 h 192088"/>
              <a:gd name="connsiteX0" fmla="*/ 0 w 561975"/>
              <a:gd name="connsiteY0" fmla="*/ 79422 h 269922"/>
              <a:gd name="connsiteX1" fmla="*/ 71536 w 561975"/>
              <a:gd name="connsiteY1" fmla="*/ 12919 h 269922"/>
              <a:gd name="connsiteX2" fmla="*/ 215552 w 561975"/>
              <a:gd name="connsiteY2" fmla="*/ 156936 h 269922"/>
              <a:gd name="connsiteX3" fmla="*/ 561975 w 561975"/>
              <a:gd name="connsiteY3" fmla="*/ 269922 h 269922"/>
              <a:gd name="connsiteX0" fmla="*/ 0 w 490439"/>
              <a:gd name="connsiteY0" fmla="*/ 0 h 257003"/>
              <a:gd name="connsiteX1" fmla="*/ 144016 w 490439"/>
              <a:gd name="connsiteY1" fmla="*/ 144017 h 257003"/>
              <a:gd name="connsiteX2" fmla="*/ 490439 w 490439"/>
              <a:gd name="connsiteY2" fmla="*/ 257003 h 25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439" h="257003">
                <a:moveTo>
                  <a:pt x="0" y="0"/>
                </a:moveTo>
                <a:cubicBezTo>
                  <a:pt x="35925" y="12919"/>
                  <a:pt x="62276" y="101183"/>
                  <a:pt x="144016" y="144017"/>
                </a:cubicBezTo>
                <a:cubicBezTo>
                  <a:pt x="225756" y="186851"/>
                  <a:pt x="490439" y="257003"/>
                  <a:pt x="490439" y="257003"/>
                </a:cubicBezTo>
              </a:path>
            </a:pathLst>
          </a:cu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7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077" name="Rectangle 15"/>
          <p:cNvSpPr>
            <a:spLocks noChangeArrowheads="1"/>
          </p:cNvSpPr>
          <p:nvPr/>
        </p:nvSpPr>
        <p:spPr bwMode="auto">
          <a:xfrm>
            <a:off x="1177925" y="6064320"/>
            <a:ext cx="795655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>
                <a:ea typeface="Calibri" pitchFamily="34" charset="0"/>
                <a:cs typeface="TimesNewRomanPSMT" charset="0"/>
              </a:rPr>
              <a:t>A moins de disposer d’un ordinateur, </a:t>
            </a:r>
            <a:r>
              <a:rPr lang="fr-FR" sz="2000" b="1" i="1" dirty="0">
                <a:ea typeface="Calibri" pitchFamily="34" charset="0"/>
                <a:cs typeface="TimesNewRomanPSMT" charset="0"/>
              </a:rPr>
              <a:t>cette méthode n’est pas très précise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 car le tracé des tangentes à la courbe </a:t>
            </a:r>
            <a:r>
              <a:rPr lang="fr-FR" sz="2000" b="1" dirty="0">
                <a:ea typeface="Calibri" pitchFamily="34" charset="0"/>
                <a:cs typeface="TimesNewRomanPSMT" charset="0"/>
              </a:rPr>
              <a:t>[A] = f(t) </a:t>
            </a:r>
            <a:r>
              <a:rPr lang="fr-FR" sz="2000" i="1" dirty="0">
                <a:ea typeface="Calibri" pitchFamily="34" charset="0"/>
                <a:cs typeface="TimesNewRomanPSMT" charset="0"/>
              </a:rPr>
              <a:t>est parfois approximatif.</a:t>
            </a:r>
            <a:endParaRPr lang="fr-FR" sz="2000" dirty="0">
              <a:ea typeface="Calibri" pitchFamily="34" charset="0"/>
              <a:cs typeface="TimesNewRomanPSMT" charset="0"/>
            </a:endParaRPr>
          </a:p>
        </p:txBody>
      </p:sp>
      <p:pic>
        <p:nvPicPr>
          <p:cNvPr id="207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5949950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251520" y="4211212"/>
            <a:ext cx="5904656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fr-FR" sz="2000" b="1" u="sng" dirty="0" smtClean="0">
                <a:ea typeface="Calibri" pitchFamily="34" charset="0"/>
                <a:cs typeface="Times New Roman" pitchFamily="18" charset="0"/>
              </a:rPr>
              <a:t>Conclusion </a:t>
            </a:r>
            <a:r>
              <a:rPr lang="fr-FR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: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 tracé du </a:t>
            </a:r>
            <a:r>
              <a:rPr lang="fr-FR" sz="2000" b="1" dirty="0">
                <a:solidFill>
                  <a:srgbClr val="00863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graphique ln(v) = f(ln[A])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donnera une droite :</a:t>
            </a:r>
          </a:p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de coefficient directeur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just" eaLnBrk="0" hangingPunct="0">
              <a:defRPr/>
            </a:pPr>
            <a:r>
              <a:rPr lang="fr-FR" sz="2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d’ordonnée à l’origine ln k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ce qui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permettra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déduire « 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» à la température de l’expérience.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06710" y="404664"/>
            <a:ext cx="23050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err="1" smtClean="0">
                <a:sym typeface="Wingdings 2" pitchFamily="18" charset="2"/>
              </a:rPr>
              <a:t>aA</a:t>
            </a:r>
            <a:r>
              <a:rPr lang="fr-FR" sz="2400" b="1" dirty="0" smtClean="0">
                <a:sym typeface="Wingdings 2" pitchFamily="18" charset="2"/>
              </a:rPr>
              <a:t> </a:t>
            </a:r>
            <a:r>
              <a:rPr lang="fr-FR" sz="2400" b="1" dirty="0">
                <a:sym typeface="Wingdings" pitchFamily="2" charset="2"/>
              </a:rPr>
              <a:t></a:t>
            </a:r>
            <a:r>
              <a:rPr lang="fr-FR" sz="2400" b="1" dirty="0"/>
              <a:t> produit(s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34" name="Rectangle 33"/>
          <p:cNvSpPr/>
          <p:nvPr/>
        </p:nvSpPr>
        <p:spPr>
          <a:xfrm>
            <a:off x="3923928" y="404664"/>
            <a:ext cx="36004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fr-FR" sz="2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loi de vitesse </a:t>
            </a:r>
            <a:r>
              <a:rPr lang="fr-F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v = k × [A] </a:t>
            </a:r>
            <a:r>
              <a:rPr lang="fr-FR" sz="2400" b="1" baseline="30000" dirty="0" smtClean="0">
                <a:solidFill>
                  <a:prstClr val="black"/>
                </a:solidFill>
                <a:latin typeface="Symbol" pitchFamily="18" charset="2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dirty="0">
              <a:solidFill>
                <a:prstClr val="black"/>
              </a:solidFill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2699792" y="548680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588224" y="404664"/>
            <a:ext cx="504825" cy="433388"/>
          </a:xfrm>
          <a:prstGeom prst="ellipse">
            <a:avLst/>
          </a:prstGeom>
          <a:solidFill>
            <a:srgbClr val="FF0000">
              <a:alpha val="4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724128" y="404664"/>
            <a:ext cx="287337" cy="433388"/>
          </a:xfrm>
          <a:prstGeom prst="ellipse">
            <a:avLst/>
          </a:prstGeom>
          <a:solidFill>
            <a:srgbClr val="0070C0">
              <a:alpha val="45882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 flipH="1">
            <a:off x="3131840" y="836712"/>
            <a:ext cx="2664048" cy="36004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6444208" y="836712"/>
            <a:ext cx="360040" cy="43204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1" name="Rectangle 40"/>
          <p:cNvSpPr/>
          <p:nvPr/>
        </p:nvSpPr>
        <p:spPr>
          <a:xfrm>
            <a:off x="395536" y="3645024"/>
            <a:ext cx="1665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fr-F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v = k × [A] </a:t>
            </a:r>
            <a:r>
              <a:rPr lang="fr-FR" sz="2800" b="1" baseline="30000" dirty="0" smtClean="0">
                <a:solidFill>
                  <a:prstClr val="black"/>
                </a:solidFill>
                <a:latin typeface="Symbol" pitchFamily="18" charset="2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endParaRPr lang="fr-FR" sz="2400" dirty="0">
              <a:solidFill>
                <a:prstClr val="black"/>
              </a:solidFill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61" grpId="0"/>
      <p:bldP spid="2063" grpId="0"/>
      <p:bldP spid="2064" grpId="0"/>
      <p:bldP spid="2065" grpId="0" animBg="1"/>
      <p:bldP spid="2073" grpId="0"/>
      <p:bldP spid="2074" grpId="0"/>
      <p:bldP spid="2077" grpId="0" animBg="1"/>
      <p:bldP spid="33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980728"/>
            <a:ext cx="2952750" cy="7921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Thermodynamique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3348162" y="1196628"/>
            <a:ext cx="1368425" cy="431800"/>
          </a:xfrm>
          <a:prstGeom prst="rightArrow">
            <a:avLst>
              <a:gd name="adj1" fmla="val 50000"/>
              <a:gd name="adj2" fmla="val 15582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932487" y="981199"/>
            <a:ext cx="4032250" cy="7921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Prévision du sens d’évolution des systèmes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1760" y="1916832"/>
            <a:ext cx="4032250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Mais à quelle vitesse ???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5275" t="26880" r="15268" b="62200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e 24"/>
          <p:cNvGrpSpPr/>
          <p:nvPr/>
        </p:nvGrpSpPr>
        <p:grpSpPr>
          <a:xfrm>
            <a:off x="0" y="2852936"/>
            <a:ext cx="9036496" cy="1800200"/>
            <a:chOff x="0" y="2852936"/>
            <a:chExt cx="9036496" cy="1800200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179512" y="2852936"/>
              <a:ext cx="8856984" cy="180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V="1">
              <a:off x="1115616" y="3212976"/>
              <a:ext cx="0" cy="13681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971600" y="2852936"/>
              <a:ext cx="458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E°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0" y="3429000"/>
              <a:ext cx="32063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      H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O     (1,77 V)</a:t>
              </a:r>
            </a:p>
            <a:p>
              <a:endParaRPr lang="fr-FR" sz="20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     O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   (0,69 V)</a:t>
              </a:r>
              <a:endParaRPr lang="fr-FR" sz="20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67944" y="2996952"/>
              <a:ext cx="3220753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2 H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 2 H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2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O + O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2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99992" y="3717032"/>
              <a:ext cx="12859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K° = 10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 31</a:t>
              </a:r>
              <a:endParaRPr lang="fr-FR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6136" y="4077072"/>
              <a:ext cx="305724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 Mais réaction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LENTE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6136" y="3717032"/>
              <a:ext cx="2578335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 r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éaction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TOTALE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0" y="4797152"/>
            <a:ext cx="9036496" cy="1800200"/>
            <a:chOff x="0" y="4797152"/>
            <a:chExt cx="9036496" cy="1800200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179512" y="4797152"/>
              <a:ext cx="8856984" cy="180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1115616" y="5157192"/>
              <a:ext cx="0" cy="13681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971600" y="4797152"/>
              <a:ext cx="458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E°</a:t>
              </a:r>
              <a:endParaRPr lang="fr-F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0" y="5373216"/>
              <a:ext cx="32143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      I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        (0,62 V)</a:t>
              </a:r>
            </a:p>
            <a:p>
              <a:endParaRPr lang="fr-FR" sz="20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 S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6 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2 –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fr-FR" sz="20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fr-FR" sz="20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 –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(0,08 V)</a:t>
              </a:r>
              <a:endParaRPr lang="fr-FR" sz="20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67944" y="5013176"/>
              <a:ext cx="446468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 + 2 S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</a:rPr>
                <a:t>3 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2 –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 2 I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 –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 + S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4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O</a:t>
              </a:r>
              <a:r>
                <a:rPr lang="fr-FR" sz="2400" b="1" baseline="-250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6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2 –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99992" y="5661248"/>
              <a:ext cx="12859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K° = 10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 18</a:t>
              </a:r>
              <a:endParaRPr lang="fr-FR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6136" y="6021288"/>
              <a:ext cx="318548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 Mais réaction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RAPIDE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96136" y="5661248"/>
              <a:ext cx="2578335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 r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éaction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TOTALE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9"/>
          <p:cNvSpPr txBox="1">
            <a:spLocks noChangeArrowheads="1"/>
          </p:cNvSpPr>
          <p:nvPr/>
        </p:nvSpPr>
        <p:spPr bwMode="auto">
          <a:xfrm>
            <a:off x="107950" y="348883"/>
            <a:ext cx="8928100" cy="2308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27384"/>
            <a:ext cx="3714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Méthode différentielle :</a:t>
            </a:r>
            <a:endParaRPr lang="fr-FR" sz="3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6948488" y="2241183"/>
            <a:ext cx="1958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100392" y="2220546"/>
            <a:ext cx="853108" cy="2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>
                <a:ea typeface="Calibri" pitchFamily="34" charset="0"/>
                <a:cs typeface="Times New Roman" pitchFamily="18" charset="0"/>
              </a:rPr>
              <a:t>ln[A]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092950" y="296496"/>
            <a:ext cx="7921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/>
              <a:t>ln(v)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738438" y="469682"/>
            <a:ext cx="3129706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 err="1">
                <a:sym typeface="Symbol" pitchFamily="18" charset="2"/>
              </a:rPr>
              <a:t>ln</a:t>
            </a:r>
            <a:r>
              <a:rPr lang="en-US" sz="2400" b="1" dirty="0">
                <a:sym typeface="Symbol" pitchFamily="18" charset="2"/>
              </a:rPr>
              <a:t>(v) = </a:t>
            </a:r>
            <a:r>
              <a:rPr lang="en-US" sz="2400" b="1" dirty="0" err="1">
                <a:sym typeface="Symbol" pitchFamily="18" charset="2"/>
              </a:rPr>
              <a:t>ln</a:t>
            </a:r>
            <a:r>
              <a:rPr lang="en-US" sz="2400" b="1" dirty="0">
                <a:sym typeface="Symbol" pitchFamily="18" charset="2"/>
              </a:rPr>
              <a:t>(k) + </a:t>
            </a:r>
            <a:r>
              <a:rPr lang="en-US" sz="2400" b="1" dirty="0" smtClean="0">
                <a:latin typeface="Symbol" pitchFamily="18" charset="2"/>
                <a:sym typeface="Symbol" pitchFamily="18" charset="2"/>
              </a:rPr>
              <a:t>a</a:t>
            </a:r>
            <a:r>
              <a:rPr lang="en-US" sz="2400" b="1" dirty="0" smtClean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× </a:t>
            </a:r>
            <a:r>
              <a:rPr lang="en-US" sz="2400" b="1" dirty="0" err="1">
                <a:sym typeface="Symbol" pitchFamily="18" charset="2"/>
              </a:rPr>
              <a:t>ln</a:t>
            </a:r>
            <a:r>
              <a:rPr lang="en-US" sz="2400" b="1" dirty="0">
                <a:sym typeface="Symbol" pitchFamily="18" charset="2"/>
              </a:rPr>
              <a:t>[A</a:t>
            </a:r>
            <a:r>
              <a:rPr lang="en-US" sz="2400" b="1" dirty="0" smtClean="0">
                <a:sym typeface="Symbol" pitchFamily="18" charset="2"/>
              </a:rPr>
              <a:t>]</a:t>
            </a:r>
            <a:endParaRPr lang="fr-FR" sz="1100" b="1" dirty="0">
              <a:latin typeface="Calibri" pitchFamily="34" charset="0"/>
              <a:ea typeface="Calibri" pitchFamily="34" charset="0"/>
              <a:cs typeface="TimesNewRomanPSMT" charset="0"/>
              <a:sym typeface="Symbol" pitchFamily="18" charset="2"/>
            </a:endParaRP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 flipH="1" flipV="1">
            <a:off x="7092950" y="512396"/>
            <a:ext cx="44450" cy="187166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564783"/>
            <a:ext cx="466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>
            <a:off x="7691438" y="1433146"/>
            <a:ext cx="10795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 10"/>
          <p:cNvSpPr/>
          <p:nvPr/>
        </p:nvSpPr>
        <p:spPr>
          <a:xfrm>
            <a:off x="7677150" y="1160096"/>
            <a:ext cx="639763" cy="288925"/>
          </a:xfrm>
          <a:custGeom>
            <a:avLst/>
            <a:gdLst>
              <a:gd name="connsiteX0" fmla="*/ 523875 w 609600"/>
              <a:gd name="connsiteY0" fmla="*/ 0 h 247650"/>
              <a:gd name="connsiteX1" fmla="*/ 0 w 609600"/>
              <a:gd name="connsiteY1" fmla="*/ 238125 h 247650"/>
              <a:gd name="connsiteX2" fmla="*/ 609600 w 609600"/>
              <a:gd name="connsiteY2" fmla="*/ 247650 h 247650"/>
              <a:gd name="connsiteX3" fmla="*/ 609600 w 609600"/>
              <a:gd name="connsiteY3" fmla="*/ 85725 h 247650"/>
              <a:gd name="connsiteX4" fmla="*/ 523875 w 609600"/>
              <a:gd name="connsiteY4" fmla="*/ 0 h 247650"/>
              <a:gd name="connsiteX0" fmla="*/ 495250 w 609600"/>
              <a:gd name="connsiteY0" fmla="*/ 0 h 288429"/>
              <a:gd name="connsiteX1" fmla="*/ 0 w 609600"/>
              <a:gd name="connsiteY1" fmla="*/ 278904 h 288429"/>
              <a:gd name="connsiteX2" fmla="*/ 609600 w 609600"/>
              <a:gd name="connsiteY2" fmla="*/ 288429 h 288429"/>
              <a:gd name="connsiteX3" fmla="*/ 609600 w 609600"/>
              <a:gd name="connsiteY3" fmla="*/ 126504 h 288429"/>
              <a:gd name="connsiteX4" fmla="*/ 495250 w 609600"/>
              <a:gd name="connsiteY4" fmla="*/ 0 h 288429"/>
              <a:gd name="connsiteX0" fmla="*/ 495250 w 639266"/>
              <a:gd name="connsiteY0" fmla="*/ 0 h 288429"/>
              <a:gd name="connsiteX1" fmla="*/ 0 w 639266"/>
              <a:gd name="connsiteY1" fmla="*/ 278904 h 288429"/>
              <a:gd name="connsiteX2" fmla="*/ 609600 w 639266"/>
              <a:gd name="connsiteY2" fmla="*/ 288429 h 288429"/>
              <a:gd name="connsiteX3" fmla="*/ 639266 w 639266"/>
              <a:gd name="connsiteY3" fmla="*/ 216025 h 288429"/>
              <a:gd name="connsiteX4" fmla="*/ 609600 w 639266"/>
              <a:gd name="connsiteY4" fmla="*/ 126504 h 288429"/>
              <a:gd name="connsiteX5" fmla="*/ 495250 w 639266"/>
              <a:gd name="connsiteY5" fmla="*/ 0 h 288429"/>
              <a:gd name="connsiteX0" fmla="*/ 495250 w 639266"/>
              <a:gd name="connsiteY0" fmla="*/ 0 h 288429"/>
              <a:gd name="connsiteX1" fmla="*/ 0 w 639266"/>
              <a:gd name="connsiteY1" fmla="*/ 278904 h 288429"/>
              <a:gd name="connsiteX2" fmla="*/ 609600 w 639266"/>
              <a:gd name="connsiteY2" fmla="*/ 288429 h 288429"/>
              <a:gd name="connsiteX3" fmla="*/ 639266 w 639266"/>
              <a:gd name="connsiteY3" fmla="*/ 216025 h 288429"/>
              <a:gd name="connsiteX4" fmla="*/ 609600 w 639266"/>
              <a:gd name="connsiteY4" fmla="*/ 126504 h 288429"/>
              <a:gd name="connsiteX5" fmla="*/ 567258 w 639266"/>
              <a:gd name="connsiteY5" fmla="*/ 72009 h 288429"/>
              <a:gd name="connsiteX6" fmla="*/ 495250 w 639266"/>
              <a:gd name="connsiteY6" fmla="*/ 0 h 2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266" h="288429">
                <a:moveTo>
                  <a:pt x="495250" y="0"/>
                </a:moveTo>
                <a:lnTo>
                  <a:pt x="0" y="278904"/>
                </a:lnTo>
                <a:lnTo>
                  <a:pt x="609600" y="288429"/>
                </a:lnTo>
                <a:lnTo>
                  <a:pt x="639266" y="216025"/>
                </a:lnTo>
                <a:lnTo>
                  <a:pt x="609600" y="126504"/>
                </a:lnTo>
                <a:lnTo>
                  <a:pt x="567258" y="72009"/>
                </a:lnTo>
                <a:lnTo>
                  <a:pt x="495250" y="0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6804025" y="872758"/>
            <a:ext cx="1965325" cy="1008063"/>
          </a:xfrm>
          <a:prstGeom prst="line">
            <a:avLst/>
          </a:prstGeom>
          <a:ln w="3810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8262938" y="1006108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TimesNewRomanPSMT" charset="0"/>
              </a:rPr>
              <a:t>a</a:t>
            </a:r>
            <a:endParaRPr lang="fr-FR" sz="2400" dirty="0">
              <a:latin typeface="Symbol" pitchFamily="18" charset="2"/>
              <a:ea typeface="Calibri" pitchFamily="34" charset="0"/>
              <a:cs typeface="TimesNewRomanPSMT" charset="0"/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6228184" y="1001271"/>
            <a:ext cx="764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ln(k)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6588224" y="1433319"/>
            <a:ext cx="490439" cy="257003"/>
          </a:xfrm>
          <a:custGeom>
            <a:avLst/>
            <a:gdLst>
              <a:gd name="connsiteX0" fmla="*/ 0 w 561975"/>
              <a:gd name="connsiteY0" fmla="*/ 3175 h 193675"/>
              <a:gd name="connsiteX1" fmla="*/ 400050 w 561975"/>
              <a:gd name="connsiteY1" fmla="*/ 31750 h 193675"/>
              <a:gd name="connsiteX2" fmla="*/ 561975 w 561975"/>
              <a:gd name="connsiteY2" fmla="*/ 193675 h 193675"/>
              <a:gd name="connsiteX0" fmla="*/ 0 w 561975"/>
              <a:gd name="connsiteY0" fmla="*/ 1588 h 192088"/>
              <a:gd name="connsiteX1" fmla="*/ 215552 w 561975"/>
              <a:gd name="connsiteY1" fmla="*/ 79102 h 192088"/>
              <a:gd name="connsiteX2" fmla="*/ 561975 w 561975"/>
              <a:gd name="connsiteY2" fmla="*/ 192088 h 192088"/>
              <a:gd name="connsiteX0" fmla="*/ 0 w 561975"/>
              <a:gd name="connsiteY0" fmla="*/ 79422 h 269922"/>
              <a:gd name="connsiteX1" fmla="*/ 71536 w 561975"/>
              <a:gd name="connsiteY1" fmla="*/ 12919 h 269922"/>
              <a:gd name="connsiteX2" fmla="*/ 215552 w 561975"/>
              <a:gd name="connsiteY2" fmla="*/ 156936 h 269922"/>
              <a:gd name="connsiteX3" fmla="*/ 561975 w 561975"/>
              <a:gd name="connsiteY3" fmla="*/ 269922 h 269922"/>
              <a:gd name="connsiteX0" fmla="*/ 0 w 490439"/>
              <a:gd name="connsiteY0" fmla="*/ 0 h 257003"/>
              <a:gd name="connsiteX1" fmla="*/ 144016 w 490439"/>
              <a:gd name="connsiteY1" fmla="*/ 144017 h 257003"/>
              <a:gd name="connsiteX2" fmla="*/ 490439 w 490439"/>
              <a:gd name="connsiteY2" fmla="*/ 257003 h 25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439" h="257003">
                <a:moveTo>
                  <a:pt x="0" y="0"/>
                </a:moveTo>
                <a:cubicBezTo>
                  <a:pt x="35925" y="12919"/>
                  <a:pt x="62276" y="101183"/>
                  <a:pt x="144016" y="144017"/>
                </a:cubicBezTo>
                <a:cubicBezTo>
                  <a:pt x="225756" y="186851"/>
                  <a:pt x="490439" y="257003"/>
                  <a:pt x="490439" y="257003"/>
                </a:cubicBezTo>
              </a:path>
            </a:pathLst>
          </a:cu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51520" y="991396"/>
            <a:ext cx="5904656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fr-FR" b="1" u="sng" dirty="0" smtClean="0">
                <a:ea typeface="Calibri" pitchFamily="34" charset="0"/>
                <a:cs typeface="Times New Roman" pitchFamily="18" charset="0"/>
              </a:rPr>
              <a:t> Conclusion </a:t>
            </a:r>
            <a:r>
              <a:rPr lang="fr-FR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: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 tracé du </a:t>
            </a:r>
            <a:r>
              <a:rPr lang="fr-FR" sz="2000" b="1" dirty="0" smtClean="0">
                <a:solidFill>
                  <a:srgbClr val="00863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graphique ln(v) = f(ln[A])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donnera une droite :</a:t>
            </a:r>
          </a:p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de coefficient directeur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d’ordonnée à l’origine ln 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ce qui permettra de déduire « 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» à la température de l’expérience.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6" y="425207"/>
            <a:ext cx="1665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fr-F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v = k × [A] </a:t>
            </a:r>
            <a:r>
              <a:rPr lang="fr-FR" sz="2800" b="1" baseline="30000" dirty="0" smtClean="0">
                <a:solidFill>
                  <a:prstClr val="black"/>
                </a:solidFill>
                <a:latin typeface="Symbol" pitchFamily="18" charset="2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endParaRPr lang="fr-FR" sz="2400" dirty="0">
              <a:solidFill>
                <a:prstClr val="black"/>
              </a:solidFill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70892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Soit la réaction totale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+ 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effectuée dans un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réac-teur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volume constant. Estimer l’ordre global courant (supposé entier) de cette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réac-tion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par la méthode différentielle.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107504" y="3717032"/>
          <a:ext cx="8964490" cy="1828800"/>
        </p:xfrm>
        <a:graphic>
          <a:graphicData uri="http://schemas.openxmlformats.org/drawingml/2006/table">
            <a:tbl>
              <a:tblPr/>
              <a:tblGrid>
                <a:gridCol w="1800200"/>
                <a:gridCol w="1296144"/>
                <a:gridCol w="1296144"/>
                <a:gridCol w="1152128"/>
                <a:gridCol w="1152128"/>
                <a:gridCol w="1152128"/>
                <a:gridCol w="1115618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t (s)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latin typeface="Calibri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>
                          <a:latin typeface="Calibri"/>
                          <a:ea typeface="Calibri"/>
                          <a:cs typeface="Times New Roman"/>
                        </a:rPr>
                        <a:t>360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>
                          <a:latin typeface="Calibri"/>
                          <a:ea typeface="Calibri"/>
                          <a:cs typeface="Times New Roman"/>
                        </a:rPr>
                        <a:t>540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>
                          <a:latin typeface="Calibri"/>
                          <a:ea typeface="Calibri"/>
                          <a:cs typeface="Times New Roman"/>
                        </a:rPr>
                        <a:t>720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[C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] (</a:t>
                      </a:r>
                      <a:r>
                        <a:rPr lang="fr-FR" sz="2400" b="1" dirty="0" err="1">
                          <a:latin typeface="Calibri"/>
                          <a:ea typeface="Calibri"/>
                          <a:cs typeface="Times New Roman"/>
                        </a:rPr>
                        <a:t>mol.L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 1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12,3.10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3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8,4.10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3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6,1.10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3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4,1.10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3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2,9.10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3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2,0.10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3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v </a:t>
                      </a:r>
                      <a:endParaRPr lang="fr-FR" sz="2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FR" sz="2400" b="1" dirty="0" err="1">
                          <a:latin typeface="Calibri"/>
                          <a:ea typeface="Calibri"/>
                          <a:cs typeface="Times New Roman"/>
                        </a:rPr>
                        <a:t>mol.L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– 1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.s 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– 1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2,5.10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5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8,2.10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6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6,0.10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6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4,0.10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6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2,8.10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6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latin typeface="Calibri"/>
                          <a:ea typeface="Calibri"/>
                          <a:cs typeface="Times New Roman"/>
                        </a:rPr>
                        <a:t>2,0.10</a:t>
                      </a:r>
                      <a:r>
                        <a:rPr lang="fr-FR" sz="22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200" baseline="30000" dirty="0">
                          <a:latin typeface="Calibri"/>
                          <a:ea typeface="Calibri"/>
                          <a:cs typeface="Times New Roman"/>
                        </a:rPr>
                        <a:t>– 6</a:t>
                      </a:r>
                      <a:endParaRPr lang="fr-F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0" y="56612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En utilisant le mode régression linéaire de la calculatrice, on trace 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gra-phique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ln(v) = f(ln[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])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7504" y="6341258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On obtient une droite d’équation : 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ln(v)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1,28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Calibri" pitchFamily="34" charset="0"/>
                <a:cs typeface="Arial"/>
              </a:rPr>
              <a:t>×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[C</a:t>
            </a:r>
            <a:r>
              <a:rPr lang="fr-FR" sz="2000" b="1" baseline="-25000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25000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6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</a:t>
            </a:r>
            <a:r>
              <a:rPr lang="fr-FR" sz="2000" b="1" baseline="-25000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]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5,30</a:t>
            </a:r>
            <a:endParaRPr lang="fr-FR" sz="2000" dirty="0">
              <a:solidFill>
                <a:srgbClr val="00B0F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827584" y="2924944"/>
            <a:ext cx="3129706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 err="1">
                <a:sym typeface="Symbol" pitchFamily="18" charset="2"/>
              </a:rPr>
              <a:t>ln</a:t>
            </a:r>
            <a:r>
              <a:rPr lang="en-US" sz="2400" b="1" dirty="0">
                <a:sym typeface="Symbol" pitchFamily="18" charset="2"/>
              </a:rPr>
              <a:t>(v) </a:t>
            </a:r>
            <a:r>
              <a:rPr lang="en-US" sz="2400" b="1" dirty="0">
                <a:solidFill>
                  <a:srgbClr val="002060"/>
                </a:solidFill>
                <a:sym typeface="Symbol" pitchFamily="18" charset="2"/>
              </a:rPr>
              <a:t>=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sym typeface="Symbol" pitchFamily="18" charset="2"/>
              </a:rPr>
              <a:t>ln</a:t>
            </a:r>
            <a:r>
              <a:rPr lang="en-US" sz="2400" b="1" dirty="0">
                <a:solidFill>
                  <a:srgbClr val="00B0F0"/>
                </a:solidFill>
                <a:sym typeface="Symbol" pitchFamily="18" charset="2"/>
              </a:rPr>
              <a:t>(k)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2060"/>
                </a:solidFill>
                <a:sym typeface="Symbol" pitchFamily="18" charset="2"/>
              </a:rPr>
              <a:t>+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a</a:t>
            </a:r>
            <a:r>
              <a:rPr lang="en-US" sz="2400" b="1" dirty="0" smtClean="0"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2060"/>
                </a:solidFill>
                <a:sym typeface="Symbol" pitchFamily="18" charset="2"/>
              </a:rPr>
              <a:t>×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6C31"/>
                </a:solidFill>
                <a:sym typeface="Symbol" pitchFamily="18" charset="2"/>
              </a:rPr>
              <a:t>ln</a:t>
            </a:r>
            <a:r>
              <a:rPr lang="en-US" sz="2400" b="1" dirty="0">
                <a:solidFill>
                  <a:srgbClr val="006C31"/>
                </a:solidFill>
                <a:sym typeface="Symbol" pitchFamily="18" charset="2"/>
              </a:rPr>
              <a:t>[A</a:t>
            </a:r>
            <a:r>
              <a:rPr lang="en-US" sz="2400" b="1" dirty="0" smtClean="0">
                <a:solidFill>
                  <a:srgbClr val="006C31"/>
                </a:solidFill>
                <a:sym typeface="Symbol" pitchFamily="18" charset="2"/>
              </a:rPr>
              <a:t>]</a:t>
            </a:r>
            <a:endParaRPr lang="fr-FR" sz="1100" b="1" dirty="0">
              <a:solidFill>
                <a:srgbClr val="006C31"/>
              </a:solidFill>
              <a:latin typeface="Calibri" pitchFamily="34" charset="0"/>
              <a:ea typeface="Calibri" pitchFamily="34" charset="0"/>
              <a:cs typeface="TimesNewRomanPSMT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Soit la réaction totale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+ 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effectuée dans un réacteur de volume constant. Estimer l’ordre global courant (supposé entier) de cette réaction par la méthode différentielle.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80728"/>
            <a:ext cx="5220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En utilisant le mode régression linéaire de la calculatrice, on trace le graphique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ln(v) = f(ln[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])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16832"/>
            <a:ext cx="522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On obtient une droite d’équation :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ln(v)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1,28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Calibri" pitchFamily="34" charset="0"/>
                <a:cs typeface="Arial"/>
              </a:rPr>
              <a:t>×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[C</a:t>
            </a:r>
            <a:r>
              <a:rPr lang="fr-FR" sz="2000" b="1" baseline="-25000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25000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6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</a:t>
            </a:r>
            <a:r>
              <a:rPr lang="fr-FR" sz="2000" b="1" baseline="-25000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]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5,30</a:t>
            </a:r>
            <a:endParaRPr lang="fr-FR" sz="2000" dirty="0">
              <a:solidFill>
                <a:srgbClr val="00B0F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564904"/>
            <a:ext cx="4017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Par identification avec la relation :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251520" y="3429000"/>
            <a:ext cx="4421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 constate que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= 1,28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soit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000" dirty="0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92696"/>
            <a:ext cx="34091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374184"/>
            <a:ext cx="2476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277985"/>
            <a:ext cx="3180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Méthode intégrale :</a:t>
            </a:r>
            <a:endParaRPr lang="fr-FR" sz="3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7950" y="4767759"/>
            <a:ext cx="8928100" cy="19736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797921"/>
            <a:ext cx="2376661" cy="62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5590084"/>
            <a:ext cx="1076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6237784"/>
            <a:ext cx="2752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6237784"/>
            <a:ext cx="3402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5590084"/>
            <a:ext cx="1419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5590084"/>
            <a:ext cx="20986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660232" y="4293096"/>
            <a:ext cx="226542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sym typeface="Wingdings 2" pitchFamily="18" charset="2"/>
              </a:rPr>
              <a:t>« </a:t>
            </a:r>
            <a:r>
              <a:rPr lang="fr-FR" sz="2000" b="1" dirty="0" err="1">
                <a:sym typeface="Wingdings 2" pitchFamily="18" charset="2"/>
              </a:rPr>
              <a:t>aA</a:t>
            </a:r>
            <a:r>
              <a:rPr lang="fr-FR" sz="2000" b="1" dirty="0">
                <a:sym typeface="Wingdings 2" pitchFamily="18" charset="2"/>
              </a:rPr>
              <a:t> </a:t>
            </a:r>
            <a:r>
              <a:rPr lang="fr-FR" sz="2000" b="1" dirty="0">
                <a:sym typeface="Wingdings" pitchFamily="2" charset="2"/>
              </a:rPr>
              <a:t></a:t>
            </a:r>
            <a:r>
              <a:rPr lang="fr-FR" sz="2000" b="1" dirty="0"/>
              <a:t> produit(s)</a:t>
            </a:r>
            <a:r>
              <a:rPr lang="fr-FR" sz="2000" dirty="0">
                <a:sym typeface="Wingdings" pitchFamily="2" charset="2"/>
              </a:rPr>
              <a:t> »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196975"/>
            <a:ext cx="2476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-15111"/>
            <a:ext cx="3180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Méthode intégrale :</a:t>
            </a:r>
            <a:endParaRPr lang="fr-FR" sz="3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07950" y="549275"/>
            <a:ext cx="8928100" cy="61198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620712"/>
            <a:ext cx="2482711" cy="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412875"/>
            <a:ext cx="1076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636838"/>
            <a:ext cx="6343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3213100"/>
            <a:ext cx="36004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3716338"/>
            <a:ext cx="3749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900"/>
              <a:t> </a:t>
            </a:r>
            <a:endParaRPr lang="fr-FR"/>
          </a:p>
        </p:txBody>
      </p:sp>
      <p:cxnSp>
        <p:nvCxnSpPr>
          <p:cNvPr id="16395" name="AutoShape 5"/>
          <p:cNvCxnSpPr>
            <a:cxnSpLocks noChangeShapeType="1"/>
          </p:cNvCxnSpPr>
          <p:nvPr/>
        </p:nvCxnSpPr>
        <p:spPr bwMode="auto">
          <a:xfrm>
            <a:off x="6732588" y="6237288"/>
            <a:ext cx="1958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4350" name="Text Box 6"/>
          <p:cNvSpPr txBox="1">
            <a:spLocks noChangeArrowheads="1"/>
          </p:cNvSpPr>
          <p:nvPr/>
        </p:nvSpPr>
        <p:spPr bwMode="auto">
          <a:xfrm>
            <a:off x="8388350" y="6237288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14351" name="Text Box 7"/>
          <p:cNvSpPr txBox="1">
            <a:spLocks noChangeArrowheads="1"/>
          </p:cNvSpPr>
          <p:nvPr/>
        </p:nvSpPr>
        <p:spPr bwMode="auto">
          <a:xfrm>
            <a:off x="6875463" y="4365625"/>
            <a:ext cx="7921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>
                <a:ea typeface="Calibri" pitchFamily="34" charset="0"/>
                <a:cs typeface="Times New Roman" pitchFamily="18" charset="0"/>
              </a:rPr>
              <a:t>[A]</a:t>
            </a:r>
          </a:p>
        </p:txBody>
      </p:sp>
      <p:cxnSp>
        <p:nvCxnSpPr>
          <p:cNvPr id="16398" name="AutoShape 5"/>
          <p:cNvCxnSpPr>
            <a:cxnSpLocks noChangeShapeType="1"/>
          </p:cNvCxnSpPr>
          <p:nvPr/>
        </p:nvCxnSpPr>
        <p:spPr bwMode="auto">
          <a:xfrm flipH="1" flipV="1">
            <a:off x="6877050" y="4508500"/>
            <a:ext cx="46038" cy="18732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2" name="Groupe 32"/>
          <p:cNvGrpSpPr>
            <a:grpSpLocks/>
          </p:cNvGrpSpPr>
          <p:nvPr/>
        </p:nvGrpSpPr>
        <p:grpSpPr bwMode="auto">
          <a:xfrm flipH="1">
            <a:off x="6877050" y="5013325"/>
            <a:ext cx="1511300" cy="1008063"/>
            <a:chOff x="6660233" y="4077072"/>
            <a:chExt cx="1964408" cy="1008112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7452599" y="4653363"/>
              <a:ext cx="107918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orme libre 25"/>
            <p:cNvSpPr/>
            <p:nvPr/>
          </p:nvSpPr>
          <p:spPr>
            <a:xfrm>
              <a:off x="7533073" y="4364424"/>
              <a:ext cx="639671" cy="288939"/>
            </a:xfrm>
            <a:custGeom>
              <a:avLst/>
              <a:gdLst>
                <a:gd name="connsiteX0" fmla="*/ 523875 w 609600"/>
                <a:gd name="connsiteY0" fmla="*/ 0 h 247650"/>
                <a:gd name="connsiteX1" fmla="*/ 0 w 609600"/>
                <a:gd name="connsiteY1" fmla="*/ 238125 h 247650"/>
                <a:gd name="connsiteX2" fmla="*/ 609600 w 609600"/>
                <a:gd name="connsiteY2" fmla="*/ 247650 h 247650"/>
                <a:gd name="connsiteX3" fmla="*/ 609600 w 609600"/>
                <a:gd name="connsiteY3" fmla="*/ 85725 h 247650"/>
                <a:gd name="connsiteX4" fmla="*/ 523875 w 609600"/>
                <a:gd name="connsiteY4" fmla="*/ 0 h 247650"/>
                <a:gd name="connsiteX0" fmla="*/ 495250 w 609600"/>
                <a:gd name="connsiteY0" fmla="*/ 0 h 288429"/>
                <a:gd name="connsiteX1" fmla="*/ 0 w 609600"/>
                <a:gd name="connsiteY1" fmla="*/ 278904 h 288429"/>
                <a:gd name="connsiteX2" fmla="*/ 609600 w 609600"/>
                <a:gd name="connsiteY2" fmla="*/ 288429 h 288429"/>
                <a:gd name="connsiteX3" fmla="*/ 609600 w 609600"/>
                <a:gd name="connsiteY3" fmla="*/ 126504 h 288429"/>
                <a:gd name="connsiteX4" fmla="*/ 495250 w 609600"/>
                <a:gd name="connsiteY4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495250 w 639266"/>
                <a:gd name="connsiteY5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567258 w 639266"/>
                <a:gd name="connsiteY5" fmla="*/ 72009 h 288429"/>
                <a:gd name="connsiteX6" fmla="*/ 495250 w 639266"/>
                <a:gd name="connsiteY6" fmla="*/ 0 h 28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266" h="288429">
                  <a:moveTo>
                    <a:pt x="495250" y="0"/>
                  </a:moveTo>
                  <a:lnTo>
                    <a:pt x="0" y="278904"/>
                  </a:lnTo>
                  <a:lnTo>
                    <a:pt x="609600" y="288429"/>
                  </a:lnTo>
                  <a:lnTo>
                    <a:pt x="639266" y="216025"/>
                  </a:lnTo>
                  <a:lnTo>
                    <a:pt x="609600" y="126504"/>
                  </a:lnTo>
                  <a:lnTo>
                    <a:pt x="567258" y="72009"/>
                  </a:lnTo>
                  <a:lnTo>
                    <a:pt x="495250" y="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7" name="Connecteur droit 26"/>
            <p:cNvCxnSpPr/>
            <p:nvPr/>
          </p:nvCxnSpPr>
          <p:spPr>
            <a:xfrm flipH="1">
              <a:off x="6660233" y="4077072"/>
              <a:ext cx="1964408" cy="1008112"/>
            </a:xfrm>
            <a:prstGeom prst="line">
              <a:avLst/>
            </a:prstGeom>
            <a:ln w="38100">
              <a:solidFill>
                <a:srgbClr val="006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54" name="Rectangle 27"/>
          <p:cNvSpPr>
            <a:spLocks noChangeArrowheads="1"/>
          </p:cNvSpPr>
          <p:nvPr/>
        </p:nvSpPr>
        <p:spPr bwMode="auto">
          <a:xfrm>
            <a:off x="6237288" y="4746625"/>
            <a:ext cx="673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ea typeface="Calibri" pitchFamily="34" charset="0"/>
                <a:cs typeface="TimesNewRomanPSMT" charset="0"/>
              </a:rPr>
              <a:t>[A]</a:t>
            </a:r>
            <a:r>
              <a:rPr lang="fr-FR" sz="2400" b="1" baseline="-25000" dirty="0">
                <a:solidFill>
                  <a:srgbClr val="0070C0"/>
                </a:solidFill>
                <a:ea typeface="Calibri" pitchFamily="34" charset="0"/>
                <a:cs typeface="TimesNewRomanPSMT" charset="0"/>
              </a:rPr>
              <a:t>0</a:t>
            </a:r>
            <a:endParaRPr lang="fr-FR" sz="2400" baseline="-250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NewRomanPSMT" charset="0"/>
            </a:endParaRPr>
          </a:p>
        </p:txBody>
      </p:sp>
      <p:sp>
        <p:nvSpPr>
          <p:cNvPr id="14355" name="Rectangle 28"/>
          <p:cNvSpPr>
            <a:spLocks noChangeArrowheads="1"/>
          </p:cNvSpPr>
          <p:nvPr/>
        </p:nvSpPr>
        <p:spPr bwMode="auto">
          <a:xfrm>
            <a:off x="7669213" y="4868863"/>
            <a:ext cx="776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– ak </a:t>
            </a:r>
            <a:endParaRPr lang="fr-F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Forme libre 29"/>
          <p:cNvSpPr/>
          <p:nvPr/>
        </p:nvSpPr>
        <p:spPr>
          <a:xfrm flipH="1">
            <a:off x="7337425" y="5129213"/>
            <a:ext cx="374650" cy="409575"/>
          </a:xfrm>
          <a:custGeom>
            <a:avLst/>
            <a:gdLst>
              <a:gd name="connsiteX0" fmla="*/ 0 w 561975"/>
              <a:gd name="connsiteY0" fmla="*/ 3175 h 193675"/>
              <a:gd name="connsiteX1" fmla="*/ 400050 w 561975"/>
              <a:gd name="connsiteY1" fmla="*/ 31750 h 193675"/>
              <a:gd name="connsiteX2" fmla="*/ 561975 w 561975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93675">
                <a:moveTo>
                  <a:pt x="0" y="3175"/>
                </a:moveTo>
                <a:cubicBezTo>
                  <a:pt x="153193" y="1587"/>
                  <a:pt x="306387" y="0"/>
                  <a:pt x="400050" y="31750"/>
                </a:cubicBezTo>
                <a:cubicBezTo>
                  <a:pt x="493713" y="63500"/>
                  <a:pt x="561975" y="193675"/>
                  <a:pt x="561975" y="19367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57" name="Rectangle 27"/>
          <p:cNvSpPr>
            <a:spLocks noChangeArrowheads="1"/>
          </p:cNvSpPr>
          <p:nvPr/>
        </p:nvSpPr>
        <p:spPr bwMode="auto">
          <a:xfrm>
            <a:off x="6660232" y="106785"/>
            <a:ext cx="2287587" cy="369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smtClean="0">
                <a:sym typeface="Wingdings 2" pitchFamily="18" charset="2"/>
              </a:rPr>
              <a:t>« </a:t>
            </a:r>
            <a:r>
              <a:rPr lang="fr-FR" b="1" dirty="0" err="1" smtClean="0">
                <a:sym typeface="Wingdings 2" pitchFamily="18" charset="2"/>
              </a:rPr>
              <a:t>aA</a:t>
            </a:r>
            <a:r>
              <a:rPr lang="fr-FR" b="1" dirty="0" smtClean="0">
                <a:sym typeface="Wingdings 2" pitchFamily="18" charset="2"/>
              </a:rPr>
              <a:t> </a:t>
            </a:r>
            <a:r>
              <a:rPr lang="fr-FR" b="1" dirty="0" smtClean="0">
                <a:sym typeface="Wingdings" pitchFamily="2" charset="2"/>
              </a:rPr>
              <a:t></a:t>
            </a:r>
            <a:r>
              <a:rPr lang="fr-FR" b="1" dirty="0" smtClean="0"/>
              <a:t> produit(s)</a:t>
            </a:r>
            <a:r>
              <a:rPr lang="fr-FR" dirty="0" smtClean="0">
                <a:sym typeface="Wingdings" pitchFamily="2" charset="2"/>
              </a:rPr>
              <a:t> »</a:t>
            </a:r>
            <a:endParaRPr lang="fr-FR" dirty="0"/>
          </a:p>
        </p:txBody>
      </p:sp>
      <p:pic>
        <p:nvPicPr>
          <p:cNvPr id="16404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2060575"/>
            <a:ext cx="2752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2060575"/>
            <a:ext cx="3402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4438" y="1412875"/>
            <a:ext cx="1419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1412875"/>
            <a:ext cx="20986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251520" y="4550276"/>
            <a:ext cx="583264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fr-FR" sz="2400" b="1" i="1" u="sng" dirty="0" smtClean="0">
                <a:ea typeface="Calibri" pitchFamily="34" charset="0"/>
                <a:cs typeface="Times New Roman" pitchFamily="18" charset="0"/>
              </a:rPr>
              <a:t>Conclusion</a:t>
            </a:r>
            <a:r>
              <a:rPr lang="fr-FR" sz="2400" b="1" i="1" dirty="0"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2400" dirty="0"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Pour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vérifier qu’une réaction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du type </a:t>
            </a:r>
            <a:r>
              <a:rPr lang="fr-FR" sz="2400" dirty="0" smtClean="0">
                <a:sym typeface="Wingdings 2" pitchFamily="18" charset="2"/>
              </a:rPr>
              <a:t>« </a:t>
            </a:r>
            <a:r>
              <a:rPr lang="fr-FR" sz="2400" b="1" dirty="0" err="1" smtClean="0">
                <a:sym typeface="Wingdings 2" pitchFamily="18" charset="2"/>
              </a:rPr>
              <a:t>aA</a:t>
            </a:r>
            <a:r>
              <a:rPr lang="fr-FR" sz="2400" b="1" dirty="0" smtClean="0">
                <a:sym typeface="Wingdings 2" pitchFamily="18" charset="2"/>
              </a:rPr>
              <a:t> </a:t>
            </a:r>
            <a:r>
              <a:rPr lang="fr-FR" sz="2400" b="1" dirty="0" smtClean="0">
                <a:sym typeface="Wingdings" pitchFamily="2" charset="2"/>
              </a:rPr>
              <a:t></a:t>
            </a:r>
            <a:r>
              <a:rPr lang="fr-FR" sz="2400" b="1" dirty="0" smtClean="0"/>
              <a:t> produit(s)</a:t>
            </a:r>
            <a:r>
              <a:rPr lang="fr-FR" sz="2400" dirty="0" smtClean="0">
                <a:sym typeface="Wingdings" pitchFamily="2" charset="2"/>
              </a:rPr>
              <a:t> </a:t>
            </a:r>
            <a:r>
              <a:rPr lang="fr-FR" sz="2400" dirty="0" smtClean="0">
                <a:sym typeface="Wingdings" pitchFamily="2" charset="2"/>
              </a:rPr>
              <a:t>»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d’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trace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 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graphique [A] = f(t)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qui doit être une droite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de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coefficient directeur « – ak »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d’ordonnée 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à l’origine [A]</a:t>
            </a:r>
            <a:r>
              <a:rPr lang="fr-FR" sz="2000" b="1" baseline="-300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409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2997200"/>
            <a:ext cx="30988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  <p:bldP spid="14351" grpId="0"/>
      <p:bldP spid="14354" grpId="0"/>
      <p:bldP spid="14355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"/>
          <p:cNvSpPr>
            <a:spLocks noChangeArrowheads="1"/>
          </p:cNvSpPr>
          <p:nvPr/>
        </p:nvSpPr>
        <p:spPr bwMode="auto">
          <a:xfrm>
            <a:off x="107950" y="3140968"/>
            <a:ext cx="8928100" cy="36440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537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144715"/>
            <a:ext cx="2495679" cy="68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821" y="3899148"/>
            <a:ext cx="2016224" cy="4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6763" y="3755132"/>
            <a:ext cx="31686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13882"/>
            <a:ext cx="20986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913882"/>
            <a:ext cx="1440507" cy="37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508996"/>
            <a:ext cx="34036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4293096"/>
            <a:ext cx="26955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176838"/>
            <a:ext cx="5905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41763" y="6218238"/>
            <a:ext cx="408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41763" y="5713413"/>
            <a:ext cx="4086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"/>
          <p:cNvSpPr>
            <a:spLocks noChangeArrowheads="1"/>
          </p:cNvSpPr>
          <p:nvPr/>
        </p:nvSpPr>
        <p:spPr bwMode="auto">
          <a:xfrm>
            <a:off x="107950" y="44450"/>
            <a:ext cx="8928100" cy="30245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6156176" y="3284984"/>
            <a:ext cx="2473498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200" dirty="0">
                <a:sym typeface="Wingdings 2" pitchFamily="18" charset="2"/>
              </a:rPr>
              <a:t>« </a:t>
            </a:r>
            <a:r>
              <a:rPr lang="fr-FR" sz="2200" b="1" dirty="0" err="1">
                <a:sym typeface="Wingdings 2" pitchFamily="18" charset="2"/>
              </a:rPr>
              <a:t>aA</a:t>
            </a:r>
            <a:r>
              <a:rPr lang="fr-FR" sz="2200" b="1" dirty="0">
                <a:sym typeface="Wingdings 2" pitchFamily="18" charset="2"/>
              </a:rPr>
              <a:t> </a:t>
            </a:r>
            <a:r>
              <a:rPr lang="fr-FR" sz="2200" b="1" dirty="0">
                <a:sym typeface="Wingdings" pitchFamily="2" charset="2"/>
              </a:rPr>
              <a:t></a:t>
            </a:r>
            <a:r>
              <a:rPr lang="fr-FR" sz="2200" b="1" dirty="0"/>
              <a:t> produit(s)</a:t>
            </a:r>
            <a:r>
              <a:rPr lang="fr-FR" sz="2200" dirty="0">
                <a:sym typeface="Wingdings" pitchFamily="2" charset="2"/>
              </a:rPr>
              <a:t> »</a:t>
            </a:r>
            <a:endParaRPr lang="fr-FR" sz="2200" dirty="0"/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5492750"/>
            <a:ext cx="34559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13" cstate="print"/>
          <a:srcRect l="14175" t="46199" r="55526" b="35374"/>
          <a:stretch>
            <a:fillRect/>
          </a:stretch>
        </p:blipFill>
        <p:spPr bwMode="auto">
          <a:xfrm>
            <a:off x="179512" y="67774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3" cstate="print"/>
          <a:srcRect l="45179" t="51704" r="15751" b="41209"/>
          <a:stretch>
            <a:fillRect/>
          </a:stretch>
        </p:blipFill>
        <p:spPr bwMode="auto">
          <a:xfrm>
            <a:off x="2987824" y="332656"/>
            <a:ext cx="35283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print"/>
          <a:srcRect l="45179" t="60043" r="15751" b="31452"/>
          <a:stretch>
            <a:fillRect/>
          </a:stretch>
        </p:blipFill>
        <p:spPr bwMode="auto">
          <a:xfrm>
            <a:off x="2987824" y="692696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>
            <a:off x="6732588" y="2822451"/>
            <a:ext cx="1958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8667749" y="2564904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875463" y="950788"/>
            <a:ext cx="7921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>
                <a:ea typeface="Calibri" pitchFamily="34" charset="0"/>
                <a:cs typeface="Times New Roman" pitchFamily="18" charset="0"/>
              </a:rPr>
              <a:t>[A]</a:t>
            </a:r>
          </a:p>
        </p:txBody>
      </p:sp>
      <p:cxnSp>
        <p:nvCxnSpPr>
          <p:cNvPr id="25" name="AutoShape 5"/>
          <p:cNvCxnSpPr>
            <a:cxnSpLocks noChangeShapeType="1"/>
          </p:cNvCxnSpPr>
          <p:nvPr/>
        </p:nvCxnSpPr>
        <p:spPr bwMode="auto">
          <a:xfrm flipH="1" flipV="1">
            <a:off x="6877050" y="1093663"/>
            <a:ext cx="46038" cy="18732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26" name="Groupe 32"/>
          <p:cNvGrpSpPr>
            <a:grpSpLocks/>
          </p:cNvGrpSpPr>
          <p:nvPr/>
        </p:nvGrpSpPr>
        <p:grpSpPr bwMode="auto">
          <a:xfrm flipH="1">
            <a:off x="6877050" y="1598488"/>
            <a:ext cx="1511300" cy="1008063"/>
            <a:chOff x="6660233" y="4077072"/>
            <a:chExt cx="1964408" cy="1008112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7452599" y="4653363"/>
              <a:ext cx="107918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e libre 27"/>
            <p:cNvSpPr/>
            <p:nvPr/>
          </p:nvSpPr>
          <p:spPr>
            <a:xfrm>
              <a:off x="7533073" y="4364424"/>
              <a:ext cx="639671" cy="288939"/>
            </a:xfrm>
            <a:custGeom>
              <a:avLst/>
              <a:gdLst>
                <a:gd name="connsiteX0" fmla="*/ 523875 w 609600"/>
                <a:gd name="connsiteY0" fmla="*/ 0 h 247650"/>
                <a:gd name="connsiteX1" fmla="*/ 0 w 609600"/>
                <a:gd name="connsiteY1" fmla="*/ 238125 h 247650"/>
                <a:gd name="connsiteX2" fmla="*/ 609600 w 609600"/>
                <a:gd name="connsiteY2" fmla="*/ 247650 h 247650"/>
                <a:gd name="connsiteX3" fmla="*/ 609600 w 609600"/>
                <a:gd name="connsiteY3" fmla="*/ 85725 h 247650"/>
                <a:gd name="connsiteX4" fmla="*/ 523875 w 609600"/>
                <a:gd name="connsiteY4" fmla="*/ 0 h 247650"/>
                <a:gd name="connsiteX0" fmla="*/ 495250 w 609600"/>
                <a:gd name="connsiteY0" fmla="*/ 0 h 288429"/>
                <a:gd name="connsiteX1" fmla="*/ 0 w 609600"/>
                <a:gd name="connsiteY1" fmla="*/ 278904 h 288429"/>
                <a:gd name="connsiteX2" fmla="*/ 609600 w 609600"/>
                <a:gd name="connsiteY2" fmla="*/ 288429 h 288429"/>
                <a:gd name="connsiteX3" fmla="*/ 609600 w 609600"/>
                <a:gd name="connsiteY3" fmla="*/ 126504 h 288429"/>
                <a:gd name="connsiteX4" fmla="*/ 495250 w 609600"/>
                <a:gd name="connsiteY4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495250 w 639266"/>
                <a:gd name="connsiteY5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567258 w 639266"/>
                <a:gd name="connsiteY5" fmla="*/ 72009 h 288429"/>
                <a:gd name="connsiteX6" fmla="*/ 495250 w 639266"/>
                <a:gd name="connsiteY6" fmla="*/ 0 h 28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266" h="288429">
                  <a:moveTo>
                    <a:pt x="495250" y="0"/>
                  </a:moveTo>
                  <a:lnTo>
                    <a:pt x="0" y="278904"/>
                  </a:lnTo>
                  <a:lnTo>
                    <a:pt x="609600" y="288429"/>
                  </a:lnTo>
                  <a:lnTo>
                    <a:pt x="639266" y="216025"/>
                  </a:lnTo>
                  <a:lnTo>
                    <a:pt x="609600" y="126504"/>
                  </a:lnTo>
                  <a:lnTo>
                    <a:pt x="567258" y="72009"/>
                  </a:lnTo>
                  <a:lnTo>
                    <a:pt x="495250" y="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>
              <a:off x="6660233" y="4077072"/>
              <a:ext cx="1964408" cy="1008112"/>
            </a:xfrm>
            <a:prstGeom prst="line">
              <a:avLst/>
            </a:prstGeom>
            <a:ln w="38100">
              <a:solidFill>
                <a:srgbClr val="006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6237288" y="1331788"/>
            <a:ext cx="673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ea typeface="Calibri" pitchFamily="34" charset="0"/>
                <a:cs typeface="TimesNewRomanPSMT" charset="0"/>
              </a:rPr>
              <a:t>[A]</a:t>
            </a:r>
            <a:r>
              <a:rPr lang="fr-FR" sz="2400" b="1" baseline="-25000" dirty="0">
                <a:solidFill>
                  <a:srgbClr val="0070C0"/>
                </a:solidFill>
                <a:ea typeface="Calibri" pitchFamily="34" charset="0"/>
                <a:cs typeface="TimesNewRomanPSMT" charset="0"/>
              </a:rPr>
              <a:t>0</a:t>
            </a:r>
            <a:endParaRPr lang="fr-FR" sz="2400" baseline="-250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NewRomanPSMT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251520" y="1237039"/>
            <a:ext cx="583264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fr-FR" sz="2400" b="1" i="1" u="sng" dirty="0" smtClean="0">
                <a:ea typeface="Calibri" pitchFamily="34" charset="0"/>
                <a:cs typeface="Times New Roman" pitchFamily="18" charset="0"/>
              </a:rPr>
              <a:t>Conclusion</a:t>
            </a:r>
            <a:r>
              <a:rPr lang="fr-FR" sz="2400" b="1" i="1" dirty="0"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2400" dirty="0"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Pour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vérifier qu’une réaction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du type </a:t>
            </a:r>
            <a:r>
              <a:rPr lang="fr-FR" sz="2400" dirty="0" smtClean="0">
                <a:sym typeface="Wingdings 2" pitchFamily="18" charset="2"/>
              </a:rPr>
              <a:t>« </a:t>
            </a:r>
            <a:r>
              <a:rPr lang="fr-FR" sz="2400" b="1" dirty="0" err="1" smtClean="0">
                <a:sym typeface="Wingdings 2" pitchFamily="18" charset="2"/>
              </a:rPr>
              <a:t>aA</a:t>
            </a:r>
            <a:r>
              <a:rPr lang="fr-FR" sz="2400" b="1" dirty="0" smtClean="0">
                <a:sym typeface="Wingdings 2" pitchFamily="18" charset="2"/>
              </a:rPr>
              <a:t> </a:t>
            </a:r>
            <a:r>
              <a:rPr lang="fr-FR" sz="2400" b="1" dirty="0" smtClean="0">
                <a:sym typeface="Wingdings" pitchFamily="2" charset="2"/>
              </a:rPr>
              <a:t></a:t>
            </a:r>
            <a:r>
              <a:rPr lang="fr-FR" sz="2400" b="1" dirty="0" smtClean="0"/>
              <a:t> produit(s)</a:t>
            </a:r>
            <a:r>
              <a:rPr lang="fr-FR" sz="2400" dirty="0" smtClean="0">
                <a:sym typeface="Wingdings" pitchFamily="2" charset="2"/>
              </a:rPr>
              <a:t> </a:t>
            </a:r>
            <a:r>
              <a:rPr lang="fr-FR" sz="2400" dirty="0" smtClean="0">
                <a:sym typeface="Wingdings" pitchFamily="2" charset="2"/>
              </a:rPr>
              <a:t>»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d’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trace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 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graphique [A] = f(t)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qui doit être une droite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de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coefficient directeur « – ak »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d’ordonnée 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à l’origine [A]</a:t>
            </a:r>
            <a:r>
              <a:rPr lang="fr-FR" sz="2000" b="1" baseline="-300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7669213" y="1412776"/>
            <a:ext cx="776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– ak </a:t>
            </a:r>
            <a:endParaRPr lang="fr-F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" name="Forme libre 33"/>
          <p:cNvSpPr/>
          <p:nvPr/>
        </p:nvSpPr>
        <p:spPr>
          <a:xfrm flipH="1">
            <a:off x="7337425" y="1673126"/>
            <a:ext cx="374650" cy="409575"/>
          </a:xfrm>
          <a:custGeom>
            <a:avLst/>
            <a:gdLst>
              <a:gd name="connsiteX0" fmla="*/ 0 w 561975"/>
              <a:gd name="connsiteY0" fmla="*/ 3175 h 193675"/>
              <a:gd name="connsiteX1" fmla="*/ 400050 w 561975"/>
              <a:gd name="connsiteY1" fmla="*/ 31750 h 193675"/>
              <a:gd name="connsiteX2" fmla="*/ 561975 w 561975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93675">
                <a:moveTo>
                  <a:pt x="0" y="3175"/>
                </a:moveTo>
                <a:cubicBezTo>
                  <a:pt x="153193" y="1587"/>
                  <a:pt x="306387" y="0"/>
                  <a:pt x="400050" y="31750"/>
                </a:cubicBezTo>
                <a:cubicBezTo>
                  <a:pt x="493713" y="63500"/>
                  <a:pt x="561975" y="193675"/>
                  <a:pt x="561975" y="19367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ChangeArrowheads="1"/>
          </p:cNvSpPr>
          <p:nvPr/>
        </p:nvSpPr>
        <p:spPr bwMode="auto">
          <a:xfrm>
            <a:off x="323528" y="4581128"/>
            <a:ext cx="54006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fr-FR" sz="2400" b="1" i="1" u="sng" dirty="0" smtClean="0">
                <a:ea typeface="Calibri" pitchFamily="34" charset="0"/>
                <a:cs typeface="Times New Roman" pitchFamily="18" charset="0"/>
              </a:rPr>
              <a:t>Conclusion</a:t>
            </a:r>
            <a:r>
              <a:rPr lang="fr-FR" sz="2400" b="1" i="1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Pour vérifier qu’une réaction du type </a:t>
            </a:r>
            <a:r>
              <a:rPr lang="fr-FR" sz="2400" dirty="0" smtClean="0">
                <a:sym typeface="Wingdings 2" pitchFamily="18" charset="2"/>
              </a:rPr>
              <a:t>« </a:t>
            </a:r>
            <a:r>
              <a:rPr lang="fr-FR" sz="2400" b="1" dirty="0" err="1" smtClean="0">
                <a:sym typeface="Wingdings 2" pitchFamily="18" charset="2"/>
              </a:rPr>
              <a:t>aA</a:t>
            </a:r>
            <a:r>
              <a:rPr lang="fr-FR" sz="2400" b="1" dirty="0" smtClean="0">
                <a:sym typeface="Wingdings 2" pitchFamily="18" charset="2"/>
              </a:rPr>
              <a:t> </a:t>
            </a:r>
            <a:r>
              <a:rPr lang="fr-FR" sz="2400" b="1" dirty="0" smtClean="0">
                <a:sym typeface="Wingdings" pitchFamily="2" charset="2"/>
              </a:rPr>
              <a:t></a:t>
            </a:r>
            <a:r>
              <a:rPr lang="fr-FR" sz="2400" b="1" dirty="0" smtClean="0"/>
              <a:t> produit(s)</a:t>
            </a:r>
            <a:r>
              <a:rPr lang="fr-FR" sz="2400" dirty="0" smtClean="0">
                <a:sym typeface="Wingdings" pitchFamily="2" charset="2"/>
              </a:rPr>
              <a:t> »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trace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graphique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ln[A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] = f(t)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qui doit être une droite :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coefficient directeur « 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ak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»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d’ordonnée à l’origine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ln[A]</a:t>
            </a:r>
            <a:r>
              <a:rPr lang="fr-FR" sz="2000" b="1" baseline="-300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8435" name="AutoShape 5"/>
          <p:cNvCxnSpPr>
            <a:cxnSpLocks noChangeShapeType="1"/>
          </p:cNvCxnSpPr>
          <p:nvPr/>
        </p:nvCxnSpPr>
        <p:spPr bwMode="auto">
          <a:xfrm>
            <a:off x="6732588" y="6453188"/>
            <a:ext cx="1958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8676258" y="6165304"/>
            <a:ext cx="5762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875462" y="4652963"/>
            <a:ext cx="115292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>
                <a:ea typeface="Calibri" pitchFamily="34" charset="0"/>
                <a:cs typeface="Times New Roman" pitchFamily="18" charset="0"/>
              </a:rPr>
              <a:t>ln [A]</a:t>
            </a:r>
          </a:p>
        </p:txBody>
      </p:sp>
      <p:cxnSp>
        <p:nvCxnSpPr>
          <p:cNvPr id="18438" name="AutoShape 5"/>
          <p:cNvCxnSpPr>
            <a:cxnSpLocks noChangeShapeType="1"/>
          </p:cNvCxnSpPr>
          <p:nvPr/>
        </p:nvCxnSpPr>
        <p:spPr bwMode="auto">
          <a:xfrm flipH="1" flipV="1">
            <a:off x="6877050" y="4724400"/>
            <a:ext cx="46038" cy="18732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2" name="Groupe 32"/>
          <p:cNvGrpSpPr>
            <a:grpSpLocks/>
          </p:cNvGrpSpPr>
          <p:nvPr/>
        </p:nvGrpSpPr>
        <p:grpSpPr bwMode="auto">
          <a:xfrm flipH="1">
            <a:off x="6877050" y="5229225"/>
            <a:ext cx="1511300" cy="1008063"/>
            <a:chOff x="6660233" y="4077072"/>
            <a:chExt cx="1964408" cy="1008112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7452599" y="4653363"/>
              <a:ext cx="107918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orme libre 10"/>
            <p:cNvSpPr/>
            <p:nvPr/>
          </p:nvSpPr>
          <p:spPr>
            <a:xfrm>
              <a:off x="7533073" y="4364424"/>
              <a:ext cx="639671" cy="288939"/>
            </a:xfrm>
            <a:custGeom>
              <a:avLst/>
              <a:gdLst>
                <a:gd name="connsiteX0" fmla="*/ 523875 w 609600"/>
                <a:gd name="connsiteY0" fmla="*/ 0 h 247650"/>
                <a:gd name="connsiteX1" fmla="*/ 0 w 609600"/>
                <a:gd name="connsiteY1" fmla="*/ 238125 h 247650"/>
                <a:gd name="connsiteX2" fmla="*/ 609600 w 609600"/>
                <a:gd name="connsiteY2" fmla="*/ 247650 h 247650"/>
                <a:gd name="connsiteX3" fmla="*/ 609600 w 609600"/>
                <a:gd name="connsiteY3" fmla="*/ 85725 h 247650"/>
                <a:gd name="connsiteX4" fmla="*/ 523875 w 609600"/>
                <a:gd name="connsiteY4" fmla="*/ 0 h 247650"/>
                <a:gd name="connsiteX0" fmla="*/ 495250 w 609600"/>
                <a:gd name="connsiteY0" fmla="*/ 0 h 288429"/>
                <a:gd name="connsiteX1" fmla="*/ 0 w 609600"/>
                <a:gd name="connsiteY1" fmla="*/ 278904 h 288429"/>
                <a:gd name="connsiteX2" fmla="*/ 609600 w 609600"/>
                <a:gd name="connsiteY2" fmla="*/ 288429 h 288429"/>
                <a:gd name="connsiteX3" fmla="*/ 609600 w 609600"/>
                <a:gd name="connsiteY3" fmla="*/ 126504 h 288429"/>
                <a:gd name="connsiteX4" fmla="*/ 495250 w 609600"/>
                <a:gd name="connsiteY4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495250 w 639266"/>
                <a:gd name="connsiteY5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567258 w 639266"/>
                <a:gd name="connsiteY5" fmla="*/ 72009 h 288429"/>
                <a:gd name="connsiteX6" fmla="*/ 495250 w 639266"/>
                <a:gd name="connsiteY6" fmla="*/ 0 h 28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266" h="288429">
                  <a:moveTo>
                    <a:pt x="495250" y="0"/>
                  </a:moveTo>
                  <a:lnTo>
                    <a:pt x="0" y="278904"/>
                  </a:lnTo>
                  <a:lnTo>
                    <a:pt x="609600" y="288429"/>
                  </a:lnTo>
                  <a:lnTo>
                    <a:pt x="639266" y="216025"/>
                  </a:lnTo>
                  <a:lnTo>
                    <a:pt x="609600" y="126504"/>
                  </a:lnTo>
                  <a:lnTo>
                    <a:pt x="567258" y="72009"/>
                  </a:lnTo>
                  <a:lnTo>
                    <a:pt x="495250" y="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2" name="Connecteur droit 11"/>
            <p:cNvCxnSpPr/>
            <p:nvPr/>
          </p:nvCxnSpPr>
          <p:spPr>
            <a:xfrm flipH="1">
              <a:off x="6660233" y="4077072"/>
              <a:ext cx="1964408" cy="1008112"/>
            </a:xfrm>
            <a:prstGeom prst="line">
              <a:avLst/>
            </a:prstGeom>
            <a:ln w="38100">
              <a:solidFill>
                <a:srgbClr val="006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8" name="Rectangle 27"/>
          <p:cNvSpPr>
            <a:spLocks noChangeArrowheads="1"/>
          </p:cNvSpPr>
          <p:nvPr/>
        </p:nvSpPr>
        <p:spPr bwMode="auto">
          <a:xfrm>
            <a:off x="5940152" y="5013176"/>
            <a:ext cx="982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ea typeface="Calibri" pitchFamily="34" charset="0"/>
                <a:cs typeface="TimesNewRomanPSMT" charset="0"/>
              </a:rPr>
              <a:t>ln [A]</a:t>
            </a:r>
            <a:r>
              <a:rPr lang="fr-FR" sz="2400" b="1" baseline="-25000" dirty="0">
                <a:solidFill>
                  <a:srgbClr val="0070C0"/>
                </a:solidFill>
                <a:ea typeface="Calibri" pitchFamily="34" charset="0"/>
                <a:cs typeface="TimesNewRomanPSMT" charset="0"/>
              </a:rPr>
              <a:t>0</a:t>
            </a:r>
            <a:endParaRPr lang="fr-FR" sz="2400" baseline="-250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NewRomanPSMT" charset="0"/>
            </a:endParaRPr>
          </a:p>
        </p:txBody>
      </p:sp>
      <p:sp>
        <p:nvSpPr>
          <p:cNvPr id="15369" name="Rectangle 28"/>
          <p:cNvSpPr>
            <a:spLocks noChangeArrowheads="1"/>
          </p:cNvSpPr>
          <p:nvPr/>
        </p:nvSpPr>
        <p:spPr bwMode="auto">
          <a:xfrm>
            <a:off x="7669213" y="5084763"/>
            <a:ext cx="776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– ak </a:t>
            </a:r>
            <a:endParaRPr lang="fr-F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Forme libre 14"/>
          <p:cNvSpPr/>
          <p:nvPr/>
        </p:nvSpPr>
        <p:spPr>
          <a:xfrm flipH="1">
            <a:off x="7337425" y="5345113"/>
            <a:ext cx="374650" cy="409575"/>
          </a:xfrm>
          <a:custGeom>
            <a:avLst/>
            <a:gdLst>
              <a:gd name="connsiteX0" fmla="*/ 0 w 561975"/>
              <a:gd name="connsiteY0" fmla="*/ 3175 h 193675"/>
              <a:gd name="connsiteX1" fmla="*/ 400050 w 561975"/>
              <a:gd name="connsiteY1" fmla="*/ 31750 h 193675"/>
              <a:gd name="connsiteX2" fmla="*/ 561975 w 561975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93675">
                <a:moveTo>
                  <a:pt x="0" y="3175"/>
                </a:moveTo>
                <a:cubicBezTo>
                  <a:pt x="153193" y="1587"/>
                  <a:pt x="306387" y="0"/>
                  <a:pt x="400050" y="31750"/>
                </a:cubicBezTo>
                <a:cubicBezTo>
                  <a:pt x="493713" y="63500"/>
                  <a:pt x="561975" y="193675"/>
                  <a:pt x="561975" y="19367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43" name="Rectangle 1"/>
          <p:cNvSpPr>
            <a:spLocks noChangeArrowheads="1"/>
          </p:cNvSpPr>
          <p:nvPr/>
        </p:nvSpPr>
        <p:spPr bwMode="auto">
          <a:xfrm>
            <a:off x="107950" y="476250"/>
            <a:ext cx="8928100" cy="6308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844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542156"/>
            <a:ext cx="2519660" cy="68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230313"/>
            <a:ext cx="180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071563"/>
            <a:ext cx="31686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268413"/>
            <a:ext cx="20986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1268413"/>
            <a:ext cx="12969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060575"/>
            <a:ext cx="34036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1844675"/>
            <a:ext cx="26955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2905125"/>
            <a:ext cx="5905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6300788" y="620713"/>
            <a:ext cx="2287587" cy="369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ym typeface="Wingdings 2" pitchFamily="18" charset="2"/>
              </a:rPr>
              <a:t>« </a:t>
            </a:r>
            <a:r>
              <a:rPr lang="fr-FR" b="1" dirty="0" err="1">
                <a:sym typeface="Wingdings 2" pitchFamily="18" charset="2"/>
              </a:rPr>
              <a:t>aA</a:t>
            </a:r>
            <a:r>
              <a:rPr lang="fr-FR" b="1" dirty="0">
                <a:sym typeface="Wingdings 2" pitchFamily="18" charset="2"/>
              </a:rPr>
              <a:t> </a:t>
            </a:r>
            <a:r>
              <a:rPr lang="fr-FR" b="1" dirty="0">
                <a:sym typeface="Wingdings" pitchFamily="2" charset="2"/>
              </a:rPr>
              <a:t></a:t>
            </a:r>
            <a:r>
              <a:rPr lang="fr-FR" b="1" dirty="0"/>
              <a:t> produit(s)</a:t>
            </a:r>
            <a:r>
              <a:rPr lang="fr-FR" dirty="0">
                <a:sym typeface="Wingdings" pitchFamily="2" charset="2"/>
              </a:rPr>
              <a:t> »</a:t>
            </a:r>
            <a:endParaRPr lang="fr-FR" dirty="0"/>
          </a:p>
        </p:txBody>
      </p:sp>
      <p:pic>
        <p:nvPicPr>
          <p:cNvPr id="18453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738" y="3937000"/>
            <a:ext cx="4086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738" y="3432175"/>
            <a:ext cx="4086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363" y="3213100"/>
            <a:ext cx="34559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4" grpId="0"/>
      <p:bldP spid="15365" grpId="0"/>
      <p:bldP spid="15368" grpId="0"/>
      <p:bldP spid="153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670300"/>
            <a:ext cx="24971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001069"/>
            <a:ext cx="3455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Rectangle 1"/>
          <p:cNvSpPr>
            <a:spLocks noChangeArrowheads="1"/>
          </p:cNvSpPr>
          <p:nvPr/>
        </p:nvSpPr>
        <p:spPr bwMode="auto">
          <a:xfrm>
            <a:off x="107950" y="2492896"/>
            <a:ext cx="8928100" cy="429207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63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170932"/>
            <a:ext cx="20986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814763"/>
            <a:ext cx="34036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429125"/>
            <a:ext cx="5905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2523232"/>
            <a:ext cx="2232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3170932"/>
            <a:ext cx="1466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4954588"/>
            <a:ext cx="38877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0200" y="5741988"/>
            <a:ext cx="38877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"/>
          <p:cNvSpPr>
            <a:spLocks noChangeArrowheads="1"/>
          </p:cNvSpPr>
          <p:nvPr/>
        </p:nvSpPr>
        <p:spPr bwMode="auto">
          <a:xfrm>
            <a:off x="107950" y="73024"/>
            <a:ext cx="8928100" cy="2347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6228184" y="2564904"/>
            <a:ext cx="226542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sym typeface="Wingdings 2" pitchFamily="18" charset="2"/>
              </a:rPr>
              <a:t>« </a:t>
            </a:r>
            <a:r>
              <a:rPr lang="fr-FR" sz="2000" b="1" dirty="0" err="1">
                <a:sym typeface="Wingdings 2" pitchFamily="18" charset="2"/>
              </a:rPr>
              <a:t>aA</a:t>
            </a:r>
            <a:r>
              <a:rPr lang="fr-FR" sz="2000" b="1" dirty="0">
                <a:sym typeface="Wingdings 2" pitchFamily="18" charset="2"/>
              </a:rPr>
              <a:t> </a:t>
            </a:r>
            <a:r>
              <a:rPr lang="fr-FR" sz="2000" b="1" dirty="0">
                <a:sym typeface="Wingdings" pitchFamily="2" charset="2"/>
              </a:rPr>
              <a:t></a:t>
            </a:r>
            <a:r>
              <a:rPr lang="fr-FR" sz="2000" b="1" dirty="0"/>
              <a:t> produit(s)</a:t>
            </a:r>
            <a:r>
              <a:rPr lang="fr-FR" sz="2000" dirty="0">
                <a:sym typeface="Wingdings" pitchFamily="2" charset="2"/>
              </a:rPr>
              <a:t> »</a:t>
            </a:r>
            <a:endParaRPr lang="fr-FR" sz="2000" dirty="0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4778375"/>
            <a:ext cx="3552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12" cstate="print"/>
          <a:srcRect l="50084" t="36119" r="9754" b="55481"/>
          <a:stretch>
            <a:fillRect/>
          </a:stretch>
        </p:blipFill>
        <p:spPr bwMode="auto">
          <a:xfrm>
            <a:off x="2890108" y="90924"/>
            <a:ext cx="36724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79512" y="586780"/>
            <a:ext cx="583264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fr-FR" sz="2400" b="1" i="1" u="sng" dirty="0" smtClean="0">
                <a:ea typeface="Calibri" pitchFamily="34" charset="0"/>
                <a:cs typeface="Times New Roman" pitchFamily="18" charset="0"/>
              </a:rPr>
              <a:t>Conclusion</a:t>
            </a:r>
            <a:r>
              <a:rPr lang="fr-FR" sz="2400" b="1" i="1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Pour vérifier qu’une réaction du type </a:t>
            </a:r>
            <a:r>
              <a:rPr lang="fr-FR" sz="2400" dirty="0" smtClean="0">
                <a:sym typeface="Wingdings 2" pitchFamily="18" charset="2"/>
              </a:rPr>
              <a:t>« </a:t>
            </a:r>
            <a:r>
              <a:rPr lang="fr-FR" sz="2400" b="1" dirty="0" err="1" smtClean="0">
                <a:sym typeface="Wingdings 2" pitchFamily="18" charset="2"/>
              </a:rPr>
              <a:t>aA</a:t>
            </a:r>
            <a:r>
              <a:rPr lang="fr-FR" sz="2400" b="1" dirty="0" smtClean="0">
                <a:sym typeface="Wingdings 2" pitchFamily="18" charset="2"/>
              </a:rPr>
              <a:t> </a:t>
            </a:r>
            <a:r>
              <a:rPr lang="fr-FR" sz="2400" b="1" dirty="0" smtClean="0">
                <a:sym typeface="Wingdings" pitchFamily="2" charset="2"/>
              </a:rPr>
              <a:t></a:t>
            </a:r>
            <a:r>
              <a:rPr lang="fr-FR" sz="2400" b="1" dirty="0" smtClean="0"/>
              <a:t> produit(s)</a:t>
            </a:r>
            <a:r>
              <a:rPr lang="fr-FR" sz="2400" dirty="0" smtClean="0">
                <a:sym typeface="Wingdings" pitchFamily="2" charset="2"/>
              </a:rPr>
              <a:t> »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trace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graphique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ln[A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] = f(t)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qui doit être une droite :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coefficient directeur « 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ak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»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d’ordonnée à l’origine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ln[A]</a:t>
            </a:r>
            <a:r>
              <a:rPr lang="fr-FR" sz="2000" b="1" baseline="-300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9" name="AutoShape 5"/>
          <p:cNvCxnSpPr>
            <a:cxnSpLocks noChangeShapeType="1"/>
          </p:cNvCxnSpPr>
          <p:nvPr/>
        </p:nvCxnSpPr>
        <p:spPr bwMode="auto">
          <a:xfrm>
            <a:off x="6829996" y="2204889"/>
            <a:ext cx="1958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773666" y="1917005"/>
            <a:ext cx="5762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972870" y="404664"/>
            <a:ext cx="115292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>
                <a:ea typeface="Calibri" pitchFamily="34" charset="0"/>
                <a:cs typeface="Times New Roman" pitchFamily="18" charset="0"/>
              </a:rPr>
              <a:t>ln [A]</a:t>
            </a:r>
          </a:p>
        </p:txBody>
      </p:sp>
      <p:cxnSp>
        <p:nvCxnSpPr>
          <p:cNvPr id="22" name="AutoShape 5"/>
          <p:cNvCxnSpPr>
            <a:cxnSpLocks noChangeShapeType="1"/>
          </p:cNvCxnSpPr>
          <p:nvPr/>
        </p:nvCxnSpPr>
        <p:spPr bwMode="auto">
          <a:xfrm flipH="1" flipV="1">
            <a:off x="6974458" y="476101"/>
            <a:ext cx="46038" cy="18732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23" name="Groupe 32"/>
          <p:cNvGrpSpPr>
            <a:grpSpLocks/>
          </p:cNvGrpSpPr>
          <p:nvPr/>
        </p:nvGrpSpPr>
        <p:grpSpPr bwMode="auto">
          <a:xfrm flipH="1">
            <a:off x="6974458" y="980926"/>
            <a:ext cx="1511300" cy="1008063"/>
            <a:chOff x="6660233" y="4077072"/>
            <a:chExt cx="1964408" cy="1008112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7452599" y="4653363"/>
              <a:ext cx="107918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orme libre 24"/>
            <p:cNvSpPr/>
            <p:nvPr/>
          </p:nvSpPr>
          <p:spPr>
            <a:xfrm>
              <a:off x="7533073" y="4364424"/>
              <a:ext cx="639671" cy="288939"/>
            </a:xfrm>
            <a:custGeom>
              <a:avLst/>
              <a:gdLst>
                <a:gd name="connsiteX0" fmla="*/ 523875 w 609600"/>
                <a:gd name="connsiteY0" fmla="*/ 0 h 247650"/>
                <a:gd name="connsiteX1" fmla="*/ 0 w 609600"/>
                <a:gd name="connsiteY1" fmla="*/ 238125 h 247650"/>
                <a:gd name="connsiteX2" fmla="*/ 609600 w 609600"/>
                <a:gd name="connsiteY2" fmla="*/ 247650 h 247650"/>
                <a:gd name="connsiteX3" fmla="*/ 609600 w 609600"/>
                <a:gd name="connsiteY3" fmla="*/ 85725 h 247650"/>
                <a:gd name="connsiteX4" fmla="*/ 523875 w 609600"/>
                <a:gd name="connsiteY4" fmla="*/ 0 h 247650"/>
                <a:gd name="connsiteX0" fmla="*/ 495250 w 609600"/>
                <a:gd name="connsiteY0" fmla="*/ 0 h 288429"/>
                <a:gd name="connsiteX1" fmla="*/ 0 w 609600"/>
                <a:gd name="connsiteY1" fmla="*/ 278904 h 288429"/>
                <a:gd name="connsiteX2" fmla="*/ 609600 w 609600"/>
                <a:gd name="connsiteY2" fmla="*/ 288429 h 288429"/>
                <a:gd name="connsiteX3" fmla="*/ 609600 w 609600"/>
                <a:gd name="connsiteY3" fmla="*/ 126504 h 288429"/>
                <a:gd name="connsiteX4" fmla="*/ 495250 w 609600"/>
                <a:gd name="connsiteY4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495250 w 639266"/>
                <a:gd name="connsiteY5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567258 w 639266"/>
                <a:gd name="connsiteY5" fmla="*/ 72009 h 288429"/>
                <a:gd name="connsiteX6" fmla="*/ 495250 w 639266"/>
                <a:gd name="connsiteY6" fmla="*/ 0 h 28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266" h="288429">
                  <a:moveTo>
                    <a:pt x="495250" y="0"/>
                  </a:moveTo>
                  <a:lnTo>
                    <a:pt x="0" y="278904"/>
                  </a:lnTo>
                  <a:lnTo>
                    <a:pt x="609600" y="288429"/>
                  </a:lnTo>
                  <a:lnTo>
                    <a:pt x="639266" y="216025"/>
                  </a:lnTo>
                  <a:lnTo>
                    <a:pt x="609600" y="126504"/>
                  </a:lnTo>
                  <a:lnTo>
                    <a:pt x="567258" y="72009"/>
                  </a:lnTo>
                  <a:lnTo>
                    <a:pt x="495250" y="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6" name="Connecteur droit 25"/>
            <p:cNvCxnSpPr/>
            <p:nvPr/>
          </p:nvCxnSpPr>
          <p:spPr>
            <a:xfrm flipH="1">
              <a:off x="6660233" y="4077072"/>
              <a:ext cx="1964408" cy="1008112"/>
            </a:xfrm>
            <a:prstGeom prst="line">
              <a:avLst/>
            </a:prstGeom>
            <a:ln w="38100">
              <a:solidFill>
                <a:srgbClr val="006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6037560" y="764877"/>
            <a:ext cx="982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ea typeface="Calibri" pitchFamily="34" charset="0"/>
                <a:cs typeface="TimesNewRomanPSMT" charset="0"/>
              </a:rPr>
              <a:t>ln [A]</a:t>
            </a:r>
            <a:r>
              <a:rPr lang="fr-FR" sz="2400" b="1" baseline="-25000" dirty="0">
                <a:solidFill>
                  <a:srgbClr val="0070C0"/>
                </a:solidFill>
                <a:ea typeface="Calibri" pitchFamily="34" charset="0"/>
                <a:cs typeface="TimesNewRomanPSMT" charset="0"/>
              </a:rPr>
              <a:t>0</a:t>
            </a:r>
            <a:endParaRPr lang="fr-FR" sz="2400" baseline="-250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NewRomanPSMT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7766621" y="836464"/>
            <a:ext cx="776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– ak </a:t>
            </a:r>
            <a:endParaRPr lang="fr-F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Forme libre 28"/>
          <p:cNvSpPr/>
          <p:nvPr/>
        </p:nvSpPr>
        <p:spPr>
          <a:xfrm flipH="1">
            <a:off x="7434833" y="1096814"/>
            <a:ext cx="374650" cy="409575"/>
          </a:xfrm>
          <a:custGeom>
            <a:avLst/>
            <a:gdLst>
              <a:gd name="connsiteX0" fmla="*/ 0 w 561975"/>
              <a:gd name="connsiteY0" fmla="*/ 3175 h 193675"/>
              <a:gd name="connsiteX1" fmla="*/ 400050 w 561975"/>
              <a:gd name="connsiteY1" fmla="*/ 31750 h 193675"/>
              <a:gd name="connsiteX2" fmla="*/ 561975 w 561975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93675">
                <a:moveTo>
                  <a:pt x="0" y="3175"/>
                </a:moveTo>
                <a:cubicBezTo>
                  <a:pt x="153193" y="1587"/>
                  <a:pt x="306387" y="0"/>
                  <a:pt x="400050" y="31750"/>
                </a:cubicBezTo>
                <a:cubicBezTo>
                  <a:pt x="493713" y="63500"/>
                  <a:pt x="561975" y="193675"/>
                  <a:pt x="561975" y="19367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434828"/>
            <a:ext cx="24971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688703"/>
            <a:ext cx="3455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4" name="AutoShape 5"/>
          <p:cNvCxnSpPr>
            <a:cxnSpLocks noChangeShapeType="1"/>
          </p:cNvCxnSpPr>
          <p:nvPr/>
        </p:nvCxnSpPr>
        <p:spPr bwMode="auto">
          <a:xfrm>
            <a:off x="6732588" y="6237288"/>
            <a:ext cx="1958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460432" y="6164411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cxnSp>
        <p:nvCxnSpPr>
          <p:cNvPr id="20487" name="AutoShape 5"/>
          <p:cNvCxnSpPr>
            <a:cxnSpLocks noChangeShapeType="1"/>
          </p:cNvCxnSpPr>
          <p:nvPr/>
        </p:nvCxnSpPr>
        <p:spPr bwMode="auto">
          <a:xfrm flipH="1" flipV="1">
            <a:off x="6877050" y="4508500"/>
            <a:ext cx="46038" cy="18732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2" name="Groupe 32"/>
          <p:cNvGrpSpPr>
            <a:grpSpLocks/>
          </p:cNvGrpSpPr>
          <p:nvPr/>
        </p:nvGrpSpPr>
        <p:grpSpPr bwMode="auto">
          <a:xfrm>
            <a:off x="6804025" y="4725144"/>
            <a:ext cx="1296988" cy="1008062"/>
            <a:chOff x="6660233" y="4077072"/>
            <a:chExt cx="1964408" cy="1008112"/>
          </a:xfrm>
        </p:grpSpPr>
        <p:sp>
          <p:nvSpPr>
            <p:cNvPr id="11" name="Forme libre 10"/>
            <p:cNvSpPr/>
            <p:nvPr/>
          </p:nvSpPr>
          <p:spPr>
            <a:xfrm>
              <a:off x="7533036" y="4364423"/>
              <a:ext cx="639574" cy="288939"/>
            </a:xfrm>
            <a:custGeom>
              <a:avLst/>
              <a:gdLst>
                <a:gd name="connsiteX0" fmla="*/ 523875 w 609600"/>
                <a:gd name="connsiteY0" fmla="*/ 0 h 247650"/>
                <a:gd name="connsiteX1" fmla="*/ 0 w 609600"/>
                <a:gd name="connsiteY1" fmla="*/ 238125 h 247650"/>
                <a:gd name="connsiteX2" fmla="*/ 609600 w 609600"/>
                <a:gd name="connsiteY2" fmla="*/ 247650 h 247650"/>
                <a:gd name="connsiteX3" fmla="*/ 609600 w 609600"/>
                <a:gd name="connsiteY3" fmla="*/ 85725 h 247650"/>
                <a:gd name="connsiteX4" fmla="*/ 523875 w 609600"/>
                <a:gd name="connsiteY4" fmla="*/ 0 h 247650"/>
                <a:gd name="connsiteX0" fmla="*/ 495250 w 609600"/>
                <a:gd name="connsiteY0" fmla="*/ 0 h 288429"/>
                <a:gd name="connsiteX1" fmla="*/ 0 w 609600"/>
                <a:gd name="connsiteY1" fmla="*/ 278904 h 288429"/>
                <a:gd name="connsiteX2" fmla="*/ 609600 w 609600"/>
                <a:gd name="connsiteY2" fmla="*/ 288429 h 288429"/>
                <a:gd name="connsiteX3" fmla="*/ 609600 w 609600"/>
                <a:gd name="connsiteY3" fmla="*/ 126504 h 288429"/>
                <a:gd name="connsiteX4" fmla="*/ 495250 w 609600"/>
                <a:gd name="connsiteY4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495250 w 639266"/>
                <a:gd name="connsiteY5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567258 w 639266"/>
                <a:gd name="connsiteY5" fmla="*/ 72009 h 288429"/>
                <a:gd name="connsiteX6" fmla="*/ 495250 w 639266"/>
                <a:gd name="connsiteY6" fmla="*/ 0 h 28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266" h="288429">
                  <a:moveTo>
                    <a:pt x="495250" y="0"/>
                  </a:moveTo>
                  <a:lnTo>
                    <a:pt x="0" y="278904"/>
                  </a:lnTo>
                  <a:lnTo>
                    <a:pt x="609600" y="288429"/>
                  </a:lnTo>
                  <a:lnTo>
                    <a:pt x="639266" y="216025"/>
                  </a:lnTo>
                  <a:lnTo>
                    <a:pt x="609600" y="126504"/>
                  </a:lnTo>
                  <a:lnTo>
                    <a:pt x="567258" y="72009"/>
                  </a:lnTo>
                  <a:lnTo>
                    <a:pt x="495250" y="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006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2" name="Connecteur droit 11"/>
            <p:cNvCxnSpPr/>
            <p:nvPr/>
          </p:nvCxnSpPr>
          <p:spPr>
            <a:xfrm flipH="1">
              <a:off x="6660233" y="4077072"/>
              <a:ext cx="1964408" cy="1008112"/>
            </a:xfrm>
            <a:prstGeom prst="line">
              <a:avLst/>
            </a:prstGeom>
            <a:ln w="38100">
              <a:solidFill>
                <a:srgbClr val="006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7453690" y="4653363"/>
              <a:ext cx="107717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5" name="Rectangle 28"/>
          <p:cNvSpPr>
            <a:spLocks noChangeArrowheads="1"/>
          </p:cNvSpPr>
          <p:nvPr/>
        </p:nvSpPr>
        <p:spPr bwMode="auto">
          <a:xfrm>
            <a:off x="7956550" y="5362550"/>
            <a:ext cx="5533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ak </a:t>
            </a:r>
            <a:endParaRPr lang="fr-F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Forme libre 14"/>
          <p:cNvSpPr/>
          <p:nvPr/>
        </p:nvSpPr>
        <p:spPr>
          <a:xfrm flipH="1" flipV="1">
            <a:off x="7667625" y="5219675"/>
            <a:ext cx="331788" cy="309562"/>
          </a:xfrm>
          <a:custGeom>
            <a:avLst/>
            <a:gdLst>
              <a:gd name="connsiteX0" fmla="*/ 0 w 561975"/>
              <a:gd name="connsiteY0" fmla="*/ 3175 h 193675"/>
              <a:gd name="connsiteX1" fmla="*/ 400050 w 561975"/>
              <a:gd name="connsiteY1" fmla="*/ 31750 h 193675"/>
              <a:gd name="connsiteX2" fmla="*/ 561975 w 561975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93675">
                <a:moveTo>
                  <a:pt x="0" y="3175"/>
                </a:moveTo>
                <a:cubicBezTo>
                  <a:pt x="153193" y="1587"/>
                  <a:pt x="306387" y="0"/>
                  <a:pt x="400050" y="31750"/>
                </a:cubicBezTo>
                <a:cubicBezTo>
                  <a:pt x="493713" y="63500"/>
                  <a:pt x="561975" y="193675"/>
                  <a:pt x="561975" y="19367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92" name="Rectangle 1"/>
          <p:cNvSpPr>
            <a:spLocks noChangeArrowheads="1"/>
          </p:cNvSpPr>
          <p:nvPr/>
        </p:nvSpPr>
        <p:spPr bwMode="auto">
          <a:xfrm>
            <a:off x="107950" y="72279"/>
            <a:ext cx="8928100" cy="66690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0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858565"/>
            <a:ext cx="20986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579290"/>
            <a:ext cx="34036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276872"/>
            <a:ext cx="5905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112440"/>
            <a:ext cx="2232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858565"/>
            <a:ext cx="1466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251520" y="4885873"/>
            <a:ext cx="583264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fr-FR" sz="2400" b="1" i="1" u="sng" dirty="0" smtClean="0">
                <a:ea typeface="Calibri" pitchFamily="34" charset="0"/>
                <a:cs typeface="Times New Roman" pitchFamily="18" charset="0"/>
              </a:rPr>
              <a:t>Conclusion</a:t>
            </a:r>
            <a:r>
              <a:rPr lang="fr-FR" sz="2400" b="1" i="1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Pour vérifier qu’une réaction du type </a:t>
            </a:r>
            <a:r>
              <a:rPr lang="fr-FR" sz="2400" dirty="0" smtClean="0">
                <a:sym typeface="Wingdings 2" pitchFamily="18" charset="2"/>
              </a:rPr>
              <a:t>« </a:t>
            </a:r>
            <a:r>
              <a:rPr lang="fr-FR" sz="2400" b="1" dirty="0" err="1" smtClean="0">
                <a:sym typeface="Wingdings 2" pitchFamily="18" charset="2"/>
              </a:rPr>
              <a:t>aA</a:t>
            </a:r>
            <a:r>
              <a:rPr lang="fr-FR" sz="2400" b="1" dirty="0" smtClean="0">
                <a:sym typeface="Wingdings 2" pitchFamily="18" charset="2"/>
              </a:rPr>
              <a:t> </a:t>
            </a:r>
            <a:r>
              <a:rPr lang="fr-FR" sz="2400" b="1" dirty="0" smtClean="0">
                <a:sym typeface="Wingdings" pitchFamily="2" charset="2"/>
              </a:rPr>
              <a:t></a:t>
            </a:r>
            <a:r>
              <a:rPr lang="fr-FR" sz="2400" b="1" dirty="0" smtClean="0"/>
              <a:t> produit(s)</a:t>
            </a:r>
            <a:r>
              <a:rPr lang="fr-FR" sz="2400" dirty="0" smtClean="0">
                <a:sym typeface="Wingdings" pitchFamily="2" charset="2"/>
              </a:rPr>
              <a:t> »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 trace le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graphique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1/[A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] = f(t)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qui doit être une droite :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coefficient directeur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ak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»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d’ordonnée à l’origine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1/[A]</a:t>
            </a:r>
            <a:r>
              <a:rPr lang="fr-FR" sz="2000" b="1" baseline="-300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049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2788047"/>
            <a:ext cx="388778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3678932"/>
            <a:ext cx="38877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2611834"/>
            <a:ext cx="3552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e 30"/>
          <p:cNvGrpSpPr/>
          <p:nvPr/>
        </p:nvGrpSpPr>
        <p:grpSpPr>
          <a:xfrm>
            <a:off x="6274682" y="5334307"/>
            <a:ext cx="673582" cy="830997"/>
            <a:chOff x="6274682" y="5334307"/>
            <a:chExt cx="673582" cy="830997"/>
          </a:xfrm>
        </p:grpSpPr>
        <p:sp>
          <p:nvSpPr>
            <p:cNvPr id="16394" name="Rectangle 27"/>
            <p:cNvSpPr>
              <a:spLocks noChangeArrowheads="1"/>
            </p:cNvSpPr>
            <p:nvPr/>
          </p:nvSpPr>
          <p:spPr bwMode="auto">
            <a:xfrm>
              <a:off x="6274682" y="5334307"/>
              <a:ext cx="6735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0C0"/>
                  </a:solidFill>
                  <a:ea typeface="Calibri" pitchFamily="34" charset="0"/>
                  <a:cs typeface="TimesNewRomanPSMT" charset="0"/>
                </a:rPr>
                <a:t>1 </a:t>
              </a:r>
              <a:endParaRPr lang="fr-FR" sz="2400" b="1" dirty="0" smtClean="0">
                <a:solidFill>
                  <a:srgbClr val="0070C0"/>
                </a:solidFill>
                <a:ea typeface="Calibri" pitchFamily="34" charset="0"/>
                <a:cs typeface="TimesNewRomanPSMT" charset="0"/>
              </a:endParaRPr>
            </a:p>
            <a:p>
              <a:pPr algn="ctr"/>
              <a:r>
                <a:rPr lang="fr-FR" sz="2400" b="1" dirty="0" smtClean="0">
                  <a:solidFill>
                    <a:srgbClr val="0070C0"/>
                  </a:solidFill>
                  <a:ea typeface="Calibri" pitchFamily="34" charset="0"/>
                  <a:cs typeface="TimesNewRomanPSMT" charset="0"/>
                </a:rPr>
                <a:t>[</a:t>
              </a:r>
              <a:r>
                <a:rPr lang="fr-FR" sz="2400" b="1" dirty="0">
                  <a:solidFill>
                    <a:srgbClr val="0070C0"/>
                  </a:solidFill>
                  <a:ea typeface="Calibri" pitchFamily="34" charset="0"/>
                  <a:cs typeface="TimesNewRomanPSMT" charset="0"/>
                </a:rPr>
                <a:t>A]</a:t>
              </a:r>
              <a:r>
                <a:rPr lang="fr-FR" sz="2400" b="1" baseline="-25000" dirty="0">
                  <a:solidFill>
                    <a:srgbClr val="0070C0"/>
                  </a:solidFill>
                  <a:ea typeface="Calibri" pitchFamily="34" charset="0"/>
                  <a:cs typeface="TimesNewRomanPSMT" charset="0"/>
                </a:rPr>
                <a:t>0</a:t>
              </a:r>
              <a:endParaRPr lang="fr-FR" sz="2400" baseline="-250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NewRomanPSMT" charset="0"/>
              </a:endParaRPr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6372200" y="5733256"/>
              <a:ext cx="3855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6300192" y="4293096"/>
            <a:ext cx="569387" cy="830997"/>
            <a:chOff x="6326779" y="5334307"/>
            <a:chExt cx="569387" cy="830997"/>
          </a:xfrm>
        </p:grpSpPr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6326779" y="5334307"/>
              <a:ext cx="56938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ea typeface="Calibri" pitchFamily="34" charset="0"/>
                  <a:cs typeface="TimesNewRomanPSMT" charset="0"/>
                </a:rPr>
                <a:t>1 </a:t>
              </a:r>
              <a:endParaRPr lang="fr-FR" sz="2400" b="1" dirty="0" smtClean="0">
                <a:ea typeface="Calibri" pitchFamily="34" charset="0"/>
                <a:cs typeface="TimesNewRomanPSMT" charset="0"/>
              </a:endParaRPr>
            </a:p>
            <a:p>
              <a:pPr algn="ctr"/>
              <a:r>
                <a:rPr lang="fr-FR" sz="2400" b="1" dirty="0" smtClean="0">
                  <a:ea typeface="Calibri" pitchFamily="34" charset="0"/>
                  <a:cs typeface="TimesNewRomanPSMT" charset="0"/>
                </a:rPr>
                <a:t>[</a:t>
              </a:r>
              <a:r>
                <a:rPr lang="fr-FR" sz="2400" b="1" dirty="0">
                  <a:ea typeface="Calibri" pitchFamily="34" charset="0"/>
                  <a:cs typeface="TimesNewRomanPSMT" charset="0"/>
                </a:rPr>
                <a:t>A</a:t>
              </a:r>
              <a:r>
                <a:rPr lang="fr-FR" sz="2400" b="1" dirty="0" smtClean="0">
                  <a:ea typeface="Calibri" pitchFamily="34" charset="0"/>
                  <a:cs typeface="TimesNewRomanPSMT" charset="0"/>
                </a:rPr>
                <a:t>]</a:t>
              </a:r>
              <a:endParaRPr lang="fr-FR" sz="2400" baseline="-25000" dirty="0">
                <a:latin typeface="Calibri" pitchFamily="34" charset="0"/>
                <a:ea typeface="Calibri" pitchFamily="34" charset="0"/>
                <a:cs typeface="TimesNewRomanPSMT" charset="0"/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6410300" y="5733256"/>
              <a:ext cx="3855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5" grpId="0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8529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wavy" dirty="0" smtClean="0">
                <a:latin typeface="Times New Roman" pitchFamily="18" charset="0"/>
                <a:cs typeface="Times New Roman" pitchFamily="18" charset="0"/>
              </a:rPr>
              <a:t>Application 8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Vérifier que l’ordre global </a:t>
            </a:r>
            <a:r>
              <a:rPr lang="fr-FR" sz="2000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estimé dans l’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Application 7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est le bon en utilisant la méthode intégrale. En déduire la valeur de la constante de vitesse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107950" y="44450"/>
            <a:ext cx="8928100" cy="28084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 l="3223" t="23120" r="62938" b="12201"/>
          <a:stretch>
            <a:fillRect/>
          </a:stretch>
        </p:blipFill>
        <p:spPr bwMode="auto">
          <a:xfrm>
            <a:off x="34372" y="3576690"/>
            <a:ext cx="2890647" cy="3179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 l="39834" t="23120" r="26278" b="12201"/>
          <a:stretch>
            <a:fillRect/>
          </a:stretch>
        </p:blipFill>
        <p:spPr bwMode="auto">
          <a:xfrm>
            <a:off x="3059832" y="3573016"/>
            <a:ext cx="2915816" cy="3179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 l="56142" t="23120" r="9838" b="12201"/>
          <a:stretch>
            <a:fillRect/>
          </a:stretch>
        </p:blipFill>
        <p:spPr bwMode="auto">
          <a:xfrm>
            <a:off x="6094301" y="3588050"/>
            <a:ext cx="2962615" cy="31683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6732588" y="2386956"/>
            <a:ext cx="1958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460432" y="2314079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>
                <a:ea typeface="Calibri" pitchFamily="34" charset="0"/>
                <a:cs typeface="Times New Roman" pitchFamily="18" charset="0"/>
              </a:rPr>
              <a:t>t</a:t>
            </a:r>
          </a:p>
        </p:txBody>
      </p: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 flipH="1" flipV="1">
            <a:off x="6877050" y="658168"/>
            <a:ext cx="46038" cy="18732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11" name="Groupe 32"/>
          <p:cNvGrpSpPr>
            <a:grpSpLocks/>
          </p:cNvGrpSpPr>
          <p:nvPr/>
        </p:nvGrpSpPr>
        <p:grpSpPr bwMode="auto">
          <a:xfrm>
            <a:off x="6804025" y="874812"/>
            <a:ext cx="1296988" cy="1008062"/>
            <a:chOff x="6660233" y="4077072"/>
            <a:chExt cx="1964408" cy="1008112"/>
          </a:xfrm>
        </p:grpSpPr>
        <p:sp>
          <p:nvSpPr>
            <p:cNvPr id="13" name="Forme libre 12"/>
            <p:cNvSpPr/>
            <p:nvPr/>
          </p:nvSpPr>
          <p:spPr>
            <a:xfrm>
              <a:off x="7533036" y="4364423"/>
              <a:ext cx="639574" cy="288939"/>
            </a:xfrm>
            <a:custGeom>
              <a:avLst/>
              <a:gdLst>
                <a:gd name="connsiteX0" fmla="*/ 523875 w 609600"/>
                <a:gd name="connsiteY0" fmla="*/ 0 h 247650"/>
                <a:gd name="connsiteX1" fmla="*/ 0 w 609600"/>
                <a:gd name="connsiteY1" fmla="*/ 238125 h 247650"/>
                <a:gd name="connsiteX2" fmla="*/ 609600 w 609600"/>
                <a:gd name="connsiteY2" fmla="*/ 247650 h 247650"/>
                <a:gd name="connsiteX3" fmla="*/ 609600 w 609600"/>
                <a:gd name="connsiteY3" fmla="*/ 85725 h 247650"/>
                <a:gd name="connsiteX4" fmla="*/ 523875 w 609600"/>
                <a:gd name="connsiteY4" fmla="*/ 0 h 247650"/>
                <a:gd name="connsiteX0" fmla="*/ 495250 w 609600"/>
                <a:gd name="connsiteY0" fmla="*/ 0 h 288429"/>
                <a:gd name="connsiteX1" fmla="*/ 0 w 609600"/>
                <a:gd name="connsiteY1" fmla="*/ 278904 h 288429"/>
                <a:gd name="connsiteX2" fmla="*/ 609600 w 609600"/>
                <a:gd name="connsiteY2" fmla="*/ 288429 h 288429"/>
                <a:gd name="connsiteX3" fmla="*/ 609600 w 609600"/>
                <a:gd name="connsiteY3" fmla="*/ 126504 h 288429"/>
                <a:gd name="connsiteX4" fmla="*/ 495250 w 609600"/>
                <a:gd name="connsiteY4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495250 w 639266"/>
                <a:gd name="connsiteY5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567258 w 639266"/>
                <a:gd name="connsiteY5" fmla="*/ 72009 h 288429"/>
                <a:gd name="connsiteX6" fmla="*/ 495250 w 639266"/>
                <a:gd name="connsiteY6" fmla="*/ 0 h 28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266" h="288429">
                  <a:moveTo>
                    <a:pt x="495250" y="0"/>
                  </a:moveTo>
                  <a:lnTo>
                    <a:pt x="0" y="278904"/>
                  </a:lnTo>
                  <a:lnTo>
                    <a:pt x="609600" y="288429"/>
                  </a:lnTo>
                  <a:lnTo>
                    <a:pt x="639266" y="216025"/>
                  </a:lnTo>
                  <a:lnTo>
                    <a:pt x="609600" y="126504"/>
                  </a:lnTo>
                  <a:lnTo>
                    <a:pt x="567258" y="72009"/>
                  </a:lnTo>
                  <a:lnTo>
                    <a:pt x="495250" y="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006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4" name="Connecteur droit 13"/>
            <p:cNvCxnSpPr/>
            <p:nvPr/>
          </p:nvCxnSpPr>
          <p:spPr>
            <a:xfrm flipH="1">
              <a:off x="6660233" y="4077072"/>
              <a:ext cx="1964408" cy="1008112"/>
            </a:xfrm>
            <a:prstGeom prst="line">
              <a:avLst/>
            </a:prstGeom>
            <a:ln w="38100">
              <a:solidFill>
                <a:srgbClr val="006C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7453690" y="4653363"/>
              <a:ext cx="107717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51520" y="1035541"/>
            <a:ext cx="5832648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fr-FR" sz="2400" b="1" i="1" u="sng" dirty="0" smtClean="0">
                <a:ea typeface="Calibri" pitchFamily="34" charset="0"/>
                <a:cs typeface="Times New Roman" pitchFamily="18" charset="0"/>
              </a:rPr>
              <a:t>Conclusion</a:t>
            </a:r>
            <a:r>
              <a:rPr lang="fr-FR" sz="2400" b="1" i="1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Pour vérifier qu’une réaction du type </a:t>
            </a:r>
            <a:r>
              <a:rPr lang="fr-FR" sz="2400" dirty="0" smtClean="0">
                <a:sym typeface="Wingdings 2" pitchFamily="18" charset="2"/>
              </a:rPr>
              <a:t>« </a:t>
            </a:r>
            <a:r>
              <a:rPr lang="fr-FR" sz="2400" b="1" dirty="0" err="1" smtClean="0">
                <a:sym typeface="Wingdings 2" pitchFamily="18" charset="2"/>
              </a:rPr>
              <a:t>aA</a:t>
            </a:r>
            <a:r>
              <a:rPr lang="fr-FR" sz="2400" b="1" dirty="0" smtClean="0">
                <a:sym typeface="Wingdings 2" pitchFamily="18" charset="2"/>
              </a:rPr>
              <a:t> </a:t>
            </a:r>
            <a:r>
              <a:rPr lang="fr-FR" sz="2400" b="1" dirty="0" smtClean="0">
                <a:sym typeface="Wingdings" pitchFamily="2" charset="2"/>
              </a:rPr>
              <a:t></a:t>
            </a:r>
            <a:r>
              <a:rPr lang="fr-FR" sz="2400" b="1" dirty="0" smtClean="0"/>
              <a:t> produit(s)</a:t>
            </a:r>
            <a:r>
              <a:rPr lang="fr-FR" sz="2400" dirty="0" smtClean="0">
                <a:sym typeface="Wingdings" pitchFamily="2" charset="2"/>
              </a:rPr>
              <a:t> »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 trace le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graphique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1/[A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] = f(t)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qui doit être une droite :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coefficient directeur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ak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»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#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d’ordonnée à l’origine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1/[A]</a:t>
            </a:r>
            <a:r>
              <a:rPr lang="fr-FR" sz="2000" b="1" baseline="-300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1532" y="44624"/>
            <a:ext cx="3677975" cy="9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e 17"/>
          <p:cNvGrpSpPr/>
          <p:nvPr/>
        </p:nvGrpSpPr>
        <p:grpSpPr>
          <a:xfrm>
            <a:off x="6274682" y="1483975"/>
            <a:ext cx="673582" cy="830997"/>
            <a:chOff x="6274682" y="5334307"/>
            <a:chExt cx="673582" cy="830997"/>
          </a:xfrm>
        </p:grpSpPr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6274682" y="5334307"/>
              <a:ext cx="67358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70C0"/>
                  </a:solidFill>
                  <a:ea typeface="Calibri" pitchFamily="34" charset="0"/>
                  <a:cs typeface="TimesNewRomanPSMT" charset="0"/>
                </a:rPr>
                <a:t>1 </a:t>
              </a:r>
              <a:endParaRPr lang="fr-FR" sz="2400" b="1" dirty="0" smtClean="0">
                <a:solidFill>
                  <a:srgbClr val="0070C0"/>
                </a:solidFill>
                <a:ea typeface="Calibri" pitchFamily="34" charset="0"/>
                <a:cs typeface="TimesNewRomanPSMT" charset="0"/>
              </a:endParaRPr>
            </a:p>
            <a:p>
              <a:pPr algn="ctr"/>
              <a:r>
                <a:rPr lang="fr-FR" sz="2400" b="1" dirty="0" smtClean="0">
                  <a:solidFill>
                    <a:srgbClr val="0070C0"/>
                  </a:solidFill>
                  <a:ea typeface="Calibri" pitchFamily="34" charset="0"/>
                  <a:cs typeface="TimesNewRomanPSMT" charset="0"/>
                </a:rPr>
                <a:t>[</a:t>
              </a:r>
              <a:r>
                <a:rPr lang="fr-FR" sz="2400" b="1" dirty="0">
                  <a:solidFill>
                    <a:srgbClr val="0070C0"/>
                  </a:solidFill>
                  <a:ea typeface="Calibri" pitchFamily="34" charset="0"/>
                  <a:cs typeface="TimesNewRomanPSMT" charset="0"/>
                </a:rPr>
                <a:t>A]</a:t>
              </a:r>
              <a:r>
                <a:rPr lang="fr-FR" sz="2400" b="1" baseline="-25000" dirty="0">
                  <a:solidFill>
                    <a:srgbClr val="0070C0"/>
                  </a:solidFill>
                  <a:ea typeface="Calibri" pitchFamily="34" charset="0"/>
                  <a:cs typeface="TimesNewRomanPSMT" charset="0"/>
                </a:rPr>
                <a:t>0</a:t>
              </a:r>
              <a:endParaRPr lang="fr-FR" sz="2400" baseline="-250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NewRomanPSMT" charset="0"/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6372200" y="5733256"/>
              <a:ext cx="3855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6300192" y="442764"/>
            <a:ext cx="569387" cy="830997"/>
            <a:chOff x="6326779" y="5334307"/>
            <a:chExt cx="569387" cy="830997"/>
          </a:xfrm>
        </p:grpSpPr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6326779" y="5334307"/>
              <a:ext cx="56938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ea typeface="Calibri" pitchFamily="34" charset="0"/>
                  <a:cs typeface="TimesNewRomanPSMT" charset="0"/>
                </a:rPr>
                <a:t>1 </a:t>
              </a:r>
              <a:endParaRPr lang="fr-FR" sz="2400" b="1" dirty="0" smtClean="0">
                <a:ea typeface="Calibri" pitchFamily="34" charset="0"/>
                <a:cs typeface="TimesNewRomanPSMT" charset="0"/>
              </a:endParaRPr>
            </a:p>
            <a:p>
              <a:pPr algn="ctr"/>
              <a:r>
                <a:rPr lang="fr-FR" sz="2400" b="1" dirty="0" smtClean="0">
                  <a:ea typeface="Calibri" pitchFamily="34" charset="0"/>
                  <a:cs typeface="TimesNewRomanPSMT" charset="0"/>
                </a:rPr>
                <a:t>[</a:t>
              </a:r>
              <a:r>
                <a:rPr lang="fr-FR" sz="2400" b="1" dirty="0">
                  <a:ea typeface="Calibri" pitchFamily="34" charset="0"/>
                  <a:cs typeface="TimesNewRomanPSMT" charset="0"/>
                </a:rPr>
                <a:t>A</a:t>
              </a:r>
              <a:r>
                <a:rPr lang="fr-FR" sz="2400" b="1" dirty="0" smtClean="0">
                  <a:ea typeface="Calibri" pitchFamily="34" charset="0"/>
                  <a:cs typeface="TimesNewRomanPSMT" charset="0"/>
                </a:rPr>
                <a:t>]</a:t>
              </a:r>
              <a:endParaRPr lang="fr-FR" sz="2400" baseline="-25000" dirty="0">
                <a:latin typeface="Calibri" pitchFamily="34" charset="0"/>
                <a:ea typeface="Calibri" pitchFamily="34" charset="0"/>
                <a:cs typeface="TimesNewRomanPSMT" charset="0"/>
              </a:endParaRPr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6410300" y="5733256"/>
              <a:ext cx="3855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7956550" y="1527175"/>
            <a:ext cx="5533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ak </a:t>
            </a:r>
            <a:endParaRPr lang="fr-F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 flipH="1" flipV="1">
            <a:off x="7667625" y="1384300"/>
            <a:ext cx="331788" cy="309562"/>
          </a:xfrm>
          <a:custGeom>
            <a:avLst/>
            <a:gdLst>
              <a:gd name="connsiteX0" fmla="*/ 0 w 561975"/>
              <a:gd name="connsiteY0" fmla="*/ 3175 h 193675"/>
              <a:gd name="connsiteX1" fmla="*/ 400050 w 561975"/>
              <a:gd name="connsiteY1" fmla="*/ 31750 h 193675"/>
              <a:gd name="connsiteX2" fmla="*/ 561975 w 561975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93675">
                <a:moveTo>
                  <a:pt x="0" y="3175"/>
                </a:moveTo>
                <a:cubicBezTo>
                  <a:pt x="153193" y="1587"/>
                  <a:pt x="306387" y="0"/>
                  <a:pt x="400050" y="31750"/>
                </a:cubicBezTo>
                <a:cubicBezTo>
                  <a:pt x="493713" y="63500"/>
                  <a:pt x="561975" y="193675"/>
                  <a:pt x="561975" y="19367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11960" y="5540102"/>
            <a:ext cx="1152203" cy="360363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80715" y="5516290"/>
            <a:ext cx="7705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comparer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avec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 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ln[A]    =  –  a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k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t + ln[A]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  »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wavy" dirty="0" smtClean="0">
                <a:latin typeface="Times New Roman" pitchFamily="18" charset="0"/>
                <a:cs typeface="Times New Roman" pitchFamily="18" charset="0"/>
              </a:rPr>
              <a:t>Application 8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Vérifier que l’ordre global </a:t>
            </a:r>
            <a:r>
              <a:rPr lang="fr-FR" sz="2000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estimé dans l’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Application 7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est le bon en utilisant la méthode intégrale. En déduire la valeur de la constante de vitesse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3223" t="23120" r="62938" b="12201"/>
          <a:stretch>
            <a:fillRect/>
          </a:stretch>
        </p:blipFill>
        <p:spPr bwMode="auto">
          <a:xfrm>
            <a:off x="34372" y="696370"/>
            <a:ext cx="2890647" cy="3179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9834" t="23120" r="26278" b="12201"/>
          <a:stretch>
            <a:fillRect/>
          </a:stretch>
        </p:blipFill>
        <p:spPr bwMode="auto">
          <a:xfrm>
            <a:off x="3059832" y="692696"/>
            <a:ext cx="2915816" cy="3179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56142" t="23120" r="9838" b="12201"/>
          <a:stretch>
            <a:fillRect/>
          </a:stretch>
        </p:blipFill>
        <p:spPr bwMode="auto">
          <a:xfrm>
            <a:off x="6094301" y="707730"/>
            <a:ext cx="2962615" cy="31683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lèche vers le bas 5"/>
          <p:cNvSpPr/>
          <p:nvPr/>
        </p:nvSpPr>
        <p:spPr>
          <a:xfrm>
            <a:off x="1331640" y="393305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7524328" y="393305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4283968" y="393305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520" y="4437112"/>
            <a:ext cx="2592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Points mal alignés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0 non vérifié</a:t>
            </a:r>
            <a:endParaRPr lang="fr-FR" sz="20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03848" y="4437112"/>
            <a:ext cx="2592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Points bien alignés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1 vérifié</a:t>
            </a:r>
            <a:endParaRPr lang="fr-FR" sz="20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300192" y="4437112"/>
            <a:ext cx="2592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Points mal alignés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Ordre 2 non vérifié</a:t>
            </a:r>
            <a:endParaRPr lang="fr-FR" sz="20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3" name="AutoShape 5"/>
          <p:cNvCxnSpPr>
            <a:cxnSpLocks noChangeShapeType="1"/>
          </p:cNvCxnSpPr>
          <p:nvPr/>
        </p:nvCxnSpPr>
        <p:spPr bwMode="auto">
          <a:xfrm flipH="1">
            <a:off x="4499992" y="5900465"/>
            <a:ext cx="359346" cy="264839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6" name="ZoneTexte 18"/>
          <p:cNvSpPr txBox="1">
            <a:spLocks noChangeArrowheads="1"/>
          </p:cNvSpPr>
          <p:nvPr/>
        </p:nvSpPr>
        <p:spPr bwMode="auto">
          <a:xfrm>
            <a:off x="1187450" y="6092552"/>
            <a:ext cx="32976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 =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0,00201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a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avec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= 1 </a:t>
            </a:r>
          </a:p>
          <a:p>
            <a:pPr>
              <a:defRPr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 = </a:t>
            </a:r>
            <a:r>
              <a:rPr lang="fr-FR" sz="20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0,00201 </a:t>
            </a:r>
            <a:r>
              <a:rPr lang="fr-FR" sz="20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fr-FR" sz="2000" b="1" u="sng" baseline="30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5976" y="5104234"/>
            <a:ext cx="1152128" cy="374898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5963" y="5108302"/>
            <a:ext cx="792162" cy="360363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1863" y="5540102"/>
            <a:ext cx="720725" cy="360363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H="1">
            <a:off x="6300788" y="5900465"/>
            <a:ext cx="71437" cy="287337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</p:spPr>
      </p:cxnSp>
      <p:sp>
        <p:nvSpPr>
          <p:cNvPr id="22" name="ZoneTexte 19"/>
          <p:cNvSpPr txBox="1">
            <a:spLocks noChangeArrowheads="1"/>
          </p:cNvSpPr>
          <p:nvPr/>
        </p:nvSpPr>
        <p:spPr bwMode="auto">
          <a:xfrm>
            <a:off x="5148263" y="6092552"/>
            <a:ext cx="38413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baseline="-25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exp ( – 4,40 ) </a:t>
            </a:r>
          </a:p>
          <a:p>
            <a:r>
              <a:rPr lang="fr-FR" sz="2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u="sng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u="sng" baseline="-25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u="sng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1,23.10 </a:t>
            </a:r>
            <a:r>
              <a:rPr lang="fr-FR" sz="2000" b="1" u="sng" baseline="30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u="sng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mol.L </a:t>
            </a:r>
            <a:r>
              <a:rPr lang="fr-FR" sz="2000" b="1" u="sng" baseline="30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u="sng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0825" y="5117122"/>
            <a:ext cx="8713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[C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6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]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0,00201 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4,40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6" grpId="0" animBg="1"/>
      <p:bldP spid="7" grpId="0" animBg="1"/>
      <p:bldP spid="8" grpId="0" animBg="1"/>
      <p:bldP spid="16" grpId="0"/>
      <p:bldP spid="17" grpId="0" animBg="1"/>
      <p:bldP spid="19" grpId="0" animBg="1"/>
      <p:bldP spid="20" grpId="0" animBg="1"/>
      <p:bldP spid="2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11960" y="548432"/>
            <a:ext cx="1152203" cy="360363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0715" y="515800"/>
            <a:ext cx="7705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 comparer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avec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 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ln[A]    =  –  a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k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t + ln[A]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  »</a:t>
            </a:r>
          </a:p>
        </p:txBody>
      </p:sp>
      <p:cxnSp>
        <p:nvCxnSpPr>
          <p:cNvPr id="2" name="AutoShape 5"/>
          <p:cNvCxnSpPr>
            <a:cxnSpLocks noChangeShapeType="1"/>
          </p:cNvCxnSpPr>
          <p:nvPr/>
        </p:nvCxnSpPr>
        <p:spPr bwMode="auto">
          <a:xfrm flipH="1">
            <a:off x="4499992" y="899975"/>
            <a:ext cx="359346" cy="264839"/>
          </a:xfrm>
          <a:prstGeom prst="straightConnector1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3" name="ZoneTexte 18"/>
          <p:cNvSpPr txBox="1">
            <a:spLocks noChangeArrowheads="1"/>
          </p:cNvSpPr>
          <p:nvPr/>
        </p:nvSpPr>
        <p:spPr bwMode="auto">
          <a:xfrm>
            <a:off x="1187450" y="1092062"/>
            <a:ext cx="32976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 = </a:t>
            </a: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0,00201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a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avec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= 1 </a:t>
            </a:r>
          </a:p>
          <a:p>
            <a:pPr>
              <a:defRPr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 = </a:t>
            </a:r>
            <a:r>
              <a:rPr lang="fr-FR" sz="20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0,00201 </a:t>
            </a:r>
            <a:r>
              <a:rPr lang="fr-FR" sz="20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fr-FR" sz="2000" b="1" u="sng" baseline="30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19"/>
          <p:cNvSpPr txBox="1">
            <a:spLocks noChangeArrowheads="1"/>
          </p:cNvSpPr>
          <p:nvPr/>
        </p:nvSpPr>
        <p:spPr bwMode="auto">
          <a:xfrm>
            <a:off x="5148263" y="1092062"/>
            <a:ext cx="38413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baseline="-25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exp ( – 4,40 ) </a:t>
            </a:r>
          </a:p>
          <a:p>
            <a:r>
              <a:rPr lang="fr-FR" sz="2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u="sng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u="sng" baseline="-25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u="sng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1,23.10 </a:t>
            </a:r>
            <a:r>
              <a:rPr lang="fr-FR" sz="2000" b="1" u="sng" baseline="30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u="sng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mol.L </a:t>
            </a:r>
            <a:r>
              <a:rPr lang="fr-FR" sz="2000" b="1" u="sng" baseline="30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u="sng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3968" y="116632"/>
            <a:ext cx="1296144" cy="360363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5963" y="116632"/>
            <a:ext cx="792162" cy="360363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1863" y="548432"/>
            <a:ext cx="720725" cy="360363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 flipH="1">
            <a:off x="6300788" y="908795"/>
            <a:ext cx="71437" cy="287337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</p:spPr>
      </p:cxn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0825" y="116632"/>
            <a:ext cx="8713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[C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6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]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– 0,00201  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4,40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2072327"/>
            <a:ext cx="5692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Méthode des temps de demi-réaction :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7950" y="2492251"/>
            <a:ext cx="8928100" cy="720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fr-FR" sz="2000" dirty="0">
                <a:sym typeface="Wingdings 2" pitchFamily="18" charset="2"/>
              </a:rPr>
              <a:t></a:t>
            </a:r>
            <a:r>
              <a:rPr lang="fr-FR" sz="2000" dirty="0"/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/>
              <a:t> :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nécessaire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système physico-chimique pour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atteindre la moitié de son avancement final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(à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1/2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2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637886"/>
            <a:ext cx="563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50963" y="4365104"/>
            <a:ext cx="7793037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 smtClean="0"/>
              <a:t>Le </a:t>
            </a:r>
            <a:r>
              <a:rPr lang="fr-FR" sz="2000" b="1" i="1" dirty="0" smtClean="0"/>
              <a:t>temps de demi-réaction</a:t>
            </a:r>
            <a:r>
              <a:rPr lang="fr-FR" sz="2000" i="1" dirty="0" smtClean="0"/>
              <a:t> est égal au </a:t>
            </a:r>
            <a:r>
              <a:rPr lang="fr-FR" sz="2000" b="1" i="1" dirty="0" smtClean="0"/>
              <a:t>temps de demi-vie d’un réactif</a:t>
            </a:r>
            <a:r>
              <a:rPr lang="fr-FR" sz="2000" i="1" dirty="0" smtClean="0"/>
              <a:t> : il s’agit de la durée nécessaire pou</a:t>
            </a:r>
            <a:r>
              <a:rPr lang="fr-FR" sz="2000" dirty="0" smtClean="0"/>
              <a:t>r </a:t>
            </a:r>
            <a:r>
              <a:rPr lang="fr-FR" sz="2000" i="1" dirty="0" smtClean="0"/>
              <a:t>que la concentration du réactif devienne égale à la moyenne arithmétique entre sa concentration à l'état initial et celle à l'état final.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611560" y="3356992"/>
            <a:ext cx="784887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smtClean="0"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Pour </a:t>
            </a:r>
            <a:r>
              <a:rPr lang="en-US" sz="2400" b="1" dirty="0" err="1" smtClean="0"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une</a:t>
            </a:r>
            <a:r>
              <a:rPr lang="en-US" sz="2400" b="1" dirty="0" smtClean="0"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u="sng" dirty="0" smtClean="0">
                <a:solidFill>
                  <a:srgbClr val="006C31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TRANSFORMATION TOTALE</a:t>
            </a:r>
            <a:r>
              <a:rPr lang="en-US" sz="2400" b="1" dirty="0" smtClean="0"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en-US" sz="2400" b="1" baseline="-25000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1/2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 =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durée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nécessaire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 pour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consommer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 la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moitié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 du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réactif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  <a:sym typeface="Wingdings 2" pitchFamily="18" charset="2"/>
              </a:rPr>
              <a:t>limitant</a:t>
            </a:r>
            <a:endParaRPr lang="fr-FR" sz="2400" b="1" dirty="0">
              <a:solidFill>
                <a:srgbClr val="FF0000"/>
              </a:solidFill>
              <a:latin typeface="+mj-lt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576976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wavy" dirty="0" smtClean="0">
                <a:latin typeface="Times New Roman" pitchFamily="18" charset="0"/>
                <a:cs typeface="Times New Roman" pitchFamily="18" charset="0"/>
              </a:rPr>
              <a:t>Application 9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Déterminer le temps de demi-réaction pour les deux situations ci-dessous représentant l’évolution de la concentration du réactif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au cours du temps pour une réaction du type </a:t>
            </a:r>
            <a:r>
              <a:rPr lang="fr-FR" sz="2000" b="1" dirty="0" smtClean="0"/>
              <a:t>a A </a:t>
            </a:r>
            <a:r>
              <a:rPr lang="fr-FR" sz="2000" b="1" dirty="0" smtClean="0">
                <a:sym typeface="Wingdings"/>
              </a:rPr>
              <a:t></a:t>
            </a:r>
            <a:r>
              <a:rPr lang="fr-FR" sz="2000" b="1" dirty="0" smtClean="0"/>
              <a:t> produit(s)</a:t>
            </a:r>
            <a:r>
              <a:rPr lang="fr-FR" sz="2000" i="1" dirty="0" smtClean="0"/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115416"/>
            <a:ext cx="914400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Vitesses en cinétique chimique</a:t>
            </a:r>
            <a:endParaRPr lang="fr-FR" sz="2400" dirty="0">
              <a:ea typeface="Calibri" pitchFamily="34" charset="0"/>
              <a:cs typeface="Times New Roman" pitchFamily="18" charset="0"/>
            </a:endParaRPr>
          </a:p>
          <a:p>
            <a:endParaRPr lang="fr-FR" sz="1100" b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fr-FR" sz="21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	</a:t>
            </a:r>
            <a:r>
              <a:rPr lang="fr-FR" sz="21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Vitesse </a:t>
            </a:r>
            <a:r>
              <a:rPr lang="fr-FR" sz="21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volumique de formation ou de consommation</a:t>
            </a:r>
            <a:endParaRPr lang="fr-FR" sz="21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fr-FR" sz="800" dirty="0"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  <a:p>
            <a:pPr eaLnBrk="0" hangingPunct="0"/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            Considérons 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un système physico-chimique de volume constant (</a:t>
            </a:r>
            <a:r>
              <a:rPr lang="fr-F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isochore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) dans lequel se produit une transformation chimique caractérisée par l’équation chimique : </a:t>
            </a:r>
          </a:p>
          <a:p>
            <a:pPr algn="ctr" eaLnBrk="0" hangingPunct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r</a:t>
            </a:r>
            <a:r>
              <a:rPr lang="fr-FR" sz="24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 R</a:t>
            </a:r>
            <a:r>
              <a:rPr lang="fr-FR" sz="24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  </a:t>
            </a:r>
            <a:r>
              <a:rPr lang="fr-FR" sz="2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+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r</a:t>
            </a:r>
            <a:r>
              <a:rPr lang="fr-FR" sz="24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 R</a:t>
            </a:r>
            <a:r>
              <a:rPr lang="fr-FR" sz="24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  </a:t>
            </a:r>
            <a:r>
              <a:rPr lang="fr-FR" sz="2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+  …  </a:t>
            </a:r>
            <a:r>
              <a:rPr lang="en-US" sz="2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fr-FR" sz="2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p</a:t>
            </a:r>
            <a:r>
              <a:rPr lang="fr-FR" sz="24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P</a:t>
            </a:r>
            <a:r>
              <a:rPr lang="fr-FR" sz="24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</a:t>
            </a:r>
            <a:r>
              <a:rPr lang="fr-FR" sz="2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p</a:t>
            </a:r>
            <a:r>
              <a:rPr lang="fr-FR" sz="24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P</a:t>
            </a:r>
            <a:r>
              <a:rPr lang="fr-FR" sz="24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</a:t>
            </a:r>
            <a:r>
              <a:rPr lang="fr-FR" sz="2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  </a:t>
            </a:r>
            <a:r>
              <a:rPr lang="fr-FR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…</a:t>
            </a:r>
            <a:endParaRPr lang="fr-FR" b="1" dirty="0"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eaLnBrk="0" hangingPunct="0"/>
            <a:endParaRPr lang="fr-FR" sz="1100" b="1" dirty="0">
              <a:latin typeface="Calibri" pitchFamily="34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eaLnBrk="0" hangingPunct="0"/>
            <a:r>
              <a:rPr lang="fr-FR" sz="2000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A l’instant de date t, on définit :</a:t>
            </a:r>
          </a:p>
          <a:p>
            <a:pPr eaLnBrk="0" hangingPunct="0"/>
            <a:endParaRPr lang="fr-FR" sz="800" dirty="0"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eaLnBrk="0" hangingPunct="0"/>
            <a:r>
              <a:rPr lang="fr-FR" sz="20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● La </a:t>
            </a:r>
            <a:r>
              <a:rPr lang="fr-FR" sz="2000" b="1" i="1" u="sng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vitesse </a:t>
            </a:r>
            <a:r>
              <a:rPr lang="fr-FR" sz="2000" b="1" i="1" u="sng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volumique de </a:t>
            </a:r>
            <a:r>
              <a:rPr lang="fr-FR" sz="2000" b="1" i="1" u="sng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formation</a:t>
            </a:r>
            <a:r>
              <a:rPr lang="fr-FR" sz="2000" b="1" i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 du </a:t>
            </a:r>
            <a:r>
              <a:rPr lang="fr-FR" sz="2000" b="1" i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produit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P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i</a:t>
            </a:r>
            <a:endParaRPr lang="fr-FR" sz="1200" b="1" dirty="0">
              <a:latin typeface="Calibri" pitchFamily="34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6" y="2420888"/>
            <a:ext cx="259228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= dérivée temporelle de sa concentration</a:t>
            </a:r>
            <a:r>
              <a:rPr lang="fr-FR" sz="2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 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207" t="33600" r="59838" b="56320"/>
          <a:stretch>
            <a:fillRect/>
          </a:stretch>
        </p:blipFill>
        <p:spPr bwMode="auto">
          <a:xfrm>
            <a:off x="611560" y="3140968"/>
            <a:ext cx="2736304" cy="86409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ZoneTexte 67"/>
          <p:cNvSpPr txBox="1">
            <a:spLocks noChangeArrowheads="1"/>
          </p:cNvSpPr>
          <p:nvPr/>
        </p:nvSpPr>
        <p:spPr bwMode="auto">
          <a:xfrm>
            <a:off x="3779540" y="2916238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– 1 </a:t>
            </a:r>
            <a:endParaRPr lang="fr-FR" sz="2000" b="1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3274715" y="3132138"/>
            <a:ext cx="504825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3131840" y="3635375"/>
            <a:ext cx="647700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67"/>
          <p:cNvSpPr txBox="1">
            <a:spLocks noChangeArrowheads="1"/>
          </p:cNvSpPr>
          <p:nvPr/>
        </p:nvSpPr>
        <p:spPr bwMode="auto">
          <a:xfrm>
            <a:off x="3779540" y="3419475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258888" y="3779838"/>
            <a:ext cx="360362" cy="3603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67"/>
          <p:cNvSpPr txBox="1">
            <a:spLocks noChangeArrowheads="1"/>
          </p:cNvSpPr>
          <p:nvPr/>
        </p:nvSpPr>
        <p:spPr bwMode="auto">
          <a:xfrm>
            <a:off x="395288" y="4140200"/>
            <a:ext cx="1696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baseline="300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860032" y="3132138"/>
            <a:ext cx="41395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Coefficient directeur de la tangente à la courbe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[P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f(t) à l’instant de date t.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458112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sz="20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● </a:t>
            </a:r>
            <a:r>
              <a:rPr lang="fr-FR" sz="20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La </a:t>
            </a:r>
            <a:r>
              <a:rPr lang="fr-FR" sz="2000" b="1" i="1" u="sng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vitesse </a:t>
            </a:r>
            <a:r>
              <a:rPr lang="fr-FR" sz="2000" b="1" i="1" u="sng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volumique de consommation (ou de disparition)</a:t>
            </a:r>
            <a:r>
              <a:rPr lang="fr-FR" sz="2000" b="1" i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b="1" i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du </a:t>
            </a:r>
            <a:r>
              <a:rPr lang="fr-FR" sz="2000" b="1" i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réactif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R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i</a:t>
            </a:r>
            <a:endParaRPr lang="fr-FR" sz="1200" b="1" dirty="0">
              <a:latin typeface="Calibri" pitchFamily="34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6096" y="4941168"/>
            <a:ext cx="35283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= </a:t>
            </a:r>
            <a:r>
              <a:rPr lang="fr-FR" sz="20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opposé de la dérivée </a:t>
            </a:r>
            <a:r>
              <a:rPr lang="fr-FR" sz="2000" b="1" dirty="0" err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tempo-relle</a:t>
            </a:r>
            <a:r>
              <a:rPr lang="fr-FR" sz="20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de sa concentration </a:t>
            </a:r>
            <a:endParaRPr lang="fr-FR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2207" t="54599" r="56531" b="35321"/>
          <a:stretch>
            <a:fillRect/>
          </a:stretch>
        </p:blipFill>
        <p:spPr bwMode="auto">
          <a:xfrm>
            <a:off x="395536" y="5229200"/>
            <a:ext cx="3240360" cy="86409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ZoneTexte 67"/>
          <p:cNvSpPr txBox="1">
            <a:spLocks noChangeArrowheads="1"/>
          </p:cNvSpPr>
          <p:nvPr/>
        </p:nvSpPr>
        <p:spPr bwMode="auto">
          <a:xfrm>
            <a:off x="3995936" y="5013176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– 1 </a:t>
            </a:r>
            <a:endParaRPr lang="fr-FR" sz="2000" b="1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3491880" y="5229200"/>
            <a:ext cx="504825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203848" y="6021164"/>
            <a:ext cx="432048" cy="3601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67"/>
          <p:cNvSpPr txBox="1">
            <a:spLocks noChangeArrowheads="1"/>
          </p:cNvSpPr>
          <p:nvPr/>
        </p:nvSpPr>
        <p:spPr bwMode="auto">
          <a:xfrm>
            <a:off x="3635896" y="623731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971600" y="5877272"/>
            <a:ext cx="360362" cy="36036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67"/>
          <p:cNvSpPr txBox="1">
            <a:spLocks noChangeArrowheads="1"/>
          </p:cNvSpPr>
          <p:nvPr/>
        </p:nvSpPr>
        <p:spPr bwMode="auto">
          <a:xfrm>
            <a:off x="251520" y="6165304"/>
            <a:ext cx="1696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baseline="300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427984" y="5661248"/>
            <a:ext cx="47160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Opposé du coefficient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directeur de la tangente à la </a:t>
            </a:r>
            <a:r>
              <a:rPr lang="fr-FR" sz="20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courbe</a:t>
            </a:r>
            <a:r>
              <a:rPr lang="fr-FR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[R</a:t>
            </a:r>
            <a:r>
              <a:rPr lang="fr-FR" sz="2000" b="1" baseline="-25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f(t) à l’instant de date 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1" grpId="0"/>
      <p:bldP spid="12" grpId="0"/>
      <p:bldP spid="14" grpId="0" animBg="1"/>
      <p:bldP spid="16" grpId="0"/>
      <p:bldP spid="19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5692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Méthode des temps de demi-réaction :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950" y="392540"/>
            <a:ext cx="8928100" cy="720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fr-FR" sz="2000" dirty="0">
                <a:sym typeface="Wingdings 2" pitchFamily="18" charset="2"/>
              </a:rPr>
              <a:t></a:t>
            </a:r>
            <a:r>
              <a:rPr lang="fr-FR" sz="2000" dirty="0"/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/>
              <a:t> :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nécessaire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système physico-chimique pour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atteindre la moitié de son avancement final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(à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1/2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2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967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wavy" dirty="0" smtClean="0">
                <a:latin typeface="Times New Roman" pitchFamily="18" charset="0"/>
                <a:cs typeface="Times New Roman" pitchFamily="18" charset="0"/>
              </a:rPr>
              <a:t>Application 9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Déterminer le temps de demi-réaction pour les deux situations ci-dessous représentant l’évolution de la concentration du réactif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au cours du temps pour une réaction du type </a:t>
            </a:r>
            <a:r>
              <a:rPr lang="fr-FR" sz="2000" b="1" dirty="0" smtClean="0"/>
              <a:t>a A </a:t>
            </a:r>
            <a:r>
              <a:rPr lang="fr-FR" sz="2000" b="1" dirty="0" smtClean="0">
                <a:sym typeface="Wingdings"/>
              </a:rPr>
              <a:t></a:t>
            </a:r>
            <a:r>
              <a:rPr lang="fr-FR" sz="2000" b="1" dirty="0" smtClean="0"/>
              <a:t> produit(s)</a:t>
            </a:r>
            <a:r>
              <a:rPr lang="fr-FR" sz="2000" i="1" dirty="0" smtClean="0"/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4013" t="25720" r="33145" b="10441"/>
          <a:stretch>
            <a:fillRect/>
          </a:stretch>
        </p:blipFill>
        <p:spPr bwMode="auto">
          <a:xfrm>
            <a:off x="2195736" y="2276872"/>
            <a:ext cx="57966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75656" y="6033482"/>
            <a:ext cx="7957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l’état final,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A,F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réaction totale.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1/2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,0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/ 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avec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,0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0,6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mmol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971600" y="2636912"/>
            <a:ext cx="69121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,0</a:t>
            </a:r>
            <a:endParaRPr lang="fr-FR" sz="2000" b="1" u="sng" baseline="-25000" dirty="0">
              <a:solidFill>
                <a:srgbClr val="008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763688" y="2896478"/>
            <a:ext cx="792088" cy="1480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3568" y="3789040"/>
            <a:ext cx="109036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,0 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088298" y="4149080"/>
            <a:ext cx="0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1907704" y="4120052"/>
            <a:ext cx="1224136" cy="461076"/>
            <a:chOff x="4188810" y="4388254"/>
            <a:chExt cx="936104" cy="0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843808" y="5445224"/>
            <a:ext cx="245932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8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1/2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2,5 heures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1600" y="5056156"/>
            <a:ext cx="70243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A,F</a:t>
            </a:r>
            <a:endParaRPr lang="fr-FR" sz="2000" b="1" u="sng" baseline="-25000" dirty="0">
              <a:solidFill>
                <a:srgbClr val="00800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1763688" y="5315722"/>
            <a:ext cx="792088" cy="1480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29055" t="24880" r="8576" b="10441"/>
          <a:stretch>
            <a:fillRect/>
          </a:stretch>
        </p:blipFill>
        <p:spPr bwMode="auto">
          <a:xfrm>
            <a:off x="2710079" y="74627"/>
            <a:ext cx="5750353" cy="335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75656" y="3873242"/>
            <a:ext cx="7957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l’état final,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A,F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mmol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réaction limitée.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1/2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,0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+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A,F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/ 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avec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,0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0,6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mmol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1485943" y="476672"/>
            <a:ext cx="69121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,0</a:t>
            </a:r>
            <a:endParaRPr lang="fr-FR" sz="2000" b="1" u="sng" baseline="-25000" dirty="0">
              <a:solidFill>
                <a:srgbClr val="008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278031" y="736238"/>
            <a:ext cx="792088" cy="1480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9512" y="1196752"/>
            <a:ext cx="224773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,0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A,F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/ 2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703677" y="1571306"/>
            <a:ext cx="14514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2523083" y="1542278"/>
            <a:ext cx="1224136" cy="461076"/>
            <a:chOff x="4188810" y="4388254"/>
            <a:chExt cx="936104" cy="0"/>
          </a:xfrm>
        </p:grpSpPr>
        <p:cxnSp>
          <p:nvCxnSpPr>
            <p:cNvPr id="9" name="Connecteur droit avec flèche 8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358151" y="3284984"/>
            <a:ext cx="237276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800" b="1" baseline="-250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1/2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 minutes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2963" y="2089876"/>
            <a:ext cx="70243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A,F</a:t>
            </a:r>
            <a:endParaRPr lang="fr-FR" sz="2000" b="1" u="sng" baseline="-25000" dirty="0">
              <a:solidFill>
                <a:srgbClr val="008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235051" y="2349442"/>
            <a:ext cx="792088" cy="1480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950" y="4641924"/>
            <a:ext cx="8928100" cy="22160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4653137"/>
            <a:ext cx="220693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229200"/>
            <a:ext cx="3095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5354711"/>
            <a:ext cx="3028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950024"/>
            <a:ext cx="44640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5878586"/>
            <a:ext cx="3060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4954609" y="4725144"/>
            <a:ext cx="389837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 err="1" smtClean="0">
                <a:sym typeface="Wingdings 2" pitchFamily="18" charset="2"/>
              </a:rPr>
              <a:t>aA</a:t>
            </a:r>
            <a:r>
              <a:rPr lang="fr-FR" sz="2000" b="1" dirty="0" smtClean="0">
                <a:sym typeface="Wingdings 2" pitchFamily="18" charset="2"/>
              </a:rPr>
              <a:t> </a:t>
            </a:r>
            <a:r>
              <a:rPr lang="fr-FR" sz="2000" b="1" dirty="0">
                <a:sym typeface="Wingdings" pitchFamily="2" charset="2"/>
              </a:rPr>
              <a:t></a:t>
            </a:r>
            <a:r>
              <a:rPr lang="fr-FR" sz="2000" b="1" dirty="0"/>
              <a:t> produit(s)</a:t>
            </a:r>
            <a:r>
              <a:rPr lang="fr-FR" sz="2000" dirty="0">
                <a:sym typeface="Wingdings" pitchFamily="2" charset="2"/>
              </a:rPr>
              <a:t> </a:t>
            </a:r>
            <a:r>
              <a:rPr lang="fr-FR" sz="2000" dirty="0" smtClean="0">
                <a:sym typeface="Wingdings" pitchFamily="2" charset="2"/>
              </a:rPr>
              <a:t>supposée </a:t>
            </a:r>
            <a:r>
              <a:rPr lang="fr-FR" sz="2000" b="1" dirty="0" smtClean="0">
                <a:sym typeface="Wingdings" pitchFamily="2" charset="2"/>
              </a:rPr>
              <a:t>TOTALE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16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07950" y="3644900"/>
            <a:ext cx="8928100" cy="2808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310063"/>
            <a:ext cx="3095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258888" y="5949950"/>
            <a:ext cx="7026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1/2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 dépend pas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 la concentration initiale en réactifs</a:t>
            </a:r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437063"/>
            <a:ext cx="3600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013325"/>
            <a:ext cx="51847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5013325"/>
            <a:ext cx="24050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717925"/>
            <a:ext cx="22320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1"/>
          <p:cNvSpPr>
            <a:spLocks noChangeArrowheads="1"/>
          </p:cNvSpPr>
          <p:nvPr/>
        </p:nvSpPr>
        <p:spPr bwMode="auto">
          <a:xfrm>
            <a:off x="107950" y="188913"/>
            <a:ext cx="8928100" cy="2951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60350"/>
            <a:ext cx="22320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852488"/>
            <a:ext cx="3095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981075"/>
            <a:ext cx="3028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700213"/>
            <a:ext cx="44640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1628775"/>
            <a:ext cx="3060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258888" y="2636838"/>
            <a:ext cx="718017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1/2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proportionnel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à la concentration initiale en réactifs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4716016" y="332656"/>
            <a:ext cx="389837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 err="1" smtClean="0">
                <a:sym typeface="Wingdings 2" pitchFamily="18" charset="2"/>
              </a:rPr>
              <a:t>aA</a:t>
            </a:r>
            <a:r>
              <a:rPr lang="fr-FR" sz="2000" b="1" dirty="0" smtClean="0">
                <a:sym typeface="Wingdings 2" pitchFamily="18" charset="2"/>
              </a:rPr>
              <a:t> </a:t>
            </a:r>
            <a:r>
              <a:rPr lang="fr-FR" sz="2000" b="1" dirty="0">
                <a:sym typeface="Wingdings" pitchFamily="2" charset="2"/>
              </a:rPr>
              <a:t></a:t>
            </a:r>
            <a:r>
              <a:rPr lang="fr-FR" sz="2000" b="1" dirty="0"/>
              <a:t> produit(s)</a:t>
            </a:r>
            <a:r>
              <a:rPr lang="fr-FR" sz="2000" dirty="0">
                <a:sym typeface="Wingdings" pitchFamily="2" charset="2"/>
              </a:rPr>
              <a:t> </a:t>
            </a:r>
            <a:r>
              <a:rPr lang="fr-FR" sz="2000" dirty="0" smtClean="0">
                <a:sym typeface="Wingdings" pitchFamily="2" charset="2"/>
              </a:rPr>
              <a:t>supposée </a:t>
            </a:r>
            <a:r>
              <a:rPr lang="fr-FR" sz="2000" b="1" dirty="0" smtClean="0">
                <a:sym typeface="Wingdings" pitchFamily="2" charset="2"/>
              </a:rPr>
              <a:t>TOTALE</a:t>
            </a:r>
            <a:endParaRPr lang="fr-FR" sz="2000" b="1" dirty="0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4716016" y="3789040"/>
            <a:ext cx="389837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 err="1" smtClean="0">
                <a:sym typeface="Wingdings 2" pitchFamily="18" charset="2"/>
              </a:rPr>
              <a:t>aA</a:t>
            </a:r>
            <a:r>
              <a:rPr lang="fr-FR" sz="2000" b="1" dirty="0" smtClean="0">
                <a:sym typeface="Wingdings 2" pitchFamily="18" charset="2"/>
              </a:rPr>
              <a:t> </a:t>
            </a:r>
            <a:r>
              <a:rPr lang="fr-FR" sz="2000" b="1" dirty="0">
                <a:sym typeface="Wingdings" pitchFamily="2" charset="2"/>
              </a:rPr>
              <a:t></a:t>
            </a:r>
            <a:r>
              <a:rPr lang="fr-FR" sz="2000" b="1" dirty="0"/>
              <a:t> produit(s)</a:t>
            </a:r>
            <a:r>
              <a:rPr lang="fr-FR" sz="2000" dirty="0">
                <a:sym typeface="Wingdings" pitchFamily="2" charset="2"/>
              </a:rPr>
              <a:t> </a:t>
            </a:r>
            <a:r>
              <a:rPr lang="fr-FR" sz="2000" dirty="0" smtClean="0">
                <a:sym typeface="Wingdings" pitchFamily="2" charset="2"/>
              </a:rPr>
              <a:t>supposée </a:t>
            </a:r>
            <a:r>
              <a:rPr lang="fr-FR" sz="2000" b="1" dirty="0" smtClean="0">
                <a:sym typeface="Wingdings" pitchFamily="2" charset="2"/>
              </a:rPr>
              <a:t>TOTALE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 animBg="1"/>
      <p:bldP spid="24591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07950" y="115888"/>
            <a:ext cx="8928100" cy="28082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781050"/>
            <a:ext cx="3095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1258888" y="2420938"/>
            <a:ext cx="702628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1/2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 dépend pas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de la concentration initiale en réactifs</a:t>
            </a:r>
          </a:p>
        </p:txBody>
      </p:sp>
      <p:pic>
        <p:nvPicPr>
          <p:cNvPr id="256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8050"/>
            <a:ext cx="3600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484313"/>
            <a:ext cx="5184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484313"/>
            <a:ext cx="24050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88913"/>
            <a:ext cx="22320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107950" y="3213100"/>
            <a:ext cx="8928100" cy="3240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pic>
        <p:nvPicPr>
          <p:cNvPr id="1946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933825"/>
            <a:ext cx="3095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15"/>
          <p:cNvSpPr>
            <a:spLocks noChangeArrowheads="1"/>
          </p:cNvSpPr>
          <p:nvPr/>
        </p:nvSpPr>
        <p:spPr bwMode="auto">
          <a:xfrm>
            <a:off x="203756" y="5949280"/>
            <a:ext cx="876073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1/2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inversement proportionnel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à la concentration initiale en réactifs</a:t>
            </a:r>
          </a:p>
        </p:txBody>
      </p:sp>
      <p:pic>
        <p:nvPicPr>
          <p:cNvPr id="1946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284538"/>
            <a:ext cx="223202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3933825"/>
            <a:ext cx="27368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4797425"/>
            <a:ext cx="42481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4652963"/>
            <a:ext cx="36099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4773510" y="293148"/>
            <a:ext cx="389837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 err="1" smtClean="0">
                <a:sym typeface="Wingdings 2" pitchFamily="18" charset="2"/>
              </a:rPr>
              <a:t>aA</a:t>
            </a:r>
            <a:r>
              <a:rPr lang="fr-FR" sz="2000" b="1" dirty="0" smtClean="0">
                <a:sym typeface="Wingdings 2" pitchFamily="18" charset="2"/>
              </a:rPr>
              <a:t> </a:t>
            </a:r>
            <a:r>
              <a:rPr lang="fr-FR" sz="2000" b="1" dirty="0">
                <a:sym typeface="Wingdings" pitchFamily="2" charset="2"/>
              </a:rPr>
              <a:t></a:t>
            </a:r>
            <a:r>
              <a:rPr lang="fr-FR" sz="2000" b="1" dirty="0"/>
              <a:t> produit(s)</a:t>
            </a:r>
            <a:r>
              <a:rPr lang="fr-FR" sz="2000" dirty="0">
                <a:sym typeface="Wingdings" pitchFamily="2" charset="2"/>
              </a:rPr>
              <a:t> </a:t>
            </a:r>
            <a:r>
              <a:rPr lang="fr-FR" sz="2000" dirty="0" smtClean="0">
                <a:sym typeface="Wingdings" pitchFamily="2" charset="2"/>
              </a:rPr>
              <a:t>supposée </a:t>
            </a:r>
            <a:r>
              <a:rPr lang="fr-FR" sz="2000" b="1" dirty="0" smtClean="0">
                <a:sym typeface="Wingdings" pitchFamily="2" charset="2"/>
              </a:rPr>
              <a:t>TOTALE</a:t>
            </a:r>
            <a:endParaRPr lang="fr-FR" sz="2000" b="1" dirty="0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4716016" y="3371506"/>
            <a:ext cx="389837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 err="1" smtClean="0">
                <a:sym typeface="Wingdings 2" pitchFamily="18" charset="2"/>
              </a:rPr>
              <a:t>aA</a:t>
            </a:r>
            <a:r>
              <a:rPr lang="fr-FR" sz="2000" b="1" dirty="0" smtClean="0">
                <a:sym typeface="Wingdings 2" pitchFamily="18" charset="2"/>
              </a:rPr>
              <a:t> </a:t>
            </a:r>
            <a:r>
              <a:rPr lang="fr-FR" sz="2000" b="1" dirty="0">
                <a:sym typeface="Wingdings" pitchFamily="2" charset="2"/>
              </a:rPr>
              <a:t></a:t>
            </a:r>
            <a:r>
              <a:rPr lang="fr-FR" sz="2000" b="1" dirty="0"/>
              <a:t> produit(s)</a:t>
            </a:r>
            <a:r>
              <a:rPr lang="fr-FR" sz="2000" dirty="0">
                <a:sym typeface="Wingdings" pitchFamily="2" charset="2"/>
              </a:rPr>
              <a:t> </a:t>
            </a:r>
            <a:r>
              <a:rPr lang="fr-FR" sz="2000" dirty="0" smtClean="0">
                <a:sym typeface="Wingdings" pitchFamily="2" charset="2"/>
              </a:rPr>
              <a:t>supposée </a:t>
            </a:r>
            <a:r>
              <a:rPr lang="fr-FR" sz="2000" b="1" dirty="0" smtClean="0">
                <a:sym typeface="Wingdings" pitchFamily="2" charset="2"/>
              </a:rPr>
              <a:t>TOTALE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7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5575" y="6237288"/>
            <a:ext cx="1152129" cy="4318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93" name="Rectangle 21"/>
          <p:cNvSpPr>
            <a:spLocks noChangeArrowheads="1"/>
          </p:cNvSpPr>
          <p:nvPr/>
        </p:nvSpPr>
        <p:spPr bwMode="auto">
          <a:xfrm>
            <a:off x="250825" y="6211888"/>
            <a:ext cx="252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v = k × </a:t>
            </a:r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[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A]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fr-FR" sz="2400" b="1" baseline="30000" dirty="0" smtClean="0">
                <a:solidFill>
                  <a:srgbClr val="00206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× [B] </a:t>
            </a:r>
            <a:r>
              <a:rPr lang="fr-FR" sz="2400" b="1" baseline="30000" dirty="0" smtClean="0">
                <a:solidFill>
                  <a:srgbClr val="002060"/>
                </a:solidFill>
                <a:latin typeface="Symbol" pitchFamily="18" charset="2"/>
                <a:sym typeface="Wingdings" pitchFamily="2" charset="2"/>
              </a:rPr>
              <a:t>b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3717032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fr-FR" sz="21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Lois de vitesse dépendant de plusieurs concentrations</a:t>
            </a:r>
            <a:endParaRPr lang="fr-FR" sz="2100" dirty="0"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endParaRPr lang="fr-FR" sz="800" dirty="0"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4829090"/>
            <a:ext cx="7061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Dégénérescence de l’ordre (isolation d’Ostwald) :</a:t>
            </a:r>
            <a:endParaRPr lang="fr-FR" sz="3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49894" y="5300663"/>
            <a:ext cx="9036050" cy="14414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0327" y="5332076"/>
            <a:ext cx="9189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b="1" u="sng" dirty="0">
                <a:ea typeface="Calibri" pitchFamily="34" charset="0"/>
                <a:sym typeface="Wingdings 2" pitchFamily="18" charset="2"/>
              </a:rPr>
              <a:t>1</a:t>
            </a:r>
            <a:r>
              <a:rPr lang="fr-FR" b="1" u="sng" baseline="30000" dirty="0">
                <a:ea typeface="Calibri" pitchFamily="34" charset="0"/>
                <a:sym typeface="Wingdings 2" pitchFamily="18" charset="2"/>
              </a:rPr>
              <a:t>ère</a:t>
            </a:r>
            <a:r>
              <a:rPr lang="fr-FR" b="1" u="sng" dirty="0">
                <a:ea typeface="Calibri" pitchFamily="34" charset="0"/>
                <a:sym typeface="Wingdings 2" pitchFamily="18" charset="2"/>
              </a:rPr>
              <a:t> étape : on utilise un </a:t>
            </a:r>
            <a:r>
              <a:rPr lang="fr-FR" b="1" u="sng" dirty="0" smtClean="0">
                <a:ea typeface="Calibri" pitchFamily="34" charset="0"/>
                <a:sym typeface="Wingdings 2" pitchFamily="18" charset="2"/>
              </a:rPr>
              <a:t>large </a:t>
            </a:r>
            <a:r>
              <a:rPr lang="fr-FR" sz="2200" b="1" u="sng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excès </a:t>
            </a:r>
            <a:r>
              <a:rPr lang="fr-FR" sz="2200" b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du réactif A </a:t>
            </a:r>
            <a:r>
              <a:rPr lang="fr-FR" b="1" u="sng" dirty="0">
                <a:ea typeface="Calibri" pitchFamily="34" charset="0"/>
                <a:sym typeface="Wingdings 2" pitchFamily="18" charset="2"/>
              </a:rPr>
              <a:t>par rapport au réactif B </a:t>
            </a:r>
            <a:r>
              <a:rPr lang="fr-FR" dirty="0">
                <a:ea typeface="Calibri" pitchFamily="34" charset="0"/>
                <a:sym typeface="Wingdings 2" pitchFamily="18" charset="2"/>
              </a:rPr>
              <a:t>: </a:t>
            </a:r>
            <a:r>
              <a:rPr lang="fr-FR" sz="2200" b="1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[A]</a:t>
            </a:r>
            <a:r>
              <a:rPr lang="fr-FR" sz="2200" b="1" baseline="-30000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0</a:t>
            </a:r>
            <a:r>
              <a:rPr lang="fr-FR" sz="2200" b="1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 &gt;&gt; [</a:t>
            </a:r>
            <a:r>
              <a:rPr lang="fr-FR" sz="2200" b="1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B]</a:t>
            </a:r>
            <a:r>
              <a:rPr lang="fr-FR" sz="2200" b="1" baseline="-30000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0</a:t>
            </a:r>
            <a:endParaRPr lang="fr-FR" sz="2200" dirty="0">
              <a:ea typeface="Calibri" pitchFamily="34" charset="0"/>
              <a:sym typeface="Wingdings 2" pitchFamily="18" charset="2"/>
            </a:endParaRPr>
          </a:p>
        </p:txBody>
      </p:sp>
      <p:sp>
        <p:nvSpPr>
          <p:cNvPr id="20492" name="Rectangle 20"/>
          <p:cNvSpPr>
            <a:spLocks noChangeArrowheads="1"/>
          </p:cNvSpPr>
          <p:nvPr/>
        </p:nvSpPr>
        <p:spPr bwMode="auto">
          <a:xfrm>
            <a:off x="250825" y="5734050"/>
            <a:ext cx="6059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très peu consommé,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[A]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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Constante.</a:t>
            </a:r>
          </a:p>
        </p:txBody>
      </p:sp>
      <p:sp>
        <p:nvSpPr>
          <p:cNvPr id="20494" name="Rectangle 22"/>
          <p:cNvSpPr>
            <a:spLocks noChangeArrowheads="1"/>
          </p:cNvSpPr>
          <p:nvPr/>
        </p:nvSpPr>
        <p:spPr bwMode="auto">
          <a:xfrm>
            <a:off x="3563938" y="6211888"/>
            <a:ext cx="2160190" cy="46196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sym typeface="Symbol" pitchFamily="18" charset="2"/>
              </a:rPr>
              <a:t>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v = 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k’</a:t>
            </a:r>
            <a:r>
              <a:rPr lang="fr-FR" sz="2400" b="1" dirty="0">
                <a:solidFill>
                  <a:srgbClr val="00863D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× [B] </a:t>
            </a:r>
            <a:r>
              <a:rPr lang="fr-FR" sz="2400" b="1" baseline="30000" dirty="0" smtClean="0">
                <a:solidFill>
                  <a:srgbClr val="002060"/>
                </a:solidFill>
                <a:latin typeface="Symbol" pitchFamily="18" charset="2"/>
                <a:sym typeface="Wingdings" pitchFamily="2" charset="2"/>
              </a:rPr>
              <a:t>b</a:t>
            </a:r>
            <a:endParaRPr lang="fr-FR" sz="2400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20495" name="Rectangle 23"/>
          <p:cNvSpPr>
            <a:spLocks noChangeArrowheads="1"/>
          </p:cNvSpPr>
          <p:nvPr/>
        </p:nvSpPr>
        <p:spPr bwMode="auto">
          <a:xfrm>
            <a:off x="6156325" y="6211888"/>
            <a:ext cx="2808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k’</a:t>
            </a:r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 ×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 </a:t>
            </a:r>
            <a:r>
              <a:rPr lang="fr-FR" sz="24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107950" y="44450"/>
            <a:ext cx="8928100" cy="3240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pic>
        <p:nvPicPr>
          <p:cNvPr id="2663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765175"/>
            <a:ext cx="30956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179512" y="2781300"/>
            <a:ext cx="876073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1/2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inversement proportionnel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à la concentration initiale en réactifs</a:t>
            </a:r>
          </a:p>
        </p:txBody>
      </p:sp>
      <p:pic>
        <p:nvPicPr>
          <p:cNvPr id="26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943" y="116632"/>
            <a:ext cx="223202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765175"/>
            <a:ext cx="27368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628775"/>
            <a:ext cx="42481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1484313"/>
            <a:ext cx="36099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4716016" y="188640"/>
            <a:ext cx="389837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 err="1" smtClean="0">
                <a:sym typeface="Wingdings 2" pitchFamily="18" charset="2"/>
              </a:rPr>
              <a:t>aA</a:t>
            </a:r>
            <a:r>
              <a:rPr lang="fr-FR" sz="2000" b="1" dirty="0" smtClean="0">
                <a:sym typeface="Wingdings 2" pitchFamily="18" charset="2"/>
              </a:rPr>
              <a:t> </a:t>
            </a:r>
            <a:r>
              <a:rPr lang="fr-FR" sz="2000" b="1" dirty="0">
                <a:sym typeface="Wingdings" pitchFamily="2" charset="2"/>
              </a:rPr>
              <a:t></a:t>
            </a:r>
            <a:r>
              <a:rPr lang="fr-FR" sz="2000" b="1" dirty="0"/>
              <a:t> produit(s)</a:t>
            </a:r>
            <a:r>
              <a:rPr lang="fr-FR" sz="2000" dirty="0">
                <a:sym typeface="Wingdings" pitchFamily="2" charset="2"/>
              </a:rPr>
              <a:t> </a:t>
            </a:r>
            <a:r>
              <a:rPr lang="fr-FR" sz="2000" dirty="0" smtClean="0">
                <a:sym typeface="Wingdings" pitchFamily="2" charset="2"/>
              </a:rPr>
              <a:t>supposée </a:t>
            </a:r>
            <a:r>
              <a:rPr lang="fr-FR" sz="2000" b="1" dirty="0" smtClean="0">
                <a:sym typeface="Wingdings" pitchFamily="2" charset="2"/>
              </a:rPr>
              <a:t>TOTALE</a:t>
            </a:r>
            <a:endParaRPr lang="fr-FR" sz="2000" b="1" dirty="0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79512" y="4221088"/>
            <a:ext cx="30243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 err="1" smtClean="0">
                <a:sym typeface="Wingdings 2" pitchFamily="18" charset="2"/>
              </a:rPr>
              <a:t>aA</a:t>
            </a:r>
            <a:r>
              <a:rPr lang="fr-FR" sz="2400" b="1" dirty="0" smtClean="0">
                <a:sym typeface="Wingdings 2" pitchFamily="18" charset="2"/>
              </a:rPr>
              <a:t> + </a:t>
            </a:r>
            <a:r>
              <a:rPr lang="fr-FR" sz="2400" b="1" dirty="0" err="1" smtClean="0">
                <a:sym typeface="Wingdings 2" pitchFamily="18" charset="2"/>
              </a:rPr>
              <a:t>bB</a:t>
            </a:r>
            <a:r>
              <a:rPr lang="fr-FR" sz="2400" b="1" dirty="0" smtClean="0">
                <a:sym typeface="Wingdings 2" pitchFamily="18" charset="2"/>
              </a:rPr>
              <a:t> </a:t>
            </a:r>
            <a:r>
              <a:rPr lang="fr-FR" sz="2400" b="1" dirty="0">
                <a:sym typeface="Wingdings" pitchFamily="2" charset="2"/>
              </a:rPr>
              <a:t></a:t>
            </a:r>
            <a:r>
              <a:rPr lang="fr-FR" sz="2400" b="1" dirty="0"/>
              <a:t> produit(s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23" name="Rectangle 22"/>
          <p:cNvSpPr/>
          <p:nvPr/>
        </p:nvSpPr>
        <p:spPr>
          <a:xfrm>
            <a:off x="4427984" y="4221088"/>
            <a:ext cx="446449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fr-FR" sz="2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loi de vitesse </a:t>
            </a:r>
            <a:r>
              <a:rPr lang="fr-F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v = k × [A] </a:t>
            </a:r>
            <a:r>
              <a:rPr lang="fr-FR" sz="2400" b="1" baseline="30000" dirty="0" smtClean="0">
                <a:solidFill>
                  <a:prstClr val="black"/>
                </a:solidFill>
                <a:latin typeface="Symbol" pitchFamily="18" charset="2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× [B] </a:t>
            </a:r>
            <a:r>
              <a:rPr lang="fr-FR" sz="2400" b="1" baseline="30000" dirty="0" smtClean="0">
                <a:solidFill>
                  <a:prstClr val="black"/>
                </a:solidFill>
                <a:latin typeface="Symbol" pitchFamily="18" charset="2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endParaRPr lang="fr-FR" sz="2400" dirty="0">
              <a:solidFill>
                <a:prstClr val="black"/>
              </a:solidFill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3347864" y="436510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493" grpId="0"/>
      <p:bldP spid="20482" grpId="0"/>
      <p:bldP spid="20483" grpId="0"/>
      <p:bldP spid="20484" grpId="0" animBg="1"/>
      <p:bldP spid="20" grpId="0"/>
      <p:bldP spid="20492" grpId="0"/>
      <p:bldP spid="20494" grpId="0" animBg="1"/>
      <p:bldP spid="20495" grpId="0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55576" y="4869160"/>
            <a:ext cx="215900" cy="4318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051721" y="4869160"/>
            <a:ext cx="720080" cy="4318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55577" y="2420888"/>
            <a:ext cx="1152128" cy="4318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49448" y="1556792"/>
            <a:ext cx="9036050" cy="51853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4421" y="4034666"/>
            <a:ext cx="91884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fr-FR" dirty="0" smtClean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 smtClean="0">
                <a:ea typeface="Calibri" pitchFamily="34" charset="0"/>
              </a:rPr>
              <a:t> </a:t>
            </a:r>
            <a:r>
              <a:rPr lang="fr-FR" b="1" u="sng" dirty="0" smtClean="0">
                <a:ea typeface="Calibri" pitchFamily="34" charset="0"/>
                <a:sym typeface="Wingdings 2" pitchFamily="18" charset="2"/>
              </a:rPr>
              <a:t>2</a:t>
            </a:r>
            <a:r>
              <a:rPr lang="fr-FR" b="1" u="sng" baseline="30000" dirty="0" smtClean="0">
                <a:ea typeface="Calibri" pitchFamily="34" charset="0"/>
                <a:sym typeface="Wingdings 2" pitchFamily="18" charset="2"/>
              </a:rPr>
              <a:t>ème</a:t>
            </a:r>
            <a:r>
              <a:rPr lang="fr-FR" b="1" u="sng" dirty="0" smtClean="0">
                <a:ea typeface="Calibri" pitchFamily="34" charset="0"/>
                <a:sym typeface="Wingdings 2" pitchFamily="18" charset="2"/>
              </a:rPr>
              <a:t> étape : on utilise un large </a:t>
            </a:r>
            <a:r>
              <a:rPr lang="fr-FR" sz="2200" b="1" u="sng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excès du réactif B </a:t>
            </a:r>
            <a:r>
              <a:rPr lang="fr-FR" b="1" u="sng" dirty="0" smtClean="0">
                <a:ea typeface="Calibri" pitchFamily="34" charset="0"/>
                <a:sym typeface="Wingdings 2" pitchFamily="18" charset="2"/>
              </a:rPr>
              <a:t>par rapport au réactif A </a:t>
            </a:r>
            <a:r>
              <a:rPr lang="fr-FR" dirty="0" smtClean="0">
                <a:ea typeface="Calibri" pitchFamily="34" charset="0"/>
                <a:sym typeface="Wingdings 2" pitchFamily="18" charset="2"/>
              </a:rPr>
              <a:t>: </a:t>
            </a:r>
            <a:r>
              <a:rPr lang="fr-FR" sz="2200" b="1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[B]</a:t>
            </a:r>
            <a:r>
              <a:rPr lang="fr-FR" sz="2200" b="1" baseline="-30000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0</a:t>
            </a:r>
            <a:r>
              <a:rPr lang="fr-FR" sz="2200" b="1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 &gt;&gt; [A]</a:t>
            </a:r>
            <a:r>
              <a:rPr lang="fr-FR" sz="2200" b="1" baseline="-30000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0</a:t>
            </a:r>
            <a:endParaRPr lang="fr-FR" sz="2200" dirty="0">
              <a:ea typeface="Calibri" pitchFamily="34" charset="0"/>
              <a:sym typeface="Wingdings 2" pitchFamily="18" charset="2"/>
            </a:endParaRPr>
          </a:p>
        </p:txBody>
      </p: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251520" y="4365104"/>
            <a:ext cx="6553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/>
              <a:t>B étant très peu consommé, </a:t>
            </a:r>
            <a:r>
              <a:rPr lang="fr-FR" sz="2400" b="1" dirty="0"/>
              <a:t>[B] </a:t>
            </a:r>
            <a:r>
              <a:rPr lang="fr-FR" sz="2400" b="1" dirty="0">
                <a:sym typeface="Symbol" pitchFamily="18" charset="2"/>
              </a:rPr>
              <a:t></a:t>
            </a:r>
            <a:r>
              <a:rPr lang="fr-FR" sz="2400" b="1" dirty="0"/>
              <a:t> [B]</a:t>
            </a:r>
            <a:r>
              <a:rPr lang="fr-FR" sz="2400" b="1" baseline="-25000" dirty="0"/>
              <a:t>0</a:t>
            </a:r>
            <a:r>
              <a:rPr lang="fr-FR" sz="2400" b="1" dirty="0"/>
              <a:t> </a:t>
            </a:r>
            <a:r>
              <a:rPr lang="fr-FR" sz="2400" dirty="0"/>
              <a:t>= Constante.</a:t>
            </a:r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251520" y="4869160"/>
            <a:ext cx="252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ym typeface="Wingdings" pitchFamily="2" charset="2"/>
              </a:rPr>
              <a:t>v = k × [A] </a:t>
            </a:r>
            <a:r>
              <a:rPr lang="fr-FR" sz="2400" b="1" baseline="300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fr-FR" sz="2400" b="1" dirty="0" smtClean="0">
                <a:sym typeface="Wingdings" pitchFamily="2" charset="2"/>
              </a:rPr>
              <a:t> </a:t>
            </a:r>
            <a:r>
              <a:rPr lang="fr-FR" sz="2400" b="1" dirty="0">
                <a:sym typeface="Wingdings" pitchFamily="2" charset="2"/>
              </a:rPr>
              <a:t>× </a:t>
            </a:r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[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B]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fr-FR" sz="2400" b="1" baseline="30000" dirty="0" smtClean="0">
                <a:latin typeface="Symbol" pitchFamily="18" charset="2"/>
                <a:sym typeface="Wingdings" pitchFamily="2" charset="2"/>
              </a:rPr>
              <a:t>b</a:t>
            </a:r>
            <a:endParaRPr lang="fr-FR" sz="2400" dirty="0">
              <a:latin typeface="Symbol" pitchFamily="18" charset="2"/>
            </a:endParaRPr>
          </a:p>
        </p:txBody>
      </p:sp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3347865" y="4869160"/>
            <a:ext cx="2232247" cy="46037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ym typeface="Symbol" pitchFamily="18" charset="2"/>
              </a:rPr>
              <a:t> </a:t>
            </a:r>
            <a:r>
              <a:rPr lang="fr-FR" sz="2400" b="1" dirty="0">
                <a:sym typeface="Wingdings" pitchFamily="2" charset="2"/>
              </a:rPr>
              <a:t>v = 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k’’ </a:t>
            </a:r>
            <a:r>
              <a:rPr lang="fr-FR" sz="2400" b="1" dirty="0">
                <a:sym typeface="Wingdings" pitchFamily="2" charset="2"/>
              </a:rPr>
              <a:t>× [A] </a:t>
            </a:r>
            <a:r>
              <a:rPr lang="fr-FR" sz="2400" b="1" baseline="30000" dirty="0" smtClean="0">
                <a:latin typeface="Symbol" pitchFamily="18" charset="2"/>
                <a:sym typeface="Wingdings" pitchFamily="2" charset="2"/>
              </a:rPr>
              <a:t>a</a:t>
            </a:r>
            <a:endParaRPr lang="fr-FR" sz="2400" dirty="0">
              <a:latin typeface="Symbol" pitchFamily="18" charset="2"/>
            </a:endParaRPr>
          </a:p>
        </p:txBody>
      </p:sp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5940152" y="4869160"/>
            <a:ext cx="2808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/>
              <a:t>avec </a:t>
            </a:r>
            <a:r>
              <a:rPr lang="fr-FR" sz="2400" b="1" dirty="0">
                <a:solidFill>
                  <a:srgbClr val="006600"/>
                </a:solidFill>
              </a:rPr>
              <a:t>k’’ </a:t>
            </a:r>
            <a:r>
              <a:rPr lang="fr-FR" sz="2400" dirty="0"/>
              <a:t>= </a:t>
            </a:r>
            <a:r>
              <a:rPr lang="fr-FR" sz="2400" b="1" dirty="0">
                <a:sym typeface="Wingdings" pitchFamily="2" charset="2"/>
              </a:rPr>
              <a:t>k × </a:t>
            </a:r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[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B]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fr-FR" sz="2400" b="1" baseline="30000" dirty="0" smtClean="0">
                <a:latin typeface="Symbol" pitchFamily="18" charset="2"/>
                <a:sym typeface="Wingdings" pitchFamily="2" charset="2"/>
              </a:rPr>
              <a:t>b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20490" name="Rectangle 18"/>
          <p:cNvSpPr>
            <a:spLocks noChangeArrowheads="1"/>
          </p:cNvSpPr>
          <p:nvPr/>
        </p:nvSpPr>
        <p:spPr bwMode="auto">
          <a:xfrm>
            <a:off x="1331640" y="5445224"/>
            <a:ext cx="7458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 Loi de vitesse d’</a:t>
            </a:r>
            <a:r>
              <a:rPr lang="fr-FR" sz="2400" b="1" i="1" u="sng" dirty="0"/>
              <a:t>ordre global apparent</a:t>
            </a:r>
            <a:r>
              <a:rPr lang="fr-FR" sz="2400" b="1" i="1" dirty="0"/>
              <a:t> </a:t>
            </a:r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400" dirty="0" smtClean="0"/>
              <a:t> </a:t>
            </a:r>
            <a:r>
              <a:rPr lang="fr-FR" sz="2400" dirty="0"/>
              <a:t>;</a:t>
            </a:r>
          </a:p>
          <a:p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 </a:t>
            </a:r>
            <a:r>
              <a:rPr lang="fr-FR" sz="2400" b="1" i="1" u="sng" dirty="0"/>
              <a:t>Constante de vitesse apparente</a:t>
            </a:r>
            <a:r>
              <a:rPr lang="fr-FR" sz="2400" dirty="0"/>
              <a:t> </a:t>
            </a:r>
            <a:r>
              <a:rPr lang="fr-FR" sz="2400" b="1" dirty="0"/>
              <a:t>k’’</a:t>
            </a:r>
            <a:r>
              <a:rPr lang="fr-FR" sz="2400" dirty="0"/>
              <a:t> ;</a:t>
            </a:r>
          </a:p>
          <a:p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 Accès aux valeurs de </a:t>
            </a:r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400" dirty="0" smtClean="0"/>
              <a:t> </a:t>
            </a:r>
            <a:r>
              <a:rPr lang="fr-FR" sz="2400" dirty="0"/>
              <a:t>et </a:t>
            </a:r>
            <a:r>
              <a:rPr lang="fr-FR" sz="2400" b="1" dirty="0"/>
              <a:t>k’’ </a:t>
            </a:r>
            <a:r>
              <a:rPr lang="fr-FR" sz="2400" dirty="0"/>
              <a:t>par les méthodes du </a:t>
            </a:r>
            <a:r>
              <a:rPr lang="fr-FR" sz="2400" b="1" dirty="0"/>
              <a:t>II-2)</a:t>
            </a:r>
            <a:r>
              <a:rPr lang="fr-FR" sz="2400" dirty="0"/>
              <a:t>.</a:t>
            </a:r>
          </a:p>
        </p:txBody>
      </p:sp>
      <p:sp>
        <p:nvSpPr>
          <p:cNvPr id="20496" name="Rectangle 24"/>
          <p:cNvSpPr>
            <a:spLocks noChangeArrowheads="1"/>
          </p:cNvSpPr>
          <p:nvPr/>
        </p:nvSpPr>
        <p:spPr bwMode="auto">
          <a:xfrm>
            <a:off x="1259632" y="2924944"/>
            <a:ext cx="68200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Loi de vitesse d’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ordre global apparent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de vitesse apparente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k’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Accès aux valeurs de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k’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les méthodes du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II-2)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Lois de vitesse dépendant de plusieurs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concentrations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79512" y="447055"/>
            <a:ext cx="30243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 err="1" smtClean="0">
                <a:sym typeface="Wingdings 2" pitchFamily="18" charset="2"/>
              </a:rPr>
              <a:t>aA</a:t>
            </a:r>
            <a:r>
              <a:rPr lang="fr-FR" sz="2400" b="1" dirty="0" smtClean="0">
                <a:sym typeface="Wingdings 2" pitchFamily="18" charset="2"/>
              </a:rPr>
              <a:t> + </a:t>
            </a:r>
            <a:r>
              <a:rPr lang="fr-FR" sz="2400" b="1" dirty="0" err="1" smtClean="0">
                <a:sym typeface="Wingdings 2" pitchFamily="18" charset="2"/>
              </a:rPr>
              <a:t>bB</a:t>
            </a:r>
            <a:r>
              <a:rPr lang="fr-FR" sz="2400" b="1" dirty="0" smtClean="0">
                <a:sym typeface="Wingdings 2" pitchFamily="18" charset="2"/>
              </a:rPr>
              <a:t> </a:t>
            </a:r>
            <a:r>
              <a:rPr lang="fr-FR" sz="2400" b="1" dirty="0">
                <a:sym typeface="Wingdings" pitchFamily="2" charset="2"/>
              </a:rPr>
              <a:t></a:t>
            </a:r>
            <a:r>
              <a:rPr lang="fr-FR" sz="2400" b="1" dirty="0"/>
              <a:t> produit(s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24" name="Rectangle 23"/>
          <p:cNvSpPr/>
          <p:nvPr/>
        </p:nvSpPr>
        <p:spPr>
          <a:xfrm>
            <a:off x="4427984" y="447055"/>
            <a:ext cx="446449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fr-FR" sz="2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loi de vitesse </a:t>
            </a:r>
            <a:r>
              <a:rPr lang="fr-F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v = k × [A] </a:t>
            </a:r>
            <a:r>
              <a:rPr lang="fr-FR" sz="2400" b="1" baseline="30000" dirty="0" smtClean="0">
                <a:solidFill>
                  <a:prstClr val="black"/>
                </a:solidFill>
                <a:latin typeface="Symbol" pitchFamily="18" charset="2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× [B] </a:t>
            </a:r>
            <a:r>
              <a:rPr lang="fr-FR" sz="2400" b="1" baseline="30000" dirty="0" smtClean="0">
                <a:solidFill>
                  <a:prstClr val="black"/>
                </a:solidFill>
                <a:latin typeface="Symbol" pitchFamily="18" charset="2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endParaRPr lang="fr-FR" sz="2400" dirty="0">
              <a:solidFill>
                <a:prstClr val="black"/>
              </a:solidFill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3347864" y="591071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250825" y="2435534"/>
            <a:ext cx="252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v = k × </a:t>
            </a:r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[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A]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fr-FR" sz="2400" b="1" baseline="30000" dirty="0" smtClean="0">
                <a:solidFill>
                  <a:srgbClr val="00206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× [B] </a:t>
            </a:r>
            <a:r>
              <a:rPr lang="fr-FR" sz="2400" b="1" baseline="30000" dirty="0" smtClean="0">
                <a:solidFill>
                  <a:srgbClr val="002060"/>
                </a:solidFill>
                <a:latin typeface="Symbol" pitchFamily="18" charset="2"/>
                <a:sym typeface="Wingdings" pitchFamily="2" charset="2"/>
              </a:rPr>
              <a:t>b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1124744"/>
            <a:ext cx="7061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Dégénérescence de l’ordre (isolation d’Ostwald) :</a:t>
            </a:r>
            <a:endParaRPr lang="fr-FR" sz="3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0327" y="1555722"/>
            <a:ext cx="9189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fr-FR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>
                <a:ea typeface="Calibri" pitchFamily="34" charset="0"/>
              </a:rPr>
              <a:t> </a:t>
            </a:r>
            <a:r>
              <a:rPr lang="fr-FR" b="1" u="sng" dirty="0">
                <a:ea typeface="Calibri" pitchFamily="34" charset="0"/>
                <a:sym typeface="Wingdings 2" pitchFamily="18" charset="2"/>
              </a:rPr>
              <a:t>1</a:t>
            </a:r>
            <a:r>
              <a:rPr lang="fr-FR" b="1" u="sng" baseline="30000" dirty="0">
                <a:ea typeface="Calibri" pitchFamily="34" charset="0"/>
                <a:sym typeface="Wingdings 2" pitchFamily="18" charset="2"/>
              </a:rPr>
              <a:t>ère</a:t>
            </a:r>
            <a:r>
              <a:rPr lang="fr-FR" b="1" u="sng" dirty="0">
                <a:ea typeface="Calibri" pitchFamily="34" charset="0"/>
                <a:sym typeface="Wingdings 2" pitchFamily="18" charset="2"/>
              </a:rPr>
              <a:t> étape : on utilise un </a:t>
            </a:r>
            <a:r>
              <a:rPr lang="fr-FR" b="1" u="sng" dirty="0" smtClean="0">
                <a:ea typeface="Calibri" pitchFamily="34" charset="0"/>
                <a:sym typeface="Wingdings 2" pitchFamily="18" charset="2"/>
              </a:rPr>
              <a:t>large </a:t>
            </a:r>
            <a:r>
              <a:rPr lang="fr-FR" sz="2200" b="1" u="sng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excès </a:t>
            </a:r>
            <a:r>
              <a:rPr lang="fr-FR" sz="2200" b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du réactif A </a:t>
            </a:r>
            <a:r>
              <a:rPr lang="fr-FR" b="1" u="sng" dirty="0">
                <a:ea typeface="Calibri" pitchFamily="34" charset="0"/>
                <a:sym typeface="Wingdings 2" pitchFamily="18" charset="2"/>
              </a:rPr>
              <a:t>par rapport au réactif B </a:t>
            </a:r>
            <a:r>
              <a:rPr lang="fr-FR" dirty="0">
                <a:ea typeface="Calibri" pitchFamily="34" charset="0"/>
                <a:sym typeface="Wingdings 2" pitchFamily="18" charset="2"/>
              </a:rPr>
              <a:t>: </a:t>
            </a:r>
            <a:r>
              <a:rPr lang="fr-FR" sz="2200" b="1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[A]</a:t>
            </a:r>
            <a:r>
              <a:rPr lang="fr-FR" sz="2200" b="1" baseline="-30000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0</a:t>
            </a:r>
            <a:r>
              <a:rPr lang="fr-FR" sz="2200" b="1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 &gt;&gt; [</a:t>
            </a:r>
            <a:r>
              <a:rPr lang="fr-FR" sz="2200" b="1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B]</a:t>
            </a:r>
            <a:r>
              <a:rPr lang="fr-FR" sz="2200" b="1" baseline="-30000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0</a:t>
            </a:r>
            <a:endParaRPr lang="fr-FR" sz="2200" dirty="0">
              <a:ea typeface="Calibri" pitchFamily="34" charset="0"/>
              <a:sym typeface="Wingdings 2" pitchFamily="18" charset="2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250825" y="1957696"/>
            <a:ext cx="6059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très peu consommé,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[A]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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Constante.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3563938" y="2435534"/>
            <a:ext cx="2160190" cy="46196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sym typeface="Symbol" pitchFamily="18" charset="2"/>
              </a:rPr>
              <a:t>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v = 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k’</a:t>
            </a:r>
            <a:r>
              <a:rPr lang="fr-FR" sz="2400" b="1" dirty="0">
                <a:solidFill>
                  <a:srgbClr val="00863D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× [B] </a:t>
            </a:r>
            <a:r>
              <a:rPr lang="fr-FR" sz="2400" b="1" baseline="30000" dirty="0" smtClean="0">
                <a:solidFill>
                  <a:srgbClr val="002060"/>
                </a:solidFill>
                <a:latin typeface="Symbol" pitchFamily="18" charset="2"/>
                <a:sym typeface="Wingdings" pitchFamily="2" charset="2"/>
              </a:rPr>
              <a:t>b</a:t>
            </a:r>
            <a:endParaRPr lang="fr-FR" sz="2400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6156325" y="2435534"/>
            <a:ext cx="2808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k’</a:t>
            </a:r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 ×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 </a:t>
            </a:r>
            <a:r>
              <a:rPr lang="fr-FR" sz="2400" b="1" baseline="30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747" grpId="0"/>
      <p:bldP spid="20486" grpId="0"/>
      <p:bldP spid="20487" grpId="0"/>
      <p:bldP spid="20488" grpId="0" animBg="1"/>
      <p:bldP spid="204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448" y="44625"/>
            <a:ext cx="9036050" cy="25922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421" y="26025"/>
            <a:ext cx="91884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fr-FR" dirty="0" smtClean="0">
                <a:ea typeface="Calibri" pitchFamily="34" charset="0"/>
                <a:sym typeface="Wingdings 2" pitchFamily="18" charset="2"/>
              </a:rPr>
              <a:t></a:t>
            </a:r>
            <a:r>
              <a:rPr lang="fr-FR" dirty="0" smtClean="0">
                <a:ea typeface="Calibri" pitchFamily="34" charset="0"/>
              </a:rPr>
              <a:t> </a:t>
            </a:r>
            <a:r>
              <a:rPr lang="fr-FR" b="1" u="sng" dirty="0" smtClean="0">
                <a:ea typeface="Calibri" pitchFamily="34" charset="0"/>
                <a:sym typeface="Wingdings 2" pitchFamily="18" charset="2"/>
              </a:rPr>
              <a:t>2</a:t>
            </a:r>
            <a:r>
              <a:rPr lang="fr-FR" b="1" u="sng" baseline="30000" dirty="0" smtClean="0">
                <a:ea typeface="Calibri" pitchFamily="34" charset="0"/>
                <a:sym typeface="Wingdings 2" pitchFamily="18" charset="2"/>
              </a:rPr>
              <a:t>ème</a:t>
            </a:r>
            <a:r>
              <a:rPr lang="fr-FR" b="1" u="sng" dirty="0" smtClean="0">
                <a:ea typeface="Calibri" pitchFamily="34" charset="0"/>
                <a:sym typeface="Wingdings 2" pitchFamily="18" charset="2"/>
              </a:rPr>
              <a:t> étape : on utilise un large </a:t>
            </a:r>
            <a:r>
              <a:rPr lang="fr-FR" sz="2200" b="1" u="sng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excès du réactif B </a:t>
            </a:r>
            <a:r>
              <a:rPr lang="fr-FR" b="1" u="sng" dirty="0" smtClean="0">
                <a:ea typeface="Calibri" pitchFamily="34" charset="0"/>
                <a:sym typeface="Wingdings 2" pitchFamily="18" charset="2"/>
              </a:rPr>
              <a:t>par rapport au réactif A </a:t>
            </a:r>
            <a:r>
              <a:rPr lang="fr-FR" dirty="0" smtClean="0">
                <a:ea typeface="Calibri" pitchFamily="34" charset="0"/>
                <a:sym typeface="Wingdings 2" pitchFamily="18" charset="2"/>
              </a:rPr>
              <a:t>: </a:t>
            </a:r>
            <a:r>
              <a:rPr lang="fr-FR" sz="2200" b="1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[B]</a:t>
            </a:r>
            <a:r>
              <a:rPr lang="fr-FR" sz="2200" b="1" baseline="-30000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0</a:t>
            </a:r>
            <a:r>
              <a:rPr lang="fr-FR" sz="2200" b="1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 &gt;&gt; [A]</a:t>
            </a:r>
            <a:r>
              <a:rPr lang="fr-FR" sz="2200" b="1" baseline="-30000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0</a:t>
            </a:r>
            <a:endParaRPr lang="fr-FR" sz="2200" dirty="0">
              <a:ea typeface="Calibri" pitchFamily="34" charset="0"/>
              <a:sym typeface="Wingdings 2" pitchFamily="18" charset="2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51520" y="356463"/>
            <a:ext cx="6553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/>
              <a:t>B étant très peu consommé, </a:t>
            </a:r>
            <a:r>
              <a:rPr lang="fr-FR" sz="2400" b="1" dirty="0"/>
              <a:t>[B] </a:t>
            </a:r>
            <a:r>
              <a:rPr lang="fr-FR" sz="2400" b="1" dirty="0">
                <a:sym typeface="Symbol" pitchFamily="18" charset="2"/>
              </a:rPr>
              <a:t></a:t>
            </a:r>
            <a:r>
              <a:rPr lang="fr-FR" sz="2400" b="1" dirty="0"/>
              <a:t> [B]</a:t>
            </a:r>
            <a:r>
              <a:rPr lang="fr-FR" sz="2400" b="1" baseline="-25000" dirty="0"/>
              <a:t>0</a:t>
            </a:r>
            <a:r>
              <a:rPr lang="fr-FR" sz="2400" b="1" dirty="0"/>
              <a:t> </a:t>
            </a:r>
            <a:r>
              <a:rPr lang="fr-FR" sz="2400" dirty="0"/>
              <a:t>= Constante.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1520" y="860519"/>
            <a:ext cx="252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ym typeface="Wingdings" pitchFamily="2" charset="2"/>
              </a:rPr>
              <a:t>v = k × [A] </a:t>
            </a:r>
            <a:r>
              <a:rPr lang="fr-FR" sz="2400" b="1" baseline="300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fr-FR" sz="2400" b="1" dirty="0" smtClean="0">
                <a:sym typeface="Wingdings" pitchFamily="2" charset="2"/>
              </a:rPr>
              <a:t> </a:t>
            </a:r>
            <a:r>
              <a:rPr lang="fr-FR" sz="2400" b="1" dirty="0">
                <a:sym typeface="Wingdings" pitchFamily="2" charset="2"/>
              </a:rPr>
              <a:t>× </a:t>
            </a:r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[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B]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fr-FR" sz="2400" b="1" baseline="30000" dirty="0" smtClean="0">
                <a:latin typeface="Symbol" pitchFamily="18" charset="2"/>
                <a:sym typeface="Wingdings" pitchFamily="2" charset="2"/>
              </a:rPr>
              <a:t>b</a:t>
            </a:r>
            <a:endParaRPr lang="fr-FR" sz="2400" dirty="0">
              <a:latin typeface="Symbol" pitchFamily="18" charset="2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347865" y="860519"/>
            <a:ext cx="2232247" cy="46037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ym typeface="Symbol" pitchFamily="18" charset="2"/>
              </a:rPr>
              <a:t> </a:t>
            </a:r>
            <a:r>
              <a:rPr lang="fr-FR" sz="2400" b="1" dirty="0">
                <a:sym typeface="Wingdings" pitchFamily="2" charset="2"/>
              </a:rPr>
              <a:t>v = 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k’’ </a:t>
            </a:r>
            <a:r>
              <a:rPr lang="fr-FR" sz="2400" b="1" dirty="0">
                <a:sym typeface="Wingdings" pitchFamily="2" charset="2"/>
              </a:rPr>
              <a:t>× [A] </a:t>
            </a:r>
            <a:r>
              <a:rPr lang="fr-FR" sz="2400" b="1" baseline="30000" dirty="0" smtClean="0">
                <a:latin typeface="Symbol" pitchFamily="18" charset="2"/>
                <a:sym typeface="Wingdings" pitchFamily="2" charset="2"/>
              </a:rPr>
              <a:t>a</a:t>
            </a:r>
            <a:endParaRPr lang="fr-FR" sz="2400" dirty="0">
              <a:latin typeface="Symbol" pitchFamily="18" charset="2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940152" y="860519"/>
            <a:ext cx="2808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/>
              <a:t>avec </a:t>
            </a:r>
            <a:r>
              <a:rPr lang="fr-FR" sz="2400" b="1" dirty="0">
                <a:solidFill>
                  <a:srgbClr val="006600"/>
                </a:solidFill>
              </a:rPr>
              <a:t>k’’ </a:t>
            </a:r>
            <a:r>
              <a:rPr lang="fr-FR" sz="2400" dirty="0"/>
              <a:t>= </a:t>
            </a:r>
            <a:r>
              <a:rPr lang="fr-FR" sz="2400" b="1" dirty="0">
                <a:sym typeface="Wingdings" pitchFamily="2" charset="2"/>
              </a:rPr>
              <a:t>k × </a:t>
            </a:r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[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B]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fr-FR" sz="2400" b="1" baseline="30000" dirty="0" smtClean="0">
                <a:latin typeface="Symbol" pitchFamily="18" charset="2"/>
                <a:sym typeface="Wingdings" pitchFamily="2" charset="2"/>
              </a:rPr>
              <a:t>b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331640" y="1436583"/>
            <a:ext cx="7458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 Loi de vitesse d’</a:t>
            </a:r>
            <a:r>
              <a:rPr lang="fr-FR" sz="2400" b="1" i="1" u="sng" dirty="0"/>
              <a:t>ordre global apparent</a:t>
            </a:r>
            <a:r>
              <a:rPr lang="fr-FR" sz="2400" b="1" i="1" dirty="0"/>
              <a:t> </a:t>
            </a:r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400" dirty="0" smtClean="0"/>
              <a:t> </a:t>
            </a:r>
            <a:r>
              <a:rPr lang="fr-FR" sz="2400" dirty="0"/>
              <a:t>;</a:t>
            </a:r>
          </a:p>
          <a:p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 </a:t>
            </a:r>
            <a:r>
              <a:rPr lang="fr-FR" sz="2400" b="1" i="1" u="sng" dirty="0"/>
              <a:t>Constante de vitesse apparente</a:t>
            </a:r>
            <a:r>
              <a:rPr lang="fr-FR" sz="2400" dirty="0"/>
              <a:t> </a:t>
            </a:r>
            <a:r>
              <a:rPr lang="fr-FR" sz="2400" b="1" dirty="0"/>
              <a:t>k’’</a:t>
            </a:r>
            <a:r>
              <a:rPr lang="fr-FR" sz="2400" dirty="0"/>
              <a:t> ;</a:t>
            </a:r>
          </a:p>
          <a:p>
            <a:r>
              <a:rPr lang="fr-FR" sz="2400" dirty="0">
                <a:sym typeface="Wingdings" pitchFamily="2" charset="2"/>
              </a:rPr>
              <a:t></a:t>
            </a:r>
            <a:r>
              <a:rPr lang="fr-FR" sz="2400" dirty="0"/>
              <a:t> Accès aux valeurs de </a:t>
            </a:r>
            <a:r>
              <a:rPr lang="fr-FR" sz="2400" b="1" dirty="0" smtClean="0">
                <a:latin typeface="Symbol" pitchFamily="18" charset="2"/>
              </a:rPr>
              <a:t>a</a:t>
            </a:r>
            <a:r>
              <a:rPr lang="fr-FR" sz="2400" dirty="0" smtClean="0"/>
              <a:t> </a:t>
            </a:r>
            <a:r>
              <a:rPr lang="fr-FR" sz="2400" dirty="0"/>
              <a:t>et </a:t>
            </a:r>
            <a:r>
              <a:rPr lang="fr-FR" sz="2400" b="1" dirty="0"/>
              <a:t>k’’ </a:t>
            </a:r>
            <a:r>
              <a:rPr lang="fr-FR" sz="2400" dirty="0"/>
              <a:t>par les méthodes du </a:t>
            </a:r>
            <a:r>
              <a:rPr lang="fr-FR" sz="2400" b="1" dirty="0"/>
              <a:t>II-2)</a:t>
            </a:r>
            <a:r>
              <a:rPr lang="fr-FR" sz="2400" dirty="0"/>
              <a:t>.</a:t>
            </a: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278092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triglycéride + 3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−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→ savon + glycérol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C3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indent="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Loi de vitesse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 = k × [triglycéride] × [HO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−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indent="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indent="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On mélange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 peu d'huile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(contenant les triglycérides) avec un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large volume de lessive de soude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(solution aqueuse saturée en hydroxyde de sodium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(Na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, HO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−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). </a:t>
            </a: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4393650"/>
            <a:ext cx="6648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 vaut l'ordre global de cette réaction de saponification 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971600" y="4797152"/>
            <a:ext cx="6314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Ordre global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somme des ordres partiels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+ 1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5229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l'ordre global apparent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réaction et quelle est l’expression de la constante de vitesse apparente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les conditions décrites ci-dessus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30726" y="6309320"/>
            <a:ext cx="4037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 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×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[Triglycéride]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×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HO </a:t>
            </a:r>
            <a:r>
              <a:rPr lang="fr-FR" sz="2000" b="1" baseline="30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</a:t>
            </a:r>
            <a:endParaRPr lang="fr-FR" sz="2000" dirty="0">
              <a:solidFill>
                <a:srgbClr val="006C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67544" y="5877272"/>
            <a:ext cx="6994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&gt;&gt; [Triglycéride]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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Constante.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572000" y="6265778"/>
            <a:ext cx="3456384" cy="46166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sym typeface="Symbol" pitchFamily="18" charset="2"/>
              </a:rPr>
              <a:t>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v = </a:t>
            </a:r>
            <a:r>
              <a:rPr lang="fr-FR" sz="2400" b="1" dirty="0" err="1" smtClean="0">
                <a:solidFill>
                  <a:srgbClr val="006600"/>
                </a:solidFill>
                <a:sym typeface="Wingdings" pitchFamily="2" charset="2"/>
              </a:rPr>
              <a:t>k</a:t>
            </a:r>
            <a:r>
              <a:rPr lang="fr-FR" sz="2400" b="1" baseline="-25000" dirty="0" err="1" smtClean="0">
                <a:solidFill>
                  <a:srgbClr val="006600"/>
                </a:solidFill>
                <a:sym typeface="Wingdings" pitchFamily="2" charset="2"/>
              </a:rPr>
              <a:t>app</a:t>
            </a:r>
            <a:r>
              <a:rPr lang="fr-FR" sz="2400" b="1" dirty="0" smtClean="0">
                <a:solidFill>
                  <a:srgbClr val="00863D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×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[Triglycéride]</a:t>
            </a:r>
            <a:endParaRPr lang="fr-FR" sz="24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1" grpId="0"/>
      <p:bldP spid="92162" grpId="0"/>
      <p:bldP spid="12" grpId="0"/>
      <p:bldP spid="13" grpId="0"/>
      <p:bldP spid="14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triglycéride + 3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−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→ savon + glycérol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C3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indent="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Loi de vitesse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 = k × [triglycéride] × [HO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−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indent="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indent="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On mélange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 peu d'huile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(contenant les triglycérides) avec un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large volume de lessive de soude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(solution aqueuse saturée en hydroxyde de sodium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(Na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, HO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−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585338"/>
            <a:ext cx="6648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 vaut l'ordre global de cette réaction de saponification 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971600" y="1988840"/>
            <a:ext cx="6314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Ordre global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somme des ordres partiels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+ 1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4208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l'ordre global apparent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réaction et quelle est l’expression de la constante de vitesse apparente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les conditions décrites ci-dessus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18758" y="3532946"/>
            <a:ext cx="4037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 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×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[Triglycéride]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×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HO </a:t>
            </a:r>
            <a:r>
              <a:rPr lang="fr-FR" sz="2000" b="1" baseline="30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</a:t>
            </a:r>
            <a:endParaRPr lang="fr-FR" sz="2000" dirty="0">
              <a:solidFill>
                <a:srgbClr val="006C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67544" y="3068960"/>
            <a:ext cx="6994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&gt;&gt; [Triglycéride]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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Constante.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572000" y="3530036"/>
            <a:ext cx="3456384" cy="46166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sym typeface="Symbol" pitchFamily="18" charset="2"/>
              </a:rPr>
              <a:t>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v = </a:t>
            </a:r>
            <a:r>
              <a:rPr lang="fr-FR" sz="2400" b="1" dirty="0" err="1" smtClean="0">
                <a:solidFill>
                  <a:srgbClr val="006600"/>
                </a:solidFill>
                <a:sym typeface="Wingdings" pitchFamily="2" charset="2"/>
              </a:rPr>
              <a:t>k</a:t>
            </a:r>
            <a:r>
              <a:rPr lang="fr-FR" sz="2400" b="1" baseline="-25000" dirty="0" err="1" smtClean="0">
                <a:solidFill>
                  <a:srgbClr val="006600"/>
                </a:solidFill>
                <a:sym typeface="Wingdings" pitchFamily="2" charset="2"/>
              </a:rPr>
              <a:t>app</a:t>
            </a:r>
            <a:r>
              <a:rPr lang="fr-FR" sz="2400" b="1" dirty="0" smtClean="0">
                <a:solidFill>
                  <a:srgbClr val="00863D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×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[Triglycéride]</a:t>
            </a:r>
            <a:endParaRPr lang="fr-FR" sz="24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292080" y="4077072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app</a:t>
            </a:r>
            <a:r>
              <a:rPr lang="fr-FR" sz="20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 ×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HO </a:t>
            </a:r>
            <a:r>
              <a:rPr lang="fr-FR" sz="2000" b="1" baseline="30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</a:t>
            </a:r>
            <a:r>
              <a:rPr lang="fr-FR" sz="2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6C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4716016" y="4005064"/>
            <a:ext cx="360040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059832" y="4581128"/>
            <a:ext cx="4037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Ordre global apparent </a:t>
            </a:r>
            <a:r>
              <a:rPr lang="fr-FR" sz="2000" b="1" u="sng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app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1</a:t>
            </a:r>
            <a:endParaRPr lang="fr-FR" sz="2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50851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 graphique faudrait-il tracer pour vérifier que l’ordre global apparent vaut bien la valeur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déterminée en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395536" y="5805264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 faudrait tracer le graphique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ln[Triglycéride]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1600" y="6196280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On devrait obtenir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droite de coefficient directeur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app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642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l'ordre global apparent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réaction et quelle est l’expression de la constante de vitesse apparente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les conditions décrites ci-dessus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318758" y="1085636"/>
            <a:ext cx="4037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 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×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[Triglycéride]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×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HO </a:t>
            </a:r>
            <a:r>
              <a:rPr lang="fr-FR" sz="2000" b="1" baseline="30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</a:t>
            </a:r>
            <a:endParaRPr lang="fr-FR" sz="2000" dirty="0">
              <a:solidFill>
                <a:srgbClr val="006C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467544" y="621650"/>
            <a:ext cx="6994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&gt;&gt; [Triglycéride]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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Constante.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4572000" y="1082726"/>
            <a:ext cx="3456384" cy="46166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sym typeface="Symbol" pitchFamily="18" charset="2"/>
              </a:rPr>
              <a:t>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v = </a:t>
            </a:r>
            <a:r>
              <a:rPr lang="fr-FR" sz="2400" b="1" dirty="0" err="1" smtClean="0">
                <a:solidFill>
                  <a:srgbClr val="006600"/>
                </a:solidFill>
                <a:sym typeface="Wingdings" pitchFamily="2" charset="2"/>
              </a:rPr>
              <a:t>k</a:t>
            </a:r>
            <a:r>
              <a:rPr lang="fr-FR" sz="2400" b="1" baseline="-25000" dirty="0" err="1" smtClean="0">
                <a:solidFill>
                  <a:srgbClr val="006600"/>
                </a:solidFill>
                <a:sym typeface="Wingdings" pitchFamily="2" charset="2"/>
              </a:rPr>
              <a:t>app</a:t>
            </a:r>
            <a:r>
              <a:rPr lang="fr-FR" sz="2400" b="1" dirty="0" smtClean="0">
                <a:solidFill>
                  <a:srgbClr val="00863D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sym typeface="Wingdings" pitchFamily="2" charset="2"/>
              </a:rPr>
              <a:t>×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[Triglycéride]</a:t>
            </a:r>
            <a:endParaRPr lang="fr-FR" sz="24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292080" y="1629762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app</a:t>
            </a:r>
            <a:r>
              <a:rPr lang="fr-FR" sz="20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 × 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HO </a:t>
            </a:r>
            <a:r>
              <a:rPr lang="fr-FR" sz="2000" b="1" baseline="30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25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</a:t>
            </a:r>
            <a:r>
              <a:rPr lang="fr-FR" sz="2000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6C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716016" y="1557754"/>
            <a:ext cx="360040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3059832" y="2133818"/>
            <a:ext cx="4037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Ordre global apparent </a:t>
            </a:r>
            <a:r>
              <a:rPr lang="fr-FR" sz="2000" b="1" u="sng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app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1</a:t>
            </a:r>
            <a:endParaRPr lang="fr-FR" sz="2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63787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 graphique faudrait-il tracer pour vérifier que l’ordre global apparent vaut bien la valeur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déterminée en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95536" y="3357954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 faudrait tracer le graphique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ln[Triglycéride]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600" y="3748970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On devrait obtenir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droite de coefficient directeur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app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4360748"/>
            <a:ext cx="5953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Conditions initiales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stœchiométriques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lang="fr-FR" sz="3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65674"/>
          <a:stretch>
            <a:fillRect/>
          </a:stretch>
        </p:blipFill>
        <p:spPr bwMode="auto">
          <a:xfrm>
            <a:off x="3347864" y="5927998"/>
            <a:ext cx="165606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949280"/>
            <a:ext cx="19446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949280"/>
            <a:ext cx="16557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58056" y="4719333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Comme son nom l’indique, il suffit </a:t>
            </a:r>
            <a:r>
              <a:rPr kumimoji="0" lang="fr-FR" sz="24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d’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introduire les réactifs dans des conditions stœchiométriques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; or,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un mélange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6C3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stœchiomé-trique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le demeure tout au long de la transformation chimique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 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6021288"/>
            <a:ext cx="3382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On a donc la relation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0760" y="4768686"/>
            <a:ext cx="8928100" cy="194421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0113" grpId="0"/>
      <p:bldP spid="90114" grpId="0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2298" y="1168286"/>
            <a:ext cx="3335685" cy="4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4526588" cy="10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492896"/>
            <a:ext cx="4289564" cy="103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543168"/>
            <a:ext cx="3387715" cy="59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255136"/>
            <a:ext cx="2878979" cy="110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27384"/>
            <a:ext cx="5953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Conditions initiales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stœchiométriques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lang="fr-FR" sz="3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65674"/>
          <a:stretch>
            <a:fillRect/>
          </a:stretch>
        </p:blipFill>
        <p:spPr bwMode="auto">
          <a:xfrm>
            <a:off x="3347864" y="360040"/>
            <a:ext cx="165606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81322"/>
            <a:ext cx="19446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81322"/>
            <a:ext cx="16557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453330"/>
            <a:ext cx="3382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On a donc la relation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0760" y="332656"/>
            <a:ext cx="8928100" cy="40324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124744"/>
            <a:ext cx="2600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La loi de vitesse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652120" y="1124744"/>
            <a:ext cx="2201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s’écrit alors 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43711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triglycéride + 3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−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→ savon + glycérol</a:t>
            </a:r>
            <a:endParaRPr kumimoji="0" lang="fr-FR" sz="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indent="3635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Loi de vitesse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 = k × [triglycéride] × [HO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−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indent="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On réalise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 mélange initial stœchiométrique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en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triglycéride et en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HO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−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452775"/>
            <a:ext cx="7771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Donner l’expression de la loi de vitesse en fonction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[HO 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0" y="6021288"/>
            <a:ext cx="4658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Dans les conditions stœchiométriques,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4644008" y="5805264"/>
            <a:ext cx="1792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[Triglycéride]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5220072" y="623731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6660232" y="5805264"/>
            <a:ext cx="90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6876256" y="623731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372200" y="6021288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4716016" y="6237312"/>
            <a:ext cx="15841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732240" y="6237312"/>
            <a:ext cx="7920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</a:t>
            </a:r>
            <a:r>
              <a:rPr lang="fr-FR" sz="2000" b="1" u="sng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A l’instant de date t = 2 min, calculer la vitesse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volumique de dispa-rition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des ions hypochlorite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ClO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la vitesse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volumique de formation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des ions chlorate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ClO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chlorure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Cl</a:t>
            </a:r>
            <a:r>
              <a:rPr lang="fr-FR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pour la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transformation :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 ClO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b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(aq)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ClO</a:t>
            </a:r>
            <a:r>
              <a:rPr lang="fr-FR" sz="2000" b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b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(aq)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+ 2 Cl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b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(aq)</a:t>
            </a: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2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>
            <a:off x="179512" y="4557978"/>
            <a:ext cx="1152128" cy="1872208"/>
          </a:xfrm>
          <a:prstGeom prst="line">
            <a:avLst/>
          </a:prstGeom>
          <a:ln w="3810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8"/>
          <p:cNvGrpSpPr>
            <a:grpSpLocks/>
          </p:cNvGrpSpPr>
          <p:nvPr/>
        </p:nvGrpSpPr>
        <p:grpSpPr bwMode="auto">
          <a:xfrm>
            <a:off x="655638" y="5390817"/>
            <a:ext cx="287337" cy="278408"/>
            <a:chOff x="611560" y="4509120"/>
            <a:chExt cx="288032" cy="288032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756371" y="4509120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H="1">
              <a:off x="611560" y="4653136"/>
              <a:ext cx="2880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15"/>
          <p:cNvGrpSpPr>
            <a:grpSpLocks/>
          </p:cNvGrpSpPr>
          <p:nvPr/>
        </p:nvGrpSpPr>
        <p:grpSpPr bwMode="auto">
          <a:xfrm>
            <a:off x="138575" y="4578942"/>
            <a:ext cx="287338" cy="278408"/>
            <a:chOff x="611560" y="4509120"/>
            <a:chExt cx="288032" cy="288032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756372" y="4509120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611560" y="4653136"/>
              <a:ext cx="2880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18"/>
          <p:cNvGrpSpPr>
            <a:grpSpLocks/>
          </p:cNvGrpSpPr>
          <p:nvPr/>
        </p:nvGrpSpPr>
        <p:grpSpPr bwMode="auto">
          <a:xfrm>
            <a:off x="1011700" y="5997848"/>
            <a:ext cx="288925" cy="276877"/>
            <a:chOff x="611560" y="4509120"/>
            <a:chExt cx="288032" cy="288032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755576" y="4509120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611560" y="4653931"/>
              <a:ext cx="2880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0" name="ZoneTexte 21"/>
          <p:cNvSpPr txBox="1">
            <a:spLocks noChangeArrowheads="1"/>
          </p:cNvSpPr>
          <p:nvPr/>
        </p:nvSpPr>
        <p:spPr bwMode="auto">
          <a:xfrm>
            <a:off x="250825" y="6408738"/>
            <a:ext cx="1003801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/>
              <a:t>A (0 ; 2)</a:t>
            </a:r>
          </a:p>
        </p:txBody>
      </p:sp>
      <p:sp>
        <p:nvSpPr>
          <p:cNvPr id="8201" name="ZoneTexte 22"/>
          <p:cNvSpPr txBox="1">
            <a:spLocks noChangeArrowheads="1"/>
          </p:cNvSpPr>
          <p:nvPr/>
        </p:nvSpPr>
        <p:spPr bwMode="auto">
          <a:xfrm>
            <a:off x="1403350" y="6408738"/>
            <a:ext cx="1188146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/>
              <a:t>B (3,3 ; 0)</a:t>
            </a:r>
          </a:p>
        </p:txBody>
      </p:sp>
      <p:sp>
        <p:nvSpPr>
          <p:cNvPr id="8202" name="ZoneTexte 23"/>
          <p:cNvSpPr txBox="1">
            <a:spLocks noChangeArrowheads="1"/>
          </p:cNvSpPr>
          <p:nvPr/>
        </p:nvSpPr>
        <p:spPr bwMode="auto">
          <a:xfrm>
            <a:off x="-36513" y="4637852"/>
            <a:ext cx="350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A</a:t>
            </a:r>
          </a:p>
        </p:txBody>
      </p:sp>
      <p:sp>
        <p:nvSpPr>
          <p:cNvPr id="8203" name="ZoneTexte 24"/>
          <p:cNvSpPr txBox="1">
            <a:spLocks noChangeArrowheads="1"/>
          </p:cNvSpPr>
          <p:nvPr/>
        </p:nvSpPr>
        <p:spPr bwMode="auto">
          <a:xfrm>
            <a:off x="827584" y="6072704"/>
            <a:ext cx="328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B</a:t>
            </a: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3059113" y="4055664"/>
            <a:ext cx="2808287" cy="1584326"/>
          </a:xfrm>
          <a:prstGeom prst="line">
            <a:avLst/>
          </a:prstGeom>
          <a:ln w="3810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25"/>
          <p:cNvGrpSpPr>
            <a:grpSpLocks/>
          </p:cNvGrpSpPr>
          <p:nvPr/>
        </p:nvGrpSpPr>
        <p:grpSpPr bwMode="auto">
          <a:xfrm>
            <a:off x="3727450" y="5034035"/>
            <a:ext cx="287338" cy="276878"/>
            <a:chOff x="611560" y="4509120"/>
            <a:chExt cx="288032" cy="288032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756372" y="4509120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>
              <a:off x="611560" y="4653932"/>
              <a:ext cx="2880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34"/>
          <p:cNvGrpSpPr>
            <a:grpSpLocks/>
          </p:cNvGrpSpPr>
          <p:nvPr/>
        </p:nvGrpSpPr>
        <p:grpSpPr bwMode="auto">
          <a:xfrm>
            <a:off x="4519613" y="4567367"/>
            <a:ext cx="287337" cy="278408"/>
            <a:chOff x="611560" y="4509120"/>
            <a:chExt cx="288032" cy="288032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756371" y="4509120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611560" y="4653136"/>
              <a:ext cx="2880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37"/>
          <p:cNvGrpSpPr>
            <a:grpSpLocks/>
          </p:cNvGrpSpPr>
          <p:nvPr/>
        </p:nvGrpSpPr>
        <p:grpSpPr bwMode="auto">
          <a:xfrm>
            <a:off x="3209925" y="5311905"/>
            <a:ext cx="287338" cy="278408"/>
            <a:chOff x="611560" y="4509120"/>
            <a:chExt cx="288032" cy="288032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756372" y="4509120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>
              <a:off x="611560" y="4653136"/>
              <a:ext cx="2880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8" name="ZoneTexte 40"/>
          <p:cNvSpPr txBox="1">
            <a:spLocks noChangeArrowheads="1"/>
          </p:cNvSpPr>
          <p:nvPr/>
        </p:nvSpPr>
        <p:spPr bwMode="auto">
          <a:xfrm>
            <a:off x="3059113" y="5069652"/>
            <a:ext cx="352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A</a:t>
            </a:r>
          </a:p>
        </p:txBody>
      </p:sp>
      <p:sp>
        <p:nvSpPr>
          <p:cNvPr id="8209" name="ZoneTexte 41"/>
          <p:cNvSpPr txBox="1">
            <a:spLocks noChangeArrowheads="1"/>
          </p:cNvSpPr>
          <p:nvPr/>
        </p:nvSpPr>
        <p:spPr bwMode="auto">
          <a:xfrm>
            <a:off x="4356100" y="4350456"/>
            <a:ext cx="350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B</a:t>
            </a:r>
          </a:p>
        </p:txBody>
      </p:sp>
      <p:sp>
        <p:nvSpPr>
          <p:cNvPr id="8210" name="ZoneTexte 42"/>
          <p:cNvSpPr txBox="1">
            <a:spLocks noChangeArrowheads="1"/>
          </p:cNvSpPr>
          <p:nvPr/>
        </p:nvSpPr>
        <p:spPr bwMode="auto">
          <a:xfrm>
            <a:off x="3563938" y="6408738"/>
            <a:ext cx="1003801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/>
              <a:t>A (0 ; 1)</a:t>
            </a:r>
          </a:p>
        </p:txBody>
      </p:sp>
      <p:sp>
        <p:nvSpPr>
          <p:cNvPr id="8211" name="ZoneTexte 43"/>
          <p:cNvSpPr txBox="1">
            <a:spLocks noChangeArrowheads="1"/>
          </p:cNvSpPr>
          <p:nvPr/>
        </p:nvSpPr>
        <p:spPr bwMode="auto">
          <a:xfrm>
            <a:off x="4643438" y="6408738"/>
            <a:ext cx="992579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/>
              <a:t>B (5 ; 2)</a:t>
            </a: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6156325" y="2471339"/>
            <a:ext cx="2303463" cy="2592388"/>
          </a:xfrm>
          <a:prstGeom prst="line">
            <a:avLst/>
          </a:prstGeom>
          <a:ln w="38100"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45"/>
          <p:cNvGrpSpPr>
            <a:grpSpLocks/>
          </p:cNvGrpSpPr>
          <p:nvPr/>
        </p:nvGrpSpPr>
        <p:grpSpPr bwMode="auto">
          <a:xfrm>
            <a:off x="6804025" y="4093373"/>
            <a:ext cx="288925" cy="276877"/>
            <a:chOff x="611560" y="4509120"/>
            <a:chExt cx="288032" cy="288032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755576" y="4509120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>
              <a:off x="611560" y="4653931"/>
              <a:ext cx="2880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48"/>
          <p:cNvGrpSpPr>
            <a:grpSpLocks/>
          </p:cNvGrpSpPr>
          <p:nvPr/>
        </p:nvGrpSpPr>
        <p:grpSpPr bwMode="auto">
          <a:xfrm>
            <a:off x="7596188" y="3175798"/>
            <a:ext cx="288925" cy="276877"/>
            <a:chOff x="611560" y="4509120"/>
            <a:chExt cx="288032" cy="288032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755576" y="4509120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>
              <a:off x="611560" y="4653931"/>
              <a:ext cx="2880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51"/>
          <p:cNvGrpSpPr>
            <a:grpSpLocks/>
          </p:cNvGrpSpPr>
          <p:nvPr/>
        </p:nvGrpSpPr>
        <p:grpSpPr bwMode="auto">
          <a:xfrm>
            <a:off x="6272213" y="4609367"/>
            <a:ext cx="287337" cy="278408"/>
            <a:chOff x="611560" y="4509120"/>
            <a:chExt cx="288032" cy="288032"/>
          </a:xfrm>
        </p:grpSpPr>
        <p:cxnSp>
          <p:nvCxnSpPr>
            <p:cNvPr id="53" name="Connecteur droit 52"/>
            <p:cNvCxnSpPr/>
            <p:nvPr/>
          </p:nvCxnSpPr>
          <p:spPr>
            <a:xfrm>
              <a:off x="756371" y="4509120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>
              <a:off x="611560" y="4653136"/>
              <a:ext cx="2880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16" name="ZoneTexte 54"/>
          <p:cNvSpPr txBox="1">
            <a:spLocks noChangeArrowheads="1"/>
          </p:cNvSpPr>
          <p:nvPr/>
        </p:nvSpPr>
        <p:spPr bwMode="auto">
          <a:xfrm>
            <a:off x="6084888" y="4287014"/>
            <a:ext cx="495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/>
              <a:t>A</a:t>
            </a:r>
          </a:p>
        </p:txBody>
      </p:sp>
      <p:sp>
        <p:nvSpPr>
          <p:cNvPr id="8217" name="ZoneTexte 55"/>
          <p:cNvSpPr txBox="1">
            <a:spLocks noChangeArrowheads="1"/>
          </p:cNvSpPr>
          <p:nvPr/>
        </p:nvSpPr>
        <p:spPr bwMode="auto">
          <a:xfrm>
            <a:off x="7451725" y="2847152"/>
            <a:ext cx="352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/>
              <a:t>B</a:t>
            </a:r>
          </a:p>
        </p:txBody>
      </p:sp>
      <p:sp>
        <p:nvSpPr>
          <p:cNvPr id="8218" name="ZoneTexte 59"/>
          <p:cNvSpPr txBox="1">
            <a:spLocks noChangeArrowheads="1"/>
          </p:cNvSpPr>
          <p:nvPr/>
        </p:nvSpPr>
        <p:spPr bwMode="auto">
          <a:xfrm>
            <a:off x="6588125" y="6408738"/>
            <a:ext cx="1003801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/>
              <a:t>A (0 ; 2)</a:t>
            </a:r>
          </a:p>
        </p:txBody>
      </p:sp>
      <p:sp>
        <p:nvSpPr>
          <p:cNvPr id="8219" name="ZoneTexte 60"/>
          <p:cNvSpPr txBox="1">
            <a:spLocks noChangeArrowheads="1"/>
          </p:cNvSpPr>
          <p:nvPr/>
        </p:nvSpPr>
        <p:spPr bwMode="auto">
          <a:xfrm>
            <a:off x="7667625" y="6408738"/>
            <a:ext cx="992579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/>
              <a:t>B (5 ; 4)</a:t>
            </a: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 l="22207" t="54599" r="56531" b="35321"/>
          <a:stretch>
            <a:fillRect/>
          </a:stretch>
        </p:blipFill>
        <p:spPr bwMode="auto">
          <a:xfrm>
            <a:off x="395536" y="74356"/>
            <a:ext cx="3024336" cy="80649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6" name="ZoneTexte 67"/>
          <p:cNvSpPr txBox="1">
            <a:spLocks noChangeArrowheads="1"/>
          </p:cNvSpPr>
          <p:nvPr/>
        </p:nvSpPr>
        <p:spPr bwMode="auto">
          <a:xfrm>
            <a:off x="3754204" y="-67454"/>
            <a:ext cx="1152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– 1 </a:t>
            </a:r>
            <a:endParaRPr lang="fr-FR" sz="2000" b="1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 flipV="1">
            <a:off x="3275856" y="116632"/>
            <a:ext cx="504825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131840" y="764704"/>
            <a:ext cx="504056" cy="7200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67"/>
          <p:cNvSpPr txBox="1">
            <a:spLocks noChangeArrowheads="1"/>
          </p:cNvSpPr>
          <p:nvPr/>
        </p:nvSpPr>
        <p:spPr bwMode="auto">
          <a:xfrm>
            <a:off x="3635896" y="62068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1043608" y="722428"/>
            <a:ext cx="288354" cy="33030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7"/>
          <p:cNvSpPr txBox="1">
            <a:spLocks noChangeArrowheads="1"/>
          </p:cNvSpPr>
          <p:nvPr/>
        </p:nvSpPr>
        <p:spPr bwMode="auto">
          <a:xfrm>
            <a:off x="0" y="908720"/>
            <a:ext cx="1696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baseline="300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auto">
          <a:xfrm>
            <a:off x="4572000" y="188640"/>
            <a:ext cx="47160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Opposé du coefficient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directeur de la tangente à la courbe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[R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f(t) à l’instant de date 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00" grpId="0" animBg="1"/>
      <p:bldP spid="8201" grpId="0" animBg="1"/>
      <p:bldP spid="8202" grpId="0"/>
      <p:bldP spid="8203" grpId="0"/>
      <p:bldP spid="8208" grpId="0"/>
      <p:bldP spid="8209" grpId="0"/>
      <p:bldP spid="8210" grpId="0" animBg="1"/>
      <p:bldP spid="8211" grpId="0" animBg="1"/>
      <p:bldP spid="8216" grpId="0"/>
      <p:bldP spid="8217" grpId="0"/>
      <p:bldP spid="8218" grpId="0" animBg="1"/>
      <p:bldP spid="82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53106" y="4287751"/>
            <a:ext cx="2232248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02077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triglycéride + 3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−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→ savon + glycérol</a:t>
            </a:r>
            <a:endParaRPr kumimoji="0" lang="fr-FR" sz="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indent="3635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Loi de vitesse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 = k × [triglycéride] × [HO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−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]</a:t>
            </a:r>
            <a:r>
              <a:rPr lang="fr-FR" sz="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indent="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On réalise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 mélange initial stœchiométrique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en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triglycéride et en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HO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−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036441"/>
            <a:ext cx="7771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Donner l’expression de la loi de vitesse en fonction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[HO </a:t>
            </a:r>
            <a:r>
              <a:rPr kumimoji="0" lang="fr-FR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3604954"/>
            <a:ext cx="4658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Dans les conditions stœchiométriques,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4644008" y="3388930"/>
            <a:ext cx="1792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[Triglycéride]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220072" y="382097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660232" y="3388930"/>
            <a:ext cx="90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6876256" y="382097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716016" y="3820978"/>
            <a:ext cx="15841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732240" y="3820978"/>
            <a:ext cx="7920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16632"/>
            <a:ext cx="4289564" cy="103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66904"/>
            <a:ext cx="3387715" cy="59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878872"/>
            <a:ext cx="2878979" cy="110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8396" y="44624"/>
            <a:ext cx="8928100" cy="194421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360625" y="3619316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" y="4437112"/>
            <a:ext cx="3491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Donc la loi de vitesse s’écrit :   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7864" y="4437112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 k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×</a:t>
            </a:r>
            <a:endParaRPr lang="fr-FR" b="1" dirty="0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4283968" y="4221088"/>
            <a:ext cx="90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4499992" y="465313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4355976" y="4653136"/>
            <a:ext cx="7920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148064" y="4437112"/>
            <a:ext cx="1124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6228184" y="4437112"/>
            <a:ext cx="576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3105" y="4431767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</a:t>
            </a:r>
            <a:endParaRPr lang="fr-FR" b="1" dirty="0"/>
          </a:p>
        </p:txBody>
      </p:sp>
      <p:sp>
        <p:nvSpPr>
          <p:cNvPr id="24" name="Rectangle 23"/>
          <p:cNvSpPr/>
          <p:nvPr/>
        </p:nvSpPr>
        <p:spPr>
          <a:xfrm>
            <a:off x="7429170" y="428775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7429170" y="4647791"/>
            <a:ext cx="3600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429170" y="4647791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7789210" y="4420192"/>
            <a:ext cx="1289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5157192"/>
            <a:ext cx="8807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Quel graphique peut-on tracer pour vérifier la validité de cette loi de vitesse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0" y="5517232"/>
            <a:ext cx="6335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C’est une loi de vitesse d’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ordre 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qu’on doit vérifier. </a:t>
            </a:r>
            <a:endParaRPr lang="fr-FR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0" y="5877272"/>
            <a:ext cx="5168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On trace donc le graphique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/ [HO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568" y="6237312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On devrait obtenir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droite de coefficient directeur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app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k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7380312" y="4221088"/>
            <a:ext cx="432048" cy="864096"/>
          </a:xfrm>
          <a:prstGeom prst="roundRect">
            <a:avLst/>
          </a:prstGeom>
          <a:noFill/>
          <a:ln w="57150"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7812360" y="3789040"/>
            <a:ext cx="288032" cy="432048"/>
          </a:xfrm>
          <a:prstGeom prst="straightConnector1">
            <a:avLst/>
          </a:prstGeom>
          <a:ln w="5715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028384" y="3501008"/>
            <a:ext cx="63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app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/>
      <p:bldP spid="23" grpId="0"/>
      <p:bldP spid="24" grpId="0"/>
      <p:bldP spid="30" grpId="0"/>
      <p:bldP spid="33" grpId="0"/>
      <p:bldP spid="34" grpId="0" animBg="1"/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64704"/>
            <a:ext cx="8807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Quel graphique peut-on tracer pour vérifier la validité de cette loi de vitesse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0" y="1124744"/>
            <a:ext cx="6335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C’est une loi de vitesse d’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ordre 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qu’on doit vérifier. </a:t>
            </a:r>
            <a:endParaRPr lang="fr-FR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1484784"/>
            <a:ext cx="5168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On trace donc le graphique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/ [HO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844824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On devrait obtenir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droite de coefficient directeur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app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k / 3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2420888"/>
            <a:ext cx="5226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Influence de la </a:t>
            </a:r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température</a:t>
            </a:r>
            <a:endParaRPr lang="fr-FR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3106" y="39279"/>
            <a:ext cx="2232248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" y="188640"/>
            <a:ext cx="3491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Donc la loi de vitesse s’écrit :    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7864" y="188640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 k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×</a:t>
            </a:r>
            <a:endParaRPr lang="fr-FR" b="1" dirty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283968" y="-27384"/>
            <a:ext cx="90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4499992" y="40466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355976" y="404664"/>
            <a:ext cx="7920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148064" y="188640"/>
            <a:ext cx="1124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6228184" y="188640"/>
            <a:ext cx="576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3105" y="183295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7429170" y="3927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7429170" y="399319"/>
            <a:ext cx="3600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7429170" y="399319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7789210" y="171720"/>
            <a:ext cx="1289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148064" y="2420888"/>
            <a:ext cx="255577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r-FR" sz="2400" b="1" i="1" u="sng" dirty="0" smtClean="0">
                <a:sym typeface="Wingdings 2" pitchFamily="18" charset="2"/>
              </a:rPr>
              <a:t>Loi d’Arrhenius</a:t>
            </a:r>
            <a:endParaRPr lang="fr-FR" sz="2400" dirty="0">
              <a:sym typeface="Wingdings 2" pitchFamily="18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175" y="3284984"/>
            <a:ext cx="8928100" cy="34563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2124075" cy="828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79512" y="4221088"/>
            <a:ext cx="5468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●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k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constante de vitesse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unité variable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) ;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79512" y="4581128"/>
            <a:ext cx="3347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●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T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température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en K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) ;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79512" y="4941168"/>
            <a:ext cx="7285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●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R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constante des gaz parfaits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R = 8,314 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) ;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79512" y="5372968"/>
            <a:ext cx="8713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●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a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Energie d’activation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en J.mol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) : barrière d’énergie à franchir par les réactifs pour qu’ils se transforment en produits ;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79512" y="5995244"/>
            <a:ext cx="8496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●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A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Facteur pré-exponentiel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ou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Facteur de fréquence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(</a:t>
            </a:r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même unité que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k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) : grandeur reliée au nombre de chocs efficaces ;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2852936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fr-FR" sz="21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Expression de la constante de vitesse</a:t>
            </a:r>
            <a:endParaRPr lang="fr-FR" sz="2100" dirty="0"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endParaRPr lang="fr-FR" sz="800" dirty="0"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7380312" y="0"/>
            <a:ext cx="432048" cy="864096"/>
          </a:xfrm>
          <a:prstGeom prst="roundRect">
            <a:avLst/>
          </a:prstGeom>
          <a:noFill/>
          <a:ln w="57150"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7812360" y="836712"/>
            <a:ext cx="360040" cy="576064"/>
          </a:xfrm>
          <a:prstGeom prst="straightConnector1">
            <a:avLst/>
          </a:prstGeom>
          <a:ln w="57150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172400" y="1268760"/>
            <a:ext cx="63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6C3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app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283356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dirty="0" smtClean="0"/>
              <a:t>	</a:t>
            </a:r>
            <a:r>
              <a:rPr lang="fr-FR" sz="2200" dirty="0" smtClean="0"/>
              <a:t>Pour </a:t>
            </a:r>
            <a:r>
              <a:rPr lang="fr-FR" sz="2200" dirty="0"/>
              <a:t>vérifier si une constante de vitesse </a:t>
            </a:r>
            <a:r>
              <a:rPr lang="fr-FR" sz="2200" b="1" dirty="0"/>
              <a:t>k</a:t>
            </a:r>
            <a:r>
              <a:rPr lang="fr-FR" sz="2200" dirty="0"/>
              <a:t> suit la loi d’Arrhenius, il suffit de déterminer la valeur de </a:t>
            </a:r>
            <a:r>
              <a:rPr lang="fr-FR" sz="2200" b="1" dirty="0"/>
              <a:t>k</a:t>
            </a:r>
            <a:r>
              <a:rPr lang="fr-FR" sz="2200" dirty="0"/>
              <a:t> pour différentes températures puis de </a:t>
            </a:r>
            <a:r>
              <a:rPr lang="fr-FR" sz="2200" b="1" i="1" dirty="0" err="1"/>
              <a:t>linéariser</a:t>
            </a:r>
            <a:r>
              <a:rPr lang="fr-FR" sz="2200" b="1" i="1" dirty="0"/>
              <a:t> la relation d’Arrhenius </a:t>
            </a:r>
            <a:r>
              <a:rPr lang="fr-FR" sz="2200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950" y="3966964"/>
            <a:ext cx="8928100" cy="28464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45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985493"/>
            <a:ext cx="17272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77072"/>
            <a:ext cx="2928618" cy="66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18"/>
          <p:cNvSpPr>
            <a:spLocks noChangeArrowheads="1"/>
          </p:cNvSpPr>
          <p:nvPr/>
        </p:nvSpPr>
        <p:spPr bwMode="auto">
          <a:xfrm>
            <a:off x="179512" y="4760689"/>
            <a:ext cx="6192688" cy="2000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fr-FR" sz="2400" b="1" i="1" u="sng" dirty="0" smtClean="0">
                <a:ea typeface="Calibri" pitchFamily="34" charset="0"/>
                <a:cs typeface="Times New Roman" pitchFamily="18" charset="0"/>
              </a:rPr>
              <a:t>Conclusion</a:t>
            </a:r>
            <a:r>
              <a:rPr lang="fr-FR" sz="2400" b="1" i="1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tracé du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graphique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ln(k) = f(1/T)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doit être une droite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#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coefficient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directeur « – E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/ R 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ce qui per-mettra de déduire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d’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ordonnée 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à l’origine ln(A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ce qui permettra de déduire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;</a:t>
            </a:r>
            <a:endParaRPr lang="fr-FR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24586" name="AutoShape 5"/>
          <p:cNvCxnSpPr>
            <a:cxnSpLocks noChangeShapeType="1"/>
          </p:cNvCxnSpPr>
          <p:nvPr/>
        </p:nvCxnSpPr>
        <p:spPr bwMode="auto">
          <a:xfrm>
            <a:off x="7002586" y="6531546"/>
            <a:ext cx="1958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6858222" y="4803502"/>
            <a:ext cx="7921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>
                <a:ea typeface="Calibri" pitchFamily="34" charset="0"/>
                <a:cs typeface="Times New Roman" pitchFamily="18" charset="0"/>
              </a:rPr>
              <a:t>ln(k)</a:t>
            </a:r>
          </a:p>
        </p:txBody>
      </p:sp>
      <p:cxnSp>
        <p:nvCxnSpPr>
          <p:cNvPr id="24589" name="AutoShape 5"/>
          <p:cNvCxnSpPr>
            <a:cxnSpLocks noChangeShapeType="1"/>
          </p:cNvCxnSpPr>
          <p:nvPr/>
        </p:nvCxnSpPr>
        <p:spPr bwMode="auto">
          <a:xfrm flipH="1" flipV="1">
            <a:off x="7145461" y="5164708"/>
            <a:ext cx="47625" cy="15113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2" name="Groupe 32"/>
          <p:cNvGrpSpPr>
            <a:grpSpLocks/>
          </p:cNvGrpSpPr>
          <p:nvPr/>
        </p:nvGrpSpPr>
        <p:grpSpPr bwMode="auto">
          <a:xfrm flipH="1">
            <a:off x="7145461" y="5596508"/>
            <a:ext cx="1511300" cy="1008063"/>
            <a:chOff x="6660233" y="4077072"/>
            <a:chExt cx="1964408" cy="1008112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7452599" y="4653363"/>
              <a:ext cx="107918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orme libre 15"/>
            <p:cNvSpPr/>
            <p:nvPr/>
          </p:nvSpPr>
          <p:spPr>
            <a:xfrm>
              <a:off x="7533075" y="4364424"/>
              <a:ext cx="639671" cy="288939"/>
            </a:xfrm>
            <a:custGeom>
              <a:avLst/>
              <a:gdLst>
                <a:gd name="connsiteX0" fmla="*/ 523875 w 609600"/>
                <a:gd name="connsiteY0" fmla="*/ 0 h 247650"/>
                <a:gd name="connsiteX1" fmla="*/ 0 w 609600"/>
                <a:gd name="connsiteY1" fmla="*/ 238125 h 247650"/>
                <a:gd name="connsiteX2" fmla="*/ 609600 w 609600"/>
                <a:gd name="connsiteY2" fmla="*/ 247650 h 247650"/>
                <a:gd name="connsiteX3" fmla="*/ 609600 w 609600"/>
                <a:gd name="connsiteY3" fmla="*/ 85725 h 247650"/>
                <a:gd name="connsiteX4" fmla="*/ 523875 w 609600"/>
                <a:gd name="connsiteY4" fmla="*/ 0 h 247650"/>
                <a:gd name="connsiteX0" fmla="*/ 495250 w 609600"/>
                <a:gd name="connsiteY0" fmla="*/ 0 h 288429"/>
                <a:gd name="connsiteX1" fmla="*/ 0 w 609600"/>
                <a:gd name="connsiteY1" fmla="*/ 278904 h 288429"/>
                <a:gd name="connsiteX2" fmla="*/ 609600 w 609600"/>
                <a:gd name="connsiteY2" fmla="*/ 288429 h 288429"/>
                <a:gd name="connsiteX3" fmla="*/ 609600 w 609600"/>
                <a:gd name="connsiteY3" fmla="*/ 126504 h 288429"/>
                <a:gd name="connsiteX4" fmla="*/ 495250 w 609600"/>
                <a:gd name="connsiteY4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495250 w 639266"/>
                <a:gd name="connsiteY5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567258 w 639266"/>
                <a:gd name="connsiteY5" fmla="*/ 72009 h 288429"/>
                <a:gd name="connsiteX6" fmla="*/ 495250 w 639266"/>
                <a:gd name="connsiteY6" fmla="*/ 0 h 28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266" h="288429">
                  <a:moveTo>
                    <a:pt x="495250" y="0"/>
                  </a:moveTo>
                  <a:lnTo>
                    <a:pt x="0" y="278904"/>
                  </a:lnTo>
                  <a:lnTo>
                    <a:pt x="609600" y="288429"/>
                  </a:lnTo>
                  <a:lnTo>
                    <a:pt x="639266" y="216025"/>
                  </a:lnTo>
                  <a:lnTo>
                    <a:pt x="609600" y="126504"/>
                  </a:lnTo>
                  <a:lnTo>
                    <a:pt x="567258" y="72009"/>
                  </a:lnTo>
                  <a:lnTo>
                    <a:pt x="495250" y="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7" name="Connecteur droit 16"/>
            <p:cNvCxnSpPr/>
            <p:nvPr/>
          </p:nvCxnSpPr>
          <p:spPr>
            <a:xfrm flipH="1">
              <a:off x="6660233" y="4077072"/>
              <a:ext cx="1964408" cy="1008112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91" name="Rectangle 27"/>
          <p:cNvSpPr>
            <a:spLocks noChangeArrowheads="1"/>
          </p:cNvSpPr>
          <p:nvPr/>
        </p:nvSpPr>
        <p:spPr bwMode="auto">
          <a:xfrm>
            <a:off x="6426323" y="5380608"/>
            <a:ext cx="80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ea typeface="Calibri" pitchFamily="34" charset="0"/>
                <a:cs typeface="TimesNewRomanPSMT" charset="0"/>
              </a:rPr>
              <a:t>ln(A)</a:t>
            </a:r>
            <a:endParaRPr lang="fr-FR" sz="2400" baseline="-250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NewRomanPSMT" charset="0"/>
            </a:endParaRPr>
          </a:p>
        </p:txBody>
      </p:sp>
      <p:sp>
        <p:nvSpPr>
          <p:cNvPr id="20" name="Forme libre 19"/>
          <p:cNvSpPr/>
          <p:nvPr/>
        </p:nvSpPr>
        <p:spPr>
          <a:xfrm flipH="1">
            <a:off x="7650286" y="5667946"/>
            <a:ext cx="374650" cy="409575"/>
          </a:xfrm>
          <a:custGeom>
            <a:avLst/>
            <a:gdLst>
              <a:gd name="connsiteX0" fmla="*/ 0 w 561975"/>
              <a:gd name="connsiteY0" fmla="*/ 3175 h 193675"/>
              <a:gd name="connsiteX1" fmla="*/ 400050 w 561975"/>
              <a:gd name="connsiteY1" fmla="*/ 31750 h 193675"/>
              <a:gd name="connsiteX2" fmla="*/ 561975 w 561975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93675">
                <a:moveTo>
                  <a:pt x="0" y="3175"/>
                </a:moveTo>
                <a:cubicBezTo>
                  <a:pt x="153193" y="1587"/>
                  <a:pt x="306387" y="0"/>
                  <a:pt x="400050" y="31750"/>
                </a:cubicBezTo>
                <a:cubicBezTo>
                  <a:pt x="493713" y="63500"/>
                  <a:pt x="561975" y="193675"/>
                  <a:pt x="561975" y="19367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04175" y="44624"/>
            <a:ext cx="8928100" cy="22322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028" y="116633"/>
            <a:ext cx="2030295" cy="792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79512" y="44624"/>
            <a:ext cx="5468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●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k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constante de vitesse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unité variable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) ;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79512" y="337772"/>
            <a:ext cx="3347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●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T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température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en K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) ;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179512" y="639937"/>
            <a:ext cx="6981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●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R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constante des gaz parfaits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(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R = 8,314 J.K </a:t>
            </a:r>
            <a:r>
              <a:rPr lang="fr-FR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– 1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.mol </a:t>
            </a:r>
            <a:r>
              <a:rPr lang="fr-FR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– 1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) 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79512" y="954277"/>
            <a:ext cx="8713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●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a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Energie d’activation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en J.mol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) : barrière d’énergie à franchir par les réactifs pour qu’ils se transforment en produits ;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79512" y="1556049"/>
            <a:ext cx="8496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●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A 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Facteur pré-exponentiel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ou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Facteur de fréquence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(</a:t>
            </a:r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même unité que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k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) : grandeur reliée au nombre de chocs efficaces ;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2509446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fr-FR" sz="21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Vérification de la loi d’Arrhenius</a:t>
            </a:r>
            <a:endParaRPr lang="fr-FR" sz="800" dirty="0"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8045846" y="5235550"/>
            <a:ext cx="724044" cy="830997"/>
            <a:chOff x="7956376" y="5229200"/>
            <a:chExt cx="724044" cy="830997"/>
          </a:xfrm>
        </p:grpSpPr>
        <p:sp>
          <p:nvSpPr>
            <p:cNvPr id="24592" name="Rectangle 28"/>
            <p:cNvSpPr>
              <a:spLocks noChangeArrowheads="1"/>
            </p:cNvSpPr>
            <p:nvPr/>
          </p:nvSpPr>
          <p:spPr bwMode="auto">
            <a:xfrm>
              <a:off x="7956376" y="5229200"/>
              <a:ext cx="72404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– E</a:t>
              </a:r>
              <a:r>
                <a:rPr lang="fr-FR" sz="2400" b="1" baseline="-25000" dirty="0">
                  <a:solidFill>
                    <a:srgbClr val="FF0000"/>
                  </a:solidFill>
                </a:rPr>
                <a:t>a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endParaRPr lang="fr-FR" sz="2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R </a:t>
              </a:r>
              <a:endParaRPr lang="fr-FR" sz="24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8060134" y="5686648"/>
              <a:ext cx="4320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/>
          <p:cNvGrpSpPr/>
          <p:nvPr/>
        </p:nvGrpSpPr>
        <p:grpSpPr>
          <a:xfrm>
            <a:off x="8621910" y="5811614"/>
            <a:ext cx="827584" cy="432048"/>
            <a:chOff x="8532440" y="5805264"/>
            <a:chExt cx="827584" cy="432048"/>
          </a:xfrm>
        </p:grpSpPr>
        <p:sp>
          <p:nvSpPr>
            <p:cNvPr id="24587" name="Text Box 6"/>
            <p:cNvSpPr txBox="1">
              <a:spLocks noChangeArrowheads="1"/>
            </p:cNvSpPr>
            <p:nvPr/>
          </p:nvSpPr>
          <p:spPr bwMode="auto">
            <a:xfrm>
              <a:off x="8532440" y="5805264"/>
              <a:ext cx="827584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 b="1" dirty="0" smtClean="0">
                  <a:ea typeface="Calibri" pitchFamily="34" charset="0"/>
                  <a:cs typeface="Times New Roman" pitchFamily="18" charset="0"/>
                </a:rPr>
                <a:t>1</a:t>
              </a:r>
            </a:p>
            <a:p>
              <a:r>
                <a:rPr lang="fr-FR" sz="2400" b="1" dirty="0" smtClean="0">
                  <a:ea typeface="Calibri" pitchFamily="34" charset="0"/>
                  <a:cs typeface="Times New Roman" pitchFamily="18" charset="0"/>
                </a:rPr>
                <a:t>T</a:t>
              </a:r>
              <a:endParaRPr lang="fr-FR" sz="2400" b="1" dirty="0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8604448" y="6237312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4" grpId="0" animBg="1"/>
      <p:bldP spid="24583" grpId="0" animBg="1"/>
      <p:bldP spid="24588" grpId="0"/>
      <p:bldP spid="24591" grpId="0"/>
      <p:bldP spid="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1174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fr-FR" sz="21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Vérification de la loi d’Arrhenius</a:t>
            </a:r>
            <a:endParaRPr lang="fr-FR" sz="800" dirty="0"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8579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i="1" dirty="0">
                <a:latin typeface="Times New Roman" pitchFamily="18" charset="0"/>
                <a:sym typeface="Wingdings" pitchFamily="2" charset="2"/>
              </a:rPr>
              <a:t> : La pyrolyse de l’éthanal est une réaction d’ordre global 2. Elle a lieu selon l’équation chimique : </a:t>
            </a:r>
            <a:r>
              <a:rPr lang="fr-FR" b="1" dirty="0">
                <a:latin typeface="Times New Roman" pitchFamily="18" charset="0"/>
                <a:sym typeface="Wingdings" pitchFamily="2" charset="2"/>
              </a:rPr>
              <a:t>CH</a:t>
            </a:r>
            <a:r>
              <a:rPr lang="fr-FR" b="1" baseline="-30000" dirty="0">
                <a:latin typeface="Times New Roman" pitchFamily="18" charset="0"/>
                <a:sym typeface="Wingdings" pitchFamily="2" charset="2"/>
              </a:rPr>
              <a:t>3</a:t>
            </a:r>
            <a:r>
              <a:rPr lang="fr-FR" b="1" dirty="0">
                <a:latin typeface="Times New Roman" pitchFamily="18" charset="0"/>
                <a:sym typeface="Wingdings" pitchFamily="2" charset="2"/>
              </a:rPr>
              <a:t>CHO </a:t>
            </a:r>
            <a:r>
              <a:rPr lang="fr-FR" b="1" dirty="0">
                <a:latin typeface="Times New Roman" pitchFamily="18" charset="0"/>
              </a:rPr>
              <a:t> CH</a:t>
            </a:r>
            <a:r>
              <a:rPr lang="fr-FR" b="1" baseline="-30000" dirty="0">
                <a:latin typeface="Times New Roman" pitchFamily="18" charset="0"/>
                <a:sym typeface="Wingdings" pitchFamily="2" charset="2"/>
              </a:rPr>
              <a:t>4</a:t>
            </a:r>
            <a:r>
              <a:rPr lang="fr-FR" b="1" dirty="0">
                <a:latin typeface="Times New Roman" pitchFamily="18" charset="0"/>
                <a:sym typeface="Wingdings" pitchFamily="2" charset="2"/>
              </a:rPr>
              <a:t> + CO</a:t>
            </a:r>
            <a:r>
              <a:rPr lang="fr-FR" i="1" dirty="0">
                <a:latin typeface="Times New Roman" pitchFamily="18" charset="0"/>
                <a:sym typeface="Wingdings" pitchFamily="2" charset="2"/>
              </a:rPr>
              <a:t>. On réalise la réaction à plusieurs températures et on mesure la constante de vitesse </a:t>
            </a:r>
            <a:r>
              <a:rPr lang="fr-FR" b="1" dirty="0">
                <a:latin typeface="Times New Roman" pitchFamily="18" charset="0"/>
                <a:sym typeface="Wingdings" pitchFamily="2" charset="2"/>
              </a:rPr>
              <a:t>k</a:t>
            </a:r>
            <a:r>
              <a:rPr lang="fr-FR" i="1" dirty="0">
                <a:latin typeface="Times New Roman" pitchFamily="18" charset="0"/>
                <a:sym typeface="Wingdings" pitchFamily="2" charset="2"/>
              </a:rPr>
              <a:t>. On trace alors le graphique </a:t>
            </a:r>
            <a:r>
              <a:rPr lang="fr-FR" b="1" dirty="0">
                <a:latin typeface="Times New Roman" pitchFamily="18" charset="0"/>
                <a:sym typeface="Wingdings" pitchFamily="2" charset="2"/>
              </a:rPr>
              <a:t>ln(k) = f(1/T)</a:t>
            </a:r>
            <a:r>
              <a:rPr lang="fr-FR" i="1" dirty="0">
                <a:latin typeface="Times New Roman" pitchFamily="18" charset="0"/>
                <a:sym typeface="Wingdings" pitchFamily="2" charset="2"/>
              </a:rPr>
              <a:t>. Conclure.</a:t>
            </a:r>
            <a:endParaRPr lang="fr-FR" b="1" dirty="0">
              <a:latin typeface="Times New Roman" pitchFamily="18" charset="0"/>
              <a:sym typeface="Wingdings" pitchFamily="2" charset="2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67544" y="4509120"/>
            <a:ext cx="8258820" cy="2355339"/>
            <a:chOff x="179388" y="4265042"/>
            <a:chExt cx="8763000" cy="252095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4265042"/>
              <a:ext cx="876300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2555776" y="4581128"/>
              <a:ext cx="129614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07950" y="620688"/>
            <a:ext cx="8928100" cy="2880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63600"/>
            <a:ext cx="17272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764704"/>
            <a:ext cx="2928618" cy="66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79512" y="1448321"/>
            <a:ext cx="6192688" cy="2000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400" dirty="0" smtClean="0">
                <a:ea typeface="Calibri" pitchFamily="34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fr-FR" sz="2400" b="1" i="1" u="sng" dirty="0" smtClean="0">
                <a:ea typeface="Calibri" pitchFamily="34" charset="0"/>
                <a:cs typeface="Times New Roman" pitchFamily="18" charset="0"/>
              </a:rPr>
              <a:t>Conclusion</a:t>
            </a:r>
            <a:r>
              <a:rPr lang="fr-FR" sz="2400" b="1" i="1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tracé du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graphique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ln(k) = f(1/T)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doit être une droite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#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coefficient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directeur « – E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/ R 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ce qui per-mettra de déduire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#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d’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ordonnée 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à l’origine ln(A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ce qui permettra de déduire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;</a:t>
            </a:r>
            <a:endParaRPr lang="fr-FR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3" name="AutoShape 5"/>
          <p:cNvCxnSpPr>
            <a:cxnSpLocks noChangeShapeType="1"/>
          </p:cNvCxnSpPr>
          <p:nvPr/>
        </p:nvCxnSpPr>
        <p:spPr bwMode="auto">
          <a:xfrm>
            <a:off x="7002586" y="3219178"/>
            <a:ext cx="1958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58222" y="1491134"/>
            <a:ext cx="7921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 dirty="0">
                <a:ea typeface="Calibri" pitchFamily="34" charset="0"/>
                <a:cs typeface="Times New Roman" pitchFamily="18" charset="0"/>
              </a:rPr>
              <a:t>ln(k)</a:t>
            </a:r>
          </a:p>
        </p:txBody>
      </p:sp>
      <p:cxnSp>
        <p:nvCxnSpPr>
          <p:cNvPr id="15" name="AutoShape 5"/>
          <p:cNvCxnSpPr>
            <a:cxnSpLocks noChangeShapeType="1"/>
          </p:cNvCxnSpPr>
          <p:nvPr/>
        </p:nvCxnSpPr>
        <p:spPr bwMode="auto">
          <a:xfrm flipH="1" flipV="1">
            <a:off x="7145461" y="1852340"/>
            <a:ext cx="47625" cy="15113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16" name="Groupe 32"/>
          <p:cNvGrpSpPr>
            <a:grpSpLocks/>
          </p:cNvGrpSpPr>
          <p:nvPr/>
        </p:nvGrpSpPr>
        <p:grpSpPr bwMode="auto">
          <a:xfrm flipH="1">
            <a:off x="7145461" y="2284140"/>
            <a:ext cx="1511300" cy="1008063"/>
            <a:chOff x="6660233" y="4077072"/>
            <a:chExt cx="1964408" cy="1008112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7452599" y="4653363"/>
              <a:ext cx="107918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orme libre 17"/>
            <p:cNvSpPr/>
            <p:nvPr/>
          </p:nvSpPr>
          <p:spPr>
            <a:xfrm>
              <a:off x="7533075" y="4364424"/>
              <a:ext cx="639671" cy="288939"/>
            </a:xfrm>
            <a:custGeom>
              <a:avLst/>
              <a:gdLst>
                <a:gd name="connsiteX0" fmla="*/ 523875 w 609600"/>
                <a:gd name="connsiteY0" fmla="*/ 0 h 247650"/>
                <a:gd name="connsiteX1" fmla="*/ 0 w 609600"/>
                <a:gd name="connsiteY1" fmla="*/ 238125 h 247650"/>
                <a:gd name="connsiteX2" fmla="*/ 609600 w 609600"/>
                <a:gd name="connsiteY2" fmla="*/ 247650 h 247650"/>
                <a:gd name="connsiteX3" fmla="*/ 609600 w 609600"/>
                <a:gd name="connsiteY3" fmla="*/ 85725 h 247650"/>
                <a:gd name="connsiteX4" fmla="*/ 523875 w 609600"/>
                <a:gd name="connsiteY4" fmla="*/ 0 h 247650"/>
                <a:gd name="connsiteX0" fmla="*/ 495250 w 609600"/>
                <a:gd name="connsiteY0" fmla="*/ 0 h 288429"/>
                <a:gd name="connsiteX1" fmla="*/ 0 w 609600"/>
                <a:gd name="connsiteY1" fmla="*/ 278904 h 288429"/>
                <a:gd name="connsiteX2" fmla="*/ 609600 w 609600"/>
                <a:gd name="connsiteY2" fmla="*/ 288429 h 288429"/>
                <a:gd name="connsiteX3" fmla="*/ 609600 w 609600"/>
                <a:gd name="connsiteY3" fmla="*/ 126504 h 288429"/>
                <a:gd name="connsiteX4" fmla="*/ 495250 w 609600"/>
                <a:gd name="connsiteY4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495250 w 639266"/>
                <a:gd name="connsiteY5" fmla="*/ 0 h 288429"/>
                <a:gd name="connsiteX0" fmla="*/ 495250 w 639266"/>
                <a:gd name="connsiteY0" fmla="*/ 0 h 288429"/>
                <a:gd name="connsiteX1" fmla="*/ 0 w 639266"/>
                <a:gd name="connsiteY1" fmla="*/ 278904 h 288429"/>
                <a:gd name="connsiteX2" fmla="*/ 609600 w 639266"/>
                <a:gd name="connsiteY2" fmla="*/ 288429 h 288429"/>
                <a:gd name="connsiteX3" fmla="*/ 639266 w 639266"/>
                <a:gd name="connsiteY3" fmla="*/ 216025 h 288429"/>
                <a:gd name="connsiteX4" fmla="*/ 609600 w 639266"/>
                <a:gd name="connsiteY4" fmla="*/ 126504 h 288429"/>
                <a:gd name="connsiteX5" fmla="*/ 567258 w 639266"/>
                <a:gd name="connsiteY5" fmla="*/ 72009 h 288429"/>
                <a:gd name="connsiteX6" fmla="*/ 495250 w 639266"/>
                <a:gd name="connsiteY6" fmla="*/ 0 h 28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266" h="288429">
                  <a:moveTo>
                    <a:pt x="495250" y="0"/>
                  </a:moveTo>
                  <a:lnTo>
                    <a:pt x="0" y="278904"/>
                  </a:lnTo>
                  <a:lnTo>
                    <a:pt x="609600" y="288429"/>
                  </a:lnTo>
                  <a:lnTo>
                    <a:pt x="639266" y="216025"/>
                  </a:lnTo>
                  <a:lnTo>
                    <a:pt x="609600" y="126504"/>
                  </a:lnTo>
                  <a:lnTo>
                    <a:pt x="567258" y="72009"/>
                  </a:lnTo>
                  <a:lnTo>
                    <a:pt x="495250" y="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9" name="Connecteur droit 18"/>
            <p:cNvCxnSpPr/>
            <p:nvPr/>
          </p:nvCxnSpPr>
          <p:spPr>
            <a:xfrm flipH="1">
              <a:off x="6660233" y="4077072"/>
              <a:ext cx="1964408" cy="1008112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6426323" y="2068240"/>
            <a:ext cx="80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ea typeface="Calibri" pitchFamily="34" charset="0"/>
                <a:cs typeface="TimesNewRomanPSMT" charset="0"/>
              </a:rPr>
              <a:t>ln(A)</a:t>
            </a:r>
            <a:endParaRPr lang="fr-FR" sz="2400" baseline="-25000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NewRomanPSMT" charset="0"/>
            </a:endParaRPr>
          </a:p>
        </p:txBody>
      </p:sp>
      <p:sp>
        <p:nvSpPr>
          <p:cNvPr id="22" name="Forme libre 21"/>
          <p:cNvSpPr/>
          <p:nvPr/>
        </p:nvSpPr>
        <p:spPr>
          <a:xfrm flipH="1">
            <a:off x="7650286" y="2355578"/>
            <a:ext cx="374650" cy="409575"/>
          </a:xfrm>
          <a:custGeom>
            <a:avLst/>
            <a:gdLst>
              <a:gd name="connsiteX0" fmla="*/ 0 w 561975"/>
              <a:gd name="connsiteY0" fmla="*/ 3175 h 193675"/>
              <a:gd name="connsiteX1" fmla="*/ 400050 w 561975"/>
              <a:gd name="connsiteY1" fmla="*/ 31750 h 193675"/>
              <a:gd name="connsiteX2" fmla="*/ 561975 w 561975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975" h="193675">
                <a:moveTo>
                  <a:pt x="0" y="3175"/>
                </a:moveTo>
                <a:cubicBezTo>
                  <a:pt x="153193" y="1587"/>
                  <a:pt x="306387" y="0"/>
                  <a:pt x="400050" y="31750"/>
                </a:cubicBezTo>
                <a:cubicBezTo>
                  <a:pt x="493713" y="63500"/>
                  <a:pt x="561975" y="193675"/>
                  <a:pt x="561975" y="19367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8045846" y="1923182"/>
            <a:ext cx="724044" cy="830997"/>
            <a:chOff x="7956376" y="5229200"/>
            <a:chExt cx="724044" cy="830997"/>
          </a:xfrm>
        </p:grpSpPr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7956376" y="5229200"/>
              <a:ext cx="72404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– E</a:t>
              </a:r>
              <a:r>
                <a:rPr lang="fr-FR" sz="2400" b="1" baseline="-25000" dirty="0">
                  <a:solidFill>
                    <a:srgbClr val="FF0000"/>
                  </a:solidFill>
                </a:rPr>
                <a:t>a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endParaRPr lang="fr-FR" sz="2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R </a:t>
              </a:r>
              <a:endParaRPr lang="fr-FR" sz="24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8060134" y="5686648"/>
              <a:ext cx="4320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8726685" y="2451621"/>
            <a:ext cx="827584" cy="432048"/>
            <a:chOff x="8532440" y="5805264"/>
            <a:chExt cx="827584" cy="432048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8532440" y="5805264"/>
              <a:ext cx="827584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2400" b="1" dirty="0" smtClean="0">
                  <a:ea typeface="Calibri" pitchFamily="34" charset="0"/>
                  <a:cs typeface="Times New Roman" pitchFamily="18" charset="0"/>
                </a:rPr>
                <a:t>1</a:t>
              </a:r>
            </a:p>
            <a:p>
              <a:r>
                <a:rPr lang="fr-FR" sz="2400" b="1" dirty="0" smtClean="0">
                  <a:ea typeface="Calibri" pitchFamily="34" charset="0"/>
                  <a:cs typeface="Times New Roman" pitchFamily="18" charset="0"/>
                </a:rPr>
                <a:t>T</a:t>
              </a:r>
              <a:endParaRPr lang="fr-FR" sz="2400" b="1" dirty="0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8604448" y="6237312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8913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lang="fr-FR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i="1" dirty="0">
                <a:latin typeface="Times New Roman" pitchFamily="18" charset="0"/>
                <a:sym typeface="Wingdings" pitchFamily="2" charset="2"/>
              </a:rPr>
              <a:t> : La pyrolyse de l’éthanal est une réaction d’ordre global 2. Elle a lieu selon l’équation chimique : </a:t>
            </a:r>
            <a:r>
              <a:rPr lang="fr-FR" b="1" dirty="0">
                <a:latin typeface="Times New Roman" pitchFamily="18" charset="0"/>
                <a:sym typeface="Wingdings" pitchFamily="2" charset="2"/>
              </a:rPr>
              <a:t>CH</a:t>
            </a:r>
            <a:r>
              <a:rPr lang="fr-FR" b="1" baseline="-30000" dirty="0">
                <a:latin typeface="Times New Roman" pitchFamily="18" charset="0"/>
                <a:sym typeface="Wingdings" pitchFamily="2" charset="2"/>
              </a:rPr>
              <a:t>3</a:t>
            </a:r>
            <a:r>
              <a:rPr lang="fr-FR" b="1" dirty="0">
                <a:latin typeface="Times New Roman" pitchFamily="18" charset="0"/>
                <a:sym typeface="Wingdings" pitchFamily="2" charset="2"/>
              </a:rPr>
              <a:t>CHO </a:t>
            </a:r>
            <a:r>
              <a:rPr lang="fr-FR" b="1" dirty="0">
                <a:latin typeface="Times New Roman" pitchFamily="18" charset="0"/>
              </a:rPr>
              <a:t> CH</a:t>
            </a:r>
            <a:r>
              <a:rPr lang="fr-FR" b="1" baseline="-30000" dirty="0">
                <a:latin typeface="Times New Roman" pitchFamily="18" charset="0"/>
                <a:sym typeface="Wingdings" pitchFamily="2" charset="2"/>
              </a:rPr>
              <a:t>4</a:t>
            </a:r>
            <a:r>
              <a:rPr lang="fr-FR" b="1" dirty="0">
                <a:latin typeface="Times New Roman" pitchFamily="18" charset="0"/>
                <a:sym typeface="Wingdings" pitchFamily="2" charset="2"/>
              </a:rPr>
              <a:t> + CO</a:t>
            </a:r>
            <a:r>
              <a:rPr lang="fr-FR" i="1" dirty="0">
                <a:latin typeface="Times New Roman" pitchFamily="18" charset="0"/>
                <a:sym typeface="Wingdings" pitchFamily="2" charset="2"/>
              </a:rPr>
              <a:t>. On réalise la réaction à plusieurs températures et on mesure la constante de vitesse </a:t>
            </a:r>
            <a:r>
              <a:rPr lang="fr-FR" b="1" dirty="0">
                <a:latin typeface="Times New Roman" pitchFamily="18" charset="0"/>
                <a:sym typeface="Wingdings" pitchFamily="2" charset="2"/>
              </a:rPr>
              <a:t>k</a:t>
            </a:r>
            <a:r>
              <a:rPr lang="fr-FR" i="1" dirty="0">
                <a:latin typeface="Times New Roman" pitchFamily="18" charset="0"/>
                <a:sym typeface="Wingdings" pitchFamily="2" charset="2"/>
              </a:rPr>
              <a:t>. On trace alors le graphique </a:t>
            </a:r>
            <a:r>
              <a:rPr lang="fr-FR" b="1" dirty="0">
                <a:latin typeface="Times New Roman" pitchFamily="18" charset="0"/>
                <a:sym typeface="Wingdings" pitchFamily="2" charset="2"/>
              </a:rPr>
              <a:t>ln(k) = f(1/T)</a:t>
            </a:r>
            <a:r>
              <a:rPr lang="fr-FR" i="1" dirty="0">
                <a:latin typeface="Times New Roman" pitchFamily="18" charset="0"/>
                <a:sym typeface="Wingdings" pitchFamily="2" charset="2"/>
              </a:rPr>
              <a:t>. Conclure.</a:t>
            </a:r>
            <a:endParaRPr lang="fr-FR" b="1" dirty="0"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896890"/>
            <a:ext cx="8763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5301208"/>
            <a:ext cx="8820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points sont bien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alignés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loi d’Arrhenius est vérifiée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21" y="5661248"/>
            <a:ext cx="2663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5496" y="5805711"/>
            <a:ext cx="524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8384" y="5805711"/>
            <a:ext cx="792162" cy="4318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411984" y="5661248"/>
            <a:ext cx="752475" cy="714375"/>
          </a:xfrm>
          <a:custGeom>
            <a:avLst/>
            <a:gdLst>
              <a:gd name="connsiteX0" fmla="*/ 0 w 752475"/>
              <a:gd name="connsiteY0" fmla="*/ 704850 h 714375"/>
              <a:gd name="connsiteX1" fmla="*/ 0 w 752475"/>
              <a:gd name="connsiteY1" fmla="*/ 0 h 714375"/>
              <a:gd name="connsiteX2" fmla="*/ 752475 w 752475"/>
              <a:gd name="connsiteY2" fmla="*/ 0 h 714375"/>
              <a:gd name="connsiteX3" fmla="*/ 752475 w 752475"/>
              <a:gd name="connsiteY3" fmla="*/ 361950 h 714375"/>
              <a:gd name="connsiteX4" fmla="*/ 514350 w 752475"/>
              <a:gd name="connsiteY4" fmla="*/ 371475 h 714375"/>
              <a:gd name="connsiteX5" fmla="*/ 514350 w 752475"/>
              <a:gd name="connsiteY5" fmla="*/ 714375 h 714375"/>
              <a:gd name="connsiteX6" fmla="*/ 0 w 752475"/>
              <a:gd name="connsiteY6" fmla="*/ 70485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475" h="714375">
                <a:moveTo>
                  <a:pt x="0" y="704850"/>
                </a:moveTo>
                <a:lnTo>
                  <a:pt x="0" y="0"/>
                </a:lnTo>
                <a:lnTo>
                  <a:pt x="752475" y="0"/>
                </a:lnTo>
                <a:lnTo>
                  <a:pt x="752475" y="361950"/>
                </a:lnTo>
                <a:lnTo>
                  <a:pt x="514350" y="371475"/>
                </a:lnTo>
                <a:lnTo>
                  <a:pt x="514350" y="714375"/>
                </a:lnTo>
                <a:lnTo>
                  <a:pt x="0" y="70485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AutoShape 5"/>
          <p:cNvCxnSpPr>
            <a:cxnSpLocks noChangeShapeType="1"/>
          </p:cNvCxnSpPr>
          <p:nvPr/>
        </p:nvCxnSpPr>
        <p:spPr bwMode="auto">
          <a:xfrm>
            <a:off x="1980184" y="6597873"/>
            <a:ext cx="1439862" cy="0"/>
          </a:xfrm>
          <a:prstGeom prst="straightConnector1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5" name="ZoneTexte 19"/>
          <p:cNvSpPr txBox="1">
            <a:spLocks noChangeArrowheads="1"/>
          </p:cNvSpPr>
          <p:nvPr/>
        </p:nvSpPr>
        <p:spPr bwMode="auto">
          <a:xfrm>
            <a:off x="3420046" y="6381973"/>
            <a:ext cx="57379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fr-FR" sz="20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( 26,5 )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= 3,23.10 </a:t>
            </a:r>
            <a:r>
              <a:rPr lang="fr-FR" sz="2000" b="1" u="sng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L.mol </a:t>
            </a:r>
            <a:r>
              <a:rPr lang="fr-FR" sz="2000" b="1" u="sng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u="sng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AutoShape 5"/>
          <p:cNvCxnSpPr>
            <a:cxnSpLocks noChangeShapeType="1"/>
          </p:cNvCxnSpPr>
          <p:nvPr/>
        </p:nvCxnSpPr>
        <p:spPr bwMode="auto">
          <a:xfrm>
            <a:off x="3203848" y="5877272"/>
            <a:ext cx="576263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17" name="ZoneTexte 18"/>
          <p:cNvSpPr txBox="1">
            <a:spLocks noChangeArrowheads="1"/>
          </p:cNvSpPr>
          <p:nvPr/>
        </p:nvSpPr>
        <p:spPr bwMode="auto">
          <a:xfrm>
            <a:off x="3780409" y="5661248"/>
            <a:ext cx="2985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21800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</a:t>
            </a:r>
          </a:p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180 kJ.mol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35127" y="2878336"/>
            <a:ext cx="504825" cy="288925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627065" y="2878336"/>
            <a:ext cx="720725" cy="288925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H="1" flipV="1">
            <a:off x="1942728" y="6236990"/>
            <a:ext cx="36513" cy="36036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55776" y="3212976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 cstate="print"/>
          <a:srcRect l="18428" t="27720" r="22039" b="46740"/>
          <a:stretch>
            <a:fillRect/>
          </a:stretch>
        </p:blipFill>
        <p:spPr bwMode="auto">
          <a:xfrm>
            <a:off x="395536" y="0"/>
            <a:ext cx="8352928" cy="20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/>
      <p:bldP spid="17" grpId="0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3178"/>
            <a:ext cx="8763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2467496"/>
            <a:ext cx="8820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points sont bien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alignés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loi d’Arrhenius est vérifiée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21" y="2827536"/>
            <a:ext cx="2663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496" y="2971999"/>
            <a:ext cx="524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8384" y="2971999"/>
            <a:ext cx="792162" cy="4318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2411984" y="2827536"/>
            <a:ext cx="752475" cy="714375"/>
          </a:xfrm>
          <a:custGeom>
            <a:avLst/>
            <a:gdLst>
              <a:gd name="connsiteX0" fmla="*/ 0 w 752475"/>
              <a:gd name="connsiteY0" fmla="*/ 704850 h 714375"/>
              <a:gd name="connsiteX1" fmla="*/ 0 w 752475"/>
              <a:gd name="connsiteY1" fmla="*/ 0 h 714375"/>
              <a:gd name="connsiteX2" fmla="*/ 752475 w 752475"/>
              <a:gd name="connsiteY2" fmla="*/ 0 h 714375"/>
              <a:gd name="connsiteX3" fmla="*/ 752475 w 752475"/>
              <a:gd name="connsiteY3" fmla="*/ 361950 h 714375"/>
              <a:gd name="connsiteX4" fmla="*/ 514350 w 752475"/>
              <a:gd name="connsiteY4" fmla="*/ 371475 h 714375"/>
              <a:gd name="connsiteX5" fmla="*/ 514350 w 752475"/>
              <a:gd name="connsiteY5" fmla="*/ 714375 h 714375"/>
              <a:gd name="connsiteX6" fmla="*/ 0 w 752475"/>
              <a:gd name="connsiteY6" fmla="*/ 70485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475" h="714375">
                <a:moveTo>
                  <a:pt x="0" y="704850"/>
                </a:moveTo>
                <a:lnTo>
                  <a:pt x="0" y="0"/>
                </a:lnTo>
                <a:lnTo>
                  <a:pt x="752475" y="0"/>
                </a:lnTo>
                <a:lnTo>
                  <a:pt x="752475" y="361950"/>
                </a:lnTo>
                <a:lnTo>
                  <a:pt x="514350" y="371475"/>
                </a:lnTo>
                <a:lnTo>
                  <a:pt x="514350" y="714375"/>
                </a:lnTo>
                <a:lnTo>
                  <a:pt x="0" y="70485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1980184" y="3764161"/>
            <a:ext cx="1439862" cy="0"/>
          </a:xfrm>
          <a:prstGeom prst="straightConnector1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9" name="ZoneTexte 19"/>
          <p:cNvSpPr txBox="1">
            <a:spLocks noChangeArrowheads="1"/>
          </p:cNvSpPr>
          <p:nvPr/>
        </p:nvSpPr>
        <p:spPr bwMode="auto">
          <a:xfrm>
            <a:off x="3420046" y="3548261"/>
            <a:ext cx="57379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fr-FR" sz="20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( 26,5 )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= 3,23.10 </a:t>
            </a:r>
            <a:r>
              <a:rPr lang="fr-FR" sz="2000" b="1" u="sng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L.mol </a:t>
            </a:r>
            <a:r>
              <a:rPr lang="fr-FR" sz="2000" b="1" u="sng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u="sng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>
            <a:off x="3204146" y="3043436"/>
            <a:ext cx="576263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11" name="ZoneTexte 18"/>
          <p:cNvSpPr txBox="1">
            <a:spLocks noChangeArrowheads="1"/>
          </p:cNvSpPr>
          <p:nvPr/>
        </p:nvSpPr>
        <p:spPr bwMode="auto">
          <a:xfrm>
            <a:off x="3780409" y="2827536"/>
            <a:ext cx="2985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21800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</a:t>
            </a:r>
          </a:p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180 kJ.mol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127" y="44624"/>
            <a:ext cx="504825" cy="288925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27065" y="44624"/>
            <a:ext cx="720725" cy="288925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1942728" y="3403278"/>
            <a:ext cx="36513" cy="36036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5651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403350" y="4293096"/>
            <a:ext cx="7740650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i="1" dirty="0"/>
              <a:t>Si on ne dispose que de deux valeurs de k et qu’on sait que la constante de vitesse vérifie la loi d’Arrhenius, on peut quand même calculer les valeurs de E</a:t>
            </a:r>
            <a:r>
              <a:rPr lang="fr-FR" sz="2000" i="1" baseline="-30000" dirty="0"/>
              <a:t>a</a:t>
            </a:r>
            <a:r>
              <a:rPr lang="fr-FR" sz="2000" i="1" dirty="0"/>
              <a:t> et de A. La méthode est évidemment moins précise mais elle fournit un ordre de grandeur pour ces données.</a:t>
            </a:r>
            <a:endParaRPr lang="fr-FR" sz="2000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575939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>
                <a:latin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sym typeface="Wingdings" pitchFamily="2" charset="2"/>
              </a:rPr>
              <a:t>Application 13</a:t>
            </a:r>
            <a:r>
              <a:rPr lang="fr-FR" sz="2000" i="1" dirty="0">
                <a:latin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 Calculer  les  valeurs  de  </a:t>
            </a:r>
            <a:r>
              <a:rPr lang="fr-FR" sz="2000" b="1" dirty="0" smtClean="0">
                <a:latin typeface="Times New Roman" pitchFamily="18" charset="0"/>
                <a:sym typeface="Wingdings" pitchFamily="2" charset="2"/>
              </a:rPr>
              <a:t>E</a:t>
            </a:r>
            <a:r>
              <a:rPr lang="fr-FR" sz="2000" b="1" baseline="-30000" dirty="0" smtClean="0">
                <a:latin typeface="Times New Roman" pitchFamily="18" charset="0"/>
                <a:sym typeface="Wingdings" pitchFamily="2" charset="2"/>
              </a:rPr>
              <a:t>a</a:t>
            </a:r>
            <a:r>
              <a:rPr lang="fr-FR" sz="2000" b="1" i="1" dirty="0" smtClean="0">
                <a:latin typeface="Times New Roman" pitchFamily="18" charset="0"/>
                <a:sym typeface="Wingdings" pitchFamily="2" charset="2"/>
              </a:rPr>
              <a:t> 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et  de  </a:t>
            </a:r>
            <a:r>
              <a:rPr lang="fr-FR" sz="2000" b="1" dirty="0" smtClean="0">
                <a:latin typeface="Times New Roman" pitchFamily="18" charset="0"/>
                <a:sym typeface="Wingdings" pitchFamily="2" charset="2"/>
              </a:rPr>
              <a:t>A</a:t>
            </a:r>
            <a:r>
              <a:rPr lang="fr-FR" sz="2000" b="1" i="1" dirty="0" smtClean="0">
                <a:latin typeface="Times New Roman" pitchFamily="18" charset="0"/>
                <a:sym typeface="Wingdings" pitchFamily="2" charset="2"/>
              </a:rPr>
              <a:t> 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de  la  </a:t>
            </a:r>
            <a:r>
              <a:rPr lang="fr-FR" sz="2000" i="1" dirty="0">
                <a:latin typeface="Times New Roman" pitchFamily="18" charset="0"/>
                <a:sym typeface="Wingdings" pitchFamily="2" charset="2"/>
              </a:rPr>
              <a:t>réaction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 envisagée dans  l’</a:t>
            </a:r>
            <a:r>
              <a:rPr lang="fr-FR" sz="2000" b="1" i="1" dirty="0" smtClean="0">
                <a:latin typeface="Times New Roman" pitchFamily="18" charset="0"/>
                <a:sym typeface="Wingdings" pitchFamily="2" charset="2"/>
              </a:rPr>
              <a:t>Application 12 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en  considérant  qu’on  connaît la valeur </a:t>
            </a:r>
            <a:r>
              <a:rPr lang="fr-FR" sz="2000" i="1" dirty="0">
                <a:latin typeface="Times New Roman" pitchFamily="18" charset="0"/>
                <a:sym typeface="Wingdings" pitchFamily="2" charset="2"/>
              </a:rPr>
              <a:t>de 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k</a:t>
            </a:r>
            <a:r>
              <a:rPr lang="fr-FR" sz="20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pour </a:t>
            </a:r>
            <a:r>
              <a:rPr lang="fr-FR" sz="2000" b="1" dirty="0" smtClean="0">
                <a:latin typeface="Times New Roman" pitchFamily="18" charset="0"/>
                <a:sym typeface="Wingdings" pitchFamily="2" charset="2"/>
              </a:rPr>
              <a:t>T</a:t>
            </a:r>
            <a:r>
              <a:rPr lang="fr-FR" sz="2000" b="1" baseline="-30000" dirty="0" smtClean="0">
                <a:latin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= 700 K </a:t>
            </a:r>
            <a:r>
              <a:rPr lang="fr-FR" sz="2000" dirty="0">
                <a:latin typeface="Times New Roman" pitchFamily="18" charset="0"/>
                <a:sym typeface="Wingdings" pitchFamily="2" charset="2"/>
              </a:rPr>
              <a:t>(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k</a:t>
            </a:r>
            <a:r>
              <a:rPr lang="fr-FR" sz="2000" b="1" baseline="-30000" dirty="0">
                <a:latin typeface="Times New Roman" pitchFamily="18" charset="0"/>
                <a:sym typeface="Wingdings" pitchFamily="2" charset="2"/>
              </a:rPr>
              <a:t>1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 = 0,011 L.mol</a:t>
            </a:r>
            <a:r>
              <a:rPr lang="fr-FR" sz="2000" b="1" baseline="30000" dirty="0">
                <a:latin typeface="Times New Roman" pitchFamily="18" charset="0"/>
                <a:sym typeface="Wingdings" pitchFamily="2" charset="2"/>
              </a:rPr>
              <a:t> – 1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.s</a:t>
            </a:r>
            <a:r>
              <a:rPr lang="fr-FR" sz="2000" b="1" baseline="30000" dirty="0">
                <a:latin typeface="Times New Roman" pitchFamily="18" charset="0"/>
                <a:sym typeface="Wingdings" pitchFamily="2" charset="2"/>
              </a:rPr>
              <a:t> – 1</a:t>
            </a:r>
            <a:r>
              <a:rPr lang="fr-FR" sz="2000" dirty="0">
                <a:latin typeface="Times New Roman" pitchFamily="18" charset="0"/>
                <a:sym typeface="Wingdings" pitchFamily="2" charset="2"/>
              </a:rPr>
              <a:t>)</a:t>
            </a:r>
            <a:r>
              <a:rPr lang="fr-FR" sz="20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sym typeface="Wingdings" pitchFamily="2" charset="2"/>
              </a:rPr>
              <a:t>et 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T</a:t>
            </a:r>
            <a:r>
              <a:rPr lang="fr-FR" sz="2000" b="1" baseline="-30000" dirty="0">
                <a:latin typeface="Times New Roman" pitchFamily="18" charset="0"/>
                <a:sym typeface="Wingdings" pitchFamily="2" charset="2"/>
              </a:rPr>
              <a:t>2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 = 1000 K</a:t>
            </a:r>
            <a:r>
              <a:rPr lang="fr-FR" sz="2000" dirty="0">
                <a:latin typeface="Times New Roman" pitchFamily="18" charset="0"/>
                <a:sym typeface="Wingdings" pitchFamily="2" charset="2"/>
              </a:rPr>
              <a:t> (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k</a:t>
            </a:r>
            <a:r>
              <a:rPr lang="fr-FR" sz="2000" b="1" baseline="-30000" dirty="0">
                <a:latin typeface="Times New Roman" pitchFamily="18" charset="0"/>
                <a:sym typeface="Wingdings" pitchFamily="2" charset="2"/>
              </a:rPr>
              <a:t>2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 = 145 L.mol</a:t>
            </a:r>
            <a:r>
              <a:rPr lang="fr-FR" sz="2000" b="1" baseline="30000" dirty="0">
                <a:latin typeface="Times New Roman" pitchFamily="18" charset="0"/>
                <a:sym typeface="Wingdings" pitchFamily="2" charset="2"/>
              </a:rPr>
              <a:t> – 1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.s</a:t>
            </a:r>
            <a:r>
              <a:rPr lang="fr-FR" sz="2000" b="1" baseline="30000" dirty="0">
                <a:latin typeface="Times New Roman" pitchFamily="18" charset="0"/>
                <a:sym typeface="Wingdings" pitchFamily="2" charset="2"/>
              </a:rPr>
              <a:t> – 1</a:t>
            </a:r>
            <a:r>
              <a:rPr lang="fr-FR" sz="2000" dirty="0">
                <a:latin typeface="Times New Roman" pitchFamily="18" charset="0"/>
                <a:sym typeface="Wingdings" pitchFamily="2" charset="2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887252" y="4437063"/>
            <a:ext cx="16273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</a:t>
            </a:r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8,314 × ln 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4450"/>
            <a:ext cx="26638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79388" y="188913"/>
            <a:ext cx="524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" pitchFamily="34" charset="0"/>
                <a:cs typeface="Arial" pitchFamily="34" charset="0"/>
              </a:rPr>
              <a:t>Or,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3713" y="188913"/>
            <a:ext cx="792162" cy="43180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2627313" y="44450"/>
            <a:ext cx="752475" cy="714375"/>
          </a:xfrm>
          <a:custGeom>
            <a:avLst/>
            <a:gdLst>
              <a:gd name="connsiteX0" fmla="*/ 0 w 752475"/>
              <a:gd name="connsiteY0" fmla="*/ 704850 h 714375"/>
              <a:gd name="connsiteX1" fmla="*/ 0 w 752475"/>
              <a:gd name="connsiteY1" fmla="*/ 0 h 714375"/>
              <a:gd name="connsiteX2" fmla="*/ 752475 w 752475"/>
              <a:gd name="connsiteY2" fmla="*/ 0 h 714375"/>
              <a:gd name="connsiteX3" fmla="*/ 752475 w 752475"/>
              <a:gd name="connsiteY3" fmla="*/ 361950 h 714375"/>
              <a:gd name="connsiteX4" fmla="*/ 514350 w 752475"/>
              <a:gd name="connsiteY4" fmla="*/ 371475 h 714375"/>
              <a:gd name="connsiteX5" fmla="*/ 514350 w 752475"/>
              <a:gd name="connsiteY5" fmla="*/ 714375 h 714375"/>
              <a:gd name="connsiteX6" fmla="*/ 0 w 752475"/>
              <a:gd name="connsiteY6" fmla="*/ 70485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475" h="714375">
                <a:moveTo>
                  <a:pt x="0" y="704850"/>
                </a:moveTo>
                <a:lnTo>
                  <a:pt x="0" y="0"/>
                </a:lnTo>
                <a:lnTo>
                  <a:pt x="752475" y="0"/>
                </a:lnTo>
                <a:lnTo>
                  <a:pt x="752475" y="361950"/>
                </a:lnTo>
                <a:lnTo>
                  <a:pt x="514350" y="371475"/>
                </a:lnTo>
                <a:lnTo>
                  <a:pt x="514350" y="714375"/>
                </a:lnTo>
                <a:lnTo>
                  <a:pt x="0" y="70485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 flipV="1">
            <a:off x="2195513" y="980728"/>
            <a:ext cx="1080343" cy="347"/>
          </a:xfrm>
          <a:prstGeom prst="straightConnector1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3" name="ZoneTexte 19"/>
          <p:cNvSpPr txBox="1">
            <a:spLocks noChangeArrowheads="1"/>
          </p:cNvSpPr>
          <p:nvPr/>
        </p:nvSpPr>
        <p:spPr bwMode="auto">
          <a:xfrm>
            <a:off x="3275856" y="765175"/>
            <a:ext cx="57379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= </a:t>
            </a:r>
            <a:r>
              <a:rPr lang="fr-FR" sz="20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( 26,5 )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= 3,23.10 </a:t>
            </a:r>
            <a:r>
              <a:rPr lang="fr-FR" sz="2000" b="1" u="sng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L.mol </a:t>
            </a:r>
            <a:r>
              <a:rPr lang="fr-FR" sz="2000" b="1" u="sng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u="sng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825" name="AutoShape 5"/>
          <p:cNvCxnSpPr>
            <a:cxnSpLocks noChangeShapeType="1"/>
          </p:cNvCxnSpPr>
          <p:nvPr/>
        </p:nvCxnSpPr>
        <p:spPr bwMode="auto">
          <a:xfrm>
            <a:off x="3419475" y="260350"/>
            <a:ext cx="576263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34826" name="ZoneTexte 18"/>
          <p:cNvSpPr txBox="1">
            <a:spLocks noChangeArrowheads="1"/>
          </p:cNvSpPr>
          <p:nvPr/>
        </p:nvSpPr>
        <p:spPr bwMode="auto">
          <a:xfrm>
            <a:off x="3995738" y="44450"/>
            <a:ext cx="2985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21800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</a:t>
            </a:r>
          </a:p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180 kJ.mol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19"/>
          <p:cNvCxnSpPr>
            <a:endCxn id="7" idx="2"/>
          </p:cNvCxnSpPr>
          <p:nvPr/>
        </p:nvCxnSpPr>
        <p:spPr>
          <a:xfrm flipH="1" flipV="1">
            <a:off x="2159000" y="620713"/>
            <a:ext cx="36513" cy="36036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8" name="Rectangle 3"/>
          <p:cNvSpPr>
            <a:spLocks noChangeArrowheads="1"/>
          </p:cNvSpPr>
          <p:nvPr/>
        </p:nvSpPr>
        <p:spPr bwMode="auto">
          <a:xfrm>
            <a:off x="0" y="2854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8645" y="2700338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k</a:t>
            </a:r>
            <a:r>
              <a:rPr lang="fr-FR" sz="2000" b="1" baseline="-25000"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1475731" y="25781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366193" y="2162175"/>
            <a:ext cx="663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E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39218" y="2617788"/>
            <a:ext cx="692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RT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43447" y="2700338"/>
            <a:ext cx="864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A × e 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8645" y="3635375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k</a:t>
            </a:r>
            <a:r>
              <a:rPr lang="fr-FR" sz="2000" b="1" baseline="-2500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1475731" y="3514725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66193" y="3098800"/>
            <a:ext cx="663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E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439218" y="3554413"/>
            <a:ext cx="692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RT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43447" y="3635375"/>
            <a:ext cx="864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A × e 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27931" y="3098800"/>
            <a:ext cx="2124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2211611" y="2809875"/>
            <a:ext cx="43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latin typeface="Arial" pitchFamily="34" charset="0"/>
                <a:cs typeface="Arial" pitchFamily="34" charset="0"/>
                <a:sym typeface="Symbol" pitchFamily="18" charset="2"/>
              </a:rPr>
              <a:t>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2810098" y="3082925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843436" y="2667000"/>
            <a:ext cx="421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886298" y="3122613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340931" y="2882900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 flipV="1">
            <a:off x="4105498" y="27940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995961" y="2378075"/>
            <a:ext cx="663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E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221386" y="2833688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697809" y="2873375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e 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533937" y="2593975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×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5" name="Parenthèses 54"/>
          <p:cNvSpPr/>
          <p:nvPr/>
        </p:nvSpPr>
        <p:spPr>
          <a:xfrm>
            <a:off x="4861148" y="2451100"/>
            <a:ext cx="1655763" cy="719138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5042123" y="27940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123086" y="2378075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077048" y="2833688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496787" y="2593975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64" name="Connecteur droit 63"/>
          <p:cNvCxnSpPr/>
          <p:nvPr/>
        </p:nvCxnSpPr>
        <p:spPr>
          <a:xfrm flipV="1">
            <a:off x="5846986" y="27940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927948" y="2378075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869211" y="2833688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2195736" y="3644900"/>
            <a:ext cx="43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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647267" y="3716338"/>
            <a:ext cx="482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ln 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 flipV="1">
            <a:off x="2962498" y="3916363"/>
            <a:ext cx="4572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995836" y="3500438"/>
            <a:ext cx="421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3038698" y="3956050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 flipV="1">
            <a:off x="3961036" y="3921125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851498" y="3503613"/>
            <a:ext cx="663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E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4076923" y="3960813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4390269" y="3721100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×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6" name="Parenthèses 75"/>
          <p:cNvSpPr/>
          <p:nvPr/>
        </p:nvSpPr>
        <p:spPr>
          <a:xfrm>
            <a:off x="4716686" y="3576638"/>
            <a:ext cx="1655762" cy="719137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Connecteur droit 76"/>
          <p:cNvCxnSpPr/>
          <p:nvPr/>
        </p:nvCxnSpPr>
        <p:spPr>
          <a:xfrm flipV="1">
            <a:off x="4897661" y="3921125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4980211" y="350361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4932586" y="3960813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352325" y="37211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81" name="Connecteur droit 80"/>
          <p:cNvCxnSpPr/>
          <p:nvPr/>
        </p:nvCxnSpPr>
        <p:spPr>
          <a:xfrm flipV="1">
            <a:off x="5702523" y="3921125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785073" y="350361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724748" y="3960813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3525081" y="3716338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97" name="Rectangle 11"/>
          <p:cNvSpPr>
            <a:spLocks noChangeArrowheads="1"/>
          </p:cNvSpPr>
          <p:nvPr/>
        </p:nvSpPr>
        <p:spPr bwMode="auto">
          <a:xfrm>
            <a:off x="2195736" y="4797425"/>
            <a:ext cx="43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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2700561" y="4868863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3053594" y="4868863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160666" y="4437063"/>
            <a:ext cx="1172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R × ln 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101" name="Connecteur droit 100"/>
          <p:cNvCxnSpPr/>
          <p:nvPr/>
        </p:nvCxnSpPr>
        <p:spPr>
          <a:xfrm flipV="1">
            <a:off x="4211861" y="4637088"/>
            <a:ext cx="4572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4246786" y="4221163"/>
            <a:ext cx="421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4289648" y="4676775"/>
            <a:ext cx="492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k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Connecteur droit 103"/>
          <p:cNvCxnSpPr/>
          <p:nvPr/>
        </p:nvCxnSpPr>
        <p:spPr>
          <a:xfrm flipV="1">
            <a:off x="3419698" y="5084763"/>
            <a:ext cx="14414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V="1">
            <a:off x="3492723" y="5468938"/>
            <a:ext cx="4572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3573686" y="5051425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527648" y="5508625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3947387" y="526891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117" name="Connecteur droit 116"/>
          <p:cNvCxnSpPr/>
          <p:nvPr/>
        </p:nvCxnSpPr>
        <p:spPr>
          <a:xfrm flipV="1">
            <a:off x="4297586" y="5468938"/>
            <a:ext cx="4572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4378548" y="5051425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4319811" y="5508625"/>
            <a:ext cx="436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4788371" y="4868863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123" name="Connecteur droit 122"/>
          <p:cNvCxnSpPr/>
          <p:nvPr/>
        </p:nvCxnSpPr>
        <p:spPr>
          <a:xfrm flipV="1">
            <a:off x="6435948" y="4637088"/>
            <a:ext cx="4572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6327998" y="4221163"/>
            <a:ext cx="669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0,11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6369273" y="4676775"/>
            <a:ext cx="612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145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6" name="Connecteur droit 125"/>
          <p:cNvCxnSpPr>
            <a:stCxn id="121" idx="3"/>
            <a:endCxn id="136" idx="1"/>
          </p:cNvCxnSpPr>
          <p:nvPr/>
        </p:nvCxnSpPr>
        <p:spPr>
          <a:xfrm>
            <a:off x="5122117" y="5068918"/>
            <a:ext cx="1716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V="1">
            <a:off x="5241627" y="5483324"/>
            <a:ext cx="4572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5292427" y="505978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5148411" y="551723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700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5749291" y="526891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 flipV="1">
            <a:off x="6084515" y="5468938"/>
            <a:ext cx="4572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6180452" y="5051425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5977252" y="5508625"/>
            <a:ext cx="75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1000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838194" y="4868863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37" name="ZoneTexte 18"/>
          <p:cNvSpPr txBox="1">
            <a:spLocks noChangeArrowheads="1"/>
          </p:cNvSpPr>
          <p:nvPr/>
        </p:nvSpPr>
        <p:spPr bwMode="auto">
          <a:xfrm>
            <a:off x="7043961" y="4845050"/>
            <a:ext cx="2180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1,84.10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J.mol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5706" y="6372225"/>
            <a:ext cx="1676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Puis, A = 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121632" y="6372225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k</a:t>
            </a:r>
            <a:r>
              <a:rPr lang="fr-FR" sz="2000" b="1" baseline="-25000"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×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1637954" y="6372225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e 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141" name="Connecteur droit 140"/>
          <p:cNvCxnSpPr/>
          <p:nvPr/>
        </p:nvCxnSpPr>
        <p:spPr>
          <a:xfrm flipV="1">
            <a:off x="1901181" y="6283325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1920231" y="5867400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1864668" y="6323013"/>
            <a:ext cx="692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RT</a:t>
            </a:r>
            <a:r>
              <a:rPr lang="fr-FR" sz="2000" b="1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2368253" y="6381750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2612618" y="6372225"/>
            <a:ext cx="1315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0,011 × e 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146" name="Connecteur droit 145"/>
          <p:cNvCxnSpPr/>
          <p:nvPr/>
        </p:nvCxnSpPr>
        <p:spPr>
          <a:xfrm>
            <a:off x="3933181" y="6223000"/>
            <a:ext cx="1243012" cy="14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4028431" y="5816600"/>
            <a:ext cx="1133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1,84.10</a:t>
            </a:r>
            <a:r>
              <a:rPr lang="fr-FR" sz="20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5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3776784" y="6253163"/>
            <a:ext cx="1614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8,314 × 700 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5330789" y="6334125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51" name="ZoneTexte 18"/>
          <p:cNvSpPr txBox="1">
            <a:spLocks noChangeArrowheads="1"/>
          </p:cNvSpPr>
          <p:nvPr/>
        </p:nvSpPr>
        <p:spPr bwMode="auto">
          <a:xfrm>
            <a:off x="5536556" y="6308725"/>
            <a:ext cx="2658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5,9.10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L.mol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0" y="11967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>
                <a:latin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sym typeface="Wingdings" pitchFamily="2" charset="2"/>
              </a:rPr>
              <a:t>Application 13</a:t>
            </a:r>
            <a:r>
              <a:rPr lang="fr-FR" sz="2000" i="1" dirty="0">
                <a:latin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 Calculer  les  valeurs  de  </a:t>
            </a:r>
            <a:r>
              <a:rPr lang="fr-FR" sz="2000" b="1" dirty="0" smtClean="0">
                <a:latin typeface="Times New Roman" pitchFamily="18" charset="0"/>
                <a:sym typeface="Wingdings" pitchFamily="2" charset="2"/>
              </a:rPr>
              <a:t>E</a:t>
            </a:r>
            <a:r>
              <a:rPr lang="fr-FR" sz="2000" b="1" baseline="-30000" dirty="0" smtClean="0">
                <a:latin typeface="Times New Roman" pitchFamily="18" charset="0"/>
                <a:sym typeface="Wingdings" pitchFamily="2" charset="2"/>
              </a:rPr>
              <a:t>a</a:t>
            </a:r>
            <a:r>
              <a:rPr lang="fr-FR" sz="2000" b="1" i="1" dirty="0" smtClean="0">
                <a:latin typeface="Times New Roman" pitchFamily="18" charset="0"/>
                <a:sym typeface="Wingdings" pitchFamily="2" charset="2"/>
              </a:rPr>
              <a:t> 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et  de  </a:t>
            </a:r>
            <a:r>
              <a:rPr lang="fr-FR" sz="2000" b="1" dirty="0" smtClean="0">
                <a:latin typeface="Times New Roman" pitchFamily="18" charset="0"/>
                <a:sym typeface="Wingdings" pitchFamily="2" charset="2"/>
              </a:rPr>
              <a:t>A</a:t>
            </a:r>
            <a:r>
              <a:rPr lang="fr-FR" sz="2000" b="1" i="1" dirty="0" smtClean="0">
                <a:latin typeface="Times New Roman" pitchFamily="18" charset="0"/>
                <a:sym typeface="Wingdings" pitchFamily="2" charset="2"/>
              </a:rPr>
              <a:t> 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de  la  </a:t>
            </a:r>
            <a:r>
              <a:rPr lang="fr-FR" sz="2000" i="1" dirty="0">
                <a:latin typeface="Times New Roman" pitchFamily="18" charset="0"/>
                <a:sym typeface="Wingdings" pitchFamily="2" charset="2"/>
              </a:rPr>
              <a:t>réaction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 envisagée dans  l’</a:t>
            </a:r>
            <a:r>
              <a:rPr lang="fr-FR" sz="2000" b="1" i="1" dirty="0" smtClean="0">
                <a:latin typeface="Times New Roman" pitchFamily="18" charset="0"/>
                <a:sym typeface="Wingdings" pitchFamily="2" charset="2"/>
              </a:rPr>
              <a:t>Application 12 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en  considérant  qu’on  connaît la valeur </a:t>
            </a:r>
            <a:r>
              <a:rPr lang="fr-FR" sz="2000" i="1" dirty="0">
                <a:latin typeface="Times New Roman" pitchFamily="18" charset="0"/>
                <a:sym typeface="Wingdings" pitchFamily="2" charset="2"/>
              </a:rPr>
              <a:t>de 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k</a:t>
            </a:r>
            <a:r>
              <a:rPr lang="fr-FR" sz="20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sym typeface="Wingdings" pitchFamily="2" charset="2"/>
              </a:rPr>
              <a:t>pour </a:t>
            </a:r>
            <a:r>
              <a:rPr lang="fr-FR" sz="2000" b="1" dirty="0" smtClean="0">
                <a:latin typeface="Times New Roman" pitchFamily="18" charset="0"/>
                <a:sym typeface="Wingdings" pitchFamily="2" charset="2"/>
              </a:rPr>
              <a:t>T</a:t>
            </a:r>
            <a:r>
              <a:rPr lang="fr-FR" sz="2000" b="1" baseline="-30000" dirty="0" smtClean="0">
                <a:latin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= 700 K </a:t>
            </a:r>
            <a:r>
              <a:rPr lang="fr-FR" sz="2000" dirty="0">
                <a:latin typeface="Times New Roman" pitchFamily="18" charset="0"/>
                <a:sym typeface="Wingdings" pitchFamily="2" charset="2"/>
              </a:rPr>
              <a:t>(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k</a:t>
            </a:r>
            <a:r>
              <a:rPr lang="fr-FR" sz="2000" b="1" baseline="-30000" dirty="0">
                <a:latin typeface="Times New Roman" pitchFamily="18" charset="0"/>
                <a:sym typeface="Wingdings" pitchFamily="2" charset="2"/>
              </a:rPr>
              <a:t>1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 = 0,011 L.mol</a:t>
            </a:r>
            <a:r>
              <a:rPr lang="fr-FR" sz="2000" b="1" baseline="30000" dirty="0">
                <a:latin typeface="Times New Roman" pitchFamily="18" charset="0"/>
                <a:sym typeface="Wingdings" pitchFamily="2" charset="2"/>
              </a:rPr>
              <a:t> – 1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.s</a:t>
            </a:r>
            <a:r>
              <a:rPr lang="fr-FR" sz="2000" b="1" baseline="30000" dirty="0">
                <a:latin typeface="Times New Roman" pitchFamily="18" charset="0"/>
                <a:sym typeface="Wingdings" pitchFamily="2" charset="2"/>
              </a:rPr>
              <a:t> – 1</a:t>
            </a:r>
            <a:r>
              <a:rPr lang="fr-FR" sz="2000" dirty="0">
                <a:latin typeface="Times New Roman" pitchFamily="18" charset="0"/>
                <a:sym typeface="Wingdings" pitchFamily="2" charset="2"/>
              </a:rPr>
              <a:t>)</a:t>
            </a:r>
            <a:r>
              <a:rPr lang="fr-FR" sz="20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sym typeface="Wingdings" pitchFamily="2" charset="2"/>
              </a:rPr>
              <a:t>et 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T</a:t>
            </a:r>
            <a:r>
              <a:rPr lang="fr-FR" sz="2000" b="1" baseline="-30000" dirty="0">
                <a:latin typeface="Times New Roman" pitchFamily="18" charset="0"/>
                <a:sym typeface="Wingdings" pitchFamily="2" charset="2"/>
              </a:rPr>
              <a:t>2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 = 1000 K</a:t>
            </a:r>
            <a:r>
              <a:rPr lang="fr-FR" sz="2000" dirty="0">
                <a:latin typeface="Times New Roman" pitchFamily="18" charset="0"/>
                <a:sym typeface="Wingdings" pitchFamily="2" charset="2"/>
              </a:rPr>
              <a:t> (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k</a:t>
            </a:r>
            <a:r>
              <a:rPr lang="fr-FR" sz="2000" b="1" baseline="-30000" dirty="0">
                <a:latin typeface="Times New Roman" pitchFamily="18" charset="0"/>
                <a:sym typeface="Wingdings" pitchFamily="2" charset="2"/>
              </a:rPr>
              <a:t>2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 = 145 L.mol</a:t>
            </a:r>
            <a:r>
              <a:rPr lang="fr-FR" sz="2000" b="1" baseline="30000" dirty="0">
                <a:latin typeface="Times New Roman" pitchFamily="18" charset="0"/>
                <a:sym typeface="Wingdings" pitchFamily="2" charset="2"/>
              </a:rPr>
              <a:t> – 1</a:t>
            </a:r>
            <a:r>
              <a:rPr lang="fr-FR" sz="2000" b="1" dirty="0">
                <a:latin typeface="Times New Roman" pitchFamily="18" charset="0"/>
                <a:sym typeface="Wingdings" pitchFamily="2" charset="2"/>
              </a:rPr>
              <a:t>.s</a:t>
            </a:r>
            <a:r>
              <a:rPr lang="fr-FR" sz="2000" b="1" baseline="30000" dirty="0">
                <a:latin typeface="Times New Roman" pitchFamily="18" charset="0"/>
                <a:sym typeface="Wingdings" pitchFamily="2" charset="2"/>
              </a:rPr>
              <a:t> – 1</a:t>
            </a:r>
            <a:r>
              <a:rPr lang="fr-FR" sz="2000" dirty="0">
                <a:latin typeface="Times New Roman" pitchFamily="18" charset="0"/>
                <a:sym typeface="Wingdings" pitchFamily="2" charset="2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500"/>
                            </p:stCondLst>
                            <p:childTnLst>
                              <p:par>
                                <p:cTn id="2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0"/>
                            </p:stCondLst>
                            <p:childTnLst>
                              <p:par>
                                <p:cTn id="2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0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500"/>
                            </p:stCondLst>
                            <p:childTnLst>
                              <p:par>
                                <p:cTn id="2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00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500"/>
                            </p:stCondLst>
                            <p:childTnLst>
                              <p:par>
                                <p:cTn id="2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00"/>
                            </p:stCondLst>
                            <p:childTnLst>
                              <p:par>
                                <p:cTn id="2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000"/>
                            </p:stCondLst>
                            <p:childTnLst>
                              <p:par>
                                <p:cTn id="2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45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0"/>
                            </p:stCondLst>
                            <p:childTnLst>
                              <p:par>
                                <p:cTn id="3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500"/>
                            </p:stCondLst>
                            <p:childTnLst>
                              <p:par>
                                <p:cTn id="3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000"/>
                            </p:stCondLst>
                            <p:childTnLst>
                              <p:par>
                                <p:cTn id="3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500"/>
                            </p:stCondLst>
                            <p:childTnLst>
                              <p:par>
                                <p:cTn id="3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"/>
                            </p:stCondLst>
                            <p:childTnLst>
                              <p:par>
                                <p:cTn id="3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21" grpId="0"/>
      <p:bldP spid="27" grpId="0"/>
      <p:bldP spid="28" grpId="0"/>
      <p:bldP spid="35" grpId="0"/>
      <p:bldP spid="36" grpId="0"/>
      <p:bldP spid="38" grpId="0"/>
      <p:bldP spid="39" grpId="0"/>
      <p:bldP spid="40" grpId="0"/>
      <p:bldP spid="44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 animBg="1"/>
      <p:bldP spid="61" grpId="0"/>
      <p:bldP spid="62" grpId="0"/>
      <p:bldP spid="63" grpId="0"/>
      <p:bldP spid="65" grpId="0"/>
      <p:bldP spid="66" grpId="0"/>
      <p:bldP spid="67" grpId="0"/>
      <p:bldP spid="68" grpId="0"/>
      <p:bldP spid="70" grpId="0"/>
      <p:bldP spid="71" grpId="0"/>
      <p:bldP spid="73" grpId="0"/>
      <p:bldP spid="74" grpId="0"/>
      <p:bldP spid="75" grpId="0"/>
      <p:bldP spid="76" grpId="0" animBg="1"/>
      <p:bldP spid="78" grpId="0"/>
      <p:bldP spid="79" grpId="0"/>
      <p:bldP spid="80" grpId="0"/>
      <p:bldP spid="82" grpId="0"/>
      <p:bldP spid="83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14" grpId="0"/>
      <p:bldP spid="115" grpId="0"/>
      <p:bldP spid="116" grpId="0"/>
      <p:bldP spid="118" grpId="0"/>
      <p:bldP spid="119" grpId="0"/>
      <p:bldP spid="121" grpId="0"/>
      <p:bldP spid="124" grpId="0"/>
      <p:bldP spid="125" grpId="0"/>
      <p:bldP spid="128" grpId="0"/>
      <p:bldP spid="129" grpId="0"/>
      <p:bldP spid="130" grpId="0"/>
      <p:bldP spid="132" grpId="0"/>
      <p:bldP spid="133" grpId="0"/>
      <p:bldP spid="136" grpId="0"/>
      <p:bldP spid="137" grpId="0"/>
      <p:bldP spid="138" grpId="0"/>
      <p:bldP spid="139" grpId="0"/>
      <p:bldP spid="140" grpId="0"/>
      <p:bldP spid="142" grpId="0"/>
      <p:bldP spid="143" grpId="0"/>
      <p:bldP spid="144" grpId="0"/>
      <p:bldP spid="145" grpId="0"/>
      <p:bldP spid="147" grpId="0"/>
      <p:bldP spid="148" grpId="0"/>
      <p:bldP spid="150" grpId="0"/>
      <p:bldP spid="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78AB6"/>
              </a:clrFrom>
              <a:clrTo>
                <a:srgbClr val="678AB6">
                  <a:alpha val="0"/>
                </a:srgbClr>
              </a:clrTo>
            </a:clrChange>
          </a:blip>
          <a:srcRect l="28437" t="33883" r="12030" b="13481"/>
          <a:stretch>
            <a:fillRect/>
          </a:stretch>
        </p:blipFill>
        <p:spPr bwMode="auto">
          <a:xfrm>
            <a:off x="467544" y="116632"/>
            <a:ext cx="8053263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320930" y="4653136"/>
            <a:ext cx="2018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ym typeface="Wingdings 2" pitchFamily="18" charset="2"/>
              </a:rPr>
              <a:t>CONS</a:t>
            </a:r>
            <a:r>
              <a:rPr lang="fr-FR" sz="2000" b="1" dirty="0" smtClean="0">
                <a:sym typeface="Wingdings 2" pitchFamily="18" charset="2"/>
              </a:rPr>
              <a:t>(ClO</a:t>
            </a:r>
            <a:r>
              <a:rPr lang="fr-FR" sz="2000" b="1" baseline="30000" dirty="0" smtClean="0">
                <a:sym typeface="Wingdings 2" pitchFamily="18" charset="2"/>
              </a:rPr>
              <a:t>-</a:t>
            </a:r>
            <a:r>
              <a:rPr lang="fr-FR" sz="2000" b="1" dirty="0">
                <a:sym typeface="Wingdings 2" pitchFamily="18" charset="2"/>
              </a:rPr>
              <a:t>)</a:t>
            </a:r>
            <a:r>
              <a:rPr lang="fr-FR" sz="2000" b="1" baseline="-25000" dirty="0">
                <a:sym typeface="Wingdings 2" pitchFamily="18" charset="2"/>
              </a:rPr>
              <a:t>2min</a:t>
            </a:r>
            <a:r>
              <a:rPr lang="fr-FR" sz="2000" b="1" dirty="0">
                <a:sym typeface="Wingdings 2" pitchFamily="18" charset="2"/>
              </a:rPr>
              <a:t> = –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2237506" y="4437112"/>
            <a:ext cx="9621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[ClO </a:t>
            </a:r>
            <a:r>
              <a:rPr lang="fr-FR" sz="2000" b="1" baseline="30000">
                <a:sym typeface="Wingdings 2" pitchFamily="18" charset="2"/>
              </a:rPr>
              <a:t>–</a:t>
            </a:r>
            <a:r>
              <a:rPr lang="fr-FR" sz="2000" b="1">
                <a:sym typeface="Wingdings 2" pitchFamily="18" charset="2"/>
              </a:rPr>
              <a:t>]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2905537" y="4868912"/>
            <a:ext cx="36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t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2340297" y="4868912"/>
            <a:ext cx="187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57"/>
          <p:cNvSpPr>
            <a:spLocks noChangeArrowheads="1"/>
          </p:cNvSpPr>
          <p:nvPr/>
        </p:nvSpPr>
        <p:spPr bwMode="auto">
          <a:xfrm>
            <a:off x="4247655" y="4653012"/>
            <a:ext cx="556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sym typeface="Wingdings 2" pitchFamily="18" charset="2"/>
              </a:rPr>
              <a:t> = –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50" name="Rectangle 71"/>
          <p:cNvSpPr>
            <a:spLocks noChangeArrowheads="1"/>
          </p:cNvSpPr>
          <p:nvPr/>
        </p:nvSpPr>
        <p:spPr bwMode="auto">
          <a:xfrm>
            <a:off x="5845943" y="4653012"/>
            <a:ext cx="382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 dirty="0">
                <a:sym typeface="Wingdings 2" pitchFamily="18" charset="2"/>
              </a:rPr>
              <a:t> =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51" name="Rectangle 72"/>
          <p:cNvSpPr>
            <a:spLocks noChangeArrowheads="1"/>
          </p:cNvSpPr>
          <p:nvPr/>
        </p:nvSpPr>
        <p:spPr bwMode="auto">
          <a:xfrm>
            <a:off x="6133281" y="4653012"/>
            <a:ext cx="254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 u="sng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0,60 </a:t>
            </a:r>
            <a:r>
              <a:rPr lang="fr-FR" sz="2000" b="1" u="sng" dirty="0" err="1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mmol.L</a:t>
            </a:r>
            <a:r>
              <a:rPr lang="fr-FR" sz="2000" b="1" u="sng" dirty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 </a:t>
            </a:r>
            <a:r>
              <a:rPr lang="fr-FR" sz="2000" b="1" u="sng" baseline="30000" dirty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r>
              <a:rPr lang="fr-FR" sz="2000" b="1" u="sng" dirty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.min </a:t>
            </a:r>
            <a:r>
              <a:rPr lang="fr-FR" sz="2000" b="1" u="sng" baseline="30000" dirty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endParaRPr lang="fr-FR" sz="2000" b="1" u="sng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2" name="Rectangle 47"/>
          <p:cNvSpPr>
            <a:spLocks noChangeArrowheads="1"/>
          </p:cNvSpPr>
          <p:nvPr/>
        </p:nvSpPr>
        <p:spPr bwMode="auto">
          <a:xfrm>
            <a:off x="3204944" y="4437112"/>
            <a:ext cx="1156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sym typeface="Wingdings 2" pitchFamily="18" charset="2"/>
              </a:rPr>
              <a:t>– [</a:t>
            </a:r>
            <a:r>
              <a:rPr lang="fr-FR" sz="2000" b="1" dirty="0" err="1">
                <a:sym typeface="Wingdings 2" pitchFamily="18" charset="2"/>
              </a:rPr>
              <a:t>ClO</a:t>
            </a:r>
            <a:r>
              <a:rPr lang="fr-FR" sz="2000" b="1" dirty="0">
                <a:sym typeface="Wingdings 2" pitchFamily="18" charset="2"/>
              </a:rPr>
              <a:t> </a:t>
            </a:r>
            <a:r>
              <a:rPr lang="fr-FR" sz="2000" b="1" baseline="30000" dirty="0">
                <a:sym typeface="Wingdings 2" pitchFamily="18" charset="2"/>
              </a:rPr>
              <a:t>–</a:t>
            </a:r>
            <a:r>
              <a:rPr lang="fr-FR" sz="2000" b="1" dirty="0">
                <a:sym typeface="Wingdings 2" pitchFamily="18" charset="2"/>
              </a:rPr>
              <a:t>]</a:t>
            </a:r>
            <a:r>
              <a:rPr lang="fr-FR" sz="2000" b="1" baseline="-25000" dirty="0">
                <a:sym typeface="Wingdings 2" pitchFamily="18" charset="2"/>
              </a:rPr>
              <a:t>A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53" name="Rectangle 48"/>
          <p:cNvSpPr>
            <a:spLocks noChangeArrowheads="1"/>
          </p:cNvSpPr>
          <p:nvPr/>
        </p:nvSpPr>
        <p:spPr bwMode="auto">
          <a:xfrm>
            <a:off x="3207812" y="4868912"/>
            <a:ext cx="56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sym typeface="Wingdings 2" pitchFamily="18" charset="2"/>
              </a:rPr>
              <a:t>– </a:t>
            </a:r>
            <a:r>
              <a:rPr lang="fr-FR" sz="2000" b="1" dirty="0" err="1">
                <a:sym typeface="Wingdings 2" pitchFamily="18" charset="2"/>
              </a:rPr>
              <a:t>t</a:t>
            </a:r>
            <a:r>
              <a:rPr lang="fr-FR" sz="2000" b="1" baseline="-25000" dirty="0" err="1">
                <a:sym typeface="Wingdings 2" pitchFamily="18" charset="2"/>
              </a:rPr>
              <a:t>A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4937007" y="443711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0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4836049" y="4868912"/>
            <a:ext cx="510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3,3</a:t>
            </a:r>
            <a:endParaRPr lang="fr-FR" sz="2000">
              <a:sym typeface="Wingdings 2" pitchFamily="18" charset="2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4813473" y="4868912"/>
            <a:ext cx="982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47"/>
          <p:cNvSpPr>
            <a:spLocks noChangeArrowheads="1"/>
          </p:cNvSpPr>
          <p:nvPr/>
        </p:nvSpPr>
        <p:spPr bwMode="auto">
          <a:xfrm>
            <a:off x="5127401" y="4437112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2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58" name="Rectangle 48"/>
          <p:cNvSpPr>
            <a:spLocks noChangeArrowheads="1"/>
          </p:cNvSpPr>
          <p:nvPr/>
        </p:nvSpPr>
        <p:spPr bwMode="auto">
          <a:xfrm>
            <a:off x="5272658" y="4868912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0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-17222" y="5435650"/>
            <a:ext cx="2018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ym typeface="Wingdings 2" pitchFamily="18" charset="2"/>
              </a:rPr>
              <a:t>FORM</a:t>
            </a:r>
            <a:r>
              <a:rPr lang="fr-FR" sz="2000" b="1" dirty="0" smtClean="0">
                <a:sym typeface="Wingdings 2" pitchFamily="18" charset="2"/>
              </a:rPr>
              <a:t>(ClO</a:t>
            </a:r>
            <a:r>
              <a:rPr lang="fr-FR" sz="2000" b="1" baseline="-25000" dirty="0" smtClean="0">
                <a:sym typeface="Wingdings 2" pitchFamily="18" charset="2"/>
              </a:rPr>
              <a:t>3</a:t>
            </a:r>
            <a:r>
              <a:rPr lang="fr-FR" sz="2000" b="1" baseline="30000" dirty="0" smtClean="0">
                <a:sym typeface="Wingdings 2" pitchFamily="18" charset="2"/>
              </a:rPr>
              <a:t>-</a:t>
            </a:r>
            <a:r>
              <a:rPr lang="fr-FR" sz="2000" b="1" dirty="0">
                <a:sym typeface="Wingdings 2" pitchFamily="18" charset="2"/>
              </a:rPr>
              <a:t>)</a:t>
            </a:r>
            <a:r>
              <a:rPr lang="fr-FR" sz="2000" b="1" baseline="-25000" dirty="0">
                <a:sym typeface="Wingdings 2" pitchFamily="18" charset="2"/>
              </a:rPr>
              <a:t>2min</a:t>
            </a:r>
            <a:r>
              <a:rPr lang="fr-FR" sz="2000" b="1" dirty="0">
                <a:sym typeface="Wingdings 2" pitchFamily="18" charset="2"/>
              </a:rPr>
              <a:t> = 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1761657" y="5219750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[ClO</a:t>
            </a:r>
            <a:r>
              <a:rPr lang="fr-FR" sz="2000" b="1" baseline="-25000">
                <a:sym typeface="Wingdings 2" pitchFamily="18" charset="2"/>
              </a:rPr>
              <a:t>3</a:t>
            </a:r>
            <a:r>
              <a:rPr lang="fr-FR" sz="2000" b="1">
                <a:sym typeface="Wingdings 2" pitchFamily="18" charset="2"/>
              </a:rPr>
              <a:t> </a:t>
            </a:r>
            <a:r>
              <a:rPr lang="fr-FR" sz="2000" b="1" baseline="30000">
                <a:sym typeface="Wingdings 2" pitchFamily="18" charset="2"/>
              </a:rPr>
              <a:t>–</a:t>
            </a:r>
            <a:r>
              <a:rPr lang="fr-FR" sz="2000" b="1">
                <a:sym typeface="Wingdings 2" pitchFamily="18" charset="2"/>
              </a:rPr>
              <a:t>]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2485669" y="5651550"/>
            <a:ext cx="36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t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2" name="Rectangle 57"/>
          <p:cNvSpPr>
            <a:spLocks noChangeArrowheads="1"/>
          </p:cNvSpPr>
          <p:nvPr/>
        </p:nvSpPr>
        <p:spPr bwMode="auto">
          <a:xfrm>
            <a:off x="3878414" y="5435650"/>
            <a:ext cx="428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sym typeface="Wingdings 2" pitchFamily="18" charset="2"/>
              </a:rPr>
              <a:t> = 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63" name="Rectangle 87"/>
          <p:cNvSpPr>
            <a:spLocks noChangeArrowheads="1"/>
          </p:cNvSpPr>
          <p:nvPr/>
        </p:nvSpPr>
        <p:spPr bwMode="auto">
          <a:xfrm>
            <a:off x="5413375" y="5435650"/>
            <a:ext cx="382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 =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4" name="Rectangle 88"/>
          <p:cNvSpPr>
            <a:spLocks noChangeArrowheads="1"/>
          </p:cNvSpPr>
          <p:nvPr/>
        </p:nvSpPr>
        <p:spPr bwMode="auto">
          <a:xfrm>
            <a:off x="5700713" y="5435650"/>
            <a:ext cx="254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 u="sng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0,20 mmol.L </a:t>
            </a:r>
            <a:r>
              <a:rPr lang="fr-FR" sz="2000" b="1" u="sng" baseline="3000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r>
              <a:rPr lang="fr-FR" sz="2000" b="1" u="sng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.min </a:t>
            </a:r>
            <a:r>
              <a:rPr lang="fr-FR" sz="2000" b="1" u="sng" baseline="3000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endParaRPr lang="fr-FR" sz="2000" b="1" u="sng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5" name="Rectangle 47"/>
          <p:cNvSpPr>
            <a:spLocks noChangeArrowheads="1"/>
          </p:cNvSpPr>
          <p:nvPr/>
        </p:nvSpPr>
        <p:spPr bwMode="auto">
          <a:xfrm>
            <a:off x="2728301" y="5219750"/>
            <a:ext cx="1242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[ClO</a:t>
            </a:r>
            <a:r>
              <a:rPr lang="fr-FR" sz="2000" b="1" baseline="-25000">
                <a:sym typeface="Wingdings 2" pitchFamily="18" charset="2"/>
              </a:rPr>
              <a:t>3</a:t>
            </a:r>
            <a:r>
              <a:rPr lang="fr-FR" sz="2000" b="1">
                <a:sym typeface="Wingdings 2" pitchFamily="18" charset="2"/>
              </a:rPr>
              <a:t> </a:t>
            </a:r>
            <a:r>
              <a:rPr lang="fr-FR" sz="2000" b="1" baseline="30000">
                <a:sym typeface="Wingdings 2" pitchFamily="18" charset="2"/>
              </a:rPr>
              <a:t>–</a:t>
            </a:r>
            <a:r>
              <a:rPr lang="fr-FR" sz="2000" b="1">
                <a:sym typeface="Wingdings 2" pitchFamily="18" charset="2"/>
              </a:rPr>
              <a:t>]</a:t>
            </a:r>
            <a:r>
              <a:rPr lang="fr-FR" sz="2000" b="1" baseline="-25000">
                <a:sym typeface="Wingdings 2" pitchFamily="18" charset="2"/>
              </a:rPr>
              <a:t>A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2775244" y="5651550"/>
            <a:ext cx="56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t</a:t>
            </a:r>
            <a:r>
              <a:rPr lang="fr-FR" sz="2000" b="1" baseline="-25000">
                <a:sym typeface="Wingdings 2" pitchFamily="18" charset="2"/>
              </a:rPr>
              <a:t>A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7" name="Rectangle 47"/>
          <p:cNvSpPr>
            <a:spLocks noChangeArrowheads="1"/>
          </p:cNvSpPr>
          <p:nvPr/>
        </p:nvSpPr>
        <p:spPr bwMode="auto">
          <a:xfrm>
            <a:off x="4504439" y="521975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2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8" name="Rectangle 48"/>
          <p:cNvSpPr>
            <a:spLocks noChangeArrowheads="1"/>
          </p:cNvSpPr>
          <p:nvPr/>
        </p:nvSpPr>
        <p:spPr bwMode="auto">
          <a:xfrm>
            <a:off x="4501264" y="565155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5</a:t>
            </a:r>
            <a:endParaRPr lang="fr-FR" sz="2000">
              <a:sym typeface="Wingdings 2" pitchFamily="18" charset="2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4359275" y="5651550"/>
            <a:ext cx="982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4694833" y="5219750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1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1" name="Rectangle 48"/>
          <p:cNvSpPr>
            <a:spLocks noChangeArrowheads="1"/>
          </p:cNvSpPr>
          <p:nvPr/>
        </p:nvSpPr>
        <p:spPr bwMode="auto">
          <a:xfrm>
            <a:off x="4840090" y="5651550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0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2" name="Rectangle 46"/>
          <p:cNvSpPr>
            <a:spLocks noChangeArrowheads="1"/>
          </p:cNvSpPr>
          <p:nvPr/>
        </p:nvSpPr>
        <p:spPr bwMode="auto">
          <a:xfrm>
            <a:off x="214220" y="6156375"/>
            <a:ext cx="1759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ym typeface="Wingdings 2" pitchFamily="18" charset="2"/>
              </a:rPr>
              <a:t>FORM</a:t>
            </a:r>
            <a:r>
              <a:rPr lang="fr-FR" sz="2000" b="1" dirty="0" smtClean="0">
                <a:sym typeface="Wingdings 2" pitchFamily="18" charset="2"/>
              </a:rPr>
              <a:t>(Cl</a:t>
            </a:r>
            <a:r>
              <a:rPr lang="fr-FR" sz="2000" b="1" baseline="30000" dirty="0" smtClean="0">
                <a:sym typeface="Wingdings 2" pitchFamily="18" charset="2"/>
              </a:rPr>
              <a:t>-</a:t>
            </a:r>
            <a:r>
              <a:rPr lang="fr-FR" sz="2000" b="1" dirty="0">
                <a:sym typeface="Wingdings 2" pitchFamily="18" charset="2"/>
              </a:rPr>
              <a:t>)</a:t>
            </a:r>
            <a:r>
              <a:rPr lang="fr-FR" sz="2000" b="1" baseline="-25000" dirty="0">
                <a:sym typeface="Wingdings 2" pitchFamily="18" charset="2"/>
              </a:rPr>
              <a:t>2min</a:t>
            </a:r>
            <a:r>
              <a:rPr lang="fr-FR" sz="2000" b="1" dirty="0">
                <a:sym typeface="Wingdings 2" pitchFamily="18" charset="2"/>
              </a:rPr>
              <a:t> = 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73" name="Rectangle 47"/>
          <p:cNvSpPr>
            <a:spLocks noChangeArrowheads="1"/>
          </p:cNvSpPr>
          <p:nvPr/>
        </p:nvSpPr>
        <p:spPr bwMode="auto">
          <a:xfrm>
            <a:off x="1891501" y="5938887"/>
            <a:ext cx="788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[Cl </a:t>
            </a:r>
            <a:r>
              <a:rPr lang="fr-FR" sz="2000" b="1" baseline="30000">
                <a:sym typeface="Wingdings 2" pitchFamily="18" charset="2"/>
              </a:rPr>
              <a:t>–</a:t>
            </a:r>
            <a:r>
              <a:rPr lang="fr-FR" sz="2000" b="1">
                <a:sym typeface="Wingdings 2" pitchFamily="18" charset="2"/>
              </a:rPr>
              <a:t>]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4" name="Rectangle 48"/>
          <p:cNvSpPr>
            <a:spLocks noChangeArrowheads="1"/>
          </p:cNvSpPr>
          <p:nvPr/>
        </p:nvSpPr>
        <p:spPr bwMode="auto">
          <a:xfrm>
            <a:off x="2472969" y="6372275"/>
            <a:ext cx="36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t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5" name="Rectangle 57"/>
          <p:cNvSpPr>
            <a:spLocks noChangeArrowheads="1"/>
          </p:cNvSpPr>
          <p:nvPr/>
        </p:nvSpPr>
        <p:spPr bwMode="auto">
          <a:xfrm>
            <a:off x="3878414" y="6156375"/>
            <a:ext cx="428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 = 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6" name="Rectangle 100"/>
          <p:cNvSpPr>
            <a:spLocks noChangeArrowheads="1"/>
          </p:cNvSpPr>
          <p:nvPr/>
        </p:nvSpPr>
        <p:spPr bwMode="auto">
          <a:xfrm>
            <a:off x="5413375" y="6156375"/>
            <a:ext cx="382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 =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7" name="Rectangle 101"/>
          <p:cNvSpPr>
            <a:spLocks noChangeArrowheads="1"/>
          </p:cNvSpPr>
          <p:nvPr/>
        </p:nvSpPr>
        <p:spPr bwMode="auto">
          <a:xfrm>
            <a:off x="5700713" y="6156375"/>
            <a:ext cx="254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 u="sng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0,40 mmol.L </a:t>
            </a:r>
            <a:r>
              <a:rPr lang="fr-FR" sz="2000" b="1" u="sng" baseline="3000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r>
              <a:rPr lang="fr-FR" sz="2000" b="1" u="sng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.min </a:t>
            </a:r>
            <a:r>
              <a:rPr lang="fr-FR" sz="2000" b="1" u="sng" baseline="3000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endParaRPr lang="fr-FR" sz="2000" b="1" u="sng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78" name="Rectangle 47"/>
          <p:cNvSpPr>
            <a:spLocks noChangeArrowheads="1"/>
          </p:cNvSpPr>
          <p:nvPr/>
        </p:nvSpPr>
        <p:spPr bwMode="auto">
          <a:xfrm>
            <a:off x="2719238" y="5938887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[Cl </a:t>
            </a:r>
            <a:r>
              <a:rPr lang="fr-FR" sz="2000" b="1" baseline="30000">
                <a:sym typeface="Wingdings 2" pitchFamily="18" charset="2"/>
              </a:rPr>
              <a:t>–</a:t>
            </a:r>
            <a:r>
              <a:rPr lang="fr-FR" sz="2000" b="1">
                <a:sym typeface="Wingdings 2" pitchFamily="18" charset="2"/>
              </a:rPr>
              <a:t>]</a:t>
            </a:r>
            <a:r>
              <a:rPr lang="fr-FR" sz="2000" b="1" baseline="-25000">
                <a:sym typeface="Wingdings 2" pitchFamily="18" charset="2"/>
              </a:rPr>
              <a:t>A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9" name="Rectangle 48"/>
          <p:cNvSpPr>
            <a:spLocks noChangeArrowheads="1"/>
          </p:cNvSpPr>
          <p:nvPr/>
        </p:nvSpPr>
        <p:spPr bwMode="auto">
          <a:xfrm>
            <a:off x="2775244" y="6372275"/>
            <a:ext cx="56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t</a:t>
            </a:r>
            <a:r>
              <a:rPr lang="fr-FR" sz="2000" b="1" baseline="-25000">
                <a:sym typeface="Wingdings 2" pitchFamily="18" charset="2"/>
              </a:rPr>
              <a:t>A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80" name="Rectangle 47"/>
          <p:cNvSpPr>
            <a:spLocks noChangeArrowheads="1"/>
          </p:cNvSpPr>
          <p:nvPr/>
        </p:nvSpPr>
        <p:spPr bwMode="auto">
          <a:xfrm>
            <a:off x="4504439" y="5938887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4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81" name="Rectangle 48"/>
          <p:cNvSpPr>
            <a:spLocks noChangeArrowheads="1"/>
          </p:cNvSpPr>
          <p:nvPr/>
        </p:nvSpPr>
        <p:spPr bwMode="auto">
          <a:xfrm>
            <a:off x="4501264" y="6372275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5</a:t>
            </a:r>
            <a:endParaRPr lang="fr-FR" sz="2000">
              <a:sym typeface="Wingdings 2" pitchFamily="18" charset="2"/>
            </a:endParaRPr>
          </a:p>
        </p:txBody>
      </p:sp>
      <p:cxnSp>
        <p:nvCxnSpPr>
          <p:cNvPr id="82" name="Connecteur droit 81"/>
          <p:cNvCxnSpPr/>
          <p:nvPr/>
        </p:nvCxnSpPr>
        <p:spPr>
          <a:xfrm>
            <a:off x="4359275" y="6370687"/>
            <a:ext cx="98266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4694833" y="5938887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2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4840090" y="6372275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0</a:t>
            </a:r>
            <a:endParaRPr lang="fr-FR" sz="2000">
              <a:sym typeface="Wingdings 2" pitchFamily="18" charset="2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>
            <a:off x="1908175" y="5661075"/>
            <a:ext cx="187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1908175" y="6380212"/>
            <a:ext cx="187166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6880" r="75239" b="58840"/>
          <a:stretch>
            <a:fillRect/>
          </a:stretch>
        </p:blipFill>
        <p:spPr bwMode="auto">
          <a:xfrm>
            <a:off x="539551" y="5648600"/>
            <a:ext cx="1827513" cy="90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23528" y="157499"/>
            <a:ext cx="2018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ym typeface="Wingdings 2" pitchFamily="18" charset="2"/>
              </a:rPr>
              <a:t>CONS</a:t>
            </a:r>
            <a:r>
              <a:rPr lang="fr-FR" sz="2000" b="1" dirty="0" smtClean="0">
                <a:sym typeface="Wingdings 2" pitchFamily="18" charset="2"/>
              </a:rPr>
              <a:t>(ClO</a:t>
            </a:r>
            <a:r>
              <a:rPr lang="fr-FR" sz="2000" b="1" baseline="30000" dirty="0" smtClean="0">
                <a:sym typeface="Wingdings 2" pitchFamily="18" charset="2"/>
              </a:rPr>
              <a:t>-</a:t>
            </a:r>
            <a:r>
              <a:rPr lang="fr-FR" sz="2000" b="1" dirty="0">
                <a:sym typeface="Wingdings 2" pitchFamily="18" charset="2"/>
              </a:rPr>
              <a:t>)</a:t>
            </a:r>
            <a:r>
              <a:rPr lang="fr-FR" sz="2000" b="1" baseline="-25000" dirty="0">
                <a:sym typeface="Wingdings 2" pitchFamily="18" charset="2"/>
              </a:rPr>
              <a:t>2min</a:t>
            </a:r>
            <a:r>
              <a:rPr lang="fr-FR" sz="2000" b="1" dirty="0">
                <a:sym typeface="Wingdings 2" pitchFamily="18" charset="2"/>
              </a:rPr>
              <a:t> = –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2237506" y="-58401"/>
            <a:ext cx="9621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[ClO </a:t>
            </a:r>
            <a:r>
              <a:rPr lang="fr-FR" sz="2000" b="1" baseline="30000">
                <a:sym typeface="Wingdings 2" pitchFamily="18" charset="2"/>
              </a:rPr>
              <a:t>–</a:t>
            </a:r>
            <a:r>
              <a:rPr lang="fr-FR" sz="2000" b="1">
                <a:sym typeface="Wingdings 2" pitchFamily="18" charset="2"/>
              </a:rPr>
              <a:t>]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46" name="Rectangle 48"/>
          <p:cNvSpPr>
            <a:spLocks noChangeArrowheads="1"/>
          </p:cNvSpPr>
          <p:nvPr/>
        </p:nvSpPr>
        <p:spPr bwMode="auto">
          <a:xfrm>
            <a:off x="2905537" y="373399"/>
            <a:ext cx="36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t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2340743" y="373399"/>
            <a:ext cx="187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4247655" y="157499"/>
            <a:ext cx="556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 = –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49" name="Rectangle 71"/>
          <p:cNvSpPr>
            <a:spLocks noChangeArrowheads="1"/>
          </p:cNvSpPr>
          <p:nvPr/>
        </p:nvSpPr>
        <p:spPr bwMode="auto">
          <a:xfrm>
            <a:off x="5845943" y="157499"/>
            <a:ext cx="382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 =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50" name="Rectangle 72"/>
          <p:cNvSpPr>
            <a:spLocks noChangeArrowheads="1"/>
          </p:cNvSpPr>
          <p:nvPr/>
        </p:nvSpPr>
        <p:spPr bwMode="auto">
          <a:xfrm>
            <a:off x="6133281" y="157499"/>
            <a:ext cx="254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 u="sng" dirty="0" smtClean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0,60 </a:t>
            </a:r>
            <a:r>
              <a:rPr lang="fr-FR" sz="2000" b="1" u="sng" dirty="0" err="1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mmol.L</a:t>
            </a:r>
            <a:r>
              <a:rPr lang="fr-FR" sz="2000" b="1" u="sng" dirty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 </a:t>
            </a:r>
            <a:r>
              <a:rPr lang="fr-FR" sz="2000" b="1" u="sng" baseline="30000" dirty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r>
              <a:rPr lang="fr-FR" sz="2000" b="1" u="sng" dirty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.min </a:t>
            </a:r>
            <a:r>
              <a:rPr lang="fr-FR" sz="2000" b="1" u="sng" baseline="30000" dirty="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endParaRPr lang="fr-FR" sz="2000" b="1" u="sng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3204944" y="-58401"/>
            <a:ext cx="1156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[ClO </a:t>
            </a:r>
            <a:r>
              <a:rPr lang="fr-FR" sz="2000" b="1" baseline="30000">
                <a:sym typeface="Wingdings 2" pitchFamily="18" charset="2"/>
              </a:rPr>
              <a:t>–</a:t>
            </a:r>
            <a:r>
              <a:rPr lang="fr-FR" sz="2000" b="1">
                <a:sym typeface="Wingdings 2" pitchFamily="18" charset="2"/>
              </a:rPr>
              <a:t>]</a:t>
            </a:r>
            <a:r>
              <a:rPr lang="fr-FR" sz="2000" b="1" baseline="-25000">
                <a:sym typeface="Wingdings 2" pitchFamily="18" charset="2"/>
              </a:rPr>
              <a:t>A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3207812" y="373399"/>
            <a:ext cx="56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t</a:t>
            </a:r>
            <a:r>
              <a:rPr lang="fr-FR" sz="2000" b="1" baseline="-25000">
                <a:sym typeface="Wingdings 2" pitchFamily="18" charset="2"/>
              </a:rPr>
              <a:t>A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4937007" y="-58401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0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54" name="Rectangle 48"/>
          <p:cNvSpPr>
            <a:spLocks noChangeArrowheads="1"/>
          </p:cNvSpPr>
          <p:nvPr/>
        </p:nvSpPr>
        <p:spPr bwMode="auto">
          <a:xfrm>
            <a:off x="4836049" y="373399"/>
            <a:ext cx="510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3,3</a:t>
            </a:r>
            <a:endParaRPr lang="fr-FR" sz="2000">
              <a:sym typeface="Wingdings 2" pitchFamily="18" charset="2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4791843" y="373399"/>
            <a:ext cx="982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5127401" y="-58401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2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5272658" y="373399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0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395536" y="940137"/>
            <a:ext cx="2018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ym typeface="Wingdings 2" pitchFamily="18" charset="2"/>
              </a:rPr>
              <a:t>FORM</a:t>
            </a:r>
            <a:r>
              <a:rPr lang="fr-FR" sz="2000" b="1" dirty="0" smtClean="0">
                <a:sym typeface="Wingdings 2" pitchFamily="18" charset="2"/>
              </a:rPr>
              <a:t>(ClO</a:t>
            </a:r>
            <a:r>
              <a:rPr lang="fr-FR" sz="2000" b="1" baseline="-25000" dirty="0" smtClean="0">
                <a:sym typeface="Wingdings 2" pitchFamily="18" charset="2"/>
              </a:rPr>
              <a:t>3</a:t>
            </a:r>
            <a:r>
              <a:rPr lang="fr-FR" sz="2000" b="1" baseline="30000" dirty="0" smtClean="0">
                <a:sym typeface="Wingdings 2" pitchFamily="18" charset="2"/>
              </a:rPr>
              <a:t>-</a:t>
            </a:r>
            <a:r>
              <a:rPr lang="fr-FR" sz="2000" b="1" dirty="0">
                <a:sym typeface="Wingdings 2" pitchFamily="18" charset="2"/>
              </a:rPr>
              <a:t>)</a:t>
            </a:r>
            <a:r>
              <a:rPr lang="fr-FR" sz="2000" b="1" baseline="-25000" dirty="0">
                <a:sym typeface="Wingdings 2" pitchFamily="18" charset="2"/>
              </a:rPr>
              <a:t>2min</a:t>
            </a:r>
            <a:r>
              <a:rPr lang="fr-FR" sz="2000" b="1" dirty="0">
                <a:sym typeface="Wingdings 2" pitchFamily="18" charset="2"/>
              </a:rPr>
              <a:t> = 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59" name="Rectangle 47"/>
          <p:cNvSpPr>
            <a:spLocks noChangeArrowheads="1"/>
          </p:cNvSpPr>
          <p:nvPr/>
        </p:nvSpPr>
        <p:spPr bwMode="auto">
          <a:xfrm>
            <a:off x="2194225" y="724237"/>
            <a:ext cx="1048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[ClO</a:t>
            </a:r>
            <a:r>
              <a:rPr lang="fr-FR" sz="2000" b="1" baseline="-25000">
                <a:sym typeface="Wingdings 2" pitchFamily="18" charset="2"/>
              </a:rPr>
              <a:t>3</a:t>
            </a:r>
            <a:r>
              <a:rPr lang="fr-FR" sz="2000" b="1">
                <a:sym typeface="Wingdings 2" pitchFamily="18" charset="2"/>
              </a:rPr>
              <a:t> </a:t>
            </a:r>
            <a:r>
              <a:rPr lang="fr-FR" sz="2000" b="1" baseline="30000">
                <a:sym typeface="Wingdings 2" pitchFamily="18" charset="2"/>
              </a:rPr>
              <a:t>–</a:t>
            </a:r>
            <a:r>
              <a:rPr lang="fr-FR" sz="2000" b="1">
                <a:sym typeface="Wingdings 2" pitchFamily="18" charset="2"/>
              </a:rPr>
              <a:t>]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0" name="Rectangle 48"/>
          <p:cNvSpPr>
            <a:spLocks noChangeArrowheads="1"/>
          </p:cNvSpPr>
          <p:nvPr/>
        </p:nvSpPr>
        <p:spPr bwMode="auto">
          <a:xfrm>
            <a:off x="2918237" y="1156037"/>
            <a:ext cx="36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t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4310982" y="940137"/>
            <a:ext cx="428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 = 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2" name="Rectangle 87"/>
          <p:cNvSpPr>
            <a:spLocks noChangeArrowheads="1"/>
          </p:cNvSpPr>
          <p:nvPr/>
        </p:nvSpPr>
        <p:spPr bwMode="auto">
          <a:xfrm>
            <a:off x="5845943" y="940137"/>
            <a:ext cx="382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 =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6133281" y="940137"/>
            <a:ext cx="254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 u="sng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0,20 mmol.L </a:t>
            </a:r>
            <a:r>
              <a:rPr lang="fr-FR" sz="2000" b="1" u="sng" baseline="3000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r>
              <a:rPr lang="fr-FR" sz="2000" b="1" u="sng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.min </a:t>
            </a:r>
            <a:r>
              <a:rPr lang="fr-FR" sz="2000" b="1" u="sng" baseline="3000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endParaRPr lang="fr-FR" sz="2000" b="1" u="sng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4" name="Rectangle 47"/>
          <p:cNvSpPr>
            <a:spLocks noChangeArrowheads="1"/>
          </p:cNvSpPr>
          <p:nvPr/>
        </p:nvSpPr>
        <p:spPr bwMode="auto">
          <a:xfrm>
            <a:off x="3160869" y="724237"/>
            <a:ext cx="1242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[ClO</a:t>
            </a:r>
            <a:r>
              <a:rPr lang="fr-FR" sz="2000" b="1" baseline="-25000">
                <a:sym typeface="Wingdings 2" pitchFamily="18" charset="2"/>
              </a:rPr>
              <a:t>3</a:t>
            </a:r>
            <a:r>
              <a:rPr lang="fr-FR" sz="2000" b="1">
                <a:sym typeface="Wingdings 2" pitchFamily="18" charset="2"/>
              </a:rPr>
              <a:t> </a:t>
            </a:r>
            <a:r>
              <a:rPr lang="fr-FR" sz="2000" b="1" baseline="30000">
                <a:sym typeface="Wingdings 2" pitchFamily="18" charset="2"/>
              </a:rPr>
              <a:t>–</a:t>
            </a:r>
            <a:r>
              <a:rPr lang="fr-FR" sz="2000" b="1">
                <a:sym typeface="Wingdings 2" pitchFamily="18" charset="2"/>
              </a:rPr>
              <a:t>]</a:t>
            </a:r>
            <a:r>
              <a:rPr lang="fr-FR" sz="2000" b="1" baseline="-25000">
                <a:sym typeface="Wingdings 2" pitchFamily="18" charset="2"/>
              </a:rPr>
              <a:t>A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5" name="Rectangle 48"/>
          <p:cNvSpPr>
            <a:spLocks noChangeArrowheads="1"/>
          </p:cNvSpPr>
          <p:nvPr/>
        </p:nvSpPr>
        <p:spPr bwMode="auto">
          <a:xfrm>
            <a:off x="3207812" y="1156037"/>
            <a:ext cx="56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t</a:t>
            </a:r>
            <a:r>
              <a:rPr lang="fr-FR" sz="2000" b="1" baseline="-25000">
                <a:sym typeface="Wingdings 2" pitchFamily="18" charset="2"/>
              </a:rPr>
              <a:t>A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6" name="Rectangle 47"/>
          <p:cNvSpPr>
            <a:spLocks noChangeArrowheads="1"/>
          </p:cNvSpPr>
          <p:nvPr/>
        </p:nvSpPr>
        <p:spPr bwMode="auto">
          <a:xfrm>
            <a:off x="4937007" y="724237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2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67" name="Rectangle 48"/>
          <p:cNvSpPr>
            <a:spLocks noChangeArrowheads="1"/>
          </p:cNvSpPr>
          <p:nvPr/>
        </p:nvSpPr>
        <p:spPr bwMode="auto">
          <a:xfrm>
            <a:off x="4933832" y="1156037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5</a:t>
            </a:r>
            <a:endParaRPr lang="fr-FR" sz="2000">
              <a:sym typeface="Wingdings 2" pitchFamily="18" charset="2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4791843" y="1156037"/>
            <a:ext cx="982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47"/>
          <p:cNvSpPr>
            <a:spLocks noChangeArrowheads="1"/>
          </p:cNvSpPr>
          <p:nvPr/>
        </p:nvSpPr>
        <p:spPr bwMode="auto">
          <a:xfrm>
            <a:off x="5127401" y="724237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1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0" name="Rectangle 48"/>
          <p:cNvSpPr>
            <a:spLocks noChangeArrowheads="1"/>
          </p:cNvSpPr>
          <p:nvPr/>
        </p:nvSpPr>
        <p:spPr bwMode="auto">
          <a:xfrm>
            <a:off x="5272658" y="1156037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0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1" name="Rectangle 46"/>
          <p:cNvSpPr>
            <a:spLocks noChangeArrowheads="1"/>
          </p:cNvSpPr>
          <p:nvPr/>
        </p:nvSpPr>
        <p:spPr bwMode="auto">
          <a:xfrm>
            <a:off x="646788" y="1660862"/>
            <a:ext cx="1759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ym typeface="Wingdings 2" pitchFamily="18" charset="2"/>
              </a:rPr>
              <a:t>FORM</a:t>
            </a:r>
            <a:r>
              <a:rPr lang="fr-FR" sz="2000" b="1" dirty="0" smtClean="0">
                <a:sym typeface="Wingdings 2" pitchFamily="18" charset="2"/>
              </a:rPr>
              <a:t>(Cl</a:t>
            </a:r>
            <a:r>
              <a:rPr lang="fr-FR" sz="2000" b="1" baseline="30000" dirty="0" smtClean="0">
                <a:sym typeface="Wingdings 2" pitchFamily="18" charset="2"/>
              </a:rPr>
              <a:t>-</a:t>
            </a:r>
            <a:r>
              <a:rPr lang="fr-FR" sz="2000" b="1" dirty="0">
                <a:sym typeface="Wingdings 2" pitchFamily="18" charset="2"/>
              </a:rPr>
              <a:t>)</a:t>
            </a:r>
            <a:r>
              <a:rPr lang="fr-FR" sz="2000" b="1" baseline="-25000" dirty="0">
                <a:sym typeface="Wingdings 2" pitchFamily="18" charset="2"/>
              </a:rPr>
              <a:t>2min</a:t>
            </a:r>
            <a:r>
              <a:rPr lang="fr-FR" sz="2000" b="1" dirty="0">
                <a:sym typeface="Wingdings 2" pitchFamily="18" charset="2"/>
              </a:rPr>
              <a:t> = 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72" name="Rectangle 47"/>
          <p:cNvSpPr>
            <a:spLocks noChangeArrowheads="1"/>
          </p:cNvSpPr>
          <p:nvPr/>
        </p:nvSpPr>
        <p:spPr bwMode="auto">
          <a:xfrm>
            <a:off x="2324069" y="1443374"/>
            <a:ext cx="788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[Cl </a:t>
            </a:r>
            <a:r>
              <a:rPr lang="fr-FR" sz="2000" b="1" baseline="30000">
                <a:sym typeface="Wingdings 2" pitchFamily="18" charset="2"/>
              </a:rPr>
              <a:t>–</a:t>
            </a:r>
            <a:r>
              <a:rPr lang="fr-FR" sz="2000" b="1">
                <a:sym typeface="Wingdings 2" pitchFamily="18" charset="2"/>
              </a:rPr>
              <a:t>]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3" name="Rectangle 48"/>
          <p:cNvSpPr>
            <a:spLocks noChangeArrowheads="1"/>
          </p:cNvSpPr>
          <p:nvPr/>
        </p:nvSpPr>
        <p:spPr bwMode="auto">
          <a:xfrm>
            <a:off x="2905537" y="1876762"/>
            <a:ext cx="36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t</a:t>
            </a:r>
            <a:r>
              <a:rPr lang="fr-FR" sz="2000" b="1" baseline="-25000">
                <a:sym typeface="Wingdings 2" pitchFamily="18" charset="2"/>
              </a:rPr>
              <a:t>B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4" name="Rectangle 57"/>
          <p:cNvSpPr>
            <a:spLocks noChangeArrowheads="1"/>
          </p:cNvSpPr>
          <p:nvPr/>
        </p:nvSpPr>
        <p:spPr bwMode="auto">
          <a:xfrm>
            <a:off x="4310982" y="1660862"/>
            <a:ext cx="428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 = 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5" name="Rectangle 100"/>
          <p:cNvSpPr>
            <a:spLocks noChangeArrowheads="1"/>
          </p:cNvSpPr>
          <p:nvPr/>
        </p:nvSpPr>
        <p:spPr bwMode="auto">
          <a:xfrm>
            <a:off x="5845943" y="1660862"/>
            <a:ext cx="382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 =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6" name="Rectangle 101"/>
          <p:cNvSpPr>
            <a:spLocks noChangeArrowheads="1"/>
          </p:cNvSpPr>
          <p:nvPr/>
        </p:nvSpPr>
        <p:spPr bwMode="auto">
          <a:xfrm>
            <a:off x="6133281" y="1660862"/>
            <a:ext cx="254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b="1" u="sng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0,40 mmol.L </a:t>
            </a:r>
            <a:r>
              <a:rPr lang="fr-FR" sz="2000" b="1" u="sng" baseline="3000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r>
              <a:rPr lang="fr-FR" sz="2000" b="1" u="sng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.min </a:t>
            </a:r>
            <a:r>
              <a:rPr lang="fr-FR" sz="2000" b="1" u="sng" baseline="30000">
                <a:solidFill>
                  <a:srgbClr val="FF0000"/>
                </a:solidFill>
                <a:cs typeface="Calibri" pitchFamily="34" charset="0"/>
                <a:sym typeface="Wingdings" pitchFamily="2" charset="2"/>
              </a:rPr>
              <a:t>– 1</a:t>
            </a:r>
            <a:endParaRPr lang="fr-FR" sz="2000" b="1" u="sng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77" name="Rectangle 47"/>
          <p:cNvSpPr>
            <a:spLocks noChangeArrowheads="1"/>
          </p:cNvSpPr>
          <p:nvPr/>
        </p:nvSpPr>
        <p:spPr bwMode="auto">
          <a:xfrm>
            <a:off x="3151806" y="1443374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[Cl </a:t>
            </a:r>
            <a:r>
              <a:rPr lang="fr-FR" sz="2000" b="1" baseline="30000">
                <a:sym typeface="Wingdings 2" pitchFamily="18" charset="2"/>
              </a:rPr>
              <a:t>–</a:t>
            </a:r>
            <a:r>
              <a:rPr lang="fr-FR" sz="2000" b="1">
                <a:sym typeface="Wingdings 2" pitchFamily="18" charset="2"/>
              </a:rPr>
              <a:t>]</a:t>
            </a:r>
            <a:r>
              <a:rPr lang="fr-FR" sz="2000" b="1" baseline="-25000">
                <a:sym typeface="Wingdings 2" pitchFamily="18" charset="2"/>
              </a:rPr>
              <a:t>A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8" name="Rectangle 48"/>
          <p:cNvSpPr>
            <a:spLocks noChangeArrowheads="1"/>
          </p:cNvSpPr>
          <p:nvPr/>
        </p:nvSpPr>
        <p:spPr bwMode="auto">
          <a:xfrm>
            <a:off x="3207812" y="1876762"/>
            <a:ext cx="56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t</a:t>
            </a:r>
            <a:r>
              <a:rPr lang="fr-FR" sz="2000" b="1" baseline="-25000">
                <a:sym typeface="Wingdings 2" pitchFamily="18" charset="2"/>
              </a:rPr>
              <a:t>A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79" name="Rectangle 47"/>
          <p:cNvSpPr>
            <a:spLocks noChangeArrowheads="1"/>
          </p:cNvSpPr>
          <p:nvPr/>
        </p:nvSpPr>
        <p:spPr bwMode="auto">
          <a:xfrm>
            <a:off x="4937007" y="1443374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4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80" name="Rectangle 48"/>
          <p:cNvSpPr>
            <a:spLocks noChangeArrowheads="1"/>
          </p:cNvSpPr>
          <p:nvPr/>
        </p:nvSpPr>
        <p:spPr bwMode="auto">
          <a:xfrm>
            <a:off x="4933832" y="18767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5</a:t>
            </a:r>
            <a:endParaRPr lang="fr-FR" sz="2000">
              <a:sym typeface="Wingdings 2" pitchFamily="18" charset="2"/>
            </a:endParaRPr>
          </a:p>
        </p:txBody>
      </p:sp>
      <p:cxnSp>
        <p:nvCxnSpPr>
          <p:cNvPr id="81" name="Connecteur droit 80"/>
          <p:cNvCxnSpPr/>
          <p:nvPr/>
        </p:nvCxnSpPr>
        <p:spPr>
          <a:xfrm>
            <a:off x="4791843" y="1875174"/>
            <a:ext cx="98266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47"/>
          <p:cNvSpPr>
            <a:spLocks noChangeArrowheads="1"/>
          </p:cNvSpPr>
          <p:nvPr/>
        </p:nvSpPr>
        <p:spPr bwMode="auto">
          <a:xfrm>
            <a:off x="5127401" y="1443374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2</a:t>
            </a:r>
            <a:endParaRPr lang="fr-FR" sz="2000">
              <a:sym typeface="Wingdings 2" pitchFamily="18" charset="2"/>
            </a:endParaRPr>
          </a:p>
        </p:txBody>
      </p:sp>
      <p:sp>
        <p:nvSpPr>
          <p:cNvPr id="83" name="Rectangle 48"/>
          <p:cNvSpPr>
            <a:spLocks noChangeArrowheads="1"/>
          </p:cNvSpPr>
          <p:nvPr/>
        </p:nvSpPr>
        <p:spPr bwMode="auto">
          <a:xfrm>
            <a:off x="5272658" y="1876762"/>
            <a:ext cx="50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ym typeface="Wingdings 2" pitchFamily="18" charset="2"/>
              </a:rPr>
              <a:t>– 0</a:t>
            </a:r>
            <a:endParaRPr lang="fr-FR" sz="2000">
              <a:sym typeface="Wingdings 2" pitchFamily="18" charset="2"/>
            </a:endParaRPr>
          </a:p>
        </p:txBody>
      </p:sp>
      <p:cxnSp>
        <p:nvCxnSpPr>
          <p:cNvPr id="84" name="Connecteur droit 83"/>
          <p:cNvCxnSpPr/>
          <p:nvPr/>
        </p:nvCxnSpPr>
        <p:spPr>
          <a:xfrm>
            <a:off x="2340743" y="1165562"/>
            <a:ext cx="18716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2340743" y="1884699"/>
            <a:ext cx="187166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576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62"/>
          <p:cNvSpPr>
            <a:spLocks noChangeArrowheads="1"/>
          </p:cNvSpPr>
          <p:nvPr/>
        </p:nvSpPr>
        <p:spPr bwMode="auto">
          <a:xfrm>
            <a:off x="1727200" y="2348880"/>
            <a:ext cx="741680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/>
              <a:t>Cette première définition de la vitesse présente le défaut de conduire à </a:t>
            </a:r>
            <a:r>
              <a:rPr lang="fr-FR" sz="2000" i="1" u="sng">
                <a:solidFill>
                  <a:srgbClr val="FF0000"/>
                </a:solidFill>
              </a:rPr>
              <a:t>plusieurs vitesses pour une même réaction chimique</a:t>
            </a:r>
            <a:r>
              <a:rPr lang="fr-FR" sz="2000" i="1"/>
              <a:t>.</a:t>
            </a:r>
            <a:endParaRPr lang="fr-FR" sz="2000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0" y="3341574"/>
            <a:ext cx="59218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Vitesse volumique de réaction</a:t>
            </a:r>
            <a:endParaRPr lang="fr-FR" sz="2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0" y="3717032"/>
            <a:ext cx="903605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Considérons un système physico-chimique </a:t>
            </a: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isochore 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de volume  </a:t>
            </a:r>
            <a:r>
              <a:rPr lang="fr-FR" sz="2000" b="1" dirty="0" smtClean="0">
                <a:ea typeface="Calibri" pitchFamily="34" charset="0"/>
                <a:sym typeface="Wingdings 2" pitchFamily="18" charset="2"/>
              </a:rPr>
              <a:t>V</a:t>
            </a:r>
            <a:r>
              <a:rPr lang="fr-FR" sz="2000" b="1" baseline="-25000" dirty="0" smtClean="0">
                <a:ea typeface="Calibri" pitchFamily="34" charset="0"/>
                <a:sym typeface="Wingdings 2" pitchFamily="18" charset="2"/>
              </a:rPr>
              <a:t>S</a:t>
            </a: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  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dans lequel se produit une </a:t>
            </a: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transformation 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chimique caractérisée par l’équation </a:t>
            </a: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chimique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 : </a:t>
            </a:r>
            <a:endParaRPr lang="fr-FR" sz="2000" dirty="0">
              <a:sym typeface="Wingdings 2" pitchFamily="18" charset="2"/>
            </a:endParaRPr>
          </a:p>
          <a:p>
            <a:pPr algn="ctr" eaLnBrk="0" hangingPunct="0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r</a:t>
            </a:r>
            <a:r>
              <a:rPr lang="fr-FR" sz="20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 R</a:t>
            </a:r>
            <a:r>
              <a:rPr lang="fr-FR" sz="20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  +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r</a:t>
            </a:r>
            <a:r>
              <a:rPr lang="fr-FR" sz="20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 R</a:t>
            </a:r>
            <a:r>
              <a:rPr lang="fr-FR" sz="20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  +  …  </a:t>
            </a:r>
            <a:r>
              <a:rPr lang="en-US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fr-FR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p</a:t>
            </a:r>
            <a:r>
              <a:rPr lang="fr-FR" sz="20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P</a:t>
            </a:r>
            <a:r>
              <a:rPr lang="fr-FR" sz="20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+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p</a:t>
            </a:r>
            <a:r>
              <a:rPr lang="fr-FR" sz="20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P</a:t>
            </a:r>
            <a:r>
              <a:rPr lang="fr-FR" sz="2000" b="1" baseline="-30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+  …</a:t>
            </a:r>
            <a:endParaRPr lang="fr-FR" sz="2000" b="1" dirty="0" smtClean="0"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indent="449263" eaLnBrk="0" hangingPunct="0">
              <a:defRPr/>
            </a:pPr>
            <a:endParaRPr lang="fr-FR" sz="900" b="1" dirty="0">
              <a:ea typeface="Calibri" pitchFamily="34" charset="0"/>
              <a:sym typeface="Wingdings 3" pitchFamily="18" charset="2"/>
            </a:endParaRPr>
          </a:p>
          <a:p>
            <a:pPr indent="449263" algn="just" eaLnBrk="0" hangingPunct="0">
              <a:defRPr/>
            </a:pPr>
            <a:r>
              <a:rPr lang="fr-FR" sz="2000" dirty="0" smtClean="0"/>
              <a:t>Si on note </a:t>
            </a:r>
            <a:r>
              <a:rPr lang="fr-FR" sz="2000" b="1" dirty="0" smtClean="0">
                <a:latin typeface="Symbol" pitchFamily="18" charset="2"/>
              </a:rPr>
              <a:t>x</a:t>
            </a:r>
            <a:r>
              <a:rPr lang="fr-FR" sz="2000" dirty="0" smtClean="0"/>
              <a:t> l’avancement de cette réaction, on définit </a:t>
            </a:r>
            <a:r>
              <a:rPr lang="fr-FR" sz="2000" b="1" i="1" u="sng" dirty="0" smtClean="0">
                <a:sym typeface="Wingdings 3" pitchFamily="18" charset="2"/>
              </a:rPr>
              <a:t>l</a:t>
            </a:r>
            <a:r>
              <a:rPr lang="fr-FR" sz="2000" b="1" i="1" u="sng" dirty="0" smtClean="0">
                <a:ea typeface="Calibri" pitchFamily="34" charset="0"/>
                <a:sym typeface="Wingdings 3" pitchFamily="18" charset="2"/>
              </a:rPr>
              <a:t>a </a:t>
            </a:r>
            <a:r>
              <a:rPr lang="fr-FR" sz="2000" b="1" i="1" u="sng" dirty="0">
                <a:ea typeface="Calibri" pitchFamily="34" charset="0"/>
                <a:sym typeface="Wingdings 3" pitchFamily="18" charset="2"/>
              </a:rPr>
              <a:t>vitesse volumique de la réaction</a:t>
            </a:r>
            <a:r>
              <a:rPr lang="fr-FR" sz="2000" dirty="0">
                <a:ea typeface="Calibri" pitchFamily="34" charset="0"/>
                <a:sym typeface="Wingdings 3" pitchFamily="18" charset="2"/>
              </a:rPr>
              <a:t> </a:t>
            </a:r>
            <a:r>
              <a:rPr lang="fr-FR" sz="2000" dirty="0" smtClean="0">
                <a:ea typeface="Calibri" pitchFamily="34" charset="0"/>
                <a:sym typeface="Wingdings 3" pitchFamily="18" charset="2"/>
              </a:rPr>
              <a:t>par la relation</a:t>
            </a:r>
            <a:r>
              <a:rPr lang="fr-FR" sz="2000" dirty="0">
                <a:ea typeface="Calibri" pitchFamily="34" charset="0"/>
                <a:sym typeface="Wingdings 3" pitchFamily="18" charset="2"/>
              </a:rPr>
              <a:t> :</a:t>
            </a:r>
            <a:endParaRPr lang="fr-FR" sz="1100" b="1" dirty="0">
              <a:latin typeface="Calibri" pitchFamily="34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0" y="38141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794375" algn="l"/>
              </a:tabLst>
            </a:pPr>
            <a:endParaRPr lang="fr-FR" sz="900"/>
          </a:p>
          <a:p>
            <a:pPr eaLnBrk="0" hangingPunct="0">
              <a:tabLst>
                <a:tab pos="5794375" algn="l"/>
              </a:tabLst>
            </a:pPr>
            <a:r>
              <a:rPr lang="fr-FR"/>
              <a:t/>
            </a:r>
            <a:br>
              <a:rPr lang="fr-FR"/>
            </a:br>
            <a:endParaRPr lang="fr-FR"/>
          </a:p>
          <a:p>
            <a:pPr eaLnBrk="0" hangingPunct="0">
              <a:tabLst>
                <a:tab pos="5794375" algn="l"/>
              </a:tabLst>
            </a:pPr>
            <a:r>
              <a:rPr lang="fr-FR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fr-FR" sz="900"/>
          </a:p>
          <a:p>
            <a:pPr eaLnBrk="0" hangingPunct="0">
              <a:tabLst>
                <a:tab pos="5794375" algn="l"/>
              </a:tabLst>
            </a:pPr>
            <a:endParaRPr lang="fr-FR"/>
          </a:p>
        </p:txBody>
      </p:sp>
      <p:cxnSp>
        <p:nvCxnSpPr>
          <p:cNvPr id="97" name="Connecteur droit 96"/>
          <p:cNvCxnSpPr/>
          <p:nvPr/>
        </p:nvCxnSpPr>
        <p:spPr>
          <a:xfrm flipV="1">
            <a:off x="539552" y="6237312"/>
            <a:ext cx="144016" cy="28803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67"/>
          <p:cNvSpPr txBox="1">
            <a:spLocks noChangeArrowheads="1"/>
          </p:cNvSpPr>
          <p:nvPr/>
        </p:nvSpPr>
        <p:spPr bwMode="auto">
          <a:xfrm>
            <a:off x="188020" y="6407090"/>
            <a:ext cx="1696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baseline="30000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2" cstate="print"/>
          <a:srcRect l="37483" t="26880" r="42021" b="58840"/>
          <a:stretch>
            <a:fillRect/>
          </a:stretch>
        </p:blipFill>
        <p:spPr bwMode="auto">
          <a:xfrm>
            <a:off x="3491880" y="5661248"/>
            <a:ext cx="2304256" cy="9030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2" cstate="print"/>
          <a:srcRect l="74941" t="26880" r="6683" b="58840"/>
          <a:stretch>
            <a:fillRect/>
          </a:stretch>
        </p:blipFill>
        <p:spPr bwMode="auto">
          <a:xfrm>
            <a:off x="6732239" y="5648600"/>
            <a:ext cx="2065885" cy="90300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2" cstate="print"/>
          <a:srcRect l="29043" t="30777" r="66737" b="62571"/>
          <a:stretch>
            <a:fillRect/>
          </a:stretch>
        </p:blipFill>
        <p:spPr bwMode="auto">
          <a:xfrm>
            <a:off x="2699792" y="587727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2" cstate="print"/>
          <a:srcRect l="29043" t="30777" r="66737" b="62571"/>
          <a:stretch>
            <a:fillRect/>
          </a:stretch>
        </p:blipFill>
        <p:spPr bwMode="auto">
          <a:xfrm>
            <a:off x="6084168" y="587727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Rectangle 141"/>
          <p:cNvSpPr/>
          <p:nvPr/>
        </p:nvSpPr>
        <p:spPr>
          <a:xfrm>
            <a:off x="179512" y="5517232"/>
            <a:ext cx="8784976" cy="1224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6" name="Connecteur droit 145"/>
          <p:cNvCxnSpPr/>
          <p:nvPr/>
        </p:nvCxnSpPr>
        <p:spPr>
          <a:xfrm flipH="1" flipV="1">
            <a:off x="1619672" y="6381328"/>
            <a:ext cx="432048" cy="216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67"/>
          <p:cNvSpPr txBox="1">
            <a:spLocks noChangeArrowheads="1"/>
          </p:cNvSpPr>
          <p:nvPr/>
        </p:nvSpPr>
        <p:spPr bwMode="auto">
          <a:xfrm>
            <a:off x="2039020" y="6415236"/>
            <a:ext cx="407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L </a:t>
            </a:r>
            <a:endParaRPr lang="fr-FR" sz="2000" b="1" dirty="0">
              <a:solidFill>
                <a:srgbClr val="006C3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0" name="Connecteur droit 149"/>
          <p:cNvCxnSpPr/>
          <p:nvPr/>
        </p:nvCxnSpPr>
        <p:spPr>
          <a:xfrm flipH="1" flipV="1">
            <a:off x="2280444" y="6275412"/>
            <a:ext cx="432048" cy="216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67"/>
          <p:cNvSpPr txBox="1">
            <a:spLocks noChangeArrowheads="1"/>
          </p:cNvSpPr>
          <p:nvPr/>
        </p:nvSpPr>
        <p:spPr bwMode="auto">
          <a:xfrm>
            <a:off x="2699792" y="6309320"/>
            <a:ext cx="407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s </a:t>
            </a:r>
            <a:endParaRPr lang="fr-FR" sz="2000" b="1" dirty="0">
              <a:solidFill>
                <a:srgbClr val="006C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ZoneTexte 67"/>
          <p:cNvSpPr txBox="1">
            <a:spLocks noChangeArrowheads="1"/>
          </p:cNvSpPr>
          <p:nvPr/>
        </p:nvSpPr>
        <p:spPr bwMode="auto">
          <a:xfrm>
            <a:off x="2555776" y="5517232"/>
            <a:ext cx="639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sz="2000" b="1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3" name="Connecteur droit 152"/>
          <p:cNvCxnSpPr/>
          <p:nvPr/>
        </p:nvCxnSpPr>
        <p:spPr>
          <a:xfrm flipV="1">
            <a:off x="2339057" y="5733256"/>
            <a:ext cx="288727" cy="14466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/>
      <p:bldP spid="89" grpId="0"/>
      <p:bldP spid="98" grpId="0"/>
      <p:bldP spid="142" grpId="0" animBg="1"/>
      <p:bldP spid="149" grpId="0"/>
      <p:bldP spid="151" grpId="0"/>
      <p:bldP spid="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6880" r="75239" b="58840"/>
          <a:stretch>
            <a:fillRect/>
          </a:stretch>
        </p:blipFill>
        <p:spPr bwMode="auto">
          <a:xfrm>
            <a:off x="539551" y="464024"/>
            <a:ext cx="1827513" cy="90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44772"/>
            <a:ext cx="59218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Vitesse volumique de réaction</a:t>
            </a:r>
            <a:endParaRPr lang="fr-FR" sz="2200" dirty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539552" y="1052736"/>
            <a:ext cx="144016" cy="28803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67"/>
          <p:cNvSpPr txBox="1">
            <a:spLocks noChangeArrowheads="1"/>
          </p:cNvSpPr>
          <p:nvPr/>
        </p:nvSpPr>
        <p:spPr bwMode="auto">
          <a:xfrm>
            <a:off x="188020" y="1222514"/>
            <a:ext cx="1696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baseline="30000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7483" t="26880" r="42021" b="58840"/>
          <a:stretch>
            <a:fillRect/>
          </a:stretch>
        </p:blipFill>
        <p:spPr bwMode="auto">
          <a:xfrm>
            <a:off x="3491880" y="476672"/>
            <a:ext cx="2304256" cy="9030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74941" t="26880" r="6683" b="58840"/>
          <a:stretch>
            <a:fillRect/>
          </a:stretch>
        </p:blipFill>
        <p:spPr bwMode="auto">
          <a:xfrm>
            <a:off x="6732239" y="464024"/>
            <a:ext cx="2065885" cy="90300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9043" t="30777" r="66737" b="62571"/>
          <a:stretch>
            <a:fillRect/>
          </a:stretch>
        </p:blipFill>
        <p:spPr bwMode="auto">
          <a:xfrm>
            <a:off x="2699792" y="692696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9043" t="30777" r="66737" b="62571"/>
          <a:stretch>
            <a:fillRect/>
          </a:stretch>
        </p:blipFill>
        <p:spPr bwMode="auto">
          <a:xfrm>
            <a:off x="6084168" y="692696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79512" y="332656"/>
            <a:ext cx="8784976" cy="1224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1619672" y="1196752"/>
            <a:ext cx="432048" cy="216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67"/>
          <p:cNvSpPr txBox="1">
            <a:spLocks noChangeArrowheads="1"/>
          </p:cNvSpPr>
          <p:nvPr/>
        </p:nvSpPr>
        <p:spPr bwMode="auto">
          <a:xfrm>
            <a:off x="2039020" y="1230660"/>
            <a:ext cx="407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L </a:t>
            </a:r>
            <a:endParaRPr lang="fr-FR" sz="2000" b="1" dirty="0">
              <a:solidFill>
                <a:srgbClr val="006C3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 flipV="1">
            <a:off x="2280444" y="1090836"/>
            <a:ext cx="432048" cy="216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67"/>
          <p:cNvSpPr txBox="1">
            <a:spLocks noChangeArrowheads="1"/>
          </p:cNvSpPr>
          <p:nvPr/>
        </p:nvSpPr>
        <p:spPr bwMode="auto">
          <a:xfrm>
            <a:off x="2699792" y="1124744"/>
            <a:ext cx="407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s </a:t>
            </a:r>
            <a:endParaRPr lang="fr-FR" sz="2000" b="1" dirty="0">
              <a:solidFill>
                <a:srgbClr val="006C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67"/>
          <p:cNvSpPr txBox="1">
            <a:spLocks noChangeArrowheads="1"/>
          </p:cNvSpPr>
          <p:nvPr/>
        </p:nvSpPr>
        <p:spPr bwMode="auto">
          <a:xfrm>
            <a:off x="2555776" y="332656"/>
            <a:ext cx="639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sz="2000" b="1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339057" y="548680"/>
            <a:ext cx="288727" cy="14466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/>
          <p:nvPr/>
        </p:nvPicPr>
        <p:blipFill>
          <a:blip r:embed="rId3" cstate="print"/>
          <a:srcRect l="6871" t="28383" r="10956" b="8911"/>
          <a:stretch>
            <a:fillRect/>
          </a:stretch>
        </p:blipFill>
        <p:spPr bwMode="auto">
          <a:xfrm>
            <a:off x="0" y="1700808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6880" r="75239" b="58840"/>
          <a:stretch>
            <a:fillRect/>
          </a:stretch>
        </p:blipFill>
        <p:spPr bwMode="auto">
          <a:xfrm>
            <a:off x="539551" y="150592"/>
            <a:ext cx="1827513" cy="90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3"/>
          <p:cNvCxnSpPr/>
          <p:nvPr/>
        </p:nvCxnSpPr>
        <p:spPr>
          <a:xfrm flipV="1">
            <a:off x="539552" y="739304"/>
            <a:ext cx="144016" cy="28803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67"/>
          <p:cNvSpPr txBox="1">
            <a:spLocks noChangeArrowheads="1"/>
          </p:cNvSpPr>
          <p:nvPr/>
        </p:nvSpPr>
        <p:spPr bwMode="auto">
          <a:xfrm>
            <a:off x="188020" y="909082"/>
            <a:ext cx="1696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baseline="30000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.s </a:t>
            </a:r>
            <a:r>
              <a:rPr lang="fr-FR" sz="2000" b="1" baseline="30000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7483" t="26880" r="42021" b="58840"/>
          <a:stretch>
            <a:fillRect/>
          </a:stretch>
        </p:blipFill>
        <p:spPr bwMode="auto">
          <a:xfrm>
            <a:off x="3491880" y="163240"/>
            <a:ext cx="2304256" cy="9030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74941" t="26880" r="6683" b="58840"/>
          <a:stretch>
            <a:fillRect/>
          </a:stretch>
        </p:blipFill>
        <p:spPr bwMode="auto">
          <a:xfrm>
            <a:off x="6732239" y="150592"/>
            <a:ext cx="2065885" cy="90300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9043" t="30777" r="66737" b="62571"/>
          <a:stretch>
            <a:fillRect/>
          </a:stretch>
        </p:blipFill>
        <p:spPr bwMode="auto">
          <a:xfrm>
            <a:off x="2699792" y="379264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9043" t="30777" r="66737" b="62571"/>
          <a:stretch>
            <a:fillRect/>
          </a:stretch>
        </p:blipFill>
        <p:spPr bwMode="auto">
          <a:xfrm>
            <a:off x="6084168" y="379264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79512" y="19224"/>
            <a:ext cx="8784976" cy="1224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1619672" y="883320"/>
            <a:ext cx="432048" cy="216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67"/>
          <p:cNvSpPr txBox="1">
            <a:spLocks noChangeArrowheads="1"/>
          </p:cNvSpPr>
          <p:nvPr/>
        </p:nvSpPr>
        <p:spPr bwMode="auto">
          <a:xfrm>
            <a:off x="2039020" y="917228"/>
            <a:ext cx="407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L </a:t>
            </a:r>
            <a:endParaRPr lang="fr-FR" sz="2000" b="1" dirty="0">
              <a:solidFill>
                <a:srgbClr val="006C3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 flipV="1">
            <a:off x="2280444" y="777404"/>
            <a:ext cx="432048" cy="2160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67"/>
          <p:cNvSpPr txBox="1">
            <a:spLocks noChangeArrowheads="1"/>
          </p:cNvSpPr>
          <p:nvPr/>
        </p:nvSpPr>
        <p:spPr bwMode="auto">
          <a:xfrm>
            <a:off x="2699792" y="811312"/>
            <a:ext cx="407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s </a:t>
            </a:r>
            <a:endParaRPr lang="fr-FR" sz="2000" b="1" dirty="0">
              <a:solidFill>
                <a:srgbClr val="006C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67"/>
          <p:cNvSpPr txBox="1">
            <a:spLocks noChangeArrowheads="1"/>
          </p:cNvSpPr>
          <p:nvPr/>
        </p:nvSpPr>
        <p:spPr bwMode="auto">
          <a:xfrm>
            <a:off x="2555776" y="19224"/>
            <a:ext cx="639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sz="2000" b="1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2339057" y="235248"/>
            <a:ext cx="288727" cy="14466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</a:t>
            </a:r>
            <a:r>
              <a:rPr lang="fr-FR" sz="2000" b="1" u="sng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Exprimer la vitesse volumique de réaction en fonction des vitesses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volumique de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formation et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consommation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calculées dans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l’Application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1. Montrer alors que sa valeur ne dépend pas du choix du constituant 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fr-FR" sz="2000" b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43608" y="2250733"/>
            <a:ext cx="734481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000" b="1" i="1" u="sng" dirty="0">
                <a:ea typeface="Calibri" pitchFamily="34" charset="0"/>
                <a:sym typeface="Wingdings" pitchFamily="2" charset="2"/>
              </a:rPr>
              <a:t>Rappels </a:t>
            </a:r>
            <a:r>
              <a:rPr lang="fr-FR" sz="2000" b="1" i="1" dirty="0">
                <a:ea typeface="Calibri" pitchFamily="34" charset="0"/>
                <a:sym typeface="Wingdings" pitchFamily="2" charset="2"/>
              </a:rPr>
              <a:t>:    </a:t>
            </a:r>
            <a:r>
              <a:rPr lang="fr-FR" sz="2000" dirty="0"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Equation chimique </a:t>
            </a:r>
            <a:r>
              <a:rPr lang="fr-FR" sz="2000" dirty="0" smtClean="0"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:    </a:t>
            </a:r>
            <a:r>
              <a:rPr lang="fr-FR" sz="2000" b="1" dirty="0" smtClean="0"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 ClO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b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(aq) 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ClO</a:t>
            </a:r>
            <a:r>
              <a:rPr lang="fr-FR" sz="2000" b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b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(aq)</a:t>
            </a:r>
            <a:r>
              <a: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+ 2 Cl</a:t>
            </a:r>
            <a:r>
              <a:rPr lang="fr-FR" sz="20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fr-FR" sz="2000" b="1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(aq) </a:t>
            </a:r>
          </a:p>
          <a:p>
            <a:pPr algn="just">
              <a:defRPr/>
            </a:pPr>
            <a:r>
              <a:rPr lang="fr-FR" sz="2000" b="1" baseline="-30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fr-FR" sz="2000" b="1" dirty="0" err="1" smtClean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CONS</a:t>
            </a:r>
            <a:r>
              <a:rPr lang="fr-FR" sz="2000" b="1" baseline="-25000" dirty="0" smtClean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( ClO </a:t>
            </a:r>
            <a:r>
              <a:rPr lang="fr-FR" sz="2000" b="1" baseline="30000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– 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) = </a:t>
            </a:r>
            <a:r>
              <a:rPr lang="fr-FR" sz="2000" b="1" dirty="0" smtClean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0,60 </a:t>
            </a:r>
            <a:r>
              <a:rPr lang="fr-FR" sz="2000" b="1" dirty="0" err="1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mmol.L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– 1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.min </a:t>
            </a:r>
            <a:r>
              <a:rPr lang="fr-FR" sz="2000" b="1" baseline="30000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– 1</a:t>
            </a:r>
          </a:p>
          <a:p>
            <a:pPr algn="just">
              <a:defRPr/>
            </a:pP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 		</a:t>
            </a:r>
            <a:r>
              <a:rPr lang="fr-FR" sz="2000" b="1" dirty="0" err="1" smtClean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FORM</a:t>
            </a:r>
            <a:r>
              <a:rPr lang="fr-FR" sz="2000" b="1" dirty="0" smtClean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 ( 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ClO</a:t>
            </a:r>
            <a:r>
              <a:rPr lang="fr-FR" sz="2000" b="1" baseline="-25000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3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– 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) = 0,20 </a:t>
            </a:r>
            <a:r>
              <a:rPr lang="fr-FR" sz="2000" b="1" dirty="0" err="1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mmol.L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– 1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.min </a:t>
            </a:r>
            <a:r>
              <a:rPr lang="fr-FR" sz="2000" b="1" baseline="30000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– 1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 </a:t>
            </a:r>
          </a:p>
          <a:p>
            <a:pPr algn="just">
              <a:defRPr/>
            </a:pP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		</a:t>
            </a:r>
            <a:r>
              <a:rPr lang="fr-FR" sz="2000" b="1" dirty="0" err="1" smtClean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FORM</a:t>
            </a:r>
            <a:r>
              <a:rPr lang="fr-FR" sz="2000" b="1" baseline="-25000" dirty="0" smtClean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( Cl </a:t>
            </a:r>
            <a:r>
              <a:rPr lang="fr-FR" sz="2000" b="1" baseline="30000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– 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) = 0,40 </a:t>
            </a:r>
            <a:r>
              <a:rPr lang="fr-FR" sz="2000" b="1" dirty="0" err="1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mmol.L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 </a:t>
            </a:r>
            <a:r>
              <a:rPr lang="fr-FR" sz="2000" b="1" baseline="30000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– 1</a:t>
            </a:r>
            <a:r>
              <a:rPr lang="fr-FR" sz="2000" b="1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.min </a:t>
            </a:r>
            <a:r>
              <a:rPr lang="fr-FR" sz="2000" b="1" baseline="30000" dirty="0">
                <a:solidFill>
                  <a:srgbClr val="002060"/>
                </a:solidFill>
                <a:ea typeface="Calibri" pitchFamily="34" charset="0"/>
                <a:sym typeface="Wingdings" pitchFamily="2" charset="2"/>
              </a:rPr>
              <a:t>– 1</a:t>
            </a:r>
            <a:endParaRPr lang="fr-FR" sz="2000" b="1" dirty="0">
              <a:solidFill>
                <a:srgbClr val="002060"/>
              </a:solidFill>
              <a:ea typeface="Calibri" pitchFamily="34" charset="0"/>
              <a:sym typeface="Wingdings" pitchFamily="2" charset="2"/>
            </a:endParaRPr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-54397" y="3788916"/>
            <a:ext cx="546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v 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1254048" y="3573016"/>
            <a:ext cx="1132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d[ClO </a:t>
            </a:r>
            <a:r>
              <a:rPr lang="fr-FR" sz="2000" b="1" baseline="3000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]</a:t>
            </a:r>
            <a:endParaRPr lang="fr-FR" sz="200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1509078" y="4076253"/>
            <a:ext cx="426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dt</a:t>
            </a:r>
            <a:endParaRPr lang="fr-FR" sz="200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444625" y="4004816"/>
            <a:ext cx="79216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1043608" y="3788916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755576" y="4005064"/>
            <a:ext cx="313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755576" y="357301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53"/>
          <p:cNvSpPr>
            <a:spLocks noChangeArrowheads="1"/>
          </p:cNvSpPr>
          <p:nvPr/>
        </p:nvSpPr>
        <p:spPr bwMode="auto">
          <a:xfrm>
            <a:off x="755576" y="4043164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2249755" y="3788916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9" name="Rectangle 58"/>
          <p:cNvSpPr>
            <a:spLocks noChangeArrowheads="1"/>
          </p:cNvSpPr>
          <p:nvPr/>
        </p:nvSpPr>
        <p:spPr bwMode="auto">
          <a:xfrm>
            <a:off x="3243703" y="3788916"/>
            <a:ext cx="1681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CONS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(ClO </a:t>
            </a:r>
            <a:r>
              <a:rPr lang="fr-FR" sz="2000" b="1" baseline="30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0" name="Rectangle 61"/>
          <p:cNvSpPr>
            <a:spLocks noChangeArrowheads="1"/>
          </p:cNvSpPr>
          <p:nvPr/>
        </p:nvSpPr>
        <p:spPr bwMode="auto">
          <a:xfrm>
            <a:off x="3059113" y="3788916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2627784" y="4005064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63"/>
          <p:cNvSpPr>
            <a:spLocks noChangeArrowheads="1"/>
          </p:cNvSpPr>
          <p:nvPr/>
        </p:nvSpPr>
        <p:spPr bwMode="auto">
          <a:xfrm>
            <a:off x="2724622" y="357301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4"/>
          <p:cNvSpPr>
            <a:spLocks noChangeArrowheads="1"/>
          </p:cNvSpPr>
          <p:nvPr/>
        </p:nvSpPr>
        <p:spPr bwMode="auto">
          <a:xfrm>
            <a:off x="2627784" y="4077072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3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65"/>
          <p:cNvSpPr>
            <a:spLocks noChangeArrowheads="1"/>
          </p:cNvSpPr>
          <p:nvPr/>
        </p:nvSpPr>
        <p:spPr bwMode="auto">
          <a:xfrm>
            <a:off x="4716016" y="3788916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5" name="Rectangle 66"/>
          <p:cNvSpPr>
            <a:spLocks noChangeArrowheads="1"/>
          </p:cNvSpPr>
          <p:nvPr/>
        </p:nvSpPr>
        <p:spPr bwMode="auto">
          <a:xfrm>
            <a:off x="5699632" y="3788916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0,60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6" name="Rectangle 67"/>
          <p:cNvSpPr>
            <a:spLocks noChangeArrowheads="1"/>
          </p:cNvSpPr>
          <p:nvPr/>
        </p:nvSpPr>
        <p:spPr bwMode="auto">
          <a:xfrm>
            <a:off x="5521325" y="3788916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5113190" y="4004816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69"/>
          <p:cNvSpPr>
            <a:spLocks noChangeArrowheads="1"/>
          </p:cNvSpPr>
          <p:nvPr/>
        </p:nvSpPr>
        <p:spPr bwMode="auto">
          <a:xfrm>
            <a:off x="5210027" y="358095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70"/>
          <p:cNvSpPr>
            <a:spLocks noChangeArrowheads="1"/>
          </p:cNvSpPr>
          <p:nvPr/>
        </p:nvSpPr>
        <p:spPr bwMode="auto">
          <a:xfrm>
            <a:off x="5049690" y="4076253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3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71"/>
          <p:cNvSpPr>
            <a:spLocks noChangeArrowheads="1"/>
          </p:cNvSpPr>
          <p:nvPr/>
        </p:nvSpPr>
        <p:spPr bwMode="auto">
          <a:xfrm>
            <a:off x="6228184" y="3789040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1" name="Rectangle 72"/>
          <p:cNvSpPr>
            <a:spLocks noChangeArrowheads="1"/>
          </p:cNvSpPr>
          <p:nvPr/>
        </p:nvSpPr>
        <p:spPr bwMode="auto">
          <a:xfrm>
            <a:off x="6459232" y="3788916"/>
            <a:ext cx="280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0,20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mmol.L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.min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2" name="Rectangle 77"/>
          <p:cNvSpPr>
            <a:spLocks noChangeArrowheads="1"/>
          </p:cNvSpPr>
          <p:nvPr/>
        </p:nvSpPr>
        <p:spPr bwMode="auto">
          <a:xfrm>
            <a:off x="-54397" y="4653012"/>
            <a:ext cx="546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v 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3" name="Rectangle 78"/>
          <p:cNvSpPr>
            <a:spLocks noChangeArrowheads="1"/>
          </p:cNvSpPr>
          <p:nvPr/>
        </p:nvSpPr>
        <p:spPr bwMode="auto">
          <a:xfrm>
            <a:off x="1207554" y="4437112"/>
            <a:ext cx="1226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d[ClO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]</a:t>
            </a:r>
            <a:endParaRPr lang="fr-FR" sz="2000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4" name="Rectangle 79"/>
          <p:cNvSpPr>
            <a:spLocks noChangeArrowheads="1"/>
          </p:cNvSpPr>
          <p:nvPr/>
        </p:nvSpPr>
        <p:spPr bwMode="auto">
          <a:xfrm>
            <a:off x="1509078" y="4940349"/>
            <a:ext cx="426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dt</a:t>
            </a:r>
            <a:endParaRPr lang="fr-FR" sz="200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1444625" y="4868912"/>
            <a:ext cx="79216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81"/>
          <p:cNvSpPr>
            <a:spLocks noChangeArrowheads="1"/>
          </p:cNvSpPr>
          <p:nvPr/>
        </p:nvSpPr>
        <p:spPr bwMode="auto">
          <a:xfrm>
            <a:off x="1017588" y="4653012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 flipV="1">
            <a:off x="539750" y="4868912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83"/>
          <p:cNvSpPr>
            <a:spLocks noChangeArrowheads="1"/>
          </p:cNvSpPr>
          <p:nvPr/>
        </p:nvSpPr>
        <p:spPr bwMode="auto">
          <a:xfrm>
            <a:off x="611188" y="443711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84"/>
          <p:cNvSpPr>
            <a:spLocks noChangeArrowheads="1"/>
          </p:cNvSpPr>
          <p:nvPr/>
        </p:nvSpPr>
        <p:spPr bwMode="auto">
          <a:xfrm>
            <a:off x="611188" y="4930824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2249755" y="4653012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2569910" y="4663157"/>
            <a:ext cx="1786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FORM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(ClO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2" name="Rectangle 97"/>
          <p:cNvSpPr>
            <a:spLocks noChangeArrowheads="1"/>
          </p:cNvSpPr>
          <p:nvPr/>
        </p:nvSpPr>
        <p:spPr bwMode="auto">
          <a:xfrm>
            <a:off x="4122030" y="4653012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3" name="Rectangle 98"/>
          <p:cNvSpPr>
            <a:spLocks noChangeArrowheads="1"/>
          </p:cNvSpPr>
          <p:nvPr/>
        </p:nvSpPr>
        <p:spPr bwMode="auto">
          <a:xfrm>
            <a:off x="4435336" y="4653012"/>
            <a:ext cx="280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0,20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mmol.L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.min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0" y="5446687"/>
            <a:ext cx="546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v 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407832" y="5229200"/>
            <a:ext cx="933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d[Cl </a:t>
            </a:r>
            <a:r>
              <a:rPr lang="fr-FR" sz="2000" b="1" baseline="3000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]</a:t>
            </a:r>
            <a:endParaRPr lang="fr-FR" sz="200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562682" y="5734025"/>
            <a:ext cx="426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dt</a:t>
            </a:r>
            <a:endParaRPr lang="fr-FR" sz="200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1498229" y="5662587"/>
            <a:ext cx="79216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071191" y="5446687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flipV="1">
            <a:off x="593354" y="5662587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666379" y="52292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69541" y="5724500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2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177902" y="5446687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186014" y="5446687"/>
            <a:ext cx="1492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FORM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(Cl </a:t>
            </a:r>
            <a:r>
              <a:rPr lang="fr-FR" sz="2000" b="1" baseline="30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969990" y="5446687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2537942" y="5662587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634780" y="52292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537942" y="5724500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2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510835" y="5446687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689000" y="5446687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0,40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510693" y="5446687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5004048" y="5661248"/>
            <a:ext cx="4556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105880" y="5238725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004048" y="5733256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2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6194276" y="5446687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6429864" y="5446687"/>
            <a:ext cx="280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0,20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mmol.L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.min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La valeur de la vitesse volumique de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 dépend pas du constituant qui a permis de la calculer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5536" y="3789040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</a:t>
            </a:r>
            <a:endParaRPr lang="fr-F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-54397" y="141908"/>
            <a:ext cx="546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v 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9" name="Rectangle 47"/>
          <p:cNvSpPr>
            <a:spLocks noChangeArrowheads="1"/>
          </p:cNvSpPr>
          <p:nvPr/>
        </p:nvSpPr>
        <p:spPr bwMode="auto">
          <a:xfrm>
            <a:off x="1254048" y="-73992"/>
            <a:ext cx="1132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d[ClO </a:t>
            </a:r>
            <a:r>
              <a:rPr lang="fr-FR" sz="2000" b="1" baseline="3000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]</a:t>
            </a:r>
            <a:endParaRPr lang="fr-FR" sz="200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1509078" y="429245"/>
            <a:ext cx="426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dt</a:t>
            </a:r>
            <a:endParaRPr lang="fr-FR" sz="200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1444625" y="357808"/>
            <a:ext cx="79216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1043608" y="141908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55576" y="358056"/>
            <a:ext cx="313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2"/>
          <p:cNvSpPr>
            <a:spLocks noChangeArrowheads="1"/>
          </p:cNvSpPr>
          <p:nvPr/>
        </p:nvSpPr>
        <p:spPr bwMode="auto">
          <a:xfrm>
            <a:off x="755576" y="-7399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755576" y="396156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57"/>
          <p:cNvSpPr>
            <a:spLocks noChangeArrowheads="1"/>
          </p:cNvSpPr>
          <p:nvPr/>
        </p:nvSpPr>
        <p:spPr bwMode="auto">
          <a:xfrm>
            <a:off x="2249755" y="141908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3243703" y="141908"/>
            <a:ext cx="1681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CONS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(ClO </a:t>
            </a:r>
            <a:r>
              <a:rPr lang="fr-FR" sz="2000" b="1" baseline="30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3059113" y="141908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2627784" y="358056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63"/>
          <p:cNvSpPr>
            <a:spLocks noChangeArrowheads="1"/>
          </p:cNvSpPr>
          <p:nvPr/>
        </p:nvSpPr>
        <p:spPr bwMode="auto">
          <a:xfrm>
            <a:off x="2724622" y="-7399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64"/>
          <p:cNvSpPr>
            <a:spLocks noChangeArrowheads="1"/>
          </p:cNvSpPr>
          <p:nvPr/>
        </p:nvSpPr>
        <p:spPr bwMode="auto">
          <a:xfrm>
            <a:off x="2627784" y="430064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3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65"/>
          <p:cNvSpPr>
            <a:spLocks noChangeArrowheads="1"/>
          </p:cNvSpPr>
          <p:nvPr/>
        </p:nvSpPr>
        <p:spPr bwMode="auto">
          <a:xfrm>
            <a:off x="4716016" y="141908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5699632" y="141908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0,60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4" name="Rectangle 67"/>
          <p:cNvSpPr>
            <a:spLocks noChangeArrowheads="1"/>
          </p:cNvSpPr>
          <p:nvPr/>
        </p:nvSpPr>
        <p:spPr bwMode="auto">
          <a:xfrm>
            <a:off x="5521325" y="141908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5113190" y="357808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69"/>
          <p:cNvSpPr>
            <a:spLocks noChangeArrowheads="1"/>
          </p:cNvSpPr>
          <p:nvPr/>
        </p:nvSpPr>
        <p:spPr bwMode="auto">
          <a:xfrm>
            <a:off x="5210027" y="-66055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5113190" y="429245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3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71"/>
          <p:cNvSpPr>
            <a:spLocks noChangeArrowheads="1"/>
          </p:cNvSpPr>
          <p:nvPr/>
        </p:nvSpPr>
        <p:spPr bwMode="auto">
          <a:xfrm>
            <a:off x="6175642" y="141908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9" name="Rectangle 72"/>
          <p:cNvSpPr>
            <a:spLocks noChangeArrowheads="1"/>
          </p:cNvSpPr>
          <p:nvPr/>
        </p:nvSpPr>
        <p:spPr bwMode="auto">
          <a:xfrm>
            <a:off x="6459232" y="141908"/>
            <a:ext cx="280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0,20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mmol.L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.min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0" name="Rectangle 77"/>
          <p:cNvSpPr>
            <a:spLocks noChangeArrowheads="1"/>
          </p:cNvSpPr>
          <p:nvPr/>
        </p:nvSpPr>
        <p:spPr bwMode="auto">
          <a:xfrm>
            <a:off x="-54397" y="1006004"/>
            <a:ext cx="546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v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1" name="Rectangle 78"/>
          <p:cNvSpPr>
            <a:spLocks noChangeArrowheads="1"/>
          </p:cNvSpPr>
          <p:nvPr/>
        </p:nvSpPr>
        <p:spPr bwMode="auto">
          <a:xfrm>
            <a:off x="1207554" y="790104"/>
            <a:ext cx="1226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d[ClO</a:t>
            </a:r>
            <a:r>
              <a:rPr lang="fr-FR" sz="2000" b="1" baseline="-2500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]</a:t>
            </a:r>
            <a:endParaRPr lang="fr-FR" sz="200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2" name="Rectangle 79"/>
          <p:cNvSpPr>
            <a:spLocks noChangeArrowheads="1"/>
          </p:cNvSpPr>
          <p:nvPr/>
        </p:nvSpPr>
        <p:spPr bwMode="auto">
          <a:xfrm>
            <a:off x="1509078" y="1293341"/>
            <a:ext cx="426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dt</a:t>
            </a:r>
            <a:endParaRPr lang="fr-FR" sz="200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1444625" y="1221904"/>
            <a:ext cx="79216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81"/>
          <p:cNvSpPr>
            <a:spLocks noChangeArrowheads="1"/>
          </p:cNvSpPr>
          <p:nvPr/>
        </p:nvSpPr>
        <p:spPr bwMode="auto">
          <a:xfrm>
            <a:off x="1017588" y="1006004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39750" y="1221904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83"/>
          <p:cNvSpPr>
            <a:spLocks noChangeArrowheads="1"/>
          </p:cNvSpPr>
          <p:nvPr/>
        </p:nvSpPr>
        <p:spPr bwMode="auto">
          <a:xfrm>
            <a:off x="611188" y="790104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84"/>
          <p:cNvSpPr>
            <a:spLocks noChangeArrowheads="1"/>
          </p:cNvSpPr>
          <p:nvPr/>
        </p:nvSpPr>
        <p:spPr bwMode="auto">
          <a:xfrm>
            <a:off x="611188" y="1283816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85"/>
          <p:cNvSpPr>
            <a:spLocks noChangeArrowheads="1"/>
          </p:cNvSpPr>
          <p:nvPr/>
        </p:nvSpPr>
        <p:spPr bwMode="auto">
          <a:xfrm>
            <a:off x="2249755" y="1006004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9" name="Rectangle 86"/>
          <p:cNvSpPr>
            <a:spLocks noChangeArrowheads="1"/>
          </p:cNvSpPr>
          <p:nvPr/>
        </p:nvSpPr>
        <p:spPr bwMode="auto">
          <a:xfrm>
            <a:off x="2569910" y="1016149"/>
            <a:ext cx="1786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FORM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(ClO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0" name="Rectangle 97"/>
          <p:cNvSpPr>
            <a:spLocks noChangeArrowheads="1"/>
          </p:cNvSpPr>
          <p:nvPr/>
        </p:nvSpPr>
        <p:spPr bwMode="auto">
          <a:xfrm>
            <a:off x="4122030" y="1006004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1" name="Rectangle 98"/>
          <p:cNvSpPr>
            <a:spLocks noChangeArrowheads="1"/>
          </p:cNvSpPr>
          <p:nvPr/>
        </p:nvSpPr>
        <p:spPr bwMode="auto">
          <a:xfrm>
            <a:off x="4435336" y="1006004"/>
            <a:ext cx="280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0,20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mmol.L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.min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0" y="1799679"/>
            <a:ext cx="546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v 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407832" y="1582192"/>
            <a:ext cx="933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d[Cl </a:t>
            </a:r>
            <a:r>
              <a:rPr lang="fr-FR" sz="2000" b="1" baseline="3000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]</a:t>
            </a:r>
            <a:endParaRPr lang="fr-FR" sz="200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562682" y="2087017"/>
            <a:ext cx="426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dt</a:t>
            </a:r>
            <a:endParaRPr lang="fr-FR" sz="200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1498229" y="2015579"/>
            <a:ext cx="79216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071191" y="1799679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 flipV="1">
            <a:off x="593354" y="2015579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6379" y="158219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69541" y="2077492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2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177902" y="1799679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186014" y="1799679"/>
            <a:ext cx="1492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v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FORM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(Cl </a:t>
            </a:r>
            <a:r>
              <a:rPr lang="fr-FR" sz="2000" b="1" baseline="30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00B0F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969990" y="1799679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 flipV="1">
            <a:off x="2537942" y="2015579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634780" y="158219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537942" y="2077492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2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510835" y="1799679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689000" y="1799679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>
                <a:latin typeface="Arial" pitchFamily="34" charset="0"/>
                <a:cs typeface="Arial" pitchFamily="34" charset="0"/>
                <a:sym typeface="Wingdings 2" pitchFamily="18" charset="2"/>
              </a:rPr>
              <a:t>0,40</a:t>
            </a:r>
            <a:endParaRPr lang="fr-FR" sz="200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510693" y="1799679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endParaRPr lang="fr-FR" sz="20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 flipV="1">
            <a:off x="5004048" y="2014240"/>
            <a:ext cx="4556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105880" y="1591717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004048" y="2086248"/>
            <a:ext cx="538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2 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6194276" y="1799679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=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429864" y="1799679"/>
            <a:ext cx="280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0,20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mmol.L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.min </a:t>
            </a:r>
            <a:r>
              <a:rPr lang="fr-FR" sz="2000" b="1" u="sng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0" y="25031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La valeur de la vitesse volumique de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 dépend pas du constituant qui a permis de la calculer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95536" y="142032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0" y="3501008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Facteurs cinétiques</a:t>
            </a:r>
          </a:p>
          <a:p>
            <a:pPr indent="449263" algn="just"/>
            <a:endParaRPr lang="fr-FR" sz="1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 rot="21054769">
            <a:off x="251396" y="4797276"/>
            <a:ext cx="3168650" cy="720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Concentration molaire des réactifs</a:t>
            </a:r>
          </a:p>
        </p:txBody>
      </p:sp>
      <p:sp>
        <p:nvSpPr>
          <p:cNvPr id="78" name="Rectangle 77"/>
          <p:cNvSpPr/>
          <p:nvPr/>
        </p:nvSpPr>
        <p:spPr>
          <a:xfrm rot="20951847">
            <a:off x="3972325" y="4705208"/>
            <a:ext cx="2160587" cy="720725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Température</a:t>
            </a:r>
          </a:p>
        </p:txBody>
      </p:sp>
      <p:sp>
        <p:nvSpPr>
          <p:cNvPr id="79" name="Rectangle 78"/>
          <p:cNvSpPr/>
          <p:nvPr/>
        </p:nvSpPr>
        <p:spPr>
          <a:xfrm rot="20945260">
            <a:off x="6780925" y="4707111"/>
            <a:ext cx="2160588" cy="72072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Pression</a:t>
            </a:r>
          </a:p>
        </p:txBody>
      </p:sp>
      <p:sp>
        <p:nvSpPr>
          <p:cNvPr id="80" name="Rectangle 79"/>
          <p:cNvSpPr/>
          <p:nvPr/>
        </p:nvSpPr>
        <p:spPr>
          <a:xfrm rot="21008074">
            <a:off x="685527" y="5817473"/>
            <a:ext cx="3168650" cy="692150"/>
          </a:xfrm>
          <a:prstGeom prst="rect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Intensité de la radiation lumineuse</a:t>
            </a:r>
          </a:p>
        </p:txBody>
      </p:sp>
      <p:sp>
        <p:nvSpPr>
          <p:cNvPr id="81" name="Rectangle 80"/>
          <p:cNvSpPr/>
          <p:nvPr/>
        </p:nvSpPr>
        <p:spPr>
          <a:xfrm rot="20902910">
            <a:off x="4547554" y="5727700"/>
            <a:ext cx="2160587" cy="692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Polarité du solvant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043608" y="3933056"/>
            <a:ext cx="763284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= </a:t>
            </a:r>
            <a:r>
              <a:rPr lang="fr-F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paramètres ayant une influence sur la vitesse de réaction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4257</Words>
  <Application>Microsoft Office PowerPoint</Application>
  <PresentationFormat>Affichage à l'écran (4:3)</PresentationFormat>
  <Paragraphs>907</Paragraphs>
  <Slides>46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8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75</cp:revision>
  <dcterms:created xsi:type="dcterms:W3CDTF">2022-03-10T14:37:48Z</dcterms:created>
  <dcterms:modified xsi:type="dcterms:W3CDTF">2024-04-01T11:50:30Z</dcterms:modified>
</cp:coreProperties>
</file>