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89" r:id="rId5"/>
    <p:sldId id="264" r:id="rId6"/>
    <p:sldId id="260" r:id="rId7"/>
    <p:sldId id="290" r:id="rId8"/>
    <p:sldId id="259" r:id="rId9"/>
    <p:sldId id="266" r:id="rId10"/>
    <p:sldId id="258" r:id="rId11"/>
    <p:sldId id="257" r:id="rId12"/>
    <p:sldId id="268" r:id="rId13"/>
    <p:sldId id="267" r:id="rId14"/>
    <p:sldId id="271" r:id="rId15"/>
    <p:sldId id="270" r:id="rId16"/>
    <p:sldId id="269" r:id="rId17"/>
    <p:sldId id="272" r:id="rId18"/>
    <p:sldId id="273" r:id="rId19"/>
    <p:sldId id="284" r:id="rId20"/>
    <p:sldId id="283" r:id="rId21"/>
    <p:sldId id="282" r:id="rId22"/>
    <p:sldId id="281" r:id="rId23"/>
    <p:sldId id="280" r:id="rId24"/>
    <p:sldId id="279" r:id="rId25"/>
    <p:sldId id="278" r:id="rId26"/>
    <p:sldId id="291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B223-26CE-48F7-AC12-837B03DBFCCD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60" t="28560" r="8654" b="56320"/>
          <a:stretch>
            <a:fillRect/>
          </a:stretch>
        </p:blipFill>
        <p:spPr bwMode="auto">
          <a:xfrm>
            <a:off x="0" y="116632"/>
            <a:ext cx="9144000" cy="9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450" t="28560" r="9281" b="27197"/>
          <a:stretch>
            <a:fillRect/>
          </a:stretch>
        </p:blipFill>
        <p:spPr bwMode="auto">
          <a:xfrm>
            <a:off x="0" y="1124744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829090"/>
            <a:ext cx="8477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outils de description de la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26113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8396" y="5709210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20970" y="5730469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fer-mée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contrôle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(réelle ou fictive).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3203959"/>
            <a:ext cx="8928992" cy="231327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1052736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260648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340768"/>
            <a:ext cx="6192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exercée par un fluide sur une paroi est une grandeur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ayant pour origine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de chocs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l’intensité des chocs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562" y="332656"/>
            <a:ext cx="2484784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212977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308304" y="3429001"/>
            <a:ext cx="1296144" cy="864096"/>
            <a:chOff x="7308304" y="3429001"/>
            <a:chExt cx="1296144" cy="864096"/>
          </a:xfrm>
        </p:grpSpPr>
        <p:sp>
          <p:nvSpPr>
            <p:cNvPr id="9" name="Rectangle 8"/>
            <p:cNvSpPr/>
            <p:nvPr/>
          </p:nvSpPr>
          <p:spPr>
            <a:xfrm>
              <a:off x="7308304" y="3429001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2320" y="3645025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P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3429001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FR" b="1" baseline="-25000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8028384" y="3861049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011939" y="3892987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8316416" y="3068961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8316416" y="4149081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452320" y="4005065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8424" y="270892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460432" y="4437113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588224" y="4509121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390701" y="4564209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339752" y="4941168"/>
            <a:ext cx="3816424" cy="448969"/>
            <a:chOff x="2339752" y="4941168"/>
            <a:chExt cx="3816424" cy="448969"/>
          </a:xfrm>
        </p:grpSpPr>
        <p:sp>
          <p:nvSpPr>
            <p:cNvPr id="25" name="Rectangle 24"/>
            <p:cNvSpPr/>
            <p:nvPr/>
          </p:nvSpPr>
          <p:spPr>
            <a:xfrm>
              <a:off x="4067944" y="4941168"/>
              <a:ext cx="1872208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9752" y="4990027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Le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(</a:t>
              </a:r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) :   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1 bar = 10 </a:t>
              </a:r>
              <a:r>
                <a:rPr lang="fr-FR" sz="2000" b="1" baseline="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5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Pa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73325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31640" y="5745450"/>
            <a:ext cx="7668071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Cette pression est appelée </a:t>
            </a:r>
            <a:r>
              <a:rPr lang="fr-FR" sz="2000" b="1" i="1" dirty="0" smtClean="0"/>
              <a:t>pression cinétique</a:t>
            </a:r>
            <a:r>
              <a:rPr lang="fr-FR" sz="2000" i="1" dirty="0" smtClean="0"/>
              <a:t>.</a:t>
            </a:r>
          </a:p>
          <a:p>
            <a:r>
              <a:rPr lang="fr-FR" sz="2000" i="1" dirty="0" smtClean="0"/>
              <a:t>- Par extrapolation, la </a:t>
            </a:r>
            <a:r>
              <a:rPr lang="fr-FR" sz="2000" b="1" i="1" u="sng" dirty="0" smtClean="0"/>
              <a:t>pression au sein d’un fluide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est </a:t>
            </a:r>
            <a:r>
              <a:rPr lang="fr-FR" sz="2000" i="1" dirty="0"/>
              <a:t>la pression qui </a:t>
            </a:r>
            <a:r>
              <a:rPr lang="fr-FR" sz="2000" i="1" dirty="0" err="1" smtClean="0"/>
              <a:t>se-rait</a:t>
            </a:r>
            <a:r>
              <a:rPr lang="fr-FR" sz="2000" i="1" dirty="0" smtClean="0"/>
              <a:t> </a:t>
            </a:r>
            <a:r>
              <a:rPr lang="fr-FR" sz="2000" i="1" dirty="0"/>
              <a:t>mesurée </a:t>
            </a:r>
            <a:r>
              <a:rPr lang="fr-FR" sz="2000" i="1" dirty="0" smtClean="0"/>
              <a:t>sur une surface fictive située en </a:t>
            </a:r>
            <a:r>
              <a:rPr lang="fr-FR" sz="2000" i="1" dirty="0"/>
              <a:t>cet endroit du fluide. </a:t>
            </a:r>
            <a:endParaRPr lang="fr-FR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956376" y="1691516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72400" y="111545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244408" y="111545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0" grpId="0"/>
      <p:bldP spid="21" grpId="0"/>
      <p:bldP spid="22" grpId="0"/>
      <p:bldP spid="2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87624" y="5373216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35607"/>
            <a:ext cx="8928992" cy="216925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1683887"/>
            <a:ext cx="1872208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4462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8304" y="26064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028384" y="26064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</a:t>
            </a:r>
            <a:endParaRPr lang="fr-FR" b="1" baseline="-25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028384" y="69269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11939" y="72463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16416" y="188640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8316416" y="980728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452320" y="836712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65882" y="455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460432" y="126876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88224" y="1340768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355976" y="1268760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339752" y="173274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:  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 bar = 10 </a:t>
            </a:r>
            <a:r>
              <a:rPr lang="fr-FR" sz="2000" b="1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452320" y="4366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2348880"/>
            <a:ext cx="6218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Etat d’équilibre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78092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7504" y="4381128"/>
            <a:ext cx="8928100" cy="8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212976"/>
            <a:ext cx="878497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ETAT D’EQUILIBRE THERMODYNAMIQUE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état vers lequel tend à évoluer spontanément n’importe quel système thermodynamique abandonné à lui-même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107504" y="3933056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38961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785577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5949280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4211960" y="530120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71800" y="5949280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99792" y="6381328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/>
      <p:bldP spid="21" grpId="0"/>
      <p:bldP spid="22" grpId="0" animBg="1"/>
      <p:bldP spid="24" grpId="0" animBg="1"/>
      <p:bldP spid="25" grpId="0"/>
      <p:bldP spid="1026" grpId="0"/>
      <p:bldP spid="1027" grpId="0"/>
      <p:bldP spid="1028" grpId="0" animBg="1"/>
      <p:bldP spid="27" grpId="0" animBg="1"/>
      <p:bldP spid="1029" grpId="0"/>
      <p:bldP spid="1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772816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71800" y="1772816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99792" y="2140407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62560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mobiles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(ex : piston), que peut-on dire de la pression du système et de la pression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5589240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6021288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7624" y="1268760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420688"/>
            <a:ext cx="8928100" cy="7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-27384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42917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23528" y="753393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4211960" y="112474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512" y="40050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</a:t>
            </a:r>
            <a:r>
              <a:rPr lang="fr-FR" sz="2000" i="1" u="sng" dirty="0" err="1" smtClean="0">
                <a:latin typeface="Times New Roman" pitchFamily="18" charset="0"/>
                <a:cs typeface="Times New Roman" pitchFamily="18" charset="0"/>
              </a:rPr>
              <a:t>per-mettant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les transferts thermiques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que peut-on dire de la température du système et de la température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91680" y="357301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63688" y="501317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6" grpId="0"/>
      <p:bldP spid="18" grpId="0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1025" y="5407941"/>
            <a:ext cx="8928100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836712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196752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94876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3702" t="83083" r="13311" b="9911"/>
          <a:stretch>
            <a:fillRect/>
          </a:stretch>
        </p:blipFill>
        <p:spPr bwMode="auto">
          <a:xfrm>
            <a:off x="0" y="2348879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168" t="14721" r="19288" b="46640"/>
          <a:stretch>
            <a:fillRect/>
          </a:stretch>
        </p:blipFill>
        <p:spPr bwMode="auto">
          <a:xfrm>
            <a:off x="0" y="278092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6228184" y="6148613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22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32656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1720" y="0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11760" y="33265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1052736"/>
            <a:ext cx="22322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509120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1262" y="5333146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0072" y="5333146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940152" y="508518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940152" y="555533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2852" y="562314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51520" y="6053226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564660" y="5765194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x (25,0 + 273,15)</a:t>
            </a:r>
            <a:endParaRPr lang="fr-FR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619672" y="6262712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67744" y="638132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932040" y="6021288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13624" y="535200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333704" y="535200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8053784" y="5104046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x T</a:t>
            </a:r>
            <a:endParaRPr lang="fr-FR" b="1" baseline="-25000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8053784" y="5568032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73660" y="564201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37" name="Rectangle 36"/>
          <p:cNvSpPr/>
          <p:nvPr/>
        </p:nvSpPr>
        <p:spPr>
          <a:xfrm>
            <a:off x="5508104" y="6381328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8304" y="5119092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07504" y="404664"/>
            <a:ext cx="8928100" cy="40324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2987824" y="1412776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34" name="ZoneTexte 21"/>
          <p:cNvSpPr txBox="1">
            <a:spLocks noChangeArrowheads="1"/>
          </p:cNvSpPr>
          <p:nvPr/>
        </p:nvSpPr>
        <p:spPr bwMode="auto">
          <a:xfrm>
            <a:off x="467544" y="2204864"/>
            <a:ext cx="2544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25"/>
          <p:cNvSpPr txBox="1">
            <a:spLocks noChangeArrowheads="1"/>
          </p:cNvSpPr>
          <p:nvPr/>
        </p:nvSpPr>
        <p:spPr bwMode="auto">
          <a:xfrm>
            <a:off x="5650816" y="2060848"/>
            <a:ext cx="3745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gaz parfaits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8,314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 </a:t>
            </a:r>
          </a:p>
        </p:txBody>
      </p:sp>
      <p:sp>
        <p:nvSpPr>
          <p:cNvPr id="36" name="ZoneTexte 26"/>
          <p:cNvSpPr txBox="1">
            <a:spLocks noChangeArrowheads="1"/>
          </p:cNvSpPr>
          <p:nvPr/>
        </p:nvSpPr>
        <p:spPr bwMode="auto">
          <a:xfrm>
            <a:off x="179512" y="1484784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Pression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Pascal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21"/>
          <p:cNvSpPr txBox="1">
            <a:spLocks noChangeArrowheads="1"/>
          </p:cNvSpPr>
          <p:nvPr/>
        </p:nvSpPr>
        <p:spPr bwMode="auto">
          <a:xfrm>
            <a:off x="3203848" y="2155503"/>
            <a:ext cx="2520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Quantité de matière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(mol)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26"/>
          <p:cNvSpPr txBox="1">
            <a:spLocks noChangeArrowheads="1"/>
          </p:cNvSpPr>
          <p:nvPr/>
        </p:nvSpPr>
        <p:spPr bwMode="auto">
          <a:xfrm>
            <a:off x="6012160" y="1340768"/>
            <a:ext cx="3131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degré Kelvin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(K)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2325620" y="1674386"/>
            <a:ext cx="734212" cy="98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5436096" y="1556792"/>
            <a:ext cx="6480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915816" y="1844824"/>
            <a:ext cx="79208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211960" y="1844824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32040" y="1844824"/>
            <a:ext cx="79208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1907704" y="3429000"/>
            <a:ext cx="576064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Volume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m</a:t>
            </a:r>
            <a:r>
              <a:rPr lang="fr-FR" sz="2400" b="1" baseline="30000" dirty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 = 1000 L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683568" y="2924944"/>
            <a:ext cx="7969738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Pression »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bar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5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 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et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1 </a:t>
            </a:r>
            <a:r>
              <a:rPr lang="fr-FR" sz="2400" b="1" dirty="0" err="1" smtClean="0">
                <a:solidFill>
                  <a:srgbClr val="C00000"/>
                </a:solidFill>
                <a:sym typeface="Wingdings" pitchFamily="2" charset="2"/>
              </a:rPr>
              <a:t>hPa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1187624" y="3933056"/>
            <a:ext cx="72008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Température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T(K)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T(°C) + 273,15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30" grpId="0"/>
      <p:bldP spid="32" grpId="0"/>
      <p:bldP spid="37" grpId="0"/>
      <p:bldP spid="43" grpId="0" animBg="1"/>
      <p:bldP spid="34" grpId="0"/>
      <p:bldP spid="35" grpId="0"/>
      <p:bldP spid="36" grpId="0"/>
      <p:bldP spid="49" grpId="0"/>
      <p:bldP spid="52" grpId="0"/>
      <p:bldP spid="58" grpId="0" animBg="1"/>
      <p:bldP spid="5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1262" y="1228690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0072" y="122869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40152" y="98072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940152" y="145087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52852" y="15186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94877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64660" y="1660738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(25,0 + 273,15)</a:t>
            </a:r>
            <a:endParaRPr lang="fr-FR" b="1" baseline="-25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619672" y="2158256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7744" y="227687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932040" y="1916832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3624" y="1247552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33704" y="124755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053784" y="999590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b="1" baseline="-25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8053784" y="146357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73660" y="153755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5508104" y="2276872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8304" y="1014636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249" y="4774158"/>
            <a:ext cx="8925247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1520" y="5134198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6142310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116632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83270" y="3068960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volumique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36096" y="307154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043910" y="278092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6043910" y="328498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09228" y="336154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49" name="Rectangle 48"/>
          <p:cNvSpPr/>
          <p:nvPr/>
        </p:nvSpPr>
        <p:spPr>
          <a:xfrm>
            <a:off x="6651724" y="305429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7498804" y="305429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8091884" y="280632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b="1" baseline="-25000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8091884" y="3270314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11760" y="334429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54" name="Rectangle 53"/>
          <p:cNvSpPr/>
          <p:nvPr/>
        </p:nvSpPr>
        <p:spPr>
          <a:xfrm>
            <a:off x="954708" y="3753162"/>
            <a:ext cx="664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1475656" y="349903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513756" y="3981886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467148" y="4037002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58" name="Rectangle 57"/>
          <p:cNvSpPr/>
          <p:nvPr/>
        </p:nvSpPr>
        <p:spPr>
          <a:xfrm>
            <a:off x="899592" y="3499038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267744" y="371506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3441184" y="3465130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29,0</a:t>
            </a:r>
            <a:endParaRPr lang="fr-FR" b="1" baseline="-25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3500388" y="3931086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419872" y="400309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24,5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4644008" y="3715062"/>
            <a:ext cx="2385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1,19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g.L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 animBg="1"/>
      <p:bldP spid="59" grpId="0"/>
      <p:bldP spid="60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1916832"/>
            <a:ext cx="9144000" cy="2919277"/>
            <a:chOff x="0" y="1648545"/>
            <a:chExt cx="9144000" cy="2919277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0" y="1705500"/>
              <a:ext cx="914400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</a:t>
              </a:r>
              <a:r>
                <a:rPr lang="fr-FR" sz="20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 </a:t>
              </a:r>
              <a:r>
                <a:rPr lang="fr-FR" sz="2000" b="1" u="sng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Application 7</a:t>
              </a:r>
              <a:r>
                <a:rPr lang="fr-FR" sz="2000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: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Exprimer le rapport 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          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en fonction de </a:t>
              </a:r>
              <a:r>
                <a:rPr kumimoji="0" lang="fr-FR" sz="20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T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pour un gaz parfait.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endPara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endPara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A l’aide du graphique ci-contre, en déduire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i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si un gaz peut être considéré comme parfait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à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haute ou à basse température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. Puis faire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i="1" dirty="0" smtClean="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de même pour la pression.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460" t="46199" r="65980" b="40681"/>
            <a:stretch>
              <a:fillRect/>
            </a:stretch>
          </p:blipFill>
          <p:spPr bwMode="auto">
            <a:xfrm>
              <a:off x="4211960" y="1648545"/>
              <a:ext cx="66385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41" y="44624"/>
            <a:ext cx="8925247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404664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412776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348880"/>
            <a:ext cx="44999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modèle du gaz parfait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0611" y="2872681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212659" y="2701838"/>
            <a:ext cx="806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B0F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33867" y="3096837"/>
            <a:ext cx="79208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25359" y="3096581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958931" y="2661768"/>
            <a:ext cx="9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>
              <a:solidFill>
                <a:srgbClr val="00B0F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060531" y="3088705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5631" y="310731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148763" y="287268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0" y="5589240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 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0" y="4758195"/>
            <a:ext cx="4644008" cy="818851"/>
            <a:chOff x="0" y="4758195"/>
            <a:chExt cx="4644008" cy="818851"/>
          </a:xfrm>
        </p:grpSpPr>
        <p:sp>
          <p:nvSpPr>
            <p:cNvPr id="24" name="Rectangle 23"/>
            <p:cNvSpPr/>
            <p:nvPr/>
          </p:nvSpPr>
          <p:spPr>
            <a:xfrm>
              <a:off x="0" y="4869160"/>
              <a:ext cx="46440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Pour une température fixée,  devrait donc être une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constante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endPara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460" t="46199" r="65980" b="40681"/>
            <a:stretch>
              <a:fillRect/>
            </a:stretch>
          </p:blipFill>
          <p:spPr bwMode="auto">
            <a:xfrm>
              <a:off x="3840903" y="4758195"/>
              <a:ext cx="66385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9" grpId="0"/>
      <p:bldP spid="10" grpId="0"/>
      <p:bldP spid="12" grpId="0"/>
      <p:bldP spid="14" grpId="0"/>
      <p:bldP spid="16" grpId="0"/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624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4625"/>
            <a:ext cx="67024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modèle du gaz parfait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474702"/>
            <a:ext cx="806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B0F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88952" y="946820"/>
            <a:ext cx="79208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0444" y="1012666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1014016" y="434632"/>
            <a:ext cx="9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>
              <a:solidFill>
                <a:srgbClr val="00B0F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115616" y="938688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80716" y="10233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203848" y="72266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94116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4437112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520" y="4365104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779912" y="450912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87824" y="5250408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449860" y="5563840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3312" y="6010275"/>
            <a:ext cx="8964487" cy="74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99805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 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0" y="1268760"/>
            <a:ext cx="4644008" cy="818851"/>
            <a:chOff x="0" y="4758195"/>
            <a:chExt cx="4644008" cy="818851"/>
          </a:xfrm>
        </p:grpSpPr>
        <p:sp>
          <p:nvSpPr>
            <p:cNvPr id="23" name="Rectangle 22"/>
            <p:cNvSpPr/>
            <p:nvPr/>
          </p:nvSpPr>
          <p:spPr>
            <a:xfrm>
              <a:off x="0" y="4869160"/>
              <a:ext cx="46440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Pour une température fixée,  devrait donc être une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constante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endPara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460" t="46199" r="65980" b="40681"/>
            <a:stretch>
              <a:fillRect/>
            </a:stretch>
          </p:blipFill>
          <p:spPr bwMode="auto">
            <a:xfrm>
              <a:off x="3840903" y="4758195"/>
              <a:ext cx="66385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17" grpId="0" animBg="1"/>
      <p:bldP spid="18" grpId="0" animBg="1"/>
      <p:bldP spid="19" grpId="0" animBg="1"/>
      <p:bldP spid="29699" grpId="0"/>
      <p:bldP spid="29700" grpId="0"/>
      <p:bldP spid="297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764704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692696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779912" y="83671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7824" y="1578000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49860" y="1891432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312" y="2337867"/>
            <a:ext cx="8964487" cy="27473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3068960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Dans ce modèle, on considère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volume de la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7624" y="4149080"/>
            <a:ext cx="70567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le volume molaire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d’une phase condensée est une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51571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3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581128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98179" y="3899148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627784" y="371703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627784" y="418718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40484" y="425499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243136" y="3964994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19289" y="388009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615433" y="3688457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 M</a:t>
            </a:r>
            <a:endParaRPr lang="fr-FR" b="1" baseline="-25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644008" y="4181018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0032" y="425302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5921102" y="3870573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308304" y="371703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308304" y="41810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29512" y="4240326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endParaRPr lang="fr-FR" b="1" dirty="0">
              <a:latin typeface="Symbol" pitchFamily="18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44208" y="3748970"/>
            <a:ext cx="151216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292080" y="5013176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5445224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92080" y="6334780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03312" y="-747464"/>
            <a:ext cx="8964487" cy="27473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-16371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Dans ce modèle, on considère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volume de la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187624" y="1063749"/>
            <a:ext cx="70567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le volume molaire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d’une phase condensée est une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2" grpId="0"/>
      <p:bldP spid="33" grpId="0"/>
      <p:bldP spid="35" grpId="0"/>
      <p:bldP spid="38" grpId="0" animBg="1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1884" y="2233186"/>
            <a:ext cx="8928100" cy="15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ISOLE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FERME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OUVERT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42807" y="2251887"/>
            <a:ext cx="66281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N’échange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le milieu 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47256" y="2638193"/>
            <a:ext cx="6480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mais pas de matière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91272" y="3358273"/>
            <a:ext cx="70123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énergie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36512" y="38283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identifier le système thermodynamique le plus naturel, la surface de contrôle qui le délimite, et indiquer s’il est isolé, fermé ou ouvert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71884" y="360874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3"/>
          <p:cNvSpPr txBox="1">
            <a:spLocks noChangeArrowheads="1"/>
          </p:cNvSpPr>
          <p:nvPr/>
        </p:nvSpPr>
        <p:spPr bwMode="auto">
          <a:xfrm>
            <a:off x="284458" y="382133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fer-mée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contrôle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(réelle ou fictive).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992" y="1568986"/>
            <a:ext cx="889248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Transferts d’ENERGIE et de MATIERE </a:t>
            </a:r>
            <a:r>
              <a:rPr lang="fr-FR" sz="2400" dirty="0" smtClean="0"/>
              <a:t>à travers la surface de contrôle ?</a:t>
            </a:r>
            <a:endParaRPr lang="fr-FR" sz="2400" dirty="0"/>
          </a:p>
        </p:txBody>
      </p: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0" y="4532270"/>
          <a:ext cx="9144001" cy="2255520"/>
        </p:xfrm>
        <a:graphic>
          <a:graphicData uri="http://schemas.openxmlformats.org/drawingml/2006/table">
            <a:tbl>
              <a:tblPr/>
              <a:tblGrid>
                <a:gridCol w="1547664"/>
                <a:gridCol w="2448272"/>
                <a:gridCol w="3384376"/>
                <a:gridCol w="1763689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Un thermos de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café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530741" y="5037210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3995936" y="5024751"/>
            <a:ext cx="33843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 (surface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7848872" y="5180342"/>
            <a:ext cx="9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1547664" y="5619559"/>
            <a:ext cx="244827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4328036" y="5628197"/>
            <a:ext cx="300630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parois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thermos (surface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7900496" y="5791407"/>
            <a:ext cx="86409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547664" y="6174321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3995936" y="6165304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air/eau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 (surface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7776864" y="6332470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15616" y="-38401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4" grpId="0"/>
      <p:bldP spid="3075" grpId="0"/>
      <p:bldP spid="3076" grpId="0"/>
      <p:bldP spid="3077" grpId="0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554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364" y="364594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36712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5364" y="1700808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8880"/>
            <a:ext cx="91983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Energie</a:t>
            </a:r>
            <a:r>
              <a:rPr kumimoji="0" lang="fr-FR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interne et capacité thermique à volume constant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780928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013176"/>
            <a:ext cx="59766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Energie mécanique = Energie cinétique + Energie potentielle de pesanteur = </a:t>
            </a:r>
            <a:r>
              <a:rPr lang="fr-FR" sz="2000" b="1" dirty="0" smtClean="0">
                <a:solidFill>
                  <a:srgbClr val="FF0000"/>
                </a:solidFill>
              </a:rPr>
              <a:t>Energie MACROSCOPIQUE</a:t>
            </a:r>
            <a:endParaRPr lang="fr-FR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129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3717032"/>
            <a:ext cx="288032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Camion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roulant à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130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km.h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7904" y="3717032"/>
            <a:ext cx="295232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Boule de bowling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3 m de hauteur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6296" y="3717032"/>
            <a:ext cx="16561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 d’eau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90 °C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3239852" y="1520788"/>
            <a:ext cx="360040" cy="6480720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44208" y="5013176"/>
            <a:ext cx="2699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Autre énergie = </a:t>
            </a:r>
            <a:r>
              <a:rPr lang="fr-FR" sz="2000" b="1" dirty="0" smtClean="0">
                <a:solidFill>
                  <a:srgbClr val="FF0000"/>
                </a:solidFill>
              </a:rPr>
              <a:t>Energie MICROSCOPIQUE</a:t>
            </a:r>
            <a:endParaRPr lang="fr-FR" sz="2000" dirty="0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7884368" y="3933056"/>
            <a:ext cx="360040" cy="1656184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5796247"/>
            <a:ext cx="8928992" cy="10617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5805265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microscopique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-27384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1488"/>
            <a:ext cx="8928992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80505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potentielles d’interaction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ces particules.</a:t>
            </a:r>
          </a:p>
          <a:p>
            <a:r>
              <a:rPr lang="fr-FR" sz="1100" dirty="0" smtClean="0"/>
              <a:t>  </a:t>
            </a:r>
          </a:p>
          <a:p>
            <a:pPr algn="ctr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;    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Joule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92896"/>
            <a:ext cx="7425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L’énergie interne possède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465138"/>
            <a:ext cx="0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924944"/>
            <a:ext cx="3347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 ____________________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9592" y="3404662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9592" y="4284146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5944964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820" y="288766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5534248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9945" y="5468374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801" grpId="0"/>
      <p:bldP spid="15" grpId="0" animBg="1"/>
      <p:bldP spid="16" grpId="0" animBg="1"/>
      <p:bldP spid="18" grpId="0" animBg="1"/>
      <p:bldP spid="19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Entrée manuelle 7"/>
          <p:cNvSpPr/>
          <p:nvPr/>
        </p:nvSpPr>
        <p:spPr>
          <a:xfrm>
            <a:off x="251520" y="-27384"/>
            <a:ext cx="252028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251520" y="2564904"/>
            <a:ext cx="30243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551305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430789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091607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312" y="79971"/>
            <a:ext cx="307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75320" y="2659559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9517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465313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3275856" y="4744918"/>
            <a:ext cx="1296144" cy="864096"/>
            <a:chOff x="3275856" y="4744918"/>
            <a:chExt cx="1296144" cy="864096"/>
          </a:xfrm>
        </p:grpSpPr>
        <p:sp>
          <p:nvSpPr>
            <p:cNvPr id="12" name="Rectangle 11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5936" y="4744918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98664" y="5614640"/>
            <a:ext cx="1296144" cy="864096"/>
            <a:chOff x="3398664" y="5614640"/>
            <a:chExt cx="1296144" cy="864096"/>
          </a:xfrm>
        </p:grpSpPr>
        <p:sp>
          <p:nvSpPr>
            <p:cNvPr id="19" name="Rectangle 18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4355976" y="479715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17" idx="3"/>
          </p:cNvCxnSpPr>
          <p:nvPr/>
        </p:nvCxnSpPr>
        <p:spPr>
          <a:xfrm flipH="1">
            <a:off x="4355976" y="530120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987824" y="530120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49924" y="46023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788024" y="508518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61096" y="533080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355976" y="566124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4355976" y="616530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987824" y="616530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49924" y="54664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788024" y="594928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861096" y="619489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364088" y="494116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64088" y="58052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animBg="1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2341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11519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331222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95936" y="115198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995936" y="54724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14216" y="5791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398664" y="1001936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664" y="1217960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995936" y="984920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995936" y="141696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14216" y="144890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3758263"/>
            <a:ext cx="8640960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cinétique moyenne de chaque particule vaut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= 3/2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où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la constante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Boltzman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1,38.0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23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2924944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1920" y="2924944"/>
            <a:ext cx="49685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ENERGIE INTERNE =  Somme des </a:t>
            </a:r>
            <a:r>
              <a:rPr lang="fr-FR" sz="2000" b="1" u="sng" dirty="0" smtClean="0">
                <a:solidFill>
                  <a:srgbClr val="FF0000"/>
                </a:solidFill>
              </a:rPr>
              <a:t>énergies cinétiques</a:t>
            </a:r>
            <a:r>
              <a:rPr lang="fr-FR" sz="2000" b="1" u="sng" dirty="0" smtClean="0">
                <a:solidFill>
                  <a:srgbClr val="002060"/>
                </a:solidFill>
              </a:rPr>
              <a:t> de chaque atome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095836" y="288894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 Unicode MS" pitchFamily="34" charset="-128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61248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3608" y="5301208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427984" y="566124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27984" y="594928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3995936" y="630932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x n x R x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218" grpId="0" animBg="1"/>
      <p:bldP spid="30" grpId="0" animBg="1"/>
      <p:bldP spid="31" grpId="0" animBg="1"/>
      <p:bldP spid="32" grpId="0" animBg="1"/>
      <p:bldP spid="9219" grpId="0"/>
      <p:bldP spid="9220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26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74652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051831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molaire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 /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614612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27984" y="101266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27984" y="130069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95936" y="1660738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2051831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7952" y="252147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252488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interne molaire 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726" y="3861048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18101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5795954"/>
            <a:ext cx="8928992" cy="10620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804971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653136"/>
            <a:ext cx="2520280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CHAUFFAGE</a:t>
            </a:r>
            <a:r>
              <a:rPr lang="fr-FR" sz="2000" b="1" dirty="0" smtClean="0">
                <a:solidFill>
                  <a:srgbClr val="002060"/>
                </a:solidFill>
              </a:rPr>
              <a:t> d’un système thermodynamique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920" y="4653136"/>
            <a:ext cx="4968552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Quelle est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 </a:t>
            </a:r>
            <a:r>
              <a:rPr lang="fr-FR" sz="2000" b="1" dirty="0" smtClean="0">
                <a:solidFill>
                  <a:srgbClr val="002060"/>
                </a:solidFill>
              </a:rPr>
              <a:t>associée à une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de la TEMPERATURE </a:t>
            </a:r>
            <a:r>
              <a:rPr lang="fr-FR" sz="2000" b="1" dirty="0" smtClean="0">
                <a:solidFill>
                  <a:srgbClr val="002060"/>
                </a:solidFill>
              </a:rPr>
              <a:t>de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dirty="0" smtClean="0">
                <a:solidFill>
                  <a:srgbClr val="002060"/>
                </a:solidFill>
              </a:rPr>
              <a:t> degrés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3167844" y="483315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193" grpId="0" animBg="1"/>
      <p:bldP spid="8194" grpId="0"/>
      <p:bldP spid="12" grpId="0"/>
      <p:bldP spid="13" grpId="0"/>
      <p:bldP spid="14" grpId="0" animBg="1"/>
      <p:bldP spid="15" grpId="0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26" y="-27384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3922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657231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77281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dU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l’énergie interne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51520" y="2587024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80304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63691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143314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492896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3488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2924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13285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56490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2996952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U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3573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274422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4868185" y="4366204"/>
            <a:ext cx="1296144" cy="864096"/>
            <a:chOff x="4868185" y="4366204"/>
            <a:chExt cx="1296144" cy="86409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68185" y="4582228"/>
              <a:ext cx="8559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Vm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990" y="4366204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020313" y="44184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070035" y="492249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44008" y="4869160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42253" y="422362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516216" y="472514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15816" y="4725144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43711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37321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5084209" y="5301208"/>
            <a:ext cx="1296144" cy="864096"/>
            <a:chOff x="5084209" y="5301208"/>
            <a:chExt cx="1296144" cy="86409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5084209" y="5301208"/>
              <a:ext cx="1071967" cy="864096"/>
              <a:chOff x="5084209" y="5301208"/>
              <a:chExt cx="1071967" cy="86409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301208"/>
                <a:ext cx="465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084168" y="537321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084168" y="5877272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60032" y="5804164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535081" y="515719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588224" y="5661248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50904" y="5660148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520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187897" y="6229761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     Pour une </a:t>
            </a:r>
            <a:r>
              <a:rPr lang="fr-FR" sz="2000" b="1" i="1" dirty="0" smtClean="0"/>
              <a:t>phase condensée indilatable et incompressible</a:t>
            </a:r>
            <a:r>
              <a:rPr lang="fr-FR" sz="2000" i="1" dirty="0" smtClean="0"/>
              <a:t>, on trouve les notations </a:t>
            </a:r>
            <a:r>
              <a:rPr lang="fr-FR" sz="2000" b="1" dirty="0" smtClean="0"/>
              <a:t>C</a:t>
            </a:r>
            <a:r>
              <a:rPr lang="fr-FR" sz="2000" i="1" dirty="0" smtClean="0"/>
              <a:t>,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m</a:t>
            </a:r>
            <a:r>
              <a:rPr lang="fr-FR" sz="2000" i="1" dirty="0" smtClean="0"/>
              <a:t> et </a:t>
            </a:r>
            <a:r>
              <a:rPr lang="fr-FR" sz="2000" b="1" dirty="0" smtClean="0"/>
              <a:t>c</a:t>
            </a:r>
            <a:r>
              <a:rPr lang="fr-FR" sz="2000" i="1" dirty="0" smtClean="0"/>
              <a:t> car le volume est forcément constant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179512" y="66103"/>
            <a:ext cx="8784976" cy="18507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2796263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185" y="2888045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868185" y="3104069"/>
            <a:ext cx="85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vm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22990" y="288804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652120" y="3320093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8275" y="335203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020313" y="2940279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endCxn id="7" idx="3"/>
          </p:cNvCxnSpPr>
          <p:nvPr/>
        </p:nvCxnSpPr>
        <p:spPr>
          <a:xfrm flipH="1">
            <a:off x="6070035" y="3444335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644008" y="3391001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42253" y="274546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516216" y="3246985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915816" y="3246985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7236296" y="2958953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3895057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4209" y="3823049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84209" y="4039073"/>
            <a:ext cx="63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22990" y="382304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652120" y="423577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28275" y="428703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084168" y="3895057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6084168" y="4399113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716016" y="4380439"/>
            <a:ext cx="51220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35081" y="367903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588224" y="4183089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50904" y="4181989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4869160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un gaz parfait monoatomique,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que la capacité thermique à volume constant d’un gaz parfait monoatomique ne dépend pas de la température.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0" y="5877272"/>
            <a:ext cx="2016224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définition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96136" y="587727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5696" y="58772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5776" y="566124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2555776" y="6093296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566793" y="613736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31840" y="587727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19872" y="5661248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3419872" y="6093296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211960" y="616530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00192" y="616530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251520" y="1002848"/>
            <a:ext cx="1296144" cy="864096"/>
            <a:chOff x="251520" y="2587024"/>
            <a:chExt cx="1296144" cy="864096"/>
          </a:xfrm>
        </p:grpSpPr>
        <p:sp>
          <p:nvSpPr>
            <p:cNvPr id="63" name="Rectangle 62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520" y="280304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68" name="Connecteur droit 67"/>
          <p:cNvCxnSpPr/>
          <p:nvPr/>
        </p:nvCxnSpPr>
        <p:spPr>
          <a:xfrm flipV="1">
            <a:off x="1403648" y="10527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endCxn id="67" idx="3"/>
          </p:cNvCxnSpPr>
          <p:nvPr/>
        </p:nvCxnSpPr>
        <p:spPr>
          <a:xfrm flipH="1">
            <a:off x="1488735" y="15591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32048" y="9087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835696" y="7647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763688" y="13407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179512" y="5486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2267744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354962" y="14127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U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1542553" y="61547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dU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l’énergie interne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3" grpId="0"/>
      <p:bldP spid="55" grpId="0"/>
      <p:bldP spid="56" grpId="0"/>
      <p:bldP spid="57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59684" y="5467258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7784" y="5445224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1960" y="5445224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52120" y="5445224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20220" y="5445224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un gaz parfait monoatomique,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que la capacité thermique à volume constant d’un gaz parfait monoatomique ne dépend pas de la température.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80728"/>
            <a:ext cx="2016224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définition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136" y="98072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98072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76470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555776" y="119675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6793" y="124082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980728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764704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19872" y="1196752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11960" y="126876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126876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8544" y="2238705"/>
            <a:ext cx="9125456" cy="977220"/>
            <a:chOff x="18544" y="2238705"/>
            <a:chExt cx="9125456" cy="977220"/>
          </a:xfrm>
        </p:grpSpPr>
        <p:sp>
          <p:nvSpPr>
            <p:cNvPr id="18" name="Rectangle 17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544" y="2454729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624" y="2238705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738624" y="2670753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56904" y="2702691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59632" y="2472039"/>
              <a:ext cx="78843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/>
                </a:rPr>
                <a:t>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dU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d’énergie interne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d’un           </a:t>
              </a:r>
            </a:p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      système subissant une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de température </a:t>
              </a:r>
              <a:endParaRPr lang="fr-FR" sz="20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63688" y="3356992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437112"/>
            <a:ext cx="89289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latin typeface="Cooper Std Black" pitchFamily="18" charset="0"/>
              </a:rPr>
              <a:t>METHODE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: on décompose la transformation en une </a:t>
            </a:r>
            <a:r>
              <a:rPr lang="fr-FR" sz="2000" b="1" i="1" u="sng" dirty="0" smtClean="0"/>
              <a:t>suite de transformations élémentaires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faisant passer la température de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i</a:t>
            </a:r>
            <a:r>
              <a:rPr lang="fr-FR" sz="2000" b="1" dirty="0" smtClean="0"/>
              <a:t> </a:t>
            </a:r>
            <a:r>
              <a:rPr lang="fr-FR" sz="2000" dirty="0" smtClean="0"/>
              <a:t>à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F</a:t>
            </a:r>
            <a:r>
              <a:rPr lang="fr-FR" sz="2000" dirty="0" smtClean="0"/>
              <a:t>.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39552" y="5229200"/>
            <a:ext cx="8208912" cy="461665"/>
            <a:chOff x="539552" y="5229200"/>
            <a:chExt cx="8208912" cy="461665"/>
          </a:xfrm>
        </p:grpSpPr>
        <p:sp>
          <p:nvSpPr>
            <p:cNvPr id="28" name="Rectangle 27"/>
            <p:cNvSpPr/>
            <p:nvPr/>
          </p:nvSpPr>
          <p:spPr>
            <a:xfrm>
              <a:off x="539552" y="5229200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T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1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2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…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n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1511660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 rot="16200000">
              <a:off x="3023828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6200000">
              <a:off x="4535996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vers le bas 30"/>
            <p:cNvSpPr/>
            <p:nvPr/>
          </p:nvSpPr>
          <p:spPr>
            <a:xfrm rot="16200000">
              <a:off x="604816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vers le bas 31"/>
            <p:cNvSpPr/>
            <p:nvPr/>
          </p:nvSpPr>
          <p:spPr>
            <a:xfrm rot="16200000">
              <a:off x="748832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31640" y="6165304"/>
            <a:ext cx="665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39552" y="5877272"/>
            <a:ext cx="8208912" cy="461665"/>
            <a:chOff x="539552" y="5877272"/>
            <a:chExt cx="8208912" cy="461665"/>
          </a:xfrm>
        </p:grpSpPr>
        <p:sp>
          <p:nvSpPr>
            <p:cNvPr id="40" name="Rectangle 39"/>
            <p:cNvSpPr/>
            <p:nvPr/>
          </p:nvSpPr>
          <p:spPr>
            <a:xfrm>
              <a:off x="539552" y="5877272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                                            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9" name="Flèche vers le bas 38"/>
            <p:cNvSpPr/>
            <p:nvPr/>
          </p:nvSpPr>
          <p:spPr>
            <a:xfrm rot="16200000">
              <a:off x="4499992" y="2780928"/>
              <a:ext cx="216024" cy="66967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16" grpId="0"/>
      <p:bldP spid="24" grpId="0" animBg="1"/>
      <p:bldP spid="2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59684" y="1395853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7784" y="1373819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1960" y="1373819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52120" y="1373819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20220" y="1373819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-384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363466"/>
            <a:ext cx="892899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latin typeface="Cooper Std Black" pitchFamily="18" charset="0"/>
              </a:rPr>
              <a:t>METHODE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: on décompose la transformation en une </a:t>
            </a:r>
            <a:r>
              <a:rPr lang="fr-FR" sz="2000" b="1" i="1" u="sng" dirty="0" smtClean="0"/>
              <a:t>suite de transformations élémentaires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faisant passer la température de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i</a:t>
            </a:r>
            <a:r>
              <a:rPr lang="fr-FR" sz="2000" b="1" dirty="0" smtClean="0"/>
              <a:t> </a:t>
            </a:r>
            <a:r>
              <a:rPr lang="fr-FR" sz="2000" dirty="0" smtClean="0"/>
              <a:t>à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F</a:t>
            </a:r>
            <a:r>
              <a:rPr lang="fr-FR" sz="2000" dirty="0" smtClean="0"/>
              <a:t>.   (</a:t>
            </a:r>
            <a:r>
              <a:rPr lang="fr-FR" sz="2400" b="1" dirty="0" err="1" smtClean="0">
                <a:solidFill>
                  <a:srgbClr val="7030A0"/>
                </a:solidFill>
              </a:rPr>
              <a:t>dU</a:t>
            </a:r>
            <a:r>
              <a:rPr lang="fr-FR" sz="2400" b="1" dirty="0" smtClean="0">
                <a:solidFill>
                  <a:srgbClr val="7030A0"/>
                </a:solidFill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err="1" smtClean="0">
                <a:solidFill>
                  <a:srgbClr val="7030A0"/>
                </a:solidFill>
              </a:rPr>
              <a:t>V</a:t>
            </a:r>
            <a:r>
              <a:rPr lang="fr-FR" sz="2400" b="1" dirty="0" err="1" smtClean="0">
                <a:solidFill>
                  <a:srgbClr val="7030A0"/>
                </a:solidFill>
              </a:rPr>
              <a:t>.dT</a:t>
            </a:r>
            <a:r>
              <a:rPr lang="fr-FR" sz="2000" dirty="0" smtClean="0"/>
              <a:t>)</a:t>
            </a:r>
          </a:p>
        </p:txBody>
      </p:sp>
      <p:grpSp>
        <p:nvGrpSpPr>
          <p:cNvPr id="3" name="Groupe 41"/>
          <p:cNvGrpSpPr/>
          <p:nvPr/>
        </p:nvGrpSpPr>
        <p:grpSpPr>
          <a:xfrm>
            <a:off x="539552" y="1155554"/>
            <a:ext cx="8208912" cy="461665"/>
            <a:chOff x="539552" y="5229200"/>
            <a:chExt cx="8208912" cy="461665"/>
          </a:xfrm>
        </p:grpSpPr>
        <p:sp>
          <p:nvSpPr>
            <p:cNvPr id="28" name="Rectangle 27"/>
            <p:cNvSpPr/>
            <p:nvPr/>
          </p:nvSpPr>
          <p:spPr>
            <a:xfrm>
              <a:off x="539552" y="5229200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T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1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2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…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n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1511660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 rot="16200000">
              <a:off x="3023828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6200000">
              <a:off x="4535996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vers le bas 30"/>
            <p:cNvSpPr/>
            <p:nvPr/>
          </p:nvSpPr>
          <p:spPr>
            <a:xfrm rot="16200000">
              <a:off x="604816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vers le bas 31"/>
            <p:cNvSpPr/>
            <p:nvPr/>
          </p:nvSpPr>
          <p:spPr>
            <a:xfrm rot="16200000">
              <a:off x="748832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31640" y="2091658"/>
            <a:ext cx="665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17" name="Groupe 42"/>
          <p:cNvGrpSpPr/>
          <p:nvPr/>
        </p:nvGrpSpPr>
        <p:grpSpPr>
          <a:xfrm>
            <a:off x="539552" y="1803626"/>
            <a:ext cx="8208912" cy="461665"/>
            <a:chOff x="539552" y="5877272"/>
            <a:chExt cx="8208912" cy="461665"/>
          </a:xfrm>
        </p:grpSpPr>
        <p:sp>
          <p:nvSpPr>
            <p:cNvPr id="40" name="Rectangle 39"/>
            <p:cNvSpPr/>
            <p:nvPr/>
          </p:nvSpPr>
          <p:spPr>
            <a:xfrm>
              <a:off x="539552" y="5877272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                                            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9" name="Flèche vers le bas 38"/>
            <p:cNvSpPr/>
            <p:nvPr/>
          </p:nvSpPr>
          <p:spPr>
            <a:xfrm rot="16200000">
              <a:off x="4499992" y="2780928"/>
              <a:ext cx="216024" cy="66967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6119" r="34796" b="52121"/>
          <a:stretch>
            <a:fillRect/>
          </a:stretch>
        </p:blipFill>
        <p:spPr bwMode="auto">
          <a:xfrm>
            <a:off x="107504" y="2780928"/>
            <a:ext cx="4896544" cy="6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295" t="26040" r="10699" b="9601"/>
          <a:stretch>
            <a:fillRect/>
          </a:stretch>
        </p:blipFill>
        <p:spPr bwMode="auto">
          <a:xfrm>
            <a:off x="36291" y="3429000"/>
            <a:ext cx="508691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364088" y="4653136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1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580112" y="4221088"/>
            <a:ext cx="432048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100392" y="4293096"/>
            <a:ext cx="192828" cy="4518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380312" y="4293096"/>
            <a:ext cx="144016" cy="4507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90126" y="392715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177511" y="39609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186322" y="3971218"/>
            <a:ext cx="88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8460432" y="4293096"/>
            <a:ext cx="179512" cy="46779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156176" y="4293096"/>
            <a:ext cx="7200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300192" y="4221088"/>
            <a:ext cx="50405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-384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6119" r="34796" b="52121"/>
          <a:stretch>
            <a:fillRect/>
          </a:stretch>
        </p:blipFill>
        <p:spPr bwMode="auto">
          <a:xfrm>
            <a:off x="107504" y="360040"/>
            <a:ext cx="4896544" cy="6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295" t="26040" r="10699" b="9601"/>
          <a:stretch>
            <a:fillRect/>
          </a:stretch>
        </p:blipFill>
        <p:spPr bwMode="auto">
          <a:xfrm>
            <a:off x="36291" y="1008112"/>
            <a:ext cx="508691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364088" y="2232248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1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580112" y="1800200"/>
            <a:ext cx="432048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100392" y="1872208"/>
            <a:ext cx="192828" cy="4518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380312" y="1872208"/>
            <a:ext cx="144016" cy="4507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90126" y="150626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177511" y="15401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186322" y="1550330"/>
            <a:ext cx="88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8460432" y="1872208"/>
            <a:ext cx="179512" cy="46779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156176" y="1872208"/>
            <a:ext cx="7200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300192" y="1800200"/>
            <a:ext cx="50405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07707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capacité thermique massique à volume constant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4,18.10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J.K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température finale si on lui apporte une énergie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484713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une constante,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99271" y="551000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36512" y="6112601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87624" y="590921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1115616" y="6341258"/>
            <a:ext cx="8640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33249" y="6376883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6125234"/>
            <a:ext cx="60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95536" y="5909210"/>
            <a:ext cx="2304256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18292" y="611710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4623707" y="5936355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b="1" baseline="-25000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4283968" y="6359294"/>
            <a:ext cx="1800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165309" y="6413266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b="1" dirty="0"/>
          </a:p>
        </p:txBody>
      </p:sp>
      <p:sp>
        <p:nvSpPr>
          <p:cNvPr id="65" name="Rectangle 64"/>
          <p:cNvSpPr/>
          <p:nvPr/>
        </p:nvSpPr>
        <p:spPr>
          <a:xfrm>
            <a:off x="6843267" y="6158285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34 °C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84168" y="615828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  <p:bldP spid="53" grpId="0"/>
      <p:bldP spid="56" grpId="0"/>
      <p:bldP spid="58" grpId="0"/>
      <p:bldP spid="59" grpId="0"/>
      <p:bldP spid="60" grpId="0" animBg="1"/>
      <p:bldP spid="61" grpId="0"/>
      <p:bldP spid="62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2420888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2822159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378904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2780928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2708920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3356992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4221088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0" y="28435"/>
          <a:ext cx="9144001" cy="2255520"/>
        </p:xfrm>
        <a:graphic>
          <a:graphicData uri="http://schemas.openxmlformats.org/drawingml/2006/table">
            <a:tbl>
              <a:tblPr/>
              <a:tblGrid>
                <a:gridCol w="1547664"/>
                <a:gridCol w="2448272"/>
                <a:gridCol w="3384376"/>
                <a:gridCol w="1763689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Un thermos de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café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530741" y="533375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3995936" y="520916"/>
            <a:ext cx="33843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 (surface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7848872" y="676507"/>
            <a:ext cx="9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1547664" y="1115724"/>
            <a:ext cx="244827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4328036" y="1124362"/>
            <a:ext cx="300630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parois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thermos (surface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7900496" y="1287572"/>
            <a:ext cx="86409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1547664" y="1670486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95936" y="1661469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air/eau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 (surface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7776864" y="1828635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11560" y="494116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827584" y="590804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7584" y="547600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827584" y="634009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48264" y="2847820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092280" y="2780928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1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384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capacité thermique massique à volume constant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4,18.10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J.K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température finale si on lui apporte une énergie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29803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une constante,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9271" y="125509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1857691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165430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115616" y="2086348"/>
            <a:ext cx="8640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33249" y="2121973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1870324"/>
            <a:ext cx="60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3018292" y="186219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23707" y="1681445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b="1" baseline="-25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283968" y="2077771"/>
            <a:ext cx="1800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5309" y="2158356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6787325" y="188134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34 °C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9200" y="1881341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536" y="1639817"/>
            <a:ext cx="2304256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22" t="32760" r="47081" b="55480"/>
          <a:stretch>
            <a:fillRect/>
          </a:stretch>
        </p:blipFill>
        <p:spPr bwMode="auto">
          <a:xfrm>
            <a:off x="107504" y="2636912"/>
            <a:ext cx="4176464" cy="6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4020" t="29400" r="8336" b="15161"/>
          <a:stretch>
            <a:fillRect/>
          </a:stretch>
        </p:blipFill>
        <p:spPr bwMode="auto">
          <a:xfrm>
            <a:off x="2051720" y="3301907"/>
            <a:ext cx="5058016" cy="26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5592" t="34440" r="14479" b="54640"/>
          <a:stretch>
            <a:fillRect/>
          </a:stretch>
        </p:blipFill>
        <p:spPr bwMode="auto">
          <a:xfrm>
            <a:off x="99153" y="5993263"/>
            <a:ext cx="8964488" cy="8031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44624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445895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1412776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404664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332656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980728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1844824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11560" y="242088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827584" y="338776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7584" y="295572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827584" y="381981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48264" y="543564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092280" y="476672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11560" y="4437112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475656" y="5445224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7584" y="4971945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827584" y="6381328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2360" y="548680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956376" y="692696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475656" y="5900762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389796" y="549152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220072" y="594928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44" grpId="0"/>
      <p:bldP spid="45" grpId="0" animBg="1"/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2852936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Les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8396" y="3301008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320970" y="3322267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D’ETAT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grandeur macroscopique caractérisant l’état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lequel se trouve un système thermodynamique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 …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8530" y="3930269"/>
            <a:ext cx="747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quantité de matière, pression, température,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…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157192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5533256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5856948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sa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337" y="4435857"/>
            <a:ext cx="896448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PARAMETRES D’ETAT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grandeurs d’état suffisantes pour décrire un système</a:t>
            </a:r>
            <a:endParaRPr kumimoji="0" lang="fr-FR" sz="2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560" y="44624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75656" y="1052736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79457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7584" y="198884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75656" y="1508274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89796" y="110159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220072" y="155935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2252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48680"/>
            <a:ext cx="8928100" cy="21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672372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sa valeur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933056"/>
            <a:ext cx="887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588296"/>
          <a:ext cx="9144000" cy="701040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5743178"/>
          <a:ext cx="9144002" cy="701040"/>
        </p:xfrm>
        <a:graphic>
          <a:graphicData uri="http://schemas.openxmlformats.org/drawingml/2006/table">
            <a:tbl>
              <a:tblPr/>
              <a:tblGrid>
                <a:gridCol w="2264532"/>
                <a:gridCol w="2787117"/>
                <a:gridCol w="4092353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 molaire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372200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43808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51520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5576" y="148478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Conséquence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: 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79512" y="1795966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(soit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une grandeur extensive valant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pour deux systèmes différents : si on réunit les deux systèmes,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 =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+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475656" y="2708920"/>
            <a:ext cx="752405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Pour savoir si une grandeur d’état est extensive ou intensive, il suffit de regarder si sa valeur change quand la taille du système change … </a:t>
            </a:r>
            <a:endParaRPr lang="fr-FR" sz="20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339752" y="1484784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ADDITIVE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33"/>
          <p:cNvGrpSpPr/>
          <p:nvPr/>
        </p:nvGrpSpPr>
        <p:grpSpPr>
          <a:xfrm>
            <a:off x="104486" y="1944216"/>
            <a:ext cx="8928100" cy="2160240"/>
            <a:chOff x="104486" y="3573016"/>
            <a:chExt cx="8928100" cy="2160240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104486" y="3573016"/>
              <a:ext cx="8928100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lang="fr-FR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Grandeurs d’état MOLAIRE et MASSIQUE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 : </a:t>
              </a:r>
              <a:r>
                <a:rPr lang="fr-FR" sz="2000" dirty="0" smtClean="0"/>
                <a:t>pour </a:t>
              </a:r>
              <a:r>
                <a:rPr lang="fr-FR" sz="2000" dirty="0"/>
                <a:t>toute grandeur d’état </a:t>
              </a:r>
              <a:r>
                <a:rPr lang="fr-FR" sz="2000" b="1" dirty="0"/>
                <a:t>G</a:t>
              </a:r>
              <a:r>
                <a:rPr lang="fr-FR" sz="2000" dirty="0"/>
                <a:t> </a:t>
              </a:r>
              <a:r>
                <a:rPr lang="fr-FR" sz="2000" dirty="0" err="1" smtClean="0"/>
                <a:t>ex-tensive</a:t>
              </a:r>
              <a:r>
                <a:rPr lang="fr-FR" sz="2000" dirty="0"/>
                <a:t>, on peut définir :</a:t>
              </a:r>
              <a:endParaRPr lang="fr-FR" dirty="0"/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4293096"/>
              <a:ext cx="3560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molaire</a:t>
              </a:r>
              <a:r>
                <a:rPr lang="fr-FR" sz="2000" dirty="0"/>
                <a:t> associée :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5013176"/>
              <a:ext cx="3752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</a:t>
              </a:r>
              <a:r>
                <a:rPr lang="fr-FR" sz="2000" b="1" u="wavy" dirty="0" smtClean="0"/>
                <a:t>massique</a:t>
              </a:r>
              <a:r>
                <a:rPr lang="fr-FR" sz="2000" dirty="0" smtClean="0"/>
                <a:t> </a:t>
              </a:r>
              <a:r>
                <a:rPr lang="fr-FR" sz="2000" dirty="0"/>
                <a:t>associée :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937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36340"/>
          <a:ext cx="9144000" cy="566142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1228428"/>
          <a:ext cx="9144002" cy="566142"/>
        </p:xfrm>
        <a:graphic>
          <a:graphicData uri="http://schemas.openxmlformats.org/drawingml/2006/table">
            <a:tbl>
              <a:tblPr/>
              <a:tblGrid>
                <a:gridCol w="2264532"/>
                <a:gridCol w="2787117"/>
                <a:gridCol w="4092353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 molaire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372200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43808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51520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821" y="4104456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69049" y="2650162"/>
            <a:ext cx="4229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G].mol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34"/>
          <p:cNvGrpSpPr/>
          <p:nvPr/>
        </p:nvGrpSpPr>
        <p:grpSpPr>
          <a:xfrm>
            <a:off x="3635896" y="2448272"/>
            <a:ext cx="1296144" cy="864096"/>
            <a:chOff x="3635896" y="4077072"/>
            <a:chExt cx="1296144" cy="864096"/>
          </a:xfrm>
        </p:grpSpPr>
        <p:sp>
          <p:nvSpPr>
            <p:cNvPr id="25" name="Rectangle 24"/>
            <p:cNvSpPr/>
            <p:nvPr/>
          </p:nvSpPr>
          <p:spPr>
            <a:xfrm>
              <a:off x="3635896" y="4077072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35896" y="4293096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55976" y="4077072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4355976" y="450912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374256" y="4541058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914957" y="3384376"/>
            <a:ext cx="388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35"/>
          <p:cNvGrpSpPr/>
          <p:nvPr/>
        </p:nvGrpSpPr>
        <p:grpSpPr>
          <a:xfrm>
            <a:off x="3851920" y="3182486"/>
            <a:ext cx="1152128" cy="864096"/>
            <a:chOff x="3851920" y="4811286"/>
            <a:chExt cx="1152128" cy="864096"/>
          </a:xfrm>
        </p:grpSpPr>
        <p:sp>
          <p:nvSpPr>
            <p:cNvPr id="26" name="Rectangle 25"/>
            <p:cNvSpPr/>
            <p:nvPr/>
          </p:nvSpPr>
          <p:spPr>
            <a:xfrm>
              <a:off x="3851920" y="4869160"/>
              <a:ext cx="1152128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1920" y="501317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01884" y="4811286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401884" y="524333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420164" y="5275272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4644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589240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4916785"/>
            <a:ext cx="2921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7824" y="479715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87824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25107" y="520205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355976" y="5013176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6296" y="479715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236296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273579" y="520205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79512" y="6169858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7824" y="595383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2987824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87824" y="63813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067944" y="6165304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64088" y="59538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5364088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76547" y="6357621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22" grpId="0"/>
      <p:bldP spid="27" grpId="0"/>
      <p:bldP spid="32" grpId="0"/>
      <p:bldP spid="33" grpId="0"/>
      <p:bldP spid="36" grpId="0"/>
      <p:bldP spid="37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300" y="4293096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endParaRPr lang="fr-FR" sz="100" dirty="0" smtClean="0"/>
          </a:p>
          <a:p>
            <a:r>
              <a:rPr lang="fr-FR" sz="5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sz="1100" dirty="0" smtClean="0"/>
              <a:t>  </a:t>
            </a:r>
            <a:endParaRPr lang="fr-FR" sz="1100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96952"/>
            <a:ext cx="530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Deux grandeurs d’état particulières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573016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TEMPERATURE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92" y="4293096"/>
            <a:ext cx="907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grandeur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traduit l’agitation thermique qui règne au sein de la matière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d’autant plus grande que l’agitation thermique est grande.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7984" y="5370658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55776" y="5805264"/>
            <a:ext cx="5832648" cy="432048"/>
            <a:chOff x="2555776" y="2636912"/>
            <a:chExt cx="5832648" cy="432048"/>
          </a:xfrm>
        </p:grpSpPr>
        <p:sp>
          <p:nvSpPr>
            <p:cNvPr id="9" name="Rectangle 8"/>
            <p:cNvSpPr/>
            <p:nvPr/>
          </p:nvSpPr>
          <p:spPr>
            <a:xfrm>
              <a:off x="5508104" y="2636912"/>
              <a:ext cx="2664296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2555776" y="2636912"/>
              <a:ext cx="583264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degré Celsius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°C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 :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T(K) =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q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(°C) + 273,15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512168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874550"/>
            <a:ext cx="2921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7200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987824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25107" y="112498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355976" y="936104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6296" y="7200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7236296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73579" y="112498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9512" y="2092786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87824" y="187676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987824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96532" y="232366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67944" y="2088232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64088" y="187676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364088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98581" y="2269532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  <p:bldP spid="6" grpId="0"/>
      <p:bldP spid="6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504" y="60648"/>
            <a:ext cx="8928100" cy="14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r>
              <a:rPr lang="fr-FR" sz="11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dirty="0" smtClean="0"/>
              <a:t>  </a:t>
            </a:r>
            <a:endParaRPr lang="fr-FR" sz="1000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8537" y="522972"/>
            <a:ext cx="26642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16632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81484" y="548680"/>
            <a:ext cx="58326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degré Celsius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: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T(K)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(°C) + 273,15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28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7897" y="1615286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Dans un gaz monoatomique, </a:t>
            </a:r>
            <a:r>
              <a:rPr lang="fr-FR" sz="2000" i="1" dirty="0"/>
              <a:t>l’énergie cinétique moyenne d’une molécule </a:t>
            </a:r>
            <a:r>
              <a:rPr lang="fr-FR" sz="2000" i="1" dirty="0" smtClean="0"/>
              <a:t>vaut </a:t>
            </a:r>
            <a:r>
              <a:rPr lang="fr-FR" sz="2000" b="1" dirty="0" smtClean="0"/>
              <a:t>&lt; 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c</a:t>
            </a:r>
            <a:r>
              <a:rPr lang="fr-FR" sz="2000" b="1" dirty="0"/>
              <a:t> &gt; = 3/2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</a:t>
            </a:r>
            <a:r>
              <a:rPr lang="fr-FR" sz="2000" b="1" dirty="0" err="1"/>
              <a:t>k</a:t>
            </a:r>
            <a:r>
              <a:rPr lang="fr-FR" sz="2000" b="1" baseline="-25000" dirty="0" err="1"/>
              <a:t>B</a:t>
            </a:r>
            <a:r>
              <a:rPr lang="fr-FR" sz="2000" b="1" dirty="0"/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T</a:t>
            </a:r>
            <a:r>
              <a:rPr lang="fr-FR" sz="2000" i="1" dirty="0" smtClean="0"/>
              <a:t> avec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k</a:t>
            </a:r>
            <a:r>
              <a:rPr lang="fr-FR" sz="2000" b="1" baseline="-25000" dirty="0" err="1" smtClean="0"/>
              <a:t>B</a:t>
            </a:r>
            <a:r>
              <a:rPr lang="fr-FR" sz="2000" b="1" dirty="0" smtClean="0"/>
              <a:t> </a:t>
            </a:r>
            <a:r>
              <a:rPr lang="fr-FR" sz="2000" b="1" dirty="0"/>
              <a:t>= </a:t>
            </a:r>
            <a:r>
              <a:rPr lang="fr-FR" sz="2000" b="1" dirty="0" smtClean="0"/>
              <a:t>1,38.10</a:t>
            </a:r>
            <a:r>
              <a:rPr lang="fr-FR" sz="2000" b="1" baseline="30000" dirty="0" smtClean="0"/>
              <a:t> </a:t>
            </a:r>
            <a:r>
              <a:rPr lang="fr-FR" sz="2000" b="1" baseline="30000" dirty="0"/>
              <a:t>– 23 </a:t>
            </a:r>
            <a:r>
              <a:rPr lang="fr-FR" sz="2000" b="1" dirty="0"/>
              <a:t>J.K</a:t>
            </a:r>
            <a:r>
              <a:rPr lang="fr-FR" sz="2000" b="1" baseline="30000" dirty="0"/>
              <a:t> – </a:t>
            </a:r>
            <a:r>
              <a:rPr lang="fr-FR" sz="2000" b="1" baseline="30000" dirty="0" smtClean="0"/>
              <a:t>1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897" y="2361074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 smtClean="0"/>
              <a:t>- </a:t>
            </a:r>
            <a:r>
              <a:rPr lang="fr-FR" sz="2000" i="1" dirty="0"/>
              <a:t>T</a:t>
            </a:r>
            <a:r>
              <a:rPr lang="fr-FR" sz="2000" i="1" dirty="0" smtClean="0"/>
              <a:t>empérature </a:t>
            </a:r>
            <a:r>
              <a:rPr lang="fr-FR" sz="2000" i="1" dirty="0"/>
              <a:t>en Kelvin </a:t>
            </a:r>
            <a:r>
              <a:rPr lang="fr-FR" sz="2000" i="1" dirty="0" smtClean="0"/>
              <a:t>= </a:t>
            </a:r>
            <a:r>
              <a:rPr lang="fr-FR" sz="2000" b="1" i="1" dirty="0" smtClean="0"/>
              <a:t>température </a:t>
            </a:r>
            <a:r>
              <a:rPr lang="fr-FR" sz="2000" b="1" i="1" dirty="0"/>
              <a:t>absolue</a:t>
            </a:r>
            <a:r>
              <a:rPr lang="fr-FR" sz="2000" i="1" dirty="0"/>
              <a:t>, par référence au </a:t>
            </a:r>
            <a:r>
              <a:rPr lang="fr-FR" sz="2000" b="1" i="1" u="sng" dirty="0"/>
              <a:t>zéro absolu</a:t>
            </a:r>
            <a:r>
              <a:rPr lang="fr-FR" sz="2000" i="1" dirty="0"/>
              <a:t>, température la plus basse possible (</a:t>
            </a:r>
            <a:r>
              <a:rPr lang="fr-FR" sz="2000" i="1" dirty="0" smtClean="0"/>
              <a:t>état </a:t>
            </a:r>
            <a:r>
              <a:rPr lang="fr-FR" sz="2000" i="1" dirty="0"/>
              <a:t>de repos des </a:t>
            </a:r>
            <a:r>
              <a:rPr lang="fr-FR" sz="2000" i="1" dirty="0" smtClean="0"/>
              <a:t>particules).</a:t>
            </a:r>
            <a:endParaRPr lang="fr-FR" sz="20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4365104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7824" y="3645024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3656599"/>
            <a:ext cx="2592288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4653136"/>
            <a:ext cx="61206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exercée par un fluide sur une paroi est une grandeur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ayant pour origine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de chocs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l’intensité des chocs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028384" y="5085184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44408" y="450912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316416" y="4509120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3945</Words>
  <Application>Microsoft Office PowerPoint</Application>
  <PresentationFormat>Affichage à l'écran (4:3)</PresentationFormat>
  <Paragraphs>687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134</cp:revision>
  <dcterms:created xsi:type="dcterms:W3CDTF">2021-11-15T12:50:45Z</dcterms:created>
  <dcterms:modified xsi:type="dcterms:W3CDTF">2024-11-21T15:53:40Z</dcterms:modified>
</cp:coreProperties>
</file>