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87" r:id="rId9"/>
    <p:sldId id="288" r:id="rId10"/>
    <p:sldId id="262" r:id="rId11"/>
    <p:sldId id="270" r:id="rId12"/>
    <p:sldId id="271" r:id="rId13"/>
    <p:sldId id="272" r:id="rId14"/>
    <p:sldId id="309" r:id="rId15"/>
    <p:sldId id="289" r:id="rId16"/>
    <p:sldId id="290" r:id="rId17"/>
    <p:sldId id="291" r:id="rId18"/>
    <p:sldId id="292" r:id="rId19"/>
    <p:sldId id="274" r:id="rId20"/>
    <p:sldId id="293" r:id="rId21"/>
    <p:sldId id="273" r:id="rId22"/>
    <p:sldId id="275" r:id="rId23"/>
    <p:sldId id="276" r:id="rId24"/>
    <p:sldId id="304" r:id="rId25"/>
    <p:sldId id="305" r:id="rId26"/>
    <p:sldId id="308" r:id="rId27"/>
    <p:sldId id="307" r:id="rId28"/>
    <p:sldId id="278" r:id="rId29"/>
    <p:sldId id="280" r:id="rId30"/>
    <p:sldId id="281" r:id="rId31"/>
    <p:sldId id="282" r:id="rId32"/>
    <p:sldId id="283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8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5AE2-E9BD-4508-B6CC-4858021215EA}" type="datetimeFigureOut">
              <a:rPr lang="fr-FR" smtClean="0"/>
              <a:pPr/>
              <a:t>06/05/2024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90" t="30240" r="1721" b="56320"/>
          <a:stretch>
            <a:fillRect/>
          </a:stretch>
        </p:blipFill>
        <p:spPr bwMode="auto">
          <a:xfrm>
            <a:off x="61204" y="43157"/>
            <a:ext cx="9036496" cy="70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0221" y="871437"/>
          <a:ext cx="8990966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741"/>
                <a:gridCol w="5229225"/>
              </a:tblGrid>
              <a:tr h="21241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Notions et contenus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Capacités exigibles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Modélisation microscopique </a:t>
                      </a:r>
                      <a:r>
                        <a:rPr lang="fr-FR" sz="1400" b="0" i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d’une </a:t>
                      </a:r>
                      <a:r>
                        <a:rPr lang="fr-FR" sz="1400" b="0" i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transfor-mation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: </a:t>
                      </a:r>
                      <a:r>
                        <a:rPr lang="fr-FR" sz="1400" b="0" i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mécanisme </a:t>
                      </a:r>
                      <a:r>
                        <a:rPr lang="fr-FR" sz="1400" b="0" i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réactionnel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</a:t>
                      </a:r>
                      <a:r>
                        <a:rPr lang="fr-FR" sz="1400" b="0" i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actes </a:t>
                      </a:r>
                      <a:r>
                        <a:rPr lang="fr-FR" sz="1400" b="0" i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élé-mentaires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intermédiaires réactionnels.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Molécularité d’un acte élémentaire et loi de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van’t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Hoff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Profil réactionnel.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Retrouver l’équation de la réaction modélisant la transformation à partir d’un mécanisme réactionnel par stades. Écrire la loi de vitesse d’un acte élémentaire.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Distinguer un intermédiaire réactionnel d’un complexe activé sur un profil réactionnel.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9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Modélisation d’une transformation par deux actes élémentaires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opposés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état d’équilibre d’un système.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Modélisation d’une transformation par deux actes élémentaires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successifs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. Notion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d’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éta-pe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cinétiquement déterminante.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Traitement cinétique d’un mécanisme :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ap-proximation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de l’étape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cinétiquement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détermi-nante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approximation du pré-équilibre rapide.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Capacité numérique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: à l’aide d’un langage de programmation, tracer l’évolution des concentrations par résolution numérique de l’équation différentielle.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Exprimer en termes de concentrations l’égalité des vitesses à l’équilibre dans le cas d’une transformation modélisée par deux actes élémentaires opposés.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Reconnaître, à partir d’informations fournies, les conditions d’utilisation de l’approximation de l’étape cinétiquement déterminante ou de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l’approximation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du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prééquilibre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rapide et établir la loi de vitesse de réaction à partir d’un mécanisme réactionnel. Confronter le résultat à la loi de vitesse expérimentale.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9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Catalyse d’une transformation, catalyseur.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Intervention du catalyseur dans le mécanisme réactionnel.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Catalyse enzymatique, site actif d’une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enzy-me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complexe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enzyme-substrat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. Modèles de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Michaelis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Menten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avec et sans inhibiteur.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Citer les propriétés d’un catalyseur et identifier un catalyseur d’une transformation à l’aide de données expérimentales.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Reconnaître un catalyseur dans un mécanisme réactionnel. Mettre en évidence un effet catalytique par comparaison des profils réactionnels sans et avec catalyseur.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Établir la loi de vitesse de formation d’un produit dans le cadre du modèle de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Michaelis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Menten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avec pré-équilibre rapide, les mécanismes avec inhibiteurs étant fournis.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47224" y="1064731"/>
            <a:ext cx="650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doit-on additionner les actes élémentaires des mécanismes réactionnels ci-dessous pour retrouver l’équation-chimique de la réaction étudiée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35266" y="632683"/>
            <a:ext cx="6021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R–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R–OH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6136" y="648072"/>
            <a:ext cx="100811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/>
              </a:rPr>
              <a:t>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6228184" y="1080120"/>
            <a:ext cx="259228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 2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Arial"/>
                <a:cs typeface="Arial"/>
              </a:rPr>
              <a:t>× </a:t>
            </a:r>
            <a:r>
              <a:rPr lang="fr-FR" sz="2000" dirty="0" smtClean="0">
                <a:sym typeface="Wingdings"/>
              </a:rPr>
              <a:t>    +    </a:t>
            </a:r>
            <a:endParaRPr lang="fr-FR" sz="20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3568" y="1700808"/>
            <a:ext cx="6803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Loi de vitesse d’un acte élémentaire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07504" y="2708920"/>
            <a:ext cx="8928992" cy="3024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Van’t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Hoff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Molécularité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132856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Acte élémentaire d’équation 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+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+  …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+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+  …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49375" y="2708920"/>
            <a:ext cx="8712968" cy="10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Tout acte élémentaire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admet un ordre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partiel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par rapport à chacun des réactifs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étant égal à son coefficient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stœchiomé-trique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9922" t="42839" r="7864" b="41201"/>
          <a:stretch>
            <a:fillRect/>
          </a:stretch>
        </p:blipFill>
        <p:spPr bwMode="auto">
          <a:xfrm>
            <a:off x="251520" y="3861048"/>
            <a:ext cx="8568952" cy="93569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1520" y="5001301"/>
            <a:ext cx="8784976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MOLECULARITE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acte élémentaire 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nombre d’entités réactives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participant à cet acte élémentaire.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578296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réactions indiquées dans le tableau ci-dessous sont des actes élémentaires. Indiquer leur loi de vitesse et leur molécularité puis proposer une autre définition de la « molécularité ».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9217" grpId="0" animBg="1"/>
      <p:bldP spid="9218" grpId="0"/>
      <p:bldP spid="9220" grpId="0"/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-27384"/>
            <a:ext cx="6803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Loi de vitesse d’un acte élémentaire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19415"/>
            <a:ext cx="8928992" cy="3024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Van’t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Hoff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Molécularité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9375" y="419415"/>
            <a:ext cx="8712968" cy="10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Tout acte élémentaire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admet un ordre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partiel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par rapport à chacun des réactifs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étant égal à son coefficient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stœchiomé-trique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9922" t="42839" r="7864" b="41201"/>
          <a:stretch>
            <a:fillRect/>
          </a:stretch>
        </p:blipFill>
        <p:spPr bwMode="auto">
          <a:xfrm>
            <a:off x="251520" y="1571543"/>
            <a:ext cx="8568952" cy="93569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2711796"/>
            <a:ext cx="8784976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MOLECULARITE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acte élémentaire 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nombre d’entités réactives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participant à cet acte élémentaire.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49345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réactions indiquées dans le tableau ci-dessous sont des actes élémentaires. Indiquer leur loi de vitesse et leur molécularité puis proposer une autre définition de la « molécularité ».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 l="1890" t="36959" r="17314" b="33121"/>
          <a:stretch>
            <a:fillRect/>
          </a:stretch>
        </p:blipFill>
        <p:spPr bwMode="auto">
          <a:xfrm>
            <a:off x="0" y="4581128"/>
            <a:ext cx="9144000" cy="20882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858660" y="4927035"/>
            <a:ext cx="6127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3</a:t>
            </a:r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u="sng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9066" y="5012605"/>
            <a:ext cx="176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241" y="5444405"/>
            <a:ext cx="2809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1366" y="5926080"/>
            <a:ext cx="2943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2803" y="6357880"/>
            <a:ext cx="2800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réactions indiquées dans le tableau ci-dessous sont des actes élémentaires. Indiquer leur loi de vitesse et leur molécularité puis proposer une autre définition de la « molécularité ».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1890" t="36959" r="17314" b="33121"/>
          <a:stretch>
            <a:fillRect/>
          </a:stretch>
        </p:blipFill>
        <p:spPr bwMode="auto">
          <a:xfrm>
            <a:off x="0" y="1087671"/>
            <a:ext cx="9144000" cy="20882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858660" y="1433578"/>
            <a:ext cx="6127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3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9066" y="1519148"/>
            <a:ext cx="176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241" y="1950948"/>
            <a:ext cx="2809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1366" y="2432623"/>
            <a:ext cx="2943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2803" y="2864423"/>
            <a:ext cx="2800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1032" y="3294001"/>
            <a:ext cx="87129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molécularité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acte élémentaire est égale à 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3861048"/>
            <a:ext cx="50257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Profil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énergétique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5661248"/>
            <a:ext cx="264613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i="1" u="sng" dirty="0">
                <a:solidFill>
                  <a:prstClr val="black"/>
                </a:solidFill>
              </a:rPr>
              <a:t>Energie </a:t>
            </a:r>
            <a:r>
              <a:rPr lang="fr-FR" sz="2400" b="1" i="1" u="sng" dirty="0" smtClean="0">
                <a:solidFill>
                  <a:prstClr val="black"/>
                </a:solidFill>
              </a:rPr>
              <a:t>potentielle</a:t>
            </a:r>
            <a:r>
              <a:rPr lang="fr-FR" sz="2400" u="sng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du système 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5652120" y="5445224"/>
            <a:ext cx="325623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i="1" u="sng" dirty="0">
                <a:solidFill>
                  <a:prstClr val="black"/>
                </a:solidFill>
              </a:rPr>
              <a:t>Coordonnée de réaction</a:t>
            </a:r>
            <a:r>
              <a:rPr lang="fr-FR" sz="2400" u="sng" dirty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= par exemple un paramètre géométrique 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2915816" y="4653136"/>
            <a:ext cx="264095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prstClr val="black"/>
                </a:solidFill>
              </a:rPr>
              <a:t>Courbe </a:t>
            </a:r>
            <a:r>
              <a:rPr lang="fr-FR" sz="2400" b="1" dirty="0" err="1">
                <a:solidFill>
                  <a:prstClr val="black"/>
                </a:solidFill>
              </a:rPr>
              <a:t>E</a:t>
            </a:r>
            <a:r>
              <a:rPr lang="fr-FR" sz="2400" b="1" baseline="-25000" dirty="0" err="1">
                <a:solidFill>
                  <a:prstClr val="black"/>
                </a:solidFill>
              </a:rPr>
              <a:t>p</a:t>
            </a:r>
            <a:r>
              <a:rPr lang="fr-FR" sz="2400" b="1" dirty="0">
                <a:solidFill>
                  <a:prstClr val="black"/>
                </a:solidFill>
              </a:rPr>
              <a:t> = </a:t>
            </a:r>
            <a:r>
              <a:rPr lang="fr-FR" sz="2400" b="1" dirty="0" smtClean="0">
                <a:solidFill>
                  <a:prstClr val="black"/>
                </a:solidFill>
              </a:rPr>
              <a:t>f(CR</a:t>
            </a:r>
            <a:r>
              <a:rPr lang="fr-FR" sz="2400" b="1" dirty="0">
                <a:solidFill>
                  <a:prstClr val="black"/>
                </a:solidFill>
              </a:rPr>
              <a:t>) </a:t>
            </a:r>
            <a:endParaRPr lang="fr-FR" sz="2400" dirty="0"/>
          </a:p>
        </p:txBody>
      </p:sp>
      <p:sp>
        <p:nvSpPr>
          <p:cNvPr id="14" name="Flèche droite 13"/>
          <p:cNvSpPr/>
          <p:nvPr/>
        </p:nvSpPr>
        <p:spPr>
          <a:xfrm rot="8137858">
            <a:off x="3170773" y="5227681"/>
            <a:ext cx="9366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2628815">
            <a:off x="4757329" y="5224840"/>
            <a:ext cx="93503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293096"/>
            <a:ext cx="4087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Bookman Old Style" pitchFamily="18" charset="0"/>
              </a:rPr>
              <a:t>a/ </a:t>
            </a:r>
            <a:r>
              <a:rPr lang="fr-FR" sz="2000" b="1" u="sng" dirty="0">
                <a:latin typeface="Bookman Old Style" pitchFamily="18" charset="0"/>
              </a:rPr>
              <a:t>Cas d’UN acte élémentaire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3275856" y="476672"/>
            <a:ext cx="2353302" cy="1163637"/>
            <a:chOff x="3275856" y="476672"/>
            <a:chExt cx="2353302" cy="1163637"/>
          </a:xfrm>
        </p:grpSpPr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476672"/>
              <a:ext cx="1778000" cy="116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Parenthèse fermante 22"/>
            <p:cNvSpPr/>
            <p:nvPr/>
          </p:nvSpPr>
          <p:spPr>
            <a:xfrm>
              <a:off x="5076056" y="548680"/>
              <a:ext cx="144016" cy="108012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Parenthèse fermante 24"/>
            <p:cNvSpPr/>
            <p:nvPr/>
          </p:nvSpPr>
          <p:spPr>
            <a:xfrm flipH="1">
              <a:off x="3275856" y="548680"/>
              <a:ext cx="152400" cy="108012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220072" y="4766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latin typeface="Tahoma"/>
                  <a:ea typeface="Tahoma"/>
                  <a:cs typeface="Tahoma"/>
                </a:rPr>
                <a:t>≠</a:t>
              </a:r>
              <a:endParaRPr lang="fr-FR" sz="2400" dirty="0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« 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–Cl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+ HO 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CH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–OH + Cl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–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» </a:t>
            </a:r>
            <a:endParaRPr lang="fr-FR" sz="2000" b="1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5096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86360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47744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414006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2742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8309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67580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331913" y="534162"/>
            <a:ext cx="1439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b="1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Liaison en cours de </a:t>
            </a:r>
            <a:r>
              <a:rPr lang="fr-FR" b="1" u="sng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formation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011863" y="1105662"/>
            <a:ext cx="201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b="1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Liaison en cours de </a:t>
            </a:r>
            <a:r>
              <a:rPr lang="fr-FR" b="1" u="sng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rupture</a:t>
            </a:r>
            <a:endParaRPr lang="fr-FR" b="1" u="sng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 rot="20224843" flipV="1">
            <a:off x="4721225" y="883412"/>
            <a:ext cx="1258888" cy="1022350"/>
          </a:xfrm>
          <a:custGeom>
            <a:avLst/>
            <a:gdLst>
              <a:gd name="T0" fmla="*/ 2147483647 w 3061"/>
              <a:gd name="T1" fmla="*/ 2147483647 h 1038"/>
              <a:gd name="T2" fmla="*/ 2147483647 w 3061"/>
              <a:gd name="T3" fmla="*/ 2147483647 h 1038"/>
              <a:gd name="T4" fmla="*/ 2147483647 w 3061"/>
              <a:gd name="T5" fmla="*/ 2147483647 h 1038"/>
              <a:gd name="T6" fmla="*/ 2147483647 w 3061"/>
              <a:gd name="T7" fmla="*/ 2147483647 h 1038"/>
              <a:gd name="T8" fmla="*/ 0 60000 65536"/>
              <a:gd name="T9" fmla="*/ 0 60000 65536"/>
              <a:gd name="T10" fmla="*/ 0 60000 65536"/>
              <a:gd name="T11" fmla="*/ 0 60000 65536"/>
              <a:gd name="T12" fmla="*/ 0 w 3061"/>
              <a:gd name="T13" fmla="*/ 0 h 1038"/>
              <a:gd name="T14" fmla="*/ 3061 w 3061"/>
              <a:gd name="T15" fmla="*/ 1038 h 1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1" h="1038">
                <a:moveTo>
                  <a:pt x="3061" y="245"/>
                </a:moveTo>
                <a:cubicBezTo>
                  <a:pt x="2559" y="50"/>
                  <a:pt x="2065" y="0"/>
                  <a:pt x="1592" y="1"/>
                </a:cubicBezTo>
                <a:cubicBezTo>
                  <a:pt x="1119" y="2"/>
                  <a:pt x="446" y="80"/>
                  <a:pt x="223" y="253"/>
                </a:cubicBezTo>
                <a:cubicBezTo>
                  <a:pt x="0" y="426"/>
                  <a:pt x="249" y="874"/>
                  <a:pt x="256" y="1038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 rot="1822776" flipH="1" flipV="1">
            <a:off x="2695575" y="743712"/>
            <a:ext cx="1363663" cy="927100"/>
          </a:xfrm>
          <a:custGeom>
            <a:avLst/>
            <a:gdLst>
              <a:gd name="T0" fmla="*/ 2147483647 w 3061"/>
              <a:gd name="T1" fmla="*/ 2147483647 h 1038"/>
              <a:gd name="T2" fmla="*/ 2147483647 w 3061"/>
              <a:gd name="T3" fmla="*/ 2147483647 h 1038"/>
              <a:gd name="T4" fmla="*/ 2147483647 w 3061"/>
              <a:gd name="T5" fmla="*/ 2147483647 h 1038"/>
              <a:gd name="T6" fmla="*/ 2147483647 w 3061"/>
              <a:gd name="T7" fmla="*/ 2147483647 h 1038"/>
              <a:gd name="T8" fmla="*/ 0 60000 65536"/>
              <a:gd name="T9" fmla="*/ 0 60000 65536"/>
              <a:gd name="T10" fmla="*/ 0 60000 65536"/>
              <a:gd name="T11" fmla="*/ 0 60000 65536"/>
              <a:gd name="T12" fmla="*/ 0 w 3061"/>
              <a:gd name="T13" fmla="*/ 0 h 1038"/>
              <a:gd name="T14" fmla="*/ 3061 w 3061"/>
              <a:gd name="T15" fmla="*/ 1038 h 1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1" h="1038">
                <a:moveTo>
                  <a:pt x="3061" y="245"/>
                </a:moveTo>
                <a:cubicBezTo>
                  <a:pt x="2559" y="50"/>
                  <a:pt x="2065" y="0"/>
                  <a:pt x="1592" y="1"/>
                </a:cubicBezTo>
                <a:cubicBezTo>
                  <a:pt x="1119" y="2"/>
                  <a:pt x="446" y="80"/>
                  <a:pt x="223" y="253"/>
                </a:cubicBezTo>
                <a:cubicBezTo>
                  <a:pt x="0" y="426"/>
                  <a:pt x="249" y="874"/>
                  <a:pt x="256" y="1038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4337808"/>
            <a:ext cx="8856984" cy="240355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Complexe activé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435194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Entité chimique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correspondant au maximum de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courbe 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 (CR)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il présente des liaisons en cours de formation et/ou de rupture et il 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très instable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(non isolable et non détectable).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5705961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(réactifs)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602128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que doivent acquérir les réactifs pour se transformer en produits (en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62880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84482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66608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 animBg="1"/>
      <p:bldP spid="11" grpId="0"/>
      <p:bldP spid="12" grpId="0"/>
      <p:bldP spid="14" grpId="0" animBg="1"/>
      <p:bldP spid="15" grpId="0" animBg="1"/>
      <p:bldP spid="44033" grpId="0" animBg="1"/>
      <p:bldP spid="17" grpId="0"/>
      <p:bldP spid="18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462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45726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7110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373372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108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7675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26946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0332"/>
            <a:ext cx="177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3931468"/>
            <a:ext cx="8856984" cy="2809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lvl="1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INDIRECT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424679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(réactifs)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4634131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que doivent acquérir les réactifs pour se transformer en produits (en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22246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48478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25974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5681754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(produits)</a:t>
            </a:r>
            <a:endParaRPr lang="fr-FR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606908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que doivent acquérir les produits pour se transformer en réactifs (en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7020272" y="1268760"/>
            <a:ext cx="0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092280" y="1628800"/>
            <a:ext cx="73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 err="1" smtClean="0">
                <a:solidFill>
                  <a:srgbClr val="008000"/>
                </a:solidFill>
                <a:sym typeface="Wingdings" pitchFamily="2" charset="2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sym typeface="Wingdings" pitchFamily="2" charset="2"/>
              </a:rPr>
              <a:t> – 1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211960" y="1268760"/>
            <a:ext cx="3159968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188640"/>
            <a:ext cx="32758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ym typeface="Wingdings"/>
              </a:rPr>
              <a:t>Acte</a:t>
            </a:r>
            <a:r>
              <a:rPr lang="fr-FR" sz="2400" b="1" dirty="0" smtClean="0">
                <a:sym typeface="Wingdings"/>
              </a:rPr>
              <a:t> EXOTHERMIQUE</a:t>
            </a:r>
            <a:endParaRPr lang="fr-FR" sz="2400" b="1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802595" y="597538"/>
            <a:ext cx="3383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 smtClean="0"/>
              <a:t>car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&lt;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  <p:bldP spid="32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462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45726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7110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373372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108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7675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26946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0332"/>
            <a:ext cx="177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3931468"/>
            <a:ext cx="8856984" cy="151375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INDIRECT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22246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48478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25974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429309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(produits)</a:t>
            </a:r>
            <a:endParaRPr lang="fr-FR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4680431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que doivent acquérir les produits pour se transformer en réactifs (en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7020272" y="1268760"/>
            <a:ext cx="0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092280" y="1628800"/>
            <a:ext cx="73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 err="1" smtClean="0">
                <a:solidFill>
                  <a:srgbClr val="008000"/>
                </a:solidFill>
                <a:sym typeface="Wingdings" pitchFamily="2" charset="2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sym typeface="Wingdings" pitchFamily="2" charset="2"/>
              </a:rPr>
              <a:t> – 1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211960" y="1268760"/>
            <a:ext cx="3159968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188640"/>
            <a:ext cx="32758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ym typeface="Wingdings"/>
              </a:rPr>
              <a:t>Acte</a:t>
            </a:r>
            <a:r>
              <a:rPr lang="fr-FR" sz="2400" b="1" dirty="0" smtClean="0">
                <a:sym typeface="Wingdings"/>
              </a:rPr>
              <a:t> EXOTHERMIQUE</a:t>
            </a:r>
            <a:endParaRPr lang="fr-FR" sz="2400" b="1" dirty="0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592801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908175" y="5661248"/>
            <a:ext cx="723582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 smtClean="0"/>
              <a:t>- Si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&gt;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r>
              <a:rPr lang="fr-FR" sz="2000" i="1" dirty="0" smtClean="0"/>
              <a:t>, l’acte est </a:t>
            </a:r>
            <a:r>
              <a:rPr lang="fr-FR" sz="2000" b="1" u="sng" dirty="0" smtClean="0"/>
              <a:t>ENDOTHERMIQUE</a:t>
            </a:r>
            <a:r>
              <a:rPr lang="fr-FR" sz="2000" i="1" dirty="0" smtClean="0"/>
              <a:t> ;</a:t>
            </a:r>
          </a:p>
          <a:p>
            <a:pPr algn="just"/>
            <a:r>
              <a:rPr lang="fr-FR" sz="2000" i="1" dirty="0" smtClean="0"/>
              <a:t>- Si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=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r>
              <a:rPr lang="fr-FR" sz="2000" i="1" dirty="0" smtClean="0"/>
              <a:t>, l’acte est </a:t>
            </a:r>
            <a:r>
              <a:rPr lang="fr-FR" sz="2000" b="1" u="sng" dirty="0" smtClean="0"/>
              <a:t>ATHERMIQUE</a:t>
            </a:r>
            <a:r>
              <a:rPr lang="fr-FR" sz="2000" i="1" dirty="0" smtClean="0"/>
              <a:t> ;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802595" y="597538"/>
            <a:ext cx="3383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 smtClean="0"/>
              <a:t>car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&lt;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462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45726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7110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373372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108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7675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26946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0332"/>
            <a:ext cx="177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3931468"/>
            <a:ext cx="8856984" cy="14417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INDIRECT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22246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48478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25974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7504" y="429309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(produits)</a:t>
            </a:r>
            <a:endParaRPr lang="fr-FR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4680431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que doivent acquérir les réactifs pour se transformer en produits (en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7020272" y="1268760"/>
            <a:ext cx="0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092280" y="1628800"/>
            <a:ext cx="73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 err="1" smtClean="0">
                <a:solidFill>
                  <a:srgbClr val="008000"/>
                </a:solidFill>
                <a:sym typeface="Wingdings" pitchFamily="2" charset="2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sym typeface="Wingdings" pitchFamily="2" charset="2"/>
              </a:rPr>
              <a:t> – 1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211960" y="1268760"/>
            <a:ext cx="3159968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188640"/>
            <a:ext cx="32758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ym typeface="Wingdings"/>
              </a:rPr>
              <a:t>Acte</a:t>
            </a:r>
            <a:r>
              <a:rPr lang="fr-FR" sz="2400" b="1" dirty="0" smtClean="0">
                <a:sym typeface="Wingdings"/>
              </a:rPr>
              <a:t> EXOTHERMIQUE</a:t>
            </a:r>
            <a:endParaRPr lang="fr-FR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5517232"/>
            <a:ext cx="7020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Bookman Old Style" pitchFamily="18" charset="0"/>
              </a:rPr>
              <a:t>b/ </a:t>
            </a:r>
            <a:r>
              <a:rPr lang="fr-FR" sz="2000" b="1" u="sng" dirty="0">
                <a:latin typeface="Bookman Old Style" pitchFamily="18" charset="0"/>
              </a:rPr>
              <a:t>Cas d’une SUCCESSION d’actes élémentaires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09402" y="5910371"/>
            <a:ext cx="475252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i="1" u="sng" dirty="0">
                <a:solidFill>
                  <a:prstClr val="black"/>
                </a:solidFill>
              </a:rPr>
              <a:t>Plusieurs actes élémentaires</a:t>
            </a:r>
            <a:r>
              <a:rPr lang="fr-FR" sz="2400" dirty="0">
                <a:solidFill>
                  <a:prstClr val="black"/>
                </a:solidFill>
              </a:rPr>
              <a:t> pour passer des réactifs aux produits</a:t>
            </a:r>
            <a:endParaRPr lang="fr-FR" sz="2400" dirty="0"/>
          </a:p>
        </p:txBody>
      </p:sp>
      <p:sp>
        <p:nvSpPr>
          <p:cNvPr id="31" name="Rectangle 30"/>
          <p:cNvSpPr/>
          <p:nvPr/>
        </p:nvSpPr>
        <p:spPr>
          <a:xfrm>
            <a:off x="248962" y="6126395"/>
            <a:ext cx="27466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prstClr val="black"/>
                </a:solidFill>
              </a:rPr>
              <a:t>Réaction </a:t>
            </a:r>
            <a:r>
              <a:rPr lang="fr-FR" sz="2400" b="1" u="sng" dirty="0">
                <a:solidFill>
                  <a:prstClr val="black"/>
                </a:solidFill>
              </a:rPr>
              <a:t>COMPLEXE</a:t>
            </a:r>
            <a:endParaRPr lang="fr-FR" sz="2400" b="1" u="sng" dirty="0"/>
          </a:p>
        </p:txBody>
      </p:sp>
      <p:sp>
        <p:nvSpPr>
          <p:cNvPr id="33" name="Flèche droite 32"/>
          <p:cNvSpPr/>
          <p:nvPr/>
        </p:nvSpPr>
        <p:spPr>
          <a:xfrm>
            <a:off x="3129282" y="6198403"/>
            <a:ext cx="9366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802595" y="597538"/>
            <a:ext cx="3383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 smtClean="0"/>
              <a:t>car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&lt;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-521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1100" dirty="0">
                <a:ea typeface="Calibri" pitchFamily="34" charset="0"/>
                <a:cs typeface="Times New Roman" pitchFamily="18" charset="0"/>
              </a:rPr>
              <a:t>			</a:t>
            </a:r>
            <a:r>
              <a:rPr lang="fr-FR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C – Cl 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+   Cl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endParaRPr lang="fr-FR" sz="2400" dirty="0">
              <a:solidFill>
                <a:srgbClr val="007A37"/>
              </a:solidFill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indent="449263" algn="just" eaLnBrk="0" hangingPunct="0"/>
            <a:r>
              <a:rPr lang="fr-FR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			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 +   HO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</a:t>
            </a:r>
            <a:r>
              <a:rPr lang="fr-F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– OH</a:t>
            </a:r>
          </a:p>
        </p:txBody>
      </p:sp>
      <p:sp>
        <p:nvSpPr>
          <p:cNvPr id="10243" name="AutoShape 1"/>
          <p:cNvSpPr>
            <a:spLocks/>
          </p:cNvSpPr>
          <p:nvPr/>
        </p:nvSpPr>
        <p:spPr bwMode="auto">
          <a:xfrm>
            <a:off x="2627784" y="57875"/>
            <a:ext cx="144462" cy="620713"/>
          </a:xfrm>
          <a:prstGeom prst="leftBrace">
            <a:avLst>
              <a:gd name="adj1" fmla="val 60771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150"/>
            <a:ext cx="919003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899592" y="70332"/>
            <a:ext cx="1657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u="sng" dirty="0">
                <a:sym typeface="Wingdings 3" pitchFamily="18" charset="2"/>
              </a:rPr>
              <a:t>Mécanisme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1763688" y="741554"/>
            <a:ext cx="5368925" cy="1276350"/>
          </a:xfrm>
          <a:custGeom>
            <a:avLst/>
            <a:gdLst>
              <a:gd name="connsiteX0" fmla="*/ 9525 w 5476875"/>
              <a:gd name="connsiteY0" fmla="*/ 38100 h 1276350"/>
              <a:gd name="connsiteX1" fmla="*/ 5476875 w 5476875"/>
              <a:gd name="connsiteY1" fmla="*/ 0 h 1276350"/>
              <a:gd name="connsiteX2" fmla="*/ 5086350 w 5476875"/>
              <a:gd name="connsiteY2" fmla="*/ 333375 h 1276350"/>
              <a:gd name="connsiteX3" fmla="*/ 4133850 w 5476875"/>
              <a:gd name="connsiteY3" fmla="*/ 600075 h 1276350"/>
              <a:gd name="connsiteX4" fmla="*/ 3000375 w 5476875"/>
              <a:gd name="connsiteY4" fmla="*/ 771525 h 1276350"/>
              <a:gd name="connsiteX5" fmla="*/ 2419350 w 5476875"/>
              <a:gd name="connsiteY5" fmla="*/ 781050 h 1276350"/>
              <a:gd name="connsiteX6" fmla="*/ 2371725 w 5476875"/>
              <a:gd name="connsiteY6" fmla="*/ 1276350 h 1276350"/>
              <a:gd name="connsiteX7" fmla="*/ 571500 w 5476875"/>
              <a:gd name="connsiteY7" fmla="*/ 1228725 h 1276350"/>
              <a:gd name="connsiteX8" fmla="*/ 0 w 5476875"/>
              <a:gd name="connsiteY8" fmla="*/ 933450 h 1276350"/>
              <a:gd name="connsiteX9" fmla="*/ 9525 w 5476875"/>
              <a:gd name="connsiteY9" fmla="*/ 3810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6875" h="1276350">
                <a:moveTo>
                  <a:pt x="9525" y="38100"/>
                </a:moveTo>
                <a:lnTo>
                  <a:pt x="5476875" y="0"/>
                </a:lnTo>
                <a:lnTo>
                  <a:pt x="5086350" y="333375"/>
                </a:lnTo>
                <a:lnTo>
                  <a:pt x="4133850" y="600075"/>
                </a:lnTo>
                <a:lnTo>
                  <a:pt x="3000375" y="771525"/>
                </a:lnTo>
                <a:lnTo>
                  <a:pt x="2419350" y="781050"/>
                </a:lnTo>
                <a:lnTo>
                  <a:pt x="2371725" y="1276350"/>
                </a:lnTo>
                <a:lnTo>
                  <a:pt x="571500" y="1228725"/>
                </a:lnTo>
                <a:lnTo>
                  <a:pt x="0" y="933450"/>
                </a:lnTo>
                <a:lnTo>
                  <a:pt x="9525" y="381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4533900" y="1123950"/>
            <a:ext cx="3886200" cy="1819275"/>
          </a:xfrm>
          <a:custGeom>
            <a:avLst/>
            <a:gdLst>
              <a:gd name="connsiteX0" fmla="*/ 0 w 3886200"/>
              <a:gd name="connsiteY0" fmla="*/ 1790700 h 1819275"/>
              <a:gd name="connsiteX1" fmla="*/ 1924050 w 3886200"/>
              <a:gd name="connsiteY1" fmla="*/ 1819275 h 1819275"/>
              <a:gd name="connsiteX2" fmla="*/ 2647950 w 3886200"/>
              <a:gd name="connsiteY2" fmla="*/ 1181100 h 1819275"/>
              <a:gd name="connsiteX3" fmla="*/ 3162300 w 3886200"/>
              <a:gd name="connsiteY3" fmla="*/ 552450 h 1819275"/>
              <a:gd name="connsiteX4" fmla="*/ 3886200 w 3886200"/>
              <a:gd name="connsiteY4" fmla="*/ 285750 h 1819275"/>
              <a:gd name="connsiteX5" fmla="*/ 3790950 w 3886200"/>
              <a:gd name="connsiteY5" fmla="*/ 66675 h 1819275"/>
              <a:gd name="connsiteX6" fmla="*/ 1666875 w 3886200"/>
              <a:gd name="connsiteY6" fmla="*/ 0 h 1819275"/>
              <a:gd name="connsiteX7" fmla="*/ 866775 w 3886200"/>
              <a:gd name="connsiteY7" fmla="*/ 371475 h 1819275"/>
              <a:gd name="connsiteX8" fmla="*/ 0 w 3886200"/>
              <a:gd name="connsiteY8" fmla="*/ 666750 h 1819275"/>
              <a:gd name="connsiteX9" fmla="*/ 0 w 3886200"/>
              <a:gd name="connsiteY9" fmla="*/ 179070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6200" h="1819275">
                <a:moveTo>
                  <a:pt x="0" y="1790700"/>
                </a:moveTo>
                <a:lnTo>
                  <a:pt x="1924050" y="1819275"/>
                </a:lnTo>
                <a:lnTo>
                  <a:pt x="2647950" y="1181100"/>
                </a:lnTo>
                <a:lnTo>
                  <a:pt x="3162300" y="552450"/>
                </a:lnTo>
                <a:lnTo>
                  <a:pt x="3886200" y="285750"/>
                </a:lnTo>
                <a:lnTo>
                  <a:pt x="3790950" y="66675"/>
                </a:lnTo>
                <a:lnTo>
                  <a:pt x="1666875" y="0"/>
                </a:lnTo>
                <a:lnTo>
                  <a:pt x="866775" y="371475"/>
                </a:lnTo>
                <a:lnTo>
                  <a:pt x="0" y="666750"/>
                </a:lnTo>
                <a:lnTo>
                  <a:pt x="0" y="17907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2962275" y="3429000"/>
            <a:ext cx="2667000" cy="1181100"/>
          </a:xfrm>
          <a:custGeom>
            <a:avLst/>
            <a:gdLst>
              <a:gd name="connsiteX0" fmla="*/ 0 w 2667000"/>
              <a:gd name="connsiteY0" fmla="*/ 638175 h 1181100"/>
              <a:gd name="connsiteX1" fmla="*/ 0 w 2667000"/>
              <a:gd name="connsiteY1" fmla="*/ 285750 h 1181100"/>
              <a:gd name="connsiteX2" fmla="*/ 1171575 w 2667000"/>
              <a:gd name="connsiteY2" fmla="*/ 285750 h 1181100"/>
              <a:gd name="connsiteX3" fmla="*/ 1190625 w 2667000"/>
              <a:gd name="connsiteY3" fmla="*/ 0 h 1181100"/>
              <a:gd name="connsiteX4" fmla="*/ 1657350 w 2667000"/>
              <a:gd name="connsiteY4" fmla="*/ 9525 h 1181100"/>
              <a:gd name="connsiteX5" fmla="*/ 1790700 w 2667000"/>
              <a:gd name="connsiteY5" fmla="*/ 314325 h 1181100"/>
              <a:gd name="connsiteX6" fmla="*/ 2247900 w 2667000"/>
              <a:gd name="connsiteY6" fmla="*/ 333375 h 1181100"/>
              <a:gd name="connsiteX7" fmla="*/ 2657475 w 2667000"/>
              <a:gd name="connsiteY7" fmla="*/ 314325 h 1181100"/>
              <a:gd name="connsiteX8" fmla="*/ 2667000 w 2667000"/>
              <a:gd name="connsiteY8" fmla="*/ 742950 h 1181100"/>
              <a:gd name="connsiteX9" fmla="*/ 2162175 w 2667000"/>
              <a:gd name="connsiteY9" fmla="*/ 790575 h 1181100"/>
              <a:gd name="connsiteX10" fmla="*/ 1790700 w 2667000"/>
              <a:gd name="connsiteY10" fmla="*/ 1181100 h 1181100"/>
              <a:gd name="connsiteX11" fmla="*/ 552450 w 2667000"/>
              <a:gd name="connsiteY11" fmla="*/ 1181100 h 1181100"/>
              <a:gd name="connsiteX12" fmla="*/ 0 w 2667000"/>
              <a:gd name="connsiteY12" fmla="*/ 63817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000" h="1181100">
                <a:moveTo>
                  <a:pt x="0" y="638175"/>
                </a:moveTo>
                <a:lnTo>
                  <a:pt x="0" y="285750"/>
                </a:lnTo>
                <a:lnTo>
                  <a:pt x="1171575" y="285750"/>
                </a:lnTo>
                <a:lnTo>
                  <a:pt x="1190625" y="0"/>
                </a:lnTo>
                <a:lnTo>
                  <a:pt x="1657350" y="9525"/>
                </a:lnTo>
                <a:lnTo>
                  <a:pt x="1790700" y="314325"/>
                </a:lnTo>
                <a:lnTo>
                  <a:pt x="2247900" y="333375"/>
                </a:lnTo>
                <a:lnTo>
                  <a:pt x="2657475" y="314325"/>
                </a:lnTo>
                <a:lnTo>
                  <a:pt x="2667000" y="742950"/>
                </a:lnTo>
                <a:lnTo>
                  <a:pt x="2162175" y="790575"/>
                </a:lnTo>
                <a:lnTo>
                  <a:pt x="1790700" y="1181100"/>
                </a:lnTo>
                <a:lnTo>
                  <a:pt x="552450" y="1181100"/>
                </a:lnTo>
                <a:lnTo>
                  <a:pt x="0" y="638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352425" y="1943100"/>
            <a:ext cx="4029075" cy="2476500"/>
          </a:xfrm>
          <a:custGeom>
            <a:avLst/>
            <a:gdLst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00150 w 4029075"/>
              <a:gd name="connsiteY3" fmla="*/ 2333625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67247 w 4029075"/>
              <a:gd name="connsiteY3" fmla="*/ 2277988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9075" h="2476500">
                <a:moveTo>
                  <a:pt x="0" y="2476500"/>
                </a:moveTo>
                <a:cubicBezTo>
                  <a:pt x="206375" y="2476500"/>
                  <a:pt x="412750" y="2476500"/>
                  <a:pt x="571500" y="2466975"/>
                </a:cubicBezTo>
                <a:cubicBezTo>
                  <a:pt x="730250" y="2457450"/>
                  <a:pt x="836542" y="2450848"/>
                  <a:pt x="952500" y="2419350"/>
                </a:cubicBezTo>
                <a:cubicBezTo>
                  <a:pt x="1068458" y="2387852"/>
                  <a:pt x="1186285" y="2330376"/>
                  <a:pt x="1267247" y="2277988"/>
                </a:cubicBezTo>
                <a:cubicBezTo>
                  <a:pt x="1348210" y="2225601"/>
                  <a:pt x="1381195" y="2192590"/>
                  <a:pt x="1438275" y="2105025"/>
                </a:cubicBezTo>
                <a:cubicBezTo>
                  <a:pt x="1495355" y="2017460"/>
                  <a:pt x="1554163" y="1868488"/>
                  <a:pt x="1609725" y="1752600"/>
                </a:cubicBezTo>
                <a:cubicBezTo>
                  <a:pt x="1665288" y="1636713"/>
                  <a:pt x="1714500" y="1550988"/>
                  <a:pt x="1771650" y="1409700"/>
                </a:cubicBezTo>
                <a:cubicBezTo>
                  <a:pt x="1828800" y="1268413"/>
                  <a:pt x="1903413" y="1033462"/>
                  <a:pt x="1952625" y="904875"/>
                </a:cubicBezTo>
                <a:cubicBezTo>
                  <a:pt x="2001837" y="776288"/>
                  <a:pt x="2022475" y="739775"/>
                  <a:pt x="2066925" y="638175"/>
                </a:cubicBezTo>
                <a:cubicBezTo>
                  <a:pt x="2111375" y="536575"/>
                  <a:pt x="2171700" y="385762"/>
                  <a:pt x="2219325" y="295275"/>
                </a:cubicBezTo>
                <a:cubicBezTo>
                  <a:pt x="2266950" y="204788"/>
                  <a:pt x="2322513" y="138112"/>
                  <a:pt x="2352675" y="95250"/>
                </a:cubicBezTo>
                <a:cubicBezTo>
                  <a:pt x="2382837" y="52388"/>
                  <a:pt x="2371725" y="52387"/>
                  <a:pt x="2400300" y="38100"/>
                </a:cubicBezTo>
                <a:cubicBezTo>
                  <a:pt x="2428875" y="23813"/>
                  <a:pt x="2474912" y="0"/>
                  <a:pt x="2524125" y="9525"/>
                </a:cubicBezTo>
                <a:cubicBezTo>
                  <a:pt x="2573338" y="19050"/>
                  <a:pt x="2647950" y="60325"/>
                  <a:pt x="2695575" y="95250"/>
                </a:cubicBezTo>
                <a:cubicBezTo>
                  <a:pt x="2743200" y="130175"/>
                  <a:pt x="2763838" y="157163"/>
                  <a:pt x="2809875" y="219075"/>
                </a:cubicBezTo>
                <a:cubicBezTo>
                  <a:pt x="2855912" y="280987"/>
                  <a:pt x="2919413" y="384175"/>
                  <a:pt x="2971800" y="466725"/>
                </a:cubicBezTo>
                <a:cubicBezTo>
                  <a:pt x="3024187" y="549275"/>
                  <a:pt x="3073400" y="630238"/>
                  <a:pt x="3124200" y="714375"/>
                </a:cubicBezTo>
                <a:cubicBezTo>
                  <a:pt x="3175000" y="798512"/>
                  <a:pt x="3221038" y="890588"/>
                  <a:pt x="3276600" y="971550"/>
                </a:cubicBezTo>
                <a:cubicBezTo>
                  <a:pt x="3332163" y="1052513"/>
                  <a:pt x="3397250" y="1141413"/>
                  <a:pt x="3457575" y="1200150"/>
                </a:cubicBezTo>
                <a:cubicBezTo>
                  <a:pt x="3517900" y="1258887"/>
                  <a:pt x="3576638" y="1287463"/>
                  <a:pt x="3638550" y="1323975"/>
                </a:cubicBezTo>
                <a:cubicBezTo>
                  <a:pt x="3700462" y="1360487"/>
                  <a:pt x="3763963" y="1401763"/>
                  <a:pt x="3829050" y="1419225"/>
                </a:cubicBezTo>
                <a:cubicBezTo>
                  <a:pt x="3894137" y="1436687"/>
                  <a:pt x="3961606" y="1432718"/>
                  <a:pt x="4029075" y="1428750"/>
                </a:cubicBezTo>
              </a:path>
            </a:pathLst>
          </a:custGeom>
          <a:ln w="38100"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381500" y="2973388"/>
            <a:ext cx="4286250" cy="2151062"/>
          </a:xfrm>
          <a:custGeom>
            <a:avLst/>
            <a:gdLst>
              <a:gd name="connsiteX0" fmla="*/ 0 w 4286250"/>
              <a:gd name="connsiteY0" fmla="*/ 388937 h 2151062"/>
              <a:gd name="connsiteX1" fmla="*/ 209550 w 4286250"/>
              <a:gd name="connsiteY1" fmla="*/ 388937 h 2151062"/>
              <a:gd name="connsiteX2" fmla="*/ 457200 w 4286250"/>
              <a:gd name="connsiteY2" fmla="*/ 331787 h 2151062"/>
              <a:gd name="connsiteX3" fmla="*/ 676275 w 4286250"/>
              <a:gd name="connsiteY3" fmla="*/ 207962 h 2151062"/>
              <a:gd name="connsiteX4" fmla="*/ 904875 w 4286250"/>
              <a:gd name="connsiteY4" fmla="*/ 112712 h 2151062"/>
              <a:gd name="connsiteX5" fmla="*/ 1114425 w 4286250"/>
              <a:gd name="connsiteY5" fmla="*/ 17462 h 2151062"/>
              <a:gd name="connsiteX6" fmla="*/ 1285875 w 4286250"/>
              <a:gd name="connsiteY6" fmla="*/ 7937 h 2151062"/>
              <a:gd name="connsiteX7" fmla="*/ 1485900 w 4286250"/>
              <a:gd name="connsiteY7" fmla="*/ 26987 h 2151062"/>
              <a:gd name="connsiteX8" fmla="*/ 1647825 w 4286250"/>
              <a:gd name="connsiteY8" fmla="*/ 103187 h 2151062"/>
              <a:gd name="connsiteX9" fmla="*/ 1781175 w 4286250"/>
              <a:gd name="connsiteY9" fmla="*/ 227012 h 2151062"/>
              <a:gd name="connsiteX10" fmla="*/ 1933575 w 4286250"/>
              <a:gd name="connsiteY10" fmla="*/ 417512 h 2151062"/>
              <a:gd name="connsiteX11" fmla="*/ 2143125 w 4286250"/>
              <a:gd name="connsiteY11" fmla="*/ 712787 h 2151062"/>
              <a:gd name="connsiteX12" fmla="*/ 2419350 w 4286250"/>
              <a:gd name="connsiteY12" fmla="*/ 1131887 h 2151062"/>
              <a:gd name="connsiteX13" fmla="*/ 2609850 w 4286250"/>
              <a:gd name="connsiteY13" fmla="*/ 1427162 h 2151062"/>
              <a:gd name="connsiteX14" fmla="*/ 2790825 w 4286250"/>
              <a:gd name="connsiteY14" fmla="*/ 1674812 h 2151062"/>
              <a:gd name="connsiteX15" fmla="*/ 2952750 w 4286250"/>
              <a:gd name="connsiteY15" fmla="*/ 1836737 h 2151062"/>
              <a:gd name="connsiteX16" fmla="*/ 3162300 w 4286250"/>
              <a:gd name="connsiteY16" fmla="*/ 1960562 h 2151062"/>
              <a:gd name="connsiteX17" fmla="*/ 3371850 w 4286250"/>
              <a:gd name="connsiteY17" fmla="*/ 2046287 h 2151062"/>
              <a:gd name="connsiteX18" fmla="*/ 3619500 w 4286250"/>
              <a:gd name="connsiteY18" fmla="*/ 2103437 h 2151062"/>
              <a:gd name="connsiteX19" fmla="*/ 3952875 w 4286250"/>
              <a:gd name="connsiteY19" fmla="*/ 2112962 h 2151062"/>
              <a:gd name="connsiteX20" fmla="*/ 4152900 w 4286250"/>
              <a:gd name="connsiteY20" fmla="*/ 2122487 h 2151062"/>
              <a:gd name="connsiteX21" fmla="*/ 4286250 w 4286250"/>
              <a:gd name="connsiteY21" fmla="*/ 2151062 h 215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6250" h="2151062">
                <a:moveTo>
                  <a:pt x="0" y="388937"/>
                </a:moveTo>
                <a:cubicBezTo>
                  <a:pt x="66675" y="393699"/>
                  <a:pt x="133350" y="398462"/>
                  <a:pt x="209550" y="388937"/>
                </a:cubicBezTo>
                <a:cubicBezTo>
                  <a:pt x="285750" y="379412"/>
                  <a:pt x="379413" y="361950"/>
                  <a:pt x="457200" y="331787"/>
                </a:cubicBezTo>
                <a:cubicBezTo>
                  <a:pt x="534988" y="301625"/>
                  <a:pt x="601663" y="244474"/>
                  <a:pt x="676275" y="207962"/>
                </a:cubicBezTo>
                <a:cubicBezTo>
                  <a:pt x="750887" y="171450"/>
                  <a:pt x="831850" y="144462"/>
                  <a:pt x="904875" y="112712"/>
                </a:cubicBezTo>
                <a:cubicBezTo>
                  <a:pt x="977900" y="80962"/>
                  <a:pt x="1050925" y="34924"/>
                  <a:pt x="1114425" y="17462"/>
                </a:cubicBezTo>
                <a:cubicBezTo>
                  <a:pt x="1177925" y="0"/>
                  <a:pt x="1223963" y="6350"/>
                  <a:pt x="1285875" y="7937"/>
                </a:cubicBezTo>
                <a:cubicBezTo>
                  <a:pt x="1347787" y="9524"/>
                  <a:pt x="1425575" y="11112"/>
                  <a:pt x="1485900" y="26987"/>
                </a:cubicBezTo>
                <a:cubicBezTo>
                  <a:pt x="1546225" y="42862"/>
                  <a:pt x="1598612" y="69849"/>
                  <a:pt x="1647825" y="103187"/>
                </a:cubicBezTo>
                <a:cubicBezTo>
                  <a:pt x="1697038" y="136525"/>
                  <a:pt x="1733550" y="174625"/>
                  <a:pt x="1781175" y="227012"/>
                </a:cubicBezTo>
                <a:cubicBezTo>
                  <a:pt x="1828800" y="279400"/>
                  <a:pt x="1873250" y="336550"/>
                  <a:pt x="1933575" y="417512"/>
                </a:cubicBezTo>
                <a:cubicBezTo>
                  <a:pt x="1993900" y="498475"/>
                  <a:pt x="2062163" y="593725"/>
                  <a:pt x="2143125" y="712787"/>
                </a:cubicBezTo>
                <a:cubicBezTo>
                  <a:pt x="2224087" y="831849"/>
                  <a:pt x="2341563" y="1012825"/>
                  <a:pt x="2419350" y="1131887"/>
                </a:cubicBezTo>
                <a:cubicBezTo>
                  <a:pt x="2497137" y="1250949"/>
                  <a:pt x="2547938" y="1336675"/>
                  <a:pt x="2609850" y="1427162"/>
                </a:cubicBezTo>
                <a:cubicBezTo>
                  <a:pt x="2671762" y="1517649"/>
                  <a:pt x="2733675" y="1606550"/>
                  <a:pt x="2790825" y="1674812"/>
                </a:cubicBezTo>
                <a:cubicBezTo>
                  <a:pt x="2847975" y="1743074"/>
                  <a:pt x="2890837" y="1789112"/>
                  <a:pt x="2952750" y="1836737"/>
                </a:cubicBezTo>
                <a:cubicBezTo>
                  <a:pt x="3014663" y="1884362"/>
                  <a:pt x="3092450" y="1925637"/>
                  <a:pt x="3162300" y="1960562"/>
                </a:cubicBezTo>
                <a:cubicBezTo>
                  <a:pt x="3232150" y="1995487"/>
                  <a:pt x="3295650" y="2022475"/>
                  <a:pt x="3371850" y="2046287"/>
                </a:cubicBezTo>
                <a:cubicBezTo>
                  <a:pt x="3448050" y="2070099"/>
                  <a:pt x="3522663" y="2092325"/>
                  <a:pt x="3619500" y="2103437"/>
                </a:cubicBezTo>
                <a:cubicBezTo>
                  <a:pt x="3716337" y="2114549"/>
                  <a:pt x="3863975" y="2109787"/>
                  <a:pt x="3952875" y="2112962"/>
                </a:cubicBezTo>
                <a:cubicBezTo>
                  <a:pt x="4041775" y="2116137"/>
                  <a:pt x="4097338" y="2116137"/>
                  <a:pt x="4152900" y="2122487"/>
                </a:cubicBezTo>
                <a:cubicBezTo>
                  <a:pt x="4208462" y="2128837"/>
                  <a:pt x="4247356" y="2139949"/>
                  <a:pt x="4286250" y="215106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50825" y="1916113"/>
            <a:ext cx="4148138" cy="2636837"/>
          </a:xfrm>
          <a:custGeom>
            <a:avLst/>
            <a:gdLst>
              <a:gd name="connsiteX0" fmla="*/ 95693 w 4146698"/>
              <a:gd name="connsiteY0" fmla="*/ 2636875 h 2636875"/>
              <a:gd name="connsiteX1" fmla="*/ 1063256 w 4146698"/>
              <a:gd name="connsiteY1" fmla="*/ 2626242 h 2636875"/>
              <a:gd name="connsiteX2" fmla="*/ 1562986 w 4146698"/>
              <a:gd name="connsiteY2" fmla="*/ 2349795 h 2636875"/>
              <a:gd name="connsiteX3" fmla="*/ 2062717 w 4146698"/>
              <a:gd name="connsiteY3" fmla="*/ 1584251 h 2636875"/>
              <a:gd name="connsiteX4" fmla="*/ 2339163 w 4146698"/>
              <a:gd name="connsiteY4" fmla="*/ 637954 h 2636875"/>
              <a:gd name="connsiteX5" fmla="*/ 2626242 w 4146698"/>
              <a:gd name="connsiteY5" fmla="*/ 329609 h 2636875"/>
              <a:gd name="connsiteX6" fmla="*/ 3157870 w 4146698"/>
              <a:gd name="connsiteY6" fmla="*/ 956930 h 2636875"/>
              <a:gd name="connsiteX7" fmla="*/ 3476847 w 4146698"/>
              <a:gd name="connsiteY7" fmla="*/ 1329070 h 2636875"/>
              <a:gd name="connsiteX8" fmla="*/ 3859619 w 4146698"/>
              <a:gd name="connsiteY8" fmla="*/ 1648047 h 2636875"/>
              <a:gd name="connsiteX9" fmla="*/ 4146698 w 4146698"/>
              <a:gd name="connsiteY9" fmla="*/ 1637414 h 2636875"/>
              <a:gd name="connsiteX10" fmla="*/ 4136065 w 4146698"/>
              <a:gd name="connsiteY10" fmla="*/ 1318437 h 2636875"/>
              <a:gd name="connsiteX11" fmla="*/ 3721396 w 4146698"/>
              <a:gd name="connsiteY11" fmla="*/ 1201479 h 2636875"/>
              <a:gd name="connsiteX12" fmla="*/ 3391786 w 4146698"/>
              <a:gd name="connsiteY12" fmla="*/ 701749 h 2636875"/>
              <a:gd name="connsiteX13" fmla="*/ 3125972 w 4146698"/>
              <a:gd name="connsiteY13" fmla="*/ 287079 h 2636875"/>
              <a:gd name="connsiteX14" fmla="*/ 2785731 w 4146698"/>
              <a:gd name="connsiteY14" fmla="*/ 0 h 2636875"/>
              <a:gd name="connsiteX15" fmla="*/ 2434856 w 4146698"/>
              <a:gd name="connsiteY15" fmla="*/ 0 h 2636875"/>
              <a:gd name="connsiteX16" fmla="*/ 2190307 w 4146698"/>
              <a:gd name="connsiteY16" fmla="*/ 340242 h 2636875"/>
              <a:gd name="connsiteX17" fmla="*/ 1913861 w 4146698"/>
              <a:gd name="connsiteY17" fmla="*/ 1073888 h 2636875"/>
              <a:gd name="connsiteX18" fmla="*/ 1594884 w 4146698"/>
              <a:gd name="connsiteY18" fmla="*/ 1711842 h 2636875"/>
              <a:gd name="connsiteX19" fmla="*/ 1435396 w 4146698"/>
              <a:gd name="connsiteY19" fmla="*/ 2126512 h 2636875"/>
              <a:gd name="connsiteX20" fmla="*/ 1031358 w 4146698"/>
              <a:gd name="connsiteY20" fmla="*/ 2222205 h 2636875"/>
              <a:gd name="connsiteX21" fmla="*/ 478465 w 4146698"/>
              <a:gd name="connsiteY21" fmla="*/ 2275368 h 2636875"/>
              <a:gd name="connsiteX22" fmla="*/ 0 w 4146698"/>
              <a:gd name="connsiteY22" fmla="*/ 2307265 h 2636875"/>
              <a:gd name="connsiteX23" fmla="*/ 95693 w 4146698"/>
              <a:gd name="connsiteY23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46698" h="2636875">
                <a:moveTo>
                  <a:pt x="95693" y="2636875"/>
                </a:moveTo>
                <a:lnTo>
                  <a:pt x="1063256" y="2626242"/>
                </a:lnTo>
                <a:lnTo>
                  <a:pt x="1562986" y="2349795"/>
                </a:lnTo>
                <a:lnTo>
                  <a:pt x="2062717" y="1584251"/>
                </a:lnTo>
                <a:lnTo>
                  <a:pt x="2339163" y="637954"/>
                </a:lnTo>
                <a:lnTo>
                  <a:pt x="2626242" y="329609"/>
                </a:lnTo>
                <a:lnTo>
                  <a:pt x="3157870" y="956930"/>
                </a:lnTo>
                <a:lnTo>
                  <a:pt x="3476847" y="1329070"/>
                </a:lnTo>
                <a:lnTo>
                  <a:pt x="3859619" y="1648047"/>
                </a:lnTo>
                <a:lnTo>
                  <a:pt x="4146698" y="1637414"/>
                </a:lnTo>
                <a:lnTo>
                  <a:pt x="4136065" y="1318437"/>
                </a:lnTo>
                <a:lnTo>
                  <a:pt x="3721396" y="1201479"/>
                </a:lnTo>
                <a:lnTo>
                  <a:pt x="3391786" y="701749"/>
                </a:lnTo>
                <a:lnTo>
                  <a:pt x="3125972" y="287079"/>
                </a:lnTo>
                <a:lnTo>
                  <a:pt x="2785731" y="0"/>
                </a:lnTo>
                <a:lnTo>
                  <a:pt x="2434856" y="0"/>
                </a:lnTo>
                <a:lnTo>
                  <a:pt x="2190307" y="340242"/>
                </a:lnTo>
                <a:lnTo>
                  <a:pt x="1913861" y="1073888"/>
                </a:lnTo>
                <a:lnTo>
                  <a:pt x="1594884" y="1711842"/>
                </a:lnTo>
                <a:lnTo>
                  <a:pt x="1435396" y="2126512"/>
                </a:lnTo>
                <a:lnTo>
                  <a:pt x="1031358" y="2222205"/>
                </a:lnTo>
                <a:lnTo>
                  <a:pt x="478465" y="2275368"/>
                </a:lnTo>
                <a:lnTo>
                  <a:pt x="0" y="2307265"/>
                </a:lnTo>
                <a:lnTo>
                  <a:pt x="95693" y="26368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4356100" y="2781300"/>
            <a:ext cx="4402138" cy="2381250"/>
          </a:xfrm>
          <a:custGeom>
            <a:avLst/>
            <a:gdLst>
              <a:gd name="connsiteX0" fmla="*/ 21265 w 4401879"/>
              <a:gd name="connsiteY0" fmla="*/ 691116 h 2381693"/>
              <a:gd name="connsiteX1" fmla="*/ 414670 w 4401879"/>
              <a:gd name="connsiteY1" fmla="*/ 637953 h 2381693"/>
              <a:gd name="connsiteX2" fmla="*/ 871870 w 4401879"/>
              <a:gd name="connsiteY2" fmla="*/ 446567 h 2381693"/>
              <a:gd name="connsiteX3" fmla="*/ 1244009 w 4401879"/>
              <a:gd name="connsiteY3" fmla="*/ 287079 h 2381693"/>
              <a:gd name="connsiteX4" fmla="*/ 1658679 w 4401879"/>
              <a:gd name="connsiteY4" fmla="*/ 467832 h 2381693"/>
              <a:gd name="connsiteX5" fmla="*/ 2062716 w 4401879"/>
              <a:gd name="connsiteY5" fmla="*/ 1031358 h 2381693"/>
              <a:gd name="connsiteX6" fmla="*/ 2594344 w 4401879"/>
              <a:gd name="connsiteY6" fmla="*/ 1786270 h 2381693"/>
              <a:gd name="connsiteX7" fmla="*/ 3062177 w 4401879"/>
              <a:gd name="connsiteY7" fmla="*/ 2211572 h 2381693"/>
              <a:gd name="connsiteX8" fmla="*/ 3349256 w 4401879"/>
              <a:gd name="connsiteY8" fmla="*/ 2307265 h 2381693"/>
              <a:gd name="connsiteX9" fmla="*/ 3689498 w 4401879"/>
              <a:gd name="connsiteY9" fmla="*/ 2371060 h 2381693"/>
              <a:gd name="connsiteX10" fmla="*/ 4401879 w 4401879"/>
              <a:gd name="connsiteY10" fmla="*/ 2381693 h 2381693"/>
              <a:gd name="connsiteX11" fmla="*/ 4391246 w 4401879"/>
              <a:gd name="connsiteY11" fmla="*/ 2222204 h 2381693"/>
              <a:gd name="connsiteX12" fmla="*/ 3870251 w 4401879"/>
              <a:gd name="connsiteY12" fmla="*/ 2211572 h 2381693"/>
              <a:gd name="connsiteX13" fmla="*/ 3306725 w 4401879"/>
              <a:gd name="connsiteY13" fmla="*/ 2073349 h 2381693"/>
              <a:gd name="connsiteX14" fmla="*/ 3009014 w 4401879"/>
              <a:gd name="connsiteY14" fmla="*/ 1892595 h 2381693"/>
              <a:gd name="connsiteX15" fmla="*/ 2636874 w 4401879"/>
              <a:gd name="connsiteY15" fmla="*/ 1392865 h 2381693"/>
              <a:gd name="connsiteX16" fmla="*/ 2413591 w 4401879"/>
              <a:gd name="connsiteY16" fmla="*/ 1031358 h 2381693"/>
              <a:gd name="connsiteX17" fmla="*/ 2083981 w 4401879"/>
              <a:gd name="connsiteY17" fmla="*/ 489097 h 2381693"/>
              <a:gd name="connsiteX18" fmla="*/ 1743739 w 4401879"/>
              <a:gd name="connsiteY18" fmla="*/ 159488 h 2381693"/>
              <a:gd name="connsiteX19" fmla="*/ 1222744 w 4401879"/>
              <a:gd name="connsiteY19" fmla="*/ 0 h 2381693"/>
              <a:gd name="connsiteX20" fmla="*/ 829339 w 4401879"/>
              <a:gd name="connsiteY20" fmla="*/ 212651 h 2381693"/>
              <a:gd name="connsiteX21" fmla="*/ 489098 w 4401879"/>
              <a:gd name="connsiteY21" fmla="*/ 404037 h 2381693"/>
              <a:gd name="connsiteX22" fmla="*/ 159488 w 4401879"/>
              <a:gd name="connsiteY22" fmla="*/ 457200 h 2381693"/>
              <a:gd name="connsiteX23" fmla="*/ 0 w 4401879"/>
              <a:gd name="connsiteY23" fmla="*/ 457200 h 2381693"/>
              <a:gd name="connsiteX24" fmla="*/ 21265 w 4401879"/>
              <a:gd name="connsiteY24" fmla="*/ 691116 h 23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01879" h="2381693">
                <a:moveTo>
                  <a:pt x="21265" y="691116"/>
                </a:moveTo>
                <a:lnTo>
                  <a:pt x="414670" y="637953"/>
                </a:lnTo>
                <a:lnTo>
                  <a:pt x="871870" y="446567"/>
                </a:lnTo>
                <a:lnTo>
                  <a:pt x="1244009" y="287079"/>
                </a:lnTo>
                <a:lnTo>
                  <a:pt x="1658679" y="467832"/>
                </a:lnTo>
                <a:lnTo>
                  <a:pt x="2062716" y="1031358"/>
                </a:lnTo>
                <a:lnTo>
                  <a:pt x="2594344" y="1786270"/>
                </a:lnTo>
                <a:lnTo>
                  <a:pt x="3062177" y="2211572"/>
                </a:lnTo>
                <a:lnTo>
                  <a:pt x="3349256" y="2307265"/>
                </a:lnTo>
                <a:lnTo>
                  <a:pt x="3689498" y="2371060"/>
                </a:lnTo>
                <a:lnTo>
                  <a:pt x="4401879" y="2381693"/>
                </a:lnTo>
                <a:lnTo>
                  <a:pt x="4391246" y="2222204"/>
                </a:lnTo>
                <a:lnTo>
                  <a:pt x="3870251" y="2211572"/>
                </a:lnTo>
                <a:lnTo>
                  <a:pt x="3306725" y="2073349"/>
                </a:lnTo>
                <a:lnTo>
                  <a:pt x="3009014" y="1892595"/>
                </a:lnTo>
                <a:lnTo>
                  <a:pt x="2636874" y="1392865"/>
                </a:lnTo>
                <a:lnTo>
                  <a:pt x="2413591" y="1031358"/>
                </a:lnTo>
                <a:lnTo>
                  <a:pt x="2083981" y="489097"/>
                </a:lnTo>
                <a:lnTo>
                  <a:pt x="1743739" y="159488"/>
                </a:lnTo>
                <a:lnTo>
                  <a:pt x="1222744" y="0"/>
                </a:lnTo>
                <a:lnTo>
                  <a:pt x="829339" y="212651"/>
                </a:lnTo>
                <a:lnTo>
                  <a:pt x="489098" y="404037"/>
                </a:lnTo>
                <a:lnTo>
                  <a:pt x="159488" y="457200"/>
                </a:lnTo>
                <a:lnTo>
                  <a:pt x="0" y="457200"/>
                </a:lnTo>
                <a:lnTo>
                  <a:pt x="21265" y="691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 cstate="print"/>
          <a:srcRect b="4248"/>
          <a:stretch>
            <a:fillRect/>
          </a:stretch>
        </p:blipFill>
        <p:spPr bwMode="auto">
          <a:xfrm>
            <a:off x="611188" y="753988"/>
            <a:ext cx="78613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3371" y="5763156"/>
            <a:ext cx="8964488" cy="10544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Nombre de complexes activés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Intermédiaires réactionnels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59713" y="6118190"/>
            <a:ext cx="5432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Ils se trouvent à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minimum local d’énergie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courbe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f(CR)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3635896" y="5772173"/>
            <a:ext cx="51125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 en a autant que d’actes élémentaires !</a:t>
            </a:r>
          </a:p>
        </p:txBody>
      </p:sp>
      <p:cxnSp>
        <p:nvCxnSpPr>
          <p:cNvPr id="7" name="Connecteur droit avec flèche 6"/>
          <p:cNvCxnSpPr>
            <a:stCxn id="5" idx="4"/>
          </p:cNvCxnSpPr>
          <p:nvPr/>
        </p:nvCxnSpPr>
        <p:spPr>
          <a:xfrm>
            <a:off x="4356100" y="4327451"/>
            <a:ext cx="0" cy="431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5856" y="4759052"/>
            <a:ext cx="223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Intermédiaire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réactionnel</a:t>
            </a:r>
            <a:endParaRPr lang="fr-F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124075" y="1662038"/>
            <a:ext cx="719138" cy="50482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99592" y="1886893"/>
            <a:ext cx="1656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Complexes activés</a:t>
            </a:r>
            <a:endParaRPr lang="fr-FR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93328" t="95592" r="260" b="-1093"/>
          <a:stretch>
            <a:fillRect/>
          </a:stretch>
        </p:blipFill>
        <p:spPr bwMode="auto">
          <a:xfrm>
            <a:off x="8388424" y="4725144"/>
            <a:ext cx="5040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rme libre 16"/>
          <p:cNvSpPr/>
          <p:nvPr/>
        </p:nvSpPr>
        <p:spPr>
          <a:xfrm>
            <a:off x="4379126" y="2682395"/>
            <a:ext cx="3600400" cy="1872208"/>
          </a:xfrm>
          <a:custGeom>
            <a:avLst/>
            <a:gdLst>
              <a:gd name="connsiteX0" fmla="*/ 0 w 4286250"/>
              <a:gd name="connsiteY0" fmla="*/ 388937 h 2151062"/>
              <a:gd name="connsiteX1" fmla="*/ 209550 w 4286250"/>
              <a:gd name="connsiteY1" fmla="*/ 388937 h 2151062"/>
              <a:gd name="connsiteX2" fmla="*/ 457200 w 4286250"/>
              <a:gd name="connsiteY2" fmla="*/ 331787 h 2151062"/>
              <a:gd name="connsiteX3" fmla="*/ 676275 w 4286250"/>
              <a:gd name="connsiteY3" fmla="*/ 207962 h 2151062"/>
              <a:gd name="connsiteX4" fmla="*/ 904875 w 4286250"/>
              <a:gd name="connsiteY4" fmla="*/ 112712 h 2151062"/>
              <a:gd name="connsiteX5" fmla="*/ 1114425 w 4286250"/>
              <a:gd name="connsiteY5" fmla="*/ 17462 h 2151062"/>
              <a:gd name="connsiteX6" fmla="*/ 1285875 w 4286250"/>
              <a:gd name="connsiteY6" fmla="*/ 7937 h 2151062"/>
              <a:gd name="connsiteX7" fmla="*/ 1485900 w 4286250"/>
              <a:gd name="connsiteY7" fmla="*/ 26987 h 2151062"/>
              <a:gd name="connsiteX8" fmla="*/ 1647825 w 4286250"/>
              <a:gd name="connsiteY8" fmla="*/ 103187 h 2151062"/>
              <a:gd name="connsiteX9" fmla="*/ 1781175 w 4286250"/>
              <a:gd name="connsiteY9" fmla="*/ 227012 h 2151062"/>
              <a:gd name="connsiteX10" fmla="*/ 1933575 w 4286250"/>
              <a:gd name="connsiteY10" fmla="*/ 417512 h 2151062"/>
              <a:gd name="connsiteX11" fmla="*/ 2143125 w 4286250"/>
              <a:gd name="connsiteY11" fmla="*/ 712787 h 2151062"/>
              <a:gd name="connsiteX12" fmla="*/ 2419350 w 4286250"/>
              <a:gd name="connsiteY12" fmla="*/ 1131887 h 2151062"/>
              <a:gd name="connsiteX13" fmla="*/ 2609850 w 4286250"/>
              <a:gd name="connsiteY13" fmla="*/ 1427162 h 2151062"/>
              <a:gd name="connsiteX14" fmla="*/ 2790825 w 4286250"/>
              <a:gd name="connsiteY14" fmla="*/ 1674812 h 2151062"/>
              <a:gd name="connsiteX15" fmla="*/ 2952750 w 4286250"/>
              <a:gd name="connsiteY15" fmla="*/ 1836737 h 2151062"/>
              <a:gd name="connsiteX16" fmla="*/ 3162300 w 4286250"/>
              <a:gd name="connsiteY16" fmla="*/ 1960562 h 2151062"/>
              <a:gd name="connsiteX17" fmla="*/ 3371850 w 4286250"/>
              <a:gd name="connsiteY17" fmla="*/ 2046287 h 2151062"/>
              <a:gd name="connsiteX18" fmla="*/ 3619500 w 4286250"/>
              <a:gd name="connsiteY18" fmla="*/ 2103437 h 2151062"/>
              <a:gd name="connsiteX19" fmla="*/ 3952875 w 4286250"/>
              <a:gd name="connsiteY19" fmla="*/ 2112962 h 2151062"/>
              <a:gd name="connsiteX20" fmla="*/ 4152900 w 4286250"/>
              <a:gd name="connsiteY20" fmla="*/ 2122487 h 2151062"/>
              <a:gd name="connsiteX21" fmla="*/ 4286250 w 4286250"/>
              <a:gd name="connsiteY21" fmla="*/ 2151062 h 215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6250" h="2151062">
                <a:moveTo>
                  <a:pt x="0" y="388937"/>
                </a:moveTo>
                <a:cubicBezTo>
                  <a:pt x="66675" y="393699"/>
                  <a:pt x="133350" y="398462"/>
                  <a:pt x="209550" y="388937"/>
                </a:cubicBezTo>
                <a:cubicBezTo>
                  <a:pt x="285750" y="379412"/>
                  <a:pt x="379413" y="361950"/>
                  <a:pt x="457200" y="331787"/>
                </a:cubicBezTo>
                <a:cubicBezTo>
                  <a:pt x="534988" y="301625"/>
                  <a:pt x="601663" y="244474"/>
                  <a:pt x="676275" y="207962"/>
                </a:cubicBezTo>
                <a:cubicBezTo>
                  <a:pt x="750887" y="171450"/>
                  <a:pt x="831850" y="144462"/>
                  <a:pt x="904875" y="112712"/>
                </a:cubicBezTo>
                <a:cubicBezTo>
                  <a:pt x="977900" y="80962"/>
                  <a:pt x="1050925" y="34924"/>
                  <a:pt x="1114425" y="17462"/>
                </a:cubicBezTo>
                <a:cubicBezTo>
                  <a:pt x="1177925" y="0"/>
                  <a:pt x="1223963" y="6350"/>
                  <a:pt x="1285875" y="7937"/>
                </a:cubicBezTo>
                <a:cubicBezTo>
                  <a:pt x="1347787" y="9524"/>
                  <a:pt x="1425575" y="11112"/>
                  <a:pt x="1485900" y="26987"/>
                </a:cubicBezTo>
                <a:cubicBezTo>
                  <a:pt x="1546225" y="42862"/>
                  <a:pt x="1598612" y="69849"/>
                  <a:pt x="1647825" y="103187"/>
                </a:cubicBezTo>
                <a:cubicBezTo>
                  <a:pt x="1697038" y="136525"/>
                  <a:pt x="1733550" y="174625"/>
                  <a:pt x="1781175" y="227012"/>
                </a:cubicBezTo>
                <a:cubicBezTo>
                  <a:pt x="1828800" y="279400"/>
                  <a:pt x="1873250" y="336550"/>
                  <a:pt x="1933575" y="417512"/>
                </a:cubicBezTo>
                <a:cubicBezTo>
                  <a:pt x="1993900" y="498475"/>
                  <a:pt x="2062163" y="593725"/>
                  <a:pt x="2143125" y="712787"/>
                </a:cubicBezTo>
                <a:cubicBezTo>
                  <a:pt x="2224087" y="831849"/>
                  <a:pt x="2341563" y="1012825"/>
                  <a:pt x="2419350" y="1131887"/>
                </a:cubicBezTo>
                <a:cubicBezTo>
                  <a:pt x="2497137" y="1250949"/>
                  <a:pt x="2547938" y="1336675"/>
                  <a:pt x="2609850" y="1427162"/>
                </a:cubicBezTo>
                <a:cubicBezTo>
                  <a:pt x="2671762" y="1517649"/>
                  <a:pt x="2733675" y="1606550"/>
                  <a:pt x="2790825" y="1674812"/>
                </a:cubicBezTo>
                <a:cubicBezTo>
                  <a:pt x="2847975" y="1743074"/>
                  <a:pt x="2890837" y="1789112"/>
                  <a:pt x="2952750" y="1836737"/>
                </a:cubicBezTo>
                <a:cubicBezTo>
                  <a:pt x="3014663" y="1884362"/>
                  <a:pt x="3092450" y="1925637"/>
                  <a:pt x="3162300" y="1960562"/>
                </a:cubicBezTo>
                <a:cubicBezTo>
                  <a:pt x="3232150" y="1995487"/>
                  <a:pt x="3295650" y="2022475"/>
                  <a:pt x="3371850" y="2046287"/>
                </a:cubicBezTo>
                <a:cubicBezTo>
                  <a:pt x="3448050" y="2070099"/>
                  <a:pt x="3522663" y="2092325"/>
                  <a:pt x="3619500" y="2103437"/>
                </a:cubicBezTo>
                <a:cubicBezTo>
                  <a:pt x="3716337" y="2114549"/>
                  <a:pt x="3863975" y="2109787"/>
                  <a:pt x="3952875" y="2112962"/>
                </a:cubicBezTo>
                <a:cubicBezTo>
                  <a:pt x="4041775" y="2116137"/>
                  <a:pt x="4097338" y="2116137"/>
                  <a:pt x="4152900" y="2122487"/>
                </a:cubicBezTo>
                <a:cubicBezTo>
                  <a:pt x="4208462" y="2128837"/>
                  <a:pt x="4247356" y="2139949"/>
                  <a:pt x="4286250" y="215106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284663" y="1590601"/>
            <a:ext cx="1800225" cy="136842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899592" y="1806724"/>
            <a:ext cx="3456384" cy="2116460"/>
          </a:xfrm>
          <a:custGeom>
            <a:avLst/>
            <a:gdLst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00150 w 4029075"/>
              <a:gd name="connsiteY3" fmla="*/ 2333625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67247 w 4029075"/>
              <a:gd name="connsiteY3" fmla="*/ 2277988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9075" h="2476500">
                <a:moveTo>
                  <a:pt x="0" y="2476500"/>
                </a:moveTo>
                <a:cubicBezTo>
                  <a:pt x="206375" y="2476500"/>
                  <a:pt x="412750" y="2476500"/>
                  <a:pt x="571500" y="2466975"/>
                </a:cubicBezTo>
                <a:cubicBezTo>
                  <a:pt x="730250" y="2457450"/>
                  <a:pt x="836542" y="2450848"/>
                  <a:pt x="952500" y="2419350"/>
                </a:cubicBezTo>
                <a:cubicBezTo>
                  <a:pt x="1068458" y="2387852"/>
                  <a:pt x="1186285" y="2330376"/>
                  <a:pt x="1267247" y="2277988"/>
                </a:cubicBezTo>
                <a:cubicBezTo>
                  <a:pt x="1348210" y="2225601"/>
                  <a:pt x="1381195" y="2192590"/>
                  <a:pt x="1438275" y="2105025"/>
                </a:cubicBezTo>
                <a:cubicBezTo>
                  <a:pt x="1495355" y="2017460"/>
                  <a:pt x="1554163" y="1868488"/>
                  <a:pt x="1609725" y="1752600"/>
                </a:cubicBezTo>
                <a:cubicBezTo>
                  <a:pt x="1665288" y="1636713"/>
                  <a:pt x="1714500" y="1550988"/>
                  <a:pt x="1771650" y="1409700"/>
                </a:cubicBezTo>
                <a:cubicBezTo>
                  <a:pt x="1828800" y="1268413"/>
                  <a:pt x="1903413" y="1033462"/>
                  <a:pt x="1952625" y="904875"/>
                </a:cubicBezTo>
                <a:cubicBezTo>
                  <a:pt x="2001837" y="776288"/>
                  <a:pt x="2022475" y="739775"/>
                  <a:pt x="2066925" y="638175"/>
                </a:cubicBezTo>
                <a:cubicBezTo>
                  <a:pt x="2111375" y="536575"/>
                  <a:pt x="2171700" y="385762"/>
                  <a:pt x="2219325" y="295275"/>
                </a:cubicBezTo>
                <a:cubicBezTo>
                  <a:pt x="2266950" y="204788"/>
                  <a:pt x="2322513" y="138112"/>
                  <a:pt x="2352675" y="95250"/>
                </a:cubicBezTo>
                <a:cubicBezTo>
                  <a:pt x="2382837" y="52388"/>
                  <a:pt x="2371725" y="52387"/>
                  <a:pt x="2400300" y="38100"/>
                </a:cubicBezTo>
                <a:cubicBezTo>
                  <a:pt x="2428875" y="23813"/>
                  <a:pt x="2474912" y="0"/>
                  <a:pt x="2524125" y="9525"/>
                </a:cubicBezTo>
                <a:cubicBezTo>
                  <a:pt x="2573338" y="19050"/>
                  <a:pt x="2647950" y="60325"/>
                  <a:pt x="2695575" y="95250"/>
                </a:cubicBezTo>
                <a:cubicBezTo>
                  <a:pt x="2743200" y="130175"/>
                  <a:pt x="2763838" y="157163"/>
                  <a:pt x="2809875" y="219075"/>
                </a:cubicBezTo>
                <a:cubicBezTo>
                  <a:pt x="2855912" y="280987"/>
                  <a:pt x="2919413" y="384175"/>
                  <a:pt x="2971800" y="466725"/>
                </a:cubicBezTo>
                <a:cubicBezTo>
                  <a:pt x="3024187" y="549275"/>
                  <a:pt x="3073400" y="630238"/>
                  <a:pt x="3124200" y="714375"/>
                </a:cubicBezTo>
                <a:cubicBezTo>
                  <a:pt x="3175000" y="798512"/>
                  <a:pt x="3221038" y="890588"/>
                  <a:pt x="3276600" y="971550"/>
                </a:cubicBezTo>
                <a:cubicBezTo>
                  <a:pt x="3332163" y="1052513"/>
                  <a:pt x="3397250" y="1141413"/>
                  <a:pt x="3457575" y="1200150"/>
                </a:cubicBezTo>
                <a:cubicBezTo>
                  <a:pt x="3517900" y="1258887"/>
                  <a:pt x="3576638" y="1287463"/>
                  <a:pt x="3638550" y="1323975"/>
                </a:cubicBezTo>
                <a:cubicBezTo>
                  <a:pt x="3700462" y="1360487"/>
                  <a:pt x="3763963" y="1401763"/>
                  <a:pt x="3829050" y="1419225"/>
                </a:cubicBezTo>
                <a:cubicBezTo>
                  <a:pt x="3894137" y="1436687"/>
                  <a:pt x="3961606" y="1432718"/>
                  <a:pt x="4029075" y="1428750"/>
                </a:cubicBezTo>
              </a:path>
            </a:pathLst>
          </a:custGeom>
          <a:ln w="38100"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771775" y="753988"/>
            <a:ext cx="1800225" cy="12954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195513" y="2311326"/>
            <a:ext cx="2089150" cy="7143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3924300" y="3030463"/>
            <a:ext cx="863600" cy="129698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-521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1100" dirty="0">
                <a:ea typeface="Calibri" pitchFamily="34" charset="0"/>
                <a:cs typeface="Times New Roman" pitchFamily="18" charset="0"/>
              </a:rPr>
              <a:t>			</a:t>
            </a:r>
            <a:r>
              <a:rPr lang="fr-FR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C – Cl 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+   Cl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endParaRPr lang="fr-FR" sz="2400" dirty="0">
              <a:solidFill>
                <a:srgbClr val="007A37"/>
              </a:solidFill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indent="449263" algn="just" eaLnBrk="0" hangingPunct="0"/>
            <a:r>
              <a:rPr lang="fr-FR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			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 +   HO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</a:t>
            </a:r>
            <a:r>
              <a:rPr lang="fr-F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– OH</a:t>
            </a:r>
          </a:p>
        </p:txBody>
      </p:sp>
      <p:sp>
        <p:nvSpPr>
          <p:cNvPr id="19" name="AutoShape 1"/>
          <p:cNvSpPr>
            <a:spLocks/>
          </p:cNvSpPr>
          <p:nvPr/>
        </p:nvSpPr>
        <p:spPr bwMode="auto">
          <a:xfrm>
            <a:off x="2627784" y="57875"/>
            <a:ext cx="144462" cy="620713"/>
          </a:xfrm>
          <a:prstGeom prst="leftBrace">
            <a:avLst>
              <a:gd name="adj1" fmla="val 60771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899592" y="70332"/>
            <a:ext cx="1657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u="sng" dirty="0">
                <a:sym typeface="Wingdings 3" pitchFamily="18" charset="2"/>
              </a:rPr>
              <a:t>Mécanisme</a:t>
            </a:r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11268" grpId="0" animBg="1"/>
      <p:bldP spid="8" grpId="0"/>
      <p:bldP spid="15" grpId="0"/>
      <p:bldP spid="10" grpId="0" animBg="1"/>
      <p:bldP spid="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44624"/>
            <a:ext cx="8964488" cy="12241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Nombre de complexes activés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Intermédiaires réactionnels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73846" y="485689"/>
            <a:ext cx="5432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Ils se trouvent à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minimum local d’énergie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courbe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f(CR)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50029" y="53641"/>
            <a:ext cx="51125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 en a autant que d’actes élémentaires 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56792"/>
            <a:ext cx="8706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Les « outils » pour l’étude des réactions complexes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495535" y="4479503"/>
            <a:ext cx="9676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400" b="1" dirty="0"/>
              <a:t> </a:t>
            </a:r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Vitesse volumique de formation d’une espèce chimique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3068960"/>
            <a:ext cx="82089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Méthode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On propose plusieurs mécanismes réactionnels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		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On établit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loi de vitesse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théorique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chacun 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		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 compare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avec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loi de vitesse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expérimentale</a:t>
            </a:r>
            <a:r>
              <a:rPr lang="fr-FR" sz="2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…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88840"/>
            <a:ext cx="723629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Nécessité de connaître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le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MECANISME REACTIONNEL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…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119664" y="2492896"/>
            <a:ext cx="302433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… mais </a:t>
            </a:r>
            <a:r>
              <a:rPr lang="fr-FR" sz="2400" b="1" u="sng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PAS INTUITIF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9374" y="4941169"/>
            <a:ext cx="8977121" cy="165618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85185"/>
            <a:ext cx="7703790" cy="13766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1985" grpId="0" animBg="1"/>
      <p:bldP spid="8" grpId="0" animBg="1"/>
      <p:bldP spid="9" grpId="0" animBg="1"/>
      <p:bldP spid="419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000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: Réactions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de substitution nucléophile :</a:t>
            </a:r>
            <a:endParaRPr lang="en-US" sz="2000" dirty="0">
              <a:latin typeface="Arial" pitchFamily="34" charset="0"/>
              <a:ea typeface="Calibri" pitchFamily="34" charset="0"/>
              <a:cs typeface="Arial" pitchFamily="34" charset="0"/>
              <a:sym typeface="Wingdings 3" pitchFamily="18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5981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6000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156176" y="1628800"/>
            <a:ext cx="2808287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Equation chimique = bilan de ce qui est observé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macroscopiquement</a:t>
            </a:r>
            <a:endParaRPr lang="fr-FR" sz="2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56176" y="4149080"/>
            <a:ext cx="2735262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microscopiquement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réaction chimique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 se fait pas toujours en une seule étape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!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9792" y="548680"/>
            <a:ext cx="4540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R –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Cl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  +  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</a:rPr>
              <a:t>–    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R – OH   +  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Cl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7384"/>
            <a:ext cx="8706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Les « outils » pour l’étude des réactions complexes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532047" y="368282"/>
            <a:ext cx="9676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400" b="1" dirty="0"/>
              <a:t> </a:t>
            </a:r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Vitesse volumique de formation d’une espèce chimique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9374" y="801087"/>
            <a:ext cx="8977121" cy="298795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#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coefficient stœchiométrique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 l’espèce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dans l’acte élémentaire qui le forme ou qui le consomme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#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vitesse volumique de réaction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 l’acte élémentaire qui forme ou qui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consom-me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 l’espèce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;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209" y="884213"/>
            <a:ext cx="7703790" cy="13766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386104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Exprimer la vitesse volumique de formation des espèces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présentes dans le mécanisme réactionnel suivant en fonction des constantes de vitesse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des concentrations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[C]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[D]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2525" t="60160" r="5501" b="26560"/>
          <a:stretch>
            <a:fillRect/>
          </a:stretch>
        </p:blipFill>
        <p:spPr bwMode="auto">
          <a:xfrm>
            <a:off x="1763688" y="4941168"/>
            <a:ext cx="5544616" cy="79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4017" y="6018501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619672" y="581939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668530" y="6237312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40538" y="627203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9752" y="6021288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47864" y="6021288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[A]²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209" y="89338"/>
            <a:ext cx="7703790" cy="13766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4847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Exprimer la vitesse volumique de formation des espèces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présentes dans le mécanisme réactionnel suivant en fonction des constantes de vitesse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des concentrations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[C]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[D]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2525" t="60160" r="5501" b="26560"/>
          <a:stretch>
            <a:fillRect/>
          </a:stretch>
        </p:blipFill>
        <p:spPr bwMode="auto">
          <a:xfrm>
            <a:off x="1763688" y="2564904"/>
            <a:ext cx="5544616" cy="79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017" y="3556096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672" y="335699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668530" y="3774907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40538" y="380963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3558883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5856" y="35730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[A]²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4017" y="4365104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19672" y="416600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668530" y="4583915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40538" y="461864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52" y="4367891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31840" y="4367891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4017" y="5212280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19672" y="501317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668530" y="5431091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40538" y="546581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9752" y="5215067"/>
            <a:ext cx="114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19872" y="522920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A]² 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4017" y="6004368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19672" y="580526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d[D]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1668530" y="6223179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40538" y="625790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39752" y="6007155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203848" y="602128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87950" y="3506124"/>
            <a:ext cx="2376264" cy="304698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</a:p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[C](t)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[D](t)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105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Exprimer la vitesse volumique de formation des espèces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présentes dans le mécanisme réactionnel suivant en fonction des constantes de vitesse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des concentrations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[C]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[D]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497" y="1081193"/>
            <a:ext cx="1567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11151" y="882089"/>
            <a:ext cx="80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560009" y="1300004"/>
            <a:ext cx="5835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32017" y="1334729"/>
            <a:ext cx="80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1231" y="1083980"/>
            <a:ext cx="1154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29644" y="1494309"/>
            <a:ext cx="2844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A]² 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92489" y="1069724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68144" y="87062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d[D]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917002" y="1288535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89010" y="132326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1072511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52320" y="1086644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1560" y="2060848"/>
            <a:ext cx="6973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400" b="1" dirty="0"/>
              <a:t> </a:t>
            </a:r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Exemples de modélisations possibles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564904"/>
            <a:ext cx="7460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Modélisation par 2 actes élémentaires SUCCESSIFS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560" y="2924944"/>
            <a:ext cx="24988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u="sng" dirty="0" smtClean="0"/>
              <a:t>Réaction chimique</a:t>
            </a:r>
            <a:endParaRPr lang="fr-FR" sz="2400" dirty="0" smtClean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8822" t="48719" r="15424" b="36481"/>
          <a:stretch>
            <a:fillRect/>
          </a:stretch>
        </p:blipFill>
        <p:spPr bwMode="auto">
          <a:xfrm>
            <a:off x="3707904" y="3356992"/>
            <a:ext cx="5040560" cy="7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860032" y="2924944"/>
            <a:ext cx="31147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u="sng" dirty="0" smtClean="0"/>
              <a:t>Mécanisme réactionnel</a:t>
            </a:r>
            <a:endParaRPr lang="fr-FR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331640" y="3429000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prstClr val="black"/>
                </a:solidFill>
              </a:rPr>
              <a:t>A </a:t>
            </a:r>
            <a:r>
              <a:rPr lang="fr-FR" sz="2400" b="1" dirty="0">
                <a:solidFill>
                  <a:prstClr val="black"/>
                </a:solidFill>
                <a:sym typeface="Wingdings"/>
              </a:rPr>
              <a:t></a:t>
            </a:r>
            <a:r>
              <a:rPr lang="fr-FR" sz="2400" b="1" dirty="0">
                <a:solidFill>
                  <a:prstClr val="black"/>
                </a:solidFill>
              </a:rPr>
              <a:t> C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4149080"/>
            <a:ext cx="8570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les équations différentielles vérifiées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[C]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512" y="4636216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655167" y="443711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704025" y="4855027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76033" y="488975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5247" y="4639003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239343" y="4639003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4017" y="5428304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619672" y="522920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1668530" y="5647115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740538" y="568184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39752" y="54310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491880" y="5431091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36079" y="6215059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611734" y="6015955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1660592" y="6433870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732600" y="6468595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31814" y="6217846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991461" y="6203484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96136" y="4730368"/>
            <a:ext cx="3068078" cy="193899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</a:p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[C](t)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9" grpId="0" animBg="1"/>
      <p:bldP spid="20" grpId="0"/>
      <p:bldP spid="40962" grpId="0"/>
      <p:bldP spid="26" grpId="0"/>
      <p:bldP spid="32" grpId="0"/>
      <p:bldP spid="38" grpId="0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8570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les équations différentielles vérifiées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[C]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59375" y="2752995"/>
            <a:ext cx="8977121" cy="3844357"/>
            <a:chOff x="59375" y="72890"/>
            <a:chExt cx="8977121" cy="3844357"/>
          </a:xfrm>
        </p:grpSpPr>
        <p:grpSp>
          <p:nvGrpSpPr>
            <p:cNvPr id="35" name="Groupe 19"/>
            <p:cNvGrpSpPr/>
            <p:nvPr/>
          </p:nvGrpSpPr>
          <p:grpSpPr>
            <a:xfrm>
              <a:off x="59375" y="72890"/>
              <a:ext cx="8977121" cy="3844357"/>
              <a:chOff x="59375" y="72890"/>
              <a:chExt cx="8977121" cy="3844357"/>
            </a:xfrm>
          </p:grpSpPr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9349"/>
                <a:ext cx="8977121" cy="383789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2890"/>
                <a:ext cx="388843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/>
                  <a:t>k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= </a:t>
                </a:r>
                <a:r>
                  <a:rPr lang="en-US" sz="2200" b="1" dirty="0" smtClean="0"/>
                  <a:t>1,00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k</a:t>
                </a:r>
                <a:r>
                  <a:rPr lang="en-US" sz="2200" b="1" baseline="-25000" dirty="0" smtClean="0"/>
                  <a:t>2</a:t>
                </a:r>
                <a:r>
                  <a:rPr lang="en-US" sz="2200" b="1" dirty="0" smtClean="0"/>
                  <a:t> = 0,02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3959382" y="72890"/>
                <a:ext cx="5076056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[C]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5381" t="25200" r="34379" b="32801"/>
            <a:stretch>
              <a:fillRect/>
            </a:stretch>
          </p:blipFill>
          <p:spPr bwMode="auto">
            <a:xfrm>
              <a:off x="179512" y="548680"/>
              <a:ext cx="3384376" cy="26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 3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548680"/>
              <a:ext cx="4176464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ectangle 41"/>
          <p:cNvSpPr/>
          <p:nvPr/>
        </p:nvSpPr>
        <p:spPr>
          <a:xfrm>
            <a:off x="1979712" y="4509120"/>
            <a:ext cx="151990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k</a:t>
            </a:r>
            <a:r>
              <a:rPr lang="fr-FR" sz="2400" b="1" baseline="-25000" dirty="0">
                <a:solidFill>
                  <a:srgbClr val="FF0000"/>
                </a:solidFill>
              </a:rPr>
              <a:t>1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&gt;&gt; k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</a:rPr>
              <a:t> &lt;&lt; </a:t>
            </a:r>
            <a:r>
              <a:rPr lang="fr-FR" sz="2400" b="1" dirty="0">
                <a:solidFill>
                  <a:srgbClr val="FF0000"/>
                </a:solidFill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</a:rPr>
              <a:t>a2</a:t>
            </a:r>
            <a:r>
              <a:rPr lang="fr-FR" sz="2400" dirty="0"/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23528" y="6093296"/>
            <a:ext cx="367240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plus lent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79512" y="459752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655167" y="26064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1704025" y="678563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776033" y="71328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75247" y="462539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239343" y="462539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44017" y="1251840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619672" y="10527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1668530" y="1470651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740538" y="150537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39752" y="125462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491880" y="1254627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36079" y="2038595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611734" y="183949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1660592" y="2257406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732600" y="229213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31814" y="2041382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991461" y="202702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96136" y="553904"/>
            <a:ext cx="3068078" cy="193899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</a:p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[C](t)</a:t>
            </a:r>
            <a:endParaRPr lang="fr-FR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716016" y="6093296"/>
            <a:ext cx="403244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immédiatement consommé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026" grpId="0" animBg="1"/>
      <p:bldP spid="10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32"/>
          <p:cNvGrpSpPr/>
          <p:nvPr/>
        </p:nvGrpSpPr>
        <p:grpSpPr>
          <a:xfrm>
            <a:off x="107504" y="69649"/>
            <a:ext cx="8977121" cy="4007423"/>
            <a:chOff x="59375" y="72890"/>
            <a:chExt cx="8977121" cy="3984200"/>
          </a:xfrm>
        </p:grpSpPr>
        <p:grpSp>
          <p:nvGrpSpPr>
            <p:cNvPr id="4" name="Groupe 19"/>
            <p:cNvGrpSpPr/>
            <p:nvPr/>
          </p:nvGrpSpPr>
          <p:grpSpPr>
            <a:xfrm>
              <a:off x="59375" y="72890"/>
              <a:ext cx="8977121" cy="3984200"/>
              <a:chOff x="59375" y="72890"/>
              <a:chExt cx="8977121" cy="3984200"/>
            </a:xfrm>
          </p:grpSpPr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9349"/>
                <a:ext cx="8977121" cy="397774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2890"/>
                <a:ext cx="388843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/>
                  <a:t>k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= </a:t>
                </a:r>
                <a:r>
                  <a:rPr lang="en-US" sz="2200" b="1" dirty="0" smtClean="0"/>
                  <a:t>1,00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k</a:t>
                </a:r>
                <a:r>
                  <a:rPr lang="en-US" sz="2200" b="1" baseline="-25000" dirty="0" smtClean="0"/>
                  <a:t>2</a:t>
                </a:r>
                <a:r>
                  <a:rPr lang="en-US" sz="2200" b="1" dirty="0" smtClean="0"/>
                  <a:t> = 0,02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3959382" y="72890"/>
                <a:ext cx="5076056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[C]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5381" t="25200" r="34379" b="32801"/>
            <a:stretch>
              <a:fillRect/>
            </a:stretch>
          </p:blipFill>
          <p:spPr bwMode="auto">
            <a:xfrm>
              <a:off x="179512" y="548680"/>
              <a:ext cx="3384376" cy="26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 3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548680"/>
              <a:ext cx="4176464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ectangle 41"/>
          <p:cNvSpPr/>
          <p:nvPr/>
        </p:nvSpPr>
        <p:spPr>
          <a:xfrm>
            <a:off x="2027841" y="1825774"/>
            <a:ext cx="151990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k</a:t>
            </a:r>
            <a:r>
              <a:rPr lang="fr-FR" sz="2400" b="1" baseline="-25000" dirty="0">
                <a:solidFill>
                  <a:srgbClr val="FF0000"/>
                </a:solidFill>
              </a:rPr>
              <a:t>1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&gt;&gt; k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</a:rPr>
              <a:t> &lt;&lt; </a:t>
            </a:r>
            <a:r>
              <a:rPr lang="fr-FR" sz="2400" b="1" dirty="0">
                <a:solidFill>
                  <a:srgbClr val="FF0000"/>
                </a:solidFill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</a:rPr>
              <a:t>a2</a:t>
            </a:r>
            <a:r>
              <a:rPr lang="fr-FR" sz="2400" dirty="0"/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23528" y="3429000"/>
            <a:ext cx="367240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plus lent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716016" y="3429000"/>
            <a:ext cx="396044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immédiatement consommé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025" y="4310084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275856" y="407707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3347864" y="4526108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96722" y="454637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4310084"/>
            <a:ext cx="4104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[C]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23928" y="4814140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opposé de la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23928" y="5318196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disparition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selon l’Acte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923928" y="5822252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l’Acte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7504" y="4077072"/>
            <a:ext cx="9001000" cy="21833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68"/>
          <p:cNvCxnSpPr/>
          <p:nvPr/>
        </p:nvCxnSpPr>
        <p:spPr>
          <a:xfrm flipV="1">
            <a:off x="5076056" y="734224"/>
            <a:ext cx="1008112" cy="8640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5076056" y="2060848"/>
            <a:ext cx="936104" cy="7920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5580112" y="1196752"/>
            <a:ext cx="0" cy="17281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  <p:bldP spid="63" grpId="0"/>
      <p:bldP spid="64" grpId="0"/>
      <p:bldP spid="65" grpId="0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5439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19"/>
          <p:cNvGrpSpPr/>
          <p:nvPr/>
        </p:nvGrpSpPr>
        <p:grpSpPr>
          <a:xfrm>
            <a:off x="107504" y="69649"/>
            <a:ext cx="8977121" cy="3268293"/>
            <a:chOff x="59375" y="72890"/>
            <a:chExt cx="8977121" cy="3268293"/>
          </a:xfrm>
        </p:grpSpPr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59375" y="79349"/>
              <a:ext cx="8977121" cy="326183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59375" y="72890"/>
              <a:ext cx="3888432" cy="4147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/>
                <a:t>k</a:t>
              </a:r>
              <a:r>
                <a:rPr lang="en-US" sz="2200" b="1" baseline="-25000" dirty="0"/>
                <a:t>1</a:t>
              </a:r>
              <a:r>
                <a:rPr lang="en-US" sz="2200" b="1" dirty="0"/>
                <a:t> = </a:t>
              </a:r>
              <a:r>
                <a:rPr lang="en-US" sz="2200" b="1" dirty="0" smtClean="0"/>
                <a:t>1,00 s</a:t>
              </a:r>
              <a:r>
                <a:rPr lang="en-US" sz="2200" b="1" baseline="30000" dirty="0" smtClean="0"/>
                <a:t> – 1</a:t>
              </a:r>
              <a:r>
                <a:rPr lang="en-US" sz="2200" b="1" dirty="0" smtClean="0"/>
                <a:t>  ;  k</a:t>
              </a:r>
              <a:r>
                <a:rPr lang="en-US" sz="2200" b="1" baseline="-25000" dirty="0" smtClean="0"/>
                <a:t>2</a:t>
              </a:r>
              <a:r>
                <a:rPr lang="en-US" sz="2200" b="1" dirty="0" smtClean="0"/>
                <a:t> = 0,02 s</a:t>
              </a:r>
              <a:r>
                <a:rPr lang="en-US" sz="2200" b="1" baseline="30000" dirty="0" smtClean="0"/>
                <a:t> – 1</a:t>
              </a:r>
            </a:p>
            <a:p>
              <a:r>
                <a:rPr lang="en-US" sz="2400" b="1" dirty="0" smtClean="0"/>
                <a:t> </a:t>
              </a:r>
            </a:p>
            <a:p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3959382" y="72890"/>
              <a:ext cx="5076056" cy="4147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 smtClean="0"/>
                <a:t>[A]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1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 1 </a:t>
              </a:r>
              <a:r>
                <a:rPr lang="en-US" sz="2200" b="1" dirty="0" smtClean="0"/>
                <a:t>; [B]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[C]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0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 1</a:t>
              </a:r>
              <a:endParaRPr lang="fr-FR" sz="2200" dirty="0" smtClean="0"/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24180" y="709684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919011" y="47667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3991019" y="925708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039877" y="94597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008" y="1364010"/>
            <a:ext cx="4104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[C]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2008" y="1868066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opposé de la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008" y="2372122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disparition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selon l’Acte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2008" y="2876178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l’Acte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9375" y="3501008"/>
            <a:ext cx="8977121" cy="3268293"/>
            <a:chOff x="59375" y="3501008"/>
            <a:chExt cx="8977121" cy="3268293"/>
          </a:xfrm>
        </p:grpSpPr>
        <p:pic>
          <p:nvPicPr>
            <p:cNvPr id="25" name="Image 2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4005064"/>
              <a:ext cx="4104456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68401" t="25200" r="1363" b="32801"/>
            <a:stretch>
              <a:fillRect/>
            </a:stretch>
          </p:blipFill>
          <p:spPr bwMode="auto">
            <a:xfrm>
              <a:off x="251520" y="4005064"/>
              <a:ext cx="3384376" cy="26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e 20"/>
            <p:cNvGrpSpPr/>
            <p:nvPr/>
          </p:nvGrpSpPr>
          <p:grpSpPr>
            <a:xfrm>
              <a:off x="59375" y="3501008"/>
              <a:ext cx="8977121" cy="3268293"/>
              <a:chOff x="59375" y="72890"/>
              <a:chExt cx="8977121" cy="3268293"/>
            </a:xfrm>
          </p:grpSpPr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9349"/>
                <a:ext cx="8977121" cy="326183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2890"/>
                <a:ext cx="388843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/>
                  <a:t>k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= </a:t>
                </a:r>
                <a:r>
                  <a:rPr lang="en-US" sz="2200" b="1" dirty="0" smtClean="0"/>
                  <a:t>0,02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k</a:t>
                </a:r>
                <a:r>
                  <a:rPr lang="en-US" sz="2200" b="1" baseline="-25000" dirty="0" smtClean="0"/>
                  <a:t>2</a:t>
                </a:r>
                <a:r>
                  <a:rPr lang="en-US" sz="2200" b="1" dirty="0" smtClean="0"/>
                  <a:t> = 1,00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3959382" y="72890"/>
                <a:ext cx="5076056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[C]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1403648" y="5589240"/>
            <a:ext cx="158417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k</a:t>
            </a:r>
            <a:r>
              <a:rPr lang="fr-FR" sz="2400" b="1" baseline="-25000" dirty="0">
                <a:solidFill>
                  <a:srgbClr val="FF0000"/>
                </a:solidFill>
              </a:rPr>
              <a:t>1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&lt;&lt; k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</a:rPr>
              <a:t> &gt;&gt;</a:t>
            </a:r>
            <a:r>
              <a:rPr lang="fr-FR" sz="2400" dirty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a2</a:t>
            </a:r>
            <a:r>
              <a:rPr lang="fr-FR" sz="2400" dirty="0"/>
              <a:t>)</a:t>
            </a:r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5796136" y="734224"/>
            <a:ext cx="1008112" cy="8640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 flipV="1">
            <a:off x="5796136" y="2060848"/>
            <a:ext cx="936104" cy="7920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6300192" y="1196752"/>
            <a:ext cx="0" cy="17281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427984" y="6067588"/>
            <a:ext cx="4427984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≈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il se transforme 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dès qu’il est formé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358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19"/>
          <p:cNvGrpSpPr/>
          <p:nvPr/>
        </p:nvGrpSpPr>
        <p:grpSpPr>
          <a:xfrm>
            <a:off x="107504" y="-459432"/>
            <a:ext cx="8977121" cy="3268293"/>
            <a:chOff x="59375" y="72890"/>
            <a:chExt cx="8977121" cy="3268293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9375" y="79349"/>
              <a:ext cx="8977121" cy="326183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59375" y="72890"/>
              <a:ext cx="3888432" cy="4147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/>
                <a:t>k</a:t>
              </a:r>
              <a:r>
                <a:rPr lang="en-US" sz="2200" b="1" baseline="-25000" dirty="0"/>
                <a:t>1</a:t>
              </a:r>
              <a:r>
                <a:rPr lang="en-US" sz="2200" b="1" dirty="0"/>
                <a:t> = </a:t>
              </a:r>
              <a:r>
                <a:rPr lang="en-US" sz="2200" b="1" dirty="0" smtClean="0"/>
                <a:t>1,00 s</a:t>
              </a:r>
              <a:r>
                <a:rPr lang="en-US" sz="2200" b="1" baseline="30000" dirty="0" smtClean="0"/>
                <a:t> – 1</a:t>
              </a:r>
              <a:r>
                <a:rPr lang="en-US" sz="2200" b="1" dirty="0" smtClean="0"/>
                <a:t>  ;  k</a:t>
              </a:r>
              <a:r>
                <a:rPr lang="en-US" sz="2200" b="1" baseline="-25000" dirty="0" smtClean="0"/>
                <a:t>2</a:t>
              </a:r>
              <a:r>
                <a:rPr lang="en-US" sz="2200" b="1" dirty="0" smtClean="0"/>
                <a:t> = 0,02 s</a:t>
              </a:r>
              <a:r>
                <a:rPr lang="en-US" sz="2200" b="1" baseline="30000" dirty="0" smtClean="0"/>
                <a:t> – 1</a:t>
              </a:r>
            </a:p>
            <a:p>
              <a:r>
                <a:rPr lang="en-US" sz="2400" b="1" dirty="0" smtClean="0"/>
                <a:t> </a:t>
              </a:r>
            </a:p>
            <a:p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959382" y="72890"/>
              <a:ext cx="5076056" cy="4147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 smtClean="0"/>
                <a:t>[A]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1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 1 </a:t>
              </a:r>
              <a:r>
                <a:rPr lang="en-US" sz="2200" b="1" dirty="0" smtClean="0"/>
                <a:t>; [B]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[C]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0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 1</a:t>
              </a:r>
              <a:endParaRPr lang="fr-FR" sz="2200" dirty="0" smtClean="0"/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24180" y="180603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19011" y="-524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991019" y="396627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39877" y="41689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08" y="834929"/>
            <a:ext cx="4104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[C]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08" y="1338985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opposé de la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08" y="1843041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disparition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selon l’Acte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2347097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l’Acte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9375" y="2897011"/>
            <a:ext cx="8977121" cy="3844357"/>
            <a:chOff x="59375" y="3501008"/>
            <a:chExt cx="8977121" cy="3844357"/>
          </a:xfrm>
        </p:grpSpPr>
        <p:pic>
          <p:nvPicPr>
            <p:cNvPr id="18" name="Image 1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3954264"/>
              <a:ext cx="4104456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68401" t="25200" r="1363" b="32801"/>
            <a:stretch>
              <a:fillRect/>
            </a:stretch>
          </p:blipFill>
          <p:spPr bwMode="auto">
            <a:xfrm>
              <a:off x="251520" y="4005064"/>
              <a:ext cx="3384376" cy="26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e 20"/>
            <p:cNvGrpSpPr/>
            <p:nvPr/>
          </p:nvGrpSpPr>
          <p:grpSpPr>
            <a:xfrm>
              <a:off x="59375" y="3501008"/>
              <a:ext cx="8977121" cy="3844357"/>
              <a:chOff x="59375" y="72890"/>
              <a:chExt cx="8977121" cy="3844357"/>
            </a:xfrm>
          </p:grpSpPr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2890"/>
                <a:ext cx="388843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/>
                  <a:t>k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= </a:t>
                </a:r>
                <a:r>
                  <a:rPr lang="en-US" sz="2200" b="1" dirty="0" smtClean="0"/>
                  <a:t>0,02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k</a:t>
                </a:r>
                <a:r>
                  <a:rPr lang="en-US" sz="2200" b="1" baseline="-25000" dirty="0" smtClean="0"/>
                  <a:t>2</a:t>
                </a:r>
                <a:r>
                  <a:rPr lang="en-US" sz="2200" b="1" dirty="0" smtClean="0"/>
                  <a:t> = 1,00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3959382" y="72890"/>
                <a:ext cx="5076056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[C]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9349"/>
                <a:ext cx="8977121" cy="383789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403648" y="4985243"/>
            <a:ext cx="158417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k</a:t>
            </a:r>
            <a:r>
              <a:rPr lang="fr-FR" sz="2400" b="1" baseline="-25000" dirty="0">
                <a:solidFill>
                  <a:srgbClr val="FF0000"/>
                </a:solidFill>
              </a:rPr>
              <a:t>1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&lt;&lt; k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</a:rPr>
              <a:t> &gt;&gt;</a:t>
            </a:r>
            <a:r>
              <a:rPr lang="fr-FR" sz="2400" dirty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a2</a:t>
            </a:r>
            <a:r>
              <a:rPr lang="fr-FR" sz="2400" dirty="0"/>
              <a:t>)</a:t>
            </a: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5796136" y="205143"/>
            <a:ext cx="1008112" cy="8640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5796136" y="1531767"/>
            <a:ext cx="936104" cy="7920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6300192" y="667671"/>
            <a:ext cx="0" cy="17281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23528" y="6237312"/>
            <a:ext cx="367240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plus lent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59375" y="44624"/>
            <a:ext cx="8977121" cy="3268293"/>
            <a:chOff x="59375" y="3501008"/>
            <a:chExt cx="8977121" cy="3268293"/>
          </a:xfrm>
        </p:grpSpPr>
        <p:pic>
          <p:nvPicPr>
            <p:cNvPr id="39" name="Image 3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5976" y="4005064"/>
              <a:ext cx="4104456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68401" t="25200" r="1363" b="32801"/>
            <a:stretch>
              <a:fillRect/>
            </a:stretch>
          </p:blipFill>
          <p:spPr bwMode="auto">
            <a:xfrm>
              <a:off x="251520" y="4005064"/>
              <a:ext cx="3384376" cy="26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Groupe 20"/>
            <p:cNvGrpSpPr/>
            <p:nvPr/>
          </p:nvGrpSpPr>
          <p:grpSpPr>
            <a:xfrm>
              <a:off x="59375" y="3501008"/>
              <a:ext cx="8977121" cy="3268293"/>
              <a:chOff x="59375" y="72890"/>
              <a:chExt cx="8977121" cy="3268293"/>
            </a:xfrm>
          </p:grpSpPr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9349"/>
                <a:ext cx="8977121" cy="326183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2890"/>
                <a:ext cx="388843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/>
                  <a:t>k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= </a:t>
                </a:r>
                <a:r>
                  <a:rPr lang="en-US" sz="2200" b="1" dirty="0" smtClean="0"/>
                  <a:t>0,02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k</a:t>
                </a:r>
                <a:r>
                  <a:rPr lang="en-US" sz="2200" b="1" baseline="-25000" dirty="0" smtClean="0"/>
                  <a:t>2</a:t>
                </a:r>
                <a:r>
                  <a:rPr lang="en-US" sz="2200" b="1" dirty="0" smtClean="0"/>
                  <a:t> = 1,00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4" name="Text Box 2"/>
              <p:cNvSpPr txBox="1">
                <a:spLocks noChangeArrowheads="1"/>
              </p:cNvSpPr>
              <p:nvPr/>
            </p:nvSpPr>
            <p:spPr bwMode="auto">
              <a:xfrm>
                <a:off x="3959382" y="72890"/>
                <a:ext cx="5076056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[C]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1403648" y="2132856"/>
            <a:ext cx="158417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k</a:t>
            </a:r>
            <a:r>
              <a:rPr lang="fr-FR" sz="2400" b="1" baseline="-25000" dirty="0">
                <a:solidFill>
                  <a:srgbClr val="FF0000"/>
                </a:solidFill>
              </a:rPr>
              <a:t>1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&lt;&lt; k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</a:rPr>
              <a:t> &gt;&gt;</a:t>
            </a:r>
            <a:r>
              <a:rPr lang="fr-FR" sz="2400" dirty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a2</a:t>
            </a:r>
            <a:r>
              <a:rPr lang="fr-FR" sz="2400" dirty="0"/>
              <a:t>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5696" y="548680"/>
            <a:ext cx="216024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plus lent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372200" y="1124744"/>
            <a:ext cx="241176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≈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il se transforme 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dès qu’il est formé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1025" y="3566854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275856" y="333384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3347864" y="3782878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96722" y="380314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23928" y="3566854"/>
            <a:ext cx="4104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[C]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23928" y="3909906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opposé de la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23928" y="4275062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disparition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selon l’Acte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48865" y="4613066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l’Acte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825" y="3313250"/>
            <a:ext cx="8980671" cy="16561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5076056" y="653199"/>
            <a:ext cx="1008112" cy="8640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5076056" y="2118723"/>
            <a:ext cx="936104" cy="7920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5640545" y="1029586"/>
            <a:ext cx="0" cy="19442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"/>
          <p:cNvSpPr txBox="1">
            <a:spLocks noChangeArrowheads="1"/>
          </p:cNvSpPr>
          <p:nvPr/>
        </p:nvSpPr>
        <p:spPr bwMode="auto">
          <a:xfrm>
            <a:off x="107504" y="5301208"/>
            <a:ext cx="892899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Approximation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l’étape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cinétiquement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déterminante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(AECD)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179512" y="5661248"/>
            <a:ext cx="878497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Dans un mécanisme par stade,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vitesse volumique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réaction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égale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vitesse de l’acte élémentaire ayant la plus faible constante de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appelée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étape cinétiquement déterminante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150" y="3260601"/>
            <a:ext cx="896448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6" grpId="0"/>
      <p:bldP spid="50" grpId="0"/>
      <p:bldP spid="51" grpId="0"/>
      <p:bldP spid="52" grpId="0"/>
      <p:bldP spid="53" grpId="0"/>
      <p:bldP spid="54" grpId="0" animBg="1"/>
      <p:bldP spid="60" grpId="0" animBg="1"/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 l="33547" t="24360" r="5974" b="10121"/>
          <a:stretch>
            <a:fillRect/>
          </a:stretch>
        </p:blipFill>
        <p:spPr bwMode="auto">
          <a:xfrm>
            <a:off x="3779912" y="1588730"/>
            <a:ext cx="51993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3496"/>
            <a:ext cx="3563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l’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ex-pression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vitesse volumique de la réaction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 HO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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ROH 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sachant que son mécanisme est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1340" t="55439" r="42828" b="31121"/>
          <a:stretch>
            <a:fillRect/>
          </a:stretch>
        </p:blipFill>
        <p:spPr bwMode="auto">
          <a:xfrm>
            <a:off x="0" y="3068960"/>
            <a:ext cx="3723166" cy="6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0" y="3645024"/>
            <a:ext cx="38519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&gt;&gt; 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&lt;&lt;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0" y="4581128"/>
            <a:ext cx="5076056" cy="432048"/>
            <a:chOff x="0" y="4581128"/>
            <a:chExt cx="5076056" cy="432048"/>
          </a:xfrm>
        </p:grpSpPr>
        <p:sp>
          <p:nvSpPr>
            <p:cNvPr id="25" name="Rectangle 24"/>
            <p:cNvSpPr/>
            <p:nvPr/>
          </p:nvSpPr>
          <p:spPr>
            <a:xfrm>
              <a:off x="1691680" y="4581128"/>
              <a:ext cx="2016224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581128"/>
              <a:ext cx="50760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On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 donc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v 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= v</a:t>
              </a:r>
              <a:r>
                <a:rPr lang="fr-FR" sz="2000" b="1" u="sng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 = k</a:t>
              </a:r>
              <a:r>
                <a:rPr lang="fr-FR" sz="2000" b="1" u="sng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 [</a:t>
              </a:r>
              <a:r>
                <a:rPr lang="fr-FR" sz="2000" b="1" u="sng" dirty="0" err="1">
                  <a:latin typeface="Arial" pitchFamily="34" charset="0"/>
                  <a:cs typeface="Arial" pitchFamily="34" charset="0"/>
                </a:rPr>
                <a:t>RCl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]</a:t>
              </a:r>
              <a:endParaRPr lang="fr-FR" sz="2800" u="sng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3933056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l’Etape Cinétiquement Déterminante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l’acte </a:t>
            </a:r>
            <a:r>
              <a:rPr lang="fr-F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Approximation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l’étape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cinétiquement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déterminante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(AECD)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9512" y="404664"/>
            <a:ext cx="878497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Dans un mécanisme par stade,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vitesse volumique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réaction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égale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vitesse de l’acte élémentaire ayant la plus faible constante de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appelée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étape cinétiquement déterminante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135784"/>
            <a:ext cx="7031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Modélisation par 2 actes élémentaires OPPOSES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5769723"/>
            <a:ext cx="13681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/>
              <a:t>Réaction chimique</a:t>
            </a:r>
            <a:endParaRPr lang="fr-FR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788024" y="5495824"/>
            <a:ext cx="31147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u="sng" dirty="0" smtClean="0"/>
              <a:t>Mécanisme réactionnel</a:t>
            </a:r>
            <a:endParaRPr lang="fr-FR" sz="2400" dirty="0" smtClean="0"/>
          </a:p>
        </p:txBody>
      </p:sp>
      <p:pic>
        <p:nvPicPr>
          <p:cNvPr id="21" name="Image 20"/>
          <p:cNvPicPr/>
          <p:nvPr/>
        </p:nvPicPr>
        <p:blipFill>
          <a:blip r:embed="rId4" cstate="print"/>
          <a:srcRect l="18285" t="20532" r="64682" b="54768"/>
          <a:stretch>
            <a:fillRect/>
          </a:stretch>
        </p:blipFill>
        <p:spPr bwMode="auto">
          <a:xfrm>
            <a:off x="1619672" y="5639840"/>
            <a:ext cx="1368152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 l="17010" t="44440" r="13061" b="37920"/>
          <a:stretch>
            <a:fillRect/>
          </a:stretch>
        </p:blipFill>
        <p:spPr bwMode="auto">
          <a:xfrm>
            <a:off x="3635896" y="5999880"/>
            <a:ext cx="5225723" cy="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1052736"/>
            <a:ext cx="194421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77923"/>
            <a:ext cx="7092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Modélisation par 2 actes élémentaires OPPOSES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511862"/>
            <a:ext cx="13681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/>
              <a:t>Réaction chimique</a:t>
            </a: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788024" y="2237963"/>
            <a:ext cx="31147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u="sng" dirty="0" smtClean="0"/>
              <a:t>Mécanisme réactionnel</a:t>
            </a:r>
            <a:endParaRPr lang="fr-F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39752" y="620688"/>
            <a:ext cx="6804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l’Etape Cinétiquement Déterminante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l’acte </a:t>
            </a:r>
            <a:r>
              <a:rPr lang="fr-F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 l="18285" t="20532" r="64682" b="54768"/>
          <a:stretch>
            <a:fillRect/>
          </a:stretch>
        </p:blipFill>
        <p:spPr bwMode="auto">
          <a:xfrm>
            <a:off x="1619672" y="2381979"/>
            <a:ext cx="1368152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7010" t="44440" r="13061" b="37920"/>
          <a:stretch>
            <a:fillRect/>
          </a:stretch>
        </p:blipFill>
        <p:spPr bwMode="auto">
          <a:xfrm>
            <a:off x="3635896" y="2742019"/>
            <a:ext cx="5225723" cy="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3606115"/>
            <a:ext cx="8143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les équations différentielles vérifiées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4057" y="4118730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79712" y="391962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028570" y="4337541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00578" y="437226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4121517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67944" y="4110171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2269" y="4896685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77924" y="469758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026782" y="5115496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98790" y="515022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98004" y="48994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50132" y="4899472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5661248"/>
            <a:ext cx="8784976" cy="83099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endParaRPr lang="fr-FR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1340" t="55439" r="42828" b="31121"/>
          <a:stretch>
            <a:fillRect/>
          </a:stretch>
        </p:blipFill>
        <p:spPr bwMode="auto">
          <a:xfrm>
            <a:off x="0" y="0"/>
            <a:ext cx="3723166" cy="6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3995936" y="188640"/>
            <a:ext cx="38519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&gt;&gt; 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&lt;&lt;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43808" y="1052736"/>
            <a:ext cx="5076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donc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= v</a:t>
            </a:r>
            <a:r>
              <a:rPr lang="fr-FR" sz="2000" b="1" u="sng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 = k</a:t>
            </a:r>
            <a:r>
              <a:rPr lang="fr-FR" sz="2000" b="1" u="sng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 [</a:t>
            </a:r>
            <a:r>
              <a:rPr lang="fr-FR" sz="2000" b="1" u="sng" dirty="0" err="1">
                <a:latin typeface="Arial" pitchFamily="34" charset="0"/>
                <a:cs typeface="Arial" pitchFamily="34" charset="0"/>
              </a:rPr>
              <a:t>RCl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]</a:t>
            </a:r>
            <a:endParaRPr lang="fr-FR" sz="28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14" grpId="0"/>
      <p:bldP spid="2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4192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</a:t>
            </a:r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actes </a:t>
            </a:r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élémentaires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4441" y="404664"/>
            <a:ext cx="29626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Définition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836712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1520" y="871437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ACTE ELEMENTAIRE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réaction dont l’équation chimique traduit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réalité microscopique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modification ayant effectivement lieu en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une seule étape à l’échelle moléculaire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39552" y="1916832"/>
            <a:ext cx="8460432" cy="1938992"/>
            <a:chOff x="539552" y="2060848"/>
            <a:chExt cx="8460432" cy="1938992"/>
          </a:xfrm>
        </p:grpSpPr>
        <p:sp>
          <p:nvSpPr>
            <p:cNvPr id="12" name="Rectangle 11"/>
            <p:cNvSpPr/>
            <p:nvPr/>
          </p:nvSpPr>
          <p:spPr>
            <a:xfrm>
              <a:off x="5004048" y="2204864"/>
              <a:ext cx="345638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7704" y="2924944"/>
              <a:ext cx="5328592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539552" y="2060848"/>
              <a:ext cx="8460432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- elle ne doit </a:t>
              </a:r>
              <a:r>
                <a:rPr kumimoji="0" lang="fr-FR" sz="2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faire intervenir qu’un </a:t>
              </a:r>
              <a:r>
                <a:rPr kumimoji="0" lang="fr-FR" sz="2400" b="1" i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petit nombre de molécules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(en pratique une, deux ou trois au maximum)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- elle doit </a:t>
              </a:r>
              <a:r>
                <a:rPr kumimoji="0" lang="fr-FR" sz="2400" b="1" i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modifier un nombre restreint de liaisons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(en pratique, rupture d’une ou deux liaisons et/ou formation d’une ou deux liaisons au maximum)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8610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L’une des réactions suivantes peut être un acte élémentaire mais pas l’autre. Identifier chacune d’elles.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536" y="5805264"/>
            <a:ext cx="36724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Rupture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Cl-Cl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Cl-N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acte élémentaire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60033" y="5589240"/>
            <a:ext cx="42839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Rupture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H-H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et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O=O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4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O-H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pas un acte élémentaire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80528" y="45091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NO   +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NOCl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+    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O    </a:t>
            </a:r>
          </a:p>
        </p:txBody>
      </p:sp>
      <p:pic>
        <p:nvPicPr>
          <p:cNvPr id="26" name="Image 2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869160"/>
            <a:ext cx="926391" cy="5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869160"/>
            <a:ext cx="910579" cy="53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013176"/>
            <a:ext cx="989620" cy="7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869160"/>
            <a:ext cx="989620" cy="7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941168"/>
            <a:ext cx="989620" cy="5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720080" cy="4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869160"/>
            <a:ext cx="720080" cy="4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229200"/>
            <a:ext cx="720080" cy="39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941168"/>
            <a:ext cx="721847" cy="39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267744" y="515719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7380312" y="5022193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endParaRPr lang="fr-FR" dirty="0"/>
          </a:p>
        </p:txBody>
      </p:sp>
      <p:pic>
        <p:nvPicPr>
          <p:cNvPr id="37" name="Image 3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5445224"/>
            <a:ext cx="926391" cy="5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necteur droit 38"/>
          <p:cNvCxnSpPr/>
          <p:nvPr/>
        </p:nvCxnSpPr>
        <p:spPr>
          <a:xfrm>
            <a:off x="4644008" y="4509120"/>
            <a:ext cx="0" cy="2276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50" grpId="0" animBg="1"/>
      <p:bldP spid="2051" grpId="0"/>
      <p:bldP spid="2053" grpId="0"/>
      <p:bldP spid="2054" grpId="0"/>
      <p:bldP spid="2055" grpId="0"/>
      <p:bldP spid="2057" grpId="0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8143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les équations différentielles vérifiées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4057" y="512615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31351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028570" y="731426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0578" y="76615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515402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67944" y="504056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2269" y="1290570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77924" y="109146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026782" y="1509381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98790" y="154410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8004" y="129335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0132" y="1293357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66878" y="2204864"/>
            <a:ext cx="4189098" cy="4320479"/>
            <a:chOff x="166878" y="2204864"/>
            <a:chExt cx="4189098" cy="4320479"/>
          </a:xfrm>
        </p:grpSpPr>
        <p:grpSp>
          <p:nvGrpSpPr>
            <p:cNvPr id="22" name="Groupe 21"/>
            <p:cNvGrpSpPr/>
            <p:nvPr/>
          </p:nvGrpSpPr>
          <p:grpSpPr>
            <a:xfrm>
              <a:off x="166878" y="2204864"/>
              <a:ext cx="4189098" cy="4320479"/>
              <a:chOff x="166878" y="2204864"/>
              <a:chExt cx="4189098" cy="4320479"/>
            </a:xfrm>
          </p:grpSpPr>
          <p:pic>
            <p:nvPicPr>
              <p:cNvPr id="15" name="Image 14"/>
              <p:cNvPicPr/>
              <p:nvPr/>
            </p:nvPicPr>
            <p:blipFill>
              <a:blip r:embed="rId2" cstate="print"/>
              <a:srcRect l="57091" t="30093" r="12517" b="29629"/>
              <a:stretch>
                <a:fillRect/>
              </a:stretch>
            </p:blipFill>
            <p:spPr bwMode="auto">
              <a:xfrm>
                <a:off x="251520" y="3212976"/>
                <a:ext cx="4008938" cy="3213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166879" y="2211322"/>
                <a:ext cx="4189097" cy="431402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66878" y="2204864"/>
                <a:ext cx="4189098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d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= </a:t>
                </a:r>
                <a:r>
                  <a:rPr lang="en-US" sz="2200" b="1" dirty="0" smtClean="0"/>
                  <a:t>20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</a:t>
                </a:r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i</a:t>
                </a:r>
                <a:r>
                  <a:rPr lang="en-US" sz="2200" b="1" dirty="0" smtClean="0"/>
                  <a:t> = 5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179512" y="2618569"/>
                <a:ext cx="4176464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34817" name="Text Box 1"/>
            <p:cNvSpPr txBox="1">
              <a:spLocks noChangeArrowheads="1"/>
            </p:cNvSpPr>
            <p:nvPr/>
          </p:nvSpPr>
          <p:spPr bwMode="auto">
            <a:xfrm>
              <a:off x="2051720" y="5517232"/>
              <a:ext cx="2067768" cy="48292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[B]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/ [A]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4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702624" y="2204864"/>
            <a:ext cx="4189098" cy="4320479"/>
            <a:chOff x="4702624" y="2204864"/>
            <a:chExt cx="4189098" cy="4320479"/>
          </a:xfrm>
        </p:grpSpPr>
        <p:grpSp>
          <p:nvGrpSpPr>
            <p:cNvPr id="28" name="Groupe 27"/>
            <p:cNvGrpSpPr/>
            <p:nvPr/>
          </p:nvGrpSpPr>
          <p:grpSpPr>
            <a:xfrm>
              <a:off x="4702624" y="2204864"/>
              <a:ext cx="4189098" cy="4320479"/>
              <a:chOff x="4702624" y="2204864"/>
              <a:chExt cx="4189098" cy="4320479"/>
            </a:xfrm>
          </p:grpSpPr>
          <p:pic>
            <p:nvPicPr>
              <p:cNvPr id="16" name="Image 15"/>
              <p:cNvPicPr/>
              <p:nvPr/>
            </p:nvPicPr>
            <p:blipFill>
              <a:blip r:embed="rId3" cstate="print"/>
              <a:srcRect l="56919" t="29938" r="12169" b="29784"/>
              <a:stretch>
                <a:fillRect/>
              </a:stretch>
            </p:blipFill>
            <p:spPr bwMode="auto">
              <a:xfrm>
                <a:off x="4716016" y="3212976"/>
                <a:ext cx="4056760" cy="3213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4702625" y="2211322"/>
                <a:ext cx="4189097" cy="431402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4702624" y="2204864"/>
                <a:ext cx="4189098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d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= </a:t>
                </a:r>
                <a:r>
                  <a:rPr lang="en-US" sz="2200" b="1" dirty="0" smtClean="0"/>
                  <a:t>5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</a:t>
                </a:r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i</a:t>
                </a:r>
                <a:r>
                  <a:rPr lang="en-US" sz="2200" b="1" dirty="0" smtClean="0"/>
                  <a:t> = 5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4715258" y="2618569"/>
                <a:ext cx="4176464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34818" name="Text Box 2"/>
            <p:cNvSpPr txBox="1">
              <a:spLocks noChangeArrowheads="1"/>
            </p:cNvSpPr>
            <p:nvPr/>
          </p:nvSpPr>
          <p:spPr bwMode="auto">
            <a:xfrm>
              <a:off x="6516216" y="5517232"/>
              <a:ext cx="2067768" cy="4716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[B]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/ [A]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1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66878" y="116633"/>
            <a:ext cx="4189098" cy="4320479"/>
            <a:chOff x="4702624" y="2204864"/>
            <a:chExt cx="4189098" cy="4320479"/>
          </a:xfrm>
        </p:grpSpPr>
        <p:pic>
          <p:nvPicPr>
            <p:cNvPr id="3" name="Image 2"/>
            <p:cNvPicPr/>
            <p:nvPr/>
          </p:nvPicPr>
          <p:blipFill>
            <a:blip r:embed="rId2" cstate="print"/>
            <a:srcRect l="56919" t="29938" r="12169" b="29784"/>
            <a:stretch>
              <a:fillRect/>
            </a:stretch>
          </p:blipFill>
          <p:spPr bwMode="auto">
            <a:xfrm>
              <a:off x="4716016" y="3212976"/>
              <a:ext cx="4056760" cy="3213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4702625" y="2211322"/>
              <a:ext cx="4189097" cy="431402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4702624" y="2204864"/>
              <a:ext cx="4189098" cy="4147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 err="1" smtClean="0"/>
                <a:t>k</a:t>
              </a:r>
              <a:r>
                <a:rPr lang="en-US" sz="2200" b="1" baseline="-25000" dirty="0" err="1" smtClean="0"/>
                <a:t>d</a:t>
              </a:r>
              <a:r>
                <a:rPr lang="en-US" sz="2200" b="1" dirty="0" smtClean="0"/>
                <a:t> </a:t>
              </a:r>
              <a:r>
                <a:rPr lang="en-US" sz="2200" b="1" dirty="0"/>
                <a:t>= </a:t>
              </a:r>
              <a:r>
                <a:rPr lang="en-US" sz="2200" b="1" dirty="0" smtClean="0"/>
                <a:t>5 s</a:t>
              </a:r>
              <a:r>
                <a:rPr lang="en-US" sz="2200" b="1" baseline="30000" dirty="0" smtClean="0"/>
                <a:t> – 1</a:t>
              </a:r>
              <a:r>
                <a:rPr lang="en-US" sz="2200" b="1" dirty="0" smtClean="0"/>
                <a:t>  ;  </a:t>
              </a:r>
              <a:r>
                <a:rPr lang="en-US" sz="2200" b="1" dirty="0" err="1" smtClean="0"/>
                <a:t>k</a:t>
              </a:r>
              <a:r>
                <a:rPr lang="en-US" sz="2200" b="1" baseline="-25000" dirty="0" err="1" smtClean="0"/>
                <a:t>i</a:t>
              </a:r>
              <a:r>
                <a:rPr lang="en-US" sz="2200" b="1" dirty="0" smtClean="0"/>
                <a:t> = 5 s</a:t>
              </a:r>
              <a:r>
                <a:rPr lang="en-US" sz="2200" b="1" baseline="30000" dirty="0" smtClean="0"/>
                <a:t> – 1</a:t>
              </a:r>
            </a:p>
            <a:p>
              <a:r>
                <a:rPr lang="en-US" sz="2400" b="1" dirty="0" smtClean="0"/>
                <a:t> </a:t>
              </a:r>
            </a:p>
            <a:p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4715258" y="2618569"/>
              <a:ext cx="4176464" cy="4147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 smtClean="0"/>
                <a:t>[A]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1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</a:t>
              </a:r>
              <a:r>
                <a:rPr lang="en-US" sz="1200" b="1" baseline="30000" dirty="0" smtClean="0"/>
                <a:t> </a:t>
              </a:r>
              <a:r>
                <a:rPr lang="en-US" sz="2200" b="1" baseline="30000" dirty="0" smtClean="0"/>
                <a:t>1 </a:t>
              </a:r>
              <a:r>
                <a:rPr lang="en-US" sz="2200" b="1" dirty="0" smtClean="0"/>
                <a:t>; [B]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0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</a:t>
              </a:r>
              <a:r>
                <a:rPr lang="en-US" sz="1200" b="1" baseline="30000" dirty="0" smtClean="0"/>
                <a:t> </a:t>
              </a:r>
              <a:r>
                <a:rPr lang="en-US" sz="2200" b="1" baseline="30000" dirty="0" smtClean="0"/>
                <a:t>1</a:t>
              </a:r>
              <a:endParaRPr lang="fr-FR" sz="2200" dirty="0" smtClean="0"/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80470" y="3429001"/>
            <a:ext cx="2067768" cy="47169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[B]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/ [A]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1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716016" y="116632"/>
            <a:ext cx="4189098" cy="4320479"/>
            <a:chOff x="4716016" y="116632"/>
            <a:chExt cx="4189098" cy="4320479"/>
          </a:xfrm>
        </p:grpSpPr>
        <p:pic>
          <p:nvPicPr>
            <p:cNvPr id="14" name="Image 13"/>
            <p:cNvPicPr/>
            <p:nvPr/>
          </p:nvPicPr>
          <p:blipFill>
            <a:blip r:embed="rId3" cstate="print"/>
            <a:srcRect l="57371" t="30100" r="12415" b="29614"/>
            <a:stretch>
              <a:fillRect/>
            </a:stretch>
          </p:blipFill>
          <p:spPr bwMode="auto">
            <a:xfrm>
              <a:off x="4788024" y="1124744"/>
              <a:ext cx="3977083" cy="3213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e 7"/>
            <p:cNvGrpSpPr/>
            <p:nvPr/>
          </p:nvGrpSpPr>
          <p:grpSpPr>
            <a:xfrm>
              <a:off x="4716016" y="116632"/>
              <a:ext cx="4189098" cy="4320479"/>
              <a:chOff x="4702624" y="2204864"/>
              <a:chExt cx="4189098" cy="4320479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4702625" y="2211322"/>
                <a:ext cx="4189097" cy="431402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4702624" y="2204864"/>
                <a:ext cx="4189098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d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= </a:t>
                </a:r>
                <a:r>
                  <a:rPr lang="en-US" sz="2200" b="1" dirty="0" smtClean="0"/>
                  <a:t>2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</a:t>
                </a:r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i</a:t>
                </a:r>
                <a:r>
                  <a:rPr lang="en-US" sz="2200" b="1" dirty="0" smtClean="0"/>
                  <a:t> = 3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4715258" y="2618569"/>
                <a:ext cx="4176464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6084168" y="3429000"/>
              <a:ext cx="2513208" cy="4716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[B]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/ [A]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0,67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450912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raisonnant sur une des équations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différentielles, exprimer la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va-leur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du rapport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[B]/[A]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 en fonction des constantes de vitesses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47664" y="530120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596522" y="5719123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68530" y="575384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834791" y="5517232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5445224"/>
            <a:ext cx="1619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l’équilibre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95736" y="5517232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0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4400" y="5949280"/>
            <a:ext cx="257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5508104" y="5972430"/>
            <a:ext cx="345638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Vitesse égale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actes élémentaires opposés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22" grpId="0"/>
      <p:bldP spid="24" grpId="0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raisonnant sur une des équations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différentielles, exprimer la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va-leur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du rapport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[B]/[A]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 en fonction des constantes de vitesses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664" y="62068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596522" y="1038603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8530" y="107332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34791" y="836712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64704"/>
            <a:ext cx="1619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l’équilibre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5736" y="836712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0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4400" y="1268760"/>
            <a:ext cx="257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6012160" y="1136938"/>
            <a:ext cx="295232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Vitesse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l’Acte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Vitesse de l’Acte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987824" y="2092786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419872" y="1876762"/>
            <a:ext cx="715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3491880" y="2308810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19872" y="2380818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139952" y="209278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499992" y="2308810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1876762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572000" y="2380818"/>
            <a:ext cx="375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5076056" y="2092786"/>
            <a:ext cx="692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K°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724128" y="2020778"/>
            <a:ext cx="321081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2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thermodyna-mique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d’équilibre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2008" y="2924944"/>
            <a:ext cx="8964488" cy="3744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 : Approximation du Pré-Equilibre Rapide (AEPR)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Soit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lang="fr-FR" sz="2400" dirty="0" smtClean="0">
                <a:latin typeface="Calibri" pitchFamily="34" charset="0"/>
                <a:cs typeface="Arial" pitchFamily="34" charset="0"/>
              </a:rPr>
              <a:t>un acte élémentaire renversable précédant un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autre acte élémentaire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3" pitchFamily="18" charset="2"/>
              </a:rPr>
              <a:t>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  de constante de vitesse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on dit 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est un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Pré-Equilibre Rapide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 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et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&gt;&gt; k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 l="18285" t="20532" r="64682" b="54768"/>
          <a:stretch>
            <a:fillRect/>
          </a:stretch>
        </p:blipFill>
        <p:spPr bwMode="auto">
          <a:xfrm>
            <a:off x="7582203" y="2996952"/>
            <a:ext cx="1389454" cy="1152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9450" y="5342752"/>
            <a:ext cx="5726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Après une courte durée, l’équilibre est atteint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chaque instant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vitesses des 2 actes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élé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mentaires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opposés sont égales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on a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rela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724128" y="5301208"/>
            <a:ext cx="3096344" cy="1224136"/>
            <a:chOff x="5724128" y="5301208"/>
            <a:chExt cx="3096344" cy="1224136"/>
          </a:xfrm>
        </p:grpSpPr>
        <p:sp>
          <p:nvSpPr>
            <p:cNvPr id="33" name="Rectangle 32"/>
            <p:cNvSpPr/>
            <p:nvPr/>
          </p:nvSpPr>
          <p:spPr>
            <a:xfrm>
              <a:off x="5868144" y="5373216"/>
              <a:ext cx="2808312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24128" y="5301208"/>
              <a:ext cx="3096344" cy="12241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940152" y="5415607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indirect</a:t>
            </a:r>
            <a:endParaRPr lang="fr-FR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652120" y="594928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[A] 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indirect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[B]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 animBg="1"/>
      <p:bldP spid="1026" grpId="0" animBg="1"/>
      <p:bldP spid="1028" grpId="0"/>
      <p:bldP spid="35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08" y="44624"/>
            <a:ext cx="8964488" cy="374441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 : Approximation du Pré-Equilibre Rapide (AEPR)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Si un acte élémentaire renversable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précède un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autre acte élémentaire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3" pitchFamily="18" charset="2"/>
              </a:rPr>
              <a:t>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 de constante de vitesse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on dit 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est un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Pré-Equilibre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si :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latin typeface="Calibri" pitchFamily="34" charset="0"/>
                <a:cs typeface="Arial" pitchFamily="34" charset="0"/>
              </a:rPr>
              <a:t>                                                                          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et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&gt;&gt; 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18285" t="20532" r="64682" b="54768"/>
          <a:stretch>
            <a:fillRect/>
          </a:stretch>
        </p:blipFill>
        <p:spPr bwMode="auto">
          <a:xfrm>
            <a:off x="7380312" y="476671"/>
            <a:ext cx="1533470" cy="122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9450" y="2462432"/>
            <a:ext cx="5726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Après une courte durée, l’équilibre est atteint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chaque instant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vitesses des 2 actes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élé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mentaires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opposés sont égales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on a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rela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7544" y="4941168"/>
            <a:ext cx="81724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Catalyseur</a:t>
            </a:r>
            <a:r>
              <a:rPr lang="fr-FR" sz="2400" dirty="0" smtClean="0"/>
              <a:t> = espèce </a:t>
            </a:r>
            <a:r>
              <a:rPr lang="fr-FR" sz="2400" dirty="0"/>
              <a:t>chimique qui </a:t>
            </a:r>
            <a:r>
              <a:rPr lang="fr-FR" sz="2400" b="1" i="1" dirty="0">
                <a:solidFill>
                  <a:srgbClr val="FF0000"/>
                </a:solidFill>
              </a:rPr>
              <a:t>augmente la vitesse d’une réaction chimique sans en modifier l’état d’équilibre final</a:t>
            </a:r>
            <a:r>
              <a:rPr lang="fr-FR" sz="2400" dirty="0"/>
              <a:t>. </a:t>
            </a:r>
            <a:endParaRPr lang="fr-FR" sz="240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077072"/>
            <a:ext cx="2606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</a:t>
            </a:r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catalyse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4032" y="4509120"/>
            <a:ext cx="50978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2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Définitions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 propriétés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5949280"/>
            <a:ext cx="81369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</a:rPr>
              <a:t>N’apparaît pas dans l’équation chimique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724128" y="2492896"/>
            <a:ext cx="3096344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952852" y="257341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indirect</a:t>
            </a:r>
            <a:endParaRPr lang="fr-FR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5664820" y="3107085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[A] 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indirect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[B]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 t="60819" b="22836"/>
          <a:stretch>
            <a:fillRect/>
          </a:stretch>
        </p:blipFill>
        <p:spPr bwMode="auto">
          <a:xfrm>
            <a:off x="899592" y="4425537"/>
            <a:ext cx="7668344" cy="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67544" y="692696"/>
            <a:ext cx="81724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Catalyseur</a:t>
            </a:r>
            <a:r>
              <a:rPr lang="fr-FR" sz="2400" dirty="0" smtClean="0"/>
              <a:t> = espèce </a:t>
            </a:r>
            <a:r>
              <a:rPr lang="fr-FR" sz="2400" dirty="0"/>
              <a:t>chimique qui </a:t>
            </a:r>
            <a:r>
              <a:rPr lang="fr-FR" sz="2400" b="1" i="1" dirty="0">
                <a:solidFill>
                  <a:srgbClr val="FF0000"/>
                </a:solidFill>
              </a:rPr>
              <a:t>augmente la vitesse d’une réaction chimique sans en modifier l’état d’équilibre final</a:t>
            </a:r>
            <a:r>
              <a:rPr lang="fr-FR" sz="2400" dirty="0"/>
              <a:t>. </a:t>
            </a:r>
            <a:endParaRPr lang="fr-FR" sz="2400" dirty="0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2606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</a:t>
            </a:r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catalyse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4032" y="332656"/>
            <a:ext cx="50978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Définitions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 propriétés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599183"/>
            <a:ext cx="81369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</a:rPr>
              <a:t>N’apparaît pas dans l’équation chimique</a:t>
            </a:r>
            <a:endParaRPr lang="fr-F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8609" r="28867" b="79167"/>
          <a:stretch>
            <a:fillRect/>
          </a:stretch>
        </p:blipFill>
        <p:spPr bwMode="auto">
          <a:xfrm>
            <a:off x="899592" y="2708920"/>
            <a:ext cx="70567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3043"/>
          <a:stretch>
            <a:fillRect/>
          </a:stretch>
        </p:blipFill>
        <p:spPr bwMode="auto">
          <a:xfrm>
            <a:off x="971600" y="3645024"/>
            <a:ext cx="7200800" cy="37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b="87741"/>
          <a:stretch>
            <a:fillRect/>
          </a:stretch>
        </p:blipFill>
        <p:spPr bwMode="auto">
          <a:xfrm>
            <a:off x="107504" y="4005064"/>
            <a:ext cx="7668344" cy="36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b="84397"/>
          <a:stretch>
            <a:fillRect/>
          </a:stretch>
        </p:blipFill>
        <p:spPr bwMode="auto">
          <a:xfrm>
            <a:off x="179512" y="5439648"/>
            <a:ext cx="72512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131840" y="4425537"/>
            <a:ext cx="1152128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92280" y="4425537"/>
            <a:ext cx="1224136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0608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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: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réagissent lentement avec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sauf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on rajoute des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 l="41073" t="76932" r="232" b="487"/>
          <a:stretch>
            <a:fillRect/>
          </a:stretch>
        </p:blipFill>
        <p:spPr bwMode="auto">
          <a:xfrm>
            <a:off x="683568" y="3068960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 t="65012" b="19385"/>
          <a:stretch>
            <a:fillRect/>
          </a:stretch>
        </p:blipFill>
        <p:spPr bwMode="auto">
          <a:xfrm>
            <a:off x="971600" y="5943704"/>
            <a:ext cx="7344816" cy="4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331640" y="5943704"/>
            <a:ext cx="1152128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292080" y="5943704"/>
            <a:ext cx="1149591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139952" y="4929593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Catalyseur CONSOMME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2420777" y="6318337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8000"/>
                </a:solidFill>
              </a:rPr>
              <a:t>Catalyseur REGENERE</a:t>
            </a:r>
            <a:endParaRPr lang="fr-FR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3" grpId="0" animBg="1"/>
      <p:bldP spid="14" grpId="0" animBg="1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t="65012" b="19385"/>
          <a:stretch>
            <a:fillRect/>
          </a:stretch>
        </p:blipFill>
        <p:spPr bwMode="auto">
          <a:xfrm>
            <a:off x="1224136" y="3861048"/>
            <a:ext cx="7344816" cy="4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 t="60819" b="22836"/>
          <a:stretch>
            <a:fillRect/>
          </a:stretch>
        </p:blipFill>
        <p:spPr bwMode="auto">
          <a:xfrm>
            <a:off x="1152128" y="2337305"/>
            <a:ext cx="7668344" cy="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 l="8609" r="28867" b="79167"/>
          <a:stretch>
            <a:fillRect/>
          </a:stretch>
        </p:blipFill>
        <p:spPr bwMode="auto">
          <a:xfrm>
            <a:off x="899592" y="620688"/>
            <a:ext cx="70567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13043"/>
          <a:stretch>
            <a:fillRect/>
          </a:stretch>
        </p:blipFill>
        <p:spPr bwMode="auto">
          <a:xfrm>
            <a:off x="971600" y="1556792"/>
            <a:ext cx="7200800" cy="37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b="87741"/>
          <a:stretch>
            <a:fillRect/>
          </a:stretch>
        </p:blipFill>
        <p:spPr bwMode="auto">
          <a:xfrm>
            <a:off x="360040" y="1916832"/>
            <a:ext cx="7668344" cy="36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b="84397"/>
          <a:stretch>
            <a:fillRect/>
          </a:stretch>
        </p:blipFill>
        <p:spPr bwMode="auto">
          <a:xfrm>
            <a:off x="432048" y="3351416"/>
            <a:ext cx="72512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84376" y="2337305"/>
            <a:ext cx="1152128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44816" y="2337305"/>
            <a:ext cx="1224136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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: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réagissent lentement avec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sauf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on rajoute des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41073" t="76932" r="232" b="487"/>
          <a:stretch>
            <a:fillRect/>
          </a:stretch>
        </p:blipFill>
        <p:spPr bwMode="auto">
          <a:xfrm>
            <a:off x="683568" y="980728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84176" y="3855472"/>
            <a:ext cx="1152128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44616" y="3855472"/>
            <a:ext cx="1149591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392488" y="2841361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Catalyseur CONSOMME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673313" y="4287980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8000"/>
                </a:solidFill>
              </a:rPr>
              <a:t>Catalyseur REGENERE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080120" y="2276872"/>
            <a:ext cx="7704856" cy="64807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080120" y="3717032"/>
            <a:ext cx="7704856" cy="64807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arenthèse ouvrante 18"/>
          <p:cNvSpPr/>
          <p:nvPr/>
        </p:nvSpPr>
        <p:spPr>
          <a:xfrm>
            <a:off x="792088" y="2564904"/>
            <a:ext cx="288032" cy="1512168"/>
          </a:xfrm>
          <a:prstGeom prst="leftBracke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27"/>
          <p:cNvGrpSpPr/>
          <p:nvPr/>
        </p:nvGrpSpPr>
        <p:grpSpPr>
          <a:xfrm>
            <a:off x="86912" y="2996952"/>
            <a:ext cx="576064" cy="576064"/>
            <a:chOff x="1403648" y="4941168"/>
            <a:chExt cx="576064" cy="576064"/>
          </a:xfrm>
        </p:grpSpPr>
        <p:sp>
          <p:nvSpPr>
            <p:cNvPr id="20" name="Ellipse 19"/>
            <p:cNvSpPr/>
            <p:nvPr/>
          </p:nvSpPr>
          <p:spPr>
            <a:xfrm>
              <a:off x="1403648" y="4941168"/>
              <a:ext cx="576064" cy="576064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6"/>
            <p:cNvGrpSpPr/>
            <p:nvPr/>
          </p:nvGrpSpPr>
          <p:grpSpPr>
            <a:xfrm>
              <a:off x="1547664" y="5085184"/>
              <a:ext cx="288032" cy="288032"/>
              <a:chOff x="2699792" y="5013176"/>
              <a:chExt cx="432048" cy="432048"/>
            </a:xfrm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2915816" y="5013176"/>
                <a:ext cx="0" cy="43204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2699792" y="5229200"/>
                <a:ext cx="43204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Connecteur droit 29"/>
          <p:cNvCxnSpPr/>
          <p:nvPr/>
        </p:nvCxnSpPr>
        <p:spPr>
          <a:xfrm>
            <a:off x="323528" y="4725144"/>
            <a:ext cx="864096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41073" t="76932" r="232" b="487"/>
          <a:stretch>
            <a:fillRect/>
          </a:stretch>
        </p:blipFill>
        <p:spPr bwMode="auto">
          <a:xfrm>
            <a:off x="971600" y="4869160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91491" y="5517232"/>
            <a:ext cx="65870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différents types de catalyseurs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9512" y="6021288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HOMOGENE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63888" y="602128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une seule phase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32" grpId="0"/>
      <p:bldP spid="34" grpId="0" animBg="1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323528" y="44624"/>
            <a:ext cx="864096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41073" t="76932" r="232" b="487"/>
          <a:stretch>
            <a:fillRect/>
          </a:stretch>
        </p:blipFill>
        <p:spPr bwMode="auto">
          <a:xfrm>
            <a:off x="971600" y="112440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764828"/>
            <a:ext cx="65870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différents types de catalyseurs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196876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HOMOGENE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888" y="119687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une seule phase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3563888" y="1916956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Tout le catalyseur participe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3563888" y="2276996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Séparation finale difficile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2925068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HETEROGENE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888" y="292506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2 phases distinctes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563888" y="364514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Séparation finale facile et catalyseur souvent sélectif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3563888" y="544534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Action seulement sur la  surface du catalyseur, plus efficace si plus divisé</a:t>
            </a:r>
            <a:endParaRPr lang="fr-FR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47879" r="6919" b="44561"/>
          <a:stretch>
            <a:fillRect/>
          </a:stretch>
        </p:blipFill>
        <p:spPr bwMode="auto">
          <a:xfrm>
            <a:off x="179512" y="4365228"/>
            <a:ext cx="8748464" cy="5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58799" r="10699" b="34481"/>
          <a:stretch>
            <a:fillRect/>
          </a:stretch>
        </p:blipFill>
        <p:spPr bwMode="auto">
          <a:xfrm>
            <a:off x="179512" y="4941292"/>
            <a:ext cx="8288018" cy="4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562300" y="613520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Surface du catalyseur qui peut subir un vieillissement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HETEROGENE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116632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2 phases distinctes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563888" y="836712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Séparation finale facile et catalyseur souvent sélectif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3563888" y="262471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Action seulement sur la  surface du catalyseur, plus efficace si plus divisé</a:t>
            </a:r>
            <a:endParaRPr lang="fr-FR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47879" r="6919" b="44561"/>
          <a:stretch>
            <a:fillRect/>
          </a:stretch>
        </p:blipFill>
        <p:spPr bwMode="auto">
          <a:xfrm>
            <a:off x="179512" y="1556792"/>
            <a:ext cx="8748464" cy="5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58799" r="10699" b="34481"/>
          <a:stretch>
            <a:fillRect/>
          </a:stretch>
        </p:blipFill>
        <p:spPr bwMode="auto">
          <a:xfrm>
            <a:off x="179512" y="2132856"/>
            <a:ext cx="8288018" cy="4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4305290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HETEROGENE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4305290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Catalyseur = enzyme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3563888" y="4737338"/>
            <a:ext cx="5580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Catalyseur sélectif par rapport à la molécule sur laquelle elle agit et par rapport à la réaction qu’elle lui fait subir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3563888" y="5745450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Conditions de travail particulières, proches des milieux biologiques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563888" y="3284984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Surface du catalyseur qui peut subir un vieillissement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877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953099" y="1887215"/>
            <a:ext cx="4961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eaLnBrk="0" hangingPunct="0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C–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OH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 3" pitchFamily="18" charset="2"/>
              </a:rPr>
              <a:t>I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592" y="141788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/>
            <a:r>
              <a:rPr lang="fr-FR" sz="2000" dirty="0" smtClean="0">
                <a:sym typeface="Wingdings"/>
              </a:rPr>
              <a:t> </a:t>
            </a:r>
            <a:r>
              <a:rPr lang="fr-FR" sz="2000" u="dashLo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Avec </a:t>
            </a:r>
            <a:r>
              <a:rPr lang="fr-FR" sz="2000" u="dashLo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catalyse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 :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C–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Br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0032" y="1392184"/>
            <a:ext cx="504056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80313" y="1896240"/>
            <a:ext cx="504056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64170" y="-27384"/>
            <a:ext cx="5905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Mode d’action des catalyseurs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« 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+ HO 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C–OH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+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3" pitchFamily="18" charset="2"/>
              </a:rPr>
              <a:t>Br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» </a:t>
            </a:r>
            <a:endParaRPr lang="fr-FR" sz="2000" b="1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99592" y="913828"/>
            <a:ext cx="7812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eaLnBrk="0" hangingPunct="0"/>
            <a:r>
              <a:rPr lang="fr-FR" sz="2400" dirty="0" smtClean="0">
                <a:sym typeface="Wingdings"/>
              </a:rPr>
              <a:t> </a:t>
            </a:r>
            <a:r>
              <a:rPr lang="fr-FR" sz="2400" u="sng" dirty="0" smtClean="0"/>
              <a:t>Sans </a:t>
            </a:r>
            <a:r>
              <a:rPr lang="fr-FR" sz="2400" u="sng" dirty="0"/>
              <a:t>catalyse</a:t>
            </a:r>
            <a:r>
              <a:rPr lang="fr-FR" sz="2400" dirty="0"/>
              <a:t> :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C–OH +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3" pitchFamily="18" charset="2"/>
              </a:rPr>
              <a:t>Br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1464692" y="3448424"/>
            <a:ext cx="6051550" cy="1169987"/>
          </a:xfrm>
          <a:custGeom>
            <a:avLst/>
            <a:gdLst>
              <a:gd name="connsiteX0" fmla="*/ 0 w 6050604"/>
              <a:gd name="connsiteY0" fmla="*/ 745788 h 1241898"/>
              <a:gd name="connsiteX1" fmla="*/ 642026 w 6050604"/>
              <a:gd name="connsiteY1" fmla="*/ 755515 h 1241898"/>
              <a:gd name="connsiteX2" fmla="*/ 1585609 w 6050604"/>
              <a:gd name="connsiteY2" fmla="*/ 395592 h 1241898"/>
              <a:gd name="connsiteX3" fmla="*/ 2023353 w 6050604"/>
              <a:gd name="connsiteY3" fmla="*/ 94034 h 1241898"/>
              <a:gd name="connsiteX4" fmla="*/ 2529192 w 6050604"/>
              <a:gd name="connsiteY4" fmla="*/ 959796 h 1241898"/>
              <a:gd name="connsiteX5" fmla="*/ 3083668 w 6050604"/>
              <a:gd name="connsiteY5" fmla="*/ 580417 h 1241898"/>
              <a:gd name="connsiteX6" fmla="*/ 3842426 w 6050604"/>
              <a:gd name="connsiteY6" fmla="*/ 891702 h 1241898"/>
              <a:gd name="connsiteX7" fmla="*/ 4805464 w 6050604"/>
              <a:gd name="connsiteY7" fmla="*/ 1105711 h 1241898"/>
              <a:gd name="connsiteX8" fmla="*/ 6050604 w 6050604"/>
              <a:gd name="connsiteY8" fmla="*/ 1241898 h 1241898"/>
              <a:gd name="connsiteX0" fmla="*/ 0 w 6050604"/>
              <a:gd name="connsiteY0" fmla="*/ 745788 h 1241898"/>
              <a:gd name="connsiteX1" fmla="*/ 642026 w 6050604"/>
              <a:gd name="connsiteY1" fmla="*/ 755515 h 1241898"/>
              <a:gd name="connsiteX2" fmla="*/ 1585609 w 6050604"/>
              <a:gd name="connsiteY2" fmla="*/ 395592 h 1241898"/>
              <a:gd name="connsiteX3" fmla="*/ 2023353 w 6050604"/>
              <a:gd name="connsiteY3" fmla="*/ 94034 h 1241898"/>
              <a:gd name="connsiteX4" fmla="*/ 2529192 w 6050604"/>
              <a:gd name="connsiteY4" fmla="*/ 959796 h 1241898"/>
              <a:gd name="connsiteX5" fmla="*/ 3395070 w 6050604"/>
              <a:gd name="connsiteY5" fmla="*/ 563927 h 1241898"/>
              <a:gd name="connsiteX6" fmla="*/ 3842426 w 6050604"/>
              <a:gd name="connsiteY6" fmla="*/ 891702 h 1241898"/>
              <a:gd name="connsiteX7" fmla="*/ 4805464 w 6050604"/>
              <a:gd name="connsiteY7" fmla="*/ 1105711 h 1241898"/>
              <a:gd name="connsiteX8" fmla="*/ 6050604 w 6050604"/>
              <a:gd name="connsiteY8" fmla="*/ 1241898 h 1241898"/>
              <a:gd name="connsiteX0" fmla="*/ 0 w 6050604"/>
              <a:gd name="connsiteY0" fmla="*/ 751818 h 1247928"/>
              <a:gd name="connsiteX1" fmla="*/ 642026 w 6050604"/>
              <a:gd name="connsiteY1" fmla="*/ 761545 h 1247928"/>
              <a:gd name="connsiteX2" fmla="*/ 1585609 w 6050604"/>
              <a:gd name="connsiteY2" fmla="*/ 401622 h 1247928"/>
              <a:gd name="connsiteX3" fmla="*/ 2023353 w 6050604"/>
              <a:gd name="connsiteY3" fmla="*/ 100064 h 1247928"/>
              <a:gd name="connsiteX4" fmla="*/ 2819006 w 6050604"/>
              <a:gd name="connsiteY4" fmla="*/ 1002005 h 1247928"/>
              <a:gd name="connsiteX5" fmla="*/ 3395070 w 6050604"/>
              <a:gd name="connsiteY5" fmla="*/ 569957 h 1247928"/>
              <a:gd name="connsiteX6" fmla="*/ 3842426 w 6050604"/>
              <a:gd name="connsiteY6" fmla="*/ 897732 h 1247928"/>
              <a:gd name="connsiteX7" fmla="*/ 4805464 w 6050604"/>
              <a:gd name="connsiteY7" fmla="*/ 1111741 h 1247928"/>
              <a:gd name="connsiteX8" fmla="*/ 6050604 w 6050604"/>
              <a:gd name="connsiteY8" fmla="*/ 1247928 h 1247928"/>
              <a:gd name="connsiteX0" fmla="*/ 0 w 6050604"/>
              <a:gd name="connsiteY0" fmla="*/ 723762 h 1219872"/>
              <a:gd name="connsiteX1" fmla="*/ 642026 w 6050604"/>
              <a:gd name="connsiteY1" fmla="*/ 733489 h 1219872"/>
              <a:gd name="connsiteX2" fmla="*/ 1594870 w 6050604"/>
              <a:gd name="connsiteY2" fmla="*/ 541901 h 1219872"/>
              <a:gd name="connsiteX3" fmla="*/ 2023353 w 6050604"/>
              <a:gd name="connsiteY3" fmla="*/ 72008 h 1219872"/>
              <a:gd name="connsiteX4" fmla="*/ 2819006 w 6050604"/>
              <a:gd name="connsiteY4" fmla="*/ 973949 h 1219872"/>
              <a:gd name="connsiteX5" fmla="*/ 3395070 w 6050604"/>
              <a:gd name="connsiteY5" fmla="*/ 541901 h 1219872"/>
              <a:gd name="connsiteX6" fmla="*/ 3842426 w 6050604"/>
              <a:gd name="connsiteY6" fmla="*/ 869676 h 1219872"/>
              <a:gd name="connsiteX7" fmla="*/ 4805464 w 6050604"/>
              <a:gd name="connsiteY7" fmla="*/ 1083685 h 1219872"/>
              <a:gd name="connsiteX8" fmla="*/ 6050604 w 6050604"/>
              <a:gd name="connsiteY8" fmla="*/ 1219872 h 1219872"/>
              <a:gd name="connsiteX0" fmla="*/ 0 w 6050604"/>
              <a:gd name="connsiteY0" fmla="*/ 685917 h 1182027"/>
              <a:gd name="connsiteX1" fmla="*/ 642026 w 6050604"/>
              <a:gd name="connsiteY1" fmla="*/ 695644 h 1182027"/>
              <a:gd name="connsiteX2" fmla="*/ 1594870 w 6050604"/>
              <a:gd name="connsiteY2" fmla="*/ 504056 h 1182027"/>
              <a:gd name="connsiteX3" fmla="*/ 2170934 w 6050604"/>
              <a:gd name="connsiteY3" fmla="*/ 72008 h 1182027"/>
              <a:gd name="connsiteX4" fmla="*/ 2819006 w 6050604"/>
              <a:gd name="connsiteY4" fmla="*/ 936104 h 1182027"/>
              <a:gd name="connsiteX5" fmla="*/ 3395070 w 6050604"/>
              <a:gd name="connsiteY5" fmla="*/ 504056 h 1182027"/>
              <a:gd name="connsiteX6" fmla="*/ 3842426 w 6050604"/>
              <a:gd name="connsiteY6" fmla="*/ 831831 h 1182027"/>
              <a:gd name="connsiteX7" fmla="*/ 4805464 w 6050604"/>
              <a:gd name="connsiteY7" fmla="*/ 1045840 h 1182027"/>
              <a:gd name="connsiteX8" fmla="*/ 6050604 w 6050604"/>
              <a:gd name="connsiteY8" fmla="*/ 1182027 h 1182027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170934 w 6050604"/>
              <a:gd name="connsiteY3" fmla="*/ 60007 h 1170026"/>
              <a:gd name="connsiteX4" fmla="*/ 2819006 w 6050604"/>
              <a:gd name="connsiteY4" fmla="*/ 924103 h 1170026"/>
              <a:gd name="connsiteX5" fmla="*/ 3395070 w 6050604"/>
              <a:gd name="connsiteY5" fmla="*/ 492055 h 1170026"/>
              <a:gd name="connsiteX6" fmla="*/ 3842426 w 6050604"/>
              <a:gd name="connsiteY6" fmla="*/ 819830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170934 w 6050604"/>
              <a:gd name="connsiteY3" fmla="*/ 60007 h 1170026"/>
              <a:gd name="connsiteX4" fmla="*/ 2819006 w 6050604"/>
              <a:gd name="connsiteY4" fmla="*/ 924103 h 1170026"/>
              <a:gd name="connsiteX5" fmla="*/ 3683102 w 6050604"/>
              <a:gd name="connsiteY5" fmla="*/ 492054 h 1170026"/>
              <a:gd name="connsiteX6" fmla="*/ 3842426 w 6050604"/>
              <a:gd name="connsiteY6" fmla="*/ 819830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170934 w 6050604"/>
              <a:gd name="connsiteY3" fmla="*/ 60007 h 1170026"/>
              <a:gd name="connsiteX4" fmla="*/ 2819006 w 6050604"/>
              <a:gd name="connsiteY4" fmla="*/ 924103 h 1170026"/>
              <a:gd name="connsiteX5" fmla="*/ 3683102 w 6050604"/>
              <a:gd name="connsiteY5" fmla="*/ 492054 h 1170026"/>
              <a:gd name="connsiteX6" fmla="*/ 4187158 w 6050604"/>
              <a:gd name="connsiteY6" fmla="*/ 852094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  <a:gd name="connsiteX0" fmla="*/ 0 w 6050604"/>
              <a:gd name="connsiteY0" fmla="*/ 673915 h 1170025"/>
              <a:gd name="connsiteX1" fmla="*/ 642026 w 6050604"/>
              <a:gd name="connsiteY1" fmla="*/ 683642 h 1170025"/>
              <a:gd name="connsiteX2" fmla="*/ 1594870 w 6050604"/>
              <a:gd name="connsiteY2" fmla="*/ 564062 h 1170025"/>
              <a:gd name="connsiteX3" fmla="*/ 2170934 w 6050604"/>
              <a:gd name="connsiteY3" fmla="*/ 60006 h 1170025"/>
              <a:gd name="connsiteX4" fmla="*/ 3035030 w 6050604"/>
              <a:gd name="connsiteY4" fmla="*/ 924101 h 1170025"/>
              <a:gd name="connsiteX5" fmla="*/ 3683102 w 6050604"/>
              <a:gd name="connsiteY5" fmla="*/ 492053 h 1170025"/>
              <a:gd name="connsiteX6" fmla="*/ 4187158 w 6050604"/>
              <a:gd name="connsiteY6" fmla="*/ 852093 h 1170025"/>
              <a:gd name="connsiteX7" fmla="*/ 4805464 w 6050604"/>
              <a:gd name="connsiteY7" fmla="*/ 1033838 h 1170025"/>
              <a:gd name="connsiteX8" fmla="*/ 6050604 w 6050604"/>
              <a:gd name="connsiteY8" fmla="*/ 1170025 h 1170025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314950 w 6050604"/>
              <a:gd name="connsiteY3" fmla="*/ 60006 h 1170026"/>
              <a:gd name="connsiteX4" fmla="*/ 3035030 w 6050604"/>
              <a:gd name="connsiteY4" fmla="*/ 924102 h 1170026"/>
              <a:gd name="connsiteX5" fmla="*/ 3683102 w 6050604"/>
              <a:gd name="connsiteY5" fmla="*/ 492054 h 1170026"/>
              <a:gd name="connsiteX6" fmla="*/ 4187158 w 6050604"/>
              <a:gd name="connsiteY6" fmla="*/ 852094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0604" h="1170026">
                <a:moveTo>
                  <a:pt x="0" y="673916"/>
                </a:moveTo>
                <a:cubicBezTo>
                  <a:pt x="188879" y="707962"/>
                  <a:pt x="376214" y="701952"/>
                  <a:pt x="642026" y="683643"/>
                </a:cubicBezTo>
                <a:cubicBezTo>
                  <a:pt x="907838" y="665334"/>
                  <a:pt x="1316049" y="668003"/>
                  <a:pt x="1594870" y="564063"/>
                </a:cubicBezTo>
                <a:cubicBezTo>
                  <a:pt x="1873691" y="460124"/>
                  <a:pt x="2074923" y="0"/>
                  <a:pt x="2314950" y="60006"/>
                </a:cubicBezTo>
                <a:cubicBezTo>
                  <a:pt x="2554977" y="120012"/>
                  <a:pt x="2807005" y="852094"/>
                  <a:pt x="3035030" y="924102"/>
                </a:cubicBezTo>
                <a:cubicBezTo>
                  <a:pt x="3263055" y="996110"/>
                  <a:pt x="3491081" y="504055"/>
                  <a:pt x="3683102" y="492054"/>
                </a:cubicBezTo>
                <a:cubicBezTo>
                  <a:pt x="3875123" y="480053"/>
                  <a:pt x="4000098" y="761797"/>
                  <a:pt x="4187158" y="852094"/>
                </a:cubicBezTo>
                <a:cubicBezTo>
                  <a:pt x="4374218" y="942391"/>
                  <a:pt x="4494890" y="980850"/>
                  <a:pt x="4805464" y="1033839"/>
                </a:cubicBezTo>
                <a:cubicBezTo>
                  <a:pt x="5116038" y="1086828"/>
                  <a:pt x="5612049" y="1131115"/>
                  <a:pt x="6050604" y="1170026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2196530" y="3508749"/>
            <a:ext cx="0" cy="647700"/>
          </a:xfrm>
          <a:prstGeom prst="straightConnector1">
            <a:avLst/>
          </a:prstGeom>
          <a:ln w="57150">
            <a:solidFill>
              <a:srgbClr val="007A37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044952" y="3453508"/>
            <a:ext cx="595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A37"/>
                </a:solidFill>
                <a:sym typeface="Wingdings" pitchFamily="2" charset="2"/>
              </a:rPr>
              <a:t>E</a:t>
            </a:r>
            <a:r>
              <a:rPr lang="fr-FR" sz="2800" b="1" baseline="-25000" dirty="0">
                <a:solidFill>
                  <a:srgbClr val="007A37"/>
                </a:solidFill>
                <a:sym typeface="Wingdings" pitchFamily="2" charset="2"/>
              </a:rPr>
              <a:t>a2</a:t>
            </a:r>
            <a:endParaRPr lang="fr-FR" sz="2800" dirty="0">
              <a:solidFill>
                <a:srgbClr val="007A37"/>
              </a:solidFill>
              <a:latin typeface="Calibr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4571430" y="3867524"/>
            <a:ext cx="0" cy="504825"/>
          </a:xfrm>
          <a:prstGeom prst="straightConnector1">
            <a:avLst/>
          </a:prstGeom>
          <a:ln w="57150">
            <a:solidFill>
              <a:srgbClr val="007A37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225717" y="3308734"/>
            <a:ext cx="595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A37"/>
                </a:solidFill>
                <a:sym typeface="Wingdings" pitchFamily="2" charset="2"/>
              </a:rPr>
              <a:t>E</a:t>
            </a:r>
            <a:r>
              <a:rPr lang="fr-FR" sz="2800" b="1" baseline="-25000" dirty="0">
                <a:solidFill>
                  <a:srgbClr val="007A37"/>
                </a:solidFill>
                <a:sym typeface="Wingdings" pitchFamily="2" charset="2"/>
              </a:rPr>
              <a:t>a1</a:t>
            </a:r>
            <a:endParaRPr lang="fr-FR" sz="2800" dirty="0">
              <a:solidFill>
                <a:srgbClr val="007A37"/>
              </a:solidFill>
              <a:latin typeface="Calibri" pitchFamily="34" charset="0"/>
            </a:endParaRPr>
          </a:p>
        </p:txBody>
      </p:sp>
      <p:sp>
        <p:nvSpPr>
          <p:cNvPr id="22" name="ZoneTexte 15"/>
          <p:cNvSpPr txBox="1">
            <a:spLocks noChangeArrowheads="1"/>
          </p:cNvSpPr>
          <p:nvPr/>
        </p:nvSpPr>
        <p:spPr bwMode="auto">
          <a:xfrm>
            <a:off x="1043608" y="4221088"/>
            <a:ext cx="1919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516216" y="4581128"/>
            <a:ext cx="1919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C–OH +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996358" y="4365551"/>
            <a:ext cx="1773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000" b="1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547664" y="2300022"/>
            <a:ext cx="504056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1619672" y="4581128"/>
            <a:ext cx="708848" cy="400110"/>
          </a:xfrm>
          <a:prstGeom prst="rect">
            <a:avLst/>
          </a:prstGeom>
          <a:solidFill>
            <a:srgbClr val="008000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fr-FR" sz="2000" b="1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020272" y="4903885"/>
            <a:ext cx="708848" cy="400110"/>
          </a:xfrm>
          <a:prstGeom prst="rect">
            <a:avLst/>
          </a:prstGeom>
          <a:solidFill>
            <a:srgbClr val="008000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fr-FR" sz="2000" b="1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4355976" y="4725144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07504" y="5398616"/>
            <a:ext cx="8928992" cy="141476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CONCLUSION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512" y="5375374"/>
            <a:ext cx="8784976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En présence d’un catalyseur, le mécanisme réactionnel fait apparaître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d’actes élémentaires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qu’en l’absence de catalyseur.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Tous ces actes élémentaires ont une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d’activation inférieure à ceux de la réaction non catalysée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(ici,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7" grpId="0" animBg="1"/>
      <p:bldP spid="28" grpId="0" animBg="1"/>
      <p:bldP spid="2" grpId="0"/>
      <p:bldP spid="3" grpId="0" animBg="1"/>
      <p:bldP spid="15" grpId="0"/>
      <p:bldP spid="17" grpId="0" animBg="1"/>
      <p:bldP spid="19" grpId="0"/>
      <p:bldP spid="21" grpId="0"/>
      <p:bldP spid="22" grpId="0"/>
      <p:bldP spid="23" grpId="0"/>
      <p:bldP spid="24" grpId="0"/>
      <p:bldP spid="29" grpId="0" animBg="1"/>
      <p:bldP spid="30" grpId="0" animBg="1"/>
      <p:bldP spid="31" grpId="0" animBg="1"/>
      <p:bldP spid="32" grpId="0"/>
      <p:bldP spid="4097" grpId="0" animBg="1"/>
      <p:bldP spid="40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36815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CONCLUSION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44624"/>
            <a:ext cx="8784976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En présence d’un catalyseur, le mécanisme réactionnel fait apparaître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d’actes élémentaires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qu’en l’absence de catalyseur.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Tous ces actes élémentaires ont une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d’activation inférieure à ceux de la réaction non catalysée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(ici,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568" y="1588730"/>
            <a:ext cx="77219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Cas particulier de la catalyse enzymatique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962903"/>
            <a:ext cx="575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 vocabulaire spécifique aux enzymes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00" y="2325501"/>
            <a:ext cx="367240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Près de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40 000 enzymes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différentes chez l’Homme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49629" y="3100898"/>
            <a:ext cx="367240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Vitesses de réaction multipliées jusqu’à </a:t>
            </a:r>
          </a:p>
          <a:p>
            <a:pPr algn="ctr"/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10</a:t>
            </a:r>
            <a:r>
              <a:rPr lang="fr-FR" sz="2000" b="1" baseline="30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12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 fois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!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35496" y="4143735"/>
            <a:ext cx="367240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Réaction catalysée en un endroit particulier de l’enzyme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 3"/>
              </a:rPr>
              <a:t>SITE ACTIF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99007"/>
            <a:ext cx="505545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851920" y="2250935"/>
            <a:ext cx="5040560" cy="94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Fig.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: Fixation du substrat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RuBP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par l’enzyme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Rubisco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(photosynthèse)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062" y="5226413"/>
            <a:ext cx="3539967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Forme particulier du site actif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 réactif particulier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SUBSTRAT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450" y="6341258"/>
            <a:ext cx="882047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Assemblage Enzyme-Substrat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COMPLEXE Enzyme-Substrat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 animBg="1"/>
      <p:bldP spid="307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L’une des réactions suivantes peut être un acte élémentaire mais pas l’autre. Identifier chacune d’elles.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95536" y="1008112"/>
            <a:ext cx="36724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Rupture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Cl-Cl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Cl-N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acte élémentaire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860033" y="1008112"/>
            <a:ext cx="42839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Rupture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H-H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O=O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4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O-H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pas un acte élémentaire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80528" y="6480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NO   +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NOCl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+   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O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2348880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504" y="2780928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2827228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MECANISME REACTIONNEL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réaction chimique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l’ensemble des actes élémentaires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la superposition conduit à la transformation macroscopique.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944168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08175" y="3933056"/>
            <a:ext cx="7235825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/>
              <a:t>Une réaction chimique se décomposant en plusieurs actes </a:t>
            </a:r>
            <a:r>
              <a:rPr lang="fr-FR" sz="2000" i="1" dirty="0" err="1" smtClean="0"/>
              <a:t>élémen-taires</a:t>
            </a:r>
            <a:r>
              <a:rPr lang="fr-FR" sz="2000" i="1" dirty="0" smtClean="0"/>
              <a:t> </a:t>
            </a:r>
            <a:r>
              <a:rPr lang="fr-FR" sz="2000" i="1" dirty="0"/>
              <a:t>est dite </a:t>
            </a:r>
            <a:r>
              <a:rPr lang="fr-FR" sz="2000" b="1" i="1" dirty="0"/>
              <a:t>COMPLEXE</a:t>
            </a:r>
            <a:r>
              <a:rPr lang="fr-FR" sz="2000" i="1" dirty="0"/>
              <a:t> ; si elle n’est constituée que d’un seul acte élémentaire, elle est dite </a:t>
            </a:r>
            <a:r>
              <a:rPr lang="fr-FR" sz="2000" b="1" i="1" dirty="0"/>
              <a:t>SIMPLE</a:t>
            </a:r>
            <a:r>
              <a:rPr lang="fr-FR" sz="2000" i="1" dirty="0"/>
              <a:t>.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33075" t="22680" r="18731" b="71440"/>
          <a:stretch>
            <a:fillRect/>
          </a:stretch>
        </p:blipFill>
        <p:spPr bwMode="auto">
          <a:xfrm>
            <a:off x="2411760" y="5559623"/>
            <a:ext cx="5045569" cy="3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5085184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1" u="wavyHeavy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Exemples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5487615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a)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1835696" y="5998764"/>
            <a:ext cx="44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b)</a:t>
            </a:r>
            <a:endParaRPr lang="fr-FR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25042" t="19320" r="31489" b="75640"/>
          <a:stretch>
            <a:fillRect/>
          </a:stretch>
        </p:blipFill>
        <p:spPr bwMode="auto">
          <a:xfrm>
            <a:off x="1835696" y="5085184"/>
            <a:ext cx="5976664" cy="38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2602" y="6071415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2291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575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 vocabulaire spécifique aux enzymes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90364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006325" y="6367195"/>
            <a:ext cx="734481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Fig.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: </a:t>
            </a:r>
            <a:r>
              <a:rPr lang="fr-FR" sz="2000" b="1" dirty="0" smtClean="0">
                <a:latin typeface="Arial Narrow" pitchFamily="34" charset="0"/>
              </a:rPr>
              <a:t>Hydrolyse du saccharose (sucrose) par la saccharase (sucrase)</a:t>
            </a:r>
            <a:endParaRPr lang="fr-FR" sz="2000" dirty="0" smtClean="0">
              <a:latin typeface="Arial Narrow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96" y="404664"/>
            <a:ext cx="903649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Réaction catalysée en un endroit particulier de l’enzyme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 3"/>
              </a:rPr>
              <a:t>SITE ACTIF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04" y="885570"/>
            <a:ext cx="896193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Forme particulier du site actif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 réactif particulier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SUBSTRAT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70" y="1363918"/>
            <a:ext cx="898942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Assemblage Enzyme-Substrat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COMPLEXE Enzyme-Substrat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22"/>
          <p:cNvGrpSpPr/>
          <p:nvPr/>
        </p:nvGrpSpPr>
        <p:grpSpPr>
          <a:xfrm>
            <a:off x="6228184" y="4342112"/>
            <a:ext cx="3096344" cy="400110"/>
            <a:chOff x="6228184" y="4437112"/>
            <a:chExt cx="3096344" cy="400110"/>
          </a:xfrm>
        </p:grpSpPr>
        <p:sp>
          <p:nvSpPr>
            <p:cNvPr id="22" name="Rectangle 21"/>
            <p:cNvSpPr/>
            <p:nvPr/>
          </p:nvSpPr>
          <p:spPr>
            <a:xfrm>
              <a:off x="6732240" y="4437112"/>
              <a:ext cx="158417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28184" y="4437112"/>
              <a:ext cx="30963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[ES]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6481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Modèle de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Michaëlis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Menten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sans inhibiteur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356406"/>
            <a:ext cx="651621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Transformation </a:t>
            </a:r>
            <a:r>
              <a:rPr lang="fr-FR" sz="2400" b="1" dirty="0" smtClean="0">
                <a:solidFill>
                  <a:srgbClr val="FF0000"/>
                </a:solidFill>
              </a:rPr>
              <a:t>S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fr-FR" sz="2400" b="1" dirty="0" smtClean="0">
                <a:solidFill>
                  <a:srgbClr val="FF0000"/>
                </a:solidFill>
              </a:rPr>
              <a:t> P</a:t>
            </a:r>
            <a:r>
              <a:rPr lang="fr-FR" sz="2400" dirty="0" smtClean="0"/>
              <a:t> d’un </a:t>
            </a:r>
            <a:r>
              <a:rPr lang="fr-FR" sz="2400" b="1" dirty="0" smtClean="0"/>
              <a:t>substrat S</a:t>
            </a:r>
            <a:r>
              <a:rPr lang="fr-FR" sz="2400" dirty="0" smtClean="0"/>
              <a:t> en </a:t>
            </a:r>
            <a:r>
              <a:rPr lang="fr-FR" sz="2400" b="1" dirty="0" smtClean="0"/>
              <a:t>produit P</a:t>
            </a:r>
            <a:r>
              <a:rPr lang="fr-FR" sz="2400" dirty="0" smtClean="0"/>
              <a:t>, </a:t>
            </a:r>
          </a:p>
          <a:p>
            <a:pPr algn="ctr"/>
            <a:r>
              <a:rPr lang="fr-FR" sz="2400" u="sng" dirty="0" smtClean="0"/>
              <a:t>catalysée</a:t>
            </a:r>
            <a:r>
              <a:rPr lang="fr-FR" sz="2400" dirty="0" smtClean="0"/>
              <a:t> par une </a:t>
            </a:r>
            <a:r>
              <a:rPr lang="fr-FR" sz="2400" b="1" dirty="0" smtClean="0">
                <a:solidFill>
                  <a:srgbClr val="FF0000"/>
                </a:solidFill>
              </a:rPr>
              <a:t>enzyme 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17010" t="25200" r="23456" b="58840"/>
          <a:stretch>
            <a:fillRect/>
          </a:stretch>
        </p:blipFill>
        <p:spPr bwMode="auto">
          <a:xfrm>
            <a:off x="1835696" y="1268760"/>
            <a:ext cx="5256584" cy="79266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113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 introduisant le substrat en large excès par rapport à l’enzyme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(soit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[S]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&gt;&gt; [E]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), l’acte élémentaire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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peut être considéré comme un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pré-équilibre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34944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 l’aide de l’AECD, exprimer la vitesse volumique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réaction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4318962"/>
            <a:ext cx="6156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L’acte élémentaire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le plus lent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-180528" y="6858000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L’acte élémentaire 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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étant un pré-équilibre rapide, on a :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380312" y="6858000"/>
            <a:ext cx="435597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483768" y="2880318"/>
            <a:ext cx="6480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07504" y="3263508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48691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Par conservation de la matière, quelle relation existe-t-il entre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5" name="Groupe 25"/>
          <p:cNvGrpSpPr/>
          <p:nvPr/>
        </p:nvGrpSpPr>
        <p:grpSpPr>
          <a:xfrm>
            <a:off x="0" y="5229200"/>
            <a:ext cx="8820472" cy="374173"/>
            <a:chOff x="0" y="5229200"/>
            <a:chExt cx="8820472" cy="374173"/>
          </a:xfrm>
        </p:grpSpPr>
        <p:sp>
          <p:nvSpPr>
            <p:cNvPr id="24" name="Rectangle 23"/>
            <p:cNvSpPr/>
            <p:nvPr/>
          </p:nvSpPr>
          <p:spPr>
            <a:xfrm>
              <a:off x="5292080" y="5243333"/>
              <a:ext cx="201622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0" y="5229200"/>
              <a:ext cx="8820472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Par </a:t>
              </a:r>
              <a:r>
                <a:rPr kumimoji="0" lang="fr-FR" sz="2000" b="0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conservation de la matière pour l’enzyme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 + [ES]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(2)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57332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En déduire l’expression de la valeur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vitesse volumique maximale de réaction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0569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sera maximale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maximale, c'est-à-dire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(enzymes toutes complexées).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27" grpId="0"/>
      <p:bldP spid="1033" grpId="0"/>
      <p:bldP spid="1034" grpId="0"/>
      <p:bldP spid="1035" grpId="0"/>
      <p:bldP spid="1036" grpId="0"/>
      <p:bldP spid="19" grpId="0"/>
      <p:bldP spid="27" grpId="0"/>
      <p:bldP spid="20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948264" y="5517232"/>
            <a:ext cx="1872208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7010" t="25200" r="23456" b="58840"/>
          <a:stretch>
            <a:fillRect/>
          </a:stretch>
        </p:blipFill>
        <p:spPr bwMode="auto">
          <a:xfrm>
            <a:off x="2123728" y="111947"/>
            <a:ext cx="5688632" cy="8578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e 23"/>
          <p:cNvGrpSpPr/>
          <p:nvPr/>
        </p:nvGrpSpPr>
        <p:grpSpPr>
          <a:xfrm>
            <a:off x="6228184" y="1496978"/>
            <a:ext cx="3096344" cy="400110"/>
            <a:chOff x="6228184" y="4437112"/>
            <a:chExt cx="3096344" cy="400110"/>
          </a:xfrm>
        </p:grpSpPr>
        <p:sp>
          <p:nvSpPr>
            <p:cNvPr id="25" name="Rectangle 24"/>
            <p:cNvSpPr/>
            <p:nvPr/>
          </p:nvSpPr>
          <p:spPr>
            <a:xfrm>
              <a:off x="6732240" y="4437112"/>
              <a:ext cx="158417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28184" y="4437112"/>
              <a:ext cx="30963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[ES]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7768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Exprimer la vitesse volumique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réaction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0" y="1473828"/>
            <a:ext cx="6156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L’acte élémentaire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le plus lent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192902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Par conservation de la matière, quelle relation existe-t-il entre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4" name="Groupe 29"/>
          <p:cNvGrpSpPr/>
          <p:nvPr/>
        </p:nvGrpSpPr>
        <p:grpSpPr>
          <a:xfrm>
            <a:off x="0" y="2289066"/>
            <a:ext cx="8820472" cy="374173"/>
            <a:chOff x="0" y="5229200"/>
            <a:chExt cx="8820472" cy="374173"/>
          </a:xfrm>
        </p:grpSpPr>
        <p:sp>
          <p:nvSpPr>
            <p:cNvPr id="31" name="Rectangle 30"/>
            <p:cNvSpPr/>
            <p:nvPr/>
          </p:nvSpPr>
          <p:spPr>
            <a:xfrm>
              <a:off x="5292080" y="5243333"/>
              <a:ext cx="201622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Text Box 1"/>
            <p:cNvSpPr txBox="1">
              <a:spLocks noChangeArrowheads="1"/>
            </p:cNvSpPr>
            <p:nvPr/>
          </p:nvSpPr>
          <p:spPr bwMode="auto">
            <a:xfrm>
              <a:off x="0" y="5229200"/>
              <a:ext cx="8820472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Par </a:t>
              </a:r>
              <a:r>
                <a:rPr kumimoji="0" lang="fr-FR" sz="2000" b="0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conservation de la matière pour l’enzyme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 + [ES]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(2)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0" y="279312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En déduire l’expression de la valeur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vitesse volumique maximale de réaction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3116779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sera maximale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maximale, c'est-à-dire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(enzymes toutes complexées).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37"/>
          <p:cNvGrpSpPr/>
          <p:nvPr/>
        </p:nvGrpSpPr>
        <p:grpSpPr>
          <a:xfrm>
            <a:off x="467544" y="3861048"/>
            <a:ext cx="7632848" cy="432048"/>
            <a:chOff x="467544" y="3861048"/>
            <a:chExt cx="7632848" cy="432048"/>
          </a:xfrm>
        </p:grpSpPr>
        <p:sp>
          <p:nvSpPr>
            <p:cNvPr id="37" name="Rectangle 36"/>
            <p:cNvSpPr/>
            <p:nvPr/>
          </p:nvSpPr>
          <p:spPr>
            <a:xfrm>
              <a:off x="5148064" y="3861048"/>
              <a:ext cx="194421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76328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D’après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(2)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on a alors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[ES]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 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(3)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152127" y="4725144"/>
            <a:ext cx="12961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0" y="43651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relation peut-on tirer du fait que l’acte élémentaire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soit un pré-équilibre rapide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6" name="Groupe 42"/>
          <p:cNvGrpSpPr/>
          <p:nvPr/>
        </p:nvGrpSpPr>
        <p:grpSpPr>
          <a:xfrm>
            <a:off x="2520279" y="4725144"/>
            <a:ext cx="4355977" cy="432048"/>
            <a:chOff x="2411760" y="4869160"/>
            <a:chExt cx="4355977" cy="432048"/>
          </a:xfrm>
        </p:grpSpPr>
        <p:sp>
          <p:nvSpPr>
            <p:cNvPr id="42" name="Rectangle 41"/>
            <p:cNvSpPr/>
            <p:nvPr/>
          </p:nvSpPr>
          <p:spPr>
            <a:xfrm>
              <a:off x="2915816" y="4869160"/>
              <a:ext cx="3168352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411760" y="4869160"/>
              <a:ext cx="4355977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[S]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– 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[ES]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(4)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0" y="5226784"/>
            <a:ext cx="68042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définit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M,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constante de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Michaëlis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comme la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cons-tante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d’équilibre de la réaction de dissociation du complexe enzyme-substrat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selon le bilan :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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E + 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son expression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[S]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C°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(concentration molaire de référence = 1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020272" y="5805264"/>
            <a:ext cx="10081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740352" y="5589240"/>
            <a:ext cx="115212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[S]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7" name="AutoShape 5"/>
          <p:cNvCxnSpPr>
            <a:cxnSpLocks noChangeShapeType="1"/>
          </p:cNvCxnSpPr>
          <p:nvPr/>
        </p:nvCxnSpPr>
        <p:spPr bwMode="auto">
          <a:xfrm flipV="1">
            <a:off x="7740352" y="6021288"/>
            <a:ext cx="864096" cy="1588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668344" y="6093296"/>
            <a:ext cx="1296144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C°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16416" y="515719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9" grpId="0"/>
      <p:bldP spid="41" grpId="0"/>
      <p:bldP spid="44" grpId="0"/>
      <p:bldP spid="3075" grpId="0"/>
      <p:bldP spid="3076" grpId="0"/>
      <p:bldP spid="3078" grpId="0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948264" y="3168352"/>
            <a:ext cx="1872208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3"/>
          <p:cNvGrpSpPr/>
          <p:nvPr/>
        </p:nvGrpSpPr>
        <p:grpSpPr>
          <a:xfrm>
            <a:off x="2411760" y="116632"/>
            <a:ext cx="3096344" cy="400110"/>
            <a:chOff x="4427984" y="3228166"/>
            <a:chExt cx="3096344" cy="400110"/>
          </a:xfrm>
        </p:grpSpPr>
        <p:sp>
          <p:nvSpPr>
            <p:cNvPr id="25" name="Rectangle 24"/>
            <p:cNvSpPr/>
            <p:nvPr/>
          </p:nvSpPr>
          <p:spPr>
            <a:xfrm>
              <a:off x="4427984" y="3228166"/>
              <a:ext cx="158417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7984" y="3228166"/>
              <a:ext cx="30963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[ES]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116632"/>
            <a:ext cx="201622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6156176" y="116632"/>
            <a:ext cx="269979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[E] + [ES]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(2)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0" y="5486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En déduire l’expression de la valeur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vitesse volumique maximale de réaction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883012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sera maximale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maximale, c'est-à-dire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(enzymes toutes complexées).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37"/>
          <p:cNvGrpSpPr/>
          <p:nvPr/>
        </p:nvGrpSpPr>
        <p:grpSpPr>
          <a:xfrm>
            <a:off x="467544" y="1512168"/>
            <a:ext cx="7632848" cy="432048"/>
            <a:chOff x="467544" y="3861048"/>
            <a:chExt cx="7632848" cy="432048"/>
          </a:xfrm>
        </p:grpSpPr>
        <p:sp>
          <p:nvSpPr>
            <p:cNvPr id="37" name="Rectangle 36"/>
            <p:cNvSpPr/>
            <p:nvPr/>
          </p:nvSpPr>
          <p:spPr>
            <a:xfrm>
              <a:off x="5148064" y="3861048"/>
              <a:ext cx="194421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76328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D’après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(2)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on a alors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[ES]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 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(3)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152127" y="2376264"/>
            <a:ext cx="12961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0" y="20162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relation peut-on tirer du fait que l’acte élémentaire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soit un pré-équilibre rapide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4" name="Groupe 42"/>
          <p:cNvGrpSpPr/>
          <p:nvPr/>
        </p:nvGrpSpPr>
        <p:grpSpPr>
          <a:xfrm>
            <a:off x="2520279" y="2376264"/>
            <a:ext cx="4355977" cy="432048"/>
            <a:chOff x="2411760" y="4869160"/>
            <a:chExt cx="4355977" cy="432048"/>
          </a:xfrm>
        </p:grpSpPr>
        <p:sp>
          <p:nvSpPr>
            <p:cNvPr id="42" name="Rectangle 41"/>
            <p:cNvSpPr/>
            <p:nvPr/>
          </p:nvSpPr>
          <p:spPr>
            <a:xfrm>
              <a:off x="2915816" y="4869160"/>
              <a:ext cx="3168352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411760" y="4869160"/>
              <a:ext cx="4355977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[S]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– 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[ES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]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(4)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0" y="2877904"/>
            <a:ext cx="68042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définit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M,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constante de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Michaëlis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comme la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cons-tante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d’équilibre de la réaction de dissociation du complexe enzyme-substrat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selon le bilan :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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E + 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son expression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[S]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C°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(concentration molaire de référence = 1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020272" y="3456384"/>
            <a:ext cx="10081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740352" y="3240360"/>
            <a:ext cx="115212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[S]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7" name="AutoShape 5"/>
          <p:cNvCxnSpPr>
            <a:cxnSpLocks noChangeShapeType="1"/>
          </p:cNvCxnSpPr>
          <p:nvPr/>
        </p:nvCxnSpPr>
        <p:spPr bwMode="auto">
          <a:xfrm flipV="1">
            <a:off x="7740352" y="3672408"/>
            <a:ext cx="864096" cy="1588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668344" y="3744416"/>
            <a:ext cx="1296144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C°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16416" y="280831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fr-FR" dirty="0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4653136"/>
            <a:ext cx="6228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Déduire des relations précédentes que la vitesse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volumi-que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réaction est donnée par la formule ci-contre.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4732" t="49559" r="11171" b="35321"/>
          <a:stretch>
            <a:fillRect/>
          </a:stretch>
        </p:blipFill>
        <p:spPr bwMode="auto">
          <a:xfrm>
            <a:off x="6228184" y="4365104"/>
            <a:ext cx="2736304" cy="9657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0" y="5459710"/>
            <a:ext cx="2915816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(4)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52328" y="5468374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[E]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[ES]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[S]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[ES] </a:t>
            </a:r>
            <a:endParaRPr lang="fr-FR" dirty="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987824" y="6093295"/>
            <a:ext cx="14401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355976" y="5877271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AutoShape 6"/>
          <p:cNvCxnSpPr>
            <a:cxnSpLocks noChangeShapeType="1"/>
          </p:cNvCxnSpPr>
          <p:nvPr/>
        </p:nvCxnSpPr>
        <p:spPr bwMode="auto">
          <a:xfrm>
            <a:off x="4427984" y="6309319"/>
            <a:ext cx="1656184" cy="1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4355976" y="6381328"/>
            <a:ext cx="1800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6156176" y="6093296"/>
            <a:ext cx="6374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(6)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8" grpId="0"/>
      <p:bldP spid="43" grpId="0"/>
      <p:bldP spid="46" grpId="0"/>
      <p:bldP spid="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043422" y="44624"/>
            <a:ext cx="1872208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3"/>
          <p:cNvGrpSpPr/>
          <p:nvPr/>
        </p:nvGrpSpPr>
        <p:grpSpPr>
          <a:xfrm>
            <a:off x="2123728" y="44624"/>
            <a:ext cx="3096344" cy="400110"/>
            <a:chOff x="4139952" y="3156158"/>
            <a:chExt cx="3096344" cy="400110"/>
          </a:xfrm>
        </p:grpSpPr>
        <p:sp>
          <p:nvSpPr>
            <p:cNvPr id="25" name="Rectangle 24"/>
            <p:cNvSpPr/>
            <p:nvPr/>
          </p:nvSpPr>
          <p:spPr>
            <a:xfrm>
              <a:off x="4139952" y="3156158"/>
              <a:ext cx="158417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39952" y="3156158"/>
              <a:ext cx="30963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[ES]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2195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70109" y="58757"/>
            <a:ext cx="201622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4355976" y="44624"/>
            <a:ext cx="269979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[E] + [ES]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(2)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37"/>
          <p:cNvGrpSpPr/>
          <p:nvPr/>
        </p:nvGrpSpPr>
        <p:grpSpPr>
          <a:xfrm>
            <a:off x="251520" y="620688"/>
            <a:ext cx="2664296" cy="432048"/>
            <a:chOff x="251520" y="2969568"/>
            <a:chExt cx="2664296" cy="432048"/>
          </a:xfrm>
        </p:grpSpPr>
        <p:sp>
          <p:nvSpPr>
            <p:cNvPr id="37" name="Rectangle 36"/>
            <p:cNvSpPr/>
            <p:nvPr/>
          </p:nvSpPr>
          <p:spPr>
            <a:xfrm>
              <a:off x="251520" y="2969568"/>
              <a:ext cx="194421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251520" y="2969568"/>
              <a:ext cx="266429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(3)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e 42"/>
          <p:cNvGrpSpPr/>
          <p:nvPr/>
        </p:nvGrpSpPr>
        <p:grpSpPr>
          <a:xfrm>
            <a:off x="2987824" y="620688"/>
            <a:ext cx="4427985" cy="432048"/>
            <a:chOff x="2879305" y="3113584"/>
            <a:chExt cx="4427985" cy="432048"/>
          </a:xfrm>
        </p:grpSpPr>
        <p:sp>
          <p:nvSpPr>
            <p:cNvPr id="42" name="Rectangle 41"/>
            <p:cNvSpPr/>
            <p:nvPr/>
          </p:nvSpPr>
          <p:spPr>
            <a:xfrm>
              <a:off x="2879305" y="3113584"/>
              <a:ext cx="3168352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951313" y="3113584"/>
              <a:ext cx="4355977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[S]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– 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[ES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]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(4)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115430" y="305272"/>
            <a:ext cx="10081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835510" y="89248"/>
            <a:ext cx="115212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[S]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7" name="AutoShape 5"/>
          <p:cNvCxnSpPr>
            <a:cxnSpLocks noChangeShapeType="1"/>
          </p:cNvCxnSpPr>
          <p:nvPr/>
        </p:nvCxnSpPr>
        <p:spPr bwMode="auto">
          <a:xfrm flipV="1">
            <a:off x="7835510" y="521296"/>
            <a:ext cx="864096" cy="1588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763502" y="593304"/>
            <a:ext cx="1296144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C°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115430" y="69269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fr-FR" dirty="0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1196752"/>
            <a:ext cx="6228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Déduire des relations précédentes que la vitesse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volumi-que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réaction est donnée par la formule ci-contre.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4732" t="49559" r="11171" b="35321"/>
          <a:stretch>
            <a:fillRect/>
          </a:stretch>
        </p:blipFill>
        <p:spPr bwMode="auto">
          <a:xfrm>
            <a:off x="6228184" y="1208946"/>
            <a:ext cx="2736304" cy="9657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0" y="1916832"/>
            <a:ext cx="2915816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(4)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7624" y="2276872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[E]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[ES]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[S]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[ES] </a:t>
            </a:r>
            <a:endParaRPr lang="fr-FR" dirty="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223120" y="2901793"/>
            <a:ext cx="14401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591272" y="2685769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AutoShape 6"/>
          <p:cNvCxnSpPr>
            <a:cxnSpLocks noChangeShapeType="1"/>
          </p:cNvCxnSpPr>
          <p:nvPr/>
        </p:nvCxnSpPr>
        <p:spPr bwMode="auto">
          <a:xfrm>
            <a:off x="2663280" y="3117817"/>
            <a:ext cx="1656184" cy="1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591272" y="3189826"/>
            <a:ext cx="1800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4391472" y="2901794"/>
            <a:ext cx="6374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(6)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0" y="3861048"/>
            <a:ext cx="29158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(6)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(1)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4355976" y="3645024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AutoShape 19"/>
          <p:cNvCxnSpPr>
            <a:cxnSpLocks noChangeShapeType="1"/>
          </p:cNvCxnSpPr>
          <p:nvPr/>
        </p:nvCxnSpPr>
        <p:spPr bwMode="auto">
          <a:xfrm>
            <a:off x="4427984" y="4084315"/>
            <a:ext cx="1656184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427984" y="4149080"/>
            <a:ext cx="2098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15816" y="3861048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 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endParaRPr lang="fr-FR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236296" y="3652267"/>
            <a:ext cx="1806277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3" name="AutoShape 3"/>
          <p:cNvCxnSpPr>
            <a:cxnSpLocks noChangeShapeType="1"/>
          </p:cNvCxnSpPr>
          <p:nvPr/>
        </p:nvCxnSpPr>
        <p:spPr bwMode="auto">
          <a:xfrm>
            <a:off x="7308304" y="4130615"/>
            <a:ext cx="1504491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222163" y="4265614"/>
            <a:ext cx="954176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028384" y="4084315"/>
            <a:ext cx="698989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6" name="AutoShape 6"/>
          <p:cNvCxnSpPr>
            <a:cxnSpLocks noChangeShapeType="1"/>
          </p:cNvCxnSpPr>
          <p:nvPr/>
        </p:nvCxnSpPr>
        <p:spPr bwMode="auto">
          <a:xfrm>
            <a:off x="8028384" y="4509120"/>
            <a:ext cx="550315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102950" y="4565221"/>
            <a:ext cx="499277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228184" y="3905969"/>
            <a:ext cx="1216019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75656" y="4869160"/>
            <a:ext cx="136815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30" name="AutoShape 10"/>
          <p:cNvCxnSpPr>
            <a:cxnSpLocks noChangeShapeType="1"/>
          </p:cNvCxnSpPr>
          <p:nvPr/>
        </p:nvCxnSpPr>
        <p:spPr bwMode="auto">
          <a:xfrm>
            <a:off x="1259632" y="5445224"/>
            <a:ext cx="1806457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187624" y="5733256"/>
            <a:ext cx="93610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79512" y="5229200"/>
            <a:ext cx="145742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991287" y="5482507"/>
            <a:ext cx="100811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[S]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1720" y="6021288"/>
            <a:ext cx="96717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AutoShape 6"/>
          <p:cNvCxnSpPr>
            <a:cxnSpLocks noChangeShapeType="1"/>
          </p:cNvCxnSpPr>
          <p:nvPr/>
        </p:nvCxnSpPr>
        <p:spPr bwMode="auto">
          <a:xfrm>
            <a:off x="2051720" y="5949280"/>
            <a:ext cx="86409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563888" y="5229200"/>
            <a:ext cx="14401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/>
          <a:srcRect l="64732" t="49559" r="11171" b="35321"/>
          <a:stretch>
            <a:fillRect/>
          </a:stretch>
        </p:blipFill>
        <p:spPr bwMode="auto">
          <a:xfrm>
            <a:off x="4355976" y="4941168"/>
            <a:ext cx="2736304" cy="9657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6" name="Rectangle 65"/>
          <p:cNvSpPr/>
          <p:nvPr/>
        </p:nvSpPr>
        <p:spPr>
          <a:xfrm>
            <a:off x="179512" y="544522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3563888" y="551723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3" grpId="0"/>
      <p:bldP spid="54" grpId="0"/>
      <p:bldP spid="5122" grpId="0"/>
      <p:bldP spid="5124" grpId="0"/>
      <p:bldP spid="5125" grpId="0"/>
      <p:bldP spid="5127" grpId="0"/>
      <p:bldP spid="5128" grpId="0"/>
      <p:bldP spid="5129" grpId="0"/>
      <p:bldP spid="5131" grpId="0"/>
      <p:bldP spid="5132" grpId="0"/>
      <p:bldP spid="5133" grpId="0"/>
      <p:bldP spid="5134" grpId="0"/>
      <p:bldP spid="5136" grpId="0"/>
      <p:bldP spid="66" grpId="0"/>
      <p:bldP spid="6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34965" t="35280" r="12116" b="22721"/>
          <a:stretch>
            <a:fillRect/>
          </a:stretch>
        </p:blipFill>
        <p:spPr bwMode="auto">
          <a:xfrm>
            <a:off x="4283968" y="2492896"/>
            <a:ext cx="4676175" cy="21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492896"/>
            <a:ext cx="4211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[E]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7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on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me-sure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la vitesse de la réaction pour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dif-férentes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valeurs de concentrations en substrat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[S]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Montrer que le tracé de la régression linéaire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/ v = f ( 1 / [S] )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permet d’</a:t>
            </a:r>
            <a:r>
              <a:rPr lang="fr-FR" sz="20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ac-céder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la valeur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à 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sz="2000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79512" y="4768577"/>
          <a:ext cx="8856984" cy="609600"/>
        </p:xfrm>
        <a:graphic>
          <a:graphicData uri="http://schemas.openxmlformats.org/drawingml/2006/table">
            <a:tbl>
              <a:tblPr/>
              <a:tblGrid>
                <a:gridCol w="2808312"/>
                <a:gridCol w="648072"/>
                <a:gridCol w="1152128"/>
                <a:gridCol w="1080120"/>
                <a:gridCol w="1080120"/>
                <a:gridCol w="1080120"/>
                <a:gridCol w="1008112"/>
              </a:tblGrid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[S] (10 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– 4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1,25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5,0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v (10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6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 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.min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2,50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2,80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3,55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4,15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0" y="188640"/>
            <a:ext cx="29158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(6)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(1)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355976" y="-27384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AutoShape 19"/>
          <p:cNvCxnSpPr>
            <a:cxnSpLocks noChangeShapeType="1"/>
          </p:cNvCxnSpPr>
          <p:nvPr/>
        </p:nvCxnSpPr>
        <p:spPr bwMode="auto">
          <a:xfrm>
            <a:off x="4427984" y="411907"/>
            <a:ext cx="1656184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427984" y="476672"/>
            <a:ext cx="2098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15816" y="188640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 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endParaRPr lang="fr-FR" dirty="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236296" y="-20141"/>
            <a:ext cx="1806277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AutoShape 3"/>
          <p:cNvCxnSpPr>
            <a:cxnSpLocks noChangeShapeType="1"/>
          </p:cNvCxnSpPr>
          <p:nvPr/>
        </p:nvCxnSpPr>
        <p:spPr bwMode="auto">
          <a:xfrm>
            <a:off x="7308304" y="458207"/>
            <a:ext cx="1504491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222163" y="593206"/>
            <a:ext cx="954176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028384" y="411907"/>
            <a:ext cx="698989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AutoShape 6"/>
          <p:cNvCxnSpPr>
            <a:cxnSpLocks noChangeShapeType="1"/>
          </p:cNvCxnSpPr>
          <p:nvPr/>
        </p:nvCxnSpPr>
        <p:spPr bwMode="auto">
          <a:xfrm>
            <a:off x="8028384" y="836712"/>
            <a:ext cx="550315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102950" y="892813"/>
            <a:ext cx="499277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228184" y="233561"/>
            <a:ext cx="1216019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475656" y="941759"/>
            <a:ext cx="136815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AutoShape 10"/>
          <p:cNvCxnSpPr>
            <a:cxnSpLocks noChangeShapeType="1"/>
          </p:cNvCxnSpPr>
          <p:nvPr/>
        </p:nvCxnSpPr>
        <p:spPr bwMode="auto">
          <a:xfrm>
            <a:off x="1259632" y="1517823"/>
            <a:ext cx="1806457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187624" y="1805855"/>
            <a:ext cx="93610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179512" y="1301799"/>
            <a:ext cx="145742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991287" y="1555106"/>
            <a:ext cx="100811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[S]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051720" y="2093887"/>
            <a:ext cx="96717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AutoShape 6"/>
          <p:cNvCxnSpPr>
            <a:cxnSpLocks noChangeShapeType="1"/>
          </p:cNvCxnSpPr>
          <p:nvPr/>
        </p:nvCxnSpPr>
        <p:spPr bwMode="auto">
          <a:xfrm>
            <a:off x="2051720" y="2021879"/>
            <a:ext cx="86409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563888" y="1301799"/>
            <a:ext cx="14401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 l="64732" t="49559" r="11171" b="35321"/>
          <a:stretch>
            <a:fillRect/>
          </a:stretch>
        </p:blipFill>
        <p:spPr bwMode="auto">
          <a:xfrm>
            <a:off x="4355976" y="1013767"/>
            <a:ext cx="2736304" cy="9657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179512" y="150537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3563888" y="157738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8" name="Text Box 1"/>
          <p:cNvSpPr txBox="1">
            <a:spLocks noChangeArrowheads="1"/>
          </p:cNvSpPr>
          <p:nvPr/>
        </p:nvSpPr>
        <p:spPr bwMode="auto">
          <a:xfrm>
            <a:off x="161156" y="5385916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449188" y="5619633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AutoShape 3"/>
          <p:cNvCxnSpPr>
            <a:cxnSpLocks noChangeShapeType="1"/>
          </p:cNvCxnSpPr>
          <p:nvPr/>
        </p:nvCxnSpPr>
        <p:spPr bwMode="auto">
          <a:xfrm>
            <a:off x="768276" y="5817964"/>
            <a:ext cx="1440160" cy="1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704776" y="5381724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 Box 5"/>
          <p:cNvSpPr txBox="1">
            <a:spLocks noChangeArrowheads="1"/>
          </p:cNvSpPr>
          <p:nvPr/>
        </p:nvSpPr>
        <p:spPr bwMode="auto">
          <a:xfrm>
            <a:off x="768276" y="5858222"/>
            <a:ext cx="14864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6"/>
          <p:cNvSpPr txBox="1">
            <a:spLocks noChangeArrowheads="1"/>
          </p:cNvSpPr>
          <p:nvPr/>
        </p:nvSpPr>
        <p:spPr bwMode="auto">
          <a:xfrm>
            <a:off x="184306" y="5889972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3216194" y="5619633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 Box 9"/>
          <p:cNvSpPr txBox="1">
            <a:spLocks noChangeArrowheads="1"/>
          </p:cNvSpPr>
          <p:nvPr/>
        </p:nvSpPr>
        <p:spPr bwMode="auto">
          <a:xfrm>
            <a:off x="3788357" y="5403609"/>
            <a:ext cx="279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3610959" y="5861365"/>
            <a:ext cx="792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 Box 14"/>
          <p:cNvSpPr txBox="1">
            <a:spLocks noChangeArrowheads="1"/>
          </p:cNvSpPr>
          <p:nvPr/>
        </p:nvSpPr>
        <p:spPr bwMode="auto">
          <a:xfrm>
            <a:off x="2281877" y="5619633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 Box 15"/>
          <p:cNvSpPr txBox="1">
            <a:spLocks noChangeArrowheads="1"/>
          </p:cNvSpPr>
          <p:nvPr/>
        </p:nvSpPr>
        <p:spPr bwMode="auto">
          <a:xfrm>
            <a:off x="4355976" y="5619633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AutoShape 16"/>
          <p:cNvCxnSpPr>
            <a:cxnSpLocks noChangeShapeType="1"/>
          </p:cNvCxnSpPr>
          <p:nvPr/>
        </p:nvCxnSpPr>
        <p:spPr bwMode="auto">
          <a:xfrm>
            <a:off x="4788024" y="5845522"/>
            <a:ext cx="122413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30" name="Text Box 17"/>
          <p:cNvSpPr txBox="1">
            <a:spLocks noChangeArrowheads="1"/>
          </p:cNvSpPr>
          <p:nvPr/>
        </p:nvSpPr>
        <p:spPr bwMode="auto">
          <a:xfrm>
            <a:off x="4860032" y="5452467"/>
            <a:ext cx="108012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18"/>
          <p:cNvSpPr txBox="1">
            <a:spLocks noChangeArrowheads="1"/>
          </p:cNvSpPr>
          <p:nvPr/>
        </p:nvSpPr>
        <p:spPr bwMode="auto">
          <a:xfrm>
            <a:off x="5029756" y="5861365"/>
            <a:ext cx="838388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6513476" y="5434089"/>
            <a:ext cx="271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" name="AutoShape 21"/>
          <p:cNvCxnSpPr>
            <a:cxnSpLocks noChangeShapeType="1"/>
          </p:cNvCxnSpPr>
          <p:nvPr/>
        </p:nvCxnSpPr>
        <p:spPr bwMode="auto">
          <a:xfrm>
            <a:off x="6559196" y="5835657"/>
            <a:ext cx="27463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34" name="Text Box 22"/>
          <p:cNvSpPr txBox="1">
            <a:spLocks noChangeArrowheads="1"/>
          </p:cNvSpPr>
          <p:nvPr/>
        </p:nvSpPr>
        <p:spPr bwMode="auto">
          <a:xfrm>
            <a:off x="6415180" y="5907665"/>
            <a:ext cx="68356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AutoShape 23"/>
          <p:cNvSpPr>
            <a:spLocks noChangeArrowheads="1"/>
          </p:cNvSpPr>
          <p:nvPr/>
        </p:nvSpPr>
        <p:spPr bwMode="auto">
          <a:xfrm>
            <a:off x="2734517" y="5459081"/>
            <a:ext cx="432048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36" name="AutoShape 24"/>
          <p:cNvSpPr>
            <a:spLocks noChangeArrowheads="1"/>
          </p:cNvSpPr>
          <p:nvPr/>
        </p:nvSpPr>
        <p:spPr bwMode="auto">
          <a:xfrm>
            <a:off x="6455021" y="5475617"/>
            <a:ext cx="432048" cy="8640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137" name="AutoShape 3"/>
          <p:cNvCxnSpPr>
            <a:cxnSpLocks noChangeShapeType="1"/>
          </p:cNvCxnSpPr>
          <p:nvPr/>
        </p:nvCxnSpPr>
        <p:spPr bwMode="auto">
          <a:xfrm>
            <a:off x="193323" y="5813632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38" name="Text Box 1"/>
          <p:cNvSpPr txBox="1">
            <a:spLocks noChangeArrowheads="1"/>
          </p:cNvSpPr>
          <p:nvPr/>
        </p:nvSpPr>
        <p:spPr bwMode="auto">
          <a:xfrm>
            <a:off x="2771800" y="5403609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 Box 6"/>
          <p:cNvSpPr txBox="1">
            <a:spLocks noChangeArrowheads="1"/>
          </p:cNvSpPr>
          <p:nvPr/>
        </p:nvSpPr>
        <p:spPr bwMode="auto">
          <a:xfrm>
            <a:off x="2794950" y="5907665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0" name="AutoShape 3"/>
          <p:cNvCxnSpPr>
            <a:cxnSpLocks noChangeShapeType="1"/>
          </p:cNvCxnSpPr>
          <p:nvPr/>
        </p:nvCxnSpPr>
        <p:spPr bwMode="auto">
          <a:xfrm>
            <a:off x="2803967" y="5831325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41" name="AutoShape 3"/>
          <p:cNvCxnSpPr>
            <a:cxnSpLocks noChangeShapeType="1"/>
          </p:cNvCxnSpPr>
          <p:nvPr/>
        </p:nvCxnSpPr>
        <p:spPr bwMode="auto">
          <a:xfrm>
            <a:off x="3648242" y="5835657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42" name="Rectangle 141"/>
          <p:cNvSpPr/>
          <p:nvPr/>
        </p:nvSpPr>
        <p:spPr>
          <a:xfrm>
            <a:off x="2051720" y="6195697"/>
            <a:ext cx="1464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Ordonnée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924352" y="6021288"/>
            <a:ext cx="132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Abscisse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44" name="AutoShape 23"/>
          <p:cNvSpPr>
            <a:spLocks noChangeArrowheads="1"/>
          </p:cNvSpPr>
          <p:nvPr/>
        </p:nvSpPr>
        <p:spPr bwMode="auto">
          <a:xfrm>
            <a:off x="3576234" y="5475617"/>
            <a:ext cx="792088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5" name="AutoShape 23"/>
          <p:cNvSpPr>
            <a:spLocks noChangeArrowheads="1"/>
          </p:cNvSpPr>
          <p:nvPr/>
        </p:nvSpPr>
        <p:spPr bwMode="auto">
          <a:xfrm>
            <a:off x="4644008" y="5475617"/>
            <a:ext cx="1440160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6" name="Virage 145"/>
          <p:cNvSpPr/>
          <p:nvPr/>
        </p:nvSpPr>
        <p:spPr>
          <a:xfrm rot="10800000">
            <a:off x="3432218" y="6267705"/>
            <a:ext cx="576064" cy="473663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7" name="Virage 146"/>
          <p:cNvSpPr/>
          <p:nvPr/>
        </p:nvSpPr>
        <p:spPr>
          <a:xfrm rot="10800000" flipH="1">
            <a:off x="5364088" y="6309320"/>
            <a:ext cx="698352" cy="422401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55576" y="6434740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Ordonnée à l’origine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031210" y="6438840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Coefficient directeur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57" name="Text Box 15"/>
          <p:cNvSpPr txBox="1">
            <a:spLocks noChangeArrowheads="1"/>
          </p:cNvSpPr>
          <p:nvPr/>
        </p:nvSpPr>
        <p:spPr bwMode="auto">
          <a:xfrm>
            <a:off x="6065813" y="5649673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118" grpId="0"/>
      <p:bldP spid="119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30" grpId="0"/>
      <p:bldP spid="131" grpId="0"/>
      <p:bldP spid="132" grpId="0"/>
      <p:bldP spid="134" grpId="0"/>
      <p:bldP spid="135" grpId="0" animBg="1"/>
      <p:bldP spid="136" grpId="0" animBg="1"/>
      <p:bldP spid="138" grpId="0"/>
      <p:bldP spid="139" grpId="0"/>
      <p:bldP spid="142" grpId="0"/>
      <p:bldP spid="143" grpId="0"/>
      <p:bldP spid="144" grpId="0" animBg="1"/>
      <p:bldP spid="145" grpId="0" animBg="1"/>
      <p:bldP spid="146" grpId="0" animBg="1"/>
      <p:bldP spid="147" grpId="0" animBg="1"/>
      <p:bldP spid="148" grpId="0"/>
      <p:bldP spid="154" grpId="0"/>
      <p:bldP spid="15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42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30654" y="1091208"/>
          <a:ext cx="8856984" cy="609600"/>
        </p:xfrm>
        <a:graphic>
          <a:graphicData uri="http://schemas.openxmlformats.org/drawingml/2006/table">
            <a:tbl>
              <a:tblPr/>
              <a:tblGrid>
                <a:gridCol w="2808312"/>
                <a:gridCol w="648072"/>
                <a:gridCol w="1152128"/>
                <a:gridCol w="1080120"/>
                <a:gridCol w="1080120"/>
                <a:gridCol w="1080120"/>
                <a:gridCol w="1008112"/>
              </a:tblGrid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[S] (10 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– 4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1,25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5,0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v (10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6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 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.min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2,50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2,80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3,55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4,15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051720" y="1707488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11760" y="1953905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2771800" y="2132856"/>
            <a:ext cx="151216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99792" y="1700808"/>
            <a:ext cx="172819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71800" y="2204864"/>
            <a:ext cx="14864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074870" y="2211544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73725" y="1953905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845888" y="1737881"/>
            <a:ext cx="279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668490" y="2195637"/>
            <a:ext cx="792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423762" y="1953905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25853" y="1953905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6929214" y="2179464"/>
            <a:ext cx="86409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855048" y="1798216"/>
            <a:ext cx="108012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018114" y="2145556"/>
            <a:ext cx="112642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884368" y="1979613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8239292" y="1737881"/>
            <a:ext cx="271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AutoShape 21"/>
          <p:cNvCxnSpPr>
            <a:cxnSpLocks noChangeShapeType="1"/>
          </p:cNvCxnSpPr>
          <p:nvPr/>
        </p:nvCxnSpPr>
        <p:spPr bwMode="auto">
          <a:xfrm>
            <a:off x="8239292" y="2169929"/>
            <a:ext cx="27463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8095276" y="2241937"/>
            <a:ext cx="68356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4876402" y="1793353"/>
            <a:ext cx="432048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8135117" y="1809889"/>
            <a:ext cx="432048" cy="8640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28" name="AutoShape 3"/>
          <p:cNvCxnSpPr>
            <a:cxnSpLocks noChangeShapeType="1"/>
          </p:cNvCxnSpPr>
          <p:nvPr/>
        </p:nvCxnSpPr>
        <p:spPr bwMode="auto">
          <a:xfrm>
            <a:off x="2083887" y="2135204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4913685" y="1737881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930485" y="2210187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AutoShape 3"/>
          <p:cNvCxnSpPr>
            <a:cxnSpLocks noChangeShapeType="1"/>
          </p:cNvCxnSpPr>
          <p:nvPr/>
        </p:nvCxnSpPr>
        <p:spPr bwMode="auto">
          <a:xfrm>
            <a:off x="4945852" y="2165597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33" name="AutoShape 3"/>
          <p:cNvCxnSpPr>
            <a:cxnSpLocks noChangeShapeType="1"/>
          </p:cNvCxnSpPr>
          <p:nvPr/>
        </p:nvCxnSpPr>
        <p:spPr bwMode="auto">
          <a:xfrm>
            <a:off x="5705773" y="2169929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4" name="Rectangle 33"/>
          <p:cNvSpPr/>
          <p:nvPr/>
        </p:nvSpPr>
        <p:spPr>
          <a:xfrm>
            <a:off x="7916544" y="2662410"/>
            <a:ext cx="132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Abscisse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5633765" y="1809889"/>
            <a:ext cx="792088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6" name="Virage 35"/>
          <p:cNvSpPr/>
          <p:nvPr/>
        </p:nvSpPr>
        <p:spPr>
          <a:xfrm rot="10800000">
            <a:off x="5489749" y="2601977"/>
            <a:ext cx="597792" cy="652656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Virage 36"/>
          <p:cNvSpPr/>
          <p:nvPr/>
        </p:nvSpPr>
        <p:spPr>
          <a:xfrm rot="10800000">
            <a:off x="6876256" y="2564904"/>
            <a:ext cx="576064" cy="1656184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53445" y="2890009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Ordonnée à l’origine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36601" y="3287332"/>
            <a:ext cx="34306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b = 2,0.10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L.min.mol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40219" y="3057175"/>
            <a:ext cx="279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62821" y="3514931"/>
            <a:ext cx="792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AutoShape 3"/>
          <p:cNvCxnSpPr>
            <a:cxnSpLocks noChangeShapeType="1"/>
          </p:cNvCxnSpPr>
          <p:nvPr/>
        </p:nvCxnSpPr>
        <p:spPr bwMode="auto">
          <a:xfrm>
            <a:off x="200104" y="3489223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4" name="Rectangle 43"/>
          <p:cNvSpPr/>
          <p:nvPr/>
        </p:nvSpPr>
        <p:spPr>
          <a:xfrm>
            <a:off x="4168527" y="3889623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Coefficient directeur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45" name="AutoShape 23"/>
          <p:cNvSpPr>
            <a:spLocks noChangeArrowheads="1"/>
          </p:cNvSpPr>
          <p:nvPr/>
        </p:nvSpPr>
        <p:spPr bwMode="auto">
          <a:xfrm>
            <a:off x="6732240" y="1772816"/>
            <a:ext cx="1224136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6145" name="AutoShape 1"/>
          <p:cNvCxnSpPr>
            <a:cxnSpLocks noChangeShapeType="1"/>
          </p:cNvCxnSpPr>
          <p:nvPr/>
        </p:nvCxnSpPr>
        <p:spPr bwMode="auto">
          <a:xfrm>
            <a:off x="251520" y="4581128"/>
            <a:ext cx="86409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512" y="4149080"/>
            <a:ext cx="1224136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520" y="458112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87624" y="4365104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a = 19,8 min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59832" y="4365104"/>
            <a:ext cx="608416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×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) / C° = 9,85.10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5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mol.L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09629" y="2564904"/>
            <a:ext cx="1392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Ordonnée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0" y="5085184"/>
            <a:ext cx="6628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Modèle de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Michaëlis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Menten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AVEC inhibiteur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Text Box 1"/>
          <p:cNvSpPr txBox="1">
            <a:spLocks noChangeArrowheads="1"/>
          </p:cNvSpPr>
          <p:nvPr/>
        </p:nvSpPr>
        <p:spPr bwMode="auto">
          <a:xfrm>
            <a:off x="107504" y="5517232"/>
            <a:ext cx="8928992" cy="7920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79512" y="5517232"/>
            <a:ext cx="878497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Un 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INHIBITEUR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est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substance qui diminue la vitesse d'une réaction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catalysée par une enzyme.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39752" y="6341258"/>
            <a:ext cx="410445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Différents types d’inhibiteurs</a:t>
            </a:r>
            <a:endParaRPr lang="fr-FR" dirty="0"/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[E]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7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on mesure la vitesse de la réaction pour différentes valeurs de concentrations en substrat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[S]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Montrer que le tracé de la régression linéaire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/ v = f ( 1 / [S] )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permet d’accéder à la valeur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à 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sz="2000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61"/>
          <p:cNvGrpSpPr/>
          <p:nvPr/>
        </p:nvGrpSpPr>
        <p:grpSpPr>
          <a:xfrm>
            <a:off x="4198598" y="3247701"/>
            <a:ext cx="4945402" cy="504056"/>
            <a:chOff x="4198598" y="3247701"/>
            <a:chExt cx="4945402" cy="504056"/>
          </a:xfrm>
        </p:grpSpPr>
        <p:sp>
          <p:nvSpPr>
            <p:cNvPr id="61" name="Rectangle 60"/>
            <p:cNvSpPr/>
            <p:nvPr/>
          </p:nvSpPr>
          <p:spPr>
            <a:xfrm>
              <a:off x="7285154" y="3247701"/>
              <a:ext cx="28803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4198598" y="3284984"/>
              <a:ext cx="4945402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kumimoji="0" lang="fr-FR" sz="2000" b="1" i="0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sng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0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= 1 / b = 5,0.10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– 6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mol.L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– 1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min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– 1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6146" grpId="0"/>
      <p:bldP spid="6147" grpId="0"/>
      <p:bldP spid="6148" grpId="0"/>
      <p:bldP spid="6149" grpId="0"/>
      <p:bldP spid="53" grpId="0"/>
      <p:bldP spid="54" grpId="0" animBg="1"/>
      <p:bldP spid="55" grpId="0"/>
      <p:bldP spid="5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-50973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Coefficient directeur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5736" y="125420"/>
            <a:ext cx="64807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23728" y="55746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71800" y="341444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19,8 min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46575" y="341444"/>
            <a:ext cx="4797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19,8 = 9,85.10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5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mol.L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33532"/>
            <a:ext cx="6628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Modèle de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Michaëlis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Menten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AVEC inhibiteur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07504" y="1519509"/>
            <a:ext cx="8928992" cy="757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1519509"/>
            <a:ext cx="8784976" cy="6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Un 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INHIBITEUR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est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substance qui diminue la vitesse d'une réaction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catalysée par une enzyme.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2123728" y="548680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2" name="Rectangle 11"/>
          <p:cNvSpPr/>
          <p:nvPr/>
        </p:nvSpPr>
        <p:spPr>
          <a:xfrm>
            <a:off x="133212" y="2409313"/>
            <a:ext cx="331236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Inhibiteur </a:t>
            </a:r>
            <a:r>
              <a:rPr lang="fr-FR" sz="2400" b="1" dirty="0" smtClean="0">
                <a:solidFill>
                  <a:srgbClr val="FF0000"/>
                </a:solidFill>
              </a:rPr>
              <a:t>COMPETITIF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25" y="2924944"/>
            <a:ext cx="887383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7482" t="30240" r="19204" b="13481"/>
          <a:stretch>
            <a:fillRect/>
          </a:stretch>
        </p:blipFill>
        <p:spPr bwMode="auto">
          <a:xfrm>
            <a:off x="4932040" y="4752020"/>
            <a:ext cx="4211960" cy="210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00" y="764704"/>
            <a:ext cx="8964488" cy="34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504" y="116632"/>
            <a:ext cx="36004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Inhibiteur </a:t>
            </a:r>
            <a:r>
              <a:rPr lang="fr-FR" sz="2400" b="1" dirty="0" smtClean="0">
                <a:solidFill>
                  <a:srgbClr val="FF0000"/>
                </a:solidFill>
              </a:rPr>
              <a:t>INCOMPETITIF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6016" y="4723928"/>
            <a:ext cx="4427984" cy="21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958958" cy="35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9612" t="21840" r="14479" b="16841"/>
          <a:stretch>
            <a:fillRect/>
          </a:stretch>
        </p:blipFill>
        <p:spPr bwMode="auto">
          <a:xfrm>
            <a:off x="5649049" y="3501008"/>
            <a:ext cx="349495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87015"/>
            <a:ext cx="403244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Inhibiteur </a:t>
            </a:r>
            <a:r>
              <a:rPr lang="fr-FR" sz="2400" b="1" dirty="0" smtClean="0">
                <a:solidFill>
                  <a:srgbClr val="FF0000"/>
                </a:solidFill>
              </a:rPr>
              <a:t>NON COMPETITIF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90924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MECANISME REACTIONNEL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réaction chimique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l’ensemble des actes élémentaires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la superposition conduit à la transformation macroscopique.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33075" t="22680" r="18731" b="71440"/>
          <a:stretch>
            <a:fillRect/>
          </a:stretch>
        </p:blipFill>
        <p:spPr bwMode="auto">
          <a:xfrm>
            <a:off x="2411760" y="1599809"/>
            <a:ext cx="5045569" cy="3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 l="33075" t="50400" r="17314" b="29440"/>
          <a:stretch>
            <a:fillRect/>
          </a:stretch>
        </p:blipFill>
        <p:spPr bwMode="auto">
          <a:xfrm>
            <a:off x="2411760" y="3429000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124744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1" u="wavyHeavy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Exemples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1527801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a)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1835696" y="1988840"/>
            <a:ext cx="44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b)</a:t>
            </a:r>
            <a:endParaRPr lang="fr-FR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5042" t="19320" r="31489" b="75640"/>
          <a:stretch>
            <a:fillRect/>
          </a:stretch>
        </p:blipFill>
        <p:spPr bwMode="auto">
          <a:xfrm>
            <a:off x="1763688" y="1196752"/>
            <a:ext cx="5544616" cy="3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0602" t="65006" r="38214" b="29114"/>
          <a:stretch>
            <a:fillRect/>
          </a:stretch>
        </p:blipFill>
        <p:spPr bwMode="auto">
          <a:xfrm>
            <a:off x="1763688" y="4725144"/>
            <a:ext cx="3977659" cy="4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30547" t="43387" r="29531" b="50733"/>
          <a:stretch>
            <a:fillRect/>
          </a:stretch>
        </p:blipFill>
        <p:spPr bwMode="auto">
          <a:xfrm>
            <a:off x="1763688" y="2924944"/>
            <a:ext cx="5092184" cy="4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732240" y="5157192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l="48667" t="47879" r="9754" b="30601"/>
          <a:stretch>
            <a:fillRect/>
          </a:stretch>
        </p:blipFill>
        <p:spPr bwMode="auto">
          <a:xfrm>
            <a:off x="2411760" y="5201816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060848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602" y="5517232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90924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MECANISME REACTIONNEL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réaction chimique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l’ensemble des actes élémentaires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la superposition conduit à la transformation macroscopique.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existe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espèces chimiques particulières intervenant dans le mécanisme réactionn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el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appelées les 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INTERMEDIAIRES REACTIONNELS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2276872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2311597"/>
            <a:ext cx="88569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INTERMEDIAIRE REACTIONNEL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entité chimique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PRODUITE puis DETRUITE lors d’un ou plusieurs actes élémentaires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qui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figure pas dans l’équation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réaction étudiée.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512120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08175" y="3501008"/>
            <a:ext cx="7235825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/>
              <a:t>Les intermédiaires réactionnels peuvent être des molécules, des ions ou des radicaux. En général, ce sont des </a:t>
            </a:r>
            <a:r>
              <a:rPr lang="fr-FR" sz="2000" b="1" i="1" dirty="0"/>
              <a:t>espèces peu stables</a:t>
            </a:r>
            <a:r>
              <a:rPr lang="fr-FR" sz="2000" i="1" dirty="0"/>
              <a:t> qui ont une </a:t>
            </a:r>
            <a:r>
              <a:rPr lang="fr-FR" sz="2000" b="1" i="1" dirty="0"/>
              <a:t>durée de vie limitée</a:t>
            </a:r>
            <a:r>
              <a:rPr lang="fr-FR" sz="2000" i="1" dirty="0"/>
              <a:t> mais qui sont </a:t>
            </a:r>
            <a:r>
              <a:rPr lang="fr-FR" sz="2000" b="1" i="1" dirty="0"/>
              <a:t>détectables</a:t>
            </a:r>
            <a:r>
              <a:rPr lang="fr-FR" sz="2000" i="1" dirty="0"/>
              <a:t>.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72514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0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05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Repérer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intermédiaires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réactionnels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mécanismes</a:t>
            </a:r>
            <a:r>
              <a:rPr lang="fr-FR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ci-dessous.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396552" y="5069795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5976" y="551723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592357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5" grpId="0" animBg="1"/>
      <p:bldP spid="11266" grpId="0"/>
      <p:bldP spid="8" grpId="0" animBg="1"/>
      <p:bldP spid="9" grpId="0"/>
      <p:bldP spid="11267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968" y="1888257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8667" t="47879" r="9754" b="30601"/>
          <a:stretch>
            <a:fillRect/>
          </a:stretch>
        </p:blipFill>
        <p:spPr bwMode="auto">
          <a:xfrm>
            <a:off x="2339752" y="4869160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79349"/>
            <a:ext cx="88569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INTERMEDIAIRE REACTIONNEL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entité chimique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PRODUITE puis DETRUITE lors d’un ou plusieurs actes élémentaires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qui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figure pas dans l’équation-chimique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réaction étudiée.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12474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0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05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Repérer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intermédiaires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réactionnels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mécanismes</a:t>
            </a:r>
            <a:r>
              <a:rPr lang="fr-FR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ci-dessous.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68560" y="1469395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5976" y="191683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232317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462254" y="2714724"/>
            <a:ext cx="97867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CHO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CO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33075" t="50400" r="17314" b="29440"/>
          <a:stretch>
            <a:fillRect/>
          </a:stretch>
        </p:blipFill>
        <p:spPr bwMode="auto">
          <a:xfrm>
            <a:off x="2339752" y="3212976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652120" y="3189826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3607741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660232" y="3596166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7824" y="4028214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6016" y="4869160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771800" y="5301208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5733256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48257" y="6142154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76256" y="5301208"/>
            <a:ext cx="1152128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71800" y="5733256"/>
            <a:ext cx="122413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602" y="395139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8667" t="47879" r="9754" b="30601"/>
          <a:stretch>
            <a:fillRect/>
          </a:stretch>
        </p:blipFill>
        <p:spPr bwMode="auto">
          <a:xfrm>
            <a:off x="2339752" y="3356992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52381" y="-42773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5976" y="40466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81100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462254" y="1202556"/>
            <a:ext cx="97867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CHO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CO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33075" t="50400" r="17314" b="29440"/>
          <a:stretch>
            <a:fillRect/>
          </a:stretch>
        </p:blipFill>
        <p:spPr bwMode="auto">
          <a:xfrm>
            <a:off x="2339752" y="1700808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652120" y="1677658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2095573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660232" y="2083998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7824" y="2516046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6016" y="3356992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771800" y="3789040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4221088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48257" y="4629986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76256" y="3789040"/>
            <a:ext cx="1152128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71800" y="4221088"/>
            <a:ext cx="122413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51520" y="5157192"/>
            <a:ext cx="864096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 3"/>
              </a:rPr>
              <a:t>	 </a:t>
            </a:r>
            <a:r>
              <a:rPr lang="fr-FR" sz="2400" b="1" i="1" dirty="0" smtClean="0"/>
              <a:t>Mécanismes </a:t>
            </a:r>
            <a:r>
              <a:rPr lang="fr-FR" sz="2400" b="1" i="1" dirty="0"/>
              <a:t>réactionnels</a:t>
            </a:r>
            <a:r>
              <a:rPr lang="fr-FR" sz="2400" b="1" dirty="0"/>
              <a:t> « </a:t>
            </a:r>
            <a:r>
              <a:rPr lang="fr-FR" sz="2400" b="1" u="sng" dirty="0"/>
              <a:t>PAR </a:t>
            </a:r>
            <a:r>
              <a:rPr lang="fr-FR" sz="2400" b="1" u="sng" dirty="0" smtClean="0"/>
              <a:t>STADE</a:t>
            </a:r>
            <a:r>
              <a:rPr lang="fr-FR" sz="2400" b="1" dirty="0"/>
              <a:t> </a:t>
            </a:r>
            <a:r>
              <a:rPr lang="fr-FR" sz="2400" b="1" dirty="0" smtClean="0"/>
              <a:t>»</a:t>
            </a:r>
            <a:r>
              <a:rPr lang="fr-FR" sz="2400" dirty="0" smtClean="0"/>
              <a:t> :</a:t>
            </a:r>
          </a:p>
          <a:p>
            <a:r>
              <a:rPr lang="fr-FR" sz="2400" dirty="0" smtClean="0"/>
              <a:t>- Les </a:t>
            </a:r>
            <a:r>
              <a:rPr lang="fr-FR" sz="2400" dirty="0"/>
              <a:t>intermédiaires réactionnels ne sont produits qu’une seule </a:t>
            </a:r>
            <a:r>
              <a:rPr lang="fr-FR" sz="2400" dirty="0" smtClean="0"/>
              <a:t>fois.</a:t>
            </a:r>
            <a:endParaRPr lang="fr-FR" sz="2400" dirty="0"/>
          </a:p>
        </p:txBody>
      </p:sp>
      <p:sp>
        <p:nvSpPr>
          <p:cNvPr id="25" name="Rectangle 24"/>
          <p:cNvSpPr/>
          <p:nvPr/>
        </p:nvSpPr>
        <p:spPr>
          <a:xfrm>
            <a:off x="251520" y="5877272"/>
            <a:ext cx="864096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- Equation-chimique de la réaction étudiée = Somme pondérée des actes élémentaires.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460" y="399331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8667" t="47879" r="9754" b="30601"/>
          <a:stretch>
            <a:fillRect/>
          </a:stretch>
        </p:blipFill>
        <p:spPr bwMode="auto">
          <a:xfrm>
            <a:off x="2339752" y="3356992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52381" y="-42773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5976" y="40466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81100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33075" t="50400" r="17314" b="29440"/>
          <a:stretch>
            <a:fillRect/>
          </a:stretch>
        </p:blipFill>
        <p:spPr bwMode="auto">
          <a:xfrm>
            <a:off x="2339752" y="1700808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652120" y="1677658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2095573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660232" y="2083998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7824" y="2516046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6016" y="3356992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771800" y="3789040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4221088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48257" y="4629986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76256" y="3789040"/>
            <a:ext cx="1152128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71800" y="4221088"/>
            <a:ext cx="122413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0851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doit-on additionner les actes élémentaires des mécanismes réactionnels ci-dessous pour retrouver l’équation-chimique de la réaction étudiée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-422327" y="1191682"/>
            <a:ext cx="97867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CHO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CO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-252536" y="6223084"/>
            <a:ext cx="6632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-252536" y="5791036"/>
            <a:ext cx="6021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R–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R–OH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6136" y="5806425"/>
            <a:ext cx="93610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/>
              </a:rPr>
              <a:t></a:t>
            </a:r>
            <a:endParaRPr lang="fr-FR" sz="2000" dirty="0"/>
          </a:p>
        </p:txBody>
      </p:sp>
      <p:sp>
        <p:nvSpPr>
          <p:cNvPr id="37" name="Rectangle 36"/>
          <p:cNvSpPr/>
          <p:nvPr/>
        </p:nvSpPr>
        <p:spPr>
          <a:xfrm>
            <a:off x="6228184" y="6238473"/>
            <a:ext cx="266429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Arial"/>
                <a:cs typeface="Arial"/>
              </a:rPr>
              <a:t>× </a:t>
            </a:r>
            <a:r>
              <a:rPr lang="fr-FR" sz="2000" dirty="0" smtClean="0">
                <a:sym typeface="Wingdings"/>
              </a:rPr>
              <a:t>   +   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34" grpId="0"/>
      <p:bldP spid="35" grpId="0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4764</Words>
  <Application>Microsoft Office PowerPoint</Application>
  <PresentationFormat>Affichage à l'écran (4:3)</PresentationFormat>
  <Paragraphs>950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128</cp:revision>
  <dcterms:created xsi:type="dcterms:W3CDTF">2022-03-30T12:07:39Z</dcterms:created>
  <dcterms:modified xsi:type="dcterms:W3CDTF">2024-05-06T12:26:25Z</dcterms:modified>
</cp:coreProperties>
</file>