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308" r:id="rId3"/>
    <p:sldId id="323" r:id="rId4"/>
    <p:sldId id="324" r:id="rId5"/>
    <p:sldId id="325" r:id="rId6"/>
    <p:sldId id="326" r:id="rId7"/>
    <p:sldId id="327" r:id="rId8"/>
    <p:sldId id="259" r:id="rId9"/>
    <p:sldId id="258" r:id="rId10"/>
    <p:sldId id="332" r:id="rId11"/>
    <p:sldId id="257" r:id="rId12"/>
    <p:sldId id="260" r:id="rId13"/>
    <p:sldId id="261" r:id="rId14"/>
    <p:sldId id="333" r:id="rId15"/>
    <p:sldId id="334" r:id="rId16"/>
    <p:sldId id="335" r:id="rId17"/>
    <p:sldId id="263" r:id="rId18"/>
    <p:sldId id="264" r:id="rId19"/>
    <p:sldId id="265" r:id="rId20"/>
    <p:sldId id="314" r:id="rId21"/>
    <p:sldId id="315" r:id="rId22"/>
    <p:sldId id="266" r:id="rId23"/>
    <p:sldId id="267" r:id="rId24"/>
    <p:sldId id="268" r:id="rId25"/>
    <p:sldId id="336" r:id="rId26"/>
    <p:sldId id="270" r:id="rId27"/>
    <p:sldId id="271" r:id="rId28"/>
    <p:sldId id="272" r:id="rId29"/>
    <p:sldId id="273" r:id="rId30"/>
    <p:sldId id="274" r:id="rId31"/>
    <p:sldId id="316" r:id="rId32"/>
    <p:sldId id="275" r:id="rId33"/>
    <p:sldId id="328" r:id="rId34"/>
    <p:sldId id="276" r:id="rId35"/>
    <p:sldId id="329" r:id="rId36"/>
    <p:sldId id="331" r:id="rId37"/>
    <p:sldId id="283" r:id="rId38"/>
    <p:sldId id="284" r:id="rId39"/>
    <p:sldId id="339" r:id="rId40"/>
    <p:sldId id="340" r:id="rId41"/>
    <p:sldId id="341" r:id="rId42"/>
    <p:sldId id="280" r:id="rId43"/>
    <p:sldId id="281" r:id="rId44"/>
    <p:sldId id="282" r:id="rId45"/>
    <p:sldId id="342" r:id="rId46"/>
    <p:sldId id="343" r:id="rId47"/>
    <p:sldId id="344" r:id="rId48"/>
    <p:sldId id="345" r:id="rId49"/>
    <p:sldId id="346" r:id="rId5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09218-E9CF-4812-958C-9141BF1EAF8F}" type="datetimeFigureOut">
              <a:rPr lang="fr-FR" smtClean="0"/>
              <a:pPr/>
              <a:t>07/01/2026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C43B3-08FE-4D13-8E81-B30FEFBC686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6C43B3-08FE-4D13-8E81-B30FEFBC6864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93734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55192A4-1CC4-4938-8737-CB7DC8BB3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xmlns="" id="{A667A983-6DA1-EF6E-8001-028DFA46D9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xmlns="" id="{6BDA96BF-02EA-7A01-DB85-C7BBB543DB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E0A990F1-EC03-6DAB-20ED-5E12726DCE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6C43B3-08FE-4D13-8E81-B30FEFBC6864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40237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6B7F3CA-E0D9-C012-E5F7-FA62DF7D8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xmlns="" id="{E68ED184-7704-392F-5E6F-A46CDDA51B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xmlns="" id="{BDF0FE53-9F34-68A6-BF02-F8CE7FC847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58EAFFEC-5B45-2162-637C-955A1E799F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6C43B3-08FE-4D13-8E81-B30FEFBC6864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588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C43B3-08FE-4D13-8E81-B30FEFBC6864}" type="slidenum">
              <a:rPr lang="fr-FR" smtClean="0"/>
              <a:pPr/>
              <a:t>34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EF51-FC81-400C-A6BD-3927C53A7274}" type="datetimeFigureOut">
              <a:rPr lang="fr-FR" smtClean="0"/>
              <a:pPr/>
              <a:t>07/01/2026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125F-698B-46D9-A8AE-6D8703E22D9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EF51-FC81-400C-A6BD-3927C53A7274}" type="datetimeFigureOut">
              <a:rPr lang="fr-FR" smtClean="0"/>
              <a:pPr/>
              <a:t>07/01/2026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125F-698B-46D9-A8AE-6D8703E22D9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EF51-FC81-400C-A6BD-3927C53A7274}" type="datetimeFigureOut">
              <a:rPr lang="fr-FR" smtClean="0"/>
              <a:pPr/>
              <a:t>07/01/2026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125F-698B-46D9-A8AE-6D8703E22D9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EF51-FC81-400C-A6BD-3927C53A7274}" type="datetimeFigureOut">
              <a:rPr lang="fr-FR" smtClean="0"/>
              <a:pPr/>
              <a:t>07/01/2026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125F-698B-46D9-A8AE-6D8703E22D9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EF51-FC81-400C-A6BD-3927C53A7274}" type="datetimeFigureOut">
              <a:rPr lang="fr-FR" smtClean="0"/>
              <a:pPr/>
              <a:t>07/01/2026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125F-698B-46D9-A8AE-6D8703E22D9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EF51-FC81-400C-A6BD-3927C53A7274}" type="datetimeFigureOut">
              <a:rPr lang="fr-FR" smtClean="0"/>
              <a:pPr/>
              <a:t>07/01/2026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125F-698B-46D9-A8AE-6D8703E22D9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EF51-FC81-400C-A6BD-3927C53A7274}" type="datetimeFigureOut">
              <a:rPr lang="fr-FR" smtClean="0"/>
              <a:pPr/>
              <a:t>07/01/2026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125F-698B-46D9-A8AE-6D8703E22D9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EF51-FC81-400C-A6BD-3927C53A7274}" type="datetimeFigureOut">
              <a:rPr lang="fr-FR" smtClean="0"/>
              <a:pPr/>
              <a:t>07/01/2026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125F-698B-46D9-A8AE-6D8703E22D9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EF51-FC81-400C-A6BD-3927C53A7274}" type="datetimeFigureOut">
              <a:rPr lang="fr-FR" smtClean="0"/>
              <a:pPr/>
              <a:t>07/01/2026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125F-698B-46D9-A8AE-6D8703E22D9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EF51-FC81-400C-A6BD-3927C53A7274}" type="datetimeFigureOut">
              <a:rPr lang="fr-FR" smtClean="0"/>
              <a:pPr/>
              <a:t>07/01/2026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125F-698B-46D9-A8AE-6D8703E22D9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EF51-FC81-400C-A6BD-3927C53A7274}" type="datetimeFigureOut">
              <a:rPr lang="fr-FR" smtClean="0"/>
              <a:pPr/>
              <a:t>07/01/2026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125F-698B-46D9-A8AE-6D8703E22D9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AEF51-FC81-400C-A6BD-3927C53A7274}" type="datetimeFigureOut">
              <a:rPr lang="fr-FR" smtClean="0"/>
              <a:pPr/>
              <a:t>07/01/2026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A125F-698B-46D9-A8AE-6D8703E22D9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7010" t="29920" r="6446" b="57480"/>
          <a:stretch>
            <a:fillRect/>
          </a:stretch>
        </p:blipFill>
        <p:spPr bwMode="auto">
          <a:xfrm>
            <a:off x="0" y="0"/>
            <a:ext cx="9144000" cy="84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0" y="980728"/>
          <a:ext cx="9144000" cy="5775960"/>
        </p:xfrm>
        <a:graphic>
          <a:graphicData uri="http://schemas.openxmlformats.org/drawingml/2006/table">
            <a:tbl>
              <a:tblPr/>
              <a:tblGrid>
                <a:gridCol w="40926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513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468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i="1" dirty="0">
                          <a:latin typeface="Times New Roman"/>
                          <a:ea typeface="Arial Unicode MS"/>
                          <a:cs typeface="Times New Roman"/>
                        </a:rPr>
                        <a:t>Notions et contenus</a:t>
                      </a:r>
                      <a:endParaRPr lang="fr-FR" sz="16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49769" marR="49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i="1" dirty="0">
                          <a:latin typeface="Times New Roman"/>
                          <a:ea typeface="Arial Unicode MS"/>
                          <a:cs typeface="Times New Roman"/>
                        </a:rPr>
                        <a:t>Capacités exigibles</a:t>
                      </a:r>
                      <a:endParaRPr lang="fr-FR" sz="16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49769" marR="49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32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b="1" i="1" dirty="0">
                          <a:latin typeface="Arial"/>
                          <a:ea typeface="Arial Unicode MS"/>
                          <a:cs typeface="Times New Roman"/>
                        </a:rPr>
                        <a:t>Transformations thermodynamiques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Transformation thermodynamique d’un système.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Transformations isochore, isobare et </a:t>
                      </a:r>
                      <a:r>
                        <a:rPr lang="fr-FR" sz="1100" i="1" dirty="0" err="1">
                          <a:latin typeface="Arial"/>
                          <a:ea typeface="Arial Unicode MS"/>
                          <a:cs typeface="Times New Roman"/>
                        </a:rPr>
                        <a:t>monobare</a:t>
                      </a: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Thermostat, transformations </a:t>
                      </a:r>
                      <a:r>
                        <a:rPr lang="fr-FR" sz="1100" i="1" dirty="0" err="1">
                          <a:latin typeface="Arial"/>
                          <a:ea typeface="Arial Unicode MS"/>
                          <a:cs typeface="Times New Roman"/>
                        </a:rPr>
                        <a:t>monotherme</a:t>
                      </a: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 et isotherme.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49769" marR="49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</a:t>
                      </a:r>
                      <a:r>
                        <a:rPr lang="fr-FR" sz="1100" i="1" dirty="0" err="1">
                          <a:latin typeface="Arial"/>
                          <a:ea typeface="Arial Unicode MS"/>
                          <a:cs typeface="Times New Roman"/>
                        </a:rPr>
                        <a:t>Identiﬁer</a:t>
                      </a: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 et </a:t>
                      </a:r>
                      <a:r>
                        <a:rPr lang="fr-FR" sz="1100" i="1" dirty="0" err="1">
                          <a:latin typeface="Arial"/>
                          <a:ea typeface="Arial Unicode MS"/>
                          <a:cs typeface="Times New Roman"/>
                        </a:rPr>
                        <a:t>déﬁnir</a:t>
                      </a: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 un système ouvert, fermé, isolé.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Exploiter les conditions imposées par le milieu extérieur au système pour déterminer l’état d’équilibre </a:t>
                      </a:r>
                      <a:r>
                        <a:rPr lang="fr-FR" sz="1100" i="1" dirty="0" err="1">
                          <a:latin typeface="Arial"/>
                          <a:ea typeface="Arial Unicode MS"/>
                          <a:cs typeface="Times New Roman"/>
                        </a:rPr>
                        <a:t>ﬁnal</a:t>
                      </a: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49769" marR="49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37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b="1" i="1" dirty="0">
                          <a:latin typeface="Arial"/>
                          <a:ea typeface="Arial Unicode MS"/>
                          <a:cs typeface="Times New Roman"/>
                        </a:rPr>
                        <a:t>Premier principe de la thermodynamique. Bilans d’énergie.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Premier principe de la thermodynamique.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49769" marR="49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Citer les différentes contributions microscopiques et macroscopiques à l’</a:t>
                      </a:r>
                      <a:r>
                        <a:rPr lang="fr-FR" sz="1100" i="1" dirty="0" err="1">
                          <a:latin typeface="Arial"/>
                          <a:ea typeface="Arial Unicode MS"/>
                          <a:cs typeface="Times New Roman"/>
                        </a:rPr>
                        <a:t>éner-gie</a:t>
                      </a: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 d’un système donné.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Utiliser le premier principe de la thermodynamique entre deux états d’équilibre thermodynamique.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Exploiter l’extensivité de l’énergie interne.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Distinguer le statut de la variation de l’énergie interne d’un système du statut des termes d’échange énergétique avec le milieu extérieur.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49769" marR="49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22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b="1" i="1">
                          <a:latin typeface="Arial"/>
                          <a:ea typeface="Arial Unicode MS"/>
                          <a:cs typeface="Times New Roman"/>
                        </a:rPr>
                        <a:t>Travail</a:t>
                      </a:r>
                      <a:endParaRPr lang="fr-FR" sz="110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>
                          <a:latin typeface="Arial"/>
                          <a:ea typeface="Arial Unicode MS"/>
                          <a:cs typeface="Times New Roman"/>
                        </a:rPr>
                        <a:t>- Travail des forces de pression.</a:t>
                      </a:r>
                      <a:endParaRPr lang="fr-FR" sz="11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49769" marR="49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Évaluer un travail par découpage en travaux élémentaires et sommation sur un chemin donné dans le cas d’une seule variable.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Interpréter géométriquement le travail des forces de pression dans un </a:t>
                      </a:r>
                      <a:r>
                        <a:rPr lang="fr-FR" sz="1100" i="1" dirty="0" err="1">
                          <a:latin typeface="Arial"/>
                          <a:ea typeface="Arial Unicode MS"/>
                          <a:cs typeface="Times New Roman"/>
                        </a:rPr>
                        <a:t>dia-gramme</a:t>
                      </a: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 de Clapeyron ou de Watt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49769" marR="49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05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b="1" i="1">
                          <a:latin typeface="Arial"/>
                          <a:ea typeface="Arial Unicode MS"/>
                          <a:cs typeface="Times New Roman"/>
                        </a:rPr>
                        <a:t>Transferts thermiques</a:t>
                      </a:r>
                      <a:endParaRPr lang="fr-FR" sz="110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>
                          <a:latin typeface="Arial"/>
                          <a:ea typeface="Arial Unicode MS"/>
                          <a:cs typeface="Times New Roman"/>
                        </a:rPr>
                        <a:t>- Modes de transferts thermiques.</a:t>
                      </a:r>
                      <a:endParaRPr lang="fr-FR" sz="110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>
                          <a:latin typeface="Arial"/>
                          <a:ea typeface="Arial Unicode MS"/>
                          <a:cs typeface="Times New Roman"/>
                        </a:rPr>
                        <a:t>- Transformation adiabatique.</a:t>
                      </a:r>
                      <a:endParaRPr lang="fr-FR" sz="11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49769" marR="49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Caractériser qualitativement les trois modes de transfert thermique : </a:t>
                      </a:r>
                      <a:r>
                        <a:rPr lang="fr-FR" sz="1100" i="1" dirty="0" err="1">
                          <a:latin typeface="Arial"/>
                          <a:ea typeface="Arial Unicode MS"/>
                          <a:cs typeface="Times New Roman"/>
                        </a:rPr>
                        <a:t>conduc-tion</a:t>
                      </a: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, convection et rayonnement.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49769" marR="49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698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b="1" i="1" dirty="0">
                          <a:latin typeface="Arial"/>
                          <a:ea typeface="Arial Unicode MS"/>
                          <a:cs typeface="Times New Roman"/>
                        </a:rPr>
                        <a:t>Fonction d’état enthalpie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Fonction d’état enthalpie ; capacité thermique à pression </a:t>
                      </a:r>
                      <a:r>
                        <a:rPr lang="fr-FR" sz="1100" i="1" dirty="0" err="1">
                          <a:latin typeface="Arial"/>
                          <a:ea typeface="Arial Unicode MS"/>
                          <a:cs typeface="Times New Roman"/>
                        </a:rPr>
                        <a:t>cons-tante</a:t>
                      </a: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 d’un gaz parfait et d’une phase condensée.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49769" marR="49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Exprimer le premier principe de la thermodynamique sous forme de bilan d’</a:t>
                      </a:r>
                      <a:r>
                        <a:rPr lang="fr-FR" sz="1100" i="1" dirty="0" err="1">
                          <a:latin typeface="Arial"/>
                          <a:ea typeface="Arial Unicode MS"/>
                          <a:cs typeface="Times New Roman"/>
                        </a:rPr>
                        <a:t>en-thalpie</a:t>
                      </a: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 dans le cas d’une transformation </a:t>
                      </a:r>
                      <a:r>
                        <a:rPr lang="fr-FR" sz="1100" i="1" dirty="0" err="1">
                          <a:latin typeface="Arial"/>
                          <a:ea typeface="Arial Unicode MS"/>
                          <a:cs typeface="Times New Roman"/>
                        </a:rPr>
                        <a:t>monobare</a:t>
                      </a: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 avec équilibre mécanique dans l’état initial et dans l’état </a:t>
                      </a:r>
                      <a:r>
                        <a:rPr lang="fr-FR" sz="1100" i="1" dirty="0" err="1">
                          <a:latin typeface="Arial"/>
                          <a:ea typeface="Arial Unicode MS"/>
                          <a:cs typeface="Times New Roman"/>
                        </a:rPr>
                        <a:t>ﬁnal</a:t>
                      </a: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Exprimer l’enthalpie du gaz parfait à partir de l’énergie interne.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Exprimer la variation d’enthalpie d’un gaz parfait ou d’une phase condensée indilatable et incompressible en fonction de la variation de température.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Citer la valeur de la capacité thermique massique de l’eau liquide.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49769" marR="49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95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>
                          <a:latin typeface="Arial"/>
                          <a:ea typeface="Arial Unicode MS"/>
                          <a:cs typeface="Times New Roman"/>
                        </a:rPr>
                        <a:t>- Variation d’enthalpie associée à un changement d’état.</a:t>
                      </a:r>
                      <a:endParaRPr lang="fr-FR" sz="11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49769" marR="49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Exploiter l’extensivité de l’enthalpie.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Réaliser un bilan énergétique en prenant en compte des changements d’état.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b="1" i="1" dirty="0">
                          <a:latin typeface="Arial"/>
                          <a:ea typeface="Arial Unicode MS"/>
                          <a:cs typeface="Times New Roman"/>
                        </a:rPr>
                        <a:t>- </a:t>
                      </a:r>
                      <a:r>
                        <a:rPr lang="fr-FR" sz="1100" b="1" dirty="0">
                          <a:latin typeface="Arial"/>
                          <a:ea typeface="Arial Unicode MS"/>
                          <a:cs typeface="Times New Roman"/>
                        </a:rPr>
                        <a:t>(TP)</a:t>
                      </a:r>
                      <a:r>
                        <a:rPr lang="fr-FR" sz="1100" b="1" i="1" dirty="0">
                          <a:latin typeface="Arial"/>
                          <a:ea typeface="Arial Unicode MS"/>
                          <a:cs typeface="Times New Roman"/>
                        </a:rPr>
                        <a:t> Mettre en œuvre un protocole expérimental de mesure d’une grandeur thermodynamique énergétique (capacité thermique, enthalpie de fusion, etc.).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49769" marR="49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100D927-7424-BD25-C27C-B84DF2BA1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>
            <a:extLst>
              <a:ext uri="{FF2B5EF4-FFF2-40B4-BE49-F238E27FC236}">
                <a16:creationId xmlns:a16="http://schemas.microsoft.com/office/drawing/2014/main" xmlns="" id="{347241C1-3D11-2D62-7A26-E9AAF25F1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04" y="2780928"/>
            <a:ext cx="5325335" cy="221810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dirty="0">
                <a:sym typeface="Wingdings" panose="05000000000000000000" pitchFamily="2" charset="2"/>
              </a:rPr>
              <a:t></a:t>
            </a:r>
            <a:r>
              <a:rPr lang="fr-FR" dirty="0"/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Expression du travail élémentaire </a:t>
            </a:r>
            <a:r>
              <a:rPr kumimoji="0" lang="fr-FR" sz="2000" b="1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cs typeface="Times New Roman" pitchFamily="18" charset="0"/>
              </a:rPr>
              <a:t>d</a:t>
            </a:r>
            <a:r>
              <a:rPr kumimoji="0" lang="fr-FR" sz="2000" b="1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W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reçu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par le système de la part de la force pressante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DCD4074D-641B-9644-DBF3-1FDF84C9F467}"/>
              </a:ext>
            </a:extLst>
          </p:cNvPr>
          <p:cNvSpPr/>
          <p:nvPr/>
        </p:nvSpPr>
        <p:spPr>
          <a:xfrm>
            <a:off x="1547664" y="4448687"/>
            <a:ext cx="2520280" cy="5066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38100">
                <a:solidFill>
                  <a:srgbClr val="FF0000"/>
                </a:solidFill>
              </a:ln>
            </a:endParaRPr>
          </a:p>
        </p:txBody>
      </p:sp>
      <p:sp>
        <p:nvSpPr>
          <p:cNvPr id="65551" name="Rectangle 15">
            <a:extLst>
              <a:ext uri="{FF2B5EF4-FFF2-40B4-BE49-F238E27FC236}">
                <a16:creationId xmlns:a16="http://schemas.microsoft.com/office/drawing/2014/main" xmlns="" id="{54808CB2-F47A-7A60-E8FE-E8EA3FD91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5556" name="Rectangle 20">
            <a:extLst>
              <a:ext uri="{FF2B5EF4-FFF2-40B4-BE49-F238E27FC236}">
                <a16:creationId xmlns:a16="http://schemas.microsoft.com/office/drawing/2014/main" xmlns="" id="{3199B1D3-A10B-D6A7-C089-C36B8FC17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7384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a/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Travail ELEMENTAIRE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W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 d’une force de pression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83" name="Rectangle 47">
            <a:extLst>
              <a:ext uri="{FF2B5EF4-FFF2-40B4-BE49-F238E27FC236}">
                <a16:creationId xmlns:a16="http://schemas.microsoft.com/office/drawing/2014/main" xmlns="" id="{C1409F02-21AA-5486-BD31-17C21D981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0" y="309339"/>
            <a:ext cx="5788848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rial Unicode MS" pitchFamily="34" charset="-128"/>
                <a:cs typeface="Calibri" pitchFamily="34" charset="0"/>
              </a:rPr>
              <a:t>- </a:t>
            </a:r>
            <a:r>
              <a:rPr kumimoji="0" lang="fr-FR" sz="24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rial Unicode MS" pitchFamily="34" charset="-128"/>
                <a:cs typeface="Calibri" pitchFamily="34" charset="0"/>
              </a:rPr>
              <a:t>Syst</a:t>
            </a:r>
            <a:r>
              <a:rPr lang="fr-FR" sz="2400" u="sng" dirty="0">
                <a:solidFill>
                  <a:srgbClr val="000000"/>
                </a:solidFill>
                <a:latin typeface="Arial Narrow" panose="020B0606020202030204" pitchFamily="34" charset="0"/>
                <a:ea typeface="Arial Unicode MS" pitchFamily="34" charset="-128"/>
                <a:cs typeface="Calibri" pitchFamily="34" charset="0"/>
              </a:rPr>
              <a:t>ème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rial Unicode MS" pitchFamily="34" charset="-128"/>
                <a:cs typeface="Calibri" pitchFamily="34" charset="0"/>
              </a:rPr>
              <a:t> : Fluide piégé dans une enceinte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700" dirty="0">
              <a:solidFill>
                <a:srgbClr val="000000"/>
              </a:solidFill>
              <a:latin typeface="Arial Narrow" panose="020B0606020202030204" pitchFamily="34" charset="0"/>
              <a:ea typeface="Arial Unicode MS" pitchFamily="34" charset="-128"/>
              <a:cs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dirty="0">
                <a:solidFill>
                  <a:srgbClr val="000000"/>
                </a:solidFill>
                <a:latin typeface="Arial Narrow" panose="020B0606020202030204" pitchFamily="34" charset="0"/>
                <a:ea typeface="Arial Unicode MS" pitchFamily="34" charset="-128"/>
                <a:cs typeface="Calibri" pitchFamily="34" charset="0"/>
              </a:rPr>
              <a:t>- </a:t>
            </a:r>
            <a:r>
              <a:rPr lang="fr-FR" sz="2400" u="sng" dirty="0">
                <a:solidFill>
                  <a:srgbClr val="000000"/>
                </a:solidFill>
                <a:latin typeface="Arial Narrow" panose="020B0606020202030204" pitchFamily="34" charset="0"/>
                <a:ea typeface="Arial Unicode MS" pitchFamily="34" charset="-128"/>
                <a:cs typeface="Calibri" pitchFamily="34" charset="0"/>
              </a:rPr>
              <a:t>Pression extérieure</a:t>
            </a:r>
            <a:r>
              <a:rPr lang="fr-FR" sz="2400" dirty="0">
                <a:solidFill>
                  <a:srgbClr val="000000"/>
                </a:solidFill>
                <a:latin typeface="Arial Narrow" panose="020B0606020202030204" pitchFamily="34" charset="0"/>
                <a:ea typeface="Arial Unicode MS" pitchFamily="34" charset="-128"/>
                <a:cs typeface="Calibri" pitchFamily="34" charset="0"/>
              </a:rPr>
              <a:t> : </a:t>
            </a:r>
            <a:r>
              <a:rPr lang="fr-FR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P</a:t>
            </a:r>
            <a:r>
              <a:rPr lang="fr-FR" sz="2400" b="1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ext</a:t>
            </a:r>
            <a:endParaRPr lang="fr-FR" sz="2400" b="1" dirty="0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(Atmosphère, Expérimentateur, Masse)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700" dirty="0">
              <a:solidFill>
                <a:srgbClr val="000000"/>
              </a:solidFill>
              <a:latin typeface="Arial Narrow" panose="020B0606020202030204" pitchFamily="34" charset="0"/>
              <a:ea typeface="Arial Unicode MS" pitchFamily="34" charset="-128"/>
              <a:cs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000000"/>
              </a:solidFill>
              <a:latin typeface="Arial Narrow" panose="020B0606020202030204" pitchFamily="34" charset="0"/>
              <a:ea typeface="Arial Unicode MS" pitchFamily="34" charset="-128"/>
              <a:cs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 dirty="0">
              <a:solidFill>
                <a:srgbClr val="000000"/>
              </a:solidFill>
              <a:latin typeface="Arial Narrow" panose="020B0606020202030204" pitchFamily="34" charset="0"/>
              <a:ea typeface="Arial Unicode MS" pitchFamily="34" charset="-128"/>
              <a:cs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dirty="0">
                <a:solidFill>
                  <a:srgbClr val="000000"/>
                </a:solidFill>
                <a:latin typeface="Arial Narrow" panose="020B0606020202030204" pitchFamily="34" charset="0"/>
                <a:ea typeface="Arial Unicode MS" pitchFamily="34" charset="-128"/>
                <a:cs typeface="Calibri" pitchFamily="34" charset="0"/>
              </a:rPr>
              <a:t>- </a:t>
            </a:r>
            <a:r>
              <a:rPr lang="fr-FR" sz="2400" u="sng" dirty="0">
                <a:solidFill>
                  <a:srgbClr val="000000"/>
                </a:solidFill>
                <a:latin typeface="Arial Narrow" panose="020B0606020202030204" pitchFamily="34" charset="0"/>
                <a:ea typeface="Arial Unicode MS" pitchFamily="34" charset="-128"/>
                <a:cs typeface="Calibri" pitchFamily="34" charset="0"/>
              </a:rPr>
              <a:t>Piston mobile</a:t>
            </a:r>
            <a:r>
              <a:rPr lang="fr-FR" sz="2400" dirty="0">
                <a:solidFill>
                  <a:srgbClr val="000000"/>
                </a:solidFill>
                <a:latin typeface="Arial Narrow" panose="020B0606020202030204" pitchFamily="34" charset="0"/>
                <a:ea typeface="Arial Unicode MS" pitchFamily="34" charset="-128"/>
                <a:cs typeface="Calibri" pitchFamily="34" charset="0"/>
              </a:rPr>
              <a:t> : </a:t>
            </a:r>
            <a:r>
              <a:rPr lang="fr-FR" sz="2400" dirty="0">
                <a:solidFill>
                  <a:srgbClr val="000000"/>
                </a:solidFill>
                <a:latin typeface="Arial Narrow" panose="020B0606020202030204" pitchFamily="34" charset="0"/>
                <a:ea typeface="Arial Unicode MS" pitchFamily="34" charset="-128"/>
                <a:cs typeface="Times New Roman" panose="02020603050405020304" pitchFamily="18" charset="0"/>
              </a:rPr>
              <a:t>déplacement élémentaire</a:t>
            </a:r>
            <a:r>
              <a:rPr lang="fr-FR" sz="2400" b="1" dirty="0">
                <a:solidFill>
                  <a:srgbClr val="000000"/>
                </a:solidFill>
                <a:latin typeface="Arial Narrow" panose="020B0606020202030204" pitchFamily="34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fr-FR" sz="2400" b="1" dirty="0">
                <a:solidFill>
                  <a:srgbClr val="000000"/>
                </a:solidFill>
                <a:latin typeface="Arial Black" panose="020B0A04020102020204" pitchFamily="34" charset="0"/>
                <a:ea typeface="Arial Unicode MS" pitchFamily="34" charset="-128"/>
                <a:cs typeface="Times New Roman" panose="02020603050405020304" pitchFamily="18" charset="0"/>
              </a:rPr>
              <a:t>dx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654ECCB3-8E2C-A475-50ED-9F3545BFC301}"/>
              </a:ext>
            </a:extLst>
          </p:cNvPr>
          <p:cNvSpPr/>
          <p:nvPr/>
        </p:nvSpPr>
        <p:spPr>
          <a:xfrm>
            <a:off x="5660489" y="4243735"/>
            <a:ext cx="32430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Variation élémentaire du volume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fr-FR" sz="2400" b="1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Arial" pitchFamily="34" charset="0"/>
              </a:rPr>
              <a:t>dV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Arial" pitchFamily="34" charset="0"/>
              </a:rPr>
              <a:t> = V’ – V</a:t>
            </a:r>
            <a:endParaRPr lang="fr-FR" b="1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EF29DD0-E546-90C8-EC7F-24F20848BB88}"/>
              </a:ext>
            </a:extLst>
          </p:cNvPr>
          <p:cNvSpPr/>
          <p:nvPr/>
        </p:nvSpPr>
        <p:spPr>
          <a:xfrm>
            <a:off x="5615544" y="3542188"/>
            <a:ext cx="1224136" cy="1038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DBAA0E0E-2E55-EAE9-6B6F-D4BD1529B5E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3608" y="309927"/>
            <a:ext cx="3710302" cy="3493246"/>
          </a:xfrm>
          <a:prstGeom prst="rect">
            <a:avLst/>
          </a:prstGeom>
        </p:spPr>
      </p:pic>
      <p:sp>
        <p:nvSpPr>
          <p:cNvPr id="16" name="Rectangle 47">
            <a:extLst>
              <a:ext uri="{FF2B5EF4-FFF2-40B4-BE49-F238E27FC236}">
                <a16:creationId xmlns:a16="http://schemas.microsoft.com/office/drawing/2014/main" xmlns="" id="{6ED85FD1-14FF-65F0-BA52-B0716EA57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1484784"/>
            <a:ext cx="570325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 Narrow" panose="020B0606020202030204" pitchFamily="34" charset="0"/>
                <a:ea typeface="Arial Unicode MS" pitchFamily="34" charset="-128"/>
                <a:cs typeface="Calibri" pitchFamily="34" charset="0"/>
              </a:rPr>
              <a:t>Force de pression extérieure :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rial Unicode MS" pitchFamily="34" charset="-128"/>
                <a:cs typeface="Calibri" pitchFamily="34" charset="0"/>
              </a:rPr>
              <a:t>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xmlns="" id="{4225C668-CDBA-4122-493B-F68B03D6180D}"/>
              </a:ext>
            </a:extLst>
          </p:cNvPr>
          <p:cNvSpPr/>
          <p:nvPr/>
        </p:nvSpPr>
        <p:spPr>
          <a:xfrm>
            <a:off x="6136105" y="3883456"/>
            <a:ext cx="2201779" cy="371351"/>
          </a:xfrm>
          <a:custGeom>
            <a:avLst/>
            <a:gdLst>
              <a:gd name="connsiteX0" fmla="*/ 0 w 2201779"/>
              <a:gd name="connsiteY0" fmla="*/ 0 h 371351"/>
              <a:gd name="connsiteX1" fmla="*/ 457200 w 2201779"/>
              <a:gd name="connsiteY1" fmla="*/ 312821 h 371351"/>
              <a:gd name="connsiteX2" fmla="*/ 1455821 w 2201779"/>
              <a:gd name="connsiteY2" fmla="*/ 348916 h 371351"/>
              <a:gd name="connsiteX3" fmla="*/ 2201779 w 2201779"/>
              <a:gd name="connsiteY3" fmla="*/ 60158 h 37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1779" h="371351">
                <a:moveTo>
                  <a:pt x="0" y="0"/>
                </a:moveTo>
                <a:cubicBezTo>
                  <a:pt x="107281" y="127334"/>
                  <a:pt x="214563" y="254668"/>
                  <a:pt x="457200" y="312821"/>
                </a:cubicBezTo>
                <a:cubicBezTo>
                  <a:pt x="699837" y="370974"/>
                  <a:pt x="1165058" y="391026"/>
                  <a:pt x="1455821" y="348916"/>
                </a:cubicBezTo>
                <a:cubicBezTo>
                  <a:pt x="1746584" y="306806"/>
                  <a:pt x="1974181" y="183482"/>
                  <a:pt x="2201779" y="60158"/>
                </a:cubicBezTo>
              </a:path>
            </a:pathLst>
          </a:custGeom>
          <a:noFill/>
          <a:ln w="762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xmlns="" id="{F229D2D2-8CBE-65C0-9952-D49C6B9C8669}"/>
              </a:ext>
            </a:extLst>
          </p:cNvPr>
          <p:cNvGrpSpPr/>
          <p:nvPr/>
        </p:nvGrpSpPr>
        <p:grpSpPr>
          <a:xfrm>
            <a:off x="6126600" y="1460765"/>
            <a:ext cx="451322" cy="848682"/>
            <a:chOff x="6068725" y="3227246"/>
            <a:chExt cx="451322" cy="848682"/>
          </a:xfrm>
        </p:grpSpPr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xmlns="" id="{3797DDE7-58A9-308F-5865-B60C88724681}"/>
                </a:ext>
              </a:extLst>
            </p:cNvPr>
            <p:cNvCxnSpPr>
              <a:cxnSpLocks/>
            </p:cNvCxnSpPr>
            <p:nvPr/>
          </p:nvCxnSpPr>
          <p:spPr>
            <a:xfrm>
              <a:off x="6068725" y="3227246"/>
              <a:ext cx="0" cy="848682"/>
            </a:xfrm>
            <a:prstGeom prst="straightConnector1">
              <a:avLst/>
            </a:prstGeom>
            <a:ln w="762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2AF5BFF0-B26F-6161-2B79-08C9162BAAE3}"/>
                </a:ext>
              </a:extLst>
            </p:cNvPr>
            <p:cNvSpPr/>
            <p:nvPr/>
          </p:nvSpPr>
          <p:spPr>
            <a:xfrm>
              <a:off x="6115769" y="3319811"/>
              <a:ext cx="4042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800" b="1" dirty="0">
                  <a:solidFill>
                    <a:srgbClr val="7030A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F</a:t>
              </a:r>
              <a:endParaRPr lang="fr-FR" sz="2800" dirty="0">
                <a:solidFill>
                  <a:srgbClr val="7030A0"/>
                </a:solidFill>
              </a:endParaRPr>
            </a:p>
          </p:txBody>
        </p:sp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xmlns="" id="{7B41727B-9D9A-B566-9925-2D4BA3E09BC1}"/>
                </a:ext>
              </a:extLst>
            </p:cNvPr>
            <p:cNvCxnSpPr>
              <a:cxnSpLocks/>
            </p:cNvCxnSpPr>
            <p:nvPr/>
          </p:nvCxnSpPr>
          <p:spPr>
            <a:xfrm>
              <a:off x="6227612" y="3360605"/>
              <a:ext cx="291682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xmlns="" id="{B216AC20-4064-F8BD-0F05-B96E7899B3BF}"/>
              </a:ext>
            </a:extLst>
          </p:cNvPr>
          <p:cNvGrpSpPr/>
          <p:nvPr/>
        </p:nvGrpSpPr>
        <p:grpSpPr>
          <a:xfrm>
            <a:off x="8486629" y="1640007"/>
            <a:ext cx="451322" cy="848682"/>
            <a:chOff x="6068725" y="3227246"/>
            <a:chExt cx="451322" cy="848682"/>
          </a:xfrm>
        </p:grpSpPr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xmlns="" id="{22114000-7B6C-0481-87D3-CEDAF8B13144}"/>
                </a:ext>
              </a:extLst>
            </p:cNvPr>
            <p:cNvCxnSpPr>
              <a:cxnSpLocks/>
            </p:cNvCxnSpPr>
            <p:nvPr/>
          </p:nvCxnSpPr>
          <p:spPr>
            <a:xfrm>
              <a:off x="6068725" y="3227246"/>
              <a:ext cx="0" cy="848682"/>
            </a:xfrm>
            <a:prstGeom prst="straightConnector1">
              <a:avLst/>
            </a:prstGeom>
            <a:ln w="762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ED8DDD2A-68A9-6236-303B-F9F87DD1FB51}"/>
                </a:ext>
              </a:extLst>
            </p:cNvPr>
            <p:cNvSpPr/>
            <p:nvPr/>
          </p:nvSpPr>
          <p:spPr>
            <a:xfrm>
              <a:off x="6115769" y="3319811"/>
              <a:ext cx="4042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800" b="1" dirty="0">
                  <a:solidFill>
                    <a:srgbClr val="7030A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F</a:t>
              </a:r>
              <a:endParaRPr lang="fr-FR" sz="2800" dirty="0">
                <a:solidFill>
                  <a:srgbClr val="7030A0"/>
                </a:solidFill>
              </a:endParaRPr>
            </a:p>
          </p:txBody>
        </p:sp>
        <p:cxnSp>
          <p:nvCxnSpPr>
            <p:cNvPr id="31" name="Connecteur droit avec flèche 30">
              <a:extLst>
                <a:ext uri="{FF2B5EF4-FFF2-40B4-BE49-F238E27FC236}">
                  <a16:creationId xmlns:a16="http://schemas.microsoft.com/office/drawing/2014/main" xmlns="" id="{675BD156-9906-ACD8-EB25-A1FBA625C81F}"/>
                </a:ext>
              </a:extLst>
            </p:cNvPr>
            <p:cNvCxnSpPr>
              <a:cxnSpLocks/>
            </p:cNvCxnSpPr>
            <p:nvPr/>
          </p:nvCxnSpPr>
          <p:spPr>
            <a:xfrm>
              <a:off x="6227612" y="3360605"/>
              <a:ext cx="291682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874A79DD-9703-47E9-4698-5BAD259BE96A}"/>
              </a:ext>
            </a:extLst>
          </p:cNvPr>
          <p:cNvSpPr/>
          <p:nvPr/>
        </p:nvSpPr>
        <p:spPr>
          <a:xfrm>
            <a:off x="4495815" y="1638672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7030A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</a:t>
            </a:r>
            <a:endParaRPr lang="fr-FR" sz="2800" dirty="0">
              <a:solidFill>
                <a:srgbClr val="7030A0"/>
              </a:solidFill>
            </a:endParaRP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xmlns="" id="{11F0885F-C6A0-CA37-559F-CB37626C970A}"/>
              </a:ext>
            </a:extLst>
          </p:cNvPr>
          <p:cNvCxnSpPr>
            <a:cxnSpLocks/>
          </p:cNvCxnSpPr>
          <p:nvPr/>
        </p:nvCxnSpPr>
        <p:spPr>
          <a:xfrm>
            <a:off x="4608411" y="1632499"/>
            <a:ext cx="291682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">
            <a:extLst>
              <a:ext uri="{FF2B5EF4-FFF2-40B4-BE49-F238E27FC236}">
                <a16:creationId xmlns:a16="http://schemas.microsoft.com/office/drawing/2014/main" xmlns="" id="{006F951F-E2BD-B670-B733-3A0E9B8D6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32" y="3434512"/>
            <a:ext cx="5298928" cy="750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Un fluide subissant une variation élémentaire de volume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dV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sous une pression extérieure uniforme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ext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reçoit le travail élémentaire 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 –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ext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×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dV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xmlns="" id="{0259B15B-0D89-8B8C-6450-F2B888A98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319" y="4532760"/>
            <a:ext cx="576064" cy="31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xmlns="" id="{D390D109-22EB-08D2-03EE-A159A3C54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4655" y="4303829"/>
            <a:ext cx="713248" cy="31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Pa</a:t>
            </a:r>
          </a:p>
        </p:txBody>
      </p:sp>
      <p:sp>
        <p:nvSpPr>
          <p:cNvPr id="39" name="Rectangle 10">
            <a:extLst>
              <a:ext uri="{FF2B5EF4-FFF2-40B4-BE49-F238E27FC236}">
                <a16:creationId xmlns:a16="http://schemas.microsoft.com/office/drawing/2014/main" xmlns="" id="{F13BBA80-D484-7792-DF63-A2AD3D719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224" y="4642328"/>
            <a:ext cx="79913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30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xmlns="" id="{ADD3FBA3-9005-9932-CA2F-6B385A2A830F}"/>
              </a:ext>
            </a:extLst>
          </p:cNvPr>
          <p:cNvCxnSpPr>
            <a:cxnSpLocks/>
          </p:cNvCxnSpPr>
          <p:nvPr/>
        </p:nvCxnSpPr>
        <p:spPr>
          <a:xfrm flipH="1">
            <a:off x="971600" y="4689600"/>
            <a:ext cx="679996" cy="57072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xmlns="" id="{CF7B6DE9-71F0-4980-F03E-71F83BD08AD4}"/>
              </a:ext>
            </a:extLst>
          </p:cNvPr>
          <p:cNvCxnSpPr>
            <a:cxnSpLocks/>
          </p:cNvCxnSpPr>
          <p:nvPr/>
        </p:nvCxnSpPr>
        <p:spPr>
          <a:xfrm flipH="1" flipV="1">
            <a:off x="3901983" y="4756913"/>
            <a:ext cx="563121" cy="130006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xmlns="" id="{FD243FDB-B46E-C95B-8B8E-B768ED11F0ED}"/>
              </a:ext>
            </a:extLst>
          </p:cNvPr>
          <p:cNvCxnSpPr>
            <a:cxnSpLocks/>
          </p:cNvCxnSpPr>
          <p:nvPr/>
        </p:nvCxnSpPr>
        <p:spPr>
          <a:xfrm flipH="1">
            <a:off x="2959408" y="4496622"/>
            <a:ext cx="1324560" cy="101603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027ED9E9-D8E2-8592-B6A1-186F98CD3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00" y="4987585"/>
            <a:ext cx="9001000" cy="181334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</a:pPr>
            <a:r>
              <a:rPr lang="fr-FR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Commentaires</a:t>
            </a:r>
            <a:r>
              <a:rPr lang="fr-FR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fontAlgn="base">
              <a:spcBef>
                <a:spcPct val="0"/>
              </a:spcBef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fr-FR" sz="2000" dirty="0">
                <a:cs typeface="Times New Roman" pitchFamily="18" charset="0"/>
              </a:rPr>
              <a:t>- Si </a:t>
            </a:r>
            <a:r>
              <a:rPr lang="fr-FR" sz="2000" b="1" dirty="0" err="1">
                <a:cs typeface="Times New Roman" pitchFamily="18" charset="0"/>
              </a:rPr>
              <a:t>dV</a:t>
            </a:r>
            <a:r>
              <a:rPr lang="fr-FR" sz="2000" b="1" dirty="0">
                <a:cs typeface="Times New Roman" pitchFamily="18" charset="0"/>
              </a:rPr>
              <a:t> &gt; 0 </a:t>
            </a:r>
            <a:r>
              <a:rPr lang="fr-FR" sz="2000" dirty="0">
                <a:cs typeface="Times New Roman" pitchFamily="18" charset="0"/>
              </a:rPr>
              <a:t>: </a:t>
            </a:r>
          </a:p>
          <a:p>
            <a:pPr algn="just" fontAlgn="base">
              <a:spcBef>
                <a:spcPct val="0"/>
              </a:spcBef>
            </a:pPr>
            <a:endParaRPr lang="fr-FR" sz="1050" dirty="0"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 fontAlgn="base">
              <a:spcBef>
                <a:spcPct val="0"/>
              </a:spcBef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fr-FR" sz="2000" dirty="0">
                <a:cs typeface="Times New Roman" pitchFamily="18" charset="0"/>
              </a:rPr>
              <a:t>- Si </a:t>
            </a:r>
            <a:r>
              <a:rPr lang="fr-FR" sz="2000" b="1" dirty="0" err="1">
                <a:cs typeface="Times New Roman" pitchFamily="18" charset="0"/>
              </a:rPr>
              <a:t>dV</a:t>
            </a:r>
            <a:r>
              <a:rPr lang="fr-FR" sz="2000" b="1" dirty="0">
                <a:cs typeface="Times New Roman" pitchFamily="18" charset="0"/>
              </a:rPr>
              <a:t> &lt; 0 </a:t>
            </a:r>
            <a:r>
              <a:rPr lang="fr-FR" sz="2000" dirty="0">
                <a:cs typeface="Times New Roman" pitchFamily="18" charset="0"/>
              </a:rPr>
              <a:t>: </a:t>
            </a: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96D5D8BB-D5D5-BE79-92CB-1161EE44C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672" y="5301208"/>
            <a:ext cx="731752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alors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V’ &gt; V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le fluide subit une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DETENTE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fr-FR" sz="2000" b="1" dirty="0" err="1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&lt; 0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: le fluide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CEDE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de l’énergie au milieu extérieur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fr-FR" sz="20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xmlns="" id="{2DFEC3DC-28E5-5956-E12A-ADB609385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672" y="6081721"/>
            <a:ext cx="731752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alors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V’ &lt; V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le fluide subit une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COMPRESSION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fr-FR" sz="2000" b="1" dirty="0" err="1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&gt; 0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: le fluide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RECOIT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de l’énergie de la part du milieu extérieur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fr-FR" sz="20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99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5496" y="367381"/>
            <a:ext cx="9001000" cy="324036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sym typeface="Wingdings" panose="05000000000000000000" pitchFamily="2" charset="2"/>
              </a:rPr>
              <a:t></a:t>
            </a:r>
            <a:r>
              <a:rPr lang="fr-FR" sz="2000" dirty="0"/>
              <a:t>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Expression du travail élémentaire </a:t>
            </a:r>
            <a:r>
              <a:rPr lang="fr-FR" sz="2000" b="1" u="sng" dirty="0" err="1">
                <a:latin typeface="Symbol" panose="05050102010706020507" pitchFamily="18" charset="2"/>
                <a:cs typeface="Times New Roman" pitchFamily="18" charset="0"/>
              </a:rPr>
              <a:t>d</a:t>
            </a:r>
            <a:r>
              <a:rPr lang="fr-FR" sz="2000" b="1" u="sng" dirty="0" err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 reçu par le système de la part de la force pressante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200" dirty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Commentaires</a:t>
            </a:r>
            <a:r>
              <a:rPr lang="fr-FR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fr-FR" sz="2000" dirty="0">
                <a:cs typeface="Times New Roman" pitchFamily="18" charset="0"/>
              </a:rPr>
              <a:t>- Si </a:t>
            </a:r>
            <a:r>
              <a:rPr lang="fr-FR" sz="2000" b="1" dirty="0" err="1">
                <a:cs typeface="Times New Roman" pitchFamily="18" charset="0"/>
              </a:rPr>
              <a:t>dV</a:t>
            </a:r>
            <a:r>
              <a:rPr lang="fr-FR" sz="2000" b="1" dirty="0">
                <a:cs typeface="Times New Roman" pitchFamily="18" charset="0"/>
              </a:rPr>
              <a:t> &gt; 0 </a:t>
            </a:r>
            <a:r>
              <a:rPr lang="fr-FR" sz="2000" dirty="0">
                <a:cs typeface="Times New Roman" pitchFamily="18" charset="0"/>
              </a:rPr>
              <a:t>: </a:t>
            </a: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1050" dirty="0"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fr-FR" sz="2000" dirty="0">
                <a:cs typeface="Times New Roman" pitchFamily="18" charset="0"/>
              </a:rPr>
              <a:t>- Si </a:t>
            </a:r>
            <a:r>
              <a:rPr lang="fr-FR" sz="2000" b="1" dirty="0" err="1">
                <a:cs typeface="Times New Roman" pitchFamily="18" charset="0"/>
              </a:rPr>
              <a:t>dV</a:t>
            </a:r>
            <a:r>
              <a:rPr lang="fr-FR" sz="2000" b="1" dirty="0">
                <a:cs typeface="Times New Roman" pitchFamily="18" charset="0"/>
              </a:rPr>
              <a:t> &lt; 0 </a:t>
            </a:r>
            <a:r>
              <a:rPr lang="fr-FR" sz="2000" dirty="0">
                <a:cs typeface="Times New Roman" pitchFamily="18" charset="0"/>
              </a:rPr>
              <a:t>: </a:t>
            </a: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8376" y="1392200"/>
            <a:ext cx="1728192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38100">
                <a:solidFill>
                  <a:srgbClr val="FF0000"/>
                </a:solidFill>
              </a:ln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86141" y="1050178"/>
            <a:ext cx="8964488" cy="750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Tout fluide subissant une variation élémentaire de volume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dV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sous une pression extérieure uniforme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ext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reçoit un travail élémentaire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 –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ext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dV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95" name="Rectangle 47"/>
          <p:cNvSpPr>
            <a:spLocks noChangeArrowheads="1"/>
          </p:cNvSpPr>
          <p:nvPr/>
        </p:nvSpPr>
        <p:spPr bwMode="auto">
          <a:xfrm>
            <a:off x="1" y="3782581"/>
            <a:ext cx="55801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b/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Travail TOTAL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W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 d’une force de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pres-sion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 dans une transformation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30" name="Picture 82"/>
          <p:cNvPicPr>
            <a:picLocks noChangeAspect="1" noChangeArrowheads="1"/>
          </p:cNvPicPr>
          <p:nvPr/>
        </p:nvPicPr>
        <p:blipFill>
          <a:blip r:embed="rId2" cstate="print"/>
          <a:srcRect l="51502" t="23520" r="12589" b="15161"/>
          <a:stretch>
            <a:fillRect/>
          </a:stretch>
        </p:blipFill>
        <p:spPr bwMode="auto">
          <a:xfrm>
            <a:off x="5724128" y="3710573"/>
            <a:ext cx="3419872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" name="Rectangle à coins arrondis 93"/>
          <p:cNvSpPr/>
          <p:nvPr/>
        </p:nvSpPr>
        <p:spPr>
          <a:xfrm>
            <a:off x="251520" y="4502661"/>
            <a:ext cx="1728192" cy="8640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>
                <a:solidFill>
                  <a:schemeClr val="tx1"/>
                </a:solidFill>
              </a:rPr>
              <a:t>ETAT INITIAL</a:t>
            </a:r>
          </a:p>
          <a:p>
            <a:pPr algn="ctr"/>
            <a:r>
              <a:rPr lang="fr-FR" sz="2200" b="1" dirty="0">
                <a:solidFill>
                  <a:srgbClr val="006600"/>
                </a:solidFill>
              </a:rPr>
              <a:t>Volume </a:t>
            </a:r>
            <a:r>
              <a:rPr lang="fr-F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fr-FR" sz="2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Flèche droite 94"/>
          <p:cNvSpPr/>
          <p:nvPr/>
        </p:nvSpPr>
        <p:spPr>
          <a:xfrm>
            <a:off x="2195736" y="4790693"/>
            <a:ext cx="809385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Rectangle à coins arrondis 96"/>
          <p:cNvSpPr/>
          <p:nvPr/>
        </p:nvSpPr>
        <p:spPr>
          <a:xfrm>
            <a:off x="3203848" y="4502661"/>
            <a:ext cx="1728192" cy="8640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>
                <a:solidFill>
                  <a:schemeClr val="tx1"/>
                </a:solidFill>
              </a:rPr>
              <a:t>ETAT FINAL</a:t>
            </a:r>
          </a:p>
          <a:p>
            <a:pPr algn="ctr"/>
            <a:r>
              <a:rPr lang="fr-FR" sz="2200" b="1" dirty="0">
                <a:solidFill>
                  <a:srgbClr val="006600"/>
                </a:solidFill>
              </a:rPr>
              <a:t>Volume </a:t>
            </a:r>
            <a:r>
              <a:rPr lang="fr-F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fr-FR" sz="2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07504" y="5482897"/>
            <a:ext cx="4968552" cy="110799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2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Décomposition en un </a:t>
            </a:r>
            <a:r>
              <a:rPr lang="fr-FR" sz="2200" b="1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grand nombre de transformations élémentaires</a:t>
            </a:r>
            <a:r>
              <a:rPr lang="fr-FR" sz="22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 où on considère </a:t>
            </a:r>
            <a:r>
              <a:rPr lang="fr-FR" sz="2200" b="1" dirty="0" err="1">
                <a:latin typeface="Arial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lang="fr-FR" sz="2200" b="1" baseline="-25000" dirty="0" err="1">
                <a:latin typeface="Arial" pitchFamily="34" charset="0"/>
                <a:ea typeface="Arial Unicode MS" pitchFamily="34" charset="-128"/>
                <a:cs typeface="Arial" pitchFamily="34" charset="0"/>
              </a:rPr>
              <a:t>ext</a:t>
            </a:r>
            <a:r>
              <a:rPr lang="fr-FR" sz="22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 constante</a:t>
            </a:r>
            <a:endParaRPr lang="fr-F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Ellipse 98"/>
          <p:cNvSpPr/>
          <p:nvPr/>
        </p:nvSpPr>
        <p:spPr>
          <a:xfrm>
            <a:off x="8388424" y="6297745"/>
            <a:ext cx="504056" cy="5314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/>
          <p:cNvSpPr/>
          <p:nvPr/>
        </p:nvSpPr>
        <p:spPr>
          <a:xfrm>
            <a:off x="6778540" y="6297745"/>
            <a:ext cx="504056" cy="5314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D26318E-662A-DE14-12C2-E9FCFBA26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672" y="2095573"/>
            <a:ext cx="731752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alors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V’ &gt; V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le fluide subit une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DETENTE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fr-FR" sz="2000" b="1" dirty="0" err="1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&lt; 0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: le fluide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CEDE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de l’énergie au milieu extérieur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fr-FR" sz="20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0D419B15-3802-1626-9D78-E53B138EC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672" y="2852936"/>
            <a:ext cx="731752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alors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V’ &lt; V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le fluide subit une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COMPRESSION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fr-FR" sz="2000" b="1" dirty="0" err="1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&gt; 0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: le fluide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RECOIT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de l’énergie de la part du milieu extérieur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fr-FR" sz="20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xmlns="" id="{437BB63A-65B9-3B48-92EA-05F8CD571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54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a/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Travail ELEMENTAIRE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W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 d’une force de pression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2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5" grpId="0"/>
      <p:bldP spid="94" grpId="0" animBg="1"/>
      <p:bldP spid="95" grpId="0" animBg="1"/>
      <p:bldP spid="97" grpId="0" animBg="1"/>
      <p:bldP spid="98" grpId="0" animBg="1"/>
      <p:bldP spid="99" grpId="0" animBg="1"/>
      <p:bldP spid="10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-17134" y="4653136"/>
            <a:ext cx="554448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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 = – P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ext1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dV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P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ext2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dV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… –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extn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dV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47"/>
          <p:cNvSpPr>
            <a:spLocks noChangeArrowheads="1"/>
          </p:cNvSpPr>
          <p:nvPr/>
        </p:nvSpPr>
        <p:spPr bwMode="auto">
          <a:xfrm>
            <a:off x="0" y="-27384"/>
            <a:ext cx="55801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b="1" dirty="0">
                <a:solidFill>
                  <a:srgbClr val="000000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b/ </a:t>
            </a:r>
            <a:r>
              <a:rPr lang="fr-FR" sz="2000" b="1" u="sng" dirty="0">
                <a:solidFill>
                  <a:srgbClr val="000000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Travail TOTAL </a:t>
            </a:r>
            <a:r>
              <a:rPr lang="fr-FR" sz="2000" b="1" u="sng" dirty="0">
                <a:solidFill>
                  <a:srgbClr val="FF0000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W</a:t>
            </a:r>
            <a:r>
              <a:rPr lang="fr-FR" sz="2000" b="1" u="sng" dirty="0">
                <a:solidFill>
                  <a:srgbClr val="000000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 d’une force de </a:t>
            </a:r>
            <a:r>
              <a:rPr lang="fr-FR" sz="2000" b="1" u="sng" dirty="0" err="1">
                <a:solidFill>
                  <a:srgbClr val="000000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pres-sion</a:t>
            </a:r>
            <a:r>
              <a:rPr lang="fr-FR" sz="2000" b="1" u="sng" dirty="0">
                <a:solidFill>
                  <a:srgbClr val="000000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 dans une transformation</a:t>
            </a:r>
            <a:endParaRPr lang="fr-FR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82"/>
          <p:cNvPicPr>
            <a:picLocks noChangeAspect="1" noChangeArrowheads="1"/>
          </p:cNvPicPr>
          <p:nvPr/>
        </p:nvPicPr>
        <p:blipFill>
          <a:blip r:embed="rId2" cstate="print"/>
          <a:srcRect l="51502" t="23520" r="12589" b="15161"/>
          <a:stretch>
            <a:fillRect/>
          </a:stretch>
        </p:blipFill>
        <p:spPr bwMode="auto">
          <a:xfrm>
            <a:off x="5724128" y="9899"/>
            <a:ext cx="3419872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à coins arrondis 3"/>
          <p:cNvSpPr/>
          <p:nvPr/>
        </p:nvSpPr>
        <p:spPr>
          <a:xfrm>
            <a:off x="251520" y="692696"/>
            <a:ext cx="1728192" cy="8640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>
                <a:solidFill>
                  <a:schemeClr val="tx1"/>
                </a:solidFill>
              </a:rPr>
              <a:t>ETAT INITIAL</a:t>
            </a:r>
          </a:p>
          <a:p>
            <a:pPr algn="ctr"/>
            <a:r>
              <a:rPr lang="fr-FR" sz="2200" b="1" dirty="0">
                <a:solidFill>
                  <a:srgbClr val="006600"/>
                </a:solidFill>
              </a:rPr>
              <a:t>Volume </a:t>
            </a:r>
            <a:r>
              <a:rPr lang="fr-F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fr-FR" sz="2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èche droite 4"/>
          <p:cNvSpPr/>
          <p:nvPr/>
        </p:nvSpPr>
        <p:spPr>
          <a:xfrm>
            <a:off x="2195736" y="980728"/>
            <a:ext cx="809385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3203848" y="692696"/>
            <a:ext cx="1728192" cy="8640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>
                <a:solidFill>
                  <a:schemeClr val="tx1"/>
                </a:solidFill>
              </a:rPr>
              <a:t>ETAT FINAL</a:t>
            </a:r>
          </a:p>
          <a:p>
            <a:pPr algn="ctr"/>
            <a:r>
              <a:rPr lang="fr-FR" sz="2200" b="1" dirty="0">
                <a:solidFill>
                  <a:srgbClr val="006600"/>
                </a:solidFill>
              </a:rPr>
              <a:t>Volume </a:t>
            </a:r>
            <a:r>
              <a:rPr lang="fr-F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fr-FR" sz="2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1628800"/>
            <a:ext cx="4968552" cy="110799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2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Décomposition en un </a:t>
            </a:r>
            <a:r>
              <a:rPr lang="fr-FR" sz="2200" b="1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grand nombre de transformations élémentaires</a:t>
            </a:r>
            <a:r>
              <a:rPr lang="fr-FR" sz="22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 où on considère </a:t>
            </a:r>
            <a:r>
              <a:rPr lang="fr-FR" sz="2200" b="1" dirty="0" err="1">
                <a:latin typeface="Arial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lang="fr-FR" sz="2200" b="1" baseline="-25000" dirty="0" err="1">
                <a:latin typeface="Arial" pitchFamily="34" charset="0"/>
                <a:ea typeface="Arial Unicode MS" pitchFamily="34" charset="-128"/>
                <a:cs typeface="Arial" pitchFamily="34" charset="0"/>
              </a:rPr>
              <a:t>ext</a:t>
            </a:r>
            <a:r>
              <a:rPr lang="fr-FR" sz="22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 constante</a:t>
            </a:r>
            <a:endParaRPr lang="fr-F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8388424" y="2646811"/>
            <a:ext cx="504056" cy="4221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6778540" y="2646811"/>
            <a:ext cx="504056" cy="4221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0" y="3284984"/>
            <a:ext cx="914400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Arial" pitchFamily="34" charset="0"/>
                <a:cs typeface="Arial" pitchFamily="34" charset="0"/>
              </a:rPr>
              <a:t>Le travail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W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des forces de pression reçu par le système s’obtient en </a:t>
            </a:r>
            <a:r>
              <a:rPr lang="fr-FR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sommant les travaux élémentaires</a:t>
            </a:r>
            <a:r>
              <a:rPr lang="fr-F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>
                <a:latin typeface="Symbol" pitchFamily="18" charset="2"/>
                <a:cs typeface="Arial" pitchFamily="34" charset="0"/>
              </a:rPr>
              <a:t>d</a:t>
            </a:r>
            <a:r>
              <a:rPr lang="fr-FR" sz="2400" b="1" dirty="0" err="1">
                <a:latin typeface="Arial" pitchFamily="34" charset="0"/>
                <a:cs typeface="Arial" pitchFamily="34" charset="0"/>
              </a:rPr>
              <a:t>W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entre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EI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et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EF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lèche droite 10"/>
          <p:cNvSpPr/>
          <p:nvPr/>
        </p:nvSpPr>
        <p:spPr>
          <a:xfrm rot="5400000">
            <a:off x="2583131" y="2825581"/>
            <a:ext cx="440697" cy="351391"/>
          </a:xfrm>
          <a:prstGeom prst="rightArrow">
            <a:avLst/>
          </a:prstGeom>
          <a:solidFill>
            <a:srgbClr val="FFC00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296477" y="4221088"/>
            <a:ext cx="33843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 =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… +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endParaRPr kumimoji="0" lang="fr-FR" sz="2000" b="1" i="0" u="none" strike="noStrike" cap="none" normalizeH="0" baseline="-2500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2" name="AutoShape 2"/>
          <p:cNvSpPr>
            <a:spLocks/>
          </p:cNvSpPr>
          <p:nvPr/>
        </p:nvSpPr>
        <p:spPr bwMode="auto">
          <a:xfrm rot="16200000">
            <a:off x="1583098" y="4581127"/>
            <a:ext cx="144016" cy="1008114"/>
          </a:xfrm>
          <a:prstGeom prst="leftBrace">
            <a:avLst>
              <a:gd name="adj1" fmla="val 60920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203" name="AutoShape 3"/>
          <p:cNvSpPr>
            <a:spLocks/>
          </p:cNvSpPr>
          <p:nvPr/>
        </p:nvSpPr>
        <p:spPr bwMode="auto">
          <a:xfrm rot="16200000">
            <a:off x="2915242" y="4617131"/>
            <a:ext cx="144017" cy="936104"/>
          </a:xfrm>
          <a:prstGeom prst="leftBrace">
            <a:avLst>
              <a:gd name="adj1" fmla="val 60920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AutoShape 3"/>
          <p:cNvSpPr>
            <a:spLocks/>
          </p:cNvSpPr>
          <p:nvPr/>
        </p:nvSpPr>
        <p:spPr bwMode="auto">
          <a:xfrm rot="16200000">
            <a:off x="4715444" y="4545124"/>
            <a:ext cx="144016" cy="1080120"/>
          </a:xfrm>
          <a:prstGeom prst="leftBrace">
            <a:avLst>
              <a:gd name="adj1" fmla="val 60920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1134865" y="5085184"/>
            <a:ext cx="108012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Aire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dirty="0">
                <a:ln>
                  <a:noFill/>
                </a:ln>
                <a:solidFill>
                  <a:srgbClr val="006600"/>
                </a:solidFill>
                <a:effectLst/>
                <a:latin typeface="Freestyle Script" pitchFamily="66" charset="0"/>
                <a:cs typeface="Arial" pitchFamily="34" charset="0"/>
              </a:rPr>
              <a:t>A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cs typeface="Arial" pitchFamily="34" charset="0"/>
              </a:rPr>
              <a:t>1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395536" y="5949280"/>
            <a:ext cx="187220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a donc :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1805114" y="6366392"/>
            <a:ext cx="576064" cy="31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6258766" y="6318329"/>
            <a:ext cx="713248" cy="31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Pa</a:t>
            </a:r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6349692" y="5821067"/>
            <a:ext cx="79913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30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11" name="Picture 11"/>
          <p:cNvPicPr>
            <a:picLocks noChangeAspect="1" noChangeArrowheads="1"/>
          </p:cNvPicPr>
          <p:nvPr/>
        </p:nvPicPr>
        <p:blipFill>
          <a:blip r:embed="rId3" cstate="print"/>
          <a:srcRect l="31657" t="41159" r="31961" b="37001"/>
          <a:stretch>
            <a:fillRect/>
          </a:stretch>
        </p:blipFill>
        <p:spPr bwMode="auto">
          <a:xfrm>
            <a:off x="2339752" y="5537824"/>
            <a:ext cx="3672408" cy="1240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Connecteur droit 26"/>
          <p:cNvCxnSpPr/>
          <p:nvPr/>
        </p:nvCxnSpPr>
        <p:spPr>
          <a:xfrm flipH="1">
            <a:off x="2123728" y="6309320"/>
            <a:ext cx="576064" cy="216024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>
            <a:cxnSpLocks/>
          </p:cNvCxnSpPr>
          <p:nvPr/>
        </p:nvCxnSpPr>
        <p:spPr>
          <a:xfrm flipH="1">
            <a:off x="5770428" y="6050903"/>
            <a:ext cx="601772" cy="96525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H="1" flipV="1">
            <a:off x="5076057" y="6373514"/>
            <a:ext cx="1224135" cy="15183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5226808" y="4665010"/>
            <a:ext cx="4048695" cy="70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Aire sous la courbe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ext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= f(V)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lvl="0" fontAlgn="base">
              <a:spcBef>
                <a:spcPct val="0"/>
              </a:spcBef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entre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EI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EF</a:t>
            </a:r>
            <a:endParaRPr kumimoji="0" lang="fr-FR" sz="20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2431009" y="5062192"/>
            <a:ext cx="108012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Aire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dirty="0">
                <a:ln>
                  <a:noFill/>
                </a:ln>
                <a:solidFill>
                  <a:srgbClr val="006600"/>
                </a:solidFill>
                <a:effectLst/>
                <a:latin typeface="Freestyle Script" pitchFamily="66" charset="0"/>
                <a:cs typeface="Arial" pitchFamily="34" charset="0"/>
              </a:rPr>
              <a:t>A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cs typeface="Arial" pitchFamily="34" charset="0"/>
              </a:rPr>
              <a:t>2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4231209" y="5062192"/>
            <a:ext cx="108012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Aire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dirty="0">
                <a:ln>
                  <a:noFill/>
                </a:ln>
                <a:solidFill>
                  <a:srgbClr val="006600"/>
                </a:solidFill>
                <a:effectLst/>
                <a:latin typeface="Freestyle Script" pitchFamily="66" charset="0"/>
                <a:cs typeface="Arial" pitchFamily="34" charset="0"/>
              </a:rPr>
              <a:t>A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cs typeface="Arial" pitchFamily="34" charset="0"/>
              </a:rPr>
              <a:t>n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6972014" y="1245010"/>
            <a:ext cx="5760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800" b="1" i="0" u="none" strike="noStrike" cap="none" normalizeH="0" dirty="0">
                <a:ln>
                  <a:noFill/>
                </a:ln>
                <a:solidFill>
                  <a:srgbClr val="006600"/>
                </a:solidFill>
                <a:effectLst/>
                <a:latin typeface="Freestyle Script" pitchFamily="66" charset="0"/>
                <a:cs typeface="Arial" pitchFamily="34" charset="0"/>
              </a:rPr>
              <a:t>A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cs typeface="Arial" pitchFamily="34" charset="0"/>
              </a:rPr>
              <a:t>1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7404062" y="1338035"/>
            <a:ext cx="5760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800" b="1" i="0" u="none" strike="noStrike" cap="none" normalizeH="0" dirty="0">
                <a:ln>
                  <a:noFill/>
                </a:ln>
                <a:solidFill>
                  <a:srgbClr val="006600"/>
                </a:solidFill>
                <a:effectLst/>
                <a:latin typeface="Freestyle Script" pitchFamily="66" charset="0"/>
                <a:cs typeface="Arial" pitchFamily="34" charset="0"/>
              </a:rPr>
              <a:t>A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cs typeface="Arial" pitchFamily="34" charset="0"/>
              </a:rPr>
              <a:t>2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7799727" y="1425409"/>
            <a:ext cx="5760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800" b="1" i="0" u="none" strike="noStrike" cap="none" normalizeH="0" dirty="0">
                <a:ln>
                  <a:noFill/>
                </a:ln>
                <a:solidFill>
                  <a:srgbClr val="006600"/>
                </a:solidFill>
                <a:effectLst/>
                <a:latin typeface="Freestyle Script" pitchFamily="66" charset="0"/>
                <a:cs typeface="Arial" pitchFamily="34" charset="0"/>
              </a:rPr>
              <a:t>A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cs typeface="Arial" pitchFamily="34" charset="0"/>
              </a:rPr>
              <a:t>3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5"/>
          <p:cNvSpPr>
            <a:spLocks noChangeArrowheads="1"/>
          </p:cNvSpPr>
          <p:nvPr/>
        </p:nvSpPr>
        <p:spPr bwMode="auto">
          <a:xfrm>
            <a:off x="8231775" y="1544159"/>
            <a:ext cx="5760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800" b="1" i="0" u="none" strike="noStrike" cap="none" normalizeH="0" dirty="0">
                <a:ln>
                  <a:noFill/>
                </a:ln>
                <a:solidFill>
                  <a:srgbClr val="006600"/>
                </a:solidFill>
                <a:effectLst/>
                <a:latin typeface="Freestyle Script" pitchFamily="66" charset="0"/>
                <a:cs typeface="Arial" pitchFamily="34" charset="0"/>
              </a:rPr>
              <a:t>A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cs typeface="Arial" pitchFamily="34" charset="0"/>
              </a:rPr>
              <a:t>4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 animBg="1"/>
      <p:bldP spid="11" grpId="0" animBg="1"/>
      <p:bldP spid="51201" grpId="0"/>
      <p:bldP spid="51202" grpId="0" animBg="1"/>
      <p:bldP spid="51203" grpId="0" animBg="1"/>
      <p:bldP spid="18" grpId="0" animBg="1"/>
      <p:bldP spid="51205" grpId="0"/>
      <p:bldP spid="51206" grpId="0"/>
      <p:bldP spid="51208" grpId="0"/>
      <p:bldP spid="51209" grpId="0"/>
      <p:bldP spid="51210" grpId="0"/>
      <p:bldP spid="26" grpId="0"/>
      <p:bldP spid="28" grpId="0"/>
      <p:bldP spid="29" grpId="0"/>
      <p:bldP spid="31" grpId="0"/>
      <p:bldP spid="35" grpId="0"/>
      <p:bldP spid="36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1"/>
          <p:cNvSpPr>
            <a:spLocks noChangeArrowheads="1"/>
          </p:cNvSpPr>
          <p:nvPr/>
        </p:nvSpPr>
        <p:spPr bwMode="auto">
          <a:xfrm>
            <a:off x="129" y="404664"/>
            <a:ext cx="554448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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 = – P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ext1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dV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P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ext2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dV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… –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extn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dV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95536" y="1700808"/>
            <a:ext cx="187220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a donc :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837069" y="2103239"/>
            <a:ext cx="576064" cy="31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261627" y="2095609"/>
            <a:ext cx="713248" cy="31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Pa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261627" y="1598582"/>
            <a:ext cx="79913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30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/>
          <a:srcRect l="31657" t="41159" r="31961" b="37001"/>
          <a:stretch>
            <a:fillRect/>
          </a:stretch>
        </p:blipFill>
        <p:spPr bwMode="auto">
          <a:xfrm>
            <a:off x="2339752" y="1289352"/>
            <a:ext cx="3672408" cy="1240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Connecteur droit 12"/>
          <p:cNvCxnSpPr/>
          <p:nvPr/>
        </p:nvCxnSpPr>
        <p:spPr>
          <a:xfrm flipH="1">
            <a:off x="2123728" y="2060848"/>
            <a:ext cx="576064" cy="216024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>
            <a:cxnSpLocks/>
          </p:cNvCxnSpPr>
          <p:nvPr/>
        </p:nvCxnSpPr>
        <p:spPr>
          <a:xfrm flipH="1">
            <a:off x="5738956" y="1812726"/>
            <a:ext cx="561236" cy="110505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H="1" flipV="1">
            <a:off x="5076057" y="2125042"/>
            <a:ext cx="1224135" cy="15183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539552" y="2708920"/>
            <a:ext cx="77752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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Cas particulier des transformations REVERSIBLES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 :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107504" y="3212976"/>
            <a:ext cx="2664296" cy="11521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>
                <a:solidFill>
                  <a:srgbClr val="FF0000"/>
                </a:solidFill>
              </a:rPr>
              <a:t>Equilibre mécanique</a:t>
            </a:r>
            <a:r>
              <a:rPr lang="fr-FR" sz="2200" b="1" dirty="0">
                <a:solidFill>
                  <a:schemeClr val="tx1"/>
                </a:solidFill>
              </a:rPr>
              <a:t> avec l’extérieur à chaque instant</a:t>
            </a:r>
            <a:endParaRPr lang="fr-FR" sz="2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lèche droite 18"/>
          <p:cNvSpPr/>
          <p:nvPr/>
        </p:nvSpPr>
        <p:spPr>
          <a:xfrm>
            <a:off x="2915816" y="3645024"/>
            <a:ext cx="809385" cy="360040"/>
          </a:xfrm>
          <a:prstGeom prst="rightArrow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3851920" y="3212976"/>
            <a:ext cx="1584176" cy="11521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>
                <a:solidFill>
                  <a:srgbClr val="FF0000"/>
                </a:solidFill>
              </a:rPr>
              <a:t>P(système)</a:t>
            </a:r>
          </a:p>
          <a:p>
            <a:pPr algn="ctr"/>
            <a:r>
              <a:rPr lang="fr-FR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</a:t>
            </a:r>
          </a:p>
          <a:p>
            <a:pPr algn="ctr"/>
            <a:r>
              <a:rPr lang="fr-FR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22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ext</a:t>
            </a:r>
            <a:endParaRPr lang="fr-FR" sz="2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 l="58117" t="44519" r="8336" b="34481"/>
          <a:stretch>
            <a:fillRect/>
          </a:stretch>
        </p:blipFill>
        <p:spPr bwMode="auto">
          <a:xfrm>
            <a:off x="5508104" y="3140968"/>
            <a:ext cx="3635896" cy="128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47"/>
          <p:cNvSpPr>
            <a:spLocks noChangeArrowheads="1"/>
          </p:cNvSpPr>
          <p:nvPr/>
        </p:nvSpPr>
        <p:spPr bwMode="auto">
          <a:xfrm>
            <a:off x="0" y="4663008"/>
            <a:ext cx="65162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c/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Interprétation dans un diagramme de WATT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60232" y="4653136"/>
            <a:ext cx="2350515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dirty="0">
                <a:latin typeface="Arial" pitchFamily="34" charset="0"/>
                <a:cs typeface="Arial" pitchFamily="34" charset="0"/>
              </a:rPr>
              <a:t>graphique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P = f(V)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3432657" y="6116446"/>
            <a:ext cx="1080120" cy="41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V =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30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te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5081410"/>
            <a:ext cx="6516216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Représenter les différentes transformations ci-dessous dans un diagramme de Watt puis faire le lien entre l’aire sous la courbe et le travail des forces de pression.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" pitchFamily="34" charset="0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6093296"/>
            <a:ext cx="33765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a)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0" i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Transformation ISOCHORE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12777" y="6116446"/>
            <a:ext cx="16433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donc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dV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= 0 </a:t>
            </a:r>
            <a:endParaRPr lang="fr-FR" dirty="0"/>
          </a:p>
        </p:txBody>
      </p:sp>
      <p:sp>
        <p:nvSpPr>
          <p:cNvPr id="35" name="Rectangle 34"/>
          <p:cNvSpPr/>
          <p:nvPr/>
        </p:nvSpPr>
        <p:spPr>
          <a:xfrm>
            <a:off x="0" y="6457890"/>
            <a:ext cx="2411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et chaque </a:t>
            </a:r>
            <a:r>
              <a:rPr lang="fr-FR" sz="2000" b="1" dirty="0" err="1">
                <a:solidFill>
                  <a:srgbClr val="00206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d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W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= 0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 :</a:t>
            </a:r>
            <a:endParaRPr lang="fr-FR" dirty="0"/>
          </a:p>
        </p:txBody>
      </p:sp>
      <p:sp>
        <p:nvSpPr>
          <p:cNvPr id="36" name="Rectangle 35"/>
          <p:cNvSpPr/>
          <p:nvPr/>
        </p:nvSpPr>
        <p:spPr>
          <a:xfrm>
            <a:off x="2339752" y="6447991"/>
            <a:ext cx="15690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W</a:t>
            </a:r>
            <a:r>
              <a:rPr lang="fr-FR" sz="2000" b="1" baseline="-30000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isochore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= 0</a:t>
            </a:r>
            <a:endParaRPr lang="fr-FR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88" name="Picture 12"/>
          <p:cNvPicPr>
            <a:picLocks noChangeAspect="1" noChangeArrowheads="1"/>
          </p:cNvPicPr>
          <p:nvPr/>
        </p:nvPicPr>
        <p:blipFill>
          <a:blip r:embed="rId4" cstate="print"/>
          <a:srcRect l="71819" t="49559" r="9281" b="30281"/>
          <a:stretch>
            <a:fillRect/>
          </a:stretch>
        </p:blipFill>
        <p:spPr bwMode="auto">
          <a:xfrm>
            <a:off x="6444208" y="5345832"/>
            <a:ext cx="252028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2" name="Groupe 41"/>
          <p:cNvGrpSpPr/>
          <p:nvPr/>
        </p:nvGrpSpPr>
        <p:grpSpPr>
          <a:xfrm flipH="1">
            <a:off x="7129563" y="5589240"/>
            <a:ext cx="45719" cy="888132"/>
            <a:chOff x="6369050" y="1027113"/>
            <a:chExt cx="0" cy="457200"/>
          </a:xfrm>
        </p:grpSpPr>
        <p:cxnSp>
          <p:nvCxnSpPr>
            <p:cNvPr id="50189" name="AutoShape 13"/>
            <p:cNvCxnSpPr>
              <a:cxnSpLocks noChangeShapeType="1"/>
            </p:cNvCxnSpPr>
            <p:nvPr/>
          </p:nvCxnSpPr>
          <p:spPr bwMode="auto">
            <a:xfrm>
              <a:off x="6369050" y="1027113"/>
              <a:ext cx="0" cy="45720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0190" name="AutoShape 14"/>
            <p:cNvCxnSpPr>
              <a:cxnSpLocks noChangeShapeType="1"/>
            </p:cNvCxnSpPr>
            <p:nvPr/>
          </p:nvCxnSpPr>
          <p:spPr bwMode="auto">
            <a:xfrm>
              <a:off x="6369050" y="1122363"/>
              <a:ext cx="0" cy="211137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43" name="Groupe 42"/>
          <p:cNvGrpSpPr/>
          <p:nvPr/>
        </p:nvGrpSpPr>
        <p:grpSpPr>
          <a:xfrm>
            <a:off x="8444561" y="5517232"/>
            <a:ext cx="303903" cy="888132"/>
            <a:chOff x="6667500" y="1028700"/>
            <a:chExt cx="0" cy="457200"/>
          </a:xfrm>
        </p:grpSpPr>
        <p:cxnSp>
          <p:nvCxnSpPr>
            <p:cNvPr id="50191" name="AutoShape 15"/>
            <p:cNvCxnSpPr>
              <a:cxnSpLocks noChangeShapeType="1"/>
            </p:cNvCxnSpPr>
            <p:nvPr/>
          </p:nvCxnSpPr>
          <p:spPr bwMode="auto">
            <a:xfrm>
              <a:off x="6667500" y="1028700"/>
              <a:ext cx="0" cy="45720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0192" name="AutoShape 16"/>
            <p:cNvCxnSpPr>
              <a:cxnSpLocks noChangeShapeType="1"/>
            </p:cNvCxnSpPr>
            <p:nvPr/>
          </p:nvCxnSpPr>
          <p:spPr bwMode="auto">
            <a:xfrm flipV="1">
              <a:off x="6667500" y="1223963"/>
              <a:ext cx="0" cy="223837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44" name="Group 3"/>
          <p:cNvGrpSpPr>
            <a:grpSpLocks/>
          </p:cNvGrpSpPr>
          <p:nvPr/>
        </p:nvGrpSpPr>
        <p:grpSpPr bwMode="auto">
          <a:xfrm>
            <a:off x="7049360" y="5445224"/>
            <a:ext cx="258944" cy="268831"/>
            <a:chOff x="8476" y="11988"/>
            <a:chExt cx="240" cy="239"/>
          </a:xfrm>
        </p:grpSpPr>
        <p:cxnSp>
          <p:nvCxnSpPr>
            <p:cNvPr id="45" name="AutoShape 4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6" name="AutoShape 5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47" name="Group 6"/>
          <p:cNvGrpSpPr>
            <a:grpSpLocks/>
          </p:cNvGrpSpPr>
          <p:nvPr/>
        </p:nvGrpSpPr>
        <p:grpSpPr bwMode="auto">
          <a:xfrm>
            <a:off x="7049360" y="6237312"/>
            <a:ext cx="258944" cy="272729"/>
            <a:chOff x="8476" y="11988"/>
            <a:chExt cx="240" cy="239"/>
          </a:xfrm>
        </p:grpSpPr>
        <p:cxnSp>
          <p:nvCxnSpPr>
            <p:cNvPr id="48" name="AutoShape 7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9" name="AutoShape 8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7262004" y="5393808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EI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7236296" y="6165304"/>
            <a:ext cx="7200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EF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2" name="Group 3"/>
          <p:cNvGrpSpPr>
            <a:grpSpLocks/>
          </p:cNvGrpSpPr>
          <p:nvPr/>
        </p:nvGrpSpPr>
        <p:grpSpPr bwMode="auto">
          <a:xfrm>
            <a:off x="8303925" y="5424632"/>
            <a:ext cx="258944" cy="268831"/>
            <a:chOff x="8476" y="11988"/>
            <a:chExt cx="240" cy="239"/>
          </a:xfrm>
        </p:grpSpPr>
        <p:cxnSp>
          <p:nvCxnSpPr>
            <p:cNvPr id="53" name="AutoShape 4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4" name="AutoShape 5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55" name="Group 6"/>
          <p:cNvGrpSpPr>
            <a:grpSpLocks/>
          </p:cNvGrpSpPr>
          <p:nvPr/>
        </p:nvGrpSpPr>
        <p:grpSpPr bwMode="auto">
          <a:xfrm>
            <a:off x="8303925" y="6216720"/>
            <a:ext cx="258944" cy="272729"/>
            <a:chOff x="8476" y="11988"/>
            <a:chExt cx="240" cy="239"/>
          </a:xfrm>
        </p:grpSpPr>
        <p:cxnSp>
          <p:nvCxnSpPr>
            <p:cNvPr id="56" name="AutoShape 7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7" name="AutoShape 8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7838068" y="5373216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EF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7884368" y="6165304"/>
            <a:ext cx="7200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EI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596336" y="5805264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i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ou</a:t>
            </a:r>
            <a:endParaRPr lang="fr-FR" dirty="0"/>
          </a:p>
        </p:txBody>
      </p:sp>
      <p:sp>
        <p:nvSpPr>
          <p:cNvPr id="61" name="Rectangle 1"/>
          <p:cNvSpPr>
            <a:spLocks noChangeArrowheads="1"/>
          </p:cNvSpPr>
          <p:nvPr/>
        </p:nvSpPr>
        <p:spPr bwMode="auto">
          <a:xfrm>
            <a:off x="313740" y="-27384"/>
            <a:ext cx="33843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 =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… +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endParaRPr kumimoji="0" lang="fr-FR" sz="2000" b="1" i="0" u="none" strike="noStrike" cap="none" normalizeH="0" baseline="-2500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AutoShape 2"/>
          <p:cNvSpPr>
            <a:spLocks/>
          </p:cNvSpPr>
          <p:nvPr/>
        </p:nvSpPr>
        <p:spPr bwMode="auto">
          <a:xfrm rot="16200000">
            <a:off x="1578145" y="332655"/>
            <a:ext cx="144016" cy="1008114"/>
          </a:xfrm>
          <a:prstGeom prst="leftBrace">
            <a:avLst>
              <a:gd name="adj1" fmla="val 60920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4" name="AutoShape 3"/>
          <p:cNvSpPr>
            <a:spLocks/>
          </p:cNvSpPr>
          <p:nvPr/>
        </p:nvSpPr>
        <p:spPr bwMode="auto">
          <a:xfrm rot="16200000">
            <a:off x="2910289" y="368659"/>
            <a:ext cx="144017" cy="936104"/>
          </a:xfrm>
          <a:prstGeom prst="leftBrace">
            <a:avLst>
              <a:gd name="adj1" fmla="val 60920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5" name="AutoShape 3"/>
          <p:cNvSpPr>
            <a:spLocks/>
          </p:cNvSpPr>
          <p:nvPr/>
        </p:nvSpPr>
        <p:spPr bwMode="auto">
          <a:xfrm rot="16200000">
            <a:off x="4710491" y="296652"/>
            <a:ext cx="144016" cy="1080120"/>
          </a:xfrm>
          <a:prstGeom prst="leftBrace">
            <a:avLst>
              <a:gd name="adj1" fmla="val 60920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6" name="Rectangle 5"/>
          <p:cNvSpPr>
            <a:spLocks noChangeArrowheads="1"/>
          </p:cNvSpPr>
          <p:nvPr/>
        </p:nvSpPr>
        <p:spPr bwMode="auto">
          <a:xfrm>
            <a:off x="1152128" y="836712"/>
            <a:ext cx="108012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Aire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dirty="0">
                <a:ln>
                  <a:noFill/>
                </a:ln>
                <a:solidFill>
                  <a:srgbClr val="006600"/>
                </a:solidFill>
                <a:effectLst/>
                <a:latin typeface="Freestyle Script" pitchFamily="66" charset="0"/>
                <a:cs typeface="Arial" pitchFamily="34" charset="0"/>
              </a:rPr>
              <a:t>A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cs typeface="Arial" pitchFamily="34" charset="0"/>
              </a:rPr>
              <a:t>1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5"/>
          <p:cNvSpPr>
            <a:spLocks noChangeArrowheads="1"/>
          </p:cNvSpPr>
          <p:nvPr/>
        </p:nvSpPr>
        <p:spPr bwMode="auto">
          <a:xfrm>
            <a:off x="5233911" y="416538"/>
            <a:ext cx="4327849" cy="70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Aire sous la courbe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ext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= f(V)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lvl="0" fontAlgn="base">
              <a:spcBef>
                <a:spcPct val="0"/>
              </a:spcBef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entre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EI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EF</a:t>
            </a:r>
            <a:endParaRPr kumimoji="0" lang="fr-FR" sz="20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tangle 5"/>
          <p:cNvSpPr>
            <a:spLocks noChangeArrowheads="1"/>
          </p:cNvSpPr>
          <p:nvPr/>
        </p:nvSpPr>
        <p:spPr bwMode="auto">
          <a:xfrm>
            <a:off x="2448272" y="813720"/>
            <a:ext cx="108012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Aire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dirty="0">
                <a:ln>
                  <a:noFill/>
                </a:ln>
                <a:solidFill>
                  <a:srgbClr val="006600"/>
                </a:solidFill>
                <a:effectLst/>
                <a:latin typeface="Freestyle Script" pitchFamily="66" charset="0"/>
                <a:cs typeface="Arial" pitchFamily="34" charset="0"/>
              </a:rPr>
              <a:t>A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cs typeface="Arial" pitchFamily="34" charset="0"/>
              </a:rPr>
              <a:t>2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tangle 5"/>
          <p:cNvSpPr>
            <a:spLocks noChangeArrowheads="1"/>
          </p:cNvSpPr>
          <p:nvPr/>
        </p:nvSpPr>
        <p:spPr bwMode="auto">
          <a:xfrm>
            <a:off x="4248472" y="813720"/>
            <a:ext cx="108012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Aire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dirty="0">
                <a:ln>
                  <a:noFill/>
                </a:ln>
                <a:solidFill>
                  <a:srgbClr val="006600"/>
                </a:solidFill>
                <a:effectLst/>
                <a:latin typeface="Freestyle Script" pitchFamily="66" charset="0"/>
                <a:cs typeface="Arial" pitchFamily="34" charset="0"/>
              </a:rPr>
              <a:t>A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cs typeface="Arial" pitchFamily="34" charset="0"/>
              </a:rPr>
              <a:t>n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3419872" y="4581128"/>
            <a:ext cx="3024336" cy="5314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xmlns="" id="{44F37456-A77C-F191-A3B3-EA79B9E55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1163" y="1736622"/>
            <a:ext cx="144446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Pression du système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xmlns="" id="{411BA4A9-22EC-BDD7-A46B-B2058C748072}"/>
              </a:ext>
            </a:extLst>
          </p:cNvPr>
          <p:cNvCxnSpPr>
            <a:cxnSpLocks/>
          </p:cNvCxnSpPr>
          <p:nvPr/>
        </p:nvCxnSpPr>
        <p:spPr>
          <a:xfrm flipH="1">
            <a:off x="8185254" y="2676348"/>
            <a:ext cx="250301" cy="923871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7" grpId="0"/>
      <p:bldP spid="18" grpId="0" animBg="1"/>
      <p:bldP spid="19" grpId="0" animBg="1"/>
      <p:bldP spid="20" grpId="0" animBg="1"/>
      <p:bldP spid="22" grpId="0"/>
      <p:bldP spid="23" grpId="0" animBg="1"/>
      <p:bldP spid="50179" grpId="0"/>
      <p:bldP spid="50185" grpId="0" animBg="1"/>
      <p:bldP spid="50187" grpId="0"/>
      <p:bldP spid="34" grpId="0"/>
      <p:bldP spid="35" grpId="0"/>
      <p:bldP spid="36" grpId="0"/>
      <p:bldP spid="50" grpId="0"/>
      <p:bldP spid="51" grpId="0"/>
      <p:bldP spid="58" grpId="0"/>
      <p:bldP spid="59" grpId="0"/>
      <p:bldP spid="60" grpId="0"/>
      <p:bldP spid="24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41B0726-7229-F9CE-59B6-A618CBB25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2">
            <a:extLst>
              <a:ext uri="{FF2B5EF4-FFF2-40B4-BE49-F238E27FC236}">
                <a16:creationId xmlns:a16="http://schemas.microsoft.com/office/drawing/2014/main" xmlns="" id="{7D5A7608-8FF1-807E-9257-035FBF50F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71819" t="49559" r="9281" b="30281"/>
          <a:stretch>
            <a:fillRect/>
          </a:stretch>
        </p:blipFill>
        <p:spPr bwMode="auto">
          <a:xfrm>
            <a:off x="6623720" y="4845278"/>
            <a:ext cx="252028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FF2494E6-541E-40BA-EAF1-942C6389E14B}"/>
              </a:ext>
            </a:extLst>
          </p:cNvPr>
          <p:cNvSpPr/>
          <p:nvPr/>
        </p:nvSpPr>
        <p:spPr>
          <a:xfrm>
            <a:off x="7380312" y="5360909"/>
            <a:ext cx="1224136" cy="7920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59" name="Groupe 58">
            <a:extLst>
              <a:ext uri="{FF2B5EF4-FFF2-40B4-BE49-F238E27FC236}">
                <a16:creationId xmlns:a16="http://schemas.microsoft.com/office/drawing/2014/main" xmlns="" id="{BB4EB6C1-8770-9C90-67BF-F4F043126A67}"/>
              </a:ext>
            </a:extLst>
          </p:cNvPr>
          <p:cNvGrpSpPr/>
          <p:nvPr/>
        </p:nvGrpSpPr>
        <p:grpSpPr>
          <a:xfrm rot="5400000">
            <a:off x="7804424" y="4925223"/>
            <a:ext cx="303903" cy="1152128"/>
            <a:chOff x="6667500" y="1028700"/>
            <a:chExt cx="0" cy="457200"/>
          </a:xfrm>
        </p:grpSpPr>
        <p:cxnSp>
          <p:nvCxnSpPr>
            <p:cNvPr id="60" name="AutoShape 15">
              <a:extLst>
                <a:ext uri="{FF2B5EF4-FFF2-40B4-BE49-F238E27FC236}">
                  <a16:creationId xmlns:a16="http://schemas.microsoft.com/office/drawing/2014/main" xmlns="" id="{F222BD9E-E02E-C1F0-BEE8-C42B6DE55BD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67500" y="1028700"/>
              <a:ext cx="0" cy="45720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61" name="AutoShape 16">
              <a:extLst>
                <a:ext uri="{FF2B5EF4-FFF2-40B4-BE49-F238E27FC236}">
                  <a16:creationId xmlns:a16="http://schemas.microsoft.com/office/drawing/2014/main" xmlns="" id="{7619F7A8-3B3B-548A-984F-38D36431555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667500" y="1223963"/>
              <a:ext cx="0" cy="223837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CBC93F13-7B5C-E0E5-E482-9C6F0B22B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0649" y="1430214"/>
            <a:ext cx="1080120" cy="41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V =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30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te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xmlns="" id="{2B9AE87B-A646-F9C4-4489-CDC94EC19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656"/>
            <a:ext cx="6516216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1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Représenter les différentes transformations ci-dessous dans un diagramme de Watt puis faire le lien entre l’aire sous la courbe et le travail des forces de pression.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" pitchFamily="34" charset="0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D0893FEE-39DE-5A2D-1C97-818DFEE73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12776"/>
            <a:ext cx="33765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a)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0" i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Transformation ISOCHORE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F1C9E43-1E18-D9AA-D6DB-536E27D21524}"/>
              </a:ext>
            </a:extLst>
          </p:cNvPr>
          <p:cNvSpPr/>
          <p:nvPr/>
        </p:nvSpPr>
        <p:spPr>
          <a:xfrm>
            <a:off x="4440769" y="1430214"/>
            <a:ext cx="16433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donc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dV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= 0 </a:t>
            </a: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6116F4B-3916-3C45-D0FF-5DAD0303DB07}"/>
              </a:ext>
            </a:extLst>
          </p:cNvPr>
          <p:cNvSpPr/>
          <p:nvPr/>
        </p:nvSpPr>
        <p:spPr>
          <a:xfrm>
            <a:off x="0" y="1732746"/>
            <a:ext cx="24402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et chaque </a:t>
            </a:r>
            <a:r>
              <a:rPr lang="fr-FR" sz="2000" b="1" dirty="0" err="1">
                <a:solidFill>
                  <a:srgbClr val="00206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d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W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= 0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:</a:t>
            </a: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B2D72D9-84B2-D60D-B01B-60751C531F1F}"/>
              </a:ext>
            </a:extLst>
          </p:cNvPr>
          <p:cNvSpPr/>
          <p:nvPr/>
        </p:nvSpPr>
        <p:spPr>
          <a:xfrm>
            <a:off x="2195736" y="1722847"/>
            <a:ext cx="15690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W</a:t>
            </a:r>
            <a:r>
              <a:rPr lang="fr-FR" sz="2000" b="1" baseline="-30000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isochore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= 0</a:t>
            </a:r>
            <a:endParaRPr lang="fr-FR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2">
            <a:extLst>
              <a:ext uri="{FF2B5EF4-FFF2-40B4-BE49-F238E27FC236}">
                <a16:creationId xmlns:a16="http://schemas.microsoft.com/office/drawing/2014/main" xmlns="" id="{D3A47604-8991-F513-3534-06C98B3A2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71819" t="49559" r="9281" b="30281"/>
          <a:stretch>
            <a:fillRect/>
          </a:stretch>
        </p:blipFill>
        <p:spPr bwMode="auto">
          <a:xfrm>
            <a:off x="6588224" y="620688"/>
            <a:ext cx="252028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xmlns="" id="{B0804037-519D-9AC4-41F8-CE136688AD72}"/>
              </a:ext>
            </a:extLst>
          </p:cNvPr>
          <p:cNvGrpSpPr/>
          <p:nvPr/>
        </p:nvGrpSpPr>
        <p:grpSpPr>
          <a:xfrm flipH="1">
            <a:off x="7273579" y="864096"/>
            <a:ext cx="45719" cy="888132"/>
            <a:chOff x="6369050" y="1027113"/>
            <a:chExt cx="0" cy="457200"/>
          </a:xfrm>
        </p:grpSpPr>
        <p:cxnSp>
          <p:nvCxnSpPr>
            <p:cNvPr id="10" name="AutoShape 13">
              <a:extLst>
                <a:ext uri="{FF2B5EF4-FFF2-40B4-BE49-F238E27FC236}">
                  <a16:creationId xmlns:a16="http://schemas.microsoft.com/office/drawing/2014/main" xmlns="" id="{F5E29613-A015-153D-ABEA-D3ECD122ED2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369050" y="1027113"/>
              <a:ext cx="0" cy="45720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1" name="AutoShape 14">
              <a:extLst>
                <a:ext uri="{FF2B5EF4-FFF2-40B4-BE49-F238E27FC236}">
                  <a16:creationId xmlns:a16="http://schemas.microsoft.com/office/drawing/2014/main" xmlns="" id="{BFA4B8F3-F220-FF6D-1091-74AD6DDD5E6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369050" y="1122363"/>
              <a:ext cx="0" cy="211137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7B141CBD-99C9-074B-D8CF-0838004EB9AD}"/>
              </a:ext>
            </a:extLst>
          </p:cNvPr>
          <p:cNvGrpSpPr/>
          <p:nvPr/>
        </p:nvGrpSpPr>
        <p:grpSpPr>
          <a:xfrm>
            <a:off x="8588577" y="792088"/>
            <a:ext cx="303903" cy="888132"/>
            <a:chOff x="6667500" y="1028700"/>
            <a:chExt cx="0" cy="457200"/>
          </a:xfrm>
        </p:grpSpPr>
        <p:cxnSp>
          <p:nvCxnSpPr>
            <p:cNvPr id="13" name="AutoShape 15">
              <a:extLst>
                <a:ext uri="{FF2B5EF4-FFF2-40B4-BE49-F238E27FC236}">
                  <a16:creationId xmlns:a16="http://schemas.microsoft.com/office/drawing/2014/main" xmlns="" id="{B0F1ACAD-0B57-D6A6-7A2E-E6F080EE8F3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67500" y="1028700"/>
              <a:ext cx="0" cy="45720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4" name="AutoShape 16">
              <a:extLst>
                <a:ext uri="{FF2B5EF4-FFF2-40B4-BE49-F238E27FC236}">
                  <a16:creationId xmlns:a16="http://schemas.microsoft.com/office/drawing/2014/main" xmlns="" id="{DF29B1BF-FF9A-BBEB-2E4E-0BDA32671D8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667500" y="1223963"/>
              <a:ext cx="0" cy="223837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5" name="Group 3">
            <a:extLst>
              <a:ext uri="{FF2B5EF4-FFF2-40B4-BE49-F238E27FC236}">
                <a16:creationId xmlns:a16="http://schemas.microsoft.com/office/drawing/2014/main" xmlns="" id="{74C8A6D2-1F62-2AB9-B0C4-19C48562CF00}"/>
              </a:ext>
            </a:extLst>
          </p:cNvPr>
          <p:cNvGrpSpPr>
            <a:grpSpLocks/>
          </p:cNvGrpSpPr>
          <p:nvPr/>
        </p:nvGrpSpPr>
        <p:grpSpPr bwMode="auto">
          <a:xfrm>
            <a:off x="7193376" y="711897"/>
            <a:ext cx="258944" cy="268831"/>
            <a:chOff x="8476" y="11988"/>
            <a:chExt cx="240" cy="239"/>
          </a:xfrm>
        </p:grpSpPr>
        <p:cxnSp>
          <p:nvCxnSpPr>
            <p:cNvPr id="16" name="AutoShape 4">
              <a:extLst>
                <a:ext uri="{FF2B5EF4-FFF2-40B4-BE49-F238E27FC236}">
                  <a16:creationId xmlns:a16="http://schemas.microsoft.com/office/drawing/2014/main" xmlns="" id="{3F187493-3FD1-5821-2FDB-173B4D88A9C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" name="AutoShape 5">
              <a:extLst>
                <a:ext uri="{FF2B5EF4-FFF2-40B4-BE49-F238E27FC236}">
                  <a16:creationId xmlns:a16="http://schemas.microsoft.com/office/drawing/2014/main" xmlns="" id="{2105FFE0-F973-AD2E-F319-52A0ACE6F02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8" name="Group 6">
            <a:extLst>
              <a:ext uri="{FF2B5EF4-FFF2-40B4-BE49-F238E27FC236}">
                <a16:creationId xmlns:a16="http://schemas.microsoft.com/office/drawing/2014/main" xmlns="" id="{F9FA4112-A5B9-E69C-C0FA-C0DB2FCBB3A6}"/>
              </a:ext>
            </a:extLst>
          </p:cNvPr>
          <p:cNvGrpSpPr>
            <a:grpSpLocks/>
          </p:cNvGrpSpPr>
          <p:nvPr/>
        </p:nvGrpSpPr>
        <p:grpSpPr bwMode="auto">
          <a:xfrm>
            <a:off x="7193376" y="1500087"/>
            <a:ext cx="258944" cy="272729"/>
            <a:chOff x="8476" y="11988"/>
            <a:chExt cx="240" cy="239"/>
          </a:xfrm>
        </p:grpSpPr>
        <p:cxnSp>
          <p:nvCxnSpPr>
            <p:cNvPr id="19" name="AutoShape 7">
              <a:extLst>
                <a:ext uri="{FF2B5EF4-FFF2-40B4-BE49-F238E27FC236}">
                  <a16:creationId xmlns:a16="http://schemas.microsoft.com/office/drawing/2014/main" xmlns="" id="{B0F679D8-7647-9A70-A134-8C5E432A4B3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" name="AutoShape 8">
              <a:extLst>
                <a:ext uri="{FF2B5EF4-FFF2-40B4-BE49-F238E27FC236}">
                  <a16:creationId xmlns:a16="http://schemas.microsoft.com/office/drawing/2014/main" xmlns="" id="{07E6931C-136B-EF40-2F87-66DBEE39714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992413A7-582D-BD7F-6182-FD27C168A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6020" y="668664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EI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B3CF5FEA-186C-3532-E2F5-E0B1BC2BC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312" y="1440160"/>
            <a:ext cx="7200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EF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3">
            <a:extLst>
              <a:ext uri="{FF2B5EF4-FFF2-40B4-BE49-F238E27FC236}">
                <a16:creationId xmlns:a16="http://schemas.microsoft.com/office/drawing/2014/main" xmlns="" id="{A611B64A-A808-DA7D-37F2-5EC24FF5CF76}"/>
              </a:ext>
            </a:extLst>
          </p:cNvPr>
          <p:cNvGrpSpPr>
            <a:grpSpLocks/>
          </p:cNvGrpSpPr>
          <p:nvPr/>
        </p:nvGrpSpPr>
        <p:grpSpPr bwMode="auto">
          <a:xfrm>
            <a:off x="8447941" y="691305"/>
            <a:ext cx="258944" cy="268831"/>
            <a:chOff x="8476" y="11988"/>
            <a:chExt cx="240" cy="239"/>
          </a:xfrm>
        </p:grpSpPr>
        <p:cxnSp>
          <p:nvCxnSpPr>
            <p:cNvPr id="24" name="AutoShape 4">
              <a:extLst>
                <a:ext uri="{FF2B5EF4-FFF2-40B4-BE49-F238E27FC236}">
                  <a16:creationId xmlns:a16="http://schemas.microsoft.com/office/drawing/2014/main" xmlns="" id="{F14D96C1-52AC-8772-B5CE-C3D80C585C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" name="AutoShape 5">
              <a:extLst>
                <a:ext uri="{FF2B5EF4-FFF2-40B4-BE49-F238E27FC236}">
                  <a16:creationId xmlns:a16="http://schemas.microsoft.com/office/drawing/2014/main" xmlns="" id="{F3D8CBB9-D498-AEBD-053A-329A653501C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26" name="Group 6">
            <a:extLst>
              <a:ext uri="{FF2B5EF4-FFF2-40B4-BE49-F238E27FC236}">
                <a16:creationId xmlns:a16="http://schemas.microsoft.com/office/drawing/2014/main" xmlns="" id="{384D3B5C-17AA-FD5E-1ED1-371F62F608F1}"/>
              </a:ext>
            </a:extLst>
          </p:cNvPr>
          <p:cNvGrpSpPr>
            <a:grpSpLocks/>
          </p:cNvGrpSpPr>
          <p:nvPr/>
        </p:nvGrpSpPr>
        <p:grpSpPr bwMode="auto">
          <a:xfrm>
            <a:off x="8447941" y="1479495"/>
            <a:ext cx="258944" cy="272729"/>
            <a:chOff x="8476" y="11988"/>
            <a:chExt cx="240" cy="239"/>
          </a:xfrm>
        </p:grpSpPr>
        <p:cxnSp>
          <p:nvCxnSpPr>
            <p:cNvPr id="27" name="AutoShape 7">
              <a:extLst>
                <a:ext uri="{FF2B5EF4-FFF2-40B4-BE49-F238E27FC236}">
                  <a16:creationId xmlns:a16="http://schemas.microsoft.com/office/drawing/2014/main" xmlns="" id="{81F5C2B0-CAD8-5859-701D-D54C671F23E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" name="AutoShape 8">
              <a:extLst>
                <a:ext uri="{FF2B5EF4-FFF2-40B4-BE49-F238E27FC236}">
                  <a16:creationId xmlns:a16="http://schemas.microsoft.com/office/drawing/2014/main" xmlns="" id="{88B9128E-983F-76FF-FCCB-E060C5E41BD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A92AF489-32F8-3A52-72FA-67558BD54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2084" y="648072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EF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7808F9EC-DB28-4058-B289-5F4AF416D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8384" y="1440160"/>
            <a:ext cx="7200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EI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C026AEF8-B90A-83E1-1644-790486A78020}"/>
              </a:ext>
            </a:extLst>
          </p:cNvPr>
          <p:cNvSpPr/>
          <p:nvPr/>
        </p:nvSpPr>
        <p:spPr>
          <a:xfrm>
            <a:off x="7740352" y="1080120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i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ou</a:t>
            </a:r>
            <a:endParaRPr lang="fr-FR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51E380C0-8A0C-B9A5-11D6-C3D019D5F42D}"/>
              </a:ext>
            </a:extLst>
          </p:cNvPr>
          <p:cNvSpPr/>
          <p:nvPr/>
        </p:nvSpPr>
        <p:spPr>
          <a:xfrm>
            <a:off x="0" y="2236802"/>
            <a:ext cx="58681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u="sng" dirty="0">
                <a:latin typeface="Times New Roman" pitchFamily="18" charset="0"/>
                <a:cs typeface="Times New Roman" pitchFamily="18" charset="0"/>
              </a:rPr>
              <a:t>Détente ISOBARE réversible d’un gaz parfait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3" name="Picture 1">
            <a:extLst>
              <a:ext uri="{FF2B5EF4-FFF2-40B4-BE49-F238E27FC236}">
                <a16:creationId xmlns:a16="http://schemas.microsoft.com/office/drawing/2014/main" xmlns="" id="{06E76024-9307-5AA2-4062-1C4BCE20E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5197" t="42839" r="69761" b="43721"/>
          <a:stretch>
            <a:fillRect/>
          </a:stretch>
        </p:blipFill>
        <p:spPr bwMode="auto">
          <a:xfrm>
            <a:off x="179512" y="4473845"/>
            <a:ext cx="2875660" cy="868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">
            <a:extLst>
              <a:ext uri="{FF2B5EF4-FFF2-40B4-BE49-F238E27FC236}">
                <a16:creationId xmlns:a16="http://schemas.microsoft.com/office/drawing/2014/main" xmlns="" id="{4C5D6FD1-84DC-8392-5509-B3B279BC7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44009" t="42839" r="47730" b="43721"/>
          <a:stretch>
            <a:fillRect/>
          </a:stretch>
        </p:blipFill>
        <p:spPr bwMode="auto">
          <a:xfrm>
            <a:off x="3223855" y="4471982"/>
            <a:ext cx="961703" cy="88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Rectangle 2">
            <a:extLst>
              <a:ext uri="{FF2B5EF4-FFF2-40B4-BE49-F238E27FC236}">
                <a16:creationId xmlns:a16="http://schemas.microsoft.com/office/drawing/2014/main" xmlns="" id="{46F682DD-A79D-F327-DAD5-C72487ED9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286202"/>
            <a:ext cx="583264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400" b="1" i="0" u="sng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400" b="1" i="0" u="sng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400" b="1" i="0" u="sng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4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&lt; 0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opposé de l’aire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sous la courbe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6" name="Picture 4">
            <a:extLst>
              <a:ext uri="{FF2B5EF4-FFF2-40B4-BE49-F238E27FC236}">
                <a16:creationId xmlns:a16="http://schemas.microsoft.com/office/drawing/2014/main" xmlns="" id="{9C5E4630-CE3B-230A-E792-E450827E4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50557" t="46199" r="17314" b="47921"/>
          <a:stretch>
            <a:fillRect/>
          </a:stretch>
        </p:blipFill>
        <p:spPr bwMode="auto">
          <a:xfrm>
            <a:off x="3059831" y="5771245"/>
            <a:ext cx="3708441" cy="38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" name="Group 3">
            <a:extLst>
              <a:ext uri="{FF2B5EF4-FFF2-40B4-BE49-F238E27FC236}">
                <a16:creationId xmlns:a16="http://schemas.microsoft.com/office/drawing/2014/main" xmlns="" id="{084E2AEC-FFF0-FCF3-4167-EAD744F7CC2A}"/>
              </a:ext>
            </a:extLst>
          </p:cNvPr>
          <p:cNvGrpSpPr>
            <a:grpSpLocks/>
          </p:cNvGrpSpPr>
          <p:nvPr/>
        </p:nvGrpSpPr>
        <p:grpSpPr bwMode="auto">
          <a:xfrm>
            <a:off x="7239676" y="5198720"/>
            <a:ext cx="258944" cy="268831"/>
            <a:chOff x="8476" y="11988"/>
            <a:chExt cx="240" cy="239"/>
          </a:xfrm>
        </p:grpSpPr>
        <p:cxnSp>
          <p:nvCxnSpPr>
            <p:cNvPr id="52" name="AutoShape 4">
              <a:extLst>
                <a:ext uri="{FF2B5EF4-FFF2-40B4-BE49-F238E27FC236}">
                  <a16:creationId xmlns:a16="http://schemas.microsoft.com/office/drawing/2014/main" xmlns="" id="{73F2BBE0-43F0-C4C7-CEC2-EAEA5FE079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3" name="AutoShape 5">
              <a:extLst>
                <a:ext uri="{FF2B5EF4-FFF2-40B4-BE49-F238E27FC236}">
                  <a16:creationId xmlns:a16="http://schemas.microsoft.com/office/drawing/2014/main" xmlns="" id="{86EF861B-5F21-6295-4795-9D973278A17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0BCE817D-C668-4366-72D2-A1FD5A1A4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280" y="4845278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EI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CCD17B10-A584-1424-43D4-722BE8D10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6416" y="4845278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EF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xmlns="" id="{301A7266-9FA0-F003-F32F-4D2832B1C7DF}"/>
              </a:ext>
            </a:extLst>
          </p:cNvPr>
          <p:cNvCxnSpPr/>
          <p:nvPr/>
        </p:nvCxnSpPr>
        <p:spPr>
          <a:xfrm>
            <a:off x="7380312" y="5435336"/>
            <a:ext cx="0" cy="864096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xmlns="" id="{22615A66-38EB-EB94-5293-3ECF6151434D}"/>
              </a:ext>
            </a:extLst>
          </p:cNvPr>
          <p:cNvCxnSpPr/>
          <p:nvPr/>
        </p:nvCxnSpPr>
        <p:spPr>
          <a:xfrm>
            <a:off x="8604448" y="5445224"/>
            <a:ext cx="0" cy="864096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xmlns="" id="{CBD527EB-1414-FF47-D4FE-4F7E3B7CA69F}"/>
              </a:ext>
            </a:extLst>
          </p:cNvPr>
          <p:cNvCxnSpPr>
            <a:cxnSpLocks/>
          </p:cNvCxnSpPr>
          <p:nvPr/>
        </p:nvCxnSpPr>
        <p:spPr>
          <a:xfrm flipH="1" flipV="1">
            <a:off x="6948264" y="5343821"/>
            <a:ext cx="504056" cy="19507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C3C88381-6A2E-D60C-9888-44EE7A6731D6}"/>
              </a:ext>
            </a:extLst>
          </p:cNvPr>
          <p:cNvSpPr/>
          <p:nvPr/>
        </p:nvSpPr>
        <p:spPr>
          <a:xfrm>
            <a:off x="5796136" y="5120206"/>
            <a:ext cx="11659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 =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ext</a:t>
            </a:r>
            <a:endParaRPr lang="fr-FR" baseline="-25000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52E1D018-69DB-0052-137F-270C6AC26BF1}"/>
              </a:ext>
            </a:extLst>
          </p:cNvPr>
          <p:cNvSpPr/>
          <p:nvPr/>
        </p:nvSpPr>
        <p:spPr>
          <a:xfrm>
            <a:off x="7236296" y="6213430"/>
            <a:ext cx="460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</a:t>
            </a:r>
            <a:endParaRPr lang="fr-FR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9F5DA833-62BD-FC09-8F00-A48F95E3A6BD}"/>
              </a:ext>
            </a:extLst>
          </p:cNvPr>
          <p:cNvSpPr/>
          <p:nvPr/>
        </p:nvSpPr>
        <p:spPr>
          <a:xfrm>
            <a:off x="8316416" y="6213430"/>
            <a:ext cx="4796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</a:t>
            </a:r>
            <a:endParaRPr lang="fr-FR" dirty="0"/>
          </a:p>
        </p:txBody>
      </p:sp>
      <p:grpSp>
        <p:nvGrpSpPr>
          <p:cNvPr id="55" name="Group 3">
            <a:extLst>
              <a:ext uri="{FF2B5EF4-FFF2-40B4-BE49-F238E27FC236}">
                <a16:creationId xmlns:a16="http://schemas.microsoft.com/office/drawing/2014/main" xmlns="" id="{234B91EC-D12F-C630-1FBD-E48EFF38BEAA}"/>
              </a:ext>
            </a:extLst>
          </p:cNvPr>
          <p:cNvGrpSpPr>
            <a:grpSpLocks/>
          </p:cNvGrpSpPr>
          <p:nvPr/>
        </p:nvGrpSpPr>
        <p:grpSpPr bwMode="auto">
          <a:xfrm>
            <a:off x="8460432" y="5219312"/>
            <a:ext cx="258944" cy="268831"/>
            <a:chOff x="8476" y="11988"/>
            <a:chExt cx="240" cy="239"/>
          </a:xfrm>
        </p:grpSpPr>
        <p:cxnSp>
          <p:nvCxnSpPr>
            <p:cNvPr id="56" name="AutoShape 4">
              <a:extLst>
                <a:ext uri="{FF2B5EF4-FFF2-40B4-BE49-F238E27FC236}">
                  <a16:creationId xmlns:a16="http://schemas.microsoft.com/office/drawing/2014/main" xmlns="" id="{298C42ED-937A-4D9B-944B-CBD98C597C0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7" name="AutoShape 5">
              <a:extLst>
                <a:ext uri="{FF2B5EF4-FFF2-40B4-BE49-F238E27FC236}">
                  <a16:creationId xmlns:a16="http://schemas.microsoft.com/office/drawing/2014/main" xmlns="" id="{751512D4-155A-A74F-AA60-201BC106F17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02B1B566-F357-00BB-F621-93FB5015D1F1}"/>
              </a:ext>
            </a:extLst>
          </p:cNvPr>
          <p:cNvSpPr/>
          <p:nvPr/>
        </p:nvSpPr>
        <p:spPr>
          <a:xfrm>
            <a:off x="3168511" y="5274417"/>
            <a:ext cx="23028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B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car </a:t>
            </a:r>
            <a:r>
              <a:rPr lang="fr-FR" sz="2000" b="1" dirty="0">
                <a:solidFill>
                  <a:srgbClr val="00B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 = constante</a:t>
            </a:r>
            <a:endParaRPr lang="fr-FR" dirty="0">
              <a:solidFill>
                <a:srgbClr val="00B050"/>
              </a:solidFill>
            </a:endParaRPr>
          </a:p>
        </p:txBody>
      </p: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xmlns="" id="{4561398B-EEEE-DDB0-E2EC-2621303F61AB}"/>
              </a:ext>
            </a:extLst>
          </p:cNvPr>
          <p:cNvCxnSpPr>
            <a:cxnSpLocks/>
          </p:cNvCxnSpPr>
          <p:nvPr/>
        </p:nvCxnSpPr>
        <p:spPr>
          <a:xfrm flipH="1" flipV="1">
            <a:off x="3452662" y="4973083"/>
            <a:ext cx="18375" cy="40011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2">
            <a:extLst>
              <a:ext uri="{FF2B5EF4-FFF2-40B4-BE49-F238E27FC236}">
                <a16:creationId xmlns:a16="http://schemas.microsoft.com/office/drawing/2014/main" xmlns="" id="{F66DB867-227E-AE90-A5A1-EB748BFE1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406" y="5694372"/>
            <a:ext cx="1516378" cy="491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– P</a:t>
            </a:r>
            <a:r>
              <a:rPr kumimoji="0" lang="fr-FR" sz="24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×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[ V </a:t>
            </a:r>
            <a:r>
              <a:rPr kumimoji="0" lang="fr-FR" sz="2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] </a:t>
            </a:r>
            <a:endParaRPr kumimoji="0" lang="fr-FR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xmlns="" id="{AFA67121-07C6-CED2-EAF3-C1F7B8CBA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0898" y="5935468"/>
            <a:ext cx="521821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V</a:t>
            </a:r>
            <a:r>
              <a:rPr lang="fr-FR" sz="2400" b="1" baseline="-25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A</a:t>
            </a:r>
            <a:endParaRPr kumimoji="0" lang="fr-FR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xmlns="" id="{40F372B3-0B10-3D69-3278-0818068DE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80" y="5558760"/>
            <a:ext cx="521821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V</a:t>
            </a:r>
            <a:r>
              <a:rPr lang="fr-FR" sz="2400" b="1" baseline="-25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B</a:t>
            </a:r>
            <a:endParaRPr kumimoji="0" lang="fr-FR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46" name="Picture 1">
            <a:extLst>
              <a:ext uri="{FF2B5EF4-FFF2-40B4-BE49-F238E27FC236}">
                <a16:creationId xmlns:a16="http://schemas.microsoft.com/office/drawing/2014/main" xmlns="" id="{EE7E5A14-FD90-8B3D-7E5D-471C0584C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5197" t="46162" r="84784" b="47697"/>
          <a:stretch/>
        </p:blipFill>
        <p:spPr bwMode="auto">
          <a:xfrm>
            <a:off x="-10961" y="5694372"/>
            <a:ext cx="1182090" cy="407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xmlns="" id="{2925DA57-6D11-A54D-8FF9-F7008BDFE8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35496" y="2683805"/>
            <a:ext cx="9144000" cy="1681299"/>
          </a:xfrm>
          <a:prstGeom prst="rect">
            <a:avLst/>
          </a:prstGeom>
        </p:spPr>
      </p:pic>
      <p:sp>
        <p:nvSpPr>
          <p:cNvPr id="47" name="Rectangle 47">
            <a:extLst>
              <a:ext uri="{FF2B5EF4-FFF2-40B4-BE49-F238E27FC236}">
                <a16:creationId xmlns:a16="http://schemas.microsoft.com/office/drawing/2014/main" xmlns="" id="{59B09AC6-1ED7-EE9B-A8A4-68629062D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57294"/>
            <a:ext cx="65162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c/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Interprétation dans un diagramme de WATT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1">
            <a:extLst>
              <a:ext uri="{FF2B5EF4-FFF2-40B4-BE49-F238E27FC236}">
                <a16:creationId xmlns:a16="http://schemas.microsoft.com/office/drawing/2014/main" xmlns="" id="{1326E5CF-2463-F727-909F-5BBA38F2B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52175" t="42839" r="43121" b="43721"/>
          <a:stretch>
            <a:fillRect/>
          </a:stretch>
        </p:blipFill>
        <p:spPr bwMode="auto">
          <a:xfrm>
            <a:off x="4358751" y="4426755"/>
            <a:ext cx="586730" cy="9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60F0DA0D-2EE0-E928-0060-E3AE69A866FC}"/>
              </a:ext>
            </a:extLst>
          </p:cNvPr>
          <p:cNvSpPr/>
          <p:nvPr/>
        </p:nvSpPr>
        <p:spPr>
          <a:xfrm>
            <a:off x="4143175" y="4746478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×</a:t>
            </a:r>
            <a:endParaRPr lang="fr-FR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AEC49D55-3FAF-6001-9EE8-25DD75FC963A}"/>
              </a:ext>
            </a:extLst>
          </p:cNvPr>
          <p:cNvSpPr/>
          <p:nvPr/>
        </p:nvSpPr>
        <p:spPr>
          <a:xfrm>
            <a:off x="4546104" y="4685220"/>
            <a:ext cx="1098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 </a:t>
            </a:r>
            <a:r>
              <a:rPr lang="fr-FR" sz="24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×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dV</a:t>
            </a:r>
            <a:endParaRPr lang="fr-FR" sz="2000" b="1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02B1B566-F357-00BB-F621-93FB5015D1F1}"/>
              </a:ext>
            </a:extLst>
          </p:cNvPr>
          <p:cNvSpPr/>
          <p:nvPr/>
        </p:nvSpPr>
        <p:spPr>
          <a:xfrm>
            <a:off x="899592" y="5301208"/>
            <a:ext cx="23028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B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car </a:t>
            </a:r>
            <a:r>
              <a:rPr lang="fr-FR" sz="2000" b="1" dirty="0" smtClean="0">
                <a:solidFill>
                  <a:srgbClr val="00B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réversible</a:t>
            </a:r>
            <a:endParaRPr lang="fr-FR" dirty="0">
              <a:solidFill>
                <a:srgbClr val="00B050"/>
              </a:solidFill>
            </a:endParaRPr>
          </a:p>
        </p:txBody>
      </p:sp>
      <p:cxnSp>
        <p:nvCxnSpPr>
          <p:cNvPr id="71" name="Connecteur droit avec flèche 70">
            <a:extLst>
              <a:ext uri="{FF2B5EF4-FFF2-40B4-BE49-F238E27FC236}">
                <a16:creationId xmlns:a16="http://schemas.microsoft.com/office/drawing/2014/main" xmlns="" id="{4561398B-EEEE-DDB0-E2EC-2621303F61AB}"/>
              </a:ext>
            </a:extLst>
          </p:cNvPr>
          <p:cNvCxnSpPr>
            <a:cxnSpLocks/>
          </p:cNvCxnSpPr>
          <p:nvPr/>
        </p:nvCxnSpPr>
        <p:spPr>
          <a:xfrm flipH="1" flipV="1">
            <a:off x="1183743" y="4999874"/>
            <a:ext cx="18375" cy="40011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7620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9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8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32" grpId="0"/>
      <p:bldP spid="49154" grpId="0"/>
      <p:bldP spid="54" grpId="0"/>
      <p:bldP spid="58" grpId="0"/>
      <p:bldP spid="68" grpId="0"/>
      <p:bldP spid="69" grpId="0"/>
      <p:bldP spid="70" grpId="0"/>
      <p:bldP spid="35" grpId="0"/>
      <p:bldP spid="42" grpId="0"/>
      <p:bldP spid="43" grpId="0"/>
      <p:bldP spid="44" grpId="0"/>
      <p:bldP spid="49" grpId="0"/>
      <p:bldP spid="50" grpId="0"/>
      <p:bldP spid="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8CB7759-0CBC-FD09-F6C8-23A0B1DD1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2">
            <a:extLst>
              <a:ext uri="{FF2B5EF4-FFF2-40B4-BE49-F238E27FC236}">
                <a16:creationId xmlns:a16="http://schemas.microsoft.com/office/drawing/2014/main" xmlns="" id="{E8E20F97-1AA1-E2A7-B253-ECB4B8A69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71819" t="49559" r="9281" b="30281"/>
          <a:stretch>
            <a:fillRect/>
          </a:stretch>
        </p:blipFill>
        <p:spPr bwMode="auto">
          <a:xfrm>
            <a:off x="6623720" y="2164794"/>
            <a:ext cx="252028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DE6A0FEA-3863-0C7C-9C31-D1910CDEB5B8}"/>
              </a:ext>
            </a:extLst>
          </p:cNvPr>
          <p:cNvSpPr/>
          <p:nvPr/>
        </p:nvSpPr>
        <p:spPr>
          <a:xfrm>
            <a:off x="7380312" y="2680425"/>
            <a:ext cx="1224136" cy="7920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59" name="Groupe 58">
            <a:extLst>
              <a:ext uri="{FF2B5EF4-FFF2-40B4-BE49-F238E27FC236}">
                <a16:creationId xmlns:a16="http://schemas.microsoft.com/office/drawing/2014/main" xmlns="" id="{7BB9A0AF-6C39-76ED-AE25-62692D6DC3A9}"/>
              </a:ext>
            </a:extLst>
          </p:cNvPr>
          <p:cNvGrpSpPr/>
          <p:nvPr/>
        </p:nvGrpSpPr>
        <p:grpSpPr>
          <a:xfrm rot="5400000">
            <a:off x="7804424" y="2219399"/>
            <a:ext cx="303903" cy="1152128"/>
            <a:chOff x="6667500" y="1028700"/>
            <a:chExt cx="0" cy="457200"/>
          </a:xfrm>
        </p:grpSpPr>
        <p:cxnSp>
          <p:nvCxnSpPr>
            <p:cNvPr id="60" name="AutoShape 15">
              <a:extLst>
                <a:ext uri="{FF2B5EF4-FFF2-40B4-BE49-F238E27FC236}">
                  <a16:creationId xmlns:a16="http://schemas.microsoft.com/office/drawing/2014/main" xmlns="" id="{52B10F95-C8F0-75A0-A01B-6D4F2D99EA3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67500" y="1028700"/>
              <a:ext cx="0" cy="45720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61" name="AutoShape 16">
              <a:extLst>
                <a:ext uri="{FF2B5EF4-FFF2-40B4-BE49-F238E27FC236}">
                  <a16:creationId xmlns:a16="http://schemas.microsoft.com/office/drawing/2014/main" xmlns="" id="{F36D8FFF-A45C-1E2C-9F64-61A79C637B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667500" y="1223963"/>
              <a:ext cx="0" cy="223837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97DB8B65-35CA-6170-637B-83F9A65F4F2A}"/>
              </a:ext>
            </a:extLst>
          </p:cNvPr>
          <p:cNvSpPr/>
          <p:nvPr/>
        </p:nvSpPr>
        <p:spPr>
          <a:xfrm>
            <a:off x="0" y="-27384"/>
            <a:ext cx="58681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u="sng" dirty="0">
                <a:latin typeface="Times New Roman" pitchFamily="18" charset="0"/>
                <a:cs typeface="Times New Roman" pitchFamily="18" charset="0"/>
              </a:rPr>
              <a:t>Détente ISOBARE réversible d’un gaz parfait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3" name="Picture 1">
            <a:extLst>
              <a:ext uri="{FF2B5EF4-FFF2-40B4-BE49-F238E27FC236}">
                <a16:creationId xmlns:a16="http://schemas.microsoft.com/office/drawing/2014/main" xmlns="" id="{29DC9050-AC72-2502-D203-2A1F1C618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5197" t="42839" r="69761" b="43721"/>
          <a:stretch>
            <a:fillRect/>
          </a:stretch>
        </p:blipFill>
        <p:spPr bwMode="auto">
          <a:xfrm>
            <a:off x="179512" y="2251954"/>
            <a:ext cx="2875660" cy="868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">
            <a:extLst>
              <a:ext uri="{FF2B5EF4-FFF2-40B4-BE49-F238E27FC236}">
                <a16:creationId xmlns:a16="http://schemas.microsoft.com/office/drawing/2014/main" xmlns="" id="{CDD57E37-481D-D2C7-517C-D0E63BD24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44009" t="42839" r="47730" b="43721"/>
          <a:stretch>
            <a:fillRect/>
          </a:stretch>
        </p:blipFill>
        <p:spPr bwMode="auto">
          <a:xfrm>
            <a:off x="3223855" y="2250091"/>
            <a:ext cx="961703" cy="88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Rectangle 2">
            <a:extLst>
              <a:ext uri="{FF2B5EF4-FFF2-40B4-BE49-F238E27FC236}">
                <a16:creationId xmlns:a16="http://schemas.microsoft.com/office/drawing/2014/main" xmlns="" id="{A72C0838-715A-50ED-3CD5-7CC3BD5F9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4221088"/>
            <a:ext cx="583264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400" b="1" i="0" u="sng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400" b="1" i="0" u="sng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400" b="1" i="0" u="sng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4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&lt; 0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opposé de l’aire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sous la courbe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6" name="Picture 4">
            <a:extLst>
              <a:ext uri="{FF2B5EF4-FFF2-40B4-BE49-F238E27FC236}">
                <a16:creationId xmlns:a16="http://schemas.microsoft.com/office/drawing/2014/main" xmlns="" id="{FDDD66F4-BB33-A83E-A887-15CA60CB1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50557" t="46199" r="17314" b="47921"/>
          <a:stretch>
            <a:fillRect/>
          </a:stretch>
        </p:blipFill>
        <p:spPr bwMode="auto">
          <a:xfrm>
            <a:off x="3219503" y="3641485"/>
            <a:ext cx="3859246" cy="3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" name="Group 3">
            <a:extLst>
              <a:ext uri="{FF2B5EF4-FFF2-40B4-BE49-F238E27FC236}">
                <a16:creationId xmlns:a16="http://schemas.microsoft.com/office/drawing/2014/main" xmlns="" id="{11F62819-C988-D5EC-D717-059C9EBCE371}"/>
              </a:ext>
            </a:extLst>
          </p:cNvPr>
          <p:cNvGrpSpPr>
            <a:grpSpLocks/>
          </p:cNvGrpSpPr>
          <p:nvPr/>
        </p:nvGrpSpPr>
        <p:grpSpPr bwMode="auto">
          <a:xfrm>
            <a:off x="7239676" y="2492896"/>
            <a:ext cx="258944" cy="268831"/>
            <a:chOff x="8476" y="11988"/>
            <a:chExt cx="240" cy="239"/>
          </a:xfrm>
        </p:grpSpPr>
        <p:cxnSp>
          <p:nvCxnSpPr>
            <p:cNvPr id="52" name="AutoShape 4">
              <a:extLst>
                <a:ext uri="{FF2B5EF4-FFF2-40B4-BE49-F238E27FC236}">
                  <a16:creationId xmlns:a16="http://schemas.microsoft.com/office/drawing/2014/main" xmlns="" id="{DEA4632A-C5B2-144D-9FDF-236A6DBB1AA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3" name="AutoShape 5">
              <a:extLst>
                <a:ext uri="{FF2B5EF4-FFF2-40B4-BE49-F238E27FC236}">
                  <a16:creationId xmlns:a16="http://schemas.microsoft.com/office/drawing/2014/main" xmlns="" id="{454D160F-0393-4AB3-1E33-559486ECBFC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4CF2F3A6-3063-4574-8801-D18C707F5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280" y="2164794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EI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84B756CC-7CBA-359E-1492-B2F8CACB6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6416" y="2164794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EF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xmlns="" id="{6FDA8616-E2CB-66DB-11FC-CB749C7163A2}"/>
              </a:ext>
            </a:extLst>
          </p:cNvPr>
          <p:cNvCxnSpPr/>
          <p:nvPr/>
        </p:nvCxnSpPr>
        <p:spPr>
          <a:xfrm>
            <a:off x="7380312" y="2729512"/>
            <a:ext cx="0" cy="864096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xmlns="" id="{50598701-464E-600B-3EB4-87355CE8F10A}"/>
              </a:ext>
            </a:extLst>
          </p:cNvPr>
          <p:cNvCxnSpPr/>
          <p:nvPr/>
        </p:nvCxnSpPr>
        <p:spPr>
          <a:xfrm>
            <a:off x="8604448" y="2739400"/>
            <a:ext cx="0" cy="864096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xmlns="" id="{C2873E85-B776-7074-00BE-1AA2B86DBD2C}"/>
              </a:ext>
            </a:extLst>
          </p:cNvPr>
          <p:cNvCxnSpPr>
            <a:cxnSpLocks/>
          </p:cNvCxnSpPr>
          <p:nvPr/>
        </p:nvCxnSpPr>
        <p:spPr>
          <a:xfrm flipH="1" flipV="1">
            <a:off x="6948264" y="2637997"/>
            <a:ext cx="504056" cy="19507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03FD0814-DFB1-EF89-B65D-C5516BB67066}"/>
              </a:ext>
            </a:extLst>
          </p:cNvPr>
          <p:cNvSpPr/>
          <p:nvPr/>
        </p:nvSpPr>
        <p:spPr>
          <a:xfrm>
            <a:off x="5796136" y="2439722"/>
            <a:ext cx="11659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 =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ext</a:t>
            </a:r>
            <a:endParaRPr lang="fr-FR" baseline="-25000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508C3E1F-A03B-E6EA-98CC-3540526A531C}"/>
              </a:ext>
            </a:extLst>
          </p:cNvPr>
          <p:cNvSpPr/>
          <p:nvPr/>
        </p:nvSpPr>
        <p:spPr>
          <a:xfrm>
            <a:off x="7236296" y="3532946"/>
            <a:ext cx="460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</a:t>
            </a:r>
            <a:endParaRPr lang="fr-FR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66E15287-65DB-9183-C6FD-119CD07D55DD}"/>
              </a:ext>
            </a:extLst>
          </p:cNvPr>
          <p:cNvSpPr/>
          <p:nvPr/>
        </p:nvSpPr>
        <p:spPr>
          <a:xfrm>
            <a:off x="8316416" y="3532946"/>
            <a:ext cx="4796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</a:t>
            </a:r>
            <a:endParaRPr lang="fr-FR" dirty="0"/>
          </a:p>
        </p:txBody>
      </p:sp>
      <p:grpSp>
        <p:nvGrpSpPr>
          <p:cNvPr id="55" name="Group 3">
            <a:extLst>
              <a:ext uri="{FF2B5EF4-FFF2-40B4-BE49-F238E27FC236}">
                <a16:creationId xmlns:a16="http://schemas.microsoft.com/office/drawing/2014/main" xmlns="" id="{A3E02648-A5DC-DE1C-1B02-CE819C7BCB33}"/>
              </a:ext>
            </a:extLst>
          </p:cNvPr>
          <p:cNvGrpSpPr>
            <a:grpSpLocks/>
          </p:cNvGrpSpPr>
          <p:nvPr/>
        </p:nvGrpSpPr>
        <p:grpSpPr bwMode="auto">
          <a:xfrm>
            <a:off x="8460432" y="2513488"/>
            <a:ext cx="258944" cy="268831"/>
            <a:chOff x="8476" y="11988"/>
            <a:chExt cx="240" cy="239"/>
          </a:xfrm>
        </p:grpSpPr>
        <p:cxnSp>
          <p:nvCxnSpPr>
            <p:cNvPr id="56" name="AutoShape 4">
              <a:extLst>
                <a:ext uri="{FF2B5EF4-FFF2-40B4-BE49-F238E27FC236}">
                  <a16:creationId xmlns:a16="http://schemas.microsoft.com/office/drawing/2014/main" xmlns="" id="{73071688-71F5-C8C4-9361-25C4DDBBF43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7" name="AutoShape 5">
              <a:extLst>
                <a:ext uri="{FF2B5EF4-FFF2-40B4-BE49-F238E27FC236}">
                  <a16:creationId xmlns:a16="http://schemas.microsoft.com/office/drawing/2014/main" xmlns="" id="{90EB4A87-8B09-E1EB-2201-38ED1702E2E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0F4D37A3-676F-3855-AB83-86CBBAC79436}"/>
              </a:ext>
            </a:extLst>
          </p:cNvPr>
          <p:cNvSpPr/>
          <p:nvPr/>
        </p:nvSpPr>
        <p:spPr>
          <a:xfrm>
            <a:off x="3168511" y="3052526"/>
            <a:ext cx="23028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B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car </a:t>
            </a:r>
            <a:r>
              <a:rPr lang="fr-FR" sz="2000" b="1" dirty="0">
                <a:solidFill>
                  <a:srgbClr val="00B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 = constante</a:t>
            </a:r>
            <a:endParaRPr lang="fr-FR" dirty="0">
              <a:solidFill>
                <a:srgbClr val="00B050"/>
              </a:solidFill>
            </a:endParaRPr>
          </a:p>
        </p:txBody>
      </p: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xmlns="" id="{3C9D3F57-6CA5-12D0-A74A-4A12CE71645F}"/>
              </a:ext>
            </a:extLst>
          </p:cNvPr>
          <p:cNvCxnSpPr>
            <a:cxnSpLocks/>
          </p:cNvCxnSpPr>
          <p:nvPr/>
        </p:nvCxnSpPr>
        <p:spPr>
          <a:xfrm flipH="1" flipV="1">
            <a:off x="3452662" y="2751192"/>
            <a:ext cx="18375" cy="40011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2">
            <a:extLst>
              <a:ext uri="{FF2B5EF4-FFF2-40B4-BE49-F238E27FC236}">
                <a16:creationId xmlns:a16="http://schemas.microsoft.com/office/drawing/2014/main" xmlns="" id="{A2B2FA5D-4667-5884-407A-E34868BD4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5703" y="3564612"/>
            <a:ext cx="1516378" cy="491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– P</a:t>
            </a:r>
            <a:r>
              <a:rPr kumimoji="0" lang="fr-FR" sz="24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×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[ V </a:t>
            </a:r>
            <a:r>
              <a:rPr kumimoji="0" lang="fr-FR" sz="2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] </a:t>
            </a:r>
            <a:endParaRPr kumimoji="0" lang="fr-FR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xmlns="" id="{20F917D7-A1DB-E0BE-E522-37CD7CA30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0570" y="3805708"/>
            <a:ext cx="521821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V</a:t>
            </a:r>
            <a:r>
              <a:rPr lang="fr-FR" sz="2400" b="1" baseline="-25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A</a:t>
            </a:r>
            <a:endParaRPr kumimoji="0" lang="fr-FR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xmlns="" id="{DF602D69-1B91-68FA-332D-545CB0D31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952" y="3429000"/>
            <a:ext cx="521821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V</a:t>
            </a:r>
            <a:r>
              <a:rPr lang="fr-FR" sz="2400" b="1" baseline="-25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B</a:t>
            </a:r>
            <a:endParaRPr kumimoji="0" lang="fr-FR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46" name="Picture 1">
            <a:extLst>
              <a:ext uri="{FF2B5EF4-FFF2-40B4-BE49-F238E27FC236}">
                <a16:creationId xmlns:a16="http://schemas.microsoft.com/office/drawing/2014/main" xmlns="" id="{D2CF3546-1DEB-ED24-283E-0E1E54EE5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5197" t="46162" r="84784" b="47697"/>
          <a:stretch/>
        </p:blipFill>
        <p:spPr bwMode="auto">
          <a:xfrm>
            <a:off x="183336" y="3564612"/>
            <a:ext cx="1182090" cy="407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xmlns="" id="{97773196-8049-668E-BBC1-867589C2D4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35496" y="419619"/>
            <a:ext cx="9144000" cy="1681299"/>
          </a:xfrm>
          <a:prstGeom prst="rect">
            <a:avLst/>
          </a:prstGeom>
        </p:spPr>
      </p:pic>
      <p:pic>
        <p:nvPicPr>
          <p:cNvPr id="48" name="Picture 1">
            <a:extLst>
              <a:ext uri="{FF2B5EF4-FFF2-40B4-BE49-F238E27FC236}">
                <a16:creationId xmlns:a16="http://schemas.microsoft.com/office/drawing/2014/main" xmlns="" id="{9CA863D1-8C69-9DC7-1800-A7193994E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52175" t="42839" r="43121" b="43721"/>
          <a:stretch>
            <a:fillRect/>
          </a:stretch>
        </p:blipFill>
        <p:spPr bwMode="auto">
          <a:xfrm>
            <a:off x="4358751" y="2204864"/>
            <a:ext cx="586730" cy="9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CB294198-E9A1-50AC-833F-5AF0F3F61484}"/>
              </a:ext>
            </a:extLst>
          </p:cNvPr>
          <p:cNvSpPr/>
          <p:nvPr/>
        </p:nvSpPr>
        <p:spPr>
          <a:xfrm>
            <a:off x="4143175" y="2524587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×</a:t>
            </a:r>
            <a:endParaRPr lang="fr-FR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7D1D59D8-C197-BB3E-0FF2-8DD113C78A28}"/>
              </a:ext>
            </a:extLst>
          </p:cNvPr>
          <p:cNvSpPr/>
          <p:nvPr/>
        </p:nvSpPr>
        <p:spPr>
          <a:xfrm>
            <a:off x="4546104" y="2463329"/>
            <a:ext cx="1098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 </a:t>
            </a:r>
            <a:r>
              <a:rPr lang="fr-FR" sz="24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×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dV</a:t>
            </a:r>
            <a:endParaRPr lang="fr-FR" sz="20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9CBE8F3-376F-5B13-610B-D43793AEE17F}"/>
              </a:ext>
            </a:extLst>
          </p:cNvPr>
          <p:cNvSpPr/>
          <p:nvPr/>
        </p:nvSpPr>
        <p:spPr>
          <a:xfrm>
            <a:off x="0" y="5062066"/>
            <a:ext cx="62281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c)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u="sng" dirty="0">
                <a:latin typeface="Times New Roman" pitchFamily="18" charset="0"/>
                <a:cs typeface="Times New Roman" pitchFamily="18" charset="0"/>
              </a:rPr>
              <a:t>Compression ISOBARE réversible d’un gaz parfait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5741ED7-4067-3047-8A04-63BA0B606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5925274"/>
            <a:ext cx="4153393" cy="52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400" b="1" i="0" u="sng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400" b="1" i="0" u="sng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400" b="1" i="0" u="sng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4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&gt; 0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aire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sous la courbe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2C0B28DA-B0E8-C251-0C2A-1CED74258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50557" t="46199" r="17314" b="47921"/>
          <a:stretch>
            <a:fillRect/>
          </a:stretch>
        </p:blipFill>
        <p:spPr bwMode="auto">
          <a:xfrm>
            <a:off x="1680631" y="5511308"/>
            <a:ext cx="38867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9B77037-4FF5-5040-F5DD-0CCEDBC96C46}"/>
              </a:ext>
            </a:extLst>
          </p:cNvPr>
          <p:cNvSpPr/>
          <p:nvPr/>
        </p:nvSpPr>
        <p:spPr>
          <a:xfrm>
            <a:off x="323528" y="5494114"/>
            <a:ext cx="1366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même,</a:t>
            </a:r>
            <a:endParaRPr lang="fr-FR" dirty="0"/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xmlns="" id="{47A5F09C-CADA-B7A8-CE1C-3348862CB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71819" t="49559" r="9281" b="30281"/>
          <a:stretch>
            <a:fillRect/>
          </a:stretch>
        </p:blipFill>
        <p:spPr bwMode="auto">
          <a:xfrm>
            <a:off x="6623720" y="4981238"/>
            <a:ext cx="252028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C1BBB9C-B819-1190-40BA-BBBE7F96DB58}"/>
              </a:ext>
            </a:extLst>
          </p:cNvPr>
          <p:cNvSpPr/>
          <p:nvPr/>
        </p:nvSpPr>
        <p:spPr>
          <a:xfrm>
            <a:off x="7380312" y="5413286"/>
            <a:ext cx="1224136" cy="8640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xmlns="" id="{C5EE480A-5431-D019-193A-085EEC0B4CD2}"/>
              </a:ext>
            </a:extLst>
          </p:cNvPr>
          <p:cNvGrpSpPr/>
          <p:nvPr/>
        </p:nvGrpSpPr>
        <p:grpSpPr>
          <a:xfrm rot="5400000" flipV="1">
            <a:off x="7840429" y="4904313"/>
            <a:ext cx="303903" cy="1368151"/>
            <a:chOff x="6667500" y="1028700"/>
            <a:chExt cx="0" cy="457200"/>
          </a:xfrm>
        </p:grpSpPr>
        <p:cxnSp>
          <p:nvCxnSpPr>
            <p:cNvPr id="9" name="AutoShape 15">
              <a:extLst>
                <a:ext uri="{FF2B5EF4-FFF2-40B4-BE49-F238E27FC236}">
                  <a16:creationId xmlns:a16="http://schemas.microsoft.com/office/drawing/2014/main" xmlns="" id="{07725EA6-0D06-8F5C-6E75-980BEF2D02B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67500" y="1028700"/>
              <a:ext cx="0" cy="45720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0" name="AutoShape 16">
              <a:extLst>
                <a:ext uri="{FF2B5EF4-FFF2-40B4-BE49-F238E27FC236}">
                  <a16:creationId xmlns:a16="http://schemas.microsoft.com/office/drawing/2014/main" xmlns="" id="{6C79AD3E-1811-CDB7-0108-9E7250D4810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667500" y="1223963"/>
              <a:ext cx="0" cy="223837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447C373-AECC-BC41-45E2-23F0F21DF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280" y="4941168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EF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3">
            <a:extLst>
              <a:ext uri="{FF2B5EF4-FFF2-40B4-BE49-F238E27FC236}">
                <a16:creationId xmlns:a16="http://schemas.microsoft.com/office/drawing/2014/main" xmlns="" id="{C4ADB789-C2B3-0482-0FFC-479FAFB0395B}"/>
              </a:ext>
            </a:extLst>
          </p:cNvPr>
          <p:cNvGrpSpPr>
            <a:grpSpLocks/>
          </p:cNvGrpSpPr>
          <p:nvPr/>
        </p:nvGrpSpPr>
        <p:grpSpPr bwMode="auto">
          <a:xfrm>
            <a:off x="8460432" y="5301208"/>
            <a:ext cx="258944" cy="268831"/>
            <a:chOff x="8476" y="11988"/>
            <a:chExt cx="240" cy="239"/>
          </a:xfrm>
        </p:grpSpPr>
        <p:cxnSp>
          <p:nvCxnSpPr>
            <p:cNvPr id="13" name="AutoShape 4">
              <a:extLst>
                <a:ext uri="{FF2B5EF4-FFF2-40B4-BE49-F238E27FC236}">
                  <a16:creationId xmlns:a16="http://schemas.microsoft.com/office/drawing/2014/main" xmlns="" id="{7C7E8C5C-3B98-BA8D-ECB3-BA37381020C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" name="AutoShape 5">
              <a:extLst>
                <a:ext uri="{FF2B5EF4-FFF2-40B4-BE49-F238E27FC236}">
                  <a16:creationId xmlns:a16="http://schemas.microsoft.com/office/drawing/2014/main" xmlns="" id="{A378BBDB-8EDB-EFE3-2859-5966256E2C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E0990F5-6645-3A48-D238-789CD91F7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6416" y="4941168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EI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xmlns="" id="{D1ACA75B-D3C4-BE97-06B1-8B7E6AA934E5}"/>
              </a:ext>
            </a:extLst>
          </p:cNvPr>
          <p:cNvCxnSpPr/>
          <p:nvPr/>
        </p:nvCxnSpPr>
        <p:spPr>
          <a:xfrm>
            <a:off x="7380312" y="5517232"/>
            <a:ext cx="0" cy="864096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xmlns="" id="{A38D0C51-431A-C5BE-A765-62F1EB998582}"/>
              </a:ext>
            </a:extLst>
          </p:cNvPr>
          <p:cNvCxnSpPr/>
          <p:nvPr/>
        </p:nvCxnSpPr>
        <p:spPr>
          <a:xfrm>
            <a:off x="8604448" y="5517232"/>
            <a:ext cx="0" cy="864096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E173BF9-77F4-20E2-C1D4-D73136C4060B}"/>
              </a:ext>
            </a:extLst>
          </p:cNvPr>
          <p:cNvSpPr/>
          <p:nvPr/>
        </p:nvSpPr>
        <p:spPr>
          <a:xfrm>
            <a:off x="7236296" y="6309320"/>
            <a:ext cx="4796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</a:t>
            </a:r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9D61314-3CF6-2C48-588A-7BDFA7354583}"/>
              </a:ext>
            </a:extLst>
          </p:cNvPr>
          <p:cNvSpPr/>
          <p:nvPr/>
        </p:nvSpPr>
        <p:spPr>
          <a:xfrm>
            <a:off x="8316416" y="6309320"/>
            <a:ext cx="460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</a:t>
            </a:r>
            <a:endParaRPr lang="fr-FR" dirty="0"/>
          </a:p>
        </p:txBody>
      </p:sp>
      <p:grpSp>
        <p:nvGrpSpPr>
          <p:cNvPr id="20" name="Group 3">
            <a:extLst>
              <a:ext uri="{FF2B5EF4-FFF2-40B4-BE49-F238E27FC236}">
                <a16:creationId xmlns:a16="http://schemas.microsoft.com/office/drawing/2014/main" xmlns="" id="{7A0904C8-1E08-AE3F-44E7-7BF40A2C216F}"/>
              </a:ext>
            </a:extLst>
          </p:cNvPr>
          <p:cNvGrpSpPr>
            <a:grpSpLocks/>
          </p:cNvGrpSpPr>
          <p:nvPr/>
        </p:nvGrpSpPr>
        <p:grpSpPr bwMode="auto">
          <a:xfrm>
            <a:off x="7236296" y="5269270"/>
            <a:ext cx="258944" cy="268831"/>
            <a:chOff x="8476" y="11988"/>
            <a:chExt cx="240" cy="239"/>
          </a:xfrm>
        </p:grpSpPr>
        <p:cxnSp>
          <p:nvCxnSpPr>
            <p:cNvPr id="21" name="AutoShape 4">
              <a:extLst>
                <a:ext uri="{FF2B5EF4-FFF2-40B4-BE49-F238E27FC236}">
                  <a16:creationId xmlns:a16="http://schemas.microsoft.com/office/drawing/2014/main" xmlns="" id="{8023FE81-110D-77B6-39AB-C3DED111917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" name="AutoShape 5">
              <a:extLst>
                <a:ext uri="{FF2B5EF4-FFF2-40B4-BE49-F238E27FC236}">
                  <a16:creationId xmlns:a16="http://schemas.microsoft.com/office/drawing/2014/main" xmlns="" id="{1CE8681A-5E8F-DE5F-82DB-23DCDB74695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BC04A16C-1E0A-D217-A04D-EAF408925D43}"/>
              </a:ext>
            </a:extLst>
          </p:cNvPr>
          <p:cNvSpPr/>
          <p:nvPr/>
        </p:nvSpPr>
        <p:spPr>
          <a:xfrm>
            <a:off x="5796136" y="5197262"/>
            <a:ext cx="10600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 =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ext</a:t>
            </a:r>
            <a:endParaRPr lang="fr-FR" baseline="-25000" dirty="0"/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xmlns="" id="{A6626977-D2D8-8BCF-A8D0-1802A4F77CB6}"/>
              </a:ext>
            </a:extLst>
          </p:cNvPr>
          <p:cNvCxnSpPr>
            <a:cxnSpLocks/>
          </p:cNvCxnSpPr>
          <p:nvPr/>
        </p:nvCxnSpPr>
        <p:spPr>
          <a:xfrm flipH="1" flipV="1">
            <a:off x="6877144" y="5416445"/>
            <a:ext cx="504056" cy="19507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02B1B566-F357-00BB-F621-93FB5015D1F1}"/>
              </a:ext>
            </a:extLst>
          </p:cNvPr>
          <p:cNvSpPr/>
          <p:nvPr/>
        </p:nvSpPr>
        <p:spPr>
          <a:xfrm>
            <a:off x="899592" y="3068960"/>
            <a:ext cx="23028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B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car </a:t>
            </a:r>
            <a:r>
              <a:rPr lang="fr-FR" sz="2000" b="1" dirty="0" smtClean="0">
                <a:solidFill>
                  <a:srgbClr val="00B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réversible</a:t>
            </a:r>
            <a:endParaRPr lang="fr-FR" dirty="0">
              <a:solidFill>
                <a:srgbClr val="00B050"/>
              </a:solidFill>
            </a:endParaRPr>
          </a:p>
        </p:txBody>
      </p:sp>
      <p:cxnSp>
        <p:nvCxnSpPr>
          <p:cNvPr id="66" name="Connecteur droit avec flèche 65">
            <a:extLst>
              <a:ext uri="{FF2B5EF4-FFF2-40B4-BE49-F238E27FC236}">
                <a16:creationId xmlns:a16="http://schemas.microsoft.com/office/drawing/2014/main" xmlns="" id="{4561398B-EEEE-DDB0-E2EC-2621303F61AB}"/>
              </a:ext>
            </a:extLst>
          </p:cNvPr>
          <p:cNvCxnSpPr>
            <a:cxnSpLocks/>
          </p:cNvCxnSpPr>
          <p:nvPr/>
        </p:nvCxnSpPr>
        <p:spPr>
          <a:xfrm flipH="1" flipV="1">
            <a:off x="1183743" y="2767626"/>
            <a:ext cx="18375" cy="40011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0452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 animBg="1"/>
      <p:bldP spid="11" grpId="0"/>
      <p:bldP spid="15" grpId="0"/>
      <p:bldP spid="18" grpId="0"/>
      <p:bldP spid="19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CD81E60-6651-46D2-64C1-DFCE94C4E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>
            <a:extLst>
              <a:ext uri="{FF2B5EF4-FFF2-40B4-BE49-F238E27FC236}">
                <a16:creationId xmlns:a16="http://schemas.microsoft.com/office/drawing/2014/main" xmlns="" id="{05C2EC9E-3D71-C1E1-8029-202C9F5C4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71819" t="49559" r="9281" b="30281"/>
          <a:stretch>
            <a:fillRect/>
          </a:stretch>
        </p:blipFill>
        <p:spPr bwMode="auto">
          <a:xfrm>
            <a:off x="6623720" y="1668870"/>
            <a:ext cx="252028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B431EC3-DA5E-8EDE-1E06-A99F88FB44E5}"/>
              </a:ext>
            </a:extLst>
          </p:cNvPr>
          <p:cNvSpPr/>
          <p:nvPr/>
        </p:nvSpPr>
        <p:spPr>
          <a:xfrm>
            <a:off x="7380312" y="2090188"/>
            <a:ext cx="1224136" cy="8640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5" name="Image 44">
            <a:extLst>
              <a:ext uri="{FF2B5EF4-FFF2-40B4-BE49-F238E27FC236}">
                <a16:creationId xmlns:a16="http://schemas.microsoft.com/office/drawing/2014/main" xmlns="" id="{C17741D5-C5B4-A7F5-C5D6-A3F710319B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35496" y="19509"/>
            <a:ext cx="9144000" cy="16812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A2DC4D4-723D-37BC-96B0-3F0047F00ADC}"/>
              </a:ext>
            </a:extLst>
          </p:cNvPr>
          <p:cNvSpPr/>
          <p:nvPr/>
        </p:nvSpPr>
        <p:spPr>
          <a:xfrm>
            <a:off x="0" y="1750586"/>
            <a:ext cx="62281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c)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u="sng" dirty="0">
                <a:latin typeface="Times New Roman" pitchFamily="18" charset="0"/>
                <a:cs typeface="Times New Roman" pitchFamily="18" charset="0"/>
              </a:rPr>
              <a:t>Compression ISOBARE réversible d’un gaz parfait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3F3E279-D375-F933-4F4B-A886E96EE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2613794"/>
            <a:ext cx="4153393" cy="52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400" b="1" i="0" u="sng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400" b="1" i="0" u="sng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400" b="1" i="0" u="sng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4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&gt; 0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aire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sous la courbe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5F9577CF-CDD6-CD9F-D21E-C3461A9BF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50557" t="46199" r="17314" b="47921"/>
          <a:stretch>
            <a:fillRect/>
          </a:stretch>
        </p:blipFill>
        <p:spPr bwMode="auto">
          <a:xfrm>
            <a:off x="1680631" y="2199828"/>
            <a:ext cx="38867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B60A3F7-2477-4E13-B1D5-1BBBC0A84355}"/>
              </a:ext>
            </a:extLst>
          </p:cNvPr>
          <p:cNvSpPr/>
          <p:nvPr/>
        </p:nvSpPr>
        <p:spPr>
          <a:xfrm>
            <a:off x="323528" y="2182634"/>
            <a:ext cx="1366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même,</a:t>
            </a:r>
            <a:endParaRPr lang="fr-FR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xmlns="" id="{414CD6F4-5357-8102-894E-1BBB61BECFD2}"/>
              </a:ext>
            </a:extLst>
          </p:cNvPr>
          <p:cNvGrpSpPr/>
          <p:nvPr/>
        </p:nvGrpSpPr>
        <p:grpSpPr>
          <a:xfrm rot="5400000" flipV="1">
            <a:off x="7840429" y="1591945"/>
            <a:ext cx="303903" cy="1368151"/>
            <a:chOff x="6667500" y="1028700"/>
            <a:chExt cx="0" cy="457200"/>
          </a:xfrm>
        </p:grpSpPr>
        <p:cxnSp>
          <p:nvCxnSpPr>
            <p:cNvPr id="9" name="AutoShape 15">
              <a:extLst>
                <a:ext uri="{FF2B5EF4-FFF2-40B4-BE49-F238E27FC236}">
                  <a16:creationId xmlns:a16="http://schemas.microsoft.com/office/drawing/2014/main" xmlns="" id="{8319B43A-F384-7A1F-79CA-082DC68E4D3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67500" y="1028700"/>
              <a:ext cx="0" cy="45720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0" name="AutoShape 16">
              <a:extLst>
                <a:ext uri="{FF2B5EF4-FFF2-40B4-BE49-F238E27FC236}">
                  <a16:creationId xmlns:a16="http://schemas.microsoft.com/office/drawing/2014/main" xmlns="" id="{B32C0CBC-31FB-1855-B936-B3637BAB1C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667500" y="1223963"/>
              <a:ext cx="0" cy="223837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C17E2F6-903F-E956-20AC-0A5AB19A2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280" y="1628800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EF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3">
            <a:extLst>
              <a:ext uri="{FF2B5EF4-FFF2-40B4-BE49-F238E27FC236}">
                <a16:creationId xmlns:a16="http://schemas.microsoft.com/office/drawing/2014/main" xmlns="" id="{C53A653A-EFAE-9879-BC4C-996CB28AD5FE}"/>
              </a:ext>
            </a:extLst>
          </p:cNvPr>
          <p:cNvGrpSpPr>
            <a:grpSpLocks/>
          </p:cNvGrpSpPr>
          <p:nvPr/>
        </p:nvGrpSpPr>
        <p:grpSpPr bwMode="auto">
          <a:xfrm>
            <a:off x="8460432" y="2008041"/>
            <a:ext cx="258944" cy="268831"/>
            <a:chOff x="8476" y="11988"/>
            <a:chExt cx="240" cy="239"/>
          </a:xfrm>
        </p:grpSpPr>
        <p:cxnSp>
          <p:nvCxnSpPr>
            <p:cNvPr id="13" name="AutoShape 4">
              <a:extLst>
                <a:ext uri="{FF2B5EF4-FFF2-40B4-BE49-F238E27FC236}">
                  <a16:creationId xmlns:a16="http://schemas.microsoft.com/office/drawing/2014/main" xmlns="" id="{D7DE2263-56AE-CDDE-604D-A5125122577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" name="AutoShape 5">
              <a:extLst>
                <a:ext uri="{FF2B5EF4-FFF2-40B4-BE49-F238E27FC236}">
                  <a16:creationId xmlns:a16="http://schemas.microsoft.com/office/drawing/2014/main" xmlns="" id="{E4BF3C44-9DE4-3A43-9FCB-D0C0214753C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22FD314-F610-62D6-0D6F-ADAC9BF5D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6416" y="1628800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EI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xmlns="" id="{E8D830DD-E2B5-2DFA-D7B6-2927BAD43A3C}"/>
              </a:ext>
            </a:extLst>
          </p:cNvPr>
          <p:cNvCxnSpPr/>
          <p:nvPr/>
        </p:nvCxnSpPr>
        <p:spPr>
          <a:xfrm>
            <a:off x="7380312" y="2204864"/>
            <a:ext cx="0" cy="864096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xmlns="" id="{29006A47-DC36-E67B-19E5-EE00BC701EDD}"/>
              </a:ext>
            </a:extLst>
          </p:cNvPr>
          <p:cNvCxnSpPr/>
          <p:nvPr/>
        </p:nvCxnSpPr>
        <p:spPr>
          <a:xfrm>
            <a:off x="8604448" y="2204864"/>
            <a:ext cx="0" cy="864096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5B17045-4361-642E-2469-2081E7D6D04C}"/>
              </a:ext>
            </a:extLst>
          </p:cNvPr>
          <p:cNvSpPr/>
          <p:nvPr/>
        </p:nvSpPr>
        <p:spPr>
          <a:xfrm>
            <a:off x="7236296" y="2996952"/>
            <a:ext cx="4796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</a:t>
            </a:r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63E2860-EC74-84CF-52C0-2DDA33C68A35}"/>
              </a:ext>
            </a:extLst>
          </p:cNvPr>
          <p:cNvSpPr/>
          <p:nvPr/>
        </p:nvSpPr>
        <p:spPr>
          <a:xfrm>
            <a:off x="8316416" y="2996952"/>
            <a:ext cx="460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</a:t>
            </a:r>
            <a:endParaRPr lang="fr-FR" dirty="0"/>
          </a:p>
        </p:txBody>
      </p:sp>
      <p:grpSp>
        <p:nvGrpSpPr>
          <p:cNvPr id="20" name="Group 3">
            <a:extLst>
              <a:ext uri="{FF2B5EF4-FFF2-40B4-BE49-F238E27FC236}">
                <a16:creationId xmlns:a16="http://schemas.microsoft.com/office/drawing/2014/main" xmlns="" id="{3027C536-7A28-1323-881F-E85A60500EE6}"/>
              </a:ext>
            </a:extLst>
          </p:cNvPr>
          <p:cNvGrpSpPr>
            <a:grpSpLocks/>
          </p:cNvGrpSpPr>
          <p:nvPr/>
        </p:nvGrpSpPr>
        <p:grpSpPr bwMode="auto">
          <a:xfrm>
            <a:off x="7236296" y="1976103"/>
            <a:ext cx="258944" cy="268831"/>
            <a:chOff x="8476" y="11988"/>
            <a:chExt cx="240" cy="239"/>
          </a:xfrm>
        </p:grpSpPr>
        <p:cxnSp>
          <p:nvCxnSpPr>
            <p:cNvPr id="21" name="AutoShape 4">
              <a:extLst>
                <a:ext uri="{FF2B5EF4-FFF2-40B4-BE49-F238E27FC236}">
                  <a16:creationId xmlns:a16="http://schemas.microsoft.com/office/drawing/2014/main" xmlns="" id="{AE17BFF6-DD8F-EAF0-0556-0072F513A48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" name="AutoShape 5">
              <a:extLst>
                <a:ext uri="{FF2B5EF4-FFF2-40B4-BE49-F238E27FC236}">
                  <a16:creationId xmlns:a16="http://schemas.microsoft.com/office/drawing/2014/main" xmlns="" id="{28C8AE44-CA08-2FF3-BAD9-63BA88A00C7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6833C1D-1D72-133F-5909-E9BAD9C17C95}"/>
              </a:ext>
            </a:extLst>
          </p:cNvPr>
          <p:cNvSpPr/>
          <p:nvPr/>
        </p:nvSpPr>
        <p:spPr>
          <a:xfrm>
            <a:off x="5796136" y="1884894"/>
            <a:ext cx="10600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 =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ext</a:t>
            </a:r>
            <a:endParaRPr lang="fr-FR" baseline="-25000" dirty="0"/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xmlns="" id="{FAC966C0-0FB3-EDFC-2434-73E2A5A52F6D}"/>
              </a:ext>
            </a:extLst>
          </p:cNvPr>
          <p:cNvCxnSpPr>
            <a:cxnSpLocks/>
          </p:cNvCxnSpPr>
          <p:nvPr/>
        </p:nvCxnSpPr>
        <p:spPr>
          <a:xfrm flipH="1" flipV="1">
            <a:off x="6877144" y="2123278"/>
            <a:ext cx="504056" cy="19507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D1280E66-AAF3-ACE9-6595-65BFE3EAB996}"/>
              </a:ext>
            </a:extLst>
          </p:cNvPr>
          <p:cNvSpPr/>
          <p:nvPr/>
        </p:nvSpPr>
        <p:spPr>
          <a:xfrm>
            <a:off x="0" y="3284984"/>
            <a:ext cx="62281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d)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u="sng" dirty="0">
                <a:latin typeface="Times New Roman" pitchFamily="18" charset="0"/>
                <a:cs typeface="Times New Roman" pitchFamily="18" charset="0"/>
              </a:rPr>
              <a:t>Détente ISOTHERME réversible d’un gaz parfait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5">
            <a:extLst>
              <a:ext uri="{FF2B5EF4-FFF2-40B4-BE49-F238E27FC236}">
                <a16:creationId xmlns:a16="http://schemas.microsoft.com/office/drawing/2014/main" xmlns="" id="{1F8482AC-F9D3-4323-96DC-D14E4D025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4252" t="30240" r="74486" b="58000"/>
          <a:stretch>
            <a:fillRect/>
          </a:stretch>
        </p:blipFill>
        <p:spPr bwMode="auto">
          <a:xfrm>
            <a:off x="179512" y="3685094"/>
            <a:ext cx="2871888" cy="89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5">
            <a:extLst>
              <a:ext uri="{FF2B5EF4-FFF2-40B4-BE49-F238E27FC236}">
                <a16:creationId xmlns:a16="http://schemas.microsoft.com/office/drawing/2014/main" xmlns="" id="{2F0E29F6-2A63-2E3C-227E-CA66436E1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38689" t="30240" r="42411" b="58000"/>
          <a:stretch>
            <a:fillRect/>
          </a:stretch>
        </p:blipFill>
        <p:spPr bwMode="auto">
          <a:xfrm>
            <a:off x="3123408" y="3683258"/>
            <a:ext cx="2545480" cy="890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>
            <a:extLst>
              <a:ext uri="{FF2B5EF4-FFF2-40B4-BE49-F238E27FC236}">
                <a16:creationId xmlns:a16="http://schemas.microsoft.com/office/drawing/2014/main" xmlns="" id="{32E98E11-0634-9DE0-9637-2A9438F99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71093" t="30240" r="18761" b="58000"/>
          <a:stretch>
            <a:fillRect/>
          </a:stretch>
        </p:blipFill>
        <p:spPr bwMode="auto">
          <a:xfrm>
            <a:off x="1029193" y="4689460"/>
            <a:ext cx="1320829" cy="861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B45E3F67-B4A4-8AA5-C344-FEB534FE6527}"/>
              </a:ext>
            </a:extLst>
          </p:cNvPr>
          <p:cNvSpPr/>
          <p:nvPr/>
        </p:nvSpPr>
        <p:spPr>
          <a:xfrm>
            <a:off x="899592" y="5530930"/>
            <a:ext cx="2749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B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car </a:t>
            </a:r>
            <a:r>
              <a:rPr lang="fr-FR" sz="2000" b="1" dirty="0" err="1">
                <a:solidFill>
                  <a:srgbClr val="00B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nRT</a:t>
            </a:r>
            <a:r>
              <a:rPr lang="fr-FR" sz="2000" b="1" dirty="0">
                <a:solidFill>
                  <a:srgbClr val="00B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= constante</a:t>
            </a:r>
            <a:endParaRPr lang="fr-FR" dirty="0">
              <a:solidFill>
                <a:srgbClr val="00B050"/>
              </a:solidFill>
            </a:endParaRP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xmlns="" id="{AB5C0EAF-F050-D59E-83E4-B81EF7789A04}"/>
              </a:ext>
            </a:extLst>
          </p:cNvPr>
          <p:cNvCxnSpPr>
            <a:cxnSpLocks/>
          </p:cNvCxnSpPr>
          <p:nvPr/>
        </p:nvCxnSpPr>
        <p:spPr>
          <a:xfrm flipH="1" flipV="1">
            <a:off x="1144686" y="5176500"/>
            <a:ext cx="49400" cy="44718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5">
            <a:extLst>
              <a:ext uri="{FF2B5EF4-FFF2-40B4-BE49-F238E27FC236}">
                <a16:creationId xmlns:a16="http://schemas.microsoft.com/office/drawing/2014/main" xmlns="" id="{4E8697D4-E6F7-03A3-CF8D-09ACED443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81036" t="30161" r="14292" b="58079"/>
          <a:stretch>
            <a:fillRect/>
          </a:stretch>
        </p:blipFill>
        <p:spPr bwMode="auto">
          <a:xfrm>
            <a:off x="2331670" y="4581128"/>
            <a:ext cx="657475" cy="93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2" name="Groupe 61">
            <a:extLst>
              <a:ext uri="{FF2B5EF4-FFF2-40B4-BE49-F238E27FC236}">
                <a16:creationId xmlns:a16="http://schemas.microsoft.com/office/drawing/2014/main" xmlns="" id="{F0F2276B-5550-C7E8-89FA-D216DD2EC3F8}"/>
              </a:ext>
            </a:extLst>
          </p:cNvPr>
          <p:cNvGrpSpPr/>
          <p:nvPr/>
        </p:nvGrpSpPr>
        <p:grpSpPr>
          <a:xfrm>
            <a:off x="2835467" y="4657526"/>
            <a:ext cx="1181734" cy="830997"/>
            <a:chOff x="7869565" y="3709201"/>
            <a:chExt cx="1181734" cy="83099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99C5F546-DBBE-99D8-B700-FB73C74651FC}"/>
                </a:ext>
              </a:extLst>
            </p:cNvPr>
            <p:cNvSpPr/>
            <p:nvPr/>
          </p:nvSpPr>
          <p:spPr>
            <a:xfrm>
              <a:off x="7869565" y="3880698"/>
              <a:ext cx="118173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dirty="0">
                  <a:solidFill>
                    <a:srgbClr val="00206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    ×</a:t>
              </a:r>
              <a:r>
                <a:rPr lang="fr-FR" sz="2400" b="1" dirty="0">
                  <a:solidFill>
                    <a:srgbClr val="00206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 </a:t>
              </a:r>
              <a:r>
                <a:rPr lang="fr-FR" sz="2400" b="1" dirty="0" err="1">
                  <a:solidFill>
                    <a:srgbClr val="00206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dV</a:t>
              </a:r>
              <a:endParaRPr lang="fr-FR" sz="2000" b="1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6F821879-0D78-3460-9806-0120CD153465}"/>
                </a:ext>
              </a:extLst>
            </p:cNvPr>
            <p:cNvSpPr/>
            <p:nvPr/>
          </p:nvSpPr>
          <p:spPr>
            <a:xfrm>
              <a:off x="7927454" y="3709201"/>
              <a:ext cx="38985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>
                  <a:solidFill>
                    <a:srgbClr val="00206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1</a:t>
              </a:r>
            </a:p>
            <a:p>
              <a:r>
                <a:rPr lang="fr-FR" sz="2400" b="1" dirty="0">
                  <a:solidFill>
                    <a:srgbClr val="00206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V</a:t>
              </a:r>
              <a:endParaRPr lang="fr-FR" sz="2000" b="1" dirty="0"/>
            </a:p>
          </p:txBody>
        </p:sp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xmlns="" id="{778C9547-D0A2-0C69-9EE9-B15DA3523A58}"/>
                </a:ext>
              </a:extLst>
            </p:cNvPr>
            <p:cNvCxnSpPr/>
            <p:nvPr/>
          </p:nvCxnSpPr>
          <p:spPr>
            <a:xfrm>
              <a:off x="8023243" y="4111530"/>
              <a:ext cx="22756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6" name="Picture 5">
            <a:extLst>
              <a:ext uri="{FF2B5EF4-FFF2-40B4-BE49-F238E27FC236}">
                <a16:creationId xmlns:a16="http://schemas.microsoft.com/office/drawing/2014/main" xmlns="" id="{E32C20FE-B548-3718-F1B4-484231593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4252" t="30240" r="89884" b="58000"/>
          <a:stretch>
            <a:fillRect/>
          </a:stretch>
        </p:blipFill>
        <p:spPr bwMode="auto">
          <a:xfrm>
            <a:off x="179512" y="4657126"/>
            <a:ext cx="792088" cy="89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2">
            <a:extLst>
              <a:ext uri="{FF2B5EF4-FFF2-40B4-BE49-F238E27FC236}">
                <a16:creationId xmlns:a16="http://schemas.microsoft.com/office/drawing/2014/main" xmlns="" id="{4B74C818-1DA1-E5B5-4558-65752B4EA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52" t="41999" r="65981" b="47081"/>
          <a:stretch>
            <a:fillRect/>
          </a:stretch>
        </p:blipFill>
        <p:spPr bwMode="auto">
          <a:xfrm>
            <a:off x="88764" y="5894102"/>
            <a:ext cx="4158421" cy="85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Rectangle 2">
            <a:extLst>
              <a:ext uri="{FF2B5EF4-FFF2-40B4-BE49-F238E27FC236}">
                <a16:creationId xmlns:a16="http://schemas.microsoft.com/office/drawing/2014/main" xmlns="" id="{737B4967-FA16-A6F6-AAC3-628BD7855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3654" y="4816330"/>
            <a:ext cx="2492303" cy="51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=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–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nRT</a:t>
            </a:r>
            <a:r>
              <a:rPr kumimoji="0" lang="fr-FR" sz="20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× </a:t>
            </a:r>
            <a:r>
              <a:rPr kumimoji="0" lang="fr-FR" sz="2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[ ln V ] </a:t>
            </a:r>
            <a:endParaRPr kumimoji="0" lang="fr-FR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xmlns="" id="{B22FCB49-AF2E-E4AF-8BC1-3A3541548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6243" y="5023336"/>
            <a:ext cx="521821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V</a:t>
            </a:r>
            <a:r>
              <a:rPr lang="fr-FR" sz="2400" b="1" baseline="-25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A</a:t>
            </a:r>
            <a:endParaRPr kumimoji="0" lang="fr-FR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73" name="Rectangle 2">
            <a:extLst>
              <a:ext uri="{FF2B5EF4-FFF2-40B4-BE49-F238E27FC236}">
                <a16:creationId xmlns:a16="http://schemas.microsoft.com/office/drawing/2014/main" xmlns="" id="{FC3B4B7A-4880-9F4E-385D-63CCD850A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2160" y="4702026"/>
            <a:ext cx="521821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V</a:t>
            </a:r>
            <a:r>
              <a:rPr lang="fr-FR" sz="2400" b="1" baseline="-25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B</a:t>
            </a:r>
            <a:endParaRPr kumimoji="0" lang="fr-FR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74" name="Picture 12">
            <a:extLst>
              <a:ext uri="{FF2B5EF4-FFF2-40B4-BE49-F238E27FC236}">
                <a16:creationId xmlns:a16="http://schemas.microsoft.com/office/drawing/2014/main" xmlns="" id="{3550690D-1375-E08B-9CD1-FA2B8C8DC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71819" t="49559" r="9281" b="30281"/>
          <a:stretch>
            <a:fillRect/>
          </a:stretch>
        </p:blipFill>
        <p:spPr bwMode="auto">
          <a:xfrm>
            <a:off x="6551712" y="3429000"/>
            <a:ext cx="252028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Forme libre 84">
            <a:extLst>
              <a:ext uri="{FF2B5EF4-FFF2-40B4-BE49-F238E27FC236}">
                <a16:creationId xmlns:a16="http://schemas.microsoft.com/office/drawing/2014/main" xmlns="" id="{0F337922-B67B-55E2-6F5B-7083BF520BA4}"/>
              </a:ext>
            </a:extLst>
          </p:cNvPr>
          <p:cNvSpPr/>
          <p:nvPr/>
        </p:nvSpPr>
        <p:spPr>
          <a:xfrm>
            <a:off x="7309867" y="3789784"/>
            <a:ext cx="1219200" cy="946150"/>
          </a:xfrm>
          <a:custGeom>
            <a:avLst/>
            <a:gdLst>
              <a:gd name="connsiteX0" fmla="*/ 3175 w 1219200"/>
              <a:gd name="connsiteY0" fmla="*/ 939800 h 946150"/>
              <a:gd name="connsiteX1" fmla="*/ 0 w 1219200"/>
              <a:gd name="connsiteY1" fmla="*/ 0 h 946150"/>
              <a:gd name="connsiteX2" fmla="*/ 123825 w 1219200"/>
              <a:gd name="connsiteY2" fmla="*/ 212725 h 946150"/>
              <a:gd name="connsiteX3" fmla="*/ 317500 w 1219200"/>
              <a:gd name="connsiteY3" fmla="*/ 365125 h 946150"/>
              <a:gd name="connsiteX4" fmla="*/ 622300 w 1219200"/>
              <a:gd name="connsiteY4" fmla="*/ 536575 h 946150"/>
              <a:gd name="connsiteX5" fmla="*/ 965200 w 1219200"/>
              <a:gd name="connsiteY5" fmla="*/ 663575 h 946150"/>
              <a:gd name="connsiteX6" fmla="*/ 1168400 w 1219200"/>
              <a:gd name="connsiteY6" fmla="*/ 727075 h 946150"/>
              <a:gd name="connsiteX7" fmla="*/ 1216025 w 1219200"/>
              <a:gd name="connsiteY7" fmla="*/ 739775 h 946150"/>
              <a:gd name="connsiteX8" fmla="*/ 1219200 w 1219200"/>
              <a:gd name="connsiteY8" fmla="*/ 946150 h 946150"/>
              <a:gd name="connsiteX9" fmla="*/ 3175 w 1219200"/>
              <a:gd name="connsiteY9" fmla="*/ 939800 h 94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" h="946150">
                <a:moveTo>
                  <a:pt x="3175" y="939800"/>
                </a:moveTo>
                <a:cubicBezTo>
                  <a:pt x="2117" y="626533"/>
                  <a:pt x="1058" y="313267"/>
                  <a:pt x="0" y="0"/>
                </a:cubicBezTo>
                <a:lnTo>
                  <a:pt x="123825" y="212725"/>
                </a:lnTo>
                <a:lnTo>
                  <a:pt x="317500" y="365125"/>
                </a:lnTo>
                <a:lnTo>
                  <a:pt x="622300" y="536575"/>
                </a:lnTo>
                <a:lnTo>
                  <a:pt x="965200" y="663575"/>
                </a:lnTo>
                <a:lnTo>
                  <a:pt x="1168400" y="727075"/>
                </a:lnTo>
                <a:lnTo>
                  <a:pt x="1216025" y="739775"/>
                </a:lnTo>
                <a:cubicBezTo>
                  <a:pt x="1217083" y="808567"/>
                  <a:pt x="1218142" y="877358"/>
                  <a:pt x="1219200" y="946150"/>
                </a:cubicBezTo>
                <a:lnTo>
                  <a:pt x="3175" y="93980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xmlns="" id="{4186E13D-5437-0E39-E7D7-EB13399933A0}"/>
              </a:ext>
            </a:extLst>
          </p:cNvPr>
          <p:cNvCxnSpPr/>
          <p:nvPr/>
        </p:nvCxnSpPr>
        <p:spPr>
          <a:xfrm>
            <a:off x="7308304" y="3789040"/>
            <a:ext cx="0" cy="1040050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xmlns="" id="{D6C33FA8-402F-4504-0AD9-587E1A5E2495}"/>
              </a:ext>
            </a:extLst>
          </p:cNvPr>
          <p:cNvCxnSpPr/>
          <p:nvPr/>
        </p:nvCxnSpPr>
        <p:spPr>
          <a:xfrm>
            <a:off x="8532440" y="4509120"/>
            <a:ext cx="0" cy="432048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xmlns="" id="{5017F414-B2EF-7D41-2323-7F1573AEF844}"/>
              </a:ext>
            </a:extLst>
          </p:cNvPr>
          <p:cNvCxnSpPr/>
          <p:nvPr/>
        </p:nvCxnSpPr>
        <p:spPr>
          <a:xfrm flipH="1">
            <a:off x="6732240" y="3789040"/>
            <a:ext cx="504056" cy="0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AC128F80-41EE-3145-751B-FE91056506A3}"/>
              </a:ext>
            </a:extLst>
          </p:cNvPr>
          <p:cNvSpPr/>
          <p:nvPr/>
        </p:nvSpPr>
        <p:spPr>
          <a:xfrm>
            <a:off x="7164288" y="4757082"/>
            <a:ext cx="460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</a:t>
            </a:r>
            <a:endParaRPr lang="fr-FR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9439FD99-8CD4-AF8C-F641-90C502688153}"/>
              </a:ext>
            </a:extLst>
          </p:cNvPr>
          <p:cNvSpPr/>
          <p:nvPr/>
        </p:nvSpPr>
        <p:spPr>
          <a:xfrm>
            <a:off x="8244408" y="4757082"/>
            <a:ext cx="4796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</a:t>
            </a:r>
            <a:endParaRPr lang="fr-FR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3C3D6F13-A01B-D482-5670-5B8CE7520357}"/>
              </a:ext>
            </a:extLst>
          </p:cNvPr>
          <p:cNvSpPr/>
          <p:nvPr/>
        </p:nvSpPr>
        <p:spPr>
          <a:xfrm>
            <a:off x="6300192" y="3573016"/>
            <a:ext cx="460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</a:t>
            </a:r>
            <a:endParaRPr lang="fr-FR" baseline="-25000" dirty="0"/>
          </a:p>
        </p:txBody>
      </p:sp>
      <p:cxnSp>
        <p:nvCxnSpPr>
          <p:cNvPr id="83" name="Connecteur droit 82">
            <a:extLst>
              <a:ext uri="{FF2B5EF4-FFF2-40B4-BE49-F238E27FC236}">
                <a16:creationId xmlns:a16="http://schemas.microsoft.com/office/drawing/2014/main" xmlns="" id="{AB9744C9-599F-BC09-F987-F389A19FEF56}"/>
              </a:ext>
            </a:extLst>
          </p:cNvPr>
          <p:cNvCxnSpPr/>
          <p:nvPr/>
        </p:nvCxnSpPr>
        <p:spPr>
          <a:xfrm flipH="1">
            <a:off x="6804248" y="4509120"/>
            <a:ext cx="1728192" cy="0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8AABE830-6DE5-25C1-A7F1-AA3872BDB025}"/>
              </a:ext>
            </a:extLst>
          </p:cNvPr>
          <p:cNvSpPr/>
          <p:nvPr/>
        </p:nvSpPr>
        <p:spPr>
          <a:xfrm>
            <a:off x="6372200" y="4293096"/>
            <a:ext cx="4796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</a:t>
            </a:r>
            <a:endParaRPr lang="fr-FR" baseline="-25000" dirty="0"/>
          </a:p>
        </p:txBody>
      </p:sp>
      <p:grpSp>
        <p:nvGrpSpPr>
          <p:cNvPr id="85" name="Group 3">
            <a:extLst>
              <a:ext uri="{FF2B5EF4-FFF2-40B4-BE49-F238E27FC236}">
                <a16:creationId xmlns:a16="http://schemas.microsoft.com/office/drawing/2014/main" xmlns="" id="{B31F7BF7-21BB-34BF-ED98-EEBB452409EF}"/>
              </a:ext>
            </a:extLst>
          </p:cNvPr>
          <p:cNvGrpSpPr>
            <a:grpSpLocks/>
          </p:cNvGrpSpPr>
          <p:nvPr/>
        </p:nvGrpSpPr>
        <p:grpSpPr bwMode="auto">
          <a:xfrm>
            <a:off x="8388424" y="4365104"/>
            <a:ext cx="258944" cy="268831"/>
            <a:chOff x="8476" y="11988"/>
            <a:chExt cx="240" cy="239"/>
          </a:xfrm>
        </p:grpSpPr>
        <p:cxnSp>
          <p:nvCxnSpPr>
            <p:cNvPr id="86" name="AutoShape 4">
              <a:extLst>
                <a:ext uri="{FF2B5EF4-FFF2-40B4-BE49-F238E27FC236}">
                  <a16:creationId xmlns:a16="http://schemas.microsoft.com/office/drawing/2014/main" xmlns="" id="{309E489A-DB21-31EB-5DC6-42847BA98F0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7" name="AutoShape 5">
              <a:extLst>
                <a:ext uri="{FF2B5EF4-FFF2-40B4-BE49-F238E27FC236}">
                  <a16:creationId xmlns:a16="http://schemas.microsoft.com/office/drawing/2014/main" xmlns="" id="{CC379D78-2C1B-6807-75A1-6343B2638AB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88" name="Group 3">
            <a:extLst>
              <a:ext uri="{FF2B5EF4-FFF2-40B4-BE49-F238E27FC236}">
                <a16:creationId xmlns:a16="http://schemas.microsoft.com/office/drawing/2014/main" xmlns="" id="{5D1DF10F-B81C-66C3-0147-109B7680E93A}"/>
              </a:ext>
            </a:extLst>
          </p:cNvPr>
          <p:cNvGrpSpPr>
            <a:grpSpLocks/>
          </p:cNvGrpSpPr>
          <p:nvPr/>
        </p:nvGrpSpPr>
        <p:grpSpPr bwMode="auto">
          <a:xfrm>
            <a:off x="7164288" y="3613086"/>
            <a:ext cx="258944" cy="268831"/>
            <a:chOff x="8476" y="11988"/>
            <a:chExt cx="240" cy="239"/>
          </a:xfrm>
        </p:grpSpPr>
        <p:cxnSp>
          <p:nvCxnSpPr>
            <p:cNvPr id="89" name="AutoShape 4">
              <a:extLst>
                <a:ext uri="{FF2B5EF4-FFF2-40B4-BE49-F238E27FC236}">
                  <a16:creationId xmlns:a16="http://schemas.microsoft.com/office/drawing/2014/main" xmlns="" id="{DCAEDAB2-8210-24E5-A3FC-9D287321A23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" name="AutoShape 5">
              <a:extLst>
                <a:ext uri="{FF2B5EF4-FFF2-40B4-BE49-F238E27FC236}">
                  <a16:creationId xmlns:a16="http://schemas.microsoft.com/office/drawing/2014/main" xmlns="" id="{F55CEFF0-45C8-85D1-73AA-70B7D433502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596F1F92-6E82-485D-3260-9CE5AD173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4408" y="4005064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EF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xmlns="" id="{974EEF32-6722-D24F-0EA5-ACD2330EB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304" y="3429000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EI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3" name="Group 3">
            <a:extLst>
              <a:ext uri="{FF2B5EF4-FFF2-40B4-BE49-F238E27FC236}">
                <a16:creationId xmlns:a16="http://schemas.microsoft.com/office/drawing/2014/main" xmlns="" id="{FCD9BFF4-9716-142E-1093-0E6D48C34A1C}"/>
              </a:ext>
            </a:extLst>
          </p:cNvPr>
          <p:cNvGrpSpPr>
            <a:grpSpLocks/>
          </p:cNvGrpSpPr>
          <p:nvPr/>
        </p:nvGrpSpPr>
        <p:grpSpPr bwMode="auto">
          <a:xfrm>
            <a:off x="7308304" y="3789040"/>
            <a:ext cx="1152128" cy="720080"/>
            <a:chOff x="3020" y="4780"/>
            <a:chExt cx="1930" cy="1519"/>
          </a:xfrm>
        </p:grpSpPr>
        <p:sp>
          <p:nvSpPr>
            <p:cNvPr id="94" name="Freeform 4">
              <a:extLst>
                <a:ext uri="{FF2B5EF4-FFF2-40B4-BE49-F238E27FC236}">
                  <a16:creationId xmlns:a16="http://schemas.microsoft.com/office/drawing/2014/main" xmlns="" id="{CFEB9DC3-32EA-975E-3CA1-A7897CBD2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0" y="4780"/>
              <a:ext cx="1930" cy="15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0" y="885"/>
                </a:cxn>
                <a:cxn ang="0">
                  <a:pos x="1930" y="1519"/>
                </a:cxn>
              </a:cxnLst>
              <a:rect l="0" t="0" r="r" b="b"/>
              <a:pathLst>
                <a:path w="1930" h="1519">
                  <a:moveTo>
                    <a:pt x="0" y="0"/>
                  </a:moveTo>
                  <a:cubicBezTo>
                    <a:pt x="154" y="316"/>
                    <a:pt x="308" y="632"/>
                    <a:pt x="630" y="885"/>
                  </a:cubicBezTo>
                  <a:cubicBezTo>
                    <a:pt x="952" y="1138"/>
                    <a:pt x="1441" y="1328"/>
                    <a:pt x="1930" y="1519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5" name="Freeform 5">
              <a:extLst>
                <a:ext uri="{FF2B5EF4-FFF2-40B4-BE49-F238E27FC236}">
                  <a16:creationId xmlns:a16="http://schemas.microsoft.com/office/drawing/2014/main" xmlns="" id="{50C32666-9213-08D8-5938-2440332042E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60" y="5370"/>
              <a:ext cx="520" cy="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4" y="346"/>
                </a:cxn>
                <a:cxn ang="0">
                  <a:pos x="520" y="450"/>
                </a:cxn>
              </a:cxnLst>
              <a:rect l="0" t="0" r="r" b="b"/>
              <a:pathLst>
                <a:path w="520" h="450">
                  <a:moveTo>
                    <a:pt x="0" y="0"/>
                  </a:moveTo>
                  <a:cubicBezTo>
                    <a:pt x="56" y="58"/>
                    <a:pt x="257" y="271"/>
                    <a:pt x="344" y="346"/>
                  </a:cubicBezTo>
                  <a:cubicBezTo>
                    <a:pt x="431" y="421"/>
                    <a:pt x="483" y="428"/>
                    <a:pt x="520" y="45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96" name="Rectangle 2">
            <a:extLst>
              <a:ext uri="{FF2B5EF4-FFF2-40B4-BE49-F238E27FC236}">
                <a16:creationId xmlns:a16="http://schemas.microsoft.com/office/drawing/2014/main" xmlns="" id="{6724A460-25C5-AA31-03E2-72802D6DC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6817" y="6059821"/>
            <a:ext cx="4142618" cy="39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400" b="1" i="0" u="sng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400" b="1" i="0" u="sng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400" b="1" i="0" u="sng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4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&lt; 0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opposé de l’aire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sous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courbe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02B1B566-F357-00BB-F621-93FB5015D1F1}"/>
              </a:ext>
            </a:extLst>
          </p:cNvPr>
          <p:cNvSpPr/>
          <p:nvPr/>
        </p:nvSpPr>
        <p:spPr>
          <a:xfrm>
            <a:off x="323528" y="4509120"/>
            <a:ext cx="23028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B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car </a:t>
            </a:r>
            <a:r>
              <a:rPr lang="fr-FR" sz="2000" b="1" dirty="0" smtClean="0">
                <a:solidFill>
                  <a:srgbClr val="00B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réversible</a:t>
            </a:r>
            <a:endParaRPr lang="fr-FR" dirty="0">
              <a:solidFill>
                <a:srgbClr val="00B050"/>
              </a:solidFill>
            </a:endParaRPr>
          </a:p>
        </p:txBody>
      </p:sp>
      <p:cxnSp>
        <p:nvCxnSpPr>
          <p:cNvPr id="65" name="Connecteur droit avec flèche 64">
            <a:extLst>
              <a:ext uri="{FF2B5EF4-FFF2-40B4-BE49-F238E27FC236}">
                <a16:creationId xmlns:a16="http://schemas.microsoft.com/office/drawing/2014/main" xmlns="" id="{4561398B-EEEE-DDB0-E2EC-2621303F61AB}"/>
              </a:ext>
            </a:extLst>
          </p:cNvPr>
          <p:cNvCxnSpPr>
            <a:cxnSpLocks/>
          </p:cNvCxnSpPr>
          <p:nvPr/>
        </p:nvCxnSpPr>
        <p:spPr>
          <a:xfrm flipH="1" flipV="1">
            <a:off x="1183743" y="4207786"/>
            <a:ext cx="18375" cy="40011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919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3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3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3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3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71" grpId="0"/>
      <p:bldP spid="72" grpId="0"/>
      <p:bldP spid="73" grpId="0"/>
      <p:bldP spid="75" grpId="0" animBg="1"/>
      <p:bldP spid="79" grpId="0"/>
      <p:bldP spid="80" grpId="0"/>
      <p:bldP spid="81" grpId="0"/>
      <p:bldP spid="84" grpId="0"/>
      <p:bldP spid="91" grpId="0"/>
      <p:bldP spid="92" grpId="0"/>
      <p:bldP spid="96" grpId="0"/>
      <p:bldP spid="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5">
            <a:extLst>
              <a:ext uri="{FF2B5EF4-FFF2-40B4-BE49-F238E27FC236}">
                <a16:creationId xmlns:a16="http://schemas.microsoft.com/office/drawing/2014/main" xmlns="" id="{A9F8B249-C01E-A62F-AE07-C63CE8EC1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71093" t="30240" r="18761" b="58000"/>
          <a:stretch>
            <a:fillRect/>
          </a:stretch>
        </p:blipFill>
        <p:spPr bwMode="auto">
          <a:xfrm>
            <a:off x="885177" y="2457212"/>
            <a:ext cx="1320829" cy="861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12">
            <a:extLst>
              <a:ext uri="{FF2B5EF4-FFF2-40B4-BE49-F238E27FC236}">
                <a16:creationId xmlns:a16="http://schemas.microsoft.com/office/drawing/2014/main" xmlns="" id="{C18733F6-8627-4439-92D3-7CAD3F50A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71819" t="49559" r="9281" b="30281"/>
          <a:stretch>
            <a:fillRect/>
          </a:stretch>
        </p:blipFill>
        <p:spPr bwMode="auto">
          <a:xfrm>
            <a:off x="6559321" y="4442796"/>
            <a:ext cx="252028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" name="Forme libre 85"/>
          <p:cNvSpPr/>
          <p:nvPr/>
        </p:nvSpPr>
        <p:spPr>
          <a:xfrm>
            <a:off x="7380312" y="4797152"/>
            <a:ext cx="1219200" cy="946150"/>
          </a:xfrm>
          <a:custGeom>
            <a:avLst/>
            <a:gdLst>
              <a:gd name="connsiteX0" fmla="*/ 3175 w 1219200"/>
              <a:gd name="connsiteY0" fmla="*/ 939800 h 946150"/>
              <a:gd name="connsiteX1" fmla="*/ 0 w 1219200"/>
              <a:gd name="connsiteY1" fmla="*/ 0 h 946150"/>
              <a:gd name="connsiteX2" fmla="*/ 123825 w 1219200"/>
              <a:gd name="connsiteY2" fmla="*/ 212725 h 946150"/>
              <a:gd name="connsiteX3" fmla="*/ 317500 w 1219200"/>
              <a:gd name="connsiteY3" fmla="*/ 365125 h 946150"/>
              <a:gd name="connsiteX4" fmla="*/ 622300 w 1219200"/>
              <a:gd name="connsiteY4" fmla="*/ 536575 h 946150"/>
              <a:gd name="connsiteX5" fmla="*/ 965200 w 1219200"/>
              <a:gd name="connsiteY5" fmla="*/ 663575 h 946150"/>
              <a:gd name="connsiteX6" fmla="*/ 1168400 w 1219200"/>
              <a:gd name="connsiteY6" fmla="*/ 727075 h 946150"/>
              <a:gd name="connsiteX7" fmla="*/ 1216025 w 1219200"/>
              <a:gd name="connsiteY7" fmla="*/ 739775 h 946150"/>
              <a:gd name="connsiteX8" fmla="*/ 1219200 w 1219200"/>
              <a:gd name="connsiteY8" fmla="*/ 946150 h 946150"/>
              <a:gd name="connsiteX9" fmla="*/ 3175 w 1219200"/>
              <a:gd name="connsiteY9" fmla="*/ 939800 h 94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" h="946150">
                <a:moveTo>
                  <a:pt x="3175" y="939800"/>
                </a:moveTo>
                <a:cubicBezTo>
                  <a:pt x="2117" y="626533"/>
                  <a:pt x="1058" y="313267"/>
                  <a:pt x="0" y="0"/>
                </a:cubicBezTo>
                <a:lnTo>
                  <a:pt x="123825" y="212725"/>
                </a:lnTo>
                <a:lnTo>
                  <a:pt x="317500" y="365125"/>
                </a:lnTo>
                <a:lnTo>
                  <a:pt x="622300" y="536575"/>
                </a:lnTo>
                <a:lnTo>
                  <a:pt x="965200" y="663575"/>
                </a:lnTo>
                <a:lnTo>
                  <a:pt x="1168400" y="727075"/>
                </a:lnTo>
                <a:lnTo>
                  <a:pt x="1216025" y="739775"/>
                </a:lnTo>
                <a:cubicBezTo>
                  <a:pt x="1217083" y="808567"/>
                  <a:pt x="1218142" y="877358"/>
                  <a:pt x="1219200" y="946150"/>
                </a:cubicBezTo>
                <a:lnTo>
                  <a:pt x="3175" y="93980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0" name="Picture 12"/>
          <p:cNvPicPr>
            <a:picLocks noChangeAspect="1" noChangeArrowheads="1"/>
          </p:cNvPicPr>
          <p:nvPr/>
        </p:nvPicPr>
        <p:blipFill>
          <a:blip r:embed="rId3" cstate="print"/>
          <a:srcRect l="71819" t="49559" r="9281" b="30281"/>
          <a:stretch>
            <a:fillRect/>
          </a:stretch>
        </p:blipFill>
        <p:spPr bwMode="auto">
          <a:xfrm>
            <a:off x="6623720" y="1772816"/>
            <a:ext cx="252028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" name="Forme libre 84"/>
          <p:cNvSpPr/>
          <p:nvPr/>
        </p:nvSpPr>
        <p:spPr>
          <a:xfrm>
            <a:off x="7381875" y="2133600"/>
            <a:ext cx="1219200" cy="946150"/>
          </a:xfrm>
          <a:custGeom>
            <a:avLst/>
            <a:gdLst>
              <a:gd name="connsiteX0" fmla="*/ 3175 w 1219200"/>
              <a:gd name="connsiteY0" fmla="*/ 939800 h 946150"/>
              <a:gd name="connsiteX1" fmla="*/ 0 w 1219200"/>
              <a:gd name="connsiteY1" fmla="*/ 0 h 946150"/>
              <a:gd name="connsiteX2" fmla="*/ 123825 w 1219200"/>
              <a:gd name="connsiteY2" fmla="*/ 212725 h 946150"/>
              <a:gd name="connsiteX3" fmla="*/ 317500 w 1219200"/>
              <a:gd name="connsiteY3" fmla="*/ 365125 h 946150"/>
              <a:gd name="connsiteX4" fmla="*/ 622300 w 1219200"/>
              <a:gd name="connsiteY4" fmla="*/ 536575 h 946150"/>
              <a:gd name="connsiteX5" fmla="*/ 965200 w 1219200"/>
              <a:gd name="connsiteY5" fmla="*/ 663575 h 946150"/>
              <a:gd name="connsiteX6" fmla="*/ 1168400 w 1219200"/>
              <a:gd name="connsiteY6" fmla="*/ 727075 h 946150"/>
              <a:gd name="connsiteX7" fmla="*/ 1216025 w 1219200"/>
              <a:gd name="connsiteY7" fmla="*/ 739775 h 946150"/>
              <a:gd name="connsiteX8" fmla="*/ 1219200 w 1219200"/>
              <a:gd name="connsiteY8" fmla="*/ 946150 h 946150"/>
              <a:gd name="connsiteX9" fmla="*/ 3175 w 1219200"/>
              <a:gd name="connsiteY9" fmla="*/ 939800 h 94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" h="946150">
                <a:moveTo>
                  <a:pt x="3175" y="939800"/>
                </a:moveTo>
                <a:cubicBezTo>
                  <a:pt x="2117" y="626533"/>
                  <a:pt x="1058" y="313267"/>
                  <a:pt x="0" y="0"/>
                </a:cubicBezTo>
                <a:lnTo>
                  <a:pt x="123825" y="212725"/>
                </a:lnTo>
                <a:lnTo>
                  <a:pt x="317500" y="365125"/>
                </a:lnTo>
                <a:lnTo>
                  <a:pt x="622300" y="536575"/>
                </a:lnTo>
                <a:lnTo>
                  <a:pt x="965200" y="663575"/>
                </a:lnTo>
                <a:lnTo>
                  <a:pt x="1168400" y="727075"/>
                </a:lnTo>
                <a:lnTo>
                  <a:pt x="1216025" y="739775"/>
                </a:lnTo>
                <a:cubicBezTo>
                  <a:pt x="1217083" y="808567"/>
                  <a:pt x="1218142" y="877358"/>
                  <a:pt x="1219200" y="946150"/>
                </a:cubicBezTo>
                <a:lnTo>
                  <a:pt x="3175" y="93980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3" cstate="print"/>
          <a:srcRect l="71819" t="49559" r="9281" b="30281"/>
          <a:stretch>
            <a:fillRect/>
          </a:stretch>
        </p:blipFill>
        <p:spPr bwMode="auto">
          <a:xfrm>
            <a:off x="6623720" y="9899"/>
            <a:ext cx="252028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Rectangle 83"/>
          <p:cNvSpPr/>
          <p:nvPr/>
        </p:nvSpPr>
        <p:spPr>
          <a:xfrm>
            <a:off x="7380312" y="441947"/>
            <a:ext cx="1224136" cy="8640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 rot="5400000" flipV="1">
            <a:off x="7840429" y="-67026"/>
            <a:ext cx="303903" cy="1368151"/>
            <a:chOff x="6667500" y="1028700"/>
            <a:chExt cx="0" cy="457200"/>
          </a:xfrm>
        </p:grpSpPr>
        <p:cxnSp>
          <p:nvCxnSpPr>
            <p:cNvPr id="4" name="AutoShape 15"/>
            <p:cNvCxnSpPr>
              <a:cxnSpLocks noChangeShapeType="1"/>
            </p:cNvCxnSpPr>
            <p:nvPr/>
          </p:nvCxnSpPr>
          <p:spPr bwMode="auto">
            <a:xfrm>
              <a:off x="6667500" y="1028700"/>
              <a:ext cx="0" cy="45720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" name="AutoShape 16"/>
            <p:cNvCxnSpPr>
              <a:cxnSpLocks noChangeShapeType="1"/>
            </p:cNvCxnSpPr>
            <p:nvPr/>
          </p:nvCxnSpPr>
          <p:spPr bwMode="auto">
            <a:xfrm flipV="1">
              <a:off x="6667500" y="1223963"/>
              <a:ext cx="0" cy="223837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6" name="Rectangle 5"/>
          <p:cNvSpPr/>
          <p:nvPr/>
        </p:nvSpPr>
        <p:spPr>
          <a:xfrm>
            <a:off x="0" y="-13219"/>
            <a:ext cx="62281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c)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u="sng" dirty="0">
                <a:latin typeface="Times New Roman" pitchFamily="18" charset="0"/>
                <a:cs typeface="Times New Roman" pitchFamily="18" charset="0"/>
              </a:rPr>
              <a:t>Compression ISOBARE réversible d’un gaz parfait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092280" y="-30171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EF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8460432" y="329869"/>
            <a:ext cx="258944" cy="268831"/>
            <a:chOff x="8476" y="11988"/>
            <a:chExt cx="240" cy="239"/>
          </a:xfrm>
        </p:grpSpPr>
        <p:cxnSp>
          <p:nvCxnSpPr>
            <p:cNvPr id="9" name="AutoShape 4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" name="AutoShape 5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316416" y="-30171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EI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7380312" y="545893"/>
            <a:ext cx="0" cy="864096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8604448" y="545893"/>
            <a:ext cx="0" cy="864096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>
            <a:cxnSpLocks/>
          </p:cNvCxnSpPr>
          <p:nvPr/>
        </p:nvCxnSpPr>
        <p:spPr>
          <a:xfrm flipH="1">
            <a:off x="6948264" y="473885"/>
            <a:ext cx="504056" cy="1085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236296" y="1337981"/>
            <a:ext cx="4796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8316416" y="1337981"/>
            <a:ext cx="460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</a:t>
            </a:r>
            <a:endParaRPr lang="fr-FR" dirty="0"/>
          </a:p>
        </p:txBody>
      </p:sp>
      <p:grpSp>
        <p:nvGrpSpPr>
          <p:cNvPr id="17" name="Group 3"/>
          <p:cNvGrpSpPr>
            <a:grpSpLocks/>
          </p:cNvGrpSpPr>
          <p:nvPr/>
        </p:nvGrpSpPr>
        <p:grpSpPr bwMode="auto">
          <a:xfrm>
            <a:off x="7236296" y="297931"/>
            <a:ext cx="258944" cy="268831"/>
            <a:chOff x="8476" y="11988"/>
            <a:chExt cx="240" cy="239"/>
          </a:xfrm>
        </p:grpSpPr>
        <p:cxnSp>
          <p:nvCxnSpPr>
            <p:cNvPr id="18" name="AutoShape 4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" name="AutoShape 5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323528" y="778869"/>
            <a:ext cx="583264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000" b="1" i="0" u="sng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000" b="1" i="0" u="sng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000" b="1" i="0" u="sng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&gt; 0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aire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sous la courbe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 cstate="print"/>
          <a:srcRect l="50557" t="46199" r="17314" b="47921"/>
          <a:stretch>
            <a:fillRect/>
          </a:stretch>
        </p:blipFill>
        <p:spPr bwMode="auto">
          <a:xfrm>
            <a:off x="1619672" y="446183"/>
            <a:ext cx="3456384" cy="355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323528" y="418829"/>
            <a:ext cx="1366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même,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5796136" y="225923"/>
            <a:ext cx="10600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 =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ext</a:t>
            </a:r>
            <a:endParaRPr lang="fr-FR" baseline="-25000" dirty="0"/>
          </a:p>
        </p:txBody>
      </p:sp>
      <p:sp>
        <p:nvSpPr>
          <p:cNvPr id="24" name="Rectangle 23"/>
          <p:cNvSpPr/>
          <p:nvPr/>
        </p:nvSpPr>
        <p:spPr>
          <a:xfrm>
            <a:off x="0" y="1268760"/>
            <a:ext cx="62281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d)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u="sng" dirty="0">
                <a:latin typeface="Times New Roman" pitchFamily="18" charset="0"/>
                <a:cs typeface="Times New Roman" pitchFamily="18" charset="0"/>
              </a:rPr>
              <a:t>Détente ISOTHERME réversible d’un gaz parfait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2" cstate="print"/>
          <a:srcRect l="4252" t="30240" r="74486" b="58000"/>
          <a:stretch>
            <a:fillRect/>
          </a:stretch>
        </p:blipFill>
        <p:spPr bwMode="auto">
          <a:xfrm>
            <a:off x="179511" y="1628800"/>
            <a:ext cx="2739677" cy="85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2" cstate="print"/>
          <a:srcRect l="38689" t="30240" r="42411" b="58000"/>
          <a:stretch>
            <a:fillRect/>
          </a:stretch>
        </p:blipFill>
        <p:spPr bwMode="auto">
          <a:xfrm>
            <a:off x="3101159" y="1619090"/>
            <a:ext cx="2510083" cy="878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52" t="41999" r="65981" b="47081"/>
          <a:stretch>
            <a:fillRect/>
          </a:stretch>
        </p:blipFill>
        <p:spPr bwMode="auto">
          <a:xfrm>
            <a:off x="13340" y="3456052"/>
            <a:ext cx="383858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Connecteur droit 30"/>
          <p:cNvCxnSpPr/>
          <p:nvPr/>
        </p:nvCxnSpPr>
        <p:spPr>
          <a:xfrm>
            <a:off x="7380312" y="2132856"/>
            <a:ext cx="0" cy="1040050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8604448" y="2852936"/>
            <a:ext cx="0" cy="432048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H="1">
            <a:off x="6804248" y="2132856"/>
            <a:ext cx="504056" cy="0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7236296" y="3100898"/>
            <a:ext cx="460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</a:t>
            </a:r>
            <a:endParaRPr lang="fr-FR" dirty="0"/>
          </a:p>
        </p:txBody>
      </p:sp>
      <p:sp>
        <p:nvSpPr>
          <p:cNvPr id="35" name="Rectangle 34"/>
          <p:cNvSpPr/>
          <p:nvPr/>
        </p:nvSpPr>
        <p:spPr>
          <a:xfrm>
            <a:off x="8316416" y="3100898"/>
            <a:ext cx="4796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</a:t>
            </a:r>
            <a:endParaRPr lang="fr-FR" dirty="0"/>
          </a:p>
        </p:txBody>
      </p:sp>
      <p:sp>
        <p:nvSpPr>
          <p:cNvPr id="36" name="Rectangle 35"/>
          <p:cNvSpPr/>
          <p:nvPr/>
        </p:nvSpPr>
        <p:spPr>
          <a:xfrm>
            <a:off x="6372200" y="1916832"/>
            <a:ext cx="460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</a:t>
            </a:r>
            <a:endParaRPr lang="fr-FR" baseline="-25000" dirty="0"/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4031940" y="3610356"/>
            <a:ext cx="583264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400" b="1" i="0" u="sng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400" b="1" i="0" u="sng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400" b="1" i="0" u="sng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4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&lt; 0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opposé de l’aire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sous la courbe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Connecteur droit 39"/>
          <p:cNvCxnSpPr/>
          <p:nvPr/>
        </p:nvCxnSpPr>
        <p:spPr>
          <a:xfrm flipH="1">
            <a:off x="6876256" y="2852936"/>
            <a:ext cx="1728192" cy="0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6444208" y="2636912"/>
            <a:ext cx="4796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</a:t>
            </a:r>
            <a:endParaRPr lang="fr-FR" baseline="-25000" dirty="0"/>
          </a:p>
        </p:txBody>
      </p:sp>
      <p:grpSp>
        <p:nvGrpSpPr>
          <p:cNvPr id="53" name="Group 3"/>
          <p:cNvGrpSpPr>
            <a:grpSpLocks/>
          </p:cNvGrpSpPr>
          <p:nvPr/>
        </p:nvGrpSpPr>
        <p:grpSpPr bwMode="auto">
          <a:xfrm>
            <a:off x="8460432" y="2708920"/>
            <a:ext cx="258944" cy="268831"/>
            <a:chOff x="8476" y="11988"/>
            <a:chExt cx="240" cy="239"/>
          </a:xfrm>
        </p:grpSpPr>
        <p:cxnSp>
          <p:nvCxnSpPr>
            <p:cNvPr id="54" name="AutoShape 4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5" name="AutoShape 5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56" name="Group 3"/>
          <p:cNvGrpSpPr>
            <a:grpSpLocks/>
          </p:cNvGrpSpPr>
          <p:nvPr/>
        </p:nvGrpSpPr>
        <p:grpSpPr bwMode="auto">
          <a:xfrm>
            <a:off x="7236296" y="1956902"/>
            <a:ext cx="258944" cy="268831"/>
            <a:chOff x="8476" y="11988"/>
            <a:chExt cx="240" cy="239"/>
          </a:xfrm>
        </p:grpSpPr>
        <p:cxnSp>
          <p:nvCxnSpPr>
            <p:cNvPr id="57" name="AutoShape 4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" name="AutoShape 5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8316416" y="2348880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EF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7380312" y="1772816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EI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8131" name="Group 3"/>
          <p:cNvGrpSpPr>
            <a:grpSpLocks/>
          </p:cNvGrpSpPr>
          <p:nvPr/>
        </p:nvGrpSpPr>
        <p:grpSpPr bwMode="auto">
          <a:xfrm>
            <a:off x="7380312" y="2132856"/>
            <a:ext cx="1152128" cy="720080"/>
            <a:chOff x="3020" y="4780"/>
            <a:chExt cx="1930" cy="1519"/>
          </a:xfrm>
        </p:grpSpPr>
        <p:sp>
          <p:nvSpPr>
            <p:cNvPr id="48132" name="Freeform 4"/>
            <p:cNvSpPr>
              <a:spLocks/>
            </p:cNvSpPr>
            <p:nvPr/>
          </p:nvSpPr>
          <p:spPr bwMode="auto">
            <a:xfrm>
              <a:off x="3020" y="4780"/>
              <a:ext cx="1930" cy="15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0" y="885"/>
                </a:cxn>
                <a:cxn ang="0">
                  <a:pos x="1930" y="1519"/>
                </a:cxn>
              </a:cxnLst>
              <a:rect l="0" t="0" r="r" b="b"/>
              <a:pathLst>
                <a:path w="1930" h="1519">
                  <a:moveTo>
                    <a:pt x="0" y="0"/>
                  </a:moveTo>
                  <a:cubicBezTo>
                    <a:pt x="154" y="316"/>
                    <a:pt x="308" y="632"/>
                    <a:pt x="630" y="885"/>
                  </a:cubicBezTo>
                  <a:cubicBezTo>
                    <a:pt x="952" y="1138"/>
                    <a:pt x="1441" y="1328"/>
                    <a:pt x="1930" y="1519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133" name="Freeform 5"/>
            <p:cNvSpPr>
              <a:spLocks noChangeAspect="1"/>
            </p:cNvSpPr>
            <p:nvPr/>
          </p:nvSpPr>
          <p:spPr bwMode="auto">
            <a:xfrm>
              <a:off x="3360" y="5370"/>
              <a:ext cx="520" cy="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4" y="346"/>
                </a:cxn>
                <a:cxn ang="0">
                  <a:pos x="520" y="450"/>
                </a:cxn>
              </a:cxnLst>
              <a:rect l="0" t="0" r="r" b="b"/>
              <a:pathLst>
                <a:path w="520" h="450">
                  <a:moveTo>
                    <a:pt x="0" y="0"/>
                  </a:moveTo>
                  <a:cubicBezTo>
                    <a:pt x="56" y="58"/>
                    <a:pt x="257" y="271"/>
                    <a:pt x="344" y="346"/>
                  </a:cubicBezTo>
                  <a:cubicBezTo>
                    <a:pt x="431" y="421"/>
                    <a:pt x="483" y="428"/>
                    <a:pt x="520" y="45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64" name="Rectangle 63"/>
          <p:cNvSpPr/>
          <p:nvPr/>
        </p:nvSpPr>
        <p:spPr>
          <a:xfrm>
            <a:off x="0" y="4293096"/>
            <a:ext cx="6948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e)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u="sng" dirty="0">
                <a:latin typeface="Times New Roman" pitchFamily="18" charset="0"/>
                <a:cs typeface="Times New Roman" pitchFamily="18" charset="0"/>
              </a:rPr>
              <a:t>Compression ISOTHERME réversible d’un gaz parfait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5" cstate="print"/>
          <a:srcRect l="4252" t="41999" r="65981" b="47081"/>
          <a:stretch>
            <a:fillRect/>
          </a:stretch>
        </p:blipFill>
        <p:spPr bwMode="auto">
          <a:xfrm>
            <a:off x="1547663" y="4683306"/>
            <a:ext cx="3886299" cy="80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Rectangle 2"/>
          <p:cNvSpPr>
            <a:spLocks noChangeArrowheads="1"/>
          </p:cNvSpPr>
          <p:nvPr/>
        </p:nvSpPr>
        <p:spPr bwMode="auto">
          <a:xfrm>
            <a:off x="1475656" y="5373216"/>
            <a:ext cx="3888432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400" b="1" i="0" u="sng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400" b="1" i="0" u="sng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400" b="1" i="0" u="sng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4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&gt; 0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aire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sous la courbe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8" name="Connecteur droit 67"/>
          <p:cNvCxnSpPr/>
          <p:nvPr/>
        </p:nvCxnSpPr>
        <p:spPr>
          <a:xfrm>
            <a:off x="7380312" y="4797152"/>
            <a:ext cx="0" cy="1040050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>
            <a:off x="8604448" y="5517232"/>
            <a:ext cx="0" cy="432048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H="1">
            <a:off x="6804248" y="4797152"/>
            <a:ext cx="504056" cy="0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7236296" y="5765194"/>
            <a:ext cx="4796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</a:t>
            </a:r>
            <a:endParaRPr lang="fr-FR" dirty="0"/>
          </a:p>
        </p:txBody>
      </p:sp>
      <p:sp>
        <p:nvSpPr>
          <p:cNvPr id="72" name="Rectangle 71"/>
          <p:cNvSpPr/>
          <p:nvPr/>
        </p:nvSpPr>
        <p:spPr>
          <a:xfrm>
            <a:off x="8316416" y="5765194"/>
            <a:ext cx="460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</a:t>
            </a:r>
            <a:endParaRPr lang="fr-FR" dirty="0"/>
          </a:p>
        </p:txBody>
      </p:sp>
      <p:sp>
        <p:nvSpPr>
          <p:cNvPr id="73" name="Rectangle 72"/>
          <p:cNvSpPr/>
          <p:nvPr/>
        </p:nvSpPr>
        <p:spPr>
          <a:xfrm>
            <a:off x="6372200" y="4581128"/>
            <a:ext cx="4796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</a:t>
            </a:r>
            <a:endParaRPr lang="fr-FR" baseline="-25000" dirty="0"/>
          </a:p>
        </p:txBody>
      </p:sp>
      <p:cxnSp>
        <p:nvCxnSpPr>
          <p:cNvPr id="74" name="Connecteur droit 73"/>
          <p:cNvCxnSpPr/>
          <p:nvPr/>
        </p:nvCxnSpPr>
        <p:spPr>
          <a:xfrm flipH="1">
            <a:off x="6876256" y="5517232"/>
            <a:ext cx="1728192" cy="0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6444208" y="5301208"/>
            <a:ext cx="460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</a:t>
            </a:r>
            <a:endParaRPr lang="fr-FR" baseline="-25000" dirty="0"/>
          </a:p>
        </p:txBody>
      </p: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8316416" y="5013176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EI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7380312" y="4437112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EF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8" name="Group 3"/>
          <p:cNvGrpSpPr>
            <a:grpSpLocks/>
          </p:cNvGrpSpPr>
          <p:nvPr/>
        </p:nvGrpSpPr>
        <p:grpSpPr bwMode="auto">
          <a:xfrm>
            <a:off x="8460432" y="5373216"/>
            <a:ext cx="258944" cy="268831"/>
            <a:chOff x="8476" y="11988"/>
            <a:chExt cx="240" cy="239"/>
          </a:xfrm>
        </p:grpSpPr>
        <p:cxnSp>
          <p:nvCxnSpPr>
            <p:cNvPr id="79" name="AutoShape 4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0" name="AutoShape 5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81" name="Group 3"/>
          <p:cNvGrpSpPr>
            <a:grpSpLocks/>
          </p:cNvGrpSpPr>
          <p:nvPr/>
        </p:nvGrpSpPr>
        <p:grpSpPr bwMode="auto">
          <a:xfrm>
            <a:off x="7236296" y="4621198"/>
            <a:ext cx="258944" cy="268831"/>
            <a:chOff x="8476" y="11988"/>
            <a:chExt cx="240" cy="239"/>
          </a:xfrm>
        </p:grpSpPr>
        <p:cxnSp>
          <p:nvCxnSpPr>
            <p:cNvPr id="82" name="AutoShape 4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3" name="AutoShape 5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48134" name="Group 6"/>
          <p:cNvGrpSpPr>
            <a:grpSpLocks/>
          </p:cNvGrpSpPr>
          <p:nvPr/>
        </p:nvGrpSpPr>
        <p:grpSpPr bwMode="auto">
          <a:xfrm>
            <a:off x="7380312" y="4797152"/>
            <a:ext cx="1152128" cy="720080"/>
            <a:chOff x="5470" y="4780"/>
            <a:chExt cx="1930" cy="1519"/>
          </a:xfrm>
        </p:grpSpPr>
        <p:sp>
          <p:nvSpPr>
            <p:cNvPr id="48135" name="Freeform 7"/>
            <p:cNvSpPr>
              <a:spLocks/>
            </p:cNvSpPr>
            <p:nvPr/>
          </p:nvSpPr>
          <p:spPr bwMode="auto">
            <a:xfrm>
              <a:off x="5470" y="4780"/>
              <a:ext cx="1930" cy="15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0" y="885"/>
                </a:cxn>
                <a:cxn ang="0">
                  <a:pos x="1930" y="1519"/>
                </a:cxn>
              </a:cxnLst>
              <a:rect l="0" t="0" r="r" b="b"/>
              <a:pathLst>
                <a:path w="1930" h="1519">
                  <a:moveTo>
                    <a:pt x="0" y="0"/>
                  </a:moveTo>
                  <a:cubicBezTo>
                    <a:pt x="154" y="316"/>
                    <a:pt x="308" y="632"/>
                    <a:pt x="630" y="885"/>
                  </a:cubicBezTo>
                  <a:cubicBezTo>
                    <a:pt x="952" y="1138"/>
                    <a:pt x="1441" y="1328"/>
                    <a:pt x="1930" y="1519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136" name="Freeform 8"/>
            <p:cNvSpPr>
              <a:spLocks noChangeAspect="1"/>
            </p:cNvSpPr>
            <p:nvPr/>
          </p:nvSpPr>
          <p:spPr bwMode="auto">
            <a:xfrm>
              <a:off x="5990" y="5550"/>
              <a:ext cx="610" cy="4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0" y="280"/>
                </a:cxn>
                <a:cxn ang="0">
                  <a:pos x="610" y="410"/>
                </a:cxn>
              </a:cxnLst>
              <a:rect l="0" t="0" r="r" b="b"/>
              <a:pathLst>
                <a:path w="610" h="410">
                  <a:moveTo>
                    <a:pt x="0" y="0"/>
                  </a:moveTo>
                  <a:cubicBezTo>
                    <a:pt x="55" y="47"/>
                    <a:pt x="228" y="212"/>
                    <a:pt x="330" y="280"/>
                  </a:cubicBezTo>
                  <a:cubicBezTo>
                    <a:pt x="432" y="348"/>
                    <a:pt x="552" y="383"/>
                    <a:pt x="610" y="41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87" name="Rectangle 86"/>
          <p:cNvSpPr/>
          <p:nvPr/>
        </p:nvSpPr>
        <p:spPr>
          <a:xfrm>
            <a:off x="179512" y="4827323"/>
            <a:ext cx="1366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même,</a:t>
            </a:r>
            <a:endParaRPr lang="fr-FR" dirty="0"/>
          </a:p>
        </p:txBody>
      </p:sp>
      <p:pic>
        <p:nvPicPr>
          <p:cNvPr id="8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6078677"/>
            <a:ext cx="504825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971550" y="6150114"/>
            <a:ext cx="8172450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fr-FR" sz="2000" i="1" dirty="0"/>
              <a:t>Pour les </a:t>
            </a:r>
            <a:r>
              <a:rPr lang="fr-FR" sz="2000" b="1" i="1" dirty="0"/>
              <a:t>systèmes fermés</a:t>
            </a:r>
            <a:r>
              <a:rPr lang="fr-FR" sz="2000" i="1" dirty="0"/>
              <a:t>, l’allure d’un </a:t>
            </a:r>
            <a:r>
              <a:rPr lang="fr-FR" sz="2000" b="1" u="sng" dirty="0"/>
              <a:t>diagramme de Clapeyron (</a:t>
            </a:r>
            <a:r>
              <a:rPr lang="fr-FR" sz="2000" b="1" u="sng" dirty="0" err="1"/>
              <a:t>P,v</a:t>
            </a:r>
            <a:r>
              <a:rPr lang="fr-FR" sz="2000" b="1" u="sng" dirty="0"/>
              <a:t>)</a:t>
            </a:r>
            <a:r>
              <a:rPr lang="fr-FR" sz="2000" b="1" dirty="0"/>
              <a:t> </a:t>
            </a:r>
            <a:r>
              <a:rPr lang="fr-FR" sz="2000" i="1" dirty="0"/>
              <a:t>est la même que celle d’un </a:t>
            </a:r>
            <a:r>
              <a:rPr lang="fr-FR" sz="2000" b="1" u="sng" dirty="0"/>
              <a:t>diagramme de Watt (P,V) </a:t>
            </a:r>
            <a:r>
              <a:rPr lang="fr-FR" sz="2000" dirty="0"/>
              <a:t>.</a:t>
            </a:r>
            <a:endParaRPr lang="fr-FR" sz="2000" b="1" u="sng" dirty="0">
              <a:sym typeface="Wingdings 2" pitchFamily="18" charset="2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9F06DADE-D061-533E-75E8-B44F885DA1C6}"/>
              </a:ext>
            </a:extLst>
          </p:cNvPr>
          <p:cNvSpPr/>
          <p:nvPr/>
        </p:nvSpPr>
        <p:spPr>
          <a:xfrm>
            <a:off x="835387" y="3221335"/>
            <a:ext cx="2749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B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car </a:t>
            </a:r>
            <a:r>
              <a:rPr lang="fr-FR" sz="2000" b="1" dirty="0" err="1">
                <a:solidFill>
                  <a:srgbClr val="00B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nRT</a:t>
            </a:r>
            <a:r>
              <a:rPr lang="fr-FR" sz="2000" b="1" dirty="0">
                <a:solidFill>
                  <a:srgbClr val="00B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= constante</a:t>
            </a:r>
            <a:endParaRPr lang="fr-FR" dirty="0">
              <a:solidFill>
                <a:srgbClr val="00B050"/>
              </a:solidFill>
            </a:endParaRPr>
          </a:p>
        </p:txBody>
      </p: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xmlns="" id="{D148FBB5-1D98-80F9-2696-D07A4D69C16F}"/>
              </a:ext>
            </a:extLst>
          </p:cNvPr>
          <p:cNvCxnSpPr/>
          <p:nvPr/>
        </p:nvCxnSpPr>
        <p:spPr>
          <a:xfrm flipH="1" flipV="1">
            <a:off x="1049624" y="2977751"/>
            <a:ext cx="22368" cy="28392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2">
            <a:extLst>
              <a:ext uri="{FF2B5EF4-FFF2-40B4-BE49-F238E27FC236}">
                <a16:creationId xmlns:a16="http://schemas.microsoft.com/office/drawing/2014/main" xmlns="" id="{537EF6EA-2BF2-62FE-A30D-8218F54D5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9283" y="2605317"/>
            <a:ext cx="2701551" cy="333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= –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nRT</a:t>
            </a:r>
            <a:r>
              <a:rPr kumimoji="0" lang="fr-FR" sz="24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×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[ ln V ] </a:t>
            </a:r>
            <a:endParaRPr kumimoji="0" lang="fr-FR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xmlns="" id="{20B7C0FF-6887-DC3F-BC06-BC232148F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4963" y="2828472"/>
            <a:ext cx="521821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V</a:t>
            </a:r>
            <a:r>
              <a:rPr lang="fr-FR" b="1" baseline="-25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A</a:t>
            </a:r>
            <a:endParaRPr kumimoji="0" lang="fr-FR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xmlns="" id="{C0F55EA6-74E5-C6BA-49E7-BAECB87CC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5345" y="2543204"/>
            <a:ext cx="521821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V</a:t>
            </a:r>
            <a:r>
              <a:rPr lang="fr-FR" b="1" baseline="-25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B</a:t>
            </a:r>
            <a:endParaRPr kumimoji="0" lang="fr-FR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45" name="Picture 5">
            <a:extLst>
              <a:ext uri="{FF2B5EF4-FFF2-40B4-BE49-F238E27FC236}">
                <a16:creationId xmlns:a16="http://schemas.microsoft.com/office/drawing/2014/main" xmlns="" id="{BEFF822E-96E9-8215-9EAC-D666C657A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81036" t="30161" r="14292" b="58079"/>
          <a:stretch>
            <a:fillRect/>
          </a:stretch>
        </p:blipFill>
        <p:spPr bwMode="auto">
          <a:xfrm>
            <a:off x="2187654" y="2348880"/>
            <a:ext cx="657475" cy="93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6" name="Groupe 45">
            <a:extLst>
              <a:ext uri="{FF2B5EF4-FFF2-40B4-BE49-F238E27FC236}">
                <a16:creationId xmlns:a16="http://schemas.microsoft.com/office/drawing/2014/main" xmlns="" id="{29E7DC6B-0C25-C406-4D33-15284CE289B3}"/>
              </a:ext>
            </a:extLst>
          </p:cNvPr>
          <p:cNvGrpSpPr/>
          <p:nvPr/>
        </p:nvGrpSpPr>
        <p:grpSpPr>
          <a:xfrm>
            <a:off x="2691451" y="2425278"/>
            <a:ext cx="1181734" cy="830997"/>
            <a:chOff x="7869565" y="3709201"/>
            <a:chExt cx="1181734" cy="83099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BD3BDA36-1440-E6E3-957A-39A328185B09}"/>
                </a:ext>
              </a:extLst>
            </p:cNvPr>
            <p:cNvSpPr/>
            <p:nvPr/>
          </p:nvSpPr>
          <p:spPr>
            <a:xfrm>
              <a:off x="7869565" y="3880698"/>
              <a:ext cx="118173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dirty="0">
                  <a:solidFill>
                    <a:srgbClr val="00206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    ×</a:t>
              </a:r>
              <a:r>
                <a:rPr lang="fr-FR" sz="2400" b="1" dirty="0">
                  <a:solidFill>
                    <a:srgbClr val="00206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 </a:t>
              </a:r>
              <a:r>
                <a:rPr lang="fr-FR" sz="2400" b="1" dirty="0" err="1">
                  <a:solidFill>
                    <a:srgbClr val="00206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dV</a:t>
              </a:r>
              <a:endParaRPr lang="fr-FR" sz="2000" b="1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FF4564D4-76B1-E4B8-CF29-5981EDBE6C03}"/>
                </a:ext>
              </a:extLst>
            </p:cNvPr>
            <p:cNvSpPr/>
            <p:nvPr/>
          </p:nvSpPr>
          <p:spPr>
            <a:xfrm>
              <a:off x="7927454" y="3709201"/>
              <a:ext cx="38985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>
                  <a:solidFill>
                    <a:srgbClr val="00206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1</a:t>
              </a:r>
            </a:p>
            <a:p>
              <a:r>
                <a:rPr lang="fr-FR" sz="2400" b="1" dirty="0">
                  <a:solidFill>
                    <a:srgbClr val="00206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V</a:t>
              </a:r>
              <a:endParaRPr lang="fr-FR" sz="2000" b="1" dirty="0"/>
            </a:p>
          </p:txBody>
        </p:sp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xmlns="" id="{455216BB-6C40-3A84-AF7B-DFB59C9F66F3}"/>
                </a:ext>
              </a:extLst>
            </p:cNvPr>
            <p:cNvCxnSpPr/>
            <p:nvPr/>
          </p:nvCxnSpPr>
          <p:spPr>
            <a:xfrm>
              <a:off x="8023243" y="4111530"/>
              <a:ext cx="22756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" name="Picture 5">
            <a:extLst>
              <a:ext uri="{FF2B5EF4-FFF2-40B4-BE49-F238E27FC236}">
                <a16:creationId xmlns:a16="http://schemas.microsoft.com/office/drawing/2014/main" xmlns="" id="{5AC4AE5D-F45A-82B9-D534-78366BE65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4252" t="30240" r="89884" b="58000"/>
          <a:stretch>
            <a:fillRect/>
          </a:stretch>
        </p:blipFill>
        <p:spPr bwMode="auto">
          <a:xfrm>
            <a:off x="35496" y="2424878"/>
            <a:ext cx="792088" cy="89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xmlns="" id="{02B1B566-F357-00BB-F621-93FB5015D1F1}"/>
              </a:ext>
            </a:extLst>
          </p:cNvPr>
          <p:cNvSpPr/>
          <p:nvPr/>
        </p:nvSpPr>
        <p:spPr>
          <a:xfrm>
            <a:off x="251520" y="2420888"/>
            <a:ext cx="23028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B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car </a:t>
            </a:r>
            <a:r>
              <a:rPr lang="fr-FR" sz="2000" b="1" dirty="0" smtClean="0">
                <a:solidFill>
                  <a:srgbClr val="00B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réversible</a:t>
            </a:r>
            <a:endParaRPr lang="fr-FR" dirty="0">
              <a:solidFill>
                <a:srgbClr val="00B050"/>
              </a:solidFill>
            </a:endParaRPr>
          </a:p>
        </p:txBody>
      </p:sp>
      <p:cxnSp>
        <p:nvCxnSpPr>
          <p:cNvPr id="91" name="Connecteur droit avec flèche 90">
            <a:extLst>
              <a:ext uri="{FF2B5EF4-FFF2-40B4-BE49-F238E27FC236}">
                <a16:creationId xmlns:a16="http://schemas.microsoft.com/office/drawing/2014/main" xmlns="" id="{4561398B-EEEE-DDB0-E2EC-2621303F61AB}"/>
              </a:ext>
            </a:extLst>
          </p:cNvPr>
          <p:cNvCxnSpPr>
            <a:cxnSpLocks/>
          </p:cNvCxnSpPr>
          <p:nvPr/>
        </p:nvCxnSpPr>
        <p:spPr>
          <a:xfrm flipH="1" flipV="1">
            <a:off x="1111735" y="2119554"/>
            <a:ext cx="18375" cy="40011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3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3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3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66" grpId="0"/>
      <p:bldP spid="71" grpId="0"/>
      <p:bldP spid="72" grpId="0"/>
      <p:bldP spid="73" grpId="0"/>
      <p:bldP spid="75" grpId="0"/>
      <p:bldP spid="76" grpId="0"/>
      <p:bldP spid="77" grpId="0"/>
      <p:bldP spid="87" grpId="0"/>
      <p:bldP spid="8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2">
            <a:extLst>
              <a:ext uri="{FF2B5EF4-FFF2-40B4-BE49-F238E27FC236}">
                <a16:creationId xmlns:a16="http://schemas.microsoft.com/office/drawing/2014/main" xmlns="" id="{13831D68-3CEC-92D4-2FFF-129A24571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00" y="4132200"/>
            <a:ext cx="9001000" cy="137220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 cstate="print"/>
          <a:srcRect l="71819" t="49559" r="9281" b="30281"/>
          <a:stretch>
            <a:fillRect/>
          </a:stretch>
        </p:blipFill>
        <p:spPr bwMode="auto">
          <a:xfrm>
            <a:off x="6623720" y="216024"/>
            <a:ext cx="252028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Forme libre 34"/>
          <p:cNvSpPr/>
          <p:nvPr/>
        </p:nvSpPr>
        <p:spPr>
          <a:xfrm>
            <a:off x="7380312" y="577255"/>
            <a:ext cx="1219200" cy="946150"/>
          </a:xfrm>
          <a:custGeom>
            <a:avLst/>
            <a:gdLst>
              <a:gd name="connsiteX0" fmla="*/ 3175 w 1219200"/>
              <a:gd name="connsiteY0" fmla="*/ 939800 h 946150"/>
              <a:gd name="connsiteX1" fmla="*/ 0 w 1219200"/>
              <a:gd name="connsiteY1" fmla="*/ 0 h 946150"/>
              <a:gd name="connsiteX2" fmla="*/ 123825 w 1219200"/>
              <a:gd name="connsiteY2" fmla="*/ 212725 h 946150"/>
              <a:gd name="connsiteX3" fmla="*/ 317500 w 1219200"/>
              <a:gd name="connsiteY3" fmla="*/ 365125 h 946150"/>
              <a:gd name="connsiteX4" fmla="*/ 622300 w 1219200"/>
              <a:gd name="connsiteY4" fmla="*/ 536575 h 946150"/>
              <a:gd name="connsiteX5" fmla="*/ 965200 w 1219200"/>
              <a:gd name="connsiteY5" fmla="*/ 663575 h 946150"/>
              <a:gd name="connsiteX6" fmla="*/ 1168400 w 1219200"/>
              <a:gd name="connsiteY6" fmla="*/ 727075 h 946150"/>
              <a:gd name="connsiteX7" fmla="*/ 1216025 w 1219200"/>
              <a:gd name="connsiteY7" fmla="*/ 739775 h 946150"/>
              <a:gd name="connsiteX8" fmla="*/ 1219200 w 1219200"/>
              <a:gd name="connsiteY8" fmla="*/ 946150 h 946150"/>
              <a:gd name="connsiteX9" fmla="*/ 3175 w 1219200"/>
              <a:gd name="connsiteY9" fmla="*/ 939800 h 94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" h="946150">
                <a:moveTo>
                  <a:pt x="3175" y="939800"/>
                </a:moveTo>
                <a:cubicBezTo>
                  <a:pt x="2117" y="626533"/>
                  <a:pt x="1058" y="313267"/>
                  <a:pt x="0" y="0"/>
                </a:cubicBezTo>
                <a:lnTo>
                  <a:pt x="123825" y="212725"/>
                </a:lnTo>
                <a:lnTo>
                  <a:pt x="317500" y="365125"/>
                </a:lnTo>
                <a:lnTo>
                  <a:pt x="622300" y="536575"/>
                </a:lnTo>
                <a:lnTo>
                  <a:pt x="965200" y="663575"/>
                </a:lnTo>
                <a:lnTo>
                  <a:pt x="1168400" y="727075"/>
                </a:lnTo>
                <a:lnTo>
                  <a:pt x="1216025" y="739775"/>
                </a:lnTo>
                <a:cubicBezTo>
                  <a:pt x="1217083" y="808567"/>
                  <a:pt x="1218142" y="877358"/>
                  <a:pt x="1219200" y="946150"/>
                </a:cubicBezTo>
                <a:lnTo>
                  <a:pt x="3175" y="93980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0" y="-30171"/>
            <a:ext cx="6948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e)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u="sng" dirty="0">
                <a:latin typeface="Times New Roman" pitchFamily="18" charset="0"/>
                <a:cs typeface="Times New Roman" pitchFamily="18" charset="0"/>
              </a:rPr>
              <a:t>Compression ISOTHERME réversible d’un gaz parfait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4252" t="41999" r="65981" b="47081"/>
          <a:stretch>
            <a:fillRect/>
          </a:stretch>
        </p:blipFill>
        <p:spPr bwMode="auto">
          <a:xfrm>
            <a:off x="1835696" y="360040"/>
            <a:ext cx="348961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03648" y="1152128"/>
            <a:ext cx="3888432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000" b="1" i="0" u="sng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000" b="1" i="0" u="sng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000" b="1" i="0" u="sng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&gt; 0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aire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sous la courbe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7380312" y="576064"/>
            <a:ext cx="0" cy="1040050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8604448" y="1296144"/>
            <a:ext cx="0" cy="432048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H="1">
            <a:off x="6804248" y="576064"/>
            <a:ext cx="504056" cy="0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236296" y="1544106"/>
            <a:ext cx="4796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8316416" y="1544106"/>
            <a:ext cx="460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6372200" y="360040"/>
            <a:ext cx="4796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</a:t>
            </a:r>
            <a:endParaRPr lang="fr-FR" baseline="-25000" dirty="0"/>
          </a:p>
        </p:txBody>
      </p:sp>
      <p:cxnSp>
        <p:nvCxnSpPr>
          <p:cNvPr id="12" name="Connecteur droit 11"/>
          <p:cNvCxnSpPr/>
          <p:nvPr/>
        </p:nvCxnSpPr>
        <p:spPr>
          <a:xfrm flipH="1">
            <a:off x="6876256" y="1296144"/>
            <a:ext cx="1728192" cy="0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444208" y="1080120"/>
            <a:ext cx="460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</a:t>
            </a:r>
            <a:endParaRPr lang="fr-FR" baseline="-25000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316416" y="792088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EI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380312" y="216024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EF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3"/>
          <p:cNvGrpSpPr>
            <a:grpSpLocks/>
          </p:cNvGrpSpPr>
          <p:nvPr/>
        </p:nvGrpSpPr>
        <p:grpSpPr bwMode="auto">
          <a:xfrm>
            <a:off x="8460432" y="1152128"/>
            <a:ext cx="258944" cy="268831"/>
            <a:chOff x="8476" y="11988"/>
            <a:chExt cx="240" cy="239"/>
          </a:xfrm>
        </p:grpSpPr>
        <p:cxnSp>
          <p:nvCxnSpPr>
            <p:cNvPr id="17" name="AutoShape 4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" name="AutoShape 5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9" name="Group 3"/>
          <p:cNvGrpSpPr>
            <a:grpSpLocks/>
          </p:cNvGrpSpPr>
          <p:nvPr/>
        </p:nvGrpSpPr>
        <p:grpSpPr bwMode="auto">
          <a:xfrm>
            <a:off x="7236296" y="400110"/>
            <a:ext cx="258944" cy="268831"/>
            <a:chOff x="8476" y="11988"/>
            <a:chExt cx="240" cy="239"/>
          </a:xfrm>
        </p:grpSpPr>
        <p:cxnSp>
          <p:nvCxnSpPr>
            <p:cNvPr id="20" name="AutoShape 4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" name="AutoShape 5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22" name="Group 6"/>
          <p:cNvGrpSpPr>
            <a:grpSpLocks/>
          </p:cNvGrpSpPr>
          <p:nvPr/>
        </p:nvGrpSpPr>
        <p:grpSpPr bwMode="auto">
          <a:xfrm>
            <a:off x="7380312" y="576064"/>
            <a:ext cx="1152128" cy="720080"/>
            <a:chOff x="5470" y="4780"/>
            <a:chExt cx="1930" cy="1519"/>
          </a:xfrm>
        </p:grpSpPr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5470" y="4780"/>
              <a:ext cx="1930" cy="15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0" y="885"/>
                </a:cxn>
                <a:cxn ang="0">
                  <a:pos x="1930" y="1519"/>
                </a:cxn>
              </a:cxnLst>
              <a:rect l="0" t="0" r="r" b="b"/>
              <a:pathLst>
                <a:path w="1930" h="1519">
                  <a:moveTo>
                    <a:pt x="0" y="0"/>
                  </a:moveTo>
                  <a:cubicBezTo>
                    <a:pt x="154" y="316"/>
                    <a:pt x="308" y="632"/>
                    <a:pt x="630" y="885"/>
                  </a:cubicBezTo>
                  <a:cubicBezTo>
                    <a:pt x="952" y="1138"/>
                    <a:pt x="1441" y="1328"/>
                    <a:pt x="1930" y="1519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8"/>
            <p:cNvSpPr>
              <a:spLocks noChangeAspect="1"/>
            </p:cNvSpPr>
            <p:nvPr/>
          </p:nvSpPr>
          <p:spPr bwMode="auto">
            <a:xfrm>
              <a:off x="5990" y="5550"/>
              <a:ext cx="610" cy="4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0" y="280"/>
                </a:cxn>
                <a:cxn ang="0">
                  <a:pos x="610" y="410"/>
                </a:cxn>
              </a:cxnLst>
              <a:rect l="0" t="0" r="r" b="b"/>
              <a:pathLst>
                <a:path w="610" h="410">
                  <a:moveTo>
                    <a:pt x="0" y="0"/>
                  </a:moveTo>
                  <a:cubicBezTo>
                    <a:pt x="55" y="47"/>
                    <a:pt x="228" y="212"/>
                    <a:pt x="330" y="280"/>
                  </a:cubicBezTo>
                  <a:cubicBezTo>
                    <a:pt x="432" y="348"/>
                    <a:pt x="552" y="383"/>
                    <a:pt x="610" y="41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467544" y="504056"/>
            <a:ext cx="1366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même,</a:t>
            </a:r>
            <a:endParaRPr lang="fr-FR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844824"/>
            <a:ext cx="504825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619672" y="1929026"/>
            <a:ext cx="7524328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fr-FR" sz="2000" i="1" dirty="0"/>
              <a:t>Pour les </a:t>
            </a:r>
            <a:r>
              <a:rPr lang="fr-FR" sz="2000" b="1" i="1" dirty="0"/>
              <a:t>systèmes fermés</a:t>
            </a:r>
            <a:r>
              <a:rPr lang="fr-FR" sz="2000" i="1" dirty="0"/>
              <a:t>, l’allure d’un </a:t>
            </a:r>
            <a:r>
              <a:rPr lang="fr-FR" sz="2000" b="1" u="sng" dirty="0"/>
              <a:t>diagramme de Clapeyron (</a:t>
            </a:r>
            <a:r>
              <a:rPr lang="fr-FR" sz="2000" b="1" u="sng" dirty="0" err="1"/>
              <a:t>P,v</a:t>
            </a:r>
            <a:r>
              <a:rPr lang="fr-FR" sz="2000" b="1" u="sng" dirty="0"/>
              <a:t>)</a:t>
            </a:r>
            <a:r>
              <a:rPr lang="fr-FR" sz="2000" b="1" dirty="0"/>
              <a:t> </a:t>
            </a:r>
            <a:r>
              <a:rPr lang="fr-FR" sz="2000" i="1" dirty="0"/>
              <a:t>est la même que celle d’un </a:t>
            </a:r>
            <a:r>
              <a:rPr lang="fr-FR" sz="2000" b="1" u="sng" dirty="0"/>
              <a:t>diagramme de Watt (P,V) </a:t>
            </a:r>
            <a:r>
              <a:rPr lang="fr-FR" sz="2000" dirty="0"/>
              <a:t>.</a:t>
            </a:r>
            <a:endParaRPr lang="fr-FR" sz="2000" b="1" u="sng" dirty="0">
              <a:sym typeface="Wingdings 2" pitchFamily="18" charset="2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44456" y="2923168"/>
            <a:ext cx="76995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>
                <a:latin typeface="Bookman Old Style" pitchFamily="18" charset="0"/>
              </a:rPr>
              <a:t>2) </a:t>
            </a:r>
            <a:r>
              <a:rPr lang="fr-FR" sz="2200" b="1" u="sng" dirty="0">
                <a:latin typeface="Bookman Old Style" pitchFamily="18" charset="0"/>
              </a:rPr>
              <a:t>Echange d’énergie par TRANSFERT THERMIQUE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67544" y="3355216"/>
            <a:ext cx="7946528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TRANSFERT THERMIQUE</a:t>
            </a:r>
            <a:r>
              <a:rPr lang="fr-FR" sz="2000" dirty="0">
                <a:solidFill>
                  <a:srgbClr val="231F2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= énergie échangée par un système avec l'extérieur sous forme </a:t>
            </a:r>
            <a:r>
              <a:rPr lang="fr-FR" sz="2000" b="1" i="1" dirty="0">
                <a:solidFill>
                  <a:srgbClr val="231F2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microscopique et désordonnée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7544" y="4217591"/>
            <a:ext cx="2304256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2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Se note </a:t>
            </a:r>
            <a:r>
              <a:rPr lang="fr-FR" sz="22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Q </a:t>
            </a:r>
            <a:r>
              <a:rPr lang="fr-FR" sz="22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ou </a:t>
            </a:r>
            <a:r>
              <a:rPr lang="fr-FR" sz="2200" b="1" dirty="0" err="1">
                <a:solidFill>
                  <a:srgbClr val="FF000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d</a:t>
            </a:r>
            <a:r>
              <a:rPr lang="fr-FR" sz="22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Q</a:t>
            </a:r>
            <a:endParaRPr lang="fr-F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928640" y="4221361"/>
            <a:ext cx="2448272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2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S’exprime en </a:t>
            </a:r>
            <a:r>
              <a:rPr lang="fr-FR" sz="22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J</a:t>
            </a:r>
            <a:endParaRPr lang="fr-F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533752" y="4221361"/>
            <a:ext cx="2880320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2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Grandeur </a:t>
            </a:r>
            <a:r>
              <a:rPr lang="fr-FR" sz="22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algébrique</a:t>
            </a:r>
            <a:endParaRPr lang="fr-FR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5653697"/>
            <a:ext cx="504825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1691680" y="5653697"/>
            <a:ext cx="7452320" cy="10156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i="1" dirty="0"/>
              <a:t>Il existe des transformations thermodynamiques au cours desquelles les </a:t>
            </a:r>
            <a:r>
              <a:rPr lang="fr-FR" sz="2000" b="1" i="1" dirty="0"/>
              <a:t>systèmes ne réalisent aucun transfert thermique avec l’extérieur</a:t>
            </a:r>
            <a:r>
              <a:rPr lang="fr-FR" sz="2000" i="1" dirty="0"/>
              <a:t> </a:t>
            </a:r>
            <a:r>
              <a:rPr lang="fr-FR" sz="2000" dirty="0"/>
              <a:t>(</a:t>
            </a:r>
            <a:r>
              <a:rPr lang="fr-FR" sz="2000" b="1" dirty="0"/>
              <a:t>Q = 0</a:t>
            </a:r>
            <a:r>
              <a:rPr lang="fr-FR" sz="2000" dirty="0"/>
              <a:t>)</a:t>
            </a:r>
            <a:r>
              <a:rPr lang="fr-FR" sz="2000" i="1" dirty="0"/>
              <a:t> : ces transformations sont dites </a:t>
            </a:r>
            <a:r>
              <a:rPr lang="fr-FR" sz="2000" b="1" u="sng" dirty="0"/>
              <a:t>ADIABATIQUES</a:t>
            </a:r>
            <a:r>
              <a:rPr lang="fr-FR" sz="2000" i="1" dirty="0"/>
              <a:t>.</a:t>
            </a:r>
            <a:endParaRPr lang="fr-FR" sz="2000" dirty="0"/>
          </a:p>
        </p:txBody>
      </p:sp>
      <p:sp>
        <p:nvSpPr>
          <p:cNvPr id="37" name="Flèche courbée vers la gauche 6">
            <a:extLst>
              <a:ext uri="{FF2B5EF4-FFF2-40B4-BE49-F238E27FC236}">
                <a16:creationId xmlns:a16="http://schemas.microsoft.com/office/drawing/2014/main" xmlns="" id="{D87B7276-7D34-F787-2A26-DE301145F1CF}"/>
              </a:ext>
            </a:extLst>
          </p:cNvPr>
          <p:cNvSpPr/>
          <p:nvPr/>
        </p:nvSpPr>
        <p:spPr>
          <a:xfrm>
            <a:off x="8460432" y="4305984"/>
            <a:ext cx="504056" cy="94033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xmlns="" id="{01D268E0-8834-B5BC-5A20-42AB021B4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4595688"/>
            <a:ext cx="907300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lang="fr-FR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 </a:t>
            </a:r>
            <a:r>
              <a:rPr lang="fr-FR" sz="2400" u="sng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ou </a:t>
            </a:r>
            <a:r>
              <a:rPr lang="fr-FR" sz="2400" b="1" u="sng" dirty="0" err="1">
                <a:solidFill>
                  <a:srgbClr val="FF000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d</a:t>
            </a:r>
            <a:r>
              <a:rPr lang="fr-FR" sz="2400" b="1" u="sng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Q</a:t>
            </a:r>
            <a:r>
              <a:rPr lang="fr-FR" sz="2400" b="1" u="sng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 0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système RECOIT de l’énergie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du milieu extérieur.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xmlns="" id="{A131746C-1124-7F44-954E-09AD60E06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4990058"/>
            <a:ext cx="907300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lang="fr-FR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 </a:t>
            </a:r>
            <a:r>
              <a:rPr lang="fr-FR" sz="2400" u="sng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ou </a:t>
            </a:r>
            <a:r>
              <a:rPr lang="fr-FR" sz="2400" b="1" u="sng" dirty="0" err="1">
                <a:solidFill>
                  <a:srgbClr val="FF000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d</a:t>
            </a:r>
            <a:r>
              <a:rPr lang="fr-FR" sz="2400" b="1" u="sng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Q</a:t>
            </a:r>
            <a:r>
              <a:rPr lang="fr-FR" sz="2400" b="1" u="sng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4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&lt; 0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système CEDE de l’énergie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 milieu extérieur.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8" grpId="0"/>
      <p:bldP spid="29" grpId="0" animBg="1"/>
      <p:bldP spid="30" grpId="0" animBg="1"/>
      <p:bldP spid="31" grpId="0" animBg="1"/>
      <p:bldP spid="32" grpId="0" animBg="1"/>
      <p:bldP spid="34" grpId="0" animBg="1"/>
      <p:bldP spid="37" grpId="0" animBg="1"/>
      <p:bldP spid="38" grpId="0"/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0"/>
            <a:ext cx="76995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>
                <a:latin typeface="Bookman Old Style" pitchFamily="18" charset="0"/>
              </a:rPr>
              <a:t>2) </a:t>
            </a:r>
            <a:r>
              <a:rPr lang="fr-FR" sz="2200" b="1" u="sng" dirty="0">
                <a:latin typeface="Bookman Old Style" pitchFamily="18" charset="0"/>
              </a:rPr>
              <a:t>Echange d’énergie par TRANSFERT THERMIQUE</a:t>
            </a:r>
            <a:endParaRPr lang="fr-FR" sz="2200" dirty="0">
              <a:latin typeface="Bookman Old Style" pitchFamily="18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04664"/>
            <a:ext cx="655272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3951439" y="4339396"/>
            <a:ext cx="29295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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Exemples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: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B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,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D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et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F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.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9512" y="4370173"/>
            <a:ext cx="3744416" cy="432048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/>
              </a:rPr>
              <a:t>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95536" y="4370173"/>
            <a:ext cx="3672408" cy="42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CONDUCTION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thermique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478728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Partie la plus froide du système qui s’échauffe au contact de la partie la plus chaude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;</a:t>
            </a: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 </a:t>
            </a:r>
            <a:r>
              <a:rPr kumimoji="0" lang="fr-FR" sz="20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Solides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: l’énergie microscopique de vibration du réseau cristallin augmente ;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 </a:t>
            </a:r>
            <a:r>
              <a:rPr kumimoji="0" lang="fr-FR" sz="20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Fluides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: l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’énergie cinétique microscopique d’agitation des particules augmente 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cs typeface="Arial" pitchFamily="34" charset="0"/>
              </a:rPr>
              <a:t>- </a:t>
            </a:r>
            <a:r>
              <a:rPr lang="fr-FR" sz="2000" b="1" dirty="0">
                <a:solidFill>
                  <a:srgbClr val="FF0000"/>
                </a:solidFill>
                <a:cs typeface="Arial" pitchFamily="34" charset="0"/>
              </a:rPr>
              <a:t>Pas de mouvement de matière à l’échelle macroscopique</a:t>
            </a:r>
            <a:r>
              <a:rPr lang="fr-FR" sz="2000" dirty="0">
                <a:cs typeface="Arial" pitchFamily="34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cs typeface="Arial" pitchFamily="34" charset="0"/>
              </a:rPr>
              <a:t>- Transfert dans le sens des températures décroissantes.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091999" y="6427628"/>
            <a:ext cx="6336704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Tous les systèmes mais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principalement les solides</a:t>
            </a:r>
            <a:endParaRPr kumimoji="0" lang="fr-FR" sz="28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552" y="6407643"/>
            <a:ext cx="27881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ym typeface="Wingdings 3"/>
              </a:rPr>
              <a:t></a:t>
            </a:r>
            <a:r>
              <a:rPr lang="fr-FR" sz="2000" dirty="0"/>
              <a:t> </a:t>
            </a:r>
            <a:r>
              <a:rPr lang="fr-FR" sz="2000" b="1" u="sng" dirty="0"/>
              <a:t>Systèmes concernés</a:t>
            </a:r>
            <a:r>
              <a:rPr lang="fr-FR" sz="2000" dirty="0"/>
              <a:t> 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1" grpId="0"/>
      <p:bldP spid="5" grpId="0" animBg="1"/>
      <p:bldP spid="6" grpId="0"/>
      <p:bldP spid="46083" grpId="0"/>
      <p:bldP spid="46082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69397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I- Les transformations thermodynamiques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72008" y="476672"/>
            <a:ext cx="8964488" cy="136815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51520" y="476672"/>
            <a:ext cx="864096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Une transformation thermodynamique est un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processus au cours duquel un système thermodynamique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sous l’action d’une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perturbation extérieure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passe d’un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état d’équilibre initial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à un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état d’équilibre final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1988840"/>
            <a:ext cx="17636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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Exemple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:</a:t>
            </a:r>
          </a:p>
        </p:txBody>
      </p:sp>
      <p:grpSp>
        <p:nvGrpSpPr>
          <p:cNvPr id="20" name="Groupe 19"/>
          <p:cNvGrpSpPr/>
          <p:nvPr/>
        </p:nvGrpSpPr>
        <p:grpSpPr>
          <a:xfrm>
            <a:off x="1610657" y="1977265"/>
            <a:ext cx="3096344" cy="2531855"/>
            <a:chOff x="1610657" y="1977265"/>
            <a:chExt cx="3096344" cy="2531855"/>
          </a:xfrm>
        </p:grpSpPr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43808" y="1988840"/>
              <a:ext cx="1339226" cy="2448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1610657" y="1977265"/>
              <a:ext cx="3096344" cy="25318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19672" y="2011990"/>
              <a:ext cx="1481496" cy="707886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Air ambiant</a:t>
              </a:r>
            </a:p>
            <a:p>
              <a:pPr algn="ctr"/>
              <a:r>
                <a:rPr lang="fr-FR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25 °C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5940152" y="1916833"/>
            <a:ext cx="3096344" cy="2592288"/>
            <a:chOff x="5940152" y="1916833"/>
            <a:chExt cx="3096344" cy="2592288"/>
          </a:xfrm>
        </p:grpSpPr>
        <p:sp>
          <p:nvSpPr>
            <p:cNvPr id="9" name="Rectangle 8"/>
            <p:cNvSpPr/>
            <p:nvPr/>
          </p:nvSpPr>
          <p:spPr>
            <a:xfrm>
              <a:off x="5940152" y="1916833"/>
              <a:ext cx="3096344" cy="25922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1" name="Groupe 20"/>
            <p:cNvGrpSpPr/>
            <p:nvPr/>
          </p:nvGrpSpPr>
          <p:grpSpPr>
            <a:xfrm>
              <a:off x="5977435" y="1951557"/>
              <a:ext cx="2555005" cy="2485555"/>
              <a:chOff x="5977435" y="1951557"/>
              <a:chExt cx="2555005" cy="2485555"/>
            </a:xfrm>
          </p:grpSpPr>
          <p:pic>
            <p:nvPicPr>
              <p:cNvPr id="5126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308304" y="1988840"/>
                <a:ext cx="1224136" cy="2448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5977435" y="1951557"/>
                <a:ext cx="1582484" cy="70788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r>
                  <a:rPr lang="fr-FR" sz="20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Congélateur</a:t>
                </a:r>
              </a:p>
              <a:p>
                <a:pPr algn="ctr"/>
                <a:r>
                  <a:rPr lang="fr-FR" sz="20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– 18 °C</a:t>
                </a:r>
                <a:endParaRPr lang="fr-FR" b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1547664" y="4469050"/>
            <a:ext cx="3168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Etat d’équilibre INITIAL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5868144" y="4509120"/>
            <a:ext cx="3168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Etat d’équilibre FINAL</a:t>
            </a:r>
            <a:endParaRPr lang="fr-FR" dirty="0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611560" y="5445224"/>
            <a:ext cx="72496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Il peut arriver qu’une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grandeur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d’état 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DU SYSTÈME 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reste constante</a:t>
            </a:r>
            <a:r>
              <a:rPr kumimoji="0" lang="fr-FR" sz="2000" b="1" i="1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: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Groupe 21"/>
          <p:cNvGrpSpPr/>
          <p:nvPr/>
        </p:nvGrpSpPr>
        <p:grpSpPr>
          <a:xfrm>
            <a:off x="4283968" y="2708920"/>
            <a:ext cx="2236510" cy="1520300"/>
            <a:chOff x="4283968" y="2708920"/>
            <a:chExt cx="2236510" cy="1520300"/>
          </a:xfrm>
        </p:grpSpPr>
        <p:sp>
          <p:nvSpPr>
            <p:cNvPr id="12" name="Flèche droite 11"/>
            <p:cNvSpPr/>
            <p:nvPr/>
          </p:nvSpPr>
          <p:spPr>
            <a:xfrm>
              <a:off x="4860032" y="3181038"/>
              <a:ext cx="1008112" cy="5760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355976" y="2708920"/>
              <a:ext cx="1898405" cy="4001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Transformation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283968" y="3829110"/>
              <a:ext cx="2236510" cy="4001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thermodynamique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72008" y="5949280"/>
            <a:ext cx="8964488" cy="7920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Transformation ISOCHORE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51520" y="5953514"/>
            <a:ext cx="871128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Transformation au cours de laquelle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le VO-LUME du système reste constant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59632" y="5013176"/>
            <a:ext cx="772839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>
                <a:latin typeface="Bookman Old Style" pitchFamily="18" charset="0"/>
              </a:rPr>
              <a:t>1) </a:t>
            </a:r>
            <a:r>
              <a:rPr lang="fr-FR" sz="2200" b="1" u="sng" dirty="0">
                <a:latin typeface="Bookman Old Style" pitchFamily="18" charset="0"/>
              </a:rPr>
              <a:t>Les transformations thermodynamiques usuelles</a:t>
            </a:r>
            <a:endParaRPr lang="fr-FR" sz="22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  <p:bldP spid="5122" grpId="0" animBg="1"/>
      <p:bldP spid="5123" grpId="0"/>
      <p:bldP spid="5124" grpId="0"/>
      <p:bldP spid="13" grpId="0"/>
      <p:bldP spid="14" grpId="0"/>
      <p:bldP spid="5127" grpId="0"/>
      <p:bldP spid="18" grpId="0" animBg="1"/>
      <p:bldP spid="5128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0"/>
            <a:ext cx="76995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>
                <a:latin typeface="Bookman Old Style" pitchFamily="18" charset="0"/>
              </a:rPr>
              <a:t>2) </a:t>
            </a:r>
            <a:r>
              <a:rPr lang="fr-FR" sz="2200" b="1" u="sng" dirty="0">
                <a:latin typeface="Bookman Old Style" pitchFamily="18" charset="0"/>
              </a:rPr>
              <a:t>Echange d’énergie par TRANSFERT THERMIQUE</a:t>
            </a:r>
            <a:endParaRPr lang="fr-FR" sz="2200" dirty="0">
              <a:latin typeface="Bookman Old Style" pitchFamily="18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04664"/>
            <a:ext cx="655272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4114945" y="5342439"/>
            <a:ext cx="26025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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Exemples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: </a:t>
            </a:r>
            <a:r>
              <a:rPr lang="fr-FR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A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et </a:t>
            </a:r>
            <a:r>
              <a:rPr lang="fr-FR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.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9512" y="5373216"/>
            <a:ext cx="3744416" cy="432048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/>
              </a:rPr>
              <a:t>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95536" y="5373216"/>
            <a:ext cx="3672408" cy="42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CONVECTION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thermique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573325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cs typeface="Arial" pitchFamily="34" charset="0"/>
              </a:rPr>
              <a:t>- </a:t>
            </a:r>
            <a:r>
              <a:rPr lang="fr-FR" sz="2000" b="1" dirty="0">
                <a:solidFill>
                  <a:srgbClr val="FF0000"/>
                </a:solidFill>
                <a:cs typeface="Arial" pitchFamily="34" charset="0"/>
              </a:rPr>
              <a:t>Mouvement de matière à l’échelle macroscopique</a:t>
            </a:r>
            <a:r>
              <a:rPr lang="fr-FR" sz="2000" dirty="0">
                <a:cs typeface="Arial" pitchFamily="34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cs typeface="Arial" pitchFamily="34" charset="0"/>
              </a:rPr>
              <a:t>- Peut être forcée ou naturelle.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091999" y="6427628"/>
            <a:ext cx="349622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les liquides et les gaz</a:t>
            </a:r>
            <a:endParaRPr kumimoji="0" lang="fr-FR" sz="28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552" y="6407643"/>
            <a:ext cx="27881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ym typeface="Wingdings 3"/>
              </a:rPr>
              <a:t></a:t>
            </a:r>
            <a:r>
              <a:rPr lang="fr-FR" sz="2000" dirty="0"/>
              <a:t> </a:t>
            </a:r>
            <a:r>
              <a:rPr lang="fr-FR" sz="2000" b="1" u="sng" dirty="0"/>
              <a:t>Systèmes concernés</a:t>
            </a:r>
            <a:r>
              <a:rPr lang="fr-FR" sz="2000" dirty="0"/>
              <a:t> : 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951439" y="4365104"/>
            <a:ext cx="29295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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Exemples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: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B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,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D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et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F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.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79512" y="4395881"/>
            <a:ext cx="3744416" cy="432048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/>
              </a:rPr>
              <a:t>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95536" y="4395881"/>
            <a:ext cx="3672408" cy="42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CONDUCTION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thermique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091999" y="4849075"/>
            <a:ext cx="6336704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Tous les systèmes mais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principalement les solides</a:t>
            </a:r>
            <a:endParaRPr kumimoji="0" lang="fr-FR" sz="28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9552" y="4829090"/>
            <a:ext cx="27881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ym typeface="Wingdings 3"/>
              </a:rPr>
              <a:t></a:t>
            </a:r>
            <a:r>
              <a:rPr lang="fr-FR" sz="2000" dirty="0"/>
              <a:t> </a:t>
            </a:r>
            <a:r>
              <a:rPr lang="fr-FR" sz="2000" b="1" u="sng" dirty="0"/>
              <a:t>Systèmes concernés</a:t>
            </a:r>
            <a:r>
              <a:rPr lang="fr-FR" sz="2000" dirty="0"/>
              <a:t> 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1" grpId="0"/>
      <p:bldP spid="5" grpId="0" animBg="1"/>
      <p:bldP spid="6" grpId="0"/>
      <p:bldP spid="46083" grpId="0"/>
      <p:bldP spid="46082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4624"/>
            <a:ext cx="655272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4114945" y="4797152"/>
            <a:ext cx="26025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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Exemples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: </a:t>
            </a:r>
            <a:r>
              <a:rPr lang="fr-FR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A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et </a:t>
            </a:r>
            <a:r>
              <a:rPr lang="fr-FR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.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9512" y="4827929"/>
            <a:ext cx="3744416" cy="432048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/>
              </a:rPr>
              <a:t>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95536" y="4827929"/>
            <a:ext cx="3672408" cy="42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CONVECTION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thermique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091999" y="5279962"/>
            <a:ext cx="6336704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les liquides et les gaz</a:t>
            </a:r>
            <a:endParaRPr kumimoji="0" lang="fr-FR" sz="28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552" y="5261138"/>
            <a:ext cx="27881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ym typeface="Wingdings 3"/>
              </a:rPr>
              <a:t></a:t>
            </a:r>
            <a:r>
              <a:rPr lang="fr-FR" sz="2000" dirty="0"/>
              <a:t> </a:t>
            </a:r>
            <a:r>
              <a:rPr lang="fr-FR" sz="2000" b="1" u="sng" dirty="0"/>
              <a:t>Systèmes concernés</a:t>
            </a:r>
            <a:r>
              <a:rPr lang="fr-FR" sz="2000" dirty="0"/>
              <a:t> : 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951439" y="3933056"/>
            <a:ext cx="29295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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Exemples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: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B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,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D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et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F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.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79512" y="3963833"/>
            <a:ext cx="3744416" cy="432048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/>
              </a:rPr>
              <a:t>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95536" y="3963833"/>
            <a:ext cx="3672408" cy="42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CONDUCTION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thermique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091999" y="4413962"/>
            <a:ext cx="6336704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Tous les systèmes mais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principalement les solides</a:t>
            </a:r>
            <a:endParaRPr kumimoji="0" lang="fr-FR" sz="28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9552" y="4397042"/>
            <a:ext cx="27881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ym typeface="Wingdings 3"/>
              </a:rPr>
              <a:t></a:t>
            </a:r>
            <a:r>
              <a:rPr lang="fr-FR" sz="2000" dirty="0"/>
              <a:t> </a:t>
            </a:r>
            <a:r>
              <a:rPr lang="fr-FR" sz="2000" b="1" u="sng" dirty="0"/>
              <a:t>Systèmes concernés</a:t>
            </a:r>
            <a:r>
              <a:rPr lang="fr-FR" sz="2000" dirty="0"/>
              <a:t> : 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098113" y="5661248"/>
            <a:ext cx="26361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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Exemples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: </a:t>
            </a:r>
            <a:r>
              <a:rPr lang="fr-FR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C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et </a:t>
            </a:r>
            <a:r>
              <a:rPr lang="fr-FR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G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.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79512" y="5692025"/>
            <a:ext cx="3888432" cy="432048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/>
              </a:rPr>
              <a:t>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395536" y="5692025"/>
            <a:ext cx="3816424" cy="42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RAYONNEMENT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thermique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3131840" y="6431100"/>
            <a:ext cx="2664296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Tous</a:t>
            </a:r>
            <a:r>
              <a:rPr kumimoji="0" lang="fr-FR" sz="2000" b="1" i="0" u="sng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les systèmes</a:t>
            </a:r>
            <a:endParaRPr kumimoji="0" lang="fr-FR" sz="28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9552" y="6427399"/>
            <a:ext cx="27881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ym typeface="Wingdings 3"/>
              </a:rPr>
              <a:t></a:t>
            </a:r>
            <a:r>
              <a:rPr lang="fr-FR" sz="2000" dirty="0"/>
              <a:t> </a:t>
            </a:r>
            <a:r>
              <a:rPr lang="fr-FR" sz="2000" b="1" u="sng" dirty="0"/>
              <a:t>Systèmes concernés</a:t>
            </a:r>
            <a:r>
              <a:rPr lang="fr-FR" sz="2000" dirty="0"/>
              <a:t> : </a:t>
            </a: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0" y="6107429"/>
            <a:ext cx="63001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cs typeface="Arial" pitchFamily="34" charset="0"/>
              </a:rPr>
              <a:t>- Echange de photons qui peut avoir lieu dans le vide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/>
      <p:bldP spid="19" grpId="0"/>
      <p:bldP spid="20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-1412095" y="0"/>
            <a:ext cx="105560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		3)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Lien entre énergie du système, travail et transfert thermique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0" y="332656"/>
            <a:ext cx="43204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a/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Energie totale d’un système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07504" y="692696"/>
            <a:ext cx="8928992" cy="273630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395536" y="692696"/>
            <a:ext cx="864096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lang="fr-FR" sz="2000" dirty="0">
                <a:latin typeface="+mj-lt"/>
                <a:cs typeface="Arial" pitchFamily="34" charset="0"/>
              </a:rPr>
              <a:t> </a:t>
            </a: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L’</a:t>
            </a:r>
            <a:r>
              <a:rPr lang="fr-FR" sz="20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Energie totale E</a:t>
            </a:r>
            <a:r>
              <a:rPr lang="fr-FR" sz="2000" b="1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d’un système est la somme de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 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  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                   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= énergie cinétique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E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C,macro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(liée au mouvement d’ensemble du système) + énergie potentielle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E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P,macro</a:t>
            </a:r>
            <a:r>
              <a:rPr kumimoji="0" lang="fr-FR" sz="2000" b="0" i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(liée à des interactions avec un système extérieur)</a:t>
            </a:r>
            <a:endParaRPr kumimoji="0" lang="fr-FR" sz="2800" b="0" i="0" u="none" strike="noStrike" cap="none" normalizeH="0" baseline="0" dirty="0">
              <a:ln>
                <a:noFill/>
              </a:ln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395536" y="1988840"/>
            <a:ext cx="864096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    </a:t>
            </a:r>
            <a:r>
              <a:rPr lang="fr-FR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  <a:sym typeface="Symbol" panose="05050102010706020507" pitchFamily="18" charset="2"/>
              </a:rPr>
              <a:t></a:t>
            </a:r>
            <a:r>
              <a:rPr lang="fr-FR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                                                                               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= énergie cinétique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E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C,micro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(liée au mouvement de chaque particule du système) + énergie potentielle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E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P,micro</a:t>
            </a:r>
            <a:r>
              <a:rPr kumimoji="0" lang="fr-FR" sz="2000" b="0" i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(liée aux interactions entre particules du système)</a:t>
            </a:r>
            <a:endParaRPr kumimoji="0" lang="fr-FR" sz="2800" b="0" i="0" u="none" strike="noStrike" cap="none" normalizeH="0" baseline="0" dirty="0">
              <a:ln>
                <a:noFill/>
              </a:ln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179512" y="2995439"/>
            <a:ext cx="244827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latin typeface="Calibri" pitchFamily="34" charset="0"/>
                <a:cs typeface="Arial" pitchFamily="34" charset="0"/>
                <a:sym typeface="Wingdings 2" pitchFamily="18" charset="2"/>
              </a:rPr>
              <a:t>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On notera alors  : 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0" y="3573016"/>
            <a:ext cx="60821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b/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Premier principe de la</a:t>
            </a:r>
            <a:r>
              <a:rPr kumimoji="0" lang="fr-FR" sz="2000" b="1" i="0" u="sng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 thermodynamique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07504" y="3971156"/>
            <a:ext cx="8928992" cy="285293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 2" pitchFamily="18" charset="2"/>
              </a:rPr>
              <a:t> </a:t>
            </a:r>
            <a:r>
              <a:rPr lang="fr-FR" sz="2000" b="1" i="1" u="sng" dirty="0"/>
              <a:t>Enoncé général du 1</a:t>
            </a:r>
            <a:r>
              <a:rPr lang="fr-FR" sz="2000" b="1" i="1" u="sng" baseline="30000" dirty="0"/>
              <a:t>er</a:t>
            </a:r>
            <a:r>
              <a:rPr lang="fr-FR" sz="2000" b="1" i="1" u="sng" dirty="0"/>
              <a:t> principe de la thermodynamique</a:t>
            </a:r>
            <a:r>
              <a:rPr lang="fr-FR" sz="2000" b="1" i="1" dirty="0"/>
              <a:t>  </a:t>
            </a:r>
            <a:r>
              <a:rPr lang="fr-FR" sz="2000" dirty="0"/>
              <a:t>: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179512" y="4293096"/>
            <a:ext cx="8784976" cy="1288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      Au cours d’une transformation thermodynamique d’un système fermé de l’état d’équilibre initial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A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vers l’état d’équilibre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B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,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la variation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ymbol" panose="05050102010706020507" pitchFamily="18" charset="2"/>
                <a:ea typeface="Cambria" panose="02040503050406030204" pitchFamily="18" charset="0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  <a:ea typeface="Cambria" panose="02040503050406030204" pitchFamily="18" charset="0"/>
                <a:cs typeface="Arial" pitchFamily="34" charset="0"/>
              </a:rPr>
              <a:t>E = E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  <a:ea typeface="Cambria" panose="02040503050406030204" pitchFamily="18" charset="0"/>
                <a:cs typeface="Arial" pitchFamily="34" charset="0"/>
              </a:rPr>
              <a:t>B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  <a:ea typeface="Cambria" panose="02040503050406030204" pitchFamily="18" charset="0"/>
                <a:cs typeface="Arial" pitchFamily="34" charset="0"/>
              </a:rPr>
              <a:t> – E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  <a:ea typeface="Cambria" panose="02040503050406030204" pitchFamily="18" charset="0"/>
                <a:cs typeface="Arial" pitchFamily="34" charset="0"/>
              </a:rPr>
              <a:t>A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Arial Black" panose="020B0A04020102020204" pitchFamily="34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de l’énergie totale du système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est égale à la somme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des travaux</a:t>
            </a:r>
            <a:r>
              <a:rPr kumimoji="0" lang="fr-FR" sz="2000" b="1" i="0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  <a:ea typeface="Cambria" panose="02040503050406030204" pitchFamily="18" charset="0"/>
                <a:cs typeface="Arial" pitchFamily="34" charset="0"/>
              </a:rPr>
              <a:t>W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et des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transferts thermiques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  <a:ea typeface="Cambria" panose="02040503050406030204" pitchFamily="18" charset="0"/>
                <a:cs typeface="Arial" pitchFamily="34" charset="0"/>
              </a:rPr>
              <a:t>Q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algébriquement reçus</a:t>
            </a:r>
            <a:r>
              <a:rPr kumimoji="0" lang="fr-FR" sz="2000" b="0" i="0" u="none" strike="noStrike" cap="none" normalizeH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par le système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. </a:t>
            </a:r>
            <a:endParaRPr kumimoji="0" lang="fr-FR" sz="2800" b="0" i="0" u="none" strike="noStrike" cap="none" normalizeH="0" baseline="0" dirty="0">
              <a:ln>
                <a:noFill/>
              </a:ln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1560" y="6021288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Ce qui s’écrit, </a:t>
            </a:r>
            <a:r>
              <a:rPr lang="fr-FR" sz="2000" b="1" i="1" u="sng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pour une transformation élémentaire </a:t>
            </a: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: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C0BEB6BA-DE1C-6F46-B2DA-E567DA142C3A}"/>
              </a:ext>
            </a:extLst>
          </p:cNvPr>
          <p:cNvSpPr txBox="1"/>
          <p:nvPr/>
        </p:nvSpPr>
        <p:spPr>
          <a:xfrm>
            <a:off x="930072" y="1057758"/>
            <a:ext cx="5082088" cy="369332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son </a:t>
            </a:r>
            <a:r>
              <a:rPr kumimoji="0" lang="fr-FR" sz="18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énergie mécanique </a:t>
            </a:r>
            <a:r>
              <a:rPr kumimoji="0" lang="fr-FR" sz="1800" b="1" i="0" u="sng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MACROscopique</a:t>
            </a: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1800" b="1" i="0" u="none" strike="noStrike" cap="none" normalizeH="0" baseline="0" dirty="0" err="1">
                <a:ln>
                  <a:noFill/>
                </a:ln>
                <a:effectLst/>
                <a:latin typeface="Arial Black" panose="020B0A04020102020204" pitchFamily="34" charset="0"/>
                <a:cs typeface="Arial" pitchFamily="34" charset="0"/>
              </a:rPr>
              <a:t>E</a:t>
            </a:r>
            <a:r>
              <a:rPr kumimoji="0" lang="fr-FR" sz="1800" b="1" i="0" u="none" strike="noStrike" cap="none" normalizeH="0" baseline="-25000" dirty="0" err="1">
                <a:ln>
                  <a:noFill/>
                </a:ln>
                <a:effectLst/>
                <a:latin typeface="Arial Black" panose="020B0A04020102020204" pitchFamily="34" charset="0"/>
                <a:cs typeface="Arial" pitchFamily="34" charset="0"/>
              </a:rPr>
              <a:t>m</a:t>
            </a: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93382BD8-116E-9331-4E7C-D40C6E245E93}"/>
              </a:ext>
            </a:extLst>
          </p:cNvPr>
          <p:cNvSpPr txBox="1"/>
          <p:nvPr/>
        </p:nvSpPr>
        <p:spPr>
          <a:xfrm>
            <a:off x="930072" y="2003698"/>
            <a:ext cx="4422968" cy="369332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son </a:t>
            </a:r>
            <a:r>
              <a:rPr kumimoji="0" lang="fr-FR" sz="18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énergie interne </a:t>
            </a:r>
            <a:r>
              <a:rPr kumimoji="0" lang="fr-FR" sz="1800" b="1" i="0" u="sng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MICROscopique</a:t>
            </a: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1800" b="1" i="0" u="none" strike="noStrike" cap="none" normalizeH="0" baseline="0" dirty="0">
                <a:ln>
                  <a:noFill/>
                </a:ln>
                <a:effectLst/>
                <a:latin typeface="Arial Black" panose="020B0A04020102020204" pitchFamily="34" charset="0"/>
                <a:cs typeface="Arial" pitchFamily="34" charset="0"/>
              </a:rPr>
              <a:t>U</a:t>
            </a: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93382BD8-116E-9331-4E7C-D40C6E245E93}"/>
              </a:ext>
            </a:extLst>
          </p:cNvPr>
          <p:cNvSpPr txBox="1"/>
          <p:nvPr/>
        </p:nvSpPr>
        <p:spPr>
          <a:xfrm>
            <a:off x="2458368" y="2984252"/>
            <a:ext cx="244827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0" lang="fr-FR" sz="2000" b="0" i="0" u="none" strike="noStrike" cap="none" normalizeH="0" baseline="0" dirty="0" err="1">
                <a:ln>
                  <a:noFill/>
                </a:ln>
                <a:effectLst/>
                <a:latin typeface="Arial Black" pitchFamily="34" charset="0"/>
                <a:cs typeface="Arial" pitchFamily="34" charset="0"/>
              </a:rPr>
              <a:t>E</a:t>
            </a:r>
            <a:r>
              <a:rPr kumimoji="0" lang="fr-FR" sz="2000" b="0" i="0" u="none" strike="noStrike" cap="none" normalizeH="0" baseline="-25000" dirty="0" err="1">
                <a:ln>
                  <a:noFill/>
                </a:ln>
                <a:effectLst/>
                <a:latin typeface="Arial Black" pitchFamily="34" charset="0"/>
                <a:cs typeface="Arial" pitchFamily="34" charset="0"/>
              </a:rPr>
              <a:t>système</a:t>
            </a:r>
            <a:r>
              <a:rPr kumimoji="0" lang="fr-FR" sz="2000" b="0" i="0" u="none" strike="noStrike" cap="none" normalizeH="0" dirty="0">
                <a:ln>
                  <a:noFill/>
                </a:ln>
                <a:effectLst/>
                <a:latin typeface="Arial Black" pitchFamily="34" charset="0"/>
                <a:cs typeface="Arial" pitchFamily="34" charset="0"/>
              </a:rPr>
              <a:t> = </a:t>
            </a:r>
            <a:r>
              <a:rPr kumimoji="0" lang="fr-FR" sz="2000" b="0" i="0" u="none" strike="noStrike" cap="none" normalizeH="0" dirty="0" err="1">
                <a:ln>
                  <a:noFill/>
                </a:ln>
                <a:effectLst/>
                <a:latin typeface="Arial Black" pitchFamily="34" charset="0"/>
                <a:cs typeface="Arial" pitchFamily="34" charset="0"/>
              </a:rPr>
              <a:t>E</a:t>
            </a:r>
            <a:r>
              <a:rPr kumimoji="0" lang="fr-FR" sz="2000" b="0" i="0" u="none" strike="noStrike" cap="none" normalizeH="0" baseline="-25000" dirty="0" err="1">
                <a:ln>
                  <a:noFill/>
                </a:ln>
                <a:effectLst/>
                <a:latin typeface="Arial Black" pitchFamily="34" charset="0"/>
                <a:cs typeface="Arial" pitchFamily="34" charset="0"/>
              </a:rPr>
              <a:t>m</a:t>
            </a:r>
            <a:r>
              <a:rPr kumimoji="0" lang="fr-FR" sz="2000" b="0" i="0" u="none" strike="noStrike" cap="none" normalizeH="0" dirty="0">
                <a:ln>
                  <a:noFill/>
                </a:ln>
                <a:effectLst/>
                <a:latin typeface="Arial Black" pitchFamily="34" charset="0"/>
                <a:cs typeface="Arial" pitchFamily="34" charset="0"/>
              </a:rPr>
              <a:t> + U</a:t>
            </a:r>
            <a:endParaRPr lang="fr-FR" sz="2000" dirty="0">
              <a:latin typeface="Arial Black" pitchFamily="34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93382BD8-116E-9331-4E7C-D40C6E245E93}"/>
              </a:ext>
            </a:extLst>
          </p:cNvPr>
          <p:cNvSpPr txBox="1"/>
          <p:nvPr/>
        </p:nvSpPr>
        <p:spPr>
          <a:xfrm>
            <a:off x="1763688" y="5589240"/>
            <a:ext cx="604867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latin typeface="Symbol" pitchFamily="18" charset="2"/>
                <a:cs typeface="Arial" pitchFamily="34" charset="0"/>
              </a:rPr>
              <a:t>D</a:t>
            </a:r>
            <a:r>
              <a:rPr lang="fr-FR" sz="2000" dirty="0">
                <a:latin typeface="Arial Black" pitchFamily="34" charset="0"/>
                <a:cs typeface="Arial" pitchFamily="34" charset="0"/>
              </a:rPr>
              <a:t>E = W + Q       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        </a:t>
            </a:r>
            <a:r>
              <a:rPr lang="fr-FR" sz="2000" b="1" dirty="0" err="1">
                <a:latin typeface="Symbol" pitchFamily="18" charset="2"/>
                <a:cs typeface="Arial" pitchFamily="34" charset="0"/>
              </a:rPr>
              <a:t>D</a:t>
            </a:r>
            <a:r>
              <a:rPr lang="fr-FR" sz="2000" dirty="0" err="1">
                <a:latin typeface="Arial Black" pitchFamily="34" charset="0"/>
                <a:cs typeface="Arial" pitchFamily="34" charset="0"/>
              </a:rPr>
              <a:t>E</a:t>
            </a:r>
            <a:r>
              <a:rPr lang="fr-FR" sz="2000" baseline="-25000" dirty="0" err="1">
                <a:latin typeface="Arial Black" pitchFamily="34" charset="0"/>
                <a:cs typeface="Arial" pitchFamily="34" charset="0"/>
              </a:rPr>
              <a:t>m</a:t>
            </a:r>
            <a:r>
              <a:rPr lang="fr-FR" sz="2000" dirty="0">
                <a:latin typeface="Arial Black" pitchFamily="34" charset="0"/>
                <a:cs typeface="Arial" pitchFamily="34" charset="0"/>
              </a:rPr>
              <a:t> + </a:t>
            </a:r>
            <a:r>
              <a:rPr lang="fr-FR" sz="2000" b="1" dirty="0">
                <a:latin typeface="Symbol" pitchFamily="18" charset="2"/>
                <a:cs typeface="Arial" pitchFamily="34" charset="0"/>
              </a:rPr>
              <a:t>D</a:t>
            </a:r>
            <a:r>
              <a:rPr lang="fr-FR" sz="2000" dirty="0">
                <a:latin typeface="Arial Black" pitchFamily="34" charset="0"/>
                <a:cs typeface="Arial" pitchFamily="34" charset="0"/>
              </a:rPr>
              <a:t>U = W + Q </a:t>
            </a:r>
            <a:endParaRPr lang="fr-FR" sz="2000" dirty="0">
              <a:latin typeface="Arial Black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93382BD8-116E-9331-4E7C-D40C6E245E93}"/>
              </a:ext>
            </a:extLst>
          </p:cNvPr>
          <p:cNvSpPr txBox="1"/>
          <p:nvPr/>
        </p:nvSpPr>
        <p:spPr>
          <a:xfrm>
            <a:off x="1772196" y="6368990"/>
            <a:ext cx="604867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0" lang="fr-FR" sz="2000" b="0" i="0" u="none" strike="noStrike" cap="none" normalizeH="0" baseline="0" dirty="0" err="1">
                <a:ln>
                  <a:noFill/>
                </a:ln>
                <a:effectLst/>
                <a:latin typeface="Arial Black" pitchFamily="34" charset="0"/>
                <a:cs typeface="Arial" pitchFamily="34" charset="0"/>
              </a:rPr>
              <a:t>dE</a:t>
            </a:r>
            <a:r>
              <a:rPr kumimoji="0" lang="fr-FR" sz="2000" b="0" i="0" u="none" strike="noStrike" cap="none" normalizeH="0" dirty="0">
                <a:ln>
                  <a:noFill/>
                </a:ln>
                <a:effectLst/>
                <a:latin typeface="Arial Black" pitchFamily="34" charset="0"/>
                <a:cs typeface="Arial" pitchFamily="34" charset="0"/>
              </a:rPr>
              <a:t> = </a:t>
            </a:r>
            <a:r>
              <a:rPr kumimoji="0" lang="fr-FR" sz="2000" b="1" i="0" u="none" strike="noStrike" cap="none" normalizeH="0" dirty="0" err="1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0" i="0" u="none" strike="noStrike" cap="none" normalizeH="0" dirty="0" err="1">
                <a:ln>
                  <a:noFill/>
                </a:ln>
                <a:effectLst/>
                <a:latin typeface="Arial Black" pitchFamily="34" charset="0"/>
                <a:cs typeface="Arial" pitchFamily="34" charset="0"/>
              </a:rPr>
              <a:t>W</a:t>
            </a:r>
            <a:r>
              <a:rPr kumimoji="0" lang="fr-FR" sz="2000" b="0" i="0" u="none" strike="noStrike" cap="none" normalizeH="0" dirty="0">
                <a:ln>
                  <a:noFill/>
                </a:ln>
                <a:effectLst/>
                <a:latin typeface="Arial Black" pitchFamily="34" charset="0"/>
                <a:cs typeface="Arial" pitchFamily="34" charset="0"/>
              </a:rPr>
              <a:t> + </a:t>
            </a:r>
            <a:r>
              <a:rPr kumimoji="0" lang="fr-FR" sz="2000" b="1" i="0" u="none" strike="noStrike" cap="none" normalizeH="0" dirty="0" err="1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0" i="0" u="none" strike="noStrike" cap="none" normalizeH="0" dirty="0" err="1">
                <a:ln>
                  <a:noFill/>
                </a:ln>
                <a:effectLst/>
                <a:latin typeface="Arial Black" pitchFamily="34" charset="0"/>
                <a:cs typeface="Arial" pitchFamily="34" charset="0"/>
              </a:rPr>
              <a:t>Q</a:t>
            </a:r>
            <a:r>
              <a:rPr kumimoji="0" lang="fr-FR" sz="2000" b="0" i="0" u="none" strike="noStrike" cap="none" normalizeH="0" dirty="0">
                <a:ln>
                  <a:noFill/>
                </a:ln>
                <a:effectLst/>
                <a:latin typeface="Arial Black" pitchFamily="34" charset="0"/>
                <a:cs typeface="Arial" pitchFamily="34" charset="0"/>
              </a:rPr>
              <a:t>     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soit      </a:t>
            </a:r>
            <a:r>
              <a:rPr lang="fr-FR" sz="2000" dirty="0" err="1">
                <a:latin typeface="Arial Black" pitchFamily="34" charset="0"/>
                <a:cs typeface="Arial" pitchFamily="34" charset="0"/>
              </a:rPr>
              <a:t>dE</a:t>
            </a:r>
            <a:r>
              <a:rPr lang="fr-FR" sz="2000" baseline="-25000" dirty="0" err="1">
                <a:latin typeface="Arial Black" pitchFamily="34" charset="0"/>
                <a:cs typeface="Arial" pitchFamily="34" charset="0"/>
              </a:rPr>
              <a:t>m</a:t>
            </a:r>
            <a:r>
              <a:rPr lang="fr-FR" sz="2000" dirty="0">
                <a:latin typeface="Arial Black" pitchFamily="34" charset="0"/>
                <a:cs typeface="Arial" pitchFamily="34" charset="0"/>
              </a:rPr>
              <a:t> + </a:t>
            </a:r>
            <a:r>
              <a:rPr lang="fr-FR" sz="2000" dirty="0" err="1">
                <a:latin typeface="Arial Black" pitchFamily="34" charset="0"/>
                <a:cs typeface="Arial" pitchFamily="34" charset="0"/>
              </a:rPr>
              <a:t>dU</a:t>
            </a:r>
            <a:r>
              <a:rPr lang="fr-FR" sz="2000" dirty="0">
                <a:latin typeface="Arial Black" pitchFamily="34" charset="0"/>
                <a:cs typeface="Arial" pitchFamily="34" charset="0"/>
              </a:rPr>
              <a:t> = </a:t>
            </a:r>
            <a:r>
              <a:rPr lang="fr-FR" sz="2000" b="1" dirty="0" err="1">
                <a:latin typeface="Symbol" pitchFamily="18" charset="2"/>
                <a:cs typeface="Arial" pitchFamily="34" charset="0"/>
              </a:rPr>
              <a:t>d</a:t>
            </a:r>
            <a:r>
              <a:rPr lang="fr-FR" sz="2000" dirty="0" err="1">
                <a:latin typeface="Arial Black" pitchFamily="34" charset="0"/>
                <a:cs typeface="Arial" pitchFamily="34" charset="0"/>
              </a:rPr>
              <a:t>W</a:t>
            </a:r>
            <a:r>
              <a:rPr lang="fr-FR" sz="2000" dirty="0">
                <a:latin typeface="Arial Black" pitchFamily="34" charset="0"/>
                <a:cs typeface="Arial" pitchFamily="34" charset="0"/>
              </a:rPr>
              <a:t> + </a:t>
            </a:r>
            <a:r>
              <a:rPr lang="fr-FR" sz="2000" b="1" dirty="0" err="1">
                <a:latin typeface="Symbol" pitchFamily="18" charset="2"/>
                <a:cs typeface="Arial" pitchFamily="34" charset="0"/>
              </a:rPr>
              <a:t>d</a:t>
            </a:r>
            <a:r>
              <a:rPr lang="fr-FR" sz="2000" dirty="0" err="1">
                <a:latin typeface="Arial Black" pitchFamily="34" charset="0"/>
                <a:cs typeface="Arial" pitchFamily="34" charset="0"/>
              </a:rPr>
              <a:t>Q</a:t>
            </a:r>
            <a:r>
              <a:rPr lang="fr-FR" sz="2000" dirty="0">
                <a:latin typeface="Arial Black" pitchFamily="34" charset="0"/>
                <a:cs typeface="Arial" pitchFamily="34" charset="0"/>
              </a:rPr>
              <a:t> </a:t>
            </a:r>
            <a:endParaRPr lang="fr-FR" sz="2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7" grpId="0"/>
      <p:bldP spid="4" grpId="0"/>
      <p:bldP spid="45059" grpId="0" animBg="1"/>
      <p:bldP spid="45062" grpId="0"/>
      <p:bldP spid="12" grpId="0"/>
      <p:bldP spid="13" grpId="0" animBg="1"/>
      <p:bldP spid="45066" grpId="0"/>
      <p:bldP spid="14" grpId="0"/>
      <p:bldP spid="3" grpId="0" animBg="1"/>
      <p:bldP spid="5" grpId="0" animBg="1"/>
      <p:bldP spid="19" grpId="0" animBg="1"/>
      <p:bldP spid="20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ChangeArrowheads="1"/>
          </p:cNvSpPr>
          <p:nvPr/>
        </p:nvSpPr>
        <p:spPr bwMode="auto">
          <a:xfrm>
            <a:off x="0" y="-27384"/>
            <a:ext cx="60821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b/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Premier principe de la</a:t>
            </a:r>
            <a:r>
              <a:rPr kumimoji="0" lang="fr-FR" sz="2000" b="1" i="0" u="sng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 thermodynamique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7504" y="404664"/>
            <a:ext cx="8928992" cy="288032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 2" pitchFamily="18" charset="2"/>
              </a:rPr>
              <a:t> </a:t>
            </a:r>
            <a:r>
              <a:rPr lang="fr-FR" sz="2000" b="1" i="1" u="sng" dirty="0"/>
              <a:t>Enoncé général</a:t>
            </a:r>
            <a:r>
              <a:rPr lang="fr-FR" sz="2000" b="1" i="1" dirty="0"/>
              <a:t>  </a:t>
            </a:r>
            <a:r>
              <a:rPr lang="fr-FR" sz="2000" dirty="0"/>
              <a:t>: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79512" y="764704"/>
            <a:ext cx="878497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     Au cours d’une transformation thermodynamique d’un système fermé de l’état d’équilibre initial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A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vers l’état d’équilibre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B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,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la variation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ymbol" panose="05050102010706020507" pitchFamily="18" charset="2"/>
                <a:ea typeface="Cambria" panose="02040503050406030204" pitchFamily="18" charset="0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  <a:ea typeface="Cambria" panose="02040503050406030204" pitchFamily="18" charset="0"/>
                <a:cs typeface="Arial" pitchFamily="34" charset="0"/>
              </a:rPr>
              <a:t>E = E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  <a:ea typeface="Cambria" panose="02040503050406030204" pitchFamily="18" charset="0"/>
                <a:cs typeface="Arial" pitchFamily="34" charset="0"/>
              </a:rPr>
              <a:t>B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  <a:ea typeface="Cambria" panose="02040503050406030204" pitchFamily="18" charset="0"/>
                <a:cs typeface="Arial" pitchFamily="34" charset="0"/>
              </a:rPr>
              <a:t> – E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  <a:ea typeface="Cambria" panose="02040503050406030204" pitchFamily="18" charset="0"/>
                <a:cs typeface="Arial" pitchFamily="34" charset="0"/>
              </a:rPr>
              <a:t>A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Arial Black" panose="020B0A04020102020204" pitchFamily="34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de l’énergie totale du système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est égale à la somme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des travaux</a:t>
            </a:r>
            <a:r>
              <a:rPr kumimoji="0" lang="fr-FR" sz="2000" b="1" i="0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  <a:ea typeface="Cambria" panose="02040503050406030204" pitchFamily="18" charset="0"/>
                <a:cs typeface="Arial" pitchFamily="34" charset="0"/>
              </a:rPr>
              <a:t>W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et des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transferts thermiques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  <a:ea typeface="Cambria" panose="02040503050406030204" pitchFamily="18" charset="0"/>
                <a:cs typeface="Arial" pitchFamily="34" charset="0"/>
              </a:rPr>
              <a:t>Q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algébriquement reçus</a:t>
            </a:r>
            <a:r>
              <a:rPr kumimoji="0" lang="fr-FR" sz="2000" b="0" i="0" u="none" strike="noStrike" cap="none" normalizeH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par le système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. 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3429000"/>
            <a:ext cx="936104" cy="90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007096" y="3510880"/>
            <a:ext cx="8100392" cy="19389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Attention aux notations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!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D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,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D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</a:t>
            </a:r>
            <a:r>
              <a:rPr kumimoji="0" lang="fr-FR" sz="2000" b="1" i="0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</a:t>
            </a:r>
            <a:r>
              <a:rPr lang="fr-FR" sz="20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,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D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U</a:t>
            </a:r>
            <a:r>
              <a:rPr lang="fr-FR" sz="20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, </a:t>
            </a:r>
            <a:r>
              <a:rPr lang="fr-FR" b="1" dirty="0" err="1">
                <a:latin typeface="Arial" pitchFamily="34" charset="0"/>
                <a:ea typeface="Arial Unicode MS" pitchFamily="34" charset="-128"/>
                <a:cs typeface="Arial" pitchFamily="34" charset="0"/>
              </a:rPr>
              <a:t>d</a:t>
            </a:r>
            <a:r>
              <a:rPr lang="fr-FR" sz="2000" b="1" dirty="0" err="1">
                <a:latin typeface="Calibri" pitchFamily="34" charset="0"/>
                <a:ea typeface="Arial Unicode MS" pitchFamily="34" charset="-128"/>
                <a:cs typeface="Calibri" pitchFamily="34" charset="0"/>
              </a:rPr>
              <a:t>E</a:t>
            </a:r>
            <a:r>
              <a:rPr lang="fr-FR" sz="20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, </a:t>
            </a:r>
            <a:r>
              <a:rPr lang="fr-FR" sz="2000" b="1" dirty="0" err="1">
                <a:latin typeface="Arial" pitchFamily="34" charset="0"/>
                <a:ea typeface="Arial Unicode MS" pitchFamily="34" charset="-128"/>
                <a:cs typeface="Arial" pitchFamily="34" charset="0"/>
              </a:rPr>
              <a:t>d</a:t>
            </a:r>
            <a:r>
              <a:rPr lang="fr-FR" sz="2000" b="1" dirty="0" err="1">
                <a:latin typeface="Calibri" pitchFamily="34" charset="0"/>
                <a:ea typeface="Arial Unicode MS" pitchFamily="34" charset="-128"/>
                <a:cs typeface="Calibri" pitchFamily="34" charset="0"/>
              </a:rPr>
              <a:t>E</a:t>
            </a:r>
            <a:r>
              <a:rPr lang="fr-FR" sz="2000" b="1" baseline="-30000" dirty="0" err="1">
                <a:latin typeface="Calibri" pitchFamily="34" charset="0"/>
                <a:ea typeface="Arial Unicode MS" pitchFamily="34" charset="-128"/>
                <a:cs typeface="Calibri" pitchFamily="34" charset="0"/>
              </a:rPr>
              <a:t>m</a:t>
            </a:r>
            <a:r>
              <a:rPr lang="fr-FR" sz="20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, </a:t>
            </a:r>
            <a:r>
              <a:rPr lang="fr-FR" sz="2000" b="1" dirty="0" err="1">
                <a:latin typeface="Arial" pitchFamily="34" charset="0"/>
                <a:ea typeface="Arial Unicode MS" pitchFamily="34" charset="-128"/>
                <a:cs typeface="Arial" pitchFamily="34" charset="0"/>
              </a:rPr>
              <a:t>d</a:t>
            </a:r>
            <a:r>
              <a:rPr lang="fr-FR" sz="2000" b="1" dirty="0" err="1">
                <a:latin typeface="Calibri" pitchFamily="34" charset="0"/>
                <a:ea typeface="Arial Unicode MS" pitchFamily="34" charset="-128"/>
                <a:cs typeface="Calibri" pitchFamily="34" charset="0"/>
              </a:rPr>
              <a:t>U</a:t>
            </a:r>
            <a:r>
              <a:rPr lang="fr-FR" sz="20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= </a:t>
            </a:r>
            <a:r>
              <a:rPr kumimoji="0" lang="fr-FR" sz="2000" b="1" i="0" u="heavy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</a:rPr>
              <a:t>VARIATIONS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d’énergie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entre l’état initial et l’état final. Elles ne dépendent que de l’état initial et de l’état final, mais pas du chemin suivi pour aller de l’un à l’autre.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W</a:t>
            </a:r>
            <a:r>
              <a:rPr lang="fr-FR" sz="20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, </a:t>
            </a:r>
            <a:r>
              <a:rPr lang="fr-FR" sz="2000" b="1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Q </a:t>
            </a:r>
            <a:r>
              <a:rPr lang="fr-FR" sz="20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, </a:t>
            </a:r>
            <a:r>
              <a:rPr lang="fr-FR" sz="2000" b="1" dirty="0" err="1">
                <a:latin typeface="Symbol" pitchFamily="18" charset="2"/>
                <a:ea typeface="Arial Unicode MS" pitchFamily="34" charset="-128"/>
                <a:cs typeface="Calibri" pitchFamily="34" charset="0"/>
              </a:rPr>
              <a:t>d</a:t>
            </a:r>
            <a:r>
              <a:rPr lang="fr-FR" sz="2000" b="1" dirty="0" err="1">
                <a:latin typeface="Calibri" pitchFamily="34" charset="0"/>
                <a:ea typeface="Arial Unicode MS" pitchFamily="34" charset="-128"/>
                <a:cs typeface="Calibri" pitchFamily="34" charset="0"/>
              </a:rPr>
              <a:t>W</a:t>
            </a:r>
            <a:r>
              <a:rPr lang="fr-FR" sz="2000" b="1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, </a:t>
            </a:r>
            <a:r>
              <a:rPr lang="fr-FR" sz="2000" b="1" dirty="0" err="1">
                <a:latin typeface="Symbol" pitchFamily="18" charset="2"/>
                <a:ea typeface="Arial Unicode MS" pitchFamily="34" charset="-128"/>
                <a:cs typeface="Calibri" pitchFamily="34" charset="0"/>
              </a:rPr>
              <a:t>d</a:t>
            </a:r>
            <a:r>
              <a:rPr lang="fr-FR" sz="2000" b="1" dirty="0" err="1">
                <a:latin typeface="Calibri" pitchFamily="34" charset="0"/>
                <a:ea typeface="Arial Unicode MS" pitchFamily="34" charset="-128"/>
                <a:cs typeface="Calibri" pitchFamily="34" charset="0"/>
              </a:rPr>
              <a:t>Q</a:t>
            </a:r>
            <a:r>
              <a:rPr lang="fr-FR" sz="2000" b="1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 =</a:t>
            </a:r>
            <a:r>
              <a:rPr lang="fr-FR" sz="20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b="1" u="heavy" dirty="0">
                <a:latin typeface="Arial Black" pitchFamily="34" charset="0"/>
                <a:ea typeface="Arial Unicode MS" pitchFamily="34" charset="-128"/>
                <a:cs typeface="Calibri" pitchFamily="34" charset="0"/>
              </a:rPr>
              <a:t>QUANTITES</a:t>
            </a:r>
            <a:r>
              <a:rPr lang="fr-FR" sz="2000" b="1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d’énergie échangée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Elles dépendent du chemin suivi pour aller de l’état initial à l’état final.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107504" y="5689823"/>
            <a:ext cx="8928992" cy="108012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 2" pitchFamily="18" charset="2"/>
              </a:rPr>
              <a:t> </a:t>
            </a:r>
            <a:r>
              <a:rPr lang="fr-FR" sz="2000" b="1" i="1" u="sng" dirty="0"/>
              <a:t>Enoncés pour un système MACROSCOPIQUEMENT AU REPOS</a:t>
            </a:r>
            <a:r>
              <a:rPr lang="fr-FR" sz="2000" b="1" i="1" dirty="0"/>
              <a:t>  </a:t>
            </a:r>
            <a:r>
              <a:rPr lang="fr-FR" sz="2000" dirty="0"/>
              <a:t>: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1187624" y="6165304"/>
            <a:ext cx="113147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 0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A10948C-E7A5-BBD9-2DE8-C365E614F3C3}"/>
              </a:ext>
            </a:extLst>
          </p:cNvPr>
          <p:cNvSpPr/>
          <p:nvPr/>
        </p:nvSpPr>
        <p:spPr>
          <a:xfrm>
            <a:off x="611560" y="2486437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Ce qui s’écrit, </a:t>
            </a:r>
            <a:r>
              <a:rPr lang="fr-FR" sz="2000" b="1" i="1" u="sng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pour une transformation élémentaire </a:t>
            </a: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: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93382BD8-116E-9331-4E7C-D40C6E245E93}"/>
              </a:ext>
            </a:extLst>
          </p:cNvPr>
          <p:cNvSpPr txBox="1"/>
          <p:nvPr/>
        </p:nvSpPr>
        <p:spPr>
          <a:xfrm>
            <a:off x="1763688" y="2054324"/>
            <a:ext cx="604867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latin typeface="Symbol" pitchFamily="18" charset="2"/>
                <a:cs typeface="Arial" pitchFamily="34" charset="0"/>
              </a:rPr>
              <a:t>D</a:t>
            </a:r>
            <a:r>
              <a:rPr lang="fr-FR" sz="2000" dirty="0">
                <a:latin typeface="Arial Black" pitchFamily="34" charset="0"/>
                <a:cs typeface="Arial" pitchFamily="34" charset="0"/>
              </a:rPr>
              <a:t>E = W + Q       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        </a:t>
            </a:r>
            <a:r>
              <a:rPr lang="fr-FR" sz="2000" b="1" dirty="0" err="1">
                <a:latin typeface="Symbol" pitchFamily="18" charset="2"/>
                <a:cs typeface="Arial" pitchFamily="34" charset="0"/>
              </a:rPr>
              <a:t>D</a:t>
            </a:r>
            <a:r>
              <a:rPr lang="fr-FR" sz="2000" dirty="0" err="1">
                <a:latin typeface="Arial Black" pitchFamily="34" charset="0"/>
                <a:cs typeface="Arial" pitchFamily="34" charset="0"/>
              </a:rPr>
              <a:t>E</a:t>
            </a:r>
            <a:r>
              <a:rPr lang="fr-FR" sz="2000" baseline="-25000" dirty="0" err="1">
                <a:latin typeface="Arial Black" pitchFamily="34" charset="0"/>
                <a:cs typeface="Arial" pitchFamily="34" charset="0"/>
              </a:rPr>
              <a:t>m</a:t>
            </a:r>
            <a:r>
              <a:rPr lang="fr-FR" sz="2000" dirty="0">
                <a:latin typeface="Arial Black" pitchFamily="34" charset="0"/>
                <a:cs typeface="Arial" pitchFamily="34" charset="0"/>
              </a:rPr>
              <a:t> + </a:t>
            </a:r>
            <a:r>
              <a:rPr lang="fr-FR" sz="2000" b="1" dirty="0">
                <a:latin typeface="Symbol" pitchFamily="18" charset="2"/>
                <a:cs typeface="Arial" pitchFamily="34" charset="0"/>
              </a:rPr>
              <a:t>D</a:t>
            </a:r>
            <a:r>
              <a:rPr lang="fr-FR" sz="2000" dirty="0">
                <a:latin typeface="Arial Black" pitchFamily="34" charset="0"/>
                <a:cs typeface="Arial" pitchFamily="34" charset="0"/>
              </a:rPr>
              <a:t>U = W + Q </a:t>
            </a:r>
            <a:endParaRPr lang="fr-FR" sz="2000" dirty="0">
              <a:latin typeface="Arial Black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93382BD8-116E-9331-4E7C-D40C6E245E93}"/>
              </a:ext>
            </a:extLst>
          </p:cNvPr>
          <p:cNvSpPr txBox="1"/>
          <p:nvPr/>
        </p:nvSpPr>
        <p:spPr>
          <a:xfrm>
            <a:off x="1772196" y="2834074"/>
            <a:ext cx="604867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0" lang="fr-FR" sz="2000" b="0" i="0" u="none" strike="noStrike" cap="none" normalizeH="0" baseline="0" dirty="0" err="1">
                <a:ln>
                  <a:noFill/>
                </a:ln>
                <a:effectLst/>
                <a:latin typeface="Arial Black" pitchFamily="34" charset="0"/>
                <a:cs typeface="Arial" pitchFamily="34" charset="0"/>
              </a:rPr>
              <a:t>dE</a:t>
            </a:r>
            <a:r>
              <a:rPr kumimoji="0" lang="fr-FR" sz="2000" b="0" i="0" u="none" strike="noStrike" cap="none" normalizeH="0" dirty="0">
                <a:ln>
                  <a:noFill/>
                </a:ln>
                <a:effectLst/>
                <a:latin typeface="Arial Black" pitchFamily="34" charset="0"/>
                <a:cs typeface="Arial" pitchFamily="34" charset="0"/>
              </a:rPr>
              <a:t> = </a:t>
            </a:r>
            <a:r>
              <a:rPr kumimoji="0" lang="fr-FR" sz="2000" b="1" i="0" u="none" strike="noStrike" cap="none" normalizeH="0" dirty="0" err="1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0" i="0" u="none" strike="noStrike" cap="none" normalizeH="0" dirty="0" err="1">
                <a:ln>
                  <a:noFill/>
                </a:ln>
                <a:effectLst/>
                <a:latin typeface="Arial Black" pitchFamily="34" charset="0"/>
                <a:cs typeface="Arial" pitchFamily="34" charset="0"/>
              </a:rPr>
              <a:t>W</a:t>
            </a:r>
            <a:r>
              <a:rPr kumimoji="0" lang="fr-FR" sz="2000" b="0" i="0" u="none" strike="noStrike" cap="none" normalizeH="0" dirty="0">
                <a:ln>
                  <a:noFill/>
                </a:ln>
                <a:effectLst/>
                <a:latin typeface="Arial Black" pitchFamily="34" charset="0"/>
                <a:cs typeface="Arial" pitchFamily="34" charset="0"/>
              </a:rPr>
              <a:t> + </a:t>
            </a:r>
            <a:r>
              <a:rPr kumimoji="0" lang="fr-FR" sz="2000" b="1" i="0" u="none" strike="noStrike" cap="none" normalizeH="0" dirty="0" err="1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0" i="0" u="none" strike="noStrike" cap="none" normalizeH="0" dirty="0" err="1">
                <a:ln>
                  <a:noFill/>
                </a:ln>
                <a:effectLst/>
                <a:latin typeface="Arial Black" pitchFamily="34" charset="0"/>
                <a:cs typeface="Arial" pitchFamily="34" charset="0"/>
              </a:rPr>
              <a:t>Q</a:t>
            </a:r>
            <a:r>
              <a:rPr kumimoji="0" lang="fr-FR" sz="2000" b="0" i="0" u="none" strike="noStrike" cap="none" normalizeH="0" dirty="0">
                <a:ln>
                  <a:noFill/>
                </a:ln>
                <a:effectLst/>
                <a:latin typeface="Arial Black" pitchFamily="34" charset="0"/>
                <a:cs typeface="Arial" pitchFamily="34" charset="0"/>
              </a:rPr>
              <a:t>     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soit      </a:t>
            </a:r>
            <a:r>
              <a:rPr lang="fr-FR" sz="2000" dirty="0" err="1">
                <a:latin typeface="Arial Black" pitchFamily="34" charset="0"/>
                <a:cs typeface="Arial" pitchFamily="34" charset="0"/>
              </a:rPr>
              <a:t>dE</a:t>
            </a:r>
            <a:r>
              <a:rPr lang="fr-FR" sz="2000" baseline="-25000" dirty="0" err="1">
                <a:latin typeface="Arial Black" pitchFamily="34" charset="0"/>
                <a:cs typeface="Arial" pitchFamily="34" charset="0"/>
              </a:rPr>
              <a:t>m</a:t>
            </a:r>
            <a:r>
              <a:rPr lang="fr-FR" sz="2000" dirty="0">
                <a:latin typeface="Arial Black" pitchFamily="34" charset="0"/>
                <a:cs typeface="Arial" pitchFamily="34" charset="0"/>
              </a:rPr>
              <a:t> + </a:t>
            </a:r>
            <a:r>
              <a:rPr lang="fr-FR" sz="2000" dirty="0" err="1">
                <a:latin typeface="Arial Black" pitchFamily="34" charset="0"/>
                <a:cs typeface="Arial" pitchFamily="34" charset="0"/>
              </a:rPr>
              <a:t>dU</a:t>
            </a:r>
            <a:r>
              <a:rPr lang="fr-FR" sz="2000" dirty="0">
                <a:latin typeface="Arial Black" pitchFamily="34" charset="0"/>
                <a:cs typeface="Arial" pitchFamily="34" charset="0"/>
              </a:rPr>
              <a:t> = </a:t>
            </a:r>
            <a:r>
              <a:rPr lang="fr-FR" sz="2000" b="1" dirty="0" err="1">
                <a:latin typeface="Symbol" pitchFamily="18" charset="2"/>
                <a:cs typeface="Arial" pitchFamily="34" charset="0"/>
              </a:rPr>
              <a:t>d</a:t>
            </a:r>
            <a:r>
              <a:rPr lang="fr-FR" sz="2000" dirty="0" err="1">
                <a:latin typeface="Arial Black" pitchFamily="34" charset="0"/>
                <a:cs typeface="Arial" pitchFamily="34" charset="0"/>
              </a:rPr>
              <a:t>W</a:t>
            </a:r>
            <a:r>
              <a:rPr lang="fr-FR" sz="2000" dirty="0">
                <a:latin typeface="Arial Black" pitchFamily="34" charset="0"/>
                <a:cs typeface="Arial" pitchFamily="34" charset="0"/>
              </a:rPr>
              <a:t> + </a:t>
            </a:r>
            <a:r>
              <a:rPr lang="fr-FR" sz="2000" b="1" dirty="0" err="1">
                <a:latin typeface="Symbol" pitchFamily="18" charset="2"/>
                <a:cs typeface="Arial" pitchFamily="34" charset="0"/>
              </a:rPr>
              <a:t>d</a:t>
            </a:r>
            <a:r>
              <a:rPr lang="fr-FR" sz="2000" dirty="0" err="1">
                <a:latin typeface="Arial Black" pitchFamily="34" charset="0"/>
                <a:cs typeface="Arial" pitchFamily="34" charset="0"/>
              </a:rPr>
              <a:t>Q</a:t>
            </a:r>
            <a:r>
              <a:rPr lang="fr-FR" sz="2000" dirty="0">
                <a:latin typeface="Arial Black" pitchFamily="34" charset="0"/>
                <a:cs typeface="Arial" pitchFamily="34" charset="0"/>
              </a:rPr>
              <a:t> </a:t>
            </a:r>
            <a:endParaRPr lang="fr-FR" sz="2000" dirty="0">
              <a:latin typeface="Arial Black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93382BD8-116E-9331-4E7C-D40C6E245E93}"/>
              </a:ext>
            </a:extLst>
          </p:cNvPr>
          <p:cNvSpPr txBox="1"/>
          <p:nvPr/>
        </p:nvSpPr>
        <p:spPr>
          <a:xfrm>
            <a:off x="2555776" y="6150634"/>
            <a:ext cx="604867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     </a:t>
            </a:r>
            <a:r>
              <a:rPr lang="fr-FR" sz="2000" b="1" dirty="0">
                <a:latin typeface="Symbol" pitchFamily="18" charset="2"/>
                <a:cs typeface="Arial" pitchFamily="34" charset="0"/>
              </a:rPr>
              <a:t>D</a:t>
            </a:r>
            <a:r>
              <a:rPr lang="fr-FR" sz="2000" dirty="0">
                <a:latin typeface="Arial Black" pitchFamily="34" charset="0"/>
                <a:cs typeface="Arial" pitchFamily="34" charset="0"/>
              </a:rPr>
              <a:t>U = W + Q       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ou      </a:t>
            </a:r>
            <a:r>
              <a:rPr lang="fr-FR" sz="2000" b="1" dirty="0" err="1">
                <a:latin typeface="Arial" pitchFamily="34" charset="0"/>
                <a:cs typeface="Arial" pitchFamily="34" charset="0"/>
              </a:rPr>
              <a:t>d</a:t>
            </a:r>
            <a:r>
              <a:rPr lang="fr-FR" sz="2000" dirty="0" err="1">
                <a:latin typeface="Arial Black" pitchFamily="34" charset="0"/>
                <a:cs typeface="Arial" pitchFamily="34" charset="0"/>
              </a:rPr>
              <a:t>U</a:t>
            </a:r>
            <a:r>
              <a:rPr lang="fr-FR" sz="2000" dirty="0">
                <a:latin typeface="Arial Black" pitchFamily="34" charset="0"/>
                <a:cs typeface="Arial" pitchFamily="34" charset="0"/>
              </a:rPr>
              <a:t> = </a:t>
            </a:r>
            <a:r>
              <a:rPr lang="fr-FR" sz="2000" b="1" dirty="0" err="1">
                <a:latin typeface="Symbol" pitchFamily="18" charset="2"/>
                <a:cs typeface="Arial" pitchFamily="34" charset="0"/>
              </a:rPr>
              <a:t>d</a:t>
            </a:r>
            <a:r>
              <a:rPr lang="fr-FR" sz="2000" dirty="0" err="1">
                <a:latin typeface="Arial Black" pitchFamily="34" charset="0"/>
                <a:cs typeface="Arial" pitchFamily="34" charset="0"/>
              </a:rPr>
              <a:t>W</a:t>
            </a:r>
            <a:r>
              <a:rPr lang="fr-FR" sz="2000" dirty="0">
                <a:latin typeface="Arial Black" pitchFamily="34" charset="0"/>
                <a:cs typeface="Arial" pitchFamily="34" charset="0"/>
              </a:rPr>
              <a:t> + </a:t>
            </a:r>
            <a:r>
              <a:rPr lang="fr-FR" sz="2000" b="1" dirty="0" err="1">
                <a:latin typeface="Symbol" pitchFamily="18" charset="2"/>
                <a:cs typeface="Arial" pitchFamily="34" charset="0"/>
              </a:rPr>
              <a:t>d</a:t>
            </a:r>
            <a:r>
              <a:rPr lang="fr-FR" sz="2000" dirty="0" err="1">
                <a:latin typeface="Arial Black" pitchFamily="34" charset="0"/>
                <a:cs typeface="Arial" pitchFamily="34" charset="0"/>
              </a:rPr>
              <a:t>Q</a:t>
            </a:r>
            <a:endParaRPr lang="fr-FR" sz="2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nimBg="1"/>
      <p:bldP spid="20" grpId="0" animBg="1"/>
      <p:bldP spid="25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5">
            <a:extLst>
              <a:ext uri="{FF2B5EF4-FFF2-40B4-BE49-F238E27FC236}">
                <a16:creationId xmlns:a16="http://schemas.microsoft.com/office/drawing/2014/main" xmlns="" id="{5D6D1C62-60C3-B2D5-27D0-D8FA8E503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47" y="5821272"/>
            <a:ext cx="3204546" cy="47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isobare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0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– P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r>
              <a:rPr kumimoji="0" lang="fr-FR" sz="20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 (V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V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1080923"/>
            <a:ext cx="9144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2</a:t>
            </a:r>
            <a:r>
              <a:rPr kumimoji="0" lang="fr-FR" sz="20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lang="fr-FR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r-FR" sz="2000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fr-FR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0,10 mol </a:t>
            </a:r>
            <a:r>
              <a:rPr lang="fr-F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d’air subit une compression isobare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fr-FR" sz="2000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fr-FR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2,0 bar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fr-F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faisant passer du volume </a:t>
            </a:r>
            <a:r>
              <a:rPr lang="fr-FR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fr-FR" sz="2000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3,0</a:t>
            </a:r>
            <a:r>
              <a:rPr lang="fr-FR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 </a:t>
            </a:r>
            <a:r>
              <a:rPr lang="fr-F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 volume </a:t>
            </a:r>
            <a:r>
              <a:rPr lang="fr-FR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fr-FR" sz="2000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fr-FR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6,0 L</a:t>
            </a:r>
            <a:r>
              <a:rPr lang="fr-F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Calculer la variation d’énergie interne, le travail algébriquement reçu et le transfert thermique </a:t>
            </a:r>
            <a:r>
              <a:rPr lang="fr-F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algébrique-ment</a:t>
            </a:r>
            <a:r>
              <a:rPr lang="fr-F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reçu par l’air durant cette transformation.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-28520" y="3109124"/>
            <a:ext cx="3923928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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 </a:t>
            </a:r>
            <a:r>
              <a:rPr lang="fr-FR" sz="2000" u="sng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Variation d’énergie interne</a:t>
            </a:r>
            <a:r>
              <a:rPr lang="fr-FR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: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3268393" y="3122720"/>
            <a:ext cx="5984127" cy="47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Vm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Constante</a:t>
            </a:r>
            <a:r>
              <a:rPr lang="fr-F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donc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système</a:t>
            </a: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16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16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0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0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5328" y="3755855"/>
            <a:ext cx="5652120" cy="47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 assimilant l’air à un gaz parfait,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système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107504" y="116632"/>
            <a:ext cx="8928992" cy="86409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 2" pitchFamily="18" charset="2"/>
              </a:rPr>
              <a:t> </a:t>
            </a:r>
            <a:r>
              <a:rPr lang="fr-FR" sz="2000" b="1" i="1" u="sng" dirty="0"/>
              <a:t>Enoncés pour un système MACROSCOPIQUEMENT AU REPOS</a:t>
            </a:r>
            <a:r>
              <a:rPr lang="fr-FR" sz="2000" b="1" i="1" dirty="0"/>
              <a:t> :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1187624" y="516742"/>
            <a:ext cx="113147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 0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93382BD8-116E-9331-4E7C-D40C6E245E93}"/>
              </a:ext>
            </a:extLst>
          </p:cNvPr>
          <p:cNvSpPr txBox="1"/>
          <p:nvPr/>
        </p:nvSpPr>
        <p:spPr>
          <a:xfrm>
            <a:off x="2555776" y="502072"/>
            <a:ext cx="604867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     </a:t>
            </a:r>
            <a:r>
              <a:rPr lang="fr-FR" sz="2000" b="1" dirty="0">
                <a:latin typeface="Symbol" pitchFamily="18" charset="2"/>
                <a:cs typeface="Arial" pitchFamily="34" charset="0"/>
              </a:rPr>
              <a:t>D</a:t>
            </a:r>
            <a:r>
              <a:rPr lang="fr-FR" sz="2000" dirty="0">
                <a:latin typeface="Arial Black" pitchFamily="34" charset="0"/>
                <a:cs typeface="Arial" pitchFamily="34" charset="0"/>
              </a:rPr>
              <a:t>U = W + Q       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ou      </a:t>
            </a:r>
            <a:r>
              <a:rPr lang="fr-FR" sz="2000" b="1" dirty="0" err="1">
                <a:latin typeface="Arial" pitchFamily="34" charset="0"/>
                <a:cs typeface="Arial" pitchFamily="34" charset="0"/>
              </a:rPr>
              <a:t>d</a:t>
            </a:r>
            <a:r>
              <a:rPr lang="fr-FR" sz="2000" dirty="0" err="1">
                <a:latin typeface="Arial Black" pitchFamily="34" charset="0"/>
                <a:cs typeface="Arial" pitchFamily="34" charset="0"/>
              </a:rPr>
              <a:t>U</a:t>
            </a:r>
            <a:r>
              <a:rPr lang="fr-FR" sz="2000" dirty="0">
                <a:latin typeface="Arial Black" pitchFamily="34" charset="0"/>
                <a:cs typeface="Arial" pitchFamily="34" charset="0"/>
              </a:rPr>
              <a:t> = </a:t>
            </a:r>
            <a:r>
              <a:rPr lang="fr-FR" sz="2000" b="1" dirty="0" err="1">
                <a:latin typeface="Symbol" pitchFamily="18" charset="2"/>
                <a:cs typeface="Arial" pitchFamily="34" charset="0"/>
              </a:rPr>
              <a:t>d</a:t>
            </a:r>
            <a:r>
              <a:rPr lang="fr-FR" sz="2000" dirty="0" err="1">
                <a:latin typeface="Arial Black" pitchFamily="34" charset="0"/>
                <a:cs typeface="Arial" pitchFamily="34" charset="0"/>
              </a:rPr>
              <a:t>W</a:t>
            </a:r>
            <a:r>
              <a:rPr lang="fr-FR" sz="2000" dirty="0">
                <a:latin typeface="Arial Black" pitchFamily="34" charset="0"/>
                <a:cs typeface="Arial" pitchFamily="34" charset="0"/>
              </a:rPr>
              <a:t> + </a:t>
            </a:r>
            <a:r>
              <a:rPr lang="fr-FR" sz="2000" b="1" dirty="0" err="1">
                <a:latin typeface="Symbol" pitchFamily="18" charset="2"/>
                <a:cs typeface="Arial" pitchFamily="34" charset="0"/>
              </a:rPr>
              <a:t>d</a:t>
            </a:r>
            <a:r>
              <a:rPr lang="fr-FR" sz="2000" dirty="0" err="1">
                <a:latin typeface="Arial Black" pitchFamily="34" charset="0"/>
                <a:cs typeface="Arial" pitchFamily="34" charset="0"/>
              </a:rPr>
              <a:t>Q</a:t>
            </a:r>
            <a:endParaRPr lang="fr-FR" sz="2000" dirty="0">
              <a:latin typeface="Arial Black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D6F56D2F-32CD-76E6-963D-3955A32C780E}"/>
              </a:ext>
            </a:extLst>
          </p:cNvPr>
          <p:cNvSpPr txBox="1"/>
          <p:nvPr/>
        </p:nvSpPr>
        <p:spPr>
          <a:xfrm>
            <a:off x="0" y="2404362"/>
            <a:ext cx="91440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fr-FR" sz="18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rial Unicode MS"/>
                <a:cs typeface="Arial Unicode MS"/>
              </a:rPr>
              <a:t>Données</a:t>
            </a:r>
            <a:r>
              <a:rPr lang="fr-FR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rial Unicode MS"/>
                <a:cs typeface="Arial Unicode MS"/>
              </a:rPr>
              <a:t> :	# Capacité thermique molaire à volume constant de l’air : </a:t>
            </a:r>
            <a:r>
              <a:rPr lang="fr-FR" sz="1800" b="1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rial Unicode MS"/>
                <a:cs typeface="Arial Unicode MS"/>
              </a:rPr>
              <a:t>C</a:t>
            </a:r>
            <a:r>
              <a:rPr lang="fr-FR" sz="1800" b="1" baseline="-250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rial Unicode MS"/>
                <a:cs typeface="Arial Unicode MS"/>
              </a:rPr>
              <a:t>Vm</a:t>
            </a:r>
            <a:r>
              <a:rPr lang="fr-FR" sz="18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rial Unicode MS"/>
                <a:cs typeface="Arial Unicode MS"/>
              </a:rPr>
              <a:t> = 29 J.K</a:t>
            </a:r>
            <a:r>
              <a:rPr lang="fr-FR" sz="1800" b="1" baseline="300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rial Unicode MS"/>
                <a:cs typeface="Arial Unicode MS"/>
              </a:rPr>
              <a:t> – 1 </a:t>
            </a:r>
            <a:r>
              <a:rPr lang="fr-FR" sz="18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rial Unicode MS"/>
                <a:cs typeface="Arial Unicode MS"/>
              </a:rPr>
              <a:t>mol</a:t>
            </a:r>
            <a:r>
              <a:rPr lang="fr-FR" sz="1800" b="1" baseline="300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rial Unicode MS"/>
                <a:cs typeface="Arial Unicode MS"/>
              </a:rPr>
              <a:t> – 1</a:t>
            </a:r>
            <a:r>
              <a:rPr lang="fr-FR" sz="18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rial Unicode MS"/>
                <a:cs typeface="Arial Unicode MS"/>
              </a:rPr>
              <a:t> </a:t>
            </a:r>
            <a:endParaRPr lang="fr-FR" sz="2400" b="1" dirty="0">
              <a:solidFill>
                <a:srgbClr val="000000"/>
              </a:solidFill>
              <a:effectLst/>
              <a:latin typeface="Arial Narrow" panose="020B0606020202030204" pitchFamily="34" charset="0"/>
              <a:ea typeface="Arial Unicode MS"/>
              <a:cs typeface="Arial Unicode MS"/>
            </a:endParaRPr>
          </a:p>
          <a:p>
            <a:pPr algn="just">
              <a:buNone/>
            </a:pPr>
            <a:r>
              <a:rPr lang="fr-FR" dirty="0">
                <a:solidFill>
                  <a:srgbClr val="000000"/>
                </a:solidFill>
                <a:latin typeface="Arial Narrow" panose="020B0606020202030204" pitchFamily="34" charset="0"/>
                <a:ea typeface="Arial Unicode MS"/>
                <a:cs typeface="Arial Unicode MS"/>
              </a:rPr>
              <a:t>	</a:t>
            </a:r>
            <a:r>
              <a:rPr lang="fr-FR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rial Unicode MS"/>
                <a:cs typeface="Arial Unicode MS"/>
              </a:rPr>
              <a:t># Constante des gaz parfaits : </a:t>
            </a:r>
            <a:r>
              <a:rPr lang="fr-FR" sz="18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rial Unicode MS"/>
                <a:cs typeface="Arial Unicode MS"/>
              </a:rPr>
              <a:t>R = 8,3 J.K</a:t>
            </a:r>
            <a:r>
              <a:rPr lang="fr-FR" sz="1800" b="1" baseline="300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rial Unicode MS"/>
                <a:cs typeface="Arial Unicode MS"/>
              </a:rPr>
              <a:t> – 1 </a:t>
            </a:r>
            <a:r>
              <a:rPr lang="fr-FR" sz="18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rial Unicode MS"/>
                <a:cs typeface="Arial Unicode MS"/>
              </a:rPr>
              <a:t>mol</a:t>
            </a:r>
            <a:r>
              <a:rPr lang="fr-FR" sz="1800" b="1" baseline="300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rial Unicode MS"/>
                <a:cs typeface="Arial Unicode MS"/>
              </a:rPr>
              <a:t> – 1</a:t>
            </a:r>
            <a:endParaRPr lang="fr-FR" sz="2400" b="1" dirty="0">
              <a:solidFill>
                <a:srgbClr val="000000"/>
              </a:solidFill>
              <a:effectLst/>
              <a:latin typeface="Arial Narrow" panose="020B0606020202030204" pitchFamily="34" charset="0"/>
              <a:ea typeface="Arial Unicode MS"/>
              <a:cs typeface="Arial Unicode MS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5C6DA26-B5CA-6B02-1441-CFFD319B1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8173" y="3748434"/>
            <a:ext cx="1330051" cy="47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×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Vm</a:t>
            </a:r>
            <a:r>
              <a:rPr kumimoji="0" lang="fr-FR" sz="16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ECD3228-40D1-74EB-8A6F-84014D7F5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7042" y="3741699"/>
            <a:ext cx="376994" cy="47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xmlns="" id="{1934E8AA-2ECA-6678-1A62-BC492C57A310}"/>
              </a:ext>
            </a:extLst>
          </p:cNvPr>
          <p:cNvGrpSpPr/>
          <p:nvPr/>
        </p:nvGrpSpPr>
        <p:grpSpPr>
          <a:xfrm>
            <a:off x="6577536" y="3580368"/>
            <a:ext cx="802776" cy="852737"/>
            <a:chOff x="6073536" y="3580368"/>
            <a:chExt cx="741343" cy="852737"/>
          </a:xfrm>
        </p:grpSpPr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xmlns="" id="{F15235F2-3B85-804F-F5B6-3E47499A39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536" y="3580368"/>
              <a:ext cx="741343" cy="47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kumimoji="0" lang="fr-FR" sz="2000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fr-FR" sz="2000" b="1" baseline="-25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kumimoji="0" lang="fr-FR" sz="2000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kumimoji="0" lang="fr-FR" sz="2000" b="1" i="0" u="none" strike="noStrike" cap="none" normalizeH="0" baseline="-2500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xmlns="" id="{EE2F6C99-BA90-ED7D-D6C3-2B321482BD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8925" y="3962218"/>
              <a:ext cx="581368" cy="47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kumimoji="0" lang="fr-FR" sz="2000" b="1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nR</a:t>
              </a:r>
              <a:endPara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xmlns="" id="{BD1D38FD-8EB3-3D25-6193-D33EE589A7B8}"/>
                </a:ext>
              </a:extLst>
            </p:cNvPr>
            <p:cNvCxnSpPr>
              <a:cxnSpLocks/>
            </p:cNvCxnSpPr>
            <p:nvPr/>
          </p:nvCxnSpPr>
          <p:spPr>
            <a:xfrm>
              <a:off x="6178925" y="3991298"/>
              <a:ext cx="581368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499C604B-43E8-FDDD-8107-13CF9BCF0C70}"/>
              </a:ext>
            </a:extLst>
          </p:cNvPr>
          <p:cNvGrpSpPr/>
          <p:nvPr/>
        </p:nvGrpSpPr>
        <p:grpSpPr>
          <a:xfrm>
            <a:off x="7575073" y="3564929"/>
            <a:ext cx="741343" cy="852737"/>
            <a:chOff x="6073536" y="3580368"/>
            <a:chExt cx="741343" cy="852737"/>
          </a:xfrm>
        </p:grpSpPr>
        <p:sp>
          <p:nvSpPr>
            <p:cNvPr id="16" name="Rectangle 4">
              <a:extLst>
                <a:ext uri="{FF2B5EF4-FFF2-40B4-BE49-F238E27FC236}">
                  <a16:creationId xmlns:a16="http://schemas.microsoft.com/office/drawing/2014/main" xmlns="" id="{C021F8C3-70F9-4977-065E-0C0F7734CD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536" y="3580368"/>
              <a:ext cx="741343" cy="47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kumimoji="0" lang="fr-FR" sz="2000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fr-FR" sz="2000" b="1" baseline="-25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kumimoji="0" lang="fr-FR" sz="2000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kumimoji="0" lang="fr-FR" sz="2000" b="1" i="0" u="none" strike="noStrike" cap="none" normalizeH="0" baseline="-2500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4">
              <a:extLst>
                <a:ext uri="{FF2B5EF4-FFF2-40B4-BE49-F238E27FC236}">
                  <a16:creationId xmlns:a16="http://schemas.microsoft.com/office/drawing/2014/main" xmlns="" id="{85C16646-C66C-144F-69FA-D3393CBBD6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8925" y="3962218"/>
              <a:ext cx="581368" cy="47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kumimoji="0" lang="fr-FR" sz="2000" b="1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nR</a:t>
              </a:r>
              <a:endPara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xmlns="" id="{B0E99346-14F4-3A7F-3D2B-BA2B02B92683}"/>
                </a:ext>
              </a:extLst>
            </p:cNvPr>
            <p:cNvCxnSpPr>
              <a:cxnSpLocks/>
            </p:cNvCxnSpPr>
            <p:nvPr/>
          </p:nvCxnSpPr>
          <p:spPr>
            <a:xfrm>
              <a:off x="6178925" y="3991298"/>
              <a:ext cx="581368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Parenthèses 18">
            <a:extLst>
              <a:ext uri="{FF2B5EF4-FFF2-40B4-BE49-F238E27FC236}">
                <a16:creationId xmlns:a16="http://schemas.microsoft.com/office/drawing/2014/main" xmlns="" id="{8E26B05A-81BC-23B0-07E2-35E2C8FFDC35}"/>
              </a:ext>
            </a:extLst>
          </p:cNvPr>
          <p:cNvSpPr/>
          <p:nvPr/>
        </p:nvSpPr>
        <p:spPr>
          <a:xfrm>
            <a:off x="6577536" y="3593607"/>
            <a:ext cx="1738880" cy="744534"/>
          </a:xfrm>
          <a:prstGeom prst="bracketPair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xmlns="" id="{D56B8E4F-085C-E48E-C54E-1FC26823B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8" y="4541138"/>
            <a:ext cx="1470328" cy="47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système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xmlns="" id="{D21AE11E-AFDF-A7EC-F888-C37E4D305254}"/>
              </a:ext>
            </a:extLst>
          </p:cNvPr>
          <p:cNvGrpSpPr/>
          <p:nvPr/>
        </p:nvGrpSpPr>
        <p:grpSpPr>
          <a:xfrm>
            <a:off x="1327782" y="4312528"/>
            <a:ext cx="960282" cy="852737"/>
            <a:chOff x="6073536" y="3580368"/>
            <a:chExt cx="741343" cy="852737"/>
          </a:xfrm>
        </p:grpSpPr>
        <p:sp>
          <p:nvSpPr>
            <p:cNvPr id="25" name="Rectangle 4">
              <a:extLst>
                <a:ext uri="{FF2B5EF4-FFF2-40B4-BE49-F238E27FC236}">
                  <a16:creationId xmlns:a16="http://schemas.microsoft.com/office/drawing/2014/main" xmlns="" id="{41F8FB75-217E-DB78-7BD5-4FF7AFB0F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536" y="3580368"/>
              <a:ext cx="741343" cy="47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kumimoji="0" lang="fr-FR" sz="2000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fr-FR" sz="2000" b="1" baseline="-25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Vm</a:t>
              </a:r>
              <a:r>
                <a:rPr kumimoji="0" lang="fr-FR" sz="2000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fr-FR" sz="2000" b="1" baseline="-25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4">
              <a:extLst>
                <a:ext uri="{FF2B5EF4-FFF2-40B4-BE49-F238E27FC236}">
                  <a16:creationId xmlns:a16="http://schemas.microsoft.com/office/drawing/2014/main" xmlns="" id="{D57E4EA6-FA26-DD1E-1E14-3EA9849D9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8925" y="3962218"/>
              <a:ext cx="581368" cy="47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kumimoji="0" lang="fr-FR" sz="2000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endPara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xmlns="" id="{B4B62B78-FCE9-780C-544D-AE5165E856A7}"/>
                </a:ext>
              </a:extLst>
            </p:cNvPr>
            <p:cNvCxnSpPr>
              <a:cxnSpLocks/>
            </p:cNvCxnSpPr>
            <p:nvPr/>
          </p:nvCxnSpPr>
          <p:spPr>
            <a:xfrm>
              <a:off x="6178925" y="3991298"/>
              <a:ext cx="581368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4">
            <a:extLst>
              <a:ext uri="{FF2B5EF4-FFF2-40B4-BE49-F238E27FC236}">
                <a16:creationId xmlns:a16="http://schemas.microsoft.com/office/drawing/2014/main" xmlns="" id="{618DF0E7-6D03-8F98-0A18-17175996C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9128" y="4511416"/>
            <a:ext cx="1759855" cy="47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 (V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V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5">
            <a:extLst>
              <a:ext uri="{FF2B5EF4-FFF2-40B4-BE49-F238E27FC236}">
                <a16:creationId xmlns:a16="http://schemas.microsoft.com/office/drawing/2014/main" xmlns="" id="{99A05F37-E969-6D75-EBEF-18A3FEB0D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2824" y="4535310"/>
            <a:ext cx="1445240" cy="47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système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xmlns="" id="{0783B1C7-8C47-0DC4-1247-6526E2FA1087}"/>
              </a:ext>
            </a:extLst>
          </p:cNvPr>
          <p:cNvGrpSpPr/>
          <p:nvPr/>
        </p:nvGrpSpPr>
        <p:grpSpPr>
          <a:xfrm>
            <a:off x="5025277" y="4306700"/>
            <a:ext cx="1759855" cy="852737"/>
            <a:chOff x="6073536" y="3580368"/>
            <a:chExt cx="741343" cy="852737"/>
          </a:xfrm>
        </p:grpSpPr>
        <p:sp>
          <p:nvSpPr>
            <p:cNvPr id="39" name="Rectangle 4">
              <a:extLst>
                <a:ext uri="{FF2B5EF4-FFF2-40B4-BE49-F238E27FC236}">
                  <a16:creationId xmlns:a16="http://schemas.microsoft.com/office/drawing/2014/main" xmlns="" id="{95DF9604-D83E-EA2A-C8BB-2CFAA33C0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536" y="3580368"/>
              <a:ext cx="741343" cy="47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kumimoji="0" lang="fr-FR" sz="2000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29 × 2,0.10</a:t>
              </a:r>
              <a:r>
                <a:rPr kumimoji="0" lang="fr-FR" sz="2000" b="1" i="0" u="none" strike="noStrike" cap="none" normalizeH="0" baseline="3000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kumimoji="0" lang="fr-FR" sz="2800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ectangle 4">
              <a:extLst>
                <a:ext uri="{FF2B5EF4-FFF2-40B4-BE49-F238E27FC236}">
                  <a16:creationId xmlns:a16="http://schemas.microsoft.com/office/drawing/2014/main" xmlns="" id="{F06F664F-179B-9E82-DBA8-AACCB6CF01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8925" y="3962218"/>
              <a:ext cx="581368" cy="47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kumimoji="0" lang="fr-FR" sz="2000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8,31</a:t>
              </a:r>
              <a:endPara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xmlns="" id="{A4FC3C45-18E6-4DE1-89AE-A1A6356CA34C}"/>
                </a:ext>
              </a:extLst>
            </p:cNvPr>
            <p:cNvCxnSpPr>
              <a:cxnSpLocks/>
            </p:cNvCxnSpPr>
            <p:nvPr/>
          </p:nvCxnSpPr>
          <p:spPr>
            <a:xfrm>
              <a:off x="6120997" y="3991298"/>
              <a:ext cx="581368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ectangle 5">
            <a:extLst>
              <a:ext uri="{FF2B5EF4-FFF2-40B4-BE49-F238E27FC236}">
                <a16:creationId xmlns:a16="http://schemas.microsoft.com/office/drawing/2014/main" xmlns="" id="{6CE8896B-7897-E2BB-6900-52B6A41A6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7320" y="4977766"/>
            <a:ext cx="2913174" cy="47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sng" strike="noStrike" cap="none" normalizeH="0" baseline="-2500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système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 2,1.10</a:t>
            </a:r>
            <a:r>
              <a:rPr kumimoji="0" lang="fr-FR" sz="2000" b="1" i="0" u="sng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u="sng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J</a:t>
            </a:r>
            <a:endParaRPr kumimoji="0" lang="fr-FR" sz="2800" b="1" i="0" u="sng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">
            <a:extLst>
              <a:ext uri="{FF2B5EF4-FFF2-40B4-BE49-F238E27FC236}">
                <a16:creationId xmlns:a16="http://schemas.microsoft.com/office/drawing/2014/main" xmlns="" id="{655B974C-DBF4-CEBA-E2D2-E11EC37EF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3077" y="4507610"/>
            <a:ext cx="2769443" cy="47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 (6,0.10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3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- 3,0.10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3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3">
            <a:extLst>
              <a:ext uri="{FF2B5EF4-FFF2-40B4-BE49-F238E27FC236}">
                <a16:creationId xmlns:a16="http://schemas.microsoft.com/office/drawing/2014/main" xmlns="" id="{3D362016-D6F3-2F99-EEB8-C962BE51D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520" y="5340960"/>
            <a:ext cx="3923928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 </a:t>
            </a:r>
            <a:r>
              <a:rPr lang="fr-FR" sz="2000" u="sng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Travail algébriquement reçu</a:t>
            </a:r>
            <a:r>
              <a:rPr lang="fr-FR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: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5">
            <a:extLst>
              <a:ext uri="{FF2B5EF4-FFF2-40B4-BE49-F238E27FC236}">
                <a16:creationId xmlns:a16="http://schemas.microsoft.com/office/drawing/2014/main" xmlns="" id="{DD70F5EB-D3E5-6AC6-DCE5-8AD8893A0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7303" y="5351174"/>
            <a:ext cx="5652120" cy="47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D’après l’application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1.c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0" lang="fr-FR" sz="2000" b="1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5">
            <a:extLst>
              <a:ext uri="{FF2B5EF4-FFF2-40B4-BE49-F238E27FC236}">
                <a16:creationId xmlns:a16="http://schemas.microsoft.com/office/drawing/2014/main" xmlns="" id="{35FA6E6B-5881-A37A-709A-17C40718B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3359" y="5826384"/>
            <a:ext cx="5436794" cy="47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isobare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0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– 2,0.10</a:t>
            </a:r>
            <a:r>
              <a:rPr kumimoji="0" lang="fr-FR" sz="2000" b="1" i="0" u="none" strike="noStrike" cap="none" normalizeH="0" baseline="30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5</a:t>
            </a:r>
            <a:r>
              <a:rPr kumimoji="0" lang="fr-FR" sz="20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 (6,0.10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3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- 3,0.10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3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5">
            <a:extLst>
              <a:ext uri="{FF2B5EF4-FFF2-40B4-BE49-F238E27FC236}">
                <a16:creationId xmlns:a16="http://schemas.microsoft.com/office/drawing/2014/main" xmlns="" id="{71057752-F1E5-B138-988A-C585DBFB4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536" y="6213215"/>
            <a:ext cx="2913174" cy="47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000" b="1" i="0" u="sng" strike="noStrike" cap="none" normalizeH="0" baseline="-2500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isobare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 – 6,0.10</a:t>
            </a:r>
            <a:r>
              <a:rPr lang="fr-FR" sz="2000" b="1" u="sng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sng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J</a:t>
            </a:r>
            <a:endParaRPr kumimoji="0" lang="fr-FR" sz="2800" b="1" i="0" u="sng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2FFC6A4F-792D-1811-6E37-7C07C9D3411F}"/>
              </a:ext>
            </a:extLst>
          </p:cNvPr>
          <p:cNvSpPr/>
          <p:nvPr/>
        </p:nvSpPr>
        <p:spPr>
          <a:xfrm>
            <a:off x="0" y="4338141"/>
            <a:ext cx="3565310" cy="78003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9654C2AE-79D5-23F8-D21B-98A26F6CF1E4}"/>
              </a:ext>
            </a:extLst>
          </p:cNvPr>
          <p:cNvSpPr/>
          <p:nvPr/>
        </p:nvSpPr>
        <p:spPr>
          <a:xfrm>
            <a:off x="78049" y="5821273"/>
            <a:ext cx="3078697" cy="43975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3009" grpId="0" animBg="1"/>
      <p:bldP spid="43011" grpId="0"/>
      <p:bldP spid="43012" grpId="0"/>
      <p:bldP spid="43013" grpId="0"/>
      <p:bldP spid="3" grpId="0" animBg="1"/>
      <p:bldP spid="4" grpId="0"/>
      <p:bldP spid="5" grpId="1"/>
      <p:bldP spid="19" grpId="0" animBg="1"/>
      <p:bldP spid="20" grpId="0"/>
      <p:bldP spid="36" grpId="0"/>
      <p:bldP spid="37" grpId="0"/>
      <p:bldP spid="43" grpId="0"/>
      <p:bldP spid="44" grpId="0"/>
      <p:bldP spid="45" grpId="0"/>
      <p:bldP spid="47" grpId="0"/>
      <p:bldP spid="49" grpId="0"/>
      <p:bldP spid="50" grpId="0"/>
      <p:bldP spid="51" grpId="0" animBg="1"/>
      <p:bldP spid="5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D5B1A93-1F9D-0059-A79A-610E7AB8C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5">
            <a:extLst>
              <a:ext uri="{FF2B5EF4-FFF2-40B4-BE49-F238E27FC236}">
                <a16:creationId xmlns:a16="http://schemas.microsoft.com/office/drawing/2014/main" xmlns="" id="{67BC56A0-5202-6991-E70C-205CB6887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47" y="4045434"/>
            <a:ext cx="3212009" cy="47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isobare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0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– P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r>
              <a:rPr kumimoji="0" lang="fr-FR" sz="20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 (V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V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09" name="Rectangle 1">
            <a:extLst>
              <a:ext uri="{FF2B5EF4-FFF2-40B4-BE49-F238E27FC236}">
                <a16:creationId xmlns:a16="http://schemas.microsoft.com/office/drawing/2014/main" xmlns="" id="{A03D3BE1-8D44-07C6-D302-2C7250285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32" y="1023298"/>
            <a:ext cx="9144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2</a:t>
            </a:r>
            <a:r>
              <a:rPr kumimoji="0" lang="fr-FR" sz="20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</a:t>
            </a:r>
            <a:endParaRPr lang="fr-F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xmlns="" id="{08B46121-ED51-C83C-B842-40C1719A8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520" y="1412776"/>
            <a:ext cx="3923928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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 </a:t>
            </a:r>
            <a:r>
              <a:rPr lang="fr-FR" sz="2000" u="sng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Variation d’énergie interne</a:t>
            </a:r>
            <a:r>
              <a:rPr lang="fr-FR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: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xmlns="" id="{D63A8FBA-2211-6467-98F5-E8130D512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8393" y="1426372"/>
            <a:ext cx="5984127" cy="47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Vm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Constante</a:t>
            </a:r>
            <a:r>
              <a:rPr lang="fr-F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donc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système</a:t>
            </a: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16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16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0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0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3" name="Rectangle 5">
            <a:extLst>
              <a:ext uri="{FF2B5EF4-FFF2-40B4-BE49-F238E27FC236}">
                <a16:creationId xmlns:a16="http://schemas.microsoft.com/office/drawing/2014/main" xmlns="" id="{08AB1C5B-2C9F-AE72-4E9A-AABBD8FD2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8" y="2059507"/>
            <a:ext cx="5652120" cy="47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 assimilant l’air à un gaz parfait,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système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xmlns="" id="{CF761F2F-F467-4C7A-C80F-60ED76E3D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116632"/>
            <a:ext cx="8928992" cy="86409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 2" pitchFamily="18" charset="2"/>
              </a:rPr>
              <a:t> </a:t>
            </a:r>
            <a:r>
              <a:rPr lang="fr-FR" sz="2000" b="1" i="1" u="sng" dirty="0"/>
              <a:t>Enoncés pour un système MACROSCOPIQUEMENT AU REPOS</a:t>
            </a:r>
            <a:r>
              <a:rPr lang="fr-FR" sz="2000" b="1" i="1" dirty="0"/>
              <a:t> :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xmlns="" id="{C49A6F15-A71E-C2F2-2800-945525B71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78" y="6005725"/>
            <a:ext cx="3168352" cy="720080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 0</a:t>
            </a:r>
            <a:r>
              <a:rPr lang="fr-FR"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 système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macros-copiquement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au repos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xmlns="" id="{4E4FC36C-F1BB-93C4-422D-6B09BD07022F}"/>
              </a:ext>
            </a:extLst>
          </p:cNvPr>
          <p:cNvCxnSpPr/>
          <p:nvPr/>
        </p:nvCxnSpPr>
        <p:spPr>
          <a:xfrm flipH="1">
            <a:off x="1979712" y="5661248"/>
            <a:ext cx="504056" cy="288032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11">
            <a:extLst>
              <a:ext uri="{FF2B5EF4-FFF2-40B4-BE49-F238E27FC236}">
                <a16:creationId xmlns:a16="http://schemas.microsoft.com/office/drawing/2014/main" xmlns="" id="{0E157B09-C3AA-EBB4-11DC-EFF7EA72F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624" y="516742"/>
            <a:ext cx="113147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 0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BA48425B-9B96-9808-EE87-9EB7B7F1D792}"/>
              </a:ext>
            </a:extLst>
          </p:cNvPr>
          <p:cNvSpPr txBox="1"/>
          <p:nvPr/>
        </p:nvSpPr>
        <p:spPr>
          <a:xfrm>
            <a:off x="2555776" y="502072"/>
            <a:ext cx="604867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     </a:t>
            </a:r>
            <a:r>
              <a:rPr lang="fr-FR" sz="2000" b="1" dirty="0">
                <a:latin typeface="Symbol" pitchFamily="18" charset="2"/>
                <a:cs typeface="Arial" pitchFamily="34" charset="0"/>
              </a:rPr>
              <a:t>D</a:t>
            </a:r>
            <a:r>
              <a:rPr lang="fr-FR" sz="2000" dirty="0">
                <a:latin typeface="Arial Black" pitchFamily="34" charset="0"/>
                <a:cs typeface="Arial" pitchFamily="34" charset="0"/>
              </a:rPr>
              <a:t>U = W + Q       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ou      </a:t>
            </a:r>
            <a:r>
              <a:rPr lang="fr-FR" sz="2000" b="1" dirty="0" err="1">
                <a:latin typeface="Arial" pitchFamily="34" charset="0"/>
                <a:cs typeface="Arial" pitchFamily="34" charset="0"/>
              </a:rPr>
              <a:t>d</a:t>
            </a:r>
            <a:r>
              <a:rPr lang="fr-FR" sz="2000" dirty="0" err="1">
                <a:latin typeface="Arial Black" pitchFamily="34" charset="0"/>
                <a:cs typeface="Arial" pitchFamily="34" charset="0"/>
              </a:rPr>
              <a:t>U</a:t>
            </a:r>
            <a:r>
              <a:rPr lang="fr-FR" sz="2000" dirty="0">
                <a:latin typeface="Arial Black" pitchFamily="34" charset="0"/>
                <a:cs typeface="Arial" pitchFamily="34" charset="0"/>
              </a:rPr>
              <a:t> = </a:t>
            </a:r>
            <a:r>
              <a:rPr lang="fr-FR" sz="2000" b="1" dirty="0" err="1">
                <a:latin typeface="Symbol" pitchFamily="18" charset="2"/>
                <a:cs typeface="Arial" pitchFamily="34" charset="0"/>
              </a:rPr>
              <a:t>d</a:t>
            </a:r>
            <a:r>
              <a:rPr lang="fr-FR" sz="2000" dirty="0" err="1">
                <a:latin typeface="Arial Black" pitchFamily="34" charset="0"/>
                <a:cs typeface="Arial" pitchFamily="34" charset="0"/>
              </a:rPr>
              <a:t>W</a:t>
            </a:r>
            <a:r>
              <a:rPr lang="fr-FR" sz="2000" dirty="0">
                <a:latin typeface="Arial Black" pitchFamily="34" charset="0"/>
                <a:cs typeface="Arial" pitchFamily="34" charset="0"/>
              </a:rPr>
              <a:t> + </a:t>
            </a:r>
            <a:r>
              <a:rPr lang="fr-FR" sz="2000" b="1" dirty="0" err="1">
                <a:latin typeface="Symbol" pitchFamily="18" charset="2"/>
                <a:cs typeface="Arial" pitchFamily="34" charset="0"/>
              </a:rPr>
              <a:t>d</a:t>
            </a:r>
            <a:r>
              <a:rPr lang="fr-FR" sz="2000" dirty="0" err="1">
                <a:latin typeface="Arial Black" pitchFamily="34" charset="0"/>
                <a:cs typeface="Arial" pitchFamily="34" charset="0"/>
              </a:rPr>
              <a:t>Q</a:t>
            </a:r>
            <a:endParaRPr lang="fr-FR" sz="2000" dirty="0">
              <a:latin typeface="Arial Black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EC9FBAE-88BA-5AAB-6359-AC89E0B00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8173" y="2052086"/>
            <a:ext cx="1330051" cy="47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×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Vm</a:t>
            </a:r>
            <a:r>
              <a:rPr kumimoji="0" lang="fr-FR" sz="16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517D0E7-2DF5-D2A9-E006-FE96F5FEA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3038" y="2073697"/>
            <a:ext cx="376994" cy="47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xmlns="" id="{D603C364-DD7E-7F0A-9B59-ED70A1A5D9F8}"/>
              </a:ext>
            </a:extLst>
          </p:cNvPr>
          <p:cNvGrpSpPr/>
          <p:nvPr/>
        </p:nvGrpSpPr>
        <p:grpSpPr>
          <a:xfrm>
            <a:off x="6577536" y="1884020"/>
            <a:ext cx="741343" cy="852737"/>
            <a:chOff x="6073536" y="3580368"/>
            <a:chExt cx="741343" cy="852737"/>
          </a:xfrm>
        </p:grpSpPr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xmlns="" id="{52954B8D-B3B9-9F9B-AE35-553F73CEE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536" y="3580368"/>
              <a:ext cx="741343" cy="47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kumimoji="0" lang="fr-FR" sz="2000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fr-FR" sz="2000" b="1" baseline="-25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kumimoji="0" lang="fr-FR" sz="2000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kumimoji="0" lang="fr-FR" sz="2000" b="1" i="0" u="none" strike="noStrike" cap="none" normalizeH="0" baseline="-2500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xmlns="" id="{D8E74297-FEDA-D526-AB4E-25DA09A37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8925" y="3962218"/>
              <a:ext cx="581368" cy="47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kumimoji="0" lang="fr-FR" sz="2000" b="1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nR</a:t>
              </a:r>
              <a:endPara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xmlns="" id="{55B14D83-07DE-67A2-84A9-79AD7D1F3A82}"/>
                </a:ext>
              </a:extLst>
            </p:cNvPr>
            <p:cNvCxnSpPr>
              <a:cxnSpLocks/>
            </p:cNvCxnSpPr>
            <p:nvPr/>
          </p:nvCxnSpPr>
          <p:spPr>
            <a:xfrm>
              <a:off x="6178925" y="3991298"/>
              <a:ext cx="581368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453F3C38-086D-D075-0FEE-616495F09E5D}"/>
              </a:ext>
            </a:extLst>
          </p:cNvPr>
          <p:cNvGrpSpPr/>
          <p:nvPr/>
        </p:nvGrpSpPr>
        <p:grpSpPr>
          <a:xfrm>
            <a:off x="7575073" y="1868581"/>
            <a:ext cx="741343" cy="852737"/>
            <a:chOff x="6073536" y="3580368"/>
            <a:chExt cx="741343" cy="852737"/>
          </a:xfrm>
        </p:grpSpPr>
        <p:sp>
          <p:nvSpPr>
            <p:cNvPr id="16" name="Rectangle 4">
              <a:extLst>
                <a:ext uri="{FF2B5EF4-FFF2-40B4-BE49-F238E27FC236}">
                  <a16:creationId xmlns:a16="http://schemas.microsoft.com/office/drawing/2014/main" xmlns="" id="{094AC1D9-7FBB-4980-3417-DA91AD129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536" y="3580368"/>
              <a:ext cx="741343" cy="47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kumimoji="0" lang="fr-FR" sz="2000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fr-FR" sz="2000" b="1" baseline="-25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kumimoji="0" lang="fr-FR" sz="2000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kumimoji="0" lang="fr-FR" sz="2000" b="1" i="0" u="none" strike="noStrike" cap="none" normalizeH="0" baseline="-2500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4">
              <a:extLst>
                <a:ext uri="{FF2B5EF4-FFF2-40B4-BE49-F238E27FC236}">
                  <a16:creationId xmlns:a16="http://schemas.microsoft.com/office/drawing/2014/main" xmlns="" id="{E32B21A4-62A1-9B97-4FF1-214FECFD8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8925" y="3962218"/>
              <a:ext cx="581368" cy="47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kumimoji="0" lang="fr-FR" sz="2000" b="1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nR</a:t>
              </a:r>
              <a:endPara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xmlns="" id="{E658E41D-6E96-267E-F936-43141C64D3DF}"/>
                </a:ext>
              </a:extLst>
            </p:cNvPr>
            <p:cNvCxnSpPr>
              <a:cxnSpLocks/>
            </p:cNvCxnSpPr>
            <p:nvPr/>
          </p:nvCxnSpPr>
          <p:spPr>
            <a:xfrm>
              <a:off x="6178925" y="3991298"/>
              <a:ext cx="581368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Parenthèses 18">
            <a:extLst>
              <a:ext uri="{FF2B5EF4-FFF2-40B4-BE49-F238E27FC236}">
                <a16:creationId xmlns:a16="http://schemas.microsoft.com/office/drawing/2014/main" xmlns="" id="{BD2DE1E7-F2E5-DFF8-5F02-84DD49391FFF}"/>
              </a:ext>
            </a:extLst>
          </p:cNvPr>
          <p:cNvSpPr/>
          <p:nvPr/>
        </p:nvSpPr>
        <p:spPr>
          <a:xfrm>
            <a:off x="6577536" y="1897259"/>
            <a:ext cx="1738880" cy="744534"/>
          </a:xfrm>
          <a:prstGeom prst="bracketPair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xmlns="" id="{CD40C7D3-1A8C-4EFC-3D2D-D5F1EEA91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8" y="2844790"/>
            <a:ext cx="2118400" cy="47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système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xmlns="" id="{763AED1F-7546-096D-79D9-CC91D037A62C}"/>
              </a:ext>
            </a:extLst>
          </p:cNvPr>
          <p:cNvGrpSpPr/>
          <p:nvPr/>
        </p:nvGrpSpPr>
        <p:grpSpPr>
          <a:xfrm>
            <a:off x="1327782" y="2616180"/>
            <a:ext cx="960282" cy="852737"/>
            <a:chOff x="6073536" y="3580368"/>
            <a:chExt cx="741343" cy="852737"/>
          </a:xfrm>
        </p:grpSpPr>
        <p:sp>
          <p:nvSpPr>
            <p:cNvPr id="25" name="Rectangle 4">
              <a:extLst>
                <a:ext uri="{FF2B5EF4-FFF2-40B4-BE49-F238E27FC236}">
                  <a16:creationId xmlns:a16="http://schemas.microsoft.com/office/drawing/2014/main" xmlns="" id="{A1873BEF-5166-D332-EBD9-2D6DC61A0A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536" y="3580368"/>
              <a:ext cx="741343" cy="47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kumimoji="0" lang="fr-FR" sz="2000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fr-FR" sz="2000" b="1" baseline="-25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Vm</a:t>
              </a:r>
              <a:r>
                <a:rPr kumimoji="0" lang="fr-FR" sz="2000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fr-FR" sz="2000" b="1" baseline="-25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4">
              <a:extLst>
                <a:ext uri="{FF2B5EF4-FFF2-40B4-BE49-F238E27FC236}">
                  <a16:creationId xmlns:a16="http://schemas.microsoft.com/office/drawing/2014/main" xmlns="" id="{C84E04BC-7E8D-9079-F40F-78B0B70253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8925" y="3962218"/>
              <a:ext cx="581368" cy="47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kumimoji="0" lang="fr-FR" sz="2000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endPara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xmlns="" id="{24F86A2D-4FC3-F5A6-B3E2-73F16EEA56CF}"/>
                </a:ext>
              </a:extLst>
            </p:cNvPr>
            <p:cNvCxnSpPr>
              <a:cxnSpLocks/>
            </p:cNvCxnSpPr>
            <p:nvPr/>
          </p:nvCxnSpPr>
          <p:spPr>
            <a:xfrm>
              <a:off x="6178925" y="3991298"/>
              <a:ext cx="581368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4">
            <a:extLst>
              <a:ext uri="{FF2B5EF4-FFF2-40B4-BE49-F238E27FC236}">
                <a16:creationId xmlns:a16="http://schemas.microsoft.com/office/drawing/2014/main" xmlns="" id="{77CCDC59-B96D-5B69-5921-0A10D2EF9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9128" y="2815068"/>
            <a:ext cx="1759855" cy="47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 (V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V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5">
            <a:extLst>
              <a:ext uri="{FF2B5EF4-FFF2-40B4-BE49-F238E27FC236}">
                <a16:creationId xmlns:a16="http://schemas.microsoft.com/office/drawing/2014/main" xmlns="" id="{AA55D5DC-72BF-4295-D88F-B9B628CA8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2824" y="2838962"/>
            <a:ext cx="2118400" cy="47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système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xmlns="" id="{61203B9B-632F-3EFC-54C3-9A50F258B143}"/>
              </a:ext>
            </a:extLst>
          </p:cNvPr>
          <p:cNvGrpSpPr/>
          <p:nvPr/>
        </p:nvGrpSpPr>
        <p:grpSpPr>
          <a:xfrm>
            <a:off x="5025277" y="2610352"/>
            <a:ext cx="1759855" cy="852737"/>
            <a:chOff x="6073536" y="3580368"/>
            <a:chExt cx="741343" cy="852737"/>
          </a:xfrm>
        </p:grpSpPr>
        <p:sp>
          <p:nvSpPr>
            <p:cNvPr id="39" name="Rectangle 4">
              <a:extLst>
                <a:ext uri="{FF2B5EF4-FFF2-40B4-BE49-F238E27FC236}">
                  <a16:creationId xmlns:a16="http://schemas.microsoft.com/office/drawing/2014/main" xmlns="" id="{A9FF96FE-35EB-D5E3-9741-2A138B538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536" y="3580368"/>
              <a:ext cx="741343" cy="47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kumimoji="0" lang="fr-FR" sz="2000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29 × 2,0.10</a:t>
              </a:r>
              <a:r>
                <a:rPr kumimoji="0" lang="fr-FR" sz="2000" b="1" i="0" u="none" strike="noStrike" cap="none" normalizeH="0" baseline="3000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kumimoji="0" lang="fr-FR" sz="2800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ectangle 4">
              <a:extLst>
                <a:ext uri="{FF2B5EF4-FFF2-40B4-BE49-F238E27FC236}">
                  <a16:creationId xmlns:a16="http://schemas.microsoft.com/office/drawing/2014/main" xmlns="" id="{79D11513-144E-EA50-7A8A-2ECE8D67FD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8925" y="3962218"/>
              <a:ext cx="581368" cy="47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kumimoji="0" lang="fr-FR" sz="2000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8,31</a:t>
              </a:r>
              <a:endPara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xmlns="" id="{BD8A2AB5-7AA8-925F-1505-7E9FD85571F8}"/>
                </a:ext>
              </a:extLst>
            </p:cNvPr>
            <p:cNvCxnSpPr>
              <a:cxnSpLocks/>
            </p:cNvCxnSpPr>
            <p:nvPr/>
          </p:nvCxnSpPr>
          <p:spPr>
            <a:xfrm>
              <a:off x="6120997" y="3991298"/>
              <a:ext cx="581368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ectangle 5">
            <a:extLst>
              <a:ext uri="{FF2B5EF4-FFF2-40B4-BE49-F238E27FC236}">
                <a16:creationId xmlns:a16="http://schemas.microsoft.com/office/drawing/2014/main" xmlns="" id="{B1FB7991-3DF2-214E-7792-056C440C3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7320" y="3201928"/>
            <a:ext cx="2913174" cy="47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sng" strike="noStrike" cap="none" normalizeH="0" baseline="-2500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système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 2,1.10</a:t>
            </a:r>
            <a:r>
              <a:rPr kumimoji="0" lang="fr-FR" sz="2000" b="1" i="0" u="sng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u="sng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J</a:t>
            </a:r>
            <a:endParaRPr kumimoji="0" lang="fr-FR" sz="2800" b="1" i="0" u="sng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">
            <a:extLst>
              <a:ext uri="{FF2B5EF4-FFF2-40B4-BE49-F238E27FC236}">
                <a16:creationId xmlns:a16="http://schemas.microsoft.com/office/drawing/2014/main" xmlns="" id="{534F1007-18C9-1A95-90CA-7492ECAEC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3077" y="2811262"/>
            <a:ext cx="2769443" cy="47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 (6,0.10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3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- 3,0.10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3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3">
            <a:extLst>
              <a:ext uri="{FF2B5EF4-FFF2-40B4-BE49-F238E27FC236}">
                <a16:creationId xmlns:a16="http://schemas.microsoft.com/office/drawing/2014/main" xmlns="" id="{3F74742B-1DA8-44A3-7581-7C8201A52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520" y="3565122"/>
            <a:ext cx="3923928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 </a:t>
            </a:r>
            <a:r>
              <a:rPr lang="fr-FR" sz="2000" u="sng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Travail algébriquement reçu</a:t>
            </a:r>
            <a:r>
              <a:rPr lang="fr-FR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: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5">
            <a:extLst>
              <a:ext uri="{FF2B5EF4-FFF2-40B4-BE49-F238E27FC236}">
                <a16:creationId xmlns:a16="http://schemas.microsoft.com/office/drawing/2014/main" xmlns="" id="{31417B7E-5D36-7F6C-837A-12BEEF406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7303" y="3575336"/>
            <a:ext cx="5652120" cy="47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D’après l’application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1.c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0" lang="fr-FR" sz="2000" b="1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5">
            <a:extLst>
              <a:ext uri="{FF2B5EF4-FFF2-40B4-BE49-F238E27FC236}">
                <a16:creationId xmlns:a16="http://schemas.microsoft.com/office/drawing/2014/main" xmlns="" id="{776A61BF-815D-04C9-E730-764234231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3359" y="4050546"/>
            <a:ext cx="5436794" cy="47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isobare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0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– 2,0.10</a:t>
            </a:r>
            <a:r>
              <a:rPr kumimoji="0" lang="fr-FR" sz="2000" b="1" i="0" u="none" strike="noStrike" cap="none" normalizeH="0" baseline="30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5</a:t>
            </a:r>
            <a:r>
              <a:rPr kumimoji="0" lang="fr-FR" sz="20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 (6,0.10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3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- 3,0.10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3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5">
            <a:extLst>
              <a:ext uri="{FF2B5EF4-FFF2-40B4-BE49-F238E27FC236}">
                <a16:creationId xmlns:a16="http://schemas.microsoft.com/office/drawing/2014/main" xmlns="" id="{C8F35DD9-408E-91D2-9AE8-73B632B0C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536" y="4437377"/>
            <a:ext cx="2913174" cy="47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000" b="1" i="0" u="sng" strike="noStrike" cap="none" normalizeH="0" baseline="-2500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isobare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 – 6,0.10</a:t>
            </a:r>
            <a:r>
              <a:rPr lang="fr-FR" sz="2000" b="1" u="sng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sng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J</a:t>
            </a:r>
            <a:endParaRPr kumimoji="0" lang="fr-FR" sz="2800" b="1" i="0" u="sng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3C15CE1B-ABFC-3A0A-CD5C-7FD60FF2E12F}"/>
              </a:ext>
            </a:extLst>
          </p:cNvPr>
          <p:cNvSpPr/>
          <p:nvPr/>
        </p:nvSpPr>
        <p:spPr>
          <a:xfrm>
            <a:off x="0" y="2641793"/>
            <a:ext cx="3565310" cy="78003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61E815CE-EDD7-C4CC-FFA2-50BA6D4C7DB2}"/>
              </a:ext>
            </a:extLst>
          </p:cNvPr>
          <p:cNvSpPr/>
          <p:nvPr/>
        </p:nvSpPr>
        <p:spPr>
          <a:xfrm>
            <a:off x="78049" y="4045435"/>
            <a:ext cx="3078697" cy="43975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6" name="Rectangle 3">
            <a:extLst>
              <a:ext uri="{FF2B5EF4-FFF2-40B4-BE49-F238E27FC236}">
                <a16:creationId xmlns:a16="http://schemas.microsoft.com/office/drawing/2014/main" xmlns="" id="{3F74742B-1DA8-44A3-7581-7C8201A52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13176"/>
            <a:ext cx="514806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 </a:t>
            </a:r>
            <a:r>
              <a:rPr lang="fr-FR" sz="2000" u="sng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Transfert thermique algébriquement reçu</a:t>
            </a:r>
            <a:r>
              <a:rPr lang="fr-FR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5">
            <a:extLst>
              <a:ext uri="{FF2B5EF4-FFF2-40B4-BE49-F238E27FC236}">
                <a16:creationId xmlns:a16="http://schemas.microsoft.com/office/drawing/2014/main" xmlns="" id="{31417B7E-5D36-7F6C-837A-12BEEF406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4048" y="5013176"/>
            <a:ext cx="4139952" cy="47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D’après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i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er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principe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appliqué à </a:t>
            </a:r>
            <a:endParaRPr kumimoji="0" lang="fr-FR" sz="2000" b="1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">
            <a:extLst>
              <a:ext uri="{FF2B5EF4-FFF2-40B4-BE49-F238E27FC236}">
                <a16:creationId xmlns:a16="http://schemas.microsoft.com/office/drawing/2014/main" xmlns="" id="{31417B7E-5D36-7F6C-837A-12BEEF406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01208"/>
            <a:ext cx="6156176" cy="47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système fermé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fr-FR" sz="2000" b="1" dirty="0" err="1" smtClean="0">
                <a:solidFill>
                  <a:srgbClr val="7030A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dirty="0" err="1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  <a:t>E</a:t>
            </a:r>
            <a:r>
              <a:rPr lang="fr-FR" sz="2000" baseline="-25000" dirty="0" err="1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  <a:t>m</a:t>
            </a:r>
            <a:r>
              <a:rPr lang="fr-FR" sz="2000" dirty="0" smtClean="0">
                <a:latin typeface="Arial Black" pitchFamily="34" charset="0"/>
                <a:cs typeface="Arial" pitchFamily="34" charset="0"/>
              </a:rPr>
              <a:t> + </a:t>
            </a:r>
            <a:r>
              <a:rPr lang="fr-FR" sz="2000" b="1" dirty="0" smtClean="0">
                <a:latin typeface="Symbol" pitchFamily="18" charset="2"/>
                <a:cs typeface="Arial" pitchFamily="34" charset="0"/>
              </a:rPr>
              <a:t>D</a:t>
            </a:r>
            <a:r>
              <a:rPr lang="fr-FR" sz="2000" dirty="0" smtClean="0">
                <a:latin typeface="Arial Black" pitchFamily="34" charset="0"/>
                <a:cs typeface="Arial" pitchFamily="34" charset="0"/>
              </a:rPr>
              <a:t>U = W + Q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fr-FR" sz="2000" b="1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">
            <a:extLst>
              <a:ext uri="{FF2B5EF4-FFF2-40B4-BE49-F238E27FC236}">
                <a16:creationId xmlns:a16="http://schemas.microsoft.com/office/drawing/2014/main" xmlns="" id="{5D6D1C62-60C3-B2D5-27D0-D8FA8E503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2249" y="5733255"/>
            <a:ext cx="2462474" cy="47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Donc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Q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 – W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9654C2AE-79D5-23F8-D21B-98A26F6CF1E4}"/>
              </a:ext>
            </a:extLst>
          </p:cNvPr>
          <p:cNvSpPr/>
          <p:nvPr/>
        </p:nvSpPr>
        <p:spPr>
          <a:xfrm>
            <a:off x="4165960" y="5710678"/>
            <a:ext cx="1584177" cy="43975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7" name="Rectangle 56"/>
          <p:cNvSpPr/>
          <p:nvPr/>
        </p:nvSpPr>
        <p:spPr>
          <a:xfrm>
            <a:off x="5988739" y="5733256"/>
            <a:ext cx="31197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 = 2,1.10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( – 6,0.10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/>
          </a:p>
        </p:txBody>
      </p:sp>
      <p:sp>
        <p:nvSpPr>
          <p:cNvPr id="58" name="Rectangle 5">
            <a:extLst>
              <a:ext uri="{FF2B5EF4-FFF2-40B4-BE49-F238E27FC236}">
                <a16:creationId xmlns:a16="http://schemas.microsoft.com/office/drawing/2014/main" xmlns="" id="{C8F35DD9-408E-91D2-9AE8-73B632B0C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3800" y="6165304"/>
            <a:ext cx="1800200" cy="47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Q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=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2,7.10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J</a:t>
            </a:r>
            <a:endParaRPr kumimoji="0" lang="fr-FR" sz="2800" b="1" i="0" u="sng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745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6" grpId="0"/>
      <p:bldP spid="52" grpId="0"/>
      <p:bldP spid="54" grpId="0"/>
      <p:bldP spid="55" grpId="0"/>
      <p:bldP spid="56" grpId="0" animBg="1"/>
      <p:bldP spid="57" grpId="0"/>
      <p:bldP spid="5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07504" y="5229200"/>
            <a:ext cx="8964488" cy="1584176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347864" y="5581337"/>
            <a:ext cx="2088232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endParaRPr kumimoji="0" lang="fr-FR" sz="20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467544" y="5229200"/>
            <a:ext cx="8676456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appelle enthalpie d’un système thermodynamique la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fonction d’état H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définie par la relation :     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H = U + P</a:t>
            </a:r>
            <a:r>
              <a:rPr kumimoji="0" lang="fr-FR" sz="2400" b="1" i="0" u="none" strike="noStrike" cap="none" normalizeH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× V</a:t>
            </a:r>
            <a:endParaRPr kumimoji="0" lang="fr-FR" sz="20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3460938"/>
            <a:ext cx="73532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III- Une</a:t>
            </a:r>
            <a:r>
              <a:rPr kumimoji="0" lang="fr-FR" sz="2400" b="1" i="0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 nouvelle fonction d’état : l’enthalpie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794716" y="3892986"/>
            <a:ext cx="41424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1)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Présentation de l’enthalpie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0" y="4869160"/>
            <a:ext cx="19271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a/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Définition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23528" y="4325263"/>
            <a:ext cx="8360302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4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Grandeur adaptée</a:t>
            </a:r>
            <a:r>
              <a:rPr kumimoji="0" lang="fr-FR" sz="240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pour l’étude des</a:t>
            </a:r>
            <a:r>
              <a:rPr kumimoji="0" lang="fr-FR" sz="24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transformations </a:t>
            </a:r>
            <a:r>
              <a:rPr kumimoji="0" lang="fr-FR" sz="24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MONOBARES</a:t>
            </a:r>
            <a:endParaRPr kumimoji="0" lang="fr-FR" sz="48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491880" y="6093296"/>
            <a:ext cx="19177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Energie interne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(en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J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5292080" y="6093296"/>
            <a:ext cx="2893144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Pression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(en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Pa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5940152" y="5589240"/>
            <a:ext cx="252028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Volume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(en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30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1547664" y="6021288"/>
            <a:ext cx="151641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Enthalpie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(en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J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Connecteur droit 26"/>
          <p:cNvCxnSpPr/>
          <p:nvPr/>
        </p:nvCxnSpPr>
        <p:spPr>
          <a:xfrm flipH="1">
            <a:off x="2843808" y="5877272"/>
            <a:ext cx="576064" cy="216024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H="1" flipV="1">
            <a:off x="5364089" y="5797450"/>
            <a:ext cx="864095" cy="7814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>
            <a:endCxn id="40962" idx="2"/>
          </p:cNvCxnSpPr>
          <p:nvPr/>
        </p:nvCxnSpPr>
        <p:spPr>
          <a:xfrm flipH="1" flipV="1">
            <a:off x="4805772" y="5902300"/>
            <a:ext cx="846349" cy="335012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>
            <a:stCxn id="40963" idx="0"/>
          </p:cNvCxnSpPr>
          <p:nvPr/>
        </p:nvCxnSpPr>
        <p:spPr>
          <a:xfrm flipH="1" flipV="1">
            <a:off x="4211961" y="5877272"/>
            <a:ext cx="238769" cy="216024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5">
            <a:extLst>
              <a:ext uri="{FF2B5EF4-FFF2-40B4-BE49-F238E27FC236}">
                <a16:creationId xmlns:a16="http://schemas.microsoft.com/office/drawing/2014/main" xmlns="" id="{67BC56A0-5202-6991-E70C-205CB6887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47" y="524936"/>
            <a:ext cx="3212009" cy="47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isobare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0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– P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r>
              <a:rPr kumimoji="0" lang="fr-FR" sz="20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 (V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V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xmlns="" id="{C49A6F15-A71E-C2F2-2800-945525B71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78" y="2485227"/>
            <a:ext cx="3168352" cy="720080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 0</a:t>
            </a:r>
            <a:r>
              <a:rPr lang="fr-FR"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 système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macros-copiquement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au repos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xmlns="" id="{4E4FC36C-F1BB-93C4-422D-6B09BD07022F}"/>
              </a:ext>
            </a:extLst>
          </p:cNvPr>
          <p:cNvCxnSpPr/>
          <p:nvPr/>
        </p:nvCxnSpPr>
        <p:spPr>
          <a:xfrm flipH="1">
            <a:off x="1979712" y="2140750"/>
            <a:ext cx="504056" cy="288032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3">
            <a:extLst>
              <a:ext uri="{FF2B5EF4-FFF2-40B4-BE49-F238E27FC236}">
                <a16:creationId xmlns:a16="http://schemas.microsoft.com/office/drawing/2014/main" xmlns="" id="{3F74742B-1DA8-44A3-7581-7C8201A52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520" y="44624"/>
            <a:ext cx="3923928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 </a:t>
            </a:r>
            <a:r>
              <a:rPr lang="fr-FR" sz="2000" u="sng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Travail algébriquement reçu</a:t>
            </a:r>
            <a:r>
              <a:rPr lang="fr-FR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: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5">
            <a:extLst>
              <a:ext uri="{FF2B5EF4-FFF2-40B4-BE49-F238E27FC236}">
                <a16:creationId xmlns:a16="http://schemas.microsoft.com/office/drawing/2014/main" xmlns="" id="{31417B7E-5D36-7F6C-837A-12BEEF406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7303" y="54838"/>
            <a:ext cx="5652120" cy="47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D’après l’application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1.c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0" lang="fr-FR" sz="2000" b="1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5">
            <a:extLst>
              <a:ext uri="{FF2B5EF4-FFF2-40B4-BE49-F238E27FC236}">
                <a16:creationId xmlns:a16="http://schemas.microsoft.com/office/drawing/2014/main" xmlns="" id="{776A61BF-815D-04C9-E730-764234231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3359" y="530048"/>
            <a:ext cx="5436794" cy="47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isobare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0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– 2,0.10</a:t>
            </a:r>
            <a:r>
              <a:rPr kumimoji="0" lang="fr-FR" sz="2000" b="1" i="0" u="none" strike="noStrike" cap="none" normalizeH="0" baseline="30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5</a:t>
            </a:r>
            <a:r>
              <a:rPr kumimoji="0" lang="fr-FR" sz="20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 (6,0.10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3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- 3,0.10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3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5">
            <a:extLst>
              <a:ext uri="{FF2B5EF4-FFF2-40B4-BE49-F238E27FC236}">
                <a16:creationId xmlns:a16="http://schemas.microsoft.com/office/drawing/2014/main" xmlns="" id="{C8F35DD9-408E-91D2-9AE8-73B632B0C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536" y="916879"/>
            <a:ext cx="2913174" cy="47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000" b="1" i="0" u="sng" strike="noStrike" cap="none" normalizeH="0" baseline="-2500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isobare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 – 6,0.10</a:t>
            </a:r>
            <a:r>
              <a:rPr lang="fr-FR" sz="2000" b="1" u="sng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sng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J</a:t>
            </a:r>
            <a:endParaRPr kumimoji="0" lang="fr-FR" sz="2800" b="1" i="0" u="sng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61E815CE-EDD7-C4CC-FFA2-50BA6D4C7DB2}"/>
              </a:ext>
            </a:extLst>
          </p:cNvPr>
          <p:cNvSpPr/>
          <p:nvPr/>
        </p:nvSpPr>
        <p:spPr>
          <a:xfrm>
            <a:off x="78049" y="524937"/>
            <a:ext cx="3078697" cy="43975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3" name="Rectangle 3">
            <a:extLst>
              <a:ext uri="{FF2B5EF4-FFF2-40B4-BE49-F238E27FC236}">
                <a16:creationId xmlns:a16="http://schemas.microsoft.com/office/drawing/2014/main" xmlns="" id="{3F74742B-1DA8-44A3-7581-7C8201A52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92678"/>
            <a:ext cx="514806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 </a:t>
            </a:r>
            <a:r>
              <a:rPr lang="fr-FR" sz="2000" u="sng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Transfert thermique algébriquement reçu</a:t>
            </a:r>
            <a:r>
              <a:rPr lang="fr-FR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5">
            <a:extLst>
              <a:ext uri="{FF2B5EF4-FFF2-40B4-BE49-F238E27FC236}">
                <a16:creationId xmlns:a16="http://schemas.microsoft.com/office/drawing/2014/main" xmlns="" id="{31417B7E-5D36-7F6C-837A-12BEEF406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4048" y="1492678"/>
            <a:ext cx="4139952" cy="47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D’après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i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er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principe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appliqué à </a:t>
            </a:r>
            <a:endParaRPr kumimoji="0" lang="fr-FR" sz="2000" b="1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5">
            <a:extLst>
              <a:ext uri="{FF2B5EF4-FFF2-40B4-BE49-F238E27FC236}">
                <a16:creationId xmlns:a16="http://schemas.microsoft.com/office/drawing/2014/main" xmlns="" id="{31417B7E-5D36-7F6C-837A-12BEEF406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80710"/>
            <a:ext cx="6156176" cy="47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système fermé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fr-FR" sz="2000" b="1" dirty="0" err="1" smtClean="0">
                <a:solidFill>
                  <a:srgbClr val="7030A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dirty="0" err="1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  <a:t>E</a:t>
            </a:r>
            <a:r>
              <a:rPr lang="fr-FR" sz="2000" baseline="-25000" dirty="0" err="1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  <a:t>m</a:t>
            </a:r>
            <a:r>
              <a:rPr lang="fr-FR" sz="2000" dirty="0" smtClean="0">
                <a:latin typeface="Arial Black" pitchFamily="34" charset="0"/>
                <a:cs typeface="Arial" pitchFamily="34" charset="0"/>
              </a:rPr>
              <a:t> + </a:t>
            </a:r>
            <a:r>
              <a:rPr lang="fr-FR" sz="2000" b="1" dirty="0" smtClean="0">
                <a:latin typeface="Symbol" pitchFamily="18" charset="2"/>
                <a:cs typeface="Arial" pitchFamily="34" charset="0"/>
              </a:rPr>
              <a:t>D</a:t>
            </a:r>
            <a:r>
              <a:rPr lang="fr-FR" sz="2000" dirty="0" smtClean="0">
                <a:latin typeface="Arial Black" pitchFamily="34" charset="0"/>
                <a:cs typeface="Arial" pitchFamily="34" charset="0"/>
              </a:rPr>
              <a:t>U = W + Q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fr-FR" sz="2000" b="1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tangle 5">
            <a:extLst>
              <a:ext uri="{FF2B5EF4-FFF2-40B4-BE49-F238E27FC236}">
                <a16:creationId xmlns:a16="http://schemas.microsoft.com/office/drawing/2014/main" xmlns="" id="{5D6D1C62-60C3-B2D5-27D0-D8FA8E503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2249" y="2212757"/>
            <a:ext cx="2462474" cy="47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Donc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Q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 – W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9654C2AE-79D5-23F8-D21B-98A26F6CF1E4}"/>
              </a:ext>
            </a:extLst>
          </p:cNvPr>
          <p:cNvSpPr/>
          <p:nvPr/>
        </p:nvSpPr>
        <p:spPr>
          <a:xfrm>
            <a:off x="4165960" y="2190180"/>
            <a:ext cx="1584177" cy="43975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8" name="Rectangle 67"/>
          <p:cNvSpPr/>
          <p:nvPr/>
        </p:nvSpPr>
        <p:spPr>
          <a:xfrm>
            <a:off x="5988739" y="2212758"/>
            <a:ext cx="31197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 = 2,1.10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( – 6,0.10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/>
          </a:p>
        </p:txBody>
      </p:sp>
      <p:sp>
        <p:nvSpPr>
          <p:cNvPr id="69" name="Rectangle 5">
            <a:extLst>
              <a:ext uri="{FF2B5EF4-FFF2-40B4-BE49-F238E27FC236}">
                <a16:creationId xmlns:a16="http://schemas.microsoft.com/office/drawing/2014/main" xmlns="" id="{C8F35DD9-408E-91D2-9AE8-73B632B0C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3800" y="2644806"/>
            <a:ext cx="1800200" cy="47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Q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=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2,7.10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J</a:t>
            </a:r>
            <a:endParaRPr kumimoji="0" lang="fr-FR" sz="2800" b="1" i="0" u="sng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40962" grpId="0"/>
      <p:bldP spid="14" grpId="0"/>
      <p:bldP spid="15" grpId="0"/>
      <p:bldP spid="16" grpId="0"/>
      <p:bldP spid="40961" grpId="0" animBg="1"/>
      <p:bldP spid="40963" grpId="0"/>
      <p:bldP spid="40964" grpId="0"/>
      <p:bldP spid="40965" grpId="0"/>
      <p:bldP spid="4096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3419872" y="1447501"/>
            <a:ext cx="2088232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endParaRPr kumimoji="0" lang="fr-FR" sz="20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7504" y="1124744"/>
            <a:ext cx="8964488" cy="1584176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27384"/>
            <a:ext cx="73532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III- Une</a:t>
            </a:r>
            <a:r>
              <a:rPr kumimoji="0" lang="fr-FR" sz="2400" b="1" i="0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 nouvelle fonction d’état : l’enthalpie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94716" y="404664"/>
            <a:ext cx="41424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1)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Présentation de l’enthalpie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0" y="764704"/>
            <a:ext cx="19271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a/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Définition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7544" y="1124744"/>
            <a:ext cx="8676456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appelle enthalpie d’un système thermodynamique la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fonction d’état H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définie par la relation :     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H = U + P</a:t>
            </a:r>
            <a:r>
              <a:rPr kumimoji="0" lang="fr-FR" sz="2400" b="1" i="0" u="none" strike="noStrike" cap="none" normalizeH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× V</a:t>
            </a:r>
            <a:endParaRPr kumimoji="0" lang="fr-FR" sz="20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491880" y="1988840"/>
            <a:ext cx="19177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Energie interne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(en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J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292080" y="1988840"/>
            <a:ext cx="2893144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Pression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(en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Pa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940152" y="1484784"/>
            <a:ext cx="252028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Volume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(en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30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547664" y="1916832"/>
            <a:ext cx="151641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Enthalpie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(en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J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 flipH="1">
            <a:off x="2843808" y="1772816"/>
            <a:ext cx="576064" cy="216024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 flipV="1">
            <a:off x="5364089" y="1692994"/>
            <a:ext cx="864095" cy="7814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>
            <a:endCxn id="7" idx="2"/>
          </p:cNvCxnSpPr>
          <p:nvPr/>
        </p:nvCxnSpPr>
        <p:spPr>
          <a:xfrm flipH="1" flipV="1">
            <a:off x="4805772" y="1797844"/>
            <a:ext cx="846349" cy="335012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>
            <a:stCxn id="8" idx="0"/>
          </p:cNvCxnSpPr>
          <p:nvPr/>
        </p:nvCxnSpPr>
        <p:spPr>
          <a:xfrm flipH="1" flipV="1">
            <a:off x="4211961" y="1772816"/>
            <a:ext cx="238769" cy="216024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03032" y="2735883"/>
            <a:ext cx="68196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	L’enthalpie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possède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deux propriétés principales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. C’est une :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899592" y="3573016"/>
            <a:ext cx="7632848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200" dirty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Sa valeur peut être </a:t>
            </a:r>
            <a:r>
              <a:rPr lang="fr-FR" sz="2200" b="1" dirty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obtenue grâce aux valeurs des grandeurs d’état T, P, V, n </a:t>
            </a:r>
            <a:r>
              <a:rPr lang="fr-FR" sz="2200" dirty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du système thermodynamique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899592" y="4394625"/>
            <a:ext cx="7632848" cy="11079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200" dirty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La variation </a:t>
            </a:r>
            <a:r>
              <a:rPr lang="fr-FR" sz="2200" b="1" dirty="0">
                <a:solidFill>
                  <a:srgbClr val="FF0000"/>
                </a:solidFill>
                <a:latin typeface="Symbol" pitchFamily="18" charset="2"/>
                <a:ea typeface="Arial Unicode MS" pitchFamily="34" charset="-128"/>
                <a:cs typeface="Calibri" pitchFamily="34" charset="0"/>
                <a:sym typeface="Wingdings" pitchFamily="2" charset="2"/>
              </a:rPr>
              <a:t>D</a:t>
            </a:r>
            <a:r>
              <a:rPr lang="fr-FR" sz="2200" b="1" dirty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H = H(EF) – H(EI) </a:t>
            </a:r>
            <a:r>
              <a:rPr lang="fr-FR" sz="2200" dirty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de l’enthalpie entre 2 états </a:t>
            </a:r>
            <a:r>
              <a:rPr lang="fr-FR" sz="2200" b="1" dirty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ne dépend que de EI et de EF mais pas du chemin suivi entre ces 2 états</a:t>
            </a:r>
            <a:endParaRPr lang="fr-FR" sz="2200" dirty="0"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88017" y="6019109"/>
            <a:ext cx="7704856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2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L’enthalpie de la </a:t>
            </a:r>
            <a:r>
              <a:rPr lang="fr-FR" sz="2200" b="1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réunion de 2 systèmes</a:t>
            </a:r>
            <a:r>
              <a:rPr lang="fr-FR" sz="22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2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d’enthalpies </a:t>
            </a:r>
            <a:r>
              <a:rPr lang="fr-FR" sz="2200" b="1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H</a:t>
            </a:r>
            <a:r>
              <a:rPr lang="fr-FR" sz="2200" b="1" baseline="-300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1</a:t>
            </a:r>
            <a:r>
              <a:rPr lang="fr-FR" sz="22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et </a:t>
            </a:r>
            <a:r>
              <a:rPr lang="fr-FR" sz="2200" b="1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H</a:t>
            </a:r>
            <a:r>
              <a:rPr lang="fr-FR" sz="2200" b="1" baseline="-300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2</a:t>
            </a:r>
            <a:r>
              <a:rPr lang="fr-FR" sz="2200" baseline="-300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  <a:r>
              <a:rPr lang="fr-FR" sz="22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vaut </a:t>
            </a:r>
            <a:r>
              <a:rPr lang="fr-FR" sz="2200" b="1" dirty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H</a:t>
            </a:r>
            <a:r>
              <a:rPr lang="fr-FR" sz="2200" b="1" baseline="-30000" dirty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1</a:t>
            </a:r>
            <a:r>
              <a:rPr lang="fr-FR" sz="2200" b="1" dirty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+ H</a:t>
            </a:r>
            <a:r>
              <a:rPr lang="fr-FR" sz="2200" b="1" baseline="-30000" dirty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2</a:t>
            </a:r>
            <a:r>
              <a:rPr lang="fr-FR" sz="22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9512" y="3140968"/>
            <a:ext cx="252028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FONCTION D’ETAT</a:t>
            </a:r>
            <a:endParaRPr lang="fr-FR" b="1" dirty="0"/>
          </a:p>
        </p:txBody>
      </p:sp>
      <p:sp>
        <p:nvSpPr>
          <p:cNvPr id="21" name="Rectangle 20"/>
          <p:cNvSpPr/>
          <p:nvPr/>
        </p:nvSpPr>
        <p:spPr>
          <a:xfrm>
            <a:off x="205220" y="5589240"/>
            <a:ext cx="3204864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GRANDEUR EXTENSIVE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41701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	Du fait de cette dernière propriété, on peut définir pour un système contenant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n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moles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et de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masse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: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9512" y="4869160"/>
            <a:ext cx="8784976" cy="194421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1100" dirty="0">
              <a:latin typeface="+mj-lt"/>
              <a:cs typeface="Arial" pitchFamily="34" charset="0"/>
              <a:sym typeface="Wingdings" pitchFamily="2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L’enthalpie MOLAIRE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 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L’enthalpie MASSIQUE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 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3275856" y="4963288"/>
            <a:ext cx="1296144" cy="864096"/>
            <a:chOff x="3275856" y="4744918"/>
            <a:chExt cx="1296144" cy="864096"/>
          </a:xfrm>
        </p:grpSpPr>
        <p:sp>
          <p:nvSpPr>
            <p:cNvPr id="5" name="Rectangle 4"/>
            <p:cNvSpPr/>
            <p:nvPr/>
          </p:nvSpPr>
          <p:spPr>
            <a:xfrm>
              <a:off x="3275856" y="4744918"/>
              <a:ext cx="1296144" cy="79208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275856" y="4960942"/>
              <a:ext cx="8640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000" b="1" baseline="-25000" dirty="0">
                  <a:latin typeface="Arial" pitchFamily="34" charset="0"/>
                  <a:cs typeface="Arial" pitchFamily="34" charset="0"/>
                </a:rPr>
                <a:t>m</a:t>
              </a:r>
              <a:r>
                <a:rPr lang="fr-FR" sz="2000" b="1" dirty="0">
                  <a:latin typeface="Arial" pitchFamily="34" charset="0"/>
                  <a:cs typeface="Arial" pitchFamily="34" charset="0"/>
                </a:rPr>
                <a:t> =</a:t>
              </a:r>
              <a:r>
                <a:rPr lang="fr-FR" sz="2000" dirty="0">
                  <a:latin typeface="Arial" pitchFamily="34" charset="0"/>
                  <a:cs typeface="Arial" pitchFamily="34" charset="0"/>
                </a:rPr>
                <a:t> </a:t>
              </a:r>
              <a:endParaRPr lang="fr-FR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95936" y="4744918"/>
              <a:ext cx="37061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>
                  <a:latin typeface="Arial" pitchFamily="34" charset="0"/>
                  <a:cs typeface="Arial" pitchFamily="34" charset="0"/>
                </a:rPr>
                <a:t>H</a:t>
              </a:r>
              <a:endParaRPr lang="fr-FR" b="1" baseline="-25000" dirty="0"/>
            </a:p>
          </p:txBody>
        </p:sp>
        <p:cxnSp>
          <p:nvCxnSpPr>
            <p:cNvPr id="8" name="Connecteur droit 7"/>
            <p:cNvCxnSpPr/>
            <p:nvPr/>
          </p:nvCxnSpPr>
          <p:spPr>
            <a:xfrm>
              <a:off x="3995936" y="5176966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4014216" y="5208904"/>
              <a:ext cx="34176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>
                  <a:latin typeface="Arial" pitchFamily="34" charset="0"/>
                  <a:cs typeface="Arial" pitchFamily="34" charset="0"/>
                </a:rPr>
                <a:t>n</a:t>
              </a:r>
              <a:endParaRPr lang="fr-FR" b="1" dirty="0"/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3398664" y="5833010"/>
            <a:ext cx="1296144" cy="864096"/>
            <a:chOff x="3398664" y="5614640"/>
            <a:chExt cx="1296144" cy="864096"/>
          </a:xfrm>
        </p:grpSpPr>
        <p:sp>
          <p:nvSpPr>
            <p:cNvPr id="11" name="Rectangle 10"/>
            <p:cNvSpPr/>
            <p:nvPr/>
          </p:nvSpPr>
          <p:spPr>
            <a:xfrm>
              <a:off x="3398664" y="5631656"/>
              <a:ext cx="1296144" cy="79208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398664" y="5847680"/>
              <a:ext cx="59727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>
                  <a:latin typeface="Arial" pitchFamily="34" charset="0"/>
                  <a:cs typeface="Arial" pitchFamily="34" charset="0"/>
                </a:rPr>
                <a:t>h =</a:t>
              </a:r>
              <a:r>
                <a:rPr lang="fr-FR" sz="2000" dirty="0">
                  <a:latin typeface="Arial" pitchFamily="34" charset="0"/>
                  <a:cs typeface="Arial" pitchFamily="34" charset="0"/>
                </a:rPr>
                <a:t> </a:t>
              </a:r>
              <a:endParaRPr lang="fr-FR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95936" y="5614640"/>
              <a:ext cx="3834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>
                  <a:latin typeface="Arial" pitchFamily="34" charset="0"/>
                  <a:cs typeface="Arial" pitchFamily="34" charset="0"/>
                </a:rPr>
                <a:t>H</a:t>
              </a:r>
              <a:endParaRPr lang="fr-FR" b="1" baseline="-25000" dirty="0"/>
            </a:p>
          </p:txBody>
        </p:sp>
        <p:cxnSp>
          <p:nvCxnSpPr>
            <p:cNvPr id="14" name="Connecteur droit 13"/>
            <p:cNvCxnSpPr/>
            <p:nvPr/>
          </p:nvCxnSpPr>
          <p:spPr>
            <a:xfrm>
              <a:off x="3995936" y="6046688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4014216" y="6078626"/>
              <a:ext cx="41229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>
                  <a:latin typeface="Arial" pitchFamily="34" charset="0"/>
                  <a:cs typeface="Arial" pitchFamily="34" charset="0"/>
                </a:rPr>
                <a:t>m</a:t>
              </a:r>
              <a:endParaRPr lang="fr-FR" b="1" dirty="0"/>
            </a:p>
          </p:txBody>
        </p:sp>
      </p:grpSp>
      <p:cxnSp>
        <p:nvCxnSpPr>
          <p:cNvPr id="16" name="Connecteur droit 15"/>
          <p:cNvCxnSpPr/>
          <p:nvPr/>
        </p:nvCxnSpPr>
        <p:spPr>
          <a:xfrm flipV="1">
            <a:off x="4355976" y="5015522"/>
            <a:ext cx="432048" cy="14401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endCxn id="9" idx="3"/>
          </p:cNvCxnSpPr>
          <p:nvPr/>
        </p:nvCxnSpPr>
        <p:spPr>
          <a:xfrm flipH="1">
            <a:off x="4355976" y="5519578"/>
            <a:ext cx="504056" cy="10775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V="1">
            <a:off x="2987824" y="5519578"/>
            <a:ext cx="432048" cy="21602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749924" y="4820706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4788024" y="5303554"/>
            <a:ext cx="6399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mol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1861096" y="5549170"/>
            <a:ext cx="11608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J.mol </a:t>
            </a:r>
            <a:r>
              <a:rPr lang="fr-FR" sz="2000" b="1" baseline="30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dirty="0"/>
          </a:p>
        </p:txBody>
      </p:sp>
      <p:cxnSp>
        <p:nvCxnSpPr>
          <p:cNvPr id="22" name="Connecteur droit 21"/>
          <p:cNvCxnSpPr/>
          <p:nvPr/>
        </p:nvCxnSpPr>
        <p:spPr>
          <a:xfrm flipV="1">
            <a:off x="4355976" y="5879618"/>
            <a:ext cx="432048" cy="14401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H="1">
            <a:off x="4355976" y="6383674"/>
            <a:ext cx="504056" cy="10775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2987824" y="6383674"/>
            <a:ext cx="432048" cy="21602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749924" y="568480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4788024" y="6167650"/>
            <a:ext cx="4844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kg</a:t>
            </a:r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1861096" y="6413266"/>
            <a:ext cx="10054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J.kg </a:t>
            </a:r>
            <a:r>
              <a:rPr lang="fr-FR" sz="2000" b="1" baseline="30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dirty="0"/>
          </a:p>
        </p:txBody>
      </p:sp>
      <p:sp>
        <p:nvSpPr>
          <p:cNvPr id="28" name="Rectangle 27"/>
          <p:cNvSpPr/>
          <p:nvPr/>
        </p:nvSpPr>
        <p:spPr>
          <a:xfrm>
            <a:off x="5364088" y="5159538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GRANDEUR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INTENSIVE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64088" y="6023634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GRANDEUR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INTENSIVE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303032" y="-27384"/>
            <a:ext cx="68196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	L’enthalpie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possède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deux propriétés principales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. C’est une :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899592" y="809749"/>
            <a:ext cx="7632848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200" dirty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Sa valeur peut être </a:t>
            </a:r>
            <a:r>
              <a:rPr lang="fr-FR" sz="2200" b="1" dirty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obtenue grâce aux valeurs des grandeurs d’état T, P, V, n </a:t>
            </a:r>
            <a:r>
              <a:rPr lang="fr-FR" sz="2200" dirty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du système thermodynamique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899592" y="1631358"/>
            <a:ext cx="7632848" cy="11079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200" dirty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La variation </a:t>
            </a:r>
            <a:r>
              <a:rPr lang="fr-FR" sz="2200" b="1" dirty="0">
                <a:solidFill>
                  <a:srgbClr val="FF0000"/>
                </a:solidFill>
                <a:latin typeface="Symbol" pitchFamily="18" charset="2"/>
                <a:ea typeface="Arial Unicode MS" pitchFamily="34" charset="-128"/>
                <a:cs typeface="Calibri" pitchFamily="34" charset="0"/>
                <a:sym typeface="Wingdings" pitchFamily="2" charset="2"/>
              </a:rPr>
              <a:t>D</a:t>
            </a:r>
            <a:r>
              <a:rPr lang="fr-FR" sz="2200" b="1" dirty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H = H(EF) – H(EI) </a:t>
            </a:r>
            <a:r>
              <a:rPr lang="fr-FR" sz="2200" dirty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de l’enthalpie entre 2 états </a:t>
            </a:r>
            <a:r>
              <a:rPr lang="fr-FR" sz="2200" b="1" dirty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ne dépend que de EI et de EF mais pas du chemin suivi entre ces 2 états</a:t>
            </a:r>
            <a:endParaRPr lang="fr-FR" sz="2200" dirty="0"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88017" y="3255842"/>
            <a:ext cx="7704856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2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L’enthalpie de la </a:t>
            </a:r>
            <a:r>
              <a:rPr lang="fr-FR" sz="2200" b="1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réunion de 2 systèmes</a:t>
            </a:r>
            <a:r>
              <a:rPr lang="fr-FR" sz="22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2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d’enthalpies </a:t>
            </a:r>
            <a:r>
              <a:rPr lang="fr-FR" sz="2200" b="1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H</a:t>
            </a:r>
            <a:r>
              <a:rPr lang="fr-FR" sz="2200" b="1" baseline="-300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1</a:t>
            </a:r>
            <a:r>
              <a:rPr lang="fr-FR" sz="22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et </a:t>
            </a:r>
            <a:r>
              <a:rPr lang="fr-FR" sz="2200" b="1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H</a:t>
            </a:r>
            <a:r>
              <a:rPr lang="fr-FR" sz="2200" b="1" baseline="-300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2</a:t>
            </a:r>
            <a:r>
              <a:rPr lang="fr-FR" sz="2200" baseline="-300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  <a:r>
              <a:rPr lang="fr-FR" sz="22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vaut </a:t>
            </a:r>
            <a:r>
              <a:rPr lang="fr-FR" sz="2200" b="1" dirty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H</a:t>
            </a:r>
            <a:r>
              <a:rPr lang="fr-FR" sz="2200" b="1" baseline="-30000" dirty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1</a:t>
            </a:r>
            <a:r>
              <a:rPr lang="fr-FR" sz="2200" b="1" dirty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+ H</a:t>
            </a:r>
            <a:r>
              <a:rPr lang="fr-FR" sz="2200" b="1" baseline="-30000" dirty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2</a:t>
            </a:r>
            <a:r>
              <a:rPr lang="fr-FR" sz="22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79512" y="377701"/>
            <a:ext cx="252028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FONCTION D’ETAT</a:t>
            </a:r>
            <a:endParaRPr lang="fr-FR" b="1" dirty="0"/>
          </a:p>
        </p:txBody>
      </p:sp>
      <p:sp>
        <p:nvSpPr>
          <p:cNvPr id="35" name="Rectangle 34"/>
          <p:cNvSpPr/>
          <p:nvPr/>
        </p:nvSpPr>
        <p:spPr>
          <a:xfrm>
            <a:off x="205220" y="2825973"/>
            <a:ext cx="3204864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GRANDEUR EXTENSIVE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9" grpId="0"/>
      <p:bldP spid="20" grpId="0"/>
      <p:bldP spid="21" grpId="0"/>
      <p:bldP spid="25" grpId="0"/>
      <p:bldP spid="26" grpId="0"/>
      <p:bldP spid="27" grpId="0"/>
      <p:bldP spid="28" grpId="0"/>
      <p:bldP spid="2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21705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b/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Application aux modèles du GAZ PARFAIT et de la PHASE CON-DENSEE INDILATABLE et INCOMPRESSIBLE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9512" y="21070"/>
            <a:ext cx="8784976" cy="194421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1100" dirty="0">
              <a:latin typeface="+mj-lt"/>
              <a:cs typeface="Arial" pitchFamily="34" charset="0"/>
              <a:sym typeface="Wingdings" pitchFamily="2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L’enthalpie MOLAIRE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 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L’enthalpie MASSIQUE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 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3275856" y="115198"/>
            <a:ext cx="1296144" cy="864096"/>
            <a:chOff x="3275856" y="4744918"/>
            <a:chExt cx="1296144" cy="864096"/>
          </a:xfrm>
        </p:grpSpPr>
        <p:sp>
          <p:nvSpPr>
            <p:cNvPr id="5" name="Rectangle 4"/>
            <p:cNvSpPr/>
            <p:nvPr/>
          </p:nvSpPr>
          <p:spPr>
            <a:xfrm>
              <a:off x="3275856" y="4744918"/>
              <a:ext cx="1296144" cy="79208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275856" y="4960942"/>
              <a:ext cx="8640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000" b="1" baseline="-25000" dirty="0">
                  <a:latin typeface="Arial" pitchFamily="34" charset="0"/>
                  <a:cs typeface="Arial" pitchFamily="34" charset="0"/>
                </a:rPr>
                <a:t>m</a:t>
              </a:r>
              <a:r>
                <a:rPr lang="fr-FR" sz="2000" b="1" dirty="0">
                  <a:latin typeface="Arial" pitchFamily="34" charset="0"/>
                  <a:cs typeface="Arial" pitchFamily="34" charset="0"/>
                </a:rPr>
                <a:t> =</a:t>
              </a:r>
              <a:r>
                <a:rPr lang="fr-FR" sz="2000" dirty="0">
                  <a:latin typeface="Arial" pitchFamily="34" charset="0"/>
                  <a:cs typeface="Arial" pitchFamily="34" charset="0"/>
                </a:rPr>
                <a:t> </a:t>
              </a:r>
              <a:endParaRPr lang="fr-FR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95936" y="4744918"/>
              <a:ext cx="37061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>
                  <a:latin typeface="Arial" pitchFamily="34" charset="0"/>
                  <a:cs typeface="Arial" pitchFamily="34" charset="0"/>
                </a:rPr>
                <a:t>H</a:t>
              </a:r>
              <a:endParaRPr lang="fr-FR" b="1" baseline="-25000" dirty="0"/>
            </a:p>
          </p:txBody>
        </p:sp>
        <p:cxnSp>
          <p:nvCxnSpPr>
            <p:cNvPr id="8" name="Connecteur droit 7"/>
            <p:cNvCxnSpPr/>
            <p:nvPr/>
          </p:nvCxnSpPr>
          <p:spPr>
            <a:xfrm>
              <a:off x="3995936" y="5176966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4014216" y="5208904"/>
              <a:ext cx="34176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>
                  <a:latin typeface="Arial" pitchFamily="34" charset="0"/>
                  <a:cs typeface="Arial" pitchFamily="34" charset="0"/>
                </a:rPr>
                <a:t>n</a:t>
              </a:r>
              <a:endParaRPr lang="fr-FR" b="1" dirty="0"/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3398664" y="984920"/>
            <a:ext cx="1296144" cy="864096"/>
            <a:chOff x="3398664" y="5614640"/>
            <a:chExt cx="1296144" cy="864096"/>
          </a:xfrm>
        </p:grpSpPr>
        <p:sp>
          <p:nvSpPr>
            <p:cNvPr id="11" name="Rectangle 10"/>
            <p:cNvSpPr/>
            <p:nvPr/>
          </p:nvSpPr>
          <p:spPr>
            <a:xfrm>
              <a:off x="3398664" y="5631656"/>
              <a:ext cx="1296144" cy="79208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398664" y="5847680"/>
              <a:ext cx="59727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>
                  <a:latin typeface="Arial" pitchFamily="34" charset="0"/>
                  <a:cs typeface="Arial" pitchFamily="34" charset="0"/>
                </a:rPr>
                <a:t>h =</a:t>
              </a:r>
              <a:r>
                <a:rPr lang="fr-FR" sz="2000" dirty="0">
                  <a:latin typeface="Arial" pitchFamily="34" charset="0"/>
                  <a:cs typeface="Arial" pitchFamily="34" charset="0"/>
                </a:rPr>
                <a:t> </a:t>
              </a:r>
              <a:endParaRPr lang="fr-FR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95936" y="5614640"/>
              <a:ext cx="3834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>
                  <a:latin typeface="Arial" pitchFamily="34" charset="0"/>
                  <a:cs typeface="Arial" pitchFamily="34" charset="0"/>
                </a:rPr>
                <a:t>H</a:t>
              </a:r>
              <a:endParaRPr lang="fr-FR" b="1" baseline="-25000" dirty="0"/>
            </a:p>
          </p:txBody>
        </p:sp>
        <p:cxnSp>
          <p:nvCxnSpPr>
            <p:cNvPr id="14" name="Connecteur droit 13"/>
            <p:cNvCxnSpPr/>
            <p:nvPr/>
          </p:nvCxnSpPr>
          <p:spPr>
            <a:xfrm>
              <a:off x="3995936" y="6046688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4014216" y="6078626"/>
              <a:ext cx="41229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>
                  <a:latin typeface="Arial" pitchFamily="34" charset="0"/>
                  <a:cs typeface="Arial" pitchFamily="34" charset="0"/>
                </a:rPr>
                <a:t>m</a:t>
              </a:r>
              <a:endParaRPr lang="fr-FR" b="1" dirty="0"/>
            </a:p>
          </p:txBody>
        </p:sp>
      </p:grpSp>
      <p:cxnSp>
        <p:nvCxnSpPr>
          <p:cNvPr id="16" name="Connecteur droit 15"/>
          <p:cNvCxnSpPr/>
          <p:nvPr/>
        </p:nvCxnSpPr>
        <p:spPr>
          <a:xfrm flipV="1">
            <a:off x="4355976" y="167432"/>
            <a:ext cx="432048" cy="14401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endCxn id="9" idx="3"/>
          </p:cNvCxnSpPr>
          <p:nvPr/>
        </p:nvCxnSpPr>
        <p:spPr>
          <a:xfrm flipH="1">
            <a:off x="4355976" y="671488"/>
            <a:ext cx="504056" cy="10775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V="1">
            <a:off x="2987824" y="671488"/>
            <a:ext cx="432048" cy="21602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749924" y="-27384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4788024" y="455464"/>
            <a:ext cx="6399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mol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1861096" y="701080"/>
            <a:ext cx="11608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J.mol </a:t>
            </a:r>
            <a:r>
              <a:rPr lang="fr-FR" sz="2000" b="1" baseline="30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dirty="0"/>
          </a:p>
        </p:txBody>
      </p:sp>
      <p:cxnSp>
        <p:nvCxnSpPr>
          <p:cNvPr id="22" name="Connecteur droit 21"/>
          <p:cNvCxnSpPr/>
          <p:nvPr/>
        </p:nvCxnSpPr>
        <p:spPr>
          <a:xfrm flipV="1">
            <a:off x="4355976" y="1031528"/>
            <a:ext cx="432048" cy="14401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H="1">
            <a:off x="4355976" y="1535584"/>
            <a:ext cx="504056" cy="10775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2987824" y="1535584"/>
            <a:ext cx="432048" cy="21602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749924" y="83671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4788024" y="1319560"/>
            <a:ext cx="4844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kg</a:t>
            </a:r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1861096" y="1565176"/>
            <a:ext cx="10054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J.kg </a:t>
            </a:r>
            <a:r>
              <a:rPr lang="fr-FR" sz="2000" b="1" baseline="30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dirty="0"/>
          </a:p>
        </p:txBody>
      </p:sp>
      <p:sp>
        <p:nvSpPr>
          <p:cNvPr id="28" name="Rectangle 27"/>
          <p:cNvSpPr/>
          <p:nvPr/>
        </p:nvSpPr>
        <p:spPr>
          <a:xfrm>
            <a:off x="5364088" y="311448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GRANDEUR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INTENSIVE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64088" y="1175544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GRANDEUR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INTENSIVE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4427984" y="3009146"/>
            <a:ext cx="4176464" cy="769441"/>
          </a:xfrm>
          <a:prstGeom prst="rect">
            <a:avLst/>
          </a:prstGeom>
          <a:solidFill>
            <a:srgbClr val="92D050"/>
          </a:solidFill>
          <a:ln w="19050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u="sng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Donnée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: l’énergie interne est donnée par la relation :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U = 3/2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n</a:t>
            </a:r>
            <a:r>
              <a:rPr lang="fr-FR" sz="2400" b="1" dirty="0" err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RT</a:t>
            </a:r>
            <a:endParaRPr kumimoji="0" lang="fr-FR" sz="4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5536" y="3009146"/>
            <a:ext cx="2520280" cy="707886"/>
          </a:xfrm>
          <a:prstGeom prst="rect">
            <a:avLst/>
          </a:prstGeom>
          <a:solidFill>
            <a:srgbClr val="92D050"/>
          </a:solidFill>
          <a:ln w="1905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</a:rPr>
              <a:t>Gaz parfait MONOATOMIQUE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32" name="Flèche vers le bas 31"/>
          <p:cNvSpPr/>
          <p:nvPr/>
        </p:nvSpPr>
        <p:spPr>
          <a:xfrm rot="16200000">
            <a:off x="3527884" y="2973142"/>
            <a:ext cx="36004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0" y="3873242"/>
            <a:ext cx="9144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dirty="0">
                <a:sym typeface="Wingdings"/>
              </a:rPr>
              <a:t></a:t>
            </a:r>
            <a:r>
              <a:rPr lang="fr-FR" sz="2000" b="1" dirty="0"/>
              <a:t> 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Application 3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 :</a:t>
            </a:r>
            <a:r>
              <a:rPr lang="fr-FR" sz="2000" dirty="0"/>
              <a:t> </a:t>
            </a:r>
            <a:r>
              <a:rPr lang="fr-FR" sz="2000" i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Déterminer l’expression de l’enthalpie puis de l’enthalpie molaire d’un gaz parfait monoatomique.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0" y="4653136"/>
            <a:ext cx="32038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ebdings" pitchFamily="18" charset="2"/>
              </a:rPr>
              <a:t>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Enthalpie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 = U + PV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75856" y="4653136"/>
            <a:ext cx="3312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 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 = 3/2 ×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nRT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nRT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39" name="Rectangle 38"/>
          <p:cNvSpPr/>
          <p:nvPr/>
        </p:nvSpPr>
        <p:spPr>
          <a:xfrm>
            <a:off x="6588224" y="4653136"/>
            <a:ext cx="3312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 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 = 5/2 × </a:t>
            </a:r>
            <a:r>
              <a:rPr lang="fr-FR" sz="20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nRT</a:t>
            </a:r>
            <a:endParaRPr lang="fr-FR" u="sng" dirty="0">
              <a:solidFill>
                <a:srgbClr val="FF0000"/>
              </a:solidFill>
            </a:endParaRPr>
          </a:p>
        </p:txBody>
      </p:sp>
      <p:sp>
        <p:nvSpPr>
          <p:cNvPr id="40" name="Rectangle 4"/>
          <p:cNvSpPr>
            <a:spLocks noChangeArrowheads="1"/>
          </p:cNvSpPr>
          <p:nvPr/>
        </p:nvSpPr>
        <p:spPr bwMode="auto">
          <a:xfrm>
            <a:off x="0" y="5085184"/>
            <a:ext cx="50760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ebdings" pitchFamily="18" charset="2"/>
              </a:rPr>
              <a:t>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Enthalpie molaire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H / n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923928" y="5085184"/>
            <a:ext cx="3312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 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000" b="1" u="sng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5/2 × RT</a:t>
            </a:r>
            <a:endParaRPr lang="fr-FR" u="sng" dirty="0">
              <a:solidFill>
                <a:srgbClr val="FF0000"/>
              </a:solidFill>
            </a:endParaRPr>
          </a:p>
        </p:txBody>
      </p:sp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167952" y="5617815"/>
            <a:ext cx="8868543" cy="105154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Généralisation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251520" y="5621225"/>
            <a:ext cx="8784976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L’enthalpie molaire H</a:t>
            </a:r>
            <a:r>
              <a:rPr kumimoji="0" lang="fr-FR" sz="2000" b="1" i="0" u="sng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d’un 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gaz parfait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et d’une 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phase condensée indilatable et incompressible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ne dépend que de sa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tempéra-ture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c’est la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sng" strike="noStrike" cap="none" normalizeH="0" baseline="30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ème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LOI DE JOULE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 animBg="1"/>
      <p:bldP spid="31" grpId="0" animBg="1"/>
      <p:bldP spid="32" grpId="0" animBg="1"/>
      <p:bldP spid="33" grpId="0" animBg="1"/>
      <p:bldP spid="34" grpId="0"/>
      <p:bldP spid="36" grpId="0"/>
      <p:bldP spid="39" grpId="0"/>
      <p:bldP spid="40" grpId="0"/>
      <p:bldP spid="42" grpId="0"/>
      <p:bldP spid="43" grpId="0" animBg="1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611560" y="404664"/>
            <a:ext cx="72496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Il peut arriver qu’une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grandeur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d’état 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DU SYSTÈME 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reste constante</a:t>
            </a:r>
            <a:r>
              <a:rPr kumimoji="0" lang="fr-FR" sz="2000" b="1" i="1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: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72008" y="908720"/>
            <a:ext cx="8964488" cy="7920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Transformation ISOCHORE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51520" y="912954"/>
            <a:ext cx="871128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Transformation au cours de laquelle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le VO-LUME du système reste constant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59632" y="-27384"/>
            <a:ext cx="772839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>
                <a:latin typeface="Bookman Old Style" pitchFamily="18" charset="0"/>
              </a:rPr>
              <a:t>1) </a:t>
            </a:r>
            <a:r>
              <a:rPr lang="fr-FR" sz="2200" b="1" u="sng" dirty="0">
                <a:latin typeface="Bookman Old Style" pitchFamily="18" charset="0"/>
              </a:rPr>
              <a:t>Les transformations thermodynamiques usuelles</a:t>
            </a:r>
            <a:endParaRPr lang="fr-FR" sz="2200" dirty="0">
              <a:latin typeface="Bookman Old Style" pitchFamily="18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723958"/>
            <a:ext cx="504825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971550" y="1772245"/>
            <a:ext cx="8172450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fr-FR" sz="2000" i="1" dirty="0"/>
              <a:t>Un système enfermé dans un </a:t>
            </a:r>
            <a:r>
              <a:rPr lang="fr-FR" sz="2000" b="1" i="1" dirty="0"/>
              <a:t>récipient </a:t>
            </a:r>
            <a:r>
              <a:rPr lang="fr-FR" sz="2000" b="1" u="sng" dirty="0"/>
              <a:t>rigide</a:t>
            </a:r>
            <a:r>
              <a:rPr lang="fr-FR" sz="2000" b="1" i="1" dirty="0"/>
              <a:t> et </a:t>
            </a:r>
            <a:r>
              <a:rPr lang="fr-FR" sz="2000" b="1" u="sng" dirty="0"/>
              <a:t>indéformable</a:t>
            </a:r>
            <a:r>
              <a:rPr lang="fr-FR" sz="2000" b="1" i="1" dirty="0"/>
              <a:t> </a:t>
            </a:r>
            <a:r>
              <a:rPr lang="fr-FR" sz="2000" i="1" dirty="0"/>
              <a:t>subit </a:t>
            </a:r>
            <a:r>
              <a:rPr lang="fr-FR" sz="2000" i="1" dirty="0" err="1"/>
              <a:t>néces-sairement</a:t>
            </a:r>
            <a:r>
              <a:rPr lang="fr-FR" sz="2000" i="1" dirty="0"/>
              <a:t> des transformations isochores.</a:t>
            </a:r>
            <a:endParaRPr lang="fr-FR" sz="2000" dirty="0">
              <a:sym typeface="Wingdings 2" pitchFamily="18" charset="2"/>
            </a:endParaRP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107504" y="2634523"/>
            <a:ext cx="8964488" cy="7920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Transformation ISOBARE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287016" y="2638757"/>
            <a:ext cx="871128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Transformation au cours de laquelle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la PRES-SION du système reste constante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107504" y="3524158"/>
            <a:ext cx="8964488" cy="7920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Transformation ISOTHERME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287016" y="3528392"/>
            <a:ext cx="871128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Transformation au cours de laquelle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la TEMPERATURE du système reste constante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611560" y="4653136"/>
            <a:ext cx="72521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Il peut arriver qu’une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grandeur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d’état 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EXTERIEURE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reste constante</a:t>
            </a:r>
            <a:r>
              <a:rPr kumimoji="0" lang="fr-FR" sz="2000" b="1" i="1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: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107504" y="5085184"/>
            <a:ext cx="8964488" cy="7200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Transformation MONOBARE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323528" y="5087742"/>
            <a:ext cx="8640960" cy="71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 Transformation ayant lieu à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PRESSION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ex-térieure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constante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2"/>
          <p:cNvSpPr>
            <a:spLocks noChangeArrowheads="1"/>
          </p:cNvSpPr>
          <p:nvPr/>
        </p:nvSpPr>
        <p:spPr bwMode="auto">
          <a:xfrm>
            <a:off x="109291" y="5926130"/>
            <a:ext cx="8964488" cy="7200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Transformation MONOTHERME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2"/>
          <p:cNvSpPr>
            <a:spLocks noChangeArrowheads="1"/>
          </p:cNvSpPr>
          <p:nvPr/>
        </p:nvSpPr>
        <p:spPr bwMode="auto">
          <a:xfrm>
            <a:off x="325315" y="5928688"/>
            <a:ext cx="8640960" cy="71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      Transformation ayant lieu à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TEMPERA-TURE extérieure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constante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/>
      <p:bldP spid="29" grpId="0" animBg="1"/>
      <p:bldP spid="30" grpId="0"/>
      <p:bldP spid="31" grpId="0"/>
      <p:bldP spid="35" grpId="0" animBg="1"/>
      <p:bldP spid="36" grpId="0"/>
      <p:bldP spid="38" grpId="0" animBg="1"/>
      <p:bldP spid="3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-27384"/>
            <a:ext cx="9144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dirty="0">
                <a:sym typeface="Wingdings"/>
              </a:rPr>
              <a:t></a:t>
            </a:r>
            <a:r>
              <a:rPr lang="fr-FR" sz="2000" b="1" dirty="0"/>
              <a:t> 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Application 3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fr-FR" sz="2000" dirty="0"/>
              <a:t> </a:t>
            </a:r>
            <a:r>
              <a:rPr lang="fr-FR" sz="2000" i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déterminer l’expression de l’enthalpie puis de l’enthalpie molaire d’un gaz parfait monoatomique.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680502"/>
            <a:ext cx="32038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ebdings" pitchFamily="18" charset="2"/>
              </a:rPr>
              <a:t>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Enthalpie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 = U + PV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75856" y="680502"/>
            <a:ext cx="3312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 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 = 3/2 ×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nRT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nRT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6588224" y="680502"/>
            <a:ext cx="3312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 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 = 5/2 × </a:t>
            </a:r>
            <a:r>
              <a:rPr lang="fr-FR" sz="20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nRT</a:t>
            </a:r>
            <a:endParaRPr lang="fr-FR" u="sng" dirty="0">
              <a:solidFill>
                <a:srgbClr val="FF000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112550"/>
            <a:ext cx="50760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ebdings" pitchFamily="18" charset="2"/>
              </a:rPr>
              <a:t>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Enthalpie molaire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H / n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23928" y="1112550"/>
            <a:ext cx="3312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 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000" b="1" u="sng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5/2 × RT</a:t>
            </a:r>
            <a:endParaRPr lang="fr-FR" u="sng" dirty="0">
              <a:solidFill>
                <a:srgbClr val="FF0000"/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67952" y="1645181"/>
            <a:ext cx="8868543" cy="105154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Généralisation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51520" y="1648591"/>
            <a:ext cx="8784976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L’enthalpie molaire H</a:t>
            </a:r>
            <a:r>
              <a:rPr kumimoji="0" lang="fr-FR" sz="2000" b="1" i="0" u="sng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d’un 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gaz parfait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et d’une 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phase condensée indilatable et incompressible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ne dépend que de sa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tempéra-ture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: c’est la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sng" strike="noStrike" cap="none" normalizeH="0" baseline="30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ème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LOI DE JOULE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67544" y="2985377"/>
            <a:ext cx="88649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2) </a:t>
            </a:r>
            <a:r>
              <a:rPr lang="fr-FR" sz="2000" b="1" u="sng" dirty="0"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G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randeur dérivée : la capacité thermique à pression constante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342900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a/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Définition et propriétés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107504" y="3789040"/>
            <a:ext cx="8928992" cy="273630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dirty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dirty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FR" sz="2000" b="1" i="1" dirty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b="1" i="1" dirty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400" b="1" i="1" dirty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sz="2000" dirty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Formule</a:t>
            </a:r>
            <a:r>
              <a:rPr lang="fr-FR" sz="2000" b="1" i="1" dirty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9512" y="3789040"/>
            <a:ext cx="87849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La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CAPACITE THERMIQUE A PRESSION CONSTANTE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d’un système, notée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c’est l’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énergie qu’il faut lui fournir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pour que sa </a:t>
            </a:r>
            <a:r>
              <a:rPr lang="fr-FR" sz="20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tem-pérature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augmente de 1 K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tout en maintenant sa pression constante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fr-FR" sz="2000" dirty="0"/>
              <a:t> </a:t>
            </a:r>
          </a:p>
          <a:p>
            <a:r>
              <a:rPr lang="fr-FR" sz="2000" dirty="0"/>
              <a:t> 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47664" y="4847040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err="1"/>
              <a:t>dH</a:t>
            </a:r>
            <a:r>
              <a:rPr lang="fr-FR" sz="2000" dirty="0"/>
              <a:t> = variation de </a:t>
            </a:r>
            <a:r>
              <a:rPr lang="fr-FR" sz="2000" b="1" dirty="0"/>
              <a:t>l’enthalpie </a:t>
            </a:r>
            <a:r>
              <a:rPr lang="fr-FR" sz="2000" dirty="0"/>
              <a:t>du système </a:t>
            </a:r>
          </a:p>
          <a:p>
            <a:r>
              <a:rPr lang="fr-FR" sz="2000" b="1" dirty="0" err="1"/>
              <a:t>dT</a:t>
            </a:r>
            <a:r>
              <a:rPr lang="fr-FR" sz="2000" b="1" dirty="0"/>
              <a:t> </a:t>
            </a:r>
            <a:r>
              <a:rPr lang="fr-FR" sz="2000" dirty="0"/>
              <a:t>= variation de </a:t>
            </a:r>
            <a:r>
              <a:rPr lang="fr-FR" sz="2000" b="1" dirty="0"/>
              <a:t>la température </a:t>
            </a:r>
            <a:r>
              <a:rPr lang="fr-FR" sz="2000" dirty="0"/>
              <a:t>du système</a:t>
            </a:r>
          </a:p>
        </p:txBody>
      </p:sp>
      <p:grpSp>
        <p:nvGrpSpPr>
          <p:cNvPr id="15" name="Groupe 14"/>
          <p:cNvGrpSpPr/>
          <p:nvPr/>
        </p:nvGrpSpPr>
        <p:grpSpPr>
          <a:xfrm>
            <a:off x="251520" y="5661248"/>
            <a:ext cx="1296144" cy="864096"/>
            <a:chOff x="251520" y="2587024"/>
            <a:chExt cx="1296144" cy="864096"/>
          </a:xfrm>
        </p:grpSpPr>
        <p:sp>
          <p:nvSpPr>
            <p:cNvPr id="16" name="Rectangle 15"/>
            <p:cNvSpPr/>
            <p:nvPr/>
          </p:nvSpPr>
          <p:spPr>
            <a:xfrm>
              <a:off x="251520" y="2587024"/>
              <a:ext cx="1296144" cy="79208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51520" y="2707798"/>
              <a:ext cx="86409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800" b="1" dirty="0">
                  <a:latin typeface="Arial" pitchFamily="34" charset="0"/>
                  <a:cs typeface="Arial" pitchFamily="34" charset="0"/>
                </a:rPr>
                <a:t>C</a:t>
              </a:r>
              <a:r>
                <a:rPr lang="fr-FR" sz="2000" b="1" baseline="-25000" dirty="0">
                  <a:latin typeface="Arial" pitchFamily="34" charset="0"/>
                  <a:cs typeface="Arial" pitchFamily="34" charset="0"/>
                </a:rPr>
                <a:t>P</a:t>
              </a:r>
              <a:r>
                <a:rPr lang="fr-FR" sz="2000" b="1" dirty="0">
                  <a:latin typeface="Arial" pitchFamily="34" charset="0"/>
                  <a:cs typeface="Arial" pitchFamily="34" charset="0"/>
                </a:rPr>
                <a:t> =</a:t>
              </a:r>
              <a:r>
                <a:rPr lang="fr-FR" sz="2000" dirty="0">
                  <a:latin typeface="Arial" pitchFamily="34" charset="0"/>
                  <a:cs typeface="Arial" pitchFamily="34" charset="0"/>
                </a:rPr>
                <a:t> </a:t>
              </a:r>
              <a:endParaRPr lang="fr-FR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71600" y="2587024"/>
              <a:ext cx="52770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err="1">
                  <a:latin typeface="Arial" pitchFamily="34" charset="0"/>
                  <a:cs typeface="Arial" pitchFamily="34" charset="0"/>
                </a:rPr>
                <a:t>dH</a:t>
              </a:r>
              <a:endParaRPr lang="fr-FR" b="1" baseline="-25000" dirty="0"/>
            </a:p>
          </p:txBody>
        </p:sp>
        <p:cxnSp>
          <p:nvCxnSpPr>
            <p:cNvPr id="19" name="Connecteur droit 18"/>
            <p:cNvCxnSpPr/>
            <p:nvPr/>
          </p:nvCxnSpPr>
          <p:spPr>
            <a:xfrm>
              <a:off x="971600" y="301907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989880" y="3051010"/>
              <a:ext cx="49885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err="1">
                  <a:latin typeface="Arial" pitchFamily="34" charset="0"/>
                  <a:cs typeface="Arial" pitchFamily="34" charset="0"/>
                </a:rPr>
                <a:t>dT</a:t>
              </a:r>
              <a:endParaRPr lang="fr-FR" b="1" dirty="0"/>
            </a:p>
          </p:txBody>
        </p:sp>
      </p:grpSp>
      <p:cxnSp>
        <p:nvCxnSpPr>
          <p:cNvPr id="21" name="Connecteur droit 20"/>
          <p:cNvCxnSpPr/>
          <p:nvPr/>
        </p:nvCxnSpPr>
        <p:spPr>
          <a:xfrm flipV="1">
            <a:off x="1403648" y="5711136"/>
            <a:ext cx="432048" cy="14401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endCxn id="20" idx="3"/>
          </p:cNvCxnSpPr>
          <p:nvPr/>
        </p:nvCxnSpPr>
        <p:spPr>
          <a:xfrm flipH="1">
            <a:off x="1488735" y="6217538"/>
            <a:ext cx="346961" cy="10775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H="1">
            <a:off x="432048" y="5567120"/>
            <a:ext cx="35496" cy="36004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835696" y="5423104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</a:t>
            </a:r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1763688" y="5999168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179512" y="5207080"/>
            <a:ext cx="8915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J.K </a:t>
            </a:r>
            <a:r>
              <a:rPr lang="fr-FR" sz="2000" b="1" baseline="30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2267744" y="5639128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GRANDEUR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EXTENSIVE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354962" y="6071176"/>
            <a:ext cx="67890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(On peut dire que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la dérivée de H par rapport à T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" grpId="0"/>
      <p:bldP spid="11" grpId="0"/>
      <p:bldP spid="12" grpId="0" animBg="1"/>
      <p:bldP spid="13" grpId="0"/>
      <p:bldP spid="14" grpId="0"/>
      <p:bldP spid="24" grpId="0"/>
      <p:bldP spid="25" grpId="0"/>
      <p:bldP spid="26" grpId="0"/>
      <p:bldP spid="27" grpId="0"/>
      <p:bldP spid="2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9601" y="-44304"/>
            <a:ext cx="88649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2) </a:t>
            </a:r>
            <a:r>
              <a:rPr lang="fr-FR" sz="2000" b="1" u="sng" dirty="0"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Grandeur dérivée : la capacité thermique à pression constante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404664"/>
            <a:ext cx="39959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a/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Définition et propriétés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07504" y="889946"/>
            <a:ext cx="8928992" cy="282708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dirty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dirty="0">
                <a:latin typeface="Comic Sans MS" pitchFamily="66" charset="0"/>
                <a:cs typeface="Arial" pitchFamily="34" charset="0"/>
              </a:rPr>
              <a:t> </a:t>
            </a:r>
            <a:r>
              <a:rPr lang="fr-FR" b="1" i="1" u="sng" dirty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FR" b="1" i="1" dirty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1050" dirty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sz="2000" dirty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Formule</a:t>
            </a:r>
            <a:r>
              <a:rPr lang="fr-FR" sz="2000" b="1" i="1" dirty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b="1" i="1" dirty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096" y="873255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La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CAPACITE THERMIQUE A PRESSION CONSTANTE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d’un système, notée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c’est l’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énergie qu’il faut lui fournir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pour que sa </a:t>
            </a:r>
            <a:r>
              <a:rPr lang="fr-FR" sz="20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tem-pérature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augmente de 1 K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tout en maintenant sa pression constante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fr-FR" sz="2000" dirty="0"/>
              <a:t> 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7664" y="1988840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err="1"/>
              <a:t>dH</a:t>
            </a:r>
            <a:r>
              <a:rPr lang="fr-FR" sz="2000" dirty="0"/>
              <a:t> = variation de </a:t>
            </a:r>
            <a:r>
              <a:rPr lang="fr-FR" sz="2000" b="1" dirty="0"/>
              <a:t>l’enthalpie </a:t>
            </a:r>
            <a:r>
              <a:rPr lang="fr-FR" sz="2000" dirty="0"/>
              <a:t>du système </a:t>
            </a:r>
          </a:p>
          <a:p>
            <a:r>
              <a:rPr lang="fr-FR" sz="2000" b="1" dirty="0" err="1"/>
              <a:t>dT</a:t>
            </a:r>
            <a:r>
              <a:rPr lang="fr-FR" sz="2000" b="1" dirty="0"/>
              <a:t> </a:t>
            </a:r>
            <a:r>
              <a:rPr lang="fr-FR" sz="2000" dirty="0"/>
              <a:t>= variation de </a:t>
            </a:r>
            <a:r>
              <a:rPr lang="fr-FR" sz="2000" b="1" dirty="0"/>
              <a:t>la température </a:t>
            </a:r>
            <a:r>
              <a:rPr lang="fr-FR" sz="2000" dirty="0"/>
              <a:t>du système</a:t>
            </a:r>
          </a:p>
        </p:txBody>
      </p:sp>
      <p:grpSp>
        <p:nvGrpSpPr>
          <p:cNvPr id="19" name="Groupe 60"/>
          <p:cNvGrpSpPr/>
          <p:nvPr/>
        </p:nvGrpSpPr>
        <p:grpSpPr>
          <a:xfrm>
            <a:off x="251520" y="2803048"/>
            <a:ext cx="1296144" cy="864096"/>
            <a:chOff x="251520" y="2587024"/>
            <a:chExt cx="1296144" cy="864096"/>
          </a:xfrm>
        </p:grpSpPr>
        <p:sp>
          <p:nvSpPr>
            <p:cNvPr id="7" name="Rectangle 6"/>
            <p:cNvSpPr/>
            <p:nvPr/>
          </p:nvSpPr>
          <p:spPr>
            <a:xfrm>
              <a:off x="251520" y="2587024"/>
              <a:ext cx="1296144" cy="79208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51520" y="2717323"/>
              <a:ext cx="86409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800" b="1" dirty="0">
                  <a:latin typeface="Arial" pitchFamily="34" charset="0"/>
                  <a:cs typeface="Arial" pitchFamily="34" charset="0"/>
                </a:rPr>
                <a:t>C</a:t>
              </a:r>
              <a:r>
                <a:rPr lang="fr-FR" sz="2000" b="1" baseline="-25000" dirty="0">
                  <a:latin typeface="Arial" pitchFamily="34" charset="0"/>
                  <a:cs typeface="Arial" pitchFamily="34" charset="0"/>
                </a:rPr>
                <a:t>P</a:t>
              </a:r>
              <a:r>
                <a:rPr lang="fr-FR" sz="2000" b="1" dirty="0">
                  <a:latin typeface="Arial" pitchFamily="34" charset="0"/>
                  <a:cs typeface="Arial" pitchFamily="34" charset="0"/>
                </a:rPr>
                <a:t> =</a:t>
              </a:r>
              <a:r>
                <a:rPr lang="fr-FR" sz="2000" dirty="0">
                  <a:latin typeface="Arial" pitchFamily="34" charset="0"/>
                  <a:cs typeface="Arial" pitchFamily="34" charset="0"/>
                </a:rPr>
                <a:t> </a:t>
              </a:r>
              <a:endParaRPr lang="fr-FR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971600" y="2587024"/>
              <a:ext cx="52770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err="1">
                  <a:latin typeface="Arial" pitchFamily="34" charset="0"/>
                  <a:cs typeface="Arial" pitchFamily="34" charset="0"/>
                </a:rPr>
                <a:t>dH</a:t>
              </a:r>
              <a:endParaRPr lang="fr-FR" b="1" baseline="-25000" dirty="0"/>
            </a:p>
          </p:txBody>
        </p:sp>
        <p:cxnSp>
          <p:nvCxnSpPr>
            <p:cNvPr id="10" name="Connecteur droit 9"/>
            <p:cNvCxnSpPr/>
            <p:nvPr/>
          </p:nvCxnSpPr>
          <p:spPr>
            <a:xfrm>
              <a:off x="971600" y="301907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989880" y="3051010"/>
              <a:ext cx="49885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err="1">
                  <a:latin typeface="Arial" pitchFamily="34" charset="0"/>
                  <a:cs typeface="Arial" pitchFamily="34" charset="0"/>
                </a:rPr>
                <a:t>dT</a:t>
              </a:r>
              <a:endParaRPr lang="fr-FR" b="1" dirty="0"/>
            </a:p>
          </p:txBody>
        </p:sp>
      </p:grpSp>
      <p:cxnSp>
        <p:nvCxnSpPr>
          <p:cNvPr id="12" name="Connecteur droit 11"/>
          <p:cNvCxnSpPr/>
          <p:nvPr/>
        </p:nvCxnSpPr>
        <p:spPr>
          <a:xfrm flipV="1">
            <a:off x="1403648" y="2852936"/>
            <a:ext cx="432048" cy="14401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>
            <a:endCxn id="11" idx="3"/>
          </p:cNvCxnSpPr>
          <p:nvPr/>
        </p:nvCxnSpPr>
        <p:spPr>
          <a:xfrm flipH="1">
            <a:off x="1488735" y="3359338"/>
            <a:ext cx="346961" cy="10775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H="1">
            <a:off x="432048" y="2708920"/>
            <a:ext cx="35496" cy="36004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835696" y="2564904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1763688" y="3140968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179512" y="2348880"/>
            <a:ext cx="8915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J.K </a:t>
            </a:r>
            <a:r>
              <a:rPr lang="fr-FR" sz="2000" b="1" baseline="30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2267744" y="2780928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GRANDEUR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EXTENSIVE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54962" y="3212976"/>
            <a:ext cx="67890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(On peut dire que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la dérivée de H par rapport à T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dirty="0"/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0" y="402373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	Du fait de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l’EXTENSIVITE de cette grandeur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, on peut définir pour un système contenant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n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moles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et de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masse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: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179512" y="4725144"/>
            <a:ext cx="8784976" cy="194421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cs typeface="Arial" pitchFamily="34" charset="0"/>
                <a:sym typeface="Wingdings" pitchFamily="2" charset="2"/>
              </a:rPr>
              <a:t></a:t>
            </a:r>
            <a:r>
              <a:rPr lang="fr-FR" sz="2000" dirty="0">
                <a:cs typeface="Arial" pitchFamily="34" charset="0"/>
              </a:rPr>
              <a:t> </a:t>
            </a:r>
            <a:r>
              <a:rPr lang="fr-FR" sz="2000" b="1" u="sng" dirty="0">
                <a:latin typeface="+mj-lt"/>
                <a:cs typeface="Arial" pitchFamily="34" charset="0"/>
              </a:rPr>
              <a:t>La capacité thermique MOLAIRE à pression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lang="fr-FR" sz="2000" b="1" u="sng" dirty="0">
                <a:latin typeface="+mj-lt"/>
                <a:cs typeface="Arial" pitchFamily="34" charset="0"/>
              </a:rPr>
              <a:t>constante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 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cs typeface="Arial" pitchFamily="34" charset="0"/>
                <a:sym typeface="Wingdings" pitchFamily="2" charset="2"/>
              </a:rPr>
              <a:t></a:t>
            </a:r>
            <a:r>
              <a:rPr lang="fr-FR" sz="2000" dirty="0">
                <a:cs typeface="Arial" pitchFamily="34" charset="0"/>
              </a:rPr>
              <a:t> </a:t>
            </a:r>
            <a:r>
              <a:rPr lang="fr-FR" sz="2000" b="1" u="sng" dirty="0">
                <a:cs typeface="Arial" pitchFamily="34" charset="0"/>
              </a:rPr>
              <a:t>La capacité thermique MASSIQUE à pression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u="sng" dirty="0">
                <a:cs typeface="Arial" pitchFamily="34" charset="0"/>
              </a:rPr>
              <a:t>constante</a:t>
            </a:r>
            <a:r>
              <a:rPr lang="fr-FR" sz="2000" dirty="0">
                <a:cs typeface="Arial" pitchFamily="34" charset="0"/>
              </a:rPr>
              <a:t> 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" name="Groupe 61"/>
          <p:cNvGrpSpPr/>
          <p:nvPr/>
        </p:nvGrpSpPr>
        <p:grpSpPr>
          <a:xfrm>
            <a:off x="5016563" y="4759776"/>
            <a:ext cx="1351071" cy="921246"/>
            <a:chOff x="4823735" y="4309054"/>
            <a:chExt cx="1351071" cy="921246"/>
          </a:xfrm>
        </p:grpSpPr>
        <p:sp>
          <p:nvSpPr>
            <p:cNvPr id="23" name="Rectangle 22"/>
            <p:cNvSpPr/>
            <p:nvPr/>
          </p:nvSpPr>
          <p:spPr>
            <a:xfrm>
              <a:off x="4868185" y="4366204"/>
              <a:ext cx="1296144" cy="79208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823735" y="4496682"/>
              <a:ext cx="95114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800" b="1" dirty="0" err="1">
                  <a:latin typeface="Arial" pitchFamily="34" charset="0"/>
                  <a:cs typeface="Arial" pitchFamily="34" charset="0"/>
                </a:rPr>
                <a:t>C</a:t>
              </a:r>
              <a:r>
                <a:rPr lang="fr-FR" sz="2000" b="1" baseline="-25000" dirty="0" err="1">
                  <a:latin typeface="Arial" pitchFamily="34" charset="0"/>
                  <a:cs typeface="Arial" pitchFamily="34" charset="0"/>
                </a:rPr>
                <a:t>Pm</a:t>
              </a:r>
              <a:r>
                <a:rPr lang="fr-FR" sz="2000" b="1" baseline="-25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>
                  <a:latin typeface="Arial" pitchFamily="34" charset="0"/>
                  <a:cs typeface="Arial" pitchFamily="34" charset="0"/>
                </a:rPr>
                <a:t>=</a:t>
              </a:r>
              <a:r>
                <a:rPr lang="fr-FR" sz="2000" dirty="0">
                  <a:latin typeface="Arial" pitchFamily="34" charset="0"/>
                  <a:cs typeface="Arial" pitchFamily="34" charset="0"/>
                </a:rPr>
                <a:t> </a:t>
              </a:r>
              <a:endParaRPr lang="fr-FR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616640" y="4309054"/>
              <a:ext cx="55816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800" b="1" dirty="0">
                  <a:latin typeface="Arial" pitchFamily="34" charset="0"/>
                  <a:cs typeface="Arial" pitchFamily="34" charset="0"/>
                </a:rPr>
                <a:t>C</a:t>
              </a:r>
              <a:r>
                <a:rPr lang="fr-FR" sz="2000" b="1" baseline="-25000" dirty="0">
                  <a:latin typeface="Arial" pitchFamily="34" charset="0"/>
                  <a:cs typeface="Arial" pitchFamily="34" charset="0"/>
                </a:rPr>
                <a:t>P</a:t>
              </a:r>
              <a:endParaRPr lang="fr-FR" b="1" baseline="-25000" dirty="0"/>
            </a:p>
          </p:txBody>
        </p:sp>
        <p:cxnSp>
          <p:nvCxnSpPr>
            <p:cNvPr id="26" name="Connecteur droit 25"/>
            <p:cNvCxnSpPr/>
            <p:nvPr/>
          </p:nvCxnSpPr>
          <p:spPr>
            <a:xfrm>
              <a:off x="5652120" y="479825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5728275" y="4830190"/>
              <a:ext cx="34176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>
                  <a:latin typeface="Arial" pitchFamily="34" charset="0"/>
                  <a:cs typeface="Arial" pitchFamily="34" charset="0"/>
                </a:rPr>
                <a:t>n</a:t>
              </a:r>
              <a:endParaRPr lang="fr-FR" b="1" dirty="0"/>
            </a:p>
          </p:txBody>
        </p:sp>
      </p:grpSp>
      <p:cxnSp>
        <p:nvCxnSpPr>
          <p:cNvPr id="33" name="Connecteur droit 32"/>
          <p:cNvCxnSpPr/>
          <p:nvPr/>
        </p:nvCxnSpPr>
        <p:spPr>
          <a:xfrm flipV="1">
            <a:off x="6213141" y="4869160"/>
            <a:ext cx="432048" cy="14401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>
            <a:endCxn id="27" idx="3"/>
          </p:cNvCxnSpPr>
          <p:nvPr/>
        </p:nvCxnSpPr>
        <p:spPr>
          <a:xfrm flipH="1">
            <a:off x="6262863" y="5373216"/>
            <a:ext cx="504056" cy="10775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V="1">
            <a:off x="4678733" y="5285157"/>
            <a:ext cx="440201" cy="1867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535081" y="4674344"/>
            <a:ext cx="917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J.K</a:t>
            </a:r>
            <a:r>
              <a:rPr lang="fr-FR" sz="2000" b="1" baseline="30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dirty="0"/>
          </a:p>
        </p:txBody>
      </p:sp>
      <p:sp>
        <p:nvSpPr>
          <p:cNvPr id="37" name="Rectangle 36"/>
          <p:cNvSpPr/>
          <p:nvPr/>
        </p:nvSpPr>
        <p:spPr>
          <a:xfrm>
            <a:off x="6709044" y="5175866"/>
            <a:ext cx="6399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mol</a:t>
            </a:r>
            <a:endParaRPr lang="fr-FR" dirty="0"/>
          </a:p>
        </p:txBody>
      </p:sp>
      <p:sp>
        <p:nvSpPr>
          <p:cNvPr id="38" name="Rectangle 37"/>
          <p:cNvSpPr/>
          <p:nvPr/>
        </p:nvSpPr>
        <p:spPr>
          <a:xfrm>
            <a:off x="2950541" y="5141141"/>
            <a:ext cx="1725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J.K </a:t>
            </a:r>
            <a:r>
              <a:rPr lang="fr-FR" sz="2000" b="1" baseline="30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.mol </a:t>
            </a:r>
            <a:r>
              <a:rPr lang="fr-FR" sz="2000" b="1" baseline="30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sz="2000" dirty="0"/>
          </a:p>
        </p:txBody>
      </p:sp>
      <p:sp>
        <p:nvSpPr>
          <p:cNvPr id="44" name="Rectangle 43"/>
          <p:cNvSpPr/>
          <p:nvPr/>
        </p:nvSpPr>
        <p:spPr>
          <a:xfrm>
            <a:off x="7236296" y="4887834"/>
            <a:ext cx="1728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GRANDEUR </a:t>
            </a:r>
          </a:p>
          <a:p>
            <a:pPr algn="ctr"/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INTENSIVE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236296" y="5823938"/>
            <a:ext cx="1728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GRANDEUR </a:t>
            </a:r>
          </a:p>
          <a:p>
            <a:pPr algn="ctr"/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INTENSIVE</a:t>
            </a:r>
            <a:endParaRPr lang="fr-FR" b="1" u="sng" dirty="0">
              <a:solidFill>
                <a:srgbClr val="FF0000"/>
              </a:solidFill>
            </a:endParaRPr>
          </a:p>
        </p:txBody>
      </p:sp>
      <p:grpSp>
        <p:nvGrpSpPr>
          <p:cNvPr id="29" name="Groupe 63"/>
          <p:cNvGrpSpPr/>
          <p:nvPr/>
        </p:nvGrpSpPr>
        <p:grpSpPr>
          <a:xfrm>
            <a:off x="5228225" y="5694780"/>
            <a:ext cx="1296144" cy="921246"/>
            <a:chOff x="5084209" y="5244058"/>
            <a:chExt cx="1296144" cy="921246"/>
          </a:xfrm>
        </p:grpSpPr>
        <p:sp>
          <p:nvSpPr>
            <p:cNvPr id="48" name="Rectangle 47"/>
            <p:cNvSpPr/>
            <p:nvPr/>
          </p:nvSpPr>
          <p:spPr>
            <a:xfrm>
              <a:off x="5084209" y="5301208"/>
              <a:ext cx="1296144" cy="79208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0" name="Groupe 62"/>
            <p:cNvGrpSpPr/>
            <p:nvPr/>
          </p:nvGrpSpPr>
          <p:grpSpPr>
            <a:xfrm>
              <a:off x="5084209" y="5244058"/>
              <a:ext cx="1096947" cy="921246"/>
              <a:chOff x="5084209" y="5244058"/>
              <a:chExt cx="1096947" cy="921246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5084209" y="5517232"/>
                <a:ext cx="63991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000" b="1" dirty="0" err="1">
                    <a:latin typeface="Arial" pitchFamily="34" charset="0"/>
                    <a:cs typeface="Arial" pitchFamily="34" charset="0"/>
                  </a:rPr>
                  <a:t>c</a:t>
                </a:r>
                <a:r>
                  <a:rPr lang="fr-FR" sz="2000" b="1" baseline="-25000" dirty="0" err="1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fr-FR" sz="2000" b="1" baseline="-25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fr-FR" sz="2000" b="1" dirty="0">
                    <a:latin typeface="Arial" pitchFamily="34" charset="0"/>
                    <a:cs typeface="Arial" pitchFamily="34" charset="0"/>
                  </a:rPr>
                  <a:t>=</a:t>
                </a:r>
                <a:r>
                  <a:rPr lang="fr-FR" sz="2000" dirty="0">
                    <a:latin typeface="Arial" pitchFamily="34" charset="0"/>
                    <a:cs typeface="Arial" pitchFamily="34" charset="0"/>
                  </a:rPr>
                  <a:t> </a:t>
                </a:r>
                <a:endParaRPr lang="fr-FR" dirty="0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5622990" y="5244058"/>
                <a:ext cx="55816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800" b="1" dirty="0">
                    <a:latin typeface="Arial" pitchFamily="34" charset="0"/>
                    <a:cs typeface="Arial" pitchFamily="34" charset="0"/>
                  </a:rPr>
                  <a:t>C</a:t>
                </a:r>
                <a:r>
                  <a:rPr lang="fr-FR" sz="2000" b="1" baseline="-25000" dirty="0">
                    <a:latin typeface="Arial" pitchFamily="34" charset="0"/>
                    <a:cs typeface="Arial" pitchFamily="34" charset="0"/>
                  </a:rPr>
                  <a:t>P</a:t>
                </a:r>
                <a:endParaRPr lang="fr-FR" b="1" baseline="-25000" dirty="0"/>
              </a:p>
            </p:txBody>
          </p:sp>
          <p:cxnSp>
            <p:nvCxnSpPr>
              <p:cNvPr id="51" name="Connecteur droit 50"/>
              <p:cNvCxnSpPr/>
              <p:nvPr/>
            </p:nvCxnSpPr>
            <p:spPr>
              <a:xfrm>
                <a:off x="5652120" y="5733256"/>
                <a:ext cx="50405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Rectangle 51"/>
              <p:cNvSpPr/>
              <p:nvPr/>
            </p:nvSpPr>
            <p:spPr>
              <a:xfrm>
                <a:off x="5728275" y="5765194"/>
                <a:ext cx="41229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000" b="1" dirty="0">
                    <a:latin typeface="Arial" pitchFamily="34" charset="0"/>
                    <a:cs typeface="Arial" pitchFamily="34" charset="0"/>
                  </a:rPr>
                  <a:t>m</a:t>
                </a:r>
                <a:endParaRPr lang="fr-FR" b="1" dirty="0"/>
              </a:p>
            </p:txBody>
          </p:sp>
        </p:grpSp>
      </p:grpSp>
      <p:cxnSp>
        <p:nvCxnSpPr>
          <p:cNvPr id="53" name="Connecteur droit 52"/>
          <p:cNvCxnSpPr/>
          <p:nvPr/>
        </p:nvCxnSpPr>
        <p:spPr>
          <a:xfrm flipV="1">
            <a:off x="6228184" y="5823938"/>
            <a:ext cx="432048" cy="14401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flipH="1">
            <a:off x="6228184" y="6327994"/>
            <a:ext cx="433524" cy="10775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 flipV="1">
            <a:off x="4853573" y="6243311"/>
            <a:ext cx="440201" cy="1867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6679097" y="5607914"/>
            <a:ext cx="917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J.K</a:t>
            </a:r>
            <a:r>
              <a:rPr lang="fr-FR" sz="2000" b="1" baseline="30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dirty="0"/>
          </a:p>
        </p:txBody>
      </p:sp>
      <p:sp>
        <p:nvSpPr>
          <p:cNvPr id="57" name="Rectangle 56"/>
          <p:cNvSpPr/>
          <p:nvPr/>
        </p:nvSpPr>
        <p:spPr>
          <a:xfrm>
            <a:off x="6732240" y="6111970"/>
            <a:ext cx="4844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kg</a:t>
            </a:r>
            <a:endParaRPr lang="fr-FR" dirty="0"/>
          </a:p>
        </p:txBody>
      </p:sp>
      <p:sp>
        <p:nvSpPr>
          <p:cNvPr id="58" name="Rectangle 57"/>
          <p:cNvSpPr/>
          <p:nvPr/>
        </p:nvSpPr>
        <p:spPr>
          <a:xfrm>
            <a:off x="3344445" y="6099295"/>
            <a:ext cx="1725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J.K </a:t>
            </a:r>
            <a:r>
              <a:rPr lang="fr-FR" sz="2000" b="1" baseline="30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.kg </a:t>
            </a:r>
            <a:r>
              <a:rPr lang="fr-FR" sz="2000" b="1" baseline="30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36" grpId="0"/>
      <p:bldP spid="37" grpId="0"/>
      <p:bldP spid="38" grpId="0"/>
      <p:bldP spid="44" grpId="0"/>
      <p:bldP spid="46" grpId="0"/>
      <p:bldP spid="56" grpId="0"/>
      <p:bldP spid="57" grpId="0"/>
      <p:bldP spid="5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9512" y="25950"/>
            <a:ext cx="8784976" cy="194421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cs typeface="Arial" pitchFamily="34" charset="0"/>
                <a:sym typeface="Wingdings" pitchFamily="2" charset="2"/>
              </a:rPr>
              <a:t></a:t>
            </a:r>
            <a:r>
              <a:rPr lang="fr-FR" sz="2000" dirty="0">
                <a:cs typeface="Arial" pitchFamily="34" charset="0"/>
              </a:rPr>
              <a:t> </a:t>
            </a:r>
            <a:r>
              <a:rPr lang="fr-FR" sz="2000" b="1" u="sng" dirty="0">
                <a:latin typeface="+mj-lt"/>
                <a:cs typeface="Arial" pitchFamily="34" charset="0"/>
              </a:rPr>
              <a:t>La capacité thermique MOLAIRE à pression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lang="fr-FR" sz="2000" b="1" u="sng" dirty="0">
                <a:latin typeface="+mj-lt"/>
                <a:cs typeface="Arial" pitchFamily="34" charset="0"/>
              </a:rPr>
              <a:t>constante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 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cs typeface="Arial" pitchFamily="34" charset="0"/>
                <a:sym typeface="Wingdings" pitchFamily="2" charset="2"/>
              </a:rPr>
              <a:t></a:t>
            </a:r>
            <a:r>
              <a:rPr lang="fr-FR" sz="2000" dirty="0">
                <a:cs typeface="Arial" pitchFamily="34" charset="0"/>
              </a:rPr>
              <a:t> </a:t>
            </a:r>
            <a:r>
              <a:rPr lang="fr-FR" sz="2000" b="1" u="sng" dirty="0">
                <a:cs typeface="Arial" pitchFamily="34" charset="0"/>
              </a:rPr>
              <a:t>La capacité thermique MASSIQUE à pression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u="sng" dirty="0">
                <a:cs typeface="Arial" pitchFamily="34" charset="0"/>
              </a:rPr>
              <a:t>constante</a:t>
            </a:r>
            <a:r>
              <a:rPr lang="fr-FR" sz="2000" dirty="0">
                <a:cs typeface="Arial" pitchFamily="34" charset="0"/>
              </a:rPr>
              <a:t> 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e 61"/>
          <p:cNvGrpSpPr/>
          <p:nvPr/>
        </p:nvGrpSpPr>
        <p:grpSpPr>
          <a:xfrm>
            <a:off x="5032438" y="60582"/>
            <a:ext cx="1324719" cy="921246"/>
            <a:chOff x="4839610" y="4309054"/>
            <a:chExt cx="1324719" cy="921246"/>
          </a:xfrm>
        </p:grpSpPr>
        <p:sp>
          <p:nvSpPr>
            <p:cNvPr id="5" name="Rectangle 4"/>
            <p:cNvSpPr/>
            <p:nvPr/>
          </p:nvSpPr>
          <p:spPr>
            <a:xfrm>
              <a:off x="4868185" y="4366204"/>
              <a:ext cx="1296144" cy="79208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839610" y="4496503"/>
              <a:ext cx="97972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800" b="1" dirty="0" err="1">
                  <a:latin typeface="Arial" pitchFamily="34" charset="0"/>
                  <a:cs typeface="Arial" pitchFamily="34" charset="0"/>
                </a:rPr>
                <a:t>C</a:t>
              </a:r>
              <a:r>
                <a:rPr lang="fr-FR" sz="2000" b="1" baseline="-25000" dirty="0" err="1">
                  <a:latin typeface="Arial" pitchFamily="34" charset="0"/>
                  <a:cs typeface="Arial" pitchFamily="34" charset="0"/>
                </a:rPr>
                <a:t>Pm</a:t>
              </a:r>
              <a:r>
                <a:rPr lang="fr-FR" sz="2000" b="1" baseline="-25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>
                  <a:latin typeface="Arial" pitchFamily="34" charset="0"/>
                  <a:cs typeface="Arial" pitchFamily="34" charset="0"/>
                </a:rPr>
                <a:t>=</a:t>
              </a:r>
              <a:r>
                <a:rPr lang="fr-FR" sz="2000" dirty="0">
                  <a:latin typeface="Arial" pitchFamily="34" charset="0"/>
                  <a:cs typeface="Arial" pitchFamily="34" charset="0"/>
                </a:rPr>
                <a:t> </a:t>
              </a:r>
              <a:endParaRPr lang="fr-FR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603940" y="4309054"/>
              <a:ext cx="55816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800" b="1" dirty="0">
                  <a:latin typeface="Arial" pitchFamily="34" charset="0"/>
                  <a:cs typeface="Arial" pitchFamily="34" charset="0"/>
                </a:rPr>
                <a:t>C</a:t>
              </a:r>
              <a:r>
                <a:rPr lang="fr-FR" sz="2000" b="1" baseline="-25000" dirty="0">
                  <a:latin typeface="Arial" pitchFamily="34" charset="0"/>
                  <a:cs typeface="Arial" pitchFamily="34" charset="0"/>
                </a:rPr>
                <a:t>P</a:t>
              </a:r>
              <a:endParaRPr lang="fr-FR" b="1" baseline="-25000" dirty="0"/>
            </a:p>
          </p:txBody>
        </p:sp>
        <p:cxnSp>
          <p:nvCxnSpPr>
            <p:cNvPr id="8" name="Connecteur droit 7"/>
            <p:cNvCxnSpPr/>
            <p:nvPr/>
          </p:nvCxnSpPr>
          <p:spPr>
            <a:xfrm>
              <a:off x="5652120" y="479825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5728275" y="4830190"/>
              <a:ext cx="34176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>
                  <a:latin typeface="Arial" pitchFamily="34" charset="0"/>
                  <a:cs typeface="Arial" pitchFamily="34" charset="0"/>
                </a:rPr>
                <a:t>n</a:t>
              </a:r>
              <a:endParaRPr lang="fr-FR" b="1" dirty="0"/>
            </a:p>
          </p:txBody>
        </p:sp>
      </p:grpSp>
      <p:cxnSp>
        <p:nvCxnSpPr>
          <p:cNvPr id="10" name="Connecteur droit 9"/>
          <p:cNvCxnSpPr/>
          <p:nvPr/>
        </p:nvCxnSpPr>
        <p:spPr>
          <a:xfrm flipV="1">
            <a:off x="6213141" y="169966"/>
            <a:ext cx="432048" cy="14401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>
            <a:endCxn id="9" idx="3"/>
          </p:cNvCxnSpPr>
          <p:nvPr/>
        </p:nvCxnSpPr>
        <p:spPr>
          <a:xfrm flipH="1">
            <a:off x="6262863" y="674022"/>
            <a:ext cx="504056" cy="10775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4667158" y="562813"/>
            <a:ext cx="440201" cy="1867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535081" y="-24850"/>
            <a:ext cx="917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J.K</a:t>
            </a:r>
            <a:r>
              <a:rPr lang="fr-FR" sz="2000" b="1" baseline="30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6709044" y="476672"/>
            <a:ext cx="6399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mol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2938966" y="418797"/>
            <a:ext cx="1725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J.K </a:t>
            </a:r>
            <a:r>
              <a:rPr lang="fr-FR" sz="2000" b="1" baseline="30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.mol </a:t>
            </a:r>
            <a:r>
              <a:rPr lang="fr-FR" sz="2000" b="1" baseline="30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sz="2000" dirty="0"/>
          </a:p>
        </p:txBody>
      </p:sp>
      <p:sp>
        <p:nvSpPr>
          <p:cNvPr id="16" name="Rectangle 15"/>
          <p:cNvSpPr/>
          <p:nvPr/>
        </p:nvSpPr>
        <p:spPr>
          <a:xfrm>
            <a:off x="7236296" y="188640"/>
            <a:ext cx="1728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GRANDEUR </a:t>
            </a:r>
          </a:p>
          <a:p>
            <a:pPr algn="ctr"/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INTENSIVE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36296" y="1124744"/>
            <a:ext cx="1728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GRANDEUR </a:t>
            </a:r>
          </a:p>
          <a:p>
            <a:pPr algn="ctr"/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INTENSIVE</a:t>
            </a:r>
            <a:endParaRPr lang="fr-FR" b="1" u="sng" dirty="0">
              <a:solidFill>
                <a:srgbClr val="FF0000"/>
              </a:solidFill>
            </a:endParaRPr>
          </a:p>
        </p:txBody>
      </p:sp>
      <p:grpSp>
        <p:nvGrpSpPr>
          <p:cNvPr id="18" name="Groupe 63"/>
          <p:cNvGrpSpPr/>
          <p:nvPr/>
        </p:nvGrpSpPr>
        <p:grpSpPr>
          <a:xfrm>
            <a:off x="5228225" y="995586"/>
            <a:ext cx="1296144" cy="921246"/>
            <a:chOff x="5084209" y="5244058"/>
            <a:chExt cx="1296144" cy="921246"/>
          </a:xfrm>
        </p:grpSpPr>
        <p:sp>
          <p:nvSpPr>
            <p:cNvPr id="19" name="Rectangle 18"/>
            <p:cNvSpPr/>
            <p:nvPr/>
          </p:nvSpPr>
          <p:spPr>
            <a:xfrm>
              <a:off x="5084209" y="5301208"/>
              <a:ext cx="1296144" cy="79208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0" name="Groupe 62"/>
            <p:cNvGrpSpPr/>
            <p:nvPr/>
          </p:nvGrpSpPr>
          <p:grpSpPr>
            <a:xfrm>
              <a:off x="5084209" y="5244058"/>
              <a:ext cx="1096947" cy="921246"/>
              <a:chOff x="5084209" y="5244058"/>
              <a:chExt cx="1096947" cy="921246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5084209" y="5517232"/>
                <a:ext cx="63991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000" b="1" dirty="0" err="1">
                    <a:latin typeface="Arial" pitchFamily="34" charset="0"/>
                    <a:cs typeface="Arial" pitchFamily="34" charset="0"/>
                  </a:rPr>
                  <a:t>c</a:t>
                </a:r>
                <a:r>
                  <a:rPr lang="fr-FR" sz="2000" b="1" baseline="-25000" dirty="0" err="1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fr-FR" sz="2000" b="1" baseline="-25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fr-FR" sz="2000" b="1" dirty="0">
                    <a:latin typeface="Arial" pitchFamily="34" charset="0"/>
                    <a:cs typeface="Arial" pitchFamily="34" charset="0"/>
                  </a:rPr>
                  <a:t>=</a:t>
                </a:r>
                <a:r>
                  <a:rPr lang="fr-FR" sz="2000" dirty="0">
                    <a:latin typeface="Arial" pitchFamily="34" charset="0"/>
                    <a:cs typeface="Arial" pitchFamily="34" charset="0"/>
                  </a:rPr>
                  <a:t> </a:t>
                </a:r>
                <a:endParaRPr lang="fr-FR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622990" y="5244058"/>
                <a:ext cx="55816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800" b="1" dirty="0">
                    <a:latin typeface="Arial" pitchFamily="34" charset="0"/>
                    <a:cs typeface="Arial" pitchFamily="34" charset="0"/>
                  </a:rPr>
                  <a:t>C</a:t>
                </a:r>
                <a:r>
                  <a:rPr lang="fr-FR" sz="2000" b="1" baseline="-25000" dirty="0">
                    <a:latin typeface="Arial" pitchFamily="34" charset="0"/>
                    <a:cs typeface="Arial" pitchFamily="34" charset="0"/>
                  </a:rPr>
                  <a:t>P</a:t>
                </a:r>
                <a:endParaRPr lang="fr-FR" b="1" baseline="-25000" dirty="0"/>
              </a:p>
            </p:txBody>
          </p:sp>
          <p:cxnSp>
            <p:nvCxnSpPr>
              <p:cNvPr id="23" name="Connecteur droit 22"/>
              <p:cNvCxnSpPr/>
              <p:nvPr/>
            </p:nvCxnSpPr>
            <p:spPr>
              <a:xfrm>
                <a:off x="5652120" y="5733256"/>
                <a:ext cx="50405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5728275" y="5765194"/>
                <a:ext cx="41229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000" b="1" dirty="0">
                    <a:latin typeface="Arial" pitchFamily="34" charset="0"/>
                    <a:cs typeface="Arial" pitchFamily="34" charset="0"/>
                  </a:rPr>
                  <a:t>m</a:t>
                </a:r>
                <a:endParaRPr lang="fr-FR" b="1" dirty="0"/>
              </a:p>
            </p:txBody>
          </p:sp>
        </p:grpSp>
      </p:grpSp>
      <p:cxnSp>
        <p:nvCxnSpPr>
          <p:cNvPr id="25" name="Connecteur droit 24"/>
          <p:cNvCxnSpPr/>
          <p:nvPr/>
        </p:nvCxnSpPr>
        <p:spPr>
          <a:xfrm flipV="1">
            <a:off x="6228184" y="1124744"/>
            <a:ext cx="432048" cy="14401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>
            <a:off x="6228184" y="1628800"/>
            <a:ext cx="433524" cy="10775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4934598" y="1520967"/>
            <a:ext cx="440201" cy="1867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679097" y="908720"/>
            <a:ext cx="917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J.K</a:t>
            </a:r>
            <a:r>
              <a:rPr lang="fr-FR" sz="2000" b="1" baseline="30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6732240" y="1412776"/>
            <a:ext cx="4844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kg</a:t>
            </a:r>
            <a:endParaRPr lang="fr-FR" dirty="0"/>
          </a:p>
        </p:txBody>
      </p:sp>
      <p:sp>
        <p:nvSpPr>
          <p:cNvPr id="30" name="Rectangle 29"/>
          <p:cNvSpPr/>
          <p:nvPr/>
        </p:nvSpPr>
        <p:spPr>
          <a:xfrm>
            <a:off x="3425470" y="1376951"/>
            <a:ext cx="1725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J.K </a:t>
            </a:r>
            <a:r>
              <a:rPr lang="fr-FR" sz="2000" b="1" baseline="30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.kg </a:t>
            </a:r>
            <a:r>
              <a:rPr lang="fr-FR" sz="2000" b="1" baseline="30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sz="2000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3429000"/>
            <a:ext cx="630019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i="0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/>
              </a:rPr>
              <a:t> </a:t>
            </a:r>
            <a:r>
              <a:rPr kumimoji="0" lang="fr-FR" sz="2200" b="1" i="0" u="sng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Capacité thermique à PRESSION constante C</a:t>
            </a:r>
            <a:r>
              <a:rPr kumimoji="0" lang="fr-FR" sz="2200" b="1" i="0" u="sng" strike="noStrike" cap="none" normalizeH="0" baseline="-30000" dirty="0">
                <a:ln>
                  <a:noFill/>
                </a:ln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</a:t>
            </a:r>
            <a:r>
              <a:rPr kumimoji="0" lang="fr-FR" sz="2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:</a:t>
            </a:r>
            <a:endParaRPr kumimoji="0" lang="fr-FR" sz="22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2420888"/>
            <a:ext cx="9144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a) 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Quelle relation existe-t-il entre la capacité thermique à pression constante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</a:t>
            </a:r>
            <a:r>
              <a:rPr kumimoji="0" lang="fr-FR" sz="2000" b="1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et la capacité thermique à volume constant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</a:t>
            </a:r>
            <a:r>
              <a:rPr kumimoji="0" lang="fr-FR" sz="2000" b="1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d’un gaz parfait monoatomique</a:t>
            </a:r>
            <a:r>
              <a:rPr kumimoji="0" lang="fr-FR" sz="2000" b="0" i="1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Rappel</a:t>
            </a:r>
            <a:r>
              <a:rPr kumimoji="0" lang="fr-FR" sz="20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: </a:t>
            </a:r>
            <a:r>
              <a:rPr kumimoji="0" lang="fr-FR" sz="2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U = 3/2 </a:t>
            </a:r>
            <a:r>
              <a:rPr kumimoji="0" lang="fr-FR" sz="2000" b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nRT</a:t>
            </a:r>
            <a:r>
              <a:rPr kumimoji="0" lang="fr-FR" sz="2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et </a:t>
            </a:r>
            <a:r>
              <a:rPr kumimoji="0" lang="fr-FR" sz="2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 = 5/2 </a:t>
            </a:r>
            <a:r>
              <a:rPr kumimoji="0" lang="fr-FR" sz="2000" b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nRT</a:t>
            </a:r>
            <a:endParaRPr kumimoji="0" lang="fr-FR" sz="44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3789040"/>
            <a:ext cx="66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On dérive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5/2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nRT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par rapport à T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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Soit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C</a:t>
            </a:r>
            <a:r>
              <a:rPr lang="fr-FR" sz="2000" b="1" u="sng" baseline="-30000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P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 = 5/2 </a:t>
            </a:r>
            <a:r>
              <a:rPr lang="fr-FR" sz="2000" b="1" u="sng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nR</a:t>
            </a:r>
            <a:endParaRPr lang="fr-FR" sz="2000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  <a:sym typeface="Wingdings 3" pitchFamily="18" charset="2"/>
            </a:endParaRPr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0" y="4221088"/>
            <a:ext cx="601216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200" dirty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/>
              </a:rPr>
              <a:t> </a:t>
            </a:r>
            <a:r>
              <a:rPr kumimoji="0" lang="fr-FR" sz="2200" b="1" i="0" u="sng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Capacité thermique à VOLUME constant C</a:t>
            </a:r>
            <a:r>
              <a:rPr kumimoji="0" lang="fr-FR" sz="2200" b="1" i="0" u="sng" strike="noStrike" cap="none" normalizeH="0" baseline="-30000" dirty="0">
                <a:ln>
                  <a:noFill/>
                </a:ln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</a:t>
            </a:r>
            <a:r>
              <a:rPr kumimoji="0" lang="fr-FR" sz="2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:</a:t>
            </a:r>
            <a:endParaRPr kumimoji="0" lang="fr-FR" sz="22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0" y="4581128"/>
            <a:ext cx="66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On dérive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3/2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nRT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par rapport à T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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Soit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C</a:t>
            </a:r>
            <a:r>
              <a:rPr lang="fr-FR" sz="2000" b="1" u="sng" baseline="-30000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V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 = 3/2 </a:t>
            </a:r>
            <a:r>
              <a:rPr lang="fr-FR" sz="2000" b="1" u="sng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nR</a:t>
            </a:r>
            <a:endParaRPr lang="fr-FR" sz="2000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  <a:sym typeface="Wingdings 3" pitchFamily="18" charset="2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6695728" y="4005064"/>
            <a:ext cx="2448272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Donc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sng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 C</a:t>
            </a:r>
            <a:r>
              <a:rPr kumimoji="0" lang="fr-FR" sz="2000" b="1" i="0" u="sng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nR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Accolade fermante 37"/>
          <p:cNvSpPr/>
          <p:nvPr/>
        </p:nvSpPr>
        <p:spPr>
          <a:xfrm>
            <a:off x="6300192" y="3356992"/>
            <a:ext cx="288032" cy="1584176"/>
          </a:xfrm>
          <a:prstGeom prst="rightBrace">
            <a:avLst>
              <a:gd name="adj1" fmla="val 96741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0" y="5013176"/>
            <a:ext cx="9144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kumimoji="0" lang="fr-FR" sz="2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b)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Exprimer alors la capacité thermique à pression constante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et la capacité </a:t>
            </a:r>
            <a:r>
              <a:rPr lang="fr-FR" sz="2000" i="1" dirty="0" err="1">
                <a:latin typeface="Times New Roman" pitchFamily="18" charset="0"/>
                <a:cs typeface="Times New Roman" pitchFamily="18" charset="0"/>
              </a:rPr>
              <a:t>thermi-que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à volume constant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d’un gaz parfait monoatomique en fonction de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et du coefficient </a:t>
            </a:r>
            <a:r>
              <a:rPr lang="fr-FR" sz="2000" b="1" dirty="0">
                <a:latin typeface="Symbol" pitchFamily="18" charset="2"/>
                <a:cs typeface="Times New Roman" pitchFamily="18" charset="0"/>
              </a:rPr>
              <a:t>g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 = C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 / C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0" y="6176094"/>
            <a:ext cx="6588224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divise la relation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sng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C</a:t>
            </a:r>
            <a:r>
              <a:rPr kumimoji="0" lang="fr-FR" sz="2000" b="1" i="0" u="sng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nR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par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ce qui donne :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452320" y="6180395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6516216" y="5960070"/>
            <a:ext cx="576064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7092280" y="6165304"/>
            <a:ext cx="7920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6541924" y="6464126"/>
            <a:ext cx="576064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Connecteur droit 45"/>
          <p:cNvCxnSpPr/>
          <p:nvPr/>
        </p:nvCxnSpPr>
        <p:spPr>
          <a:xfrm flipV="1">
            <a:off x="6516216" y="6392118"/>
            <a:ext cx="504056" cy="282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8028384" y="6392118"/>
            <a:ext cx="64807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8028384" y="6464126"/>
            <a:ext cx="576064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7"/>
          <p:cNvSpPr>
            <a:spLocks noChangeArrowheads="1"/>
          </p:cNvSpPr>
          <p:nvPr/>
        </p:nvSpPr>
        <p:spPr bwMode="auto">
          <a:xfrm>
            <a:off x="8028384" y="5960070"/>
            <a:ext cx="576064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nR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2132856"/>
            <a:ext cx="9144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4 (GAZ PARFAIT)</a:t>
            </a:r>
            <a:r>
              <a:rPr kumimoji="0" lang="fr-FR" sz="20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 :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" pitchFamily="34" charset="0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668616" y="4437112"/>
            <a:ext cx="2475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u="heavy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Relation de </a:t>
            </a:r>
            <a:r>
              <a:rPr lang="fr-FR" sz="2000" b="1" u="heavy" dirty="0">
                <a:solidFill>
                  <a:srgbClr val="0066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MAYER</a:t>
            </a:r>
            <a:endParaRPr lang="fr-FR" sz="2000" b="1" u="heavy" dirty="0">
              <a:solidFill>
                <a:srgbClr val="006600"/>
              </a:solidFill>
              <a:latin typeface="Arial" pitchFamily="34" charset="0"/>
              <a:ea typeface="Arial Unicode MS" pitchFamily="34" charset="-128"/>
              <a:cs typeface="Arial" pitchFamily="34" charset="0"/>
              <a:sym typeface="Wingdings 3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/>
      <p:bldP spid="35844" grpId="0" animBg="1"/>
      <p:bldP spid="34" grpId="0"/>
      <p:bldP spid="35" grpId="0"/>
      <p:bldP spid="36" grpId="0"/>
      <p:bldP spid="35845" grpId="0"/>
      <p:bldP spid="38" grpId="0" animBg="1"/>
      <p:bldP spid="39" grpId="0" animBg="1"/>
      <p:bldP spid="35847" grpId="0"/>
      <p:bldP spid="42" grpId="0"/>
      <p:bldP spid="43" grpId="0"/>
      <p:bldP spid="44" grpId="0"/>
      <p:bldP spid="45" grpId="0"/>
      <p:bldP spid="50" grpId="0"/>
      <p:bldP spid="51" grpId="0"/>
      <p:bldP spid="35842" grpId="0" animBg="1"/>
      <p:bldP spid="4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268760"/>
            <a:ext cx="630019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i="0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/>
              </a:rPr>
              <a:t> </a:t>
            </a:r>
            <a:r>
              <a:rPr kumimoji="0" lang="fr-FR" sz="2200" b="1" i="0" u="sng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Capacité thermique à PRESSION constante C</a:t>
            </a:r>
            <a:r>
              <a:rPr kumimoji="0" lang="fr-FR" sz="2200" b="1" i="0" u="sng" strike="noStrike" cap="none" normalizeH="0" baseline="-30000" dirty="0">
                <a:ln>
                  <a:noFill/>
                </a:ln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</a:t>
            </a:r>
            <a:r>
              <a:rPr kumimoji="0" lang="fr-FR" sz="2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:</a:t>
            </a:r>
            <a:endParaRPr kumimoji="0" lang="fr-FR" sz="22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60648"/>
            <a:ext cx="9144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a) 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Quelle relation existe-t-il entre la capacité thermique à pression constante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</a:t>
            </a:r>
            <a:r>
              <a:rPr kumimoji="0" lang="fr-FR" sz="2000" b="1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et la capacité thermique à volume constant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</a:t>
            </a:r>
            <a:r>
              <a:rPr kumimoji="0" lang="fr-FR" sz="2000" b="1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d’un gaz parfait monoatomique</a:t>
            </a:r>
            <a:r>
              <a:rPr kumimoji="0" lang="fr-FR" sz="2000" b="0" i="1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Rappel</a:t>
            </a:r>
            <a:r>
              <a:rPr kumimoji="0" lang="fr-FR" sz="20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: </a:t>
            </a:r>
            <a:r>
              <a:rPr kumimoji="0" lang="fr-FR" sz="2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U = 3/2 </a:t>
            </a:r>
            <a:r>
              <a:rPr kumimoji="0" lang="fr-FR" sz="2000" b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nRT</a:t>
            </a:r>
            <a:r>
              <a:rPr kumimoji="0" lang="fr-FR" sz="2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et </a:t>
            </a:r>
            <a:r>
              <a:rPr kumimoji="0" lang="fr-FR" sz="2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 = 5/2 </a:t>
            </a:r>
            <a:r>
              <a:rPr kumimoji="0" lang="fr-FR" sz="2000" b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nRT</a:t>
            </a:r>
            <a:endParaRPr kumimoji="0" lang="fr-FR" sz="44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628800"/>
            <a:ext cx="66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On dérive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5/2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nRT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par rapport à T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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Soit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C</a:t>
            </a:r>
            <a:r>
              <a:rPr lang="fr-FR" sz="2000" b="1" u="sng" baseline="-30000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P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 = 5/2 </a:t>
            </a:r>
            <a:r>
              <a:rPr lang="fr-FR" sz="2000" b="1" u="sng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nR</a:t>
            </a:r>
            <a:endParaRPr lang="fr-FR" sz="2000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  <a:sym typeface="Wingdings 3" pitchFamily="18" charset="2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2060848"/>
            <a:ext cx="601216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200" dirty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/>
              </a:rPr>
              <a:t> </a:t>
            </a:r>
            <a:r>
              <a:rPr kumimoji="0" lang="fr-FR" sz="2200" b="1" i="0" u="sng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Capacité thermique à VOLUME constant C</a:t>
            </a:r>
            <a:r>
              <a:rPr kumimoji="0" lang="fr-FR" sz="2200" b="1" i="0" u="sng" strike="noStrike" cap="none" normalizeH="0" baseline="-30000" dirty="0">
                <a:ln>
                  <a:noFill/>
                </a:ln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</a:t>
            </a:r>
            <a:r>
              <a:rPr kumimoji="0" lang="fr-FR" sz="2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:</a:t>
            </a:r>
            <a:endParaRPr kumimoji="0" lang="fr-FR" sz="22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420888"/>
            <a:ext cx="66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On dérive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3/2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nRT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par rapport à T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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Soit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C</a:t>
            </a:r>
            <a:r>
              <a:rPr lang="fr-FR" sz="2000" b="1" u="sng" baseline="-30000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V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 = 3/2 </a:t>
            </a:r>
            <a:r>
              <a:rPr lang="fr-FR" sz="2000" b="1" u="sng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nR</a:t>
            </a:r>
            <a:endParaRPr lang="fr-FR" sz="2000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  <a:sym typeface="Wingdings 3" pitchFamily="18" charset="2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695728" y="1844824"/>
            <a:ext cx="2448272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Donc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sng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 C</a:t>
            </a:r>
            <a:r>
              <a:rPr kumimoji="0" lang="fr-FR" sz="2000" b="1" i="0" u="sng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nR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ccolade fermante 9"/>
          <p:cNvSpPr/>
          <p:nvPr/>
        </p:nvSpPr>
        <p:spPr>
          <a:xfrm>
            <a:off x="6300192" y="1196752"/>
            <a:ext cx="288032" cy="1584176"/>
          </a:xfrm>
          <a:prstGeom prst="rightBrace">
            <a:avLst>
              <a:gd name="adj1" fmla="val 96741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2852936"/>
            <a:ext cx="9144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kumimoji="0" lang="fr-FR" sz="2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b)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Exprimer alors la capacité thermique à pression constante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et la capacité </a:t>
            </a:r>
            <a:r>
              <a:rPr lang="fr-FR" sz="2000" i="1" dirty="0" err="1">
                <a:latin typeface="Times New Roman" pitchFamily="18" charset="0"/>
                <a:cs typeface="Times New Roman" pitchFamily="18" charset="0"/>
              </a:rPr>
              <a:t>thermi-que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à volume constant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d’un gaz parfait monoatomique en fonction de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et du coefficient </a:t>
            </a:r>
            <a:r>
              <a:rPr lang="fr-FR" sz="2000" b="1" dirty="0">
                <a:latin typeface="Symbol" pitchFamily="18" charset="2"/>
                <a:cs typeface="Times New Roman" pitchFamily="18" charset="0"/>
              </a:rPr>
              <a:t>g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 = C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 / C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4015854"/>
            <a:ext cx="6588224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divise la relation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sng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C</a:t>
            </a:r>
            <a:r>
              <a:rPr kumimoji="0" lang="fr-FR" sz="2000" b="1" i="0" u="sng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nR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par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ce qui donne :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52320" y="4020155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6516216" y="3799830"/>
            <a:ext cx="576064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7092280" y="4005064"/>
            <a:ext cx="7920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6541924" y="4303886"/>
            <a:ext cx="576064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Connecteur droit 16"/>
          <p:cNvCxnSpPr/>
          <p:nvPr/>
        </p:nvCxnSpPr>
        <p:spPr>
          <a:xfrm flipV="1">
            <a:off x="6516216" y="4231878"/>
            <a:ext cx="504056" cy="282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8028384" y="4231878"/>
            <a:ext cx="64807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8028384" y="4303886"/>
            <a:ext cx="576064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8028384" y="3799830"/>
            <a:ext cx="576064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nR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4 (GAZ PARFAIT)</a:t>
            </a:r>
            <a:r>
              <a:rPr kumimoji="0" lang="fr-FR" sz="20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 :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" pitchFamily="34" charset="0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68616" y="2276872"/>
            <a:ext cx="2475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u="heavy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Relation de </a:t>
            </a:r>
            <a:r>
              <a:rPr lang="fr-FR" sz="2000" b="1" u="heavy" dirty="0">
                <a:solidFill>
                  <a:srgbClr val="0066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MAYER</a:t>
            </a:r>
            <a:endParaRPr lang="fr-FR" sz="2000" b="1" u="heavy" dirty="0">
              <a:solidFill>
                <a:srgbClr val="006600"/>
              </a:solidFill>
              <a:latin typeface="Arial" pitchFamily="34" charset="0"/>
              <a:ea typeface="Arial Unicode MS" pitchFamily="34" charset="-128"/>
              <a:cs typeface="Arial" pitchFamily="34" charset="0"/>
              <a:sym typeface="Wingdings 3" pitchFamily="18" charset="2"/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2197247" y="5023966"/>
            <a:ext cx="136815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kumimoji="0" lang="fr-FR" sz="2000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r>
              <a:rPr kumimoji="0" lang="fr-FR" sz="24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g</a:t>
            </a: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Connecteur droit 23"/>
          <p:cNvCxnSpPr/>
          <p:nvPr/>
        </p:nvCxnSpPr>
        <p:spPr>
          <a:xfrm>
            <a:off x="3744911" y="5311998"/>
            <a:ext cx="64807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3744911" y="5384006"/>
            <a:ext cx="576064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3744911" y="4879950"/>
            <a:ext cx="576064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nR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40855" y="5095974"/>
            <a:ext cx="576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4897039" y="5023966"/>
            <a:ext cx="136815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kumimoji="0" lang="fr-FR" sz="2000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Connecteur droit 28"/>
          <p:cNvCxnSpPr/>
          <p:nvPr/>
        </p:nvCxnSpPr>
        <p:spPr>
          <a:xfrm>
            <a:off x="6265191" y="5239990"/>
            <a:ext cx="64807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6265191" y="4807942"/>
            <a:ext cx="576064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nR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265191" y="5239990"/>
            <a:ext cx="311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g</a:t>
            </a:r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6481215" y="5311998"/>
            <a:ext cx="6110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1</a:t>
            </a:r>
            <a:endParaRPr lang="fr-FR" sz="2000" dirty="0"/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613070" y="5981218"/>
            <a:ext cx="237475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Enfin,  </a:t>
            </a: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g</a:t>
            </a:r>
            <a:r>
              <a:rPr lang="fr-FR" sz="20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3312863" y="6053226"/>
            <a:ext cx="136815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kumimoji="0" lang="fr-FR" sz="2000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Connecteur droit 34"/>
          <p:cNvCxnSpPr/>
          <p:nvPr/>
        </p:nvCxnSpPr>
        <p:spPr>
          <a:xfrm>
            <a:off x="4681015" y="6269250"/>
            <a:ext cx="64807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4681015" y="5779327"/>
            <a:ext cx="64807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err="1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g</a:t>
            </a:r>
            <a:r>
              <a:rPr kumimoji="0" lang="fr-FR" sz="2000" b="1" i="0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nR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681015" y="6269250"/>
            <a:ext cx="311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g</a:t>
            </a:r>
            <a:endParaRPr lang="fr-FR" dirty="0"/>
          </a:p>
        </p:txBody>
      </p:sp>
      <p:sp>
        <p:nvSpPr>
          <p:cNvPr id="38" name="Rectangle 37"/>
          <p:cNvSpPr/>
          <p:nvPr/>
        </p:nvSpPr>
        <p:spPr>
          <a:xfrm>
            <a:off x="4897039" y="6341258"/>
            <a:ext cx="6110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1</a:t>
            </a:r>
            <a:endParaRPr lang="fr-FR" sz="2000" dirty="0"/>
          </a:p>
        </p:txBody>
      </p:sp>
      <p:sp>
        <p:nvSpPr>
          <p:cNvPr id="39" name="Rectangle 38"/>
          <p:cNvSpPr/>
          <p:nvPr/>
        </p:nvSpPr>
        <p:spPr>
          <a:xfrm>
            <a:off x="5508104" y="4797152"/>
            <a:ext cx="1584176" cy="86409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3923928" y="5865697"/>
            <a:ext cx="1584176" cy="86409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4" grpId="0"/>
      <p:bldP spid="36" grpId="0"/>
      <p:bldP spid="37" grpId="0"/>
      <p:bldP spid="38" grpId="0"/>
      <p:bldP spid="39" grpId="0" animBg="1"/>
      <p:bldP spid="4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-27384"/>
            <a:ext cx="9144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kumimoji="0" lang="fr-FR" sz="2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b)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Exprimer alors la capacité thermique à pression constante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et la capacité </a:t>
            </a:r>
            <a:r>
              <a:rPr lang="fr-FR" sz="2000" i="1" dirty="0" err="1">
                <a:latin typeface="Times New Roman" pitchFamily="18" charset="0"/>
                <a:cs typeface="Times New Roman" pitchFamily="18" charset="0"/>
              </a:rPr>
              <a:t>thermi-que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à volume constant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d’un gaz parfait monoatomique en fonction de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et du coefficient </a:t>
            </a:r>
            <a:r>
              <a:rPr lang="fr-FR" sz="2000" b="1" dirty="0">
                <a:latin typeface="Symbol" pitchFamily="18" charset="2"/>
                <a:cs typeface="Times New Roman" pitchFamily="18" charset="0"/>
              </a:rPr>
              <a:t>g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 = C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 / C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980728"/>
            <a:ext cx="6588224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divise la relation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sng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C</a:t>
            </a:r>
            <a:r>
              <a:rPr kumimoji="0" lang="fr-FR" sz="2000" b="1" i="0" u="sng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nR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par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ce qui donne :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6516216" y="764704"/>
            <a:ext cx="576064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7092280" y="980728"/>
            <a:ext cx="43204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541924" y="1268760"/>
            <a:ext cx="576064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 flipV="1">
            <a:off x="6516216" y="1196752"/>
            <a:ext cx="504056" cy="282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8028384" y="1196752"/>
            <a:ext cx="64807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028384" y="1268760"/>
            <a:ext cx="576064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8028384" y="764704"/>
            <a:ext cx="576064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nR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80312" y="980728"/>
            <a:ext cx="576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197247" y="1927622"/>
            <a:ext cx="136815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kumimoji="0" lang="fr-FR" sz="2000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r>
              <a:rPr kumimoji="0" lang="fr-FR" sz="24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g</a:t>
            </a: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3744911" y="2215654"/>
            <a:ext cx="64807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744911" y="2287662"/>
            <a:ext cx="576064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3744911" y="1783606"/>
            <a:ext cx="576064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nR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40855" y="1999630"/>
            <a:ext cx="576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4897039" y="1927622"/>
            <a:ext cx="136815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kumimoji="0" lang="fr-FR" sz="2000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Connecteur droit 19"/>
          <p:cNvCxnSpPr/>
          <p:nvPr/>
        </p:nvCxnSpPr>
        <p:spPr>
          <a:xfrm>
            <a:off x="6265191" y="2143646"/>
            <a:ext cx="64807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6265191" y="1711598"/>
            <a:ext cx="576064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nR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65191" y="2143646"/>
            <a:ext cx="311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g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6481215" y="2215654"/>
            <a:ext cx="6110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1</a:t>
            </a:r>
            <a:endParaRPr lang="fr-FR" sz="2000" dirty="0"/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613070" y="2780099"/>
            <a:ext cx="237475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Enfin,  </a:t>
            </a: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g</a:t>
            </a:r>
            <a:r>
              <a:rPr lang="fr-FR" sz="20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3312863" y="2852107"/>
            <a:ext cx="136815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kumimoji="0" lang="fr-FR" sz="2000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Connecteur droit 25"/>
          <p:cNvCxnSpPr/>
          <p:nvPr/>
        </p:nvCxnSpPr>
        <p:spPr>
          <a:xfrm>
            <a:off x="4681015" y="3068131"/>
            <a:ext cx="64807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4681015" y="2578208"/>
            <a:ext cx="64807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err="1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g</a:t>
            </a:r>
            <a:r>
              <a:rPr kumimoji="0" lang="fr-FR" sz="2000" b="1" i="0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nR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681015" y="3068131"/>
            <a:ext cx="311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g</a:t>
            </a:r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4897039" y="3140139"/>
            <a:ext cx="6110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1</a:t>
            </a:r>
            <a:endParaRPr lang="fr-FR" sz="2000" dirty="0"/>
          </a:p>
        </p:txBody>
      </p:sp>
      <p:sp>
        <p:nvSpPr>
          <p:cNvPr id="30" name="Rectangle 29"/>
          <p:cNvSpPr/>
          <p:nvPr/>
        </p:nvSpPr>
        <p:spPr>
          <a:xfrm>
            <a:off x="5508104" y="1700808"/>
            <a:ext cx="1584176" cy="86409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3923928" y="2664578"/>
            <a:ext cx="1584176" cy="86409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598540"/>
            <a:ext cx="4905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1115617" y="3598540"/>
            <a:ext cx="8028384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i="1" dirty="0"/>
              <a:t>     Pour une </a:t>
            </a:r>
            <a:r>
              <a:rPr lang="fr-FR" sz="2000" b="1" i="1" dirty="0"/>
              <a:t>phase condensée indilatable et incompressible</a:t>
            </a:r>
            <a:r>
              <a:rPr lang="fr-FR" sz="2000" i="1" dirty="0"/>
              <a:t>, on montre que </a:t>
            </a:r>
            <a:r>
              <a:rPr lang="fr-FR" sz="2000" b="1" dirty="0"/>
              <a:t>C</a:t>
            </a:r>
            <a:r>
              <a:rPr lang="fr-FR" sz="2000" b="1" baseline="-25000" dirty="0"/>
              <a:t>P</a:t>
            </a:r>
            <a:r>
              <a:rPr lang="fr-FR" sz="2000" b="1" dirty="0"/>
              <a:t> ≈ C</a:t>
            </a:r>
            <a:r>
              <a:rPr lang="fr-FR" sz="2000" b="1" baseline="-25000" dirty="0"/>
              <a:t>V</a:t>
            </a:r>
            <a:r>
              <a:rPr lang="fr-FR" sz="2000" i="1" dirty="0"/>
              <a:t>, et donc aussi </a:t>
            </a:r>
            <a:r>
              <a:rPr lang="fr-FR" sz="2000" b="1" dirty="0" err="1"/>
              <a:t>C</a:t>
            </a:r>
            <a:r>
              <a:rPr lang="fr-FR" sz="2000" b="1" baseline="-25000" dirty="0" err="1"/>
              <a:t>Pm</a:t>
            </a:r>
            <a:r>
              <a:rPr lang="fr-FR" sz="2000" b="1" dirty="0"/>
              <a:t> ≈ </a:t>
            </a:r>
            <a:r>
              <a:rPr lang="fr-FR" sz="2000" b="1" dirty="0" err="1"/>
              <a:t>C</a:t>
            </a:r>
            <a:r>
              <a:rPr lang="fr-FR" sz="2000" b="1" baseline="-25000" dirty="0" err="1"/>
              <a:t>Vm</a:t>
            </a:r>
            <a:r>
              <a:rPr lang="fr-FR" sz="2000" i="1" dirty="0"/>
              <a:t> et </a:t>
            </a:r>
            <a:r>
              <a:rPr lang="fr-FR" sz="2000" b="1" dirty="0" err="1"/>
              <a:t>c</a:t>
            </a:r>
            <a:r>
              <a:rPr lang="fr-FR" sz="2000" b="1" baseline="-25000" dirty="0" err="1"/>
              <a:t>P</a:t>
            </a:r>
            <a:r>
              <a:rPr lang="fr-FR" sz="2000" b="1" dirty="0"/>
              <a:t> ≈ </a:t>
            </a:r>
            <a:r>
              <a:rPr lang="fr-FR" sz="2000" b="1" dirty="0" err="1"/>
              <a:t>c</a:t>
            </a:r>
            <a:r>
              <a:rPr lang="fr-FR" sz="2000" b="1" baseline="-25000" dirty="0" err="1"/>
              <a:t>V</a:t>
            </a:r>
            <a:r>
              <a:rPr lang="fr-FR" sz="2000" i="1" dirty="0"/>
              <a:t> (</a:t>
            </a:r>
            <a:r>
              <a:rPr lang="fr-FR" sz="2000" b="1" i="1" u="sng" dirty="0"/>
              <a:t>Rappel</a:t>
            </a:r>
            <a:r>
              <a:rPr lang="fr-FR" sz="2000" i="1" dirty="0"/>
              <a:t> : </a:t>
            </a:r>
            <a:r>
              <a:rPr lang="fr-FR" sz="2000" b="1" dirty="0" err="1"/>
              <a:t>c</a:t>
            </a:r>
            <a:r>
              <a:rPr lang="fr-FR" sz="2000" b="1" baseline="-25000" dirty="0" err="1"/>
              <a:t>V,eau</a:t>
            </a:r>
            <a:r>
              <a:rPr lang="fr-FR" sz="2000" b="1" dirty="0"/>
              <a:t> = 4,18 </a:t>
            </a:r>
            <a:r>
              <a:rPr lang="fr-FR" sz="2000" b="1" dirty="0" err="1"/>
              <a:t>kJ.K</a:t>
            </a:r>
            <a:r>
              <a:rPr lang="fr-FR" sz="2000" b="1" baseline="30000" dirty="0"/>
              <a:t> – 1 </a:t>
            </a:r>
            <a:r>
              <a:rPr lang="fr-FR" sz="2000" b="1" dirty="0"/>
              <a:t>.kg</a:t>
            </a:r>
            <a:r>
              <a:rPr lang="fr-FR" sz="2000" b="1" baseline="30000" dirty="0"/>
              <a:t> – 1</a:t>
            </a:r>
            <a:r>
              <a:rPr lang="fr-FR" sz="2000" i="1" dirty="0"/>
              <a:t>). </a:t>
            </a:r>
            <a:endParaRPr lang="fr-FR" sz="2000" dirty="0"/>
          </a:p>
        </p:txBody>
      </p: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0" y="4541058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b/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Application : Calcul d’une variation d’enthalpie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D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H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4" name="Groupe 43"/>
          <p:cNvGrpSpPr/>
          <p:nvPr/>
        </p:nvGrpSpPr>
        <p:grpSpPr>
          <a:xfrm>
            <a:off x="18544" y="4869160"/>
            <a:ext cx="9125456" cy="864096"/>
            <a:chOff x="18544" y="2382721"/>
            <a:chExt cx="9125456" cy="864096"/>
          </a:xfrm>
        </p:grpSpPr>
        <p:sp>
          <p:nvSpPr>
            <p:cNvPr id="45" name="Rectangle 44"/>
            <p:cNvSpPr/>
            <p:nvPr/>
          </p:nvSpPr>
          <p:spPr>
            <a:xfrm>
              <a:off x="1763688" y="2459925"/>
              <a:ext cx="7325227" cy="756000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rgbClr val="0066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endParaRPr lang="fr-FR" sz="2000" dirty="0">
                <a:solidFill>
                  <a:srgbClr val="002060"/>
                </a:solidFill>
              </a:endParaRPr>
            </a:p>
            <a:p>
              <a:pPr algn="ctr"/>
              <a:endParaRPr lang="fr-FR" sz="2000" dirty="0">
                <a:solidFill>
                  <a:srgbClr val="002060"/>
                </a:solidFill>
              </a:endParaRPr>
            </a:p>
            <a:p>
              <a:pPr algn="ctr"/>
              <a:endParaRPr lang="fr-FR" sz="2000" dirty="0">
                <a:solidFill>
                  <a:srgbClr val="002060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8544" y="2598745"/>
              <a:ext cx="8640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>
                  <a:latin typeface="Arial" pitchFamily="34" charset="0"/>
                  <a:cs typeface="Arial" pitchFamily="34" charset="0"/>
                </a:rPr>
                <a:t>C</a:t>
              </a:r>
              <a:r>
                <a:rPr lang="fr-FR" sz="2000" b="1" baseline="-25000" dirty="0">
                  <a:latin typeface="Arial" pitchFamily="34" charset="0"/>
                  <a:cs typeface="Arial" pitchFamily="34" charset="0"/>
                </a:rPr>
                <a:t>P</a:t>
              </a:r>
              <a:r>
                <a:rPr lang="fr-FR" sz="2000" b="1" dirty="0">
                  <a:latin typeface="Arial" pitchFamily="34" charset="0"/>
                  <a:cs typeface="Arial" pitchFamily="34" charset="0"/>
                </a:rPr>
                <a:t> =</a:t>
              </a:r>
              <a:r>
                <a:rPr lang="fr-FR" sz="2000" dirty="0">
                  <a:latin typeface="Arial" pitchFamily="34" charset="0"/>
                  <a:cs typeface="Arial" pitchFamily="34" charset="0"/>
                </a:rPr>
                <a:t> </a:t>
              </a:r>
              <a:endParaRPr lang="fr-FR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38624" y="2382721"/>
              <a:ext cx="52770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err="1">
                  <a:latin typeface="Arial" pitchFamily="34" charset="0"/>
                  <a:cs typeface="Arial" pitchFamily="34" charset="0"/>
                </a:rPr>
                <a:t>dH</a:t>
              </a:r>
              <a:endParaRPr lang="fr-FR" b="1" baseline="-25000" dirty="0"/>
            </a:p>
          </p:txBody>
        </p:sp>
        <p:cxnSp>
          <p:nvCxnSpPr>
            <p:cNvPr id="48" name="Connecteur droit 47"/>
            <p:cNvCxnSpPr/>
            <p:nvPr/>
          </p:nvCxnSpPr>
          <p:spPr>
            <a:xfrm>
              <a:off x="738624" y="2814769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756904" y="2846707"/>
              <a:ext cx="49885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err="1">
                  <a:latin typeface="Arial" pitchFamily="34" charset="0"/>
                  <a:cs typeface="Arial" pitchFamily="34" charset="0"/>
                </a:rPr>
                <a:t>dT</a:t>
              </a:r>
              <a:endParaRPr lang="fr-FR" b="1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35696" y="2472039"/>
              <a:ext cx="730830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dH</a:t>
              </a:r>
              <a:r>
                <a:rPr lang="fr-FR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= C</a:t>
              </a:r>
              <a:r>
                <a:rPr lang="fr-FR" sz="2000" b="1" baseline="-25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P</a:t>
              </a:r>
              <a:r>
                <a:rPr lang="fr-FR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>
                  <a:solidFill>
                    <a:srgbClr val="FF0000"/>
                  </a:solidFill>
                  <a:latin typeface="Arial"/>
                  <a:cs typeface="Arial"/>
                </a:rPr>
                <a:t>×</a:t>
              </a:r>
              <a:r>
                <a:rPr lang="fr-FR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dT</a:t>
              </a:r>
              <a:r>
                <a:rPr lang="fr-FR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>
                  <a:latin typeface="Arial" pitchFamily="34" charset="0"/>
                  <a:cs typeface="Arial" pitchFamily="34" charset="0"/>
                </a:rPr>
                <a:t>= </a:t>
              </a:r>
              <a:r>
                <a:rPr lang="fr-FR" sz="2000" b="1" u="sng" dirty="0">
                  <a:solidFill>
                    <a:srgbClr val="002060"/>
                  </a:solidFill>
                  <a:cs typeface="Arial" pitchFamily="34" charset="0"/>
                </a:rPr>
                <a:t>variation élémentaire</a:t>
              </a:r>
              <a:r>
                <a:rPr lang="fr-FR" sz="2000" b="1" dirty="0">
                  <a:solidFill>
                    <a:srgbClr val="002060"/>
                  </a:solidFill>
                  <a:cs typeface="Arial" pitchFamily="34" charset="0"/>
                </a:rPr>
                <a:t> d’enthalpie </a:t>
              </a:r>
              <a:r>
                <a:rPr lang="fr-FR" sz="2000" dirty="0">
                  <a:solidFill>
                    <a:srgbClr val="002060"/>
                  </a:solidFill>
                  <a:cs typeface="Arial" pitchFamily="34" charset="0"/>
                </a:rPr>
                <a:t>d’un système         </a:t>
              </a:r>
            </a:p>
            <a:p>
              <a:r>
                <a:rPr lang="fr-FR" sz="2000" dirty="0">
                  <a:solidFill>
                    <a:srgbClr val="002060"/>
                  </a:solidFill>
                  <a:cs typeface="Arial" pitchFamily="34" charset="0"/>
                </a:rPr>
                <a:t>                      subissant une </a:t>
              </a:r>
              <a:r>
                <a:rPr lang="fr-FR" sz="2000" b="1" u="sng" dirty="0">
                  <a:solidFill>
                    <a:srgbClr val="002060"/>
                  </a:solidFill>
                  <a:cs typeface="Arial" pitchFamily="34" charset="0"/>
                </a:rPr>
                <a:t>variation élémentaire </a:t>
              </a:r>
              <a:r>
                <a:rPr lang="fr-FR" sz="2000" b="1" u="sng" dirty="0" err="1">
                  <a:cs typeface="Arial" pitchFamily="34" charset="0"/>
                </a:rPr>
                <a:t>dT</a:t>
              </a:r>
              <a:r>
                <a:rPr lang="fr-FR" sz="2000" b="1" dirty="0">
                  <a:solidFill>
                    <a:srgbClr val="002060"/>
                  </a:solidFill>
                  <a:cs typeface="Arial" pitchFamily="34" charset="0"/>
                </a:rPr>
                <a:t> de température </a:t>
              </a:r>
              <a:endParaRPr lang="fr-FR" sz="2000" dirty="0">
                <a:solidFill>
                  <a:srgbClr val="002060"/>
                </a:solidFill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1763688" y="5787261"/>
            <a:ext cx="7272808" cy="954107"/>
          </a:xfrm>
          <a:prstGeom prst="rect">
            <a:avLst/>
          </a:prstGeom>
          <a:solidFill>
            <a:srgbClr val="92D050"/>
          </a:solidFill>
          <a:ln w="1905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</a:rPr>
              <a:t>Que vaut la </a:t>
            </a:r>
            <a:r>
              <a:rPr lang="fr-FR" sz="2000" b="1" u="sng" dirty="0">
                <a:solidFill>
                  <a:srgbClr val="FF0000"/>
                </a:solidFill>
              </a:rPr>
              <a:t>variation d’ENTHALPIE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800" b="1" dirty="0">
                <a:latin typeface="Symbol" pitchFamily="18" charset="2"/>
                <a:cs typeface="Arial" pitchFamily="34" charset="0"/>
              </a:rPr>
              <a:t>D</a:t>
            </a:r>
            <a:r>
              <a:rPr lang="fr-FR" sz="2800" b="1" dirty="0">
                <a:latin typeface="Arial" pitchFamily="34" charset="0"/>
                <a:cs typeface="Arial" pitchFamily="34" charset="0"/>
              </a:rPr>
              <a:t>H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000" b="1" dirty="0">
                <a:solidFill>
                  <a:srgbClr val="002060"/>
                </a:solidFill>
              </a:rPr>
              <a:t>d’un système dont la température évolue de </a:t>
            </a:r>
            <a:r>
              <a:rPr lang="fr-FR" sz="2800" b="1" dirty="0"/>
              <a:t>T</a:t>
            </a:r>
            <a:r>
              <a:rPr lang="fr-FR" sz="2800" b="1" baseline="-25000" dirty="0"/>
              <a:t>i</a:t>
            </a:r>
            <a:r>
              <a:rPr lang="fr-FR" sz="2000" b="1" baseline="-25000" dirty="0">
                <a:solidFill>
                  <a:srgbClr val="002060"/>
                </a:solidFill>
              </a:rPr>
              <a:t> </a:t>
            </a:r>
            <a:r>
              <a:rPr lang="fr-FR" sz="2000" b="1" dirty="0">
                <a:solidFill>
                  <a:srgbClr val="002060"/>
                </a:solidFill>
              </a:rPr>
              <a:t>à </a:t>
            </a:r>
            <a:r>
              <a:rPr lang="fr-FR" sz="2800" b="1" dirty="0"/>
              <a:t>T</a:t>
            </a:r>
            <a:r>
              <a:rPr lang="fr-FR" sz="2800" b="1" baseline="-25000" dirty="0"/>
              <a:t>F</a:t>
            </a:r>
            <a:r>
              <a:rPr lang="fr-FR" sz="2000" b="1" dirty="0">
                <a:solidFill>
                  <a:srgbClr val="002060"/>
                </a:solidFill>
              </a:rPr>
              <a:t> (variation </a:t>
            </a:r>
            <a:r>
              <a:rPr lang="fr-FR" sz="2800" b="1" dirty="0">
                <a:latin typeface="Symbol" pitchFamily="18" charset="2"/>
                <a:cs typeface="Arial" pitchFamily="34" charset="0"/>
              </a:rPr>
              <a:t>D</a:t>
            </a:r>
            <a:r>
              <a:rPr lang="fr-FR" sz="2800" b="1" dirty="0"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dirty="0">
                <a:solidFill>
                  <a:srgbClr val="002060"/>
                </a:solidFill>
              </a:rPr>
              <a:t>) ?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331640" y="5085184"/>
            <a:ext cx="429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Arial" pitchFamily="34" charset="0"/>
                <a:cs typeface="Arial" pitchFamily="34" charset="0"/>
                <a:sym typeface="Wingdings"/>
              </a:rPr>
              <a:t>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51" grpId="0" animBg="1"/>
      <p:bldP spid="5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27384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b/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Application : Calcul d’une variation d’enthalpie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D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H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18544" y="300718"/>
            <a:ext cx="9125456" cy="864096"/>
            <a:chOff x="18544" y="2382721"/>
            <a:chExt cx="9125456" cy="864096"/>
          </a:xfrm>
        </p:grpSpPr>
        <p:sp>
          <p:nvSpPr>
            <p:cNvPr id="6" name="Rectangle 5"/>
            <p:cNvSpPr/>
            <p:nvPr/>
          </p:nvSpPr>
          <p:spPr>
            <a:xfrm>
              <a:off x="1763688" y="2459925"/>
              <a:ext cx="7325227" cy="756000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rgbClr val="0066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endParaRPr lang="fr-FR" sz="2000" dirty="0">
                <a:solidFill>
                  <a:srgbClr val="002060"/>
                </a:solidFill>
              </a:endParaRPr>
            </a:p>
            <a:p>
              <a:pPr algn="ctr"/>
              <a:endParaRPr lang="fr-FR" sz="2000" dirty="0">
                <a:solidFill>
                  <a:srgbClr val="002060"/>
                </a:solidFill>
              </a:endParaRPr>
            </a:p>
            <a:p>
              <a:pPr algn="ctr"/>
              <a:endParaRPr lang="fr-FR" sz="2000" dirty="0">
                <a:solidFill>
                  <a:srgbClr val="00206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8544" y="2598745"/>
              <a:ext cx="8640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>
                  <a:latin typeface="Arial" pitchFamily="34" charset="0"/>
                  <a:cs typeface="Arial" pitchFamily="34" charset="0"/>
                </a:rPr>
                <a:t>C</a:t>
              </a:r>
              <a:r>
                <a:rPr lang="fr-FR" sz="2000" b="1" baseline="-25000" dirty="0">
                  <a:latin typeface="Arial" pitchFamily="34" charset="0"/>
                  <a:cs typeface="Arial" pitchFamily="34" charset="0"/>
                </a:rPr>
                <a:t>P</a:t>
              </a:r>
              <a:r>
                <a:rPr lang="fr-FR" sz="2000" b="1" dirty="0">
                  <a:latin typeface="Arial" pitchFamily="34" charset="0"/>
                  <a:cs typeface="Arial" pitchFamily="34" charset="0"/>
                </a:rPr>
                <a:t> =</a:t>
              </a:r>
              <a:r>
                <a:rPr lang="fr-FR" sz="2000" dirty="0">
                  <a:latin typeface="Arial" pitchFamily="34" charset="0"/>
                  <a:cs typeface="Arial" pitchFamily="34" charset="0"/>
                </a:rPr>
                <a:t> </a:t>
              </a:r>
              <a:endParaRPr lang="fr-FR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38624" y="2382721"/>
              <a:ext cx="52770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err="1">
                  <a:latin typeface="Arial" pitchFamily="34" charset="0"/>
                  <a:cs typeface="Arial" pitchFamily="34" charset="0"/>
                </a:rPr>
                <a:t>dH</a:t>
              </a:r>
              <a:endParaRPr lang="fr-FR" b="1" baseline="-25000" dirty="0"/>
            </a:p>
          </p:txBody>
        </p:sp>
        <p:cxnSp>
          <p:nvCxnSpPr>
            <p:cNvPr id="9" name="Connecteur droit 8"/>
            <p:cNvCxnSpPr/>
            <p:nvPr/>
          </p:nvCxnSpPr>
          <p:spPr>
            <a:xfrm>
              <a:off x="738624" y="2814769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756904" y="2846707"/>
              <a:ext cx="49885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err="1">
                  <a:latin typeface="Arial" pitchFamily="34" charset="0"/>
                  <a:cs typeface="Arial" pitchFamily="34" charset="0"/>
                </a:rPr>
                <a:t>dT</a:t>
              </a:r>
              <a:endParaRPr lang="fr-FR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35696" y="2472039"/>
              <a:ext cx="730830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dH</a:t>
              </a:r>
              <a:r>
                <a:rPr lang="fr-FR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= C</a:t>
              </a:r>
              <a:r>
                <a:rPr lang="fr-FR" sz="2000" b="1" baseline="-25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P</a:t>
              </a:r>
              <a:r>
                <a:rPr lang="fr-FR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>
                  <a:solidFill>
                    <a:srgbClr val="FF0000"/>
                  </a:solidFill>
                  <a:latin typeface="Arial"/>
                  <a:cs typeface="Arial"/>
                </a:rPr>
                <a:t>×</a:t>
              </a:r>
              <a:r>
                <a:rPr lang="fr-FR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dT</a:t>
              </a:r>
              <a:r>
                <a:rPr lang="fr-FR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>
                  <a:latin typeface="Arial" pitchFamily="34" charset="0"/>
                  <a:cs typeface="Arial" pitchFamily="34" charset="0"/>
                </a:rPr>
                <a:t>= </a:t>
              </a:r>
              <a:r>
                <a:rPr lang="fr-FR" sz="2000" b="1" u="sng" dirty="0">
                  <a:solidFill>
                    <a:srgbClr val="002060"/>
                  </a:solidFill>
                  <a:cs typeface="Arial" pitchFamily="34" charset="0"/>
                </a:rPr>
                <a:t>variation élémentaire</a:t>
              </a:r>
              <a:r>
                <a:rPr lang="fr-FR" sz="2000" b="1" dirty="0">
                  <a:solidFill>
                    <a:srgbClr val="002060"/>
                  </a:solidFill>
                  <a:cs typeface="Arial" pitchFamily="34" charset="0"/>
                </a:rPr>
                <a:t> d’enthalpie </a:t>
              </a:r>
              <a:r>
                <a:rPr lang="fr-FR" sz="2000" dirty="0">
                  <a:solidFill>
                    <a:srgbClr val="002060"/>
                  </a:solidFill>
                  <a:cs typeface="Arial" pitchFamily="34" charset="0"/>
                </a:rPr>
                <a:t>d’un système         </a:t>
              </a:r>
            </a:p>
            <a:p>
              <a:r>
                <a:rPr lang="fr-FR" sz="2000" dirty="0">
                  <a:solidFill>
                    <a:srgbClr val="002060"/>
                  </a:solidFill>
                  <a:cs typeface="Arial" pitchFamily="34" charset="0"/>
                </a:rPr>
                <a:t>                      subissant une </a:t>
              </a:r>
              <a:r>
                <a:rPr lang="fr-FR" sz="2000" b="1" u="sng" dirty="0">
                  <a:solidFill>
                    <a:srgbClr val="002060"/>
                  </a:solidFill>
                  <a:cs typeface="Arial" pitchFamily="34" charset="0"/>
                </a:rPr>
                <a:t>variation élémentaire </a:t>
              </a:r>
              <a:r>
                <a:rPr lang="fr-FR" sz="2000" b="1" u="sng" dirty="0" err="1">
                  <a:cs typeface="Arial" pitchFamily="34" charset="0"/>
                </a:rPr>
                <a:t>dT</a:t>
              </a:r>
              <a:r>
                <a:rPr lang="fr-FR" sz="2000" b="1" dirty="0">
                  <a:solidFill>
                    <a:srgbClr val="002060"/>
                  </a:solidFill>
                  <a:cs typeface="Arial" pitchFamily="34" charset="0"/>
                </a:rPr>
                <a:t> de température </a:t>
              </a:r>
              <a:endParaRPr lang="fr-FR" sz="2000" dirty="0">
                <a:solidFill>
                  <a:srgbClr val="002060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763688" y="1218819"/>
            <a:ext cx="7272808" cy="954107"/>
          </a:xfrm>
          <a:prstGeom prst="rect">
            <a:avLst/>
          </a:prstGeom>
          <a:solidFill>
            <a:srgbClr val="92D050"/>
          </a:solidFill>
          <a:ln w="1905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</a:rPr>
              <a:t>Que vaut la </a:t>
            </a:r>
            <a:r>
              <a:rPr lang="fr-FR" sz="2000" b="1" u="sng" dirty="0">
                <a:solidFill>
                  <a:srgbClr val="FF0000"/>
                </a:solidFill>
              </a:rPr>
              <a:t>variation d’ENTHALPIE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800" b="1" dirty="0">
                <a:latin typeface="Symbol" pitchFamily="18" charset="2"/>
                <a:cs typeface="Arial" pitchFamily="34" charset="0"/>
              </a:rPr>
              <a:t>D</a:t>
            </a:r>
            <a:r>
              <a:rPr lang="fr-FR" sz="2800" b="1" dirty="0">
                <a:latin typeface="Arial" pitchFamily="34" charset="0"/>
                <a:cs typeface="Arial" pitchFamily="34" charset="0"/>
              </a:rPr>
              <a:t>H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000" b="1" dirty="0">
                <a:solidFill>
                  <a:srgbClr val="002060"/>
                </a:solidFill>
              </a:rPr>
              <a:t>d’un système dont la température évolue de </a:t>
            </a:r>
            <a:r>
              <a:rPr lang="fr-FR" sz="2800" b="1" dirty="0"/>
              <a:t>T</a:t>
            </a:r>
            <a:r>
              <a:rPr lang="fr-FR" sz="2800" b="1" baseline="-25000" dirty="0"/>
              <a:t>i</a:t>
            </a:r>
            <a:r>
              <a:rPr lang="fr-FR" sz="2000" b="1" baseline="-25000" dirty="0">
                <a:solidFill>
                  <a:srgbClr val="002060"/>
                </a:solidFill>
              </a:rPr>
              <a:t> </a:t>
            </a:r>
            <a:r>
              <a:rPr lang="fr-FR" sz="2000" b="1" dirty="0">
                <a:solidFill>
                  <a:srgbClr val="002060"/>
                </a:solidFill>
              </a:rPr>
              <a:t>à </a:t>
            </a:r>
            <a:r>
              <a:rPr lang="fr-FR" sz="2800" b="1" dirty="0"/>
              <a:t>T</a:t>
            </a:r>
            <a:r>
              <a:rPr lang="fr-FR" sz="2800" b="1" baseline="-25000" dirty="0"/>
              <a:t>F</a:t>
            </a:r>
            <a:r>
              <a:rPr lang="fr-FR" sz="2000" b="1" dirty="0">
                <a:solidFill>
                  <a:srgbClr val="002060"/>
                </a:solidFill>
              </a:rPr>
              <a:t> (variation </a:t>
            </a:r>
            <a:r>
              <a:rPr lang="fr-FR" sz="2800" b="1" dirty="0">
                <a:latin typeface="Symbol" pitchFamily="18" charset="2"/>
                <a:cs typeface="Arial" pitchFamily="34" charset="0"/>
              </a:rPr>
              <a:t>D</a:t>
            </a:r>
            <a:r>
              <a:rPr lang="fr-FR" sz="2800" b="1" dirty="0"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dirty="0">
                <a:solidFill>
                  <a:srgbClr val="002060"/>
                </a:solidFill>
              </a:rPr>
              <a:t>) ?</a:t>
            </a: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0" y="2272711"/>
            <a:ext cx="4427984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Narrow" pitchFamily="34" charset="0"/>
                <a:cs typeface="Arial" pitchFamily="34" charset="0"/>
              </a:rPr>
              <a:t>Variation d’</a:t>
            </a:r>
            <a:r>
              <a:rPr lang="fr-FR" sz="2000" b="1" i="1" dirty="0" smtClean="0">
                <a:solidFill>
                  <a:srgbClr val="7030A0"/>
                </a:solidFill>
                <a:latin typeface="Cooper Std Black" pitchFamily="18" charset="0"/>
                <a:cs typeface="Arial" pitchFamily="34" charset="0"/>
              </a:rPr>
              <a:t>ENERGIE INTERNE</a:t>
            </a:r>
            <a:endParaRPr kumimoji="0" lang="fr-FR" sz="2800" b="1" i="1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Cooper Std Black" pitchFamily="18" charset="0"/>
              <a:cs typeface="Arial" pitchFamily="34" charset="0"/>
            </a:endParaRP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4427984" y="2272711"/>
            <a:ext cx="4716016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 Narrow" pitchFamily="34" charset="0"/>
                <a:cs typeface="Arial" pitchFamily="34" charset="0"/>
              </a:rPr>
              <a:t>Variation d’</a:t>
            </a:r>
            <a:r>
              <a:rPr lang="fr-FR" sz="2000" b="1" i="1" dirty="0" smtClean="0">
                <a:solidFill>
                  <a:srgbClr val="00B0F0"/>
                </a:solidFill>
                <a:latin typeface="Cooper Std Black" pitchFamily="18" charset="0"/>
                <a:cs typeface="Arial" pitchFamily="34" charset="0"/>
              </a:rPr>
              <a:t>ENTHALPIE</a:t>
            </a:r>
            <a:endParaRPr kumimoji="0" lang="fr-FR" sz="2800" b="1" i="1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Cooper Std Black" pitchFamily="18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878943" y="3064237"/>
            <a:ext cx="1789401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dH</a:t>
            </a:r>
            <a:r>
              <a:rPr lang="fr-FR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= C</a:t>
            </a:r>
            <a:r>
              <a:rPr lang="fr-FR" sz="2000" b="1" baseline="-250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B0F0"/>
                </a:solidFill>
                <a:latin typeface="Arial"/>
                <a:cs typeface="Arial"/>
              </a:rPr>
              <a:t>×</a:t>
            </a:r>
            <a:r>
              <a:rPr lang="fr-FR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dT</a:t>
            </a:r>
            <a:r>
              <a:rPr lang="fr-FR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B0F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42439" y="3064237"/>
            <a:ext cx="1789401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= C</a:t>
            </a:r>
            <a:r>
              <a:rPr lang="fr-FR" sz="2000" b="1" baseline="-25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7030A0"/>
                </a:solidFill>
                <a:latin typeface="Arial"/>
                <a:cs typeface="Arial"/>
              </a:rPr>
              <a:t>×</a:t>
            </a:r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dT</a:t>
            </a:r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7030A0"/>
              </a:solidFill>
            </a:endParaRPr>
          </a:p>
        </p:txBody>
      </p:sp>
      <p:sp>
        <p:nvSpPr>
          <p:cNvPr id="42" name="Rectangle 7"/>
          <p:cNvSpPr>
            <a:spLocks noChangeArrowheads="1"/>
          </p:cNvSpPr>
          <p:nvPr/>
        </p:nvSpPr>
        <p:spPr bwMode="auto">
          <a:xfrm>
            <a:off x="179512" y="3972963"/>
            <a:ext cx="3478418" cy="349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strike="noStrike" cap="none" normalizeH="0" baseline="0" dirty="0">
                <a:ln>
                  <a:noFill/>
                </a:ln>
                <a:effectLst/>
                <a:latin typeface="+mj-lt"/>
                <a:cs typeface="Arial" pitchFamily="34" charset="0"/>
                <a:sym typeface="Wingdings"/>
              </a:rPr>
              <a:t> </a:t>
            </a:r>
            <a:r>
              <a:rPr kumimoji="0" lang="fr-FR" sz="2000" strike="noStrike" cap="none" normalizeH="0" baseline="0" dirty="0">
                <a:ln>
                  <a:noFill/>
                </a:ln>
                <a:effectLst/>
                <a:latin typeface="+mj-lt"/>
                <a:cs typeface="Arial" pitchFamily="34" charset="0"/>
              </a:rPr>
              <a:t>Si </a:t>
            </a:r>
            <a:r>
              <a:rPr kumimoji="0" lang="fr-FR" sz="2000" b="1" strike="noStrike" cap="none" normalizeH="0" baseline="0" dirty="0">
                <a:ln>
                  <a:noFill/>
                </a:ln>
                <a:effectLst/>
                <a:latin typeface="+mj-lt"/>
                <a:cs typeface="Arial" pitchFamily="34" charset="0"/>
              </a:rPr>
              <a:t>C</a:t>
            </a:r>
            <a:r>
              <a:rPr kumimoji="0" lang="fr-FR" sz="2000" b="1" strike="noStrike" cap="none" normalizeH="0" baseline="-25000" dirty="0">
                <a:ln>
                  <a:noFill/>
                </a:ln>
                <a:effectLst/>
                <a:latin typeface="+mj-lt"/>
                <a:cs typeface="Arial" pitchFamily="34" charset="0"/>
              </a:rPr>
              <a:t>V</a:t>
            </a:r>
            <a:r>
              <a:rPr kumimoji="0" lang="fr-FR" sz="2000" strike="noStrike" cap="none" normalizeH="0" baseline="0" dirty="0">
                <a:ln>
                  <a:noFill/>
                </a:ln>
                <a:effectLst/>
                <a:latin typeface="+mj-lt"/>
                <a:cs typeface="Arial" pitchFamily="34" charset="0"/>
              </a:rPr>
              <a:t> est </a:t>
            </a:r>
            <a:r>
              <a:rPr kumimoji="0" lang="fr-FR" sz="2000" u="wavy" strike="noStrike" cap="none" normalizeH="0" dirty="0">
                <a:ln>
                  <a:noFill/>
                </a:ln>
                <a:effectLst/>
                <a:latin typeface="+mj-lt"/>
                <a:cs typeface="Arial" pitchFamily="34" charset="0"/>
              </a:rPr>
              <a:t>constant</a:t>
            </a:r>
            <a:r>
              <a:rPr kumimoji="0" lang="fr-FR" sz="2000" strike="noStrike" cap="none" normalizeH="0" baseline="0" dirty="0">
                <a:ln>
                  <a:noFill/>
                </a:ln>
                <a:effectLst/>
                <a:latin typeface="+mj-lt"/>
                <a:cs typeface="Arial" pitchFamily="34" charset="0"/>
              </a:rPr>
              <a:t> :</a:t>
            </a:r>
            <a:endParaRPr kumimoji="0" lang="fr-FR" sz="2800" strike="noStrike" cap="none" normalizeH="0" baseline="0" dirty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4716016" y="3961946"/>
            <a:ext cx="3478418" cy="349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cs typeface="Arial" pitchFamily="34" charset="0"/>
                <a:sym typeface="Wingdings"/>
              </a:rPr>
              <a:t> </a:t>
            </a:r>
            <a:r>
              <a:rPr kumimoji="0" lang="fr-FR" sz="2000" strike="noStrike" cap="none" normalizeH="0" baseline="0" dirty="0">
                <a:ln>
                  <a:noFill/>
                </a:ln>
                <a:effectLst/>
                <a:latin typeface="+mj-lt"/>
                <a:cs typeface="Arial" pitchFamily="34" charset="0"/>
              </a:rPr>
              <a:t>Si </a:t>
            </a:r>
            <a:r>
              <a:rPr kumimoji="0" lang="fr-FR" sz="2000" b="1" strike="noStrike" cap="none" normalizeH="0" baseline="0" dirty="0">
                <a:ln>
                  <a:noFill/>
                </a:ln>
                <a:effectLst/>
                <a:latin typeface="+mj-lt"/>
                <a:cs typeface="Arial" pitchFamily="34" charset="0"/>
              </a:rPr>
              <a:t>C</a:t>
            </a:r>
            <a:r>
              <a:rPr kumimoji="0" lang="fr-FR" sz="2000" b="1" strike="noStrike" cap="none" normalizeH="0" baseline="-25000" dirty="0">
                <a:ln>
                  <a:noFill/>
                </a:ln>
                <a:effectLst/>
                <a:latin typeface="+mj-lt"/>
                <a:cs typeface="Arial" pitchFamily="34" charset="0"/>
              </a:rPr>
              <a:t>P</a:t>
            </a:r>
            <a:r>
              <a:rPr kumimoji="0" lang="fr-FR" sz="2000" strike="noStrike" cap="none" normalizeH="0" baseline="0" dirty="0">
                <a:ln>
                  <a:noFill/>
                </a:ln>
                <a:effectLst/>
                <a:latin typeface="+mj-lt"/>
                <a:cs typeface="Arial" pitchFamily="34" charset="0"/>
              </a:rPr>
              <a:t> est </a:t>
            </a:r>
            <a:r>
              <a:rPr kumimoji="0" lang="fr-FR" sz="2000" u="wavy" strike="noStrike" cap="none" normalizeH="0" dirty="0">
                <a:ln>
                  <a:noFill/>
                </a:ln>
                <a:effectLst/>
                <a:latin typeface="+mj-lt"/>
                <a:cs typeface="Arial" pitchFamily="34" charset="0"/>
              </a:rPr>
              <a:t>constant</a:t>
            </a:r>
            <a:r>
              <a:rPr kumimoji="0" lang="fr-FR" sz="2000" strike="noStrike" cap="none" normalizeH="0" baseline="0" dirty="0">
                <a:ln>
                  <a:noFill/>
                </a:ln>
                <a:effectLst/>
                <a:latin typeface="+mj-lt"/>
                <a:cs typeface="Arial" pitchFamily="34" charset="0"/>
              </a:rPr>
              <a:t> :</a:t>
            </a:r>
            <a:endParaRPr kumimoji="0" lang="fr-FR" sz="2800" strike="noStrike" cap="none" normalizeH="0" baseline="0" dirty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sp>
        <p:nvSpPr>
          <p:cNvPr id="48" name="Rectangle 7"/>
          <p:cNvSpPr>
            <a:spLocks noChangeArrowheads="1"/>
          </p:cNvSpPr>
          <p:nvPr/>
        </p:nvSpPr>
        <p:spPr bwMode="auto">
          <a:xfrm>
            <a:off x="179512" y="5301208"/>
            <a:ext cx="347841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cs typeface="Arial" pitchFamily="34" charset="0"/>
                <a:sym typeface="Wingdings"/>
              </a:rPr>
              <a:t> </a:t>
            </a:r>
            <a:r>
              <a:rPr kumimoji="0" lang="fr-FR" sz="2000" strike="noStrike" cap="none" normalizeH="0" baseline="0" dirty="0">
                <a:ln>
                  <a:noFill/>
                </a:ln>
                <a:effectLst/>
                <a:latin typeface="+mj-lt"/>
                <a:cs typeface="Arial" pitchFamily="34" charset="0"/>
              </a:rPr>
              <a:t>Si </a:t>
            </a:r>
            <a:r>
              <a:rPr kumimoji="0" lang="fr-FR" sz="2000" b="1" strike="noStrike" cap="none" normalizeH="0" baseline="0" dirty="0">
                <a:ln>
                  <a:noFill/>
                </a:ln>
                <a:effectLst/>
                <a:latin typeface="+mj-lt"/>
                <a:cs typeface="Arial" pitchFamily="34" charset="0"/>
              </a:rPr>
              <a:t>C</a:t>
            </a:r>
            <a:r>
              <a:rPr kumimoji="0" lang="fr-FR" sz="2000" b="1" strike="noStrike" cap="none" normalizeH="0" baseline="-25000" dirty="0">
                <a:ln>
                  <a:noFill/>
                </a:ln>
                <a:effectLst/>
                <a:latin typeface="+mj-lt"/>
                <a:cs typeface="Arial" pitchFamily="34" charset="0"/>
              </a:rPr>
              <a:t>V</a:t>
            </a:r>
            <a:r>
              <a:rPr kumimoji="0" lang="fr-FR" sz="2000" strike="noStrike" cap="none" normalizeH="0" baseline="0" dirty="0">
                <a:ln>
                  <a:noFill/>
                </a:ln>
                <a:effectLst/>
                <a:latin typeface="+mj-lt"/>
                <a:cs typeface="Arial" pitchFamily="34" charset="0"/>
              </a:rPr>
              <a:t> n’est </a:t>
            </a:r>
            <a:r>
              <a:rPr kumimoji="0" lang="fr-FR" sz="2000" u="wavy" strike="noStrike" cap="none" normalizeH="0" dirty="0">
                <a:ln>
                  <a:noFill/>
                </a:ln>
                <a:effectLst/>
                <a:latin typeface="+mj-lt"/>
                <a:cs typeface="Arial" pitchFamily="34" charset="0"/>
              </a:rPr>
              <a:t>pas constant</a:t>
            </a:r>
            <a:r>
              <a:rPr kumimoji="0" lang="fr-FR" sz="2000" strike="noStrike" cap="none" normalizeH="0" baseline="0" dirty="0">
                <a:ln>
                  <a:noFill/>
                </a:ln>
                <a:effectLst/>
                <a:latin typeface="+mj-lt"/>
                <a:cs typeface="Arial" pitchFamily="34" charset="0"/>
              </a:rPr>
              <a:t> :</a:t>
            </a:r>
            <a:endParaRPr kumimoji="0" lang="fr-FR" sz="2800" strike="noStrike" cap="none" normalizeH="0" baseline="0" dirty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4716016" y="5301208"/>
            <a:ext cx="347841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cs typeface="Arial" pitchFamily="34" charset="0"/>
                <a:sym typeface="Wingdings"/>
              </a:rPr>
              <a:t> </a:t>
            </a:r>
            <a:r>
              <a:rPr kumimoji="0" lang="fr-FR" sz="2000" strike="noStrike" cap="none" normalizeH="0" baseline="0" dirty="0">
                <a:ln>
                  <a:noFill/>
                </a:ln>
                <a:effectLst/>
                <a:latin typeface="+mj-lt"/>
                <a:cs typeface="Arial" pitchFamily="34" charset="0"/>
              </a:rPr>
              <a:t>Si </a:t>
            </a:r>
            <a:r>
              <a:rPr kumimoji="0" lang="fr-FR" sz="2000" b="1" strike="noStrike" cap="none" normalizeH="0" baseline="0" dirty="0">
                <a:ln>
                  <a:noFill/>
                </a:ln>
                <a:effectLst/>
                <a:latin typeface="+mj-lt"/>
                <a:cs typeface="Arial" pitchFamily="34" charset="0"/>
              </a:rPr>
              <a:t>C</a:t>
            </a:r>
            <a:r>
              <a:rPr kumimoji="0" lang="fr-FR" sz="2000" b="1" strike="noStrike" cap="none" normalizeH="0" baseline="-25000" dirty="0">
                <a:ln>
                  <a:noFill/>
                </a:ln>
                <a:effectLst/>
                <a:latin typeface="+mj-lt"/>
                <a:cs typeface="Arial" pitchFamily="34" charset="0"/>
              </a:rPr>
              <a:t>P</a:t>
            </a:r>
            <a:r>
              <a:rPr kumimoji="0" lang="fr-FR" sz="2000" strike="noStrike" cap="none" normalizeH="0" baseline="0" dirty="0">
                <a:ln>
                  <a:noFill/>
                </a:ln>
                <a:effectLst/>
                <a:latin typeface="+mj-lt"/>
                <a:cs typeface="Arial" pitchFamily="34" charset="0"/>
              </a:rPr>
              <a:t> n’est </a:t>
            </a:r>
            <a:r>
              <a:rPr kumimoji="0" lang="fr-FR" sz="2000" u="wavy" strike="noStrike" cap="none" normalizeH="0" dirty="0">
                <a:ln>
                  <a:noFill/>
                </a:ln>
                <a:effectLst/>
                <a:latin typeface="+mj-lt"/>
                <a:cs typeface="Arial" pitchFamily="34" charset="0"/>
              </a:rPr>
              <a:t>pas constant</a:t>
            </a:r>
            <a:r>
              <a:rPr kumimoji="0" lang="fr-FR" sz="2000" strike="noStrike" cap="none" normalizeH="0" baseline="0" dirty="0">
                <a:ln>
                  <a:noFill/>
                </a:ln>
                <a:effectLst/>
                <a:latin typeface="+mj-lt"/>
                <a:cs typeface="Arial" pitchFamily="34" charset="0"/>
              </a:rPr>
              <a:t> :</a:t>
            </a:r>
            <a:endParaRPr kumimoji="0" lang="fr-FR" sz="2800" strike="noStrike" cap="none" normalizeH="0" baseline="0" dirty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grpSp>
        <p:nvGrpSpPr>
          <p:cNvPr id="56" name="Groupe 55"/>
          <p:cNvGrpSpPr/>
          <p:nvPr/>
        </p:nvGrpSpPr>
        <p:grpSpPr>
          <a:xfrm>
            <a:off x="0" y="2272711"/>
            <a:ext cx="9144000" cy="4528139"/>
            <a:chOff x="0" y="2272711"/>
            <a:chExt cx="9144000" cy="4528139"/>
          </a:xfrm>
        </p:grpSpPr>
        <p:cxnSp>
          <p:nvCxnSpPr>
            <p:cNvPr id="14" name="Connecteur droit 13"/>
            <p:cNvCxnSpPr/>
            <p:nvPr/>
          </p:nvCxnSpPr>
          <p:spPr>
            <a:xfrm>
              <a:off x="4427984" y="2282205"/>
              <a:ext cx="0" cy="45091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>
              <a:off x="0" y="2651426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>
              <a:off x="0" y="3529474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>
              <a:off x="0" y="2272711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>
              <a:off x="0" y="6800850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56"/>
          <p:cNvGrpSpPr/>
          <p:nvPr/>
        </p:nvGrpSpPr>
        <p:grpSpPr>
          <a:xfrm>
            <a:off x="12824" y="4333003"/>
            <a:ext cx="4546436" cy="846386"/>
            <a:chOff x="12824" y="4288935"/>
            <a:chExt cx="4546436" cy="846386"/>
          </a:xfrm>
        </p:grpSpPr>
        <p:sp>
          <p:nvSpPr>
            <p:cNvPr id="34" name="Rectangle 33"/>
            <p:cNvSpPr/>
            <p:nvPr/>
          </p:nvSpPr>
          <p:spPr>
            <a:xfrm>
              <a:off x="12824" y="4288935"/>
              <a:ext cx="4546436" cy="8463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7030A0"/>
                  </a:solidFill>
                  <a:latin typeface="Symbol" pitchFamily="18" charset="2"/>
                  <a:cs typeface="Arial" pitchFamily="34" charset="0"/>
                </a:rPr>
                <a:t>D</a:t>
              </a:r>
              <a:r>
                <a:rPr lang="fr-FR" sz="20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U = C</a:t>
              </a:r>
              <a:r>
                <a:rPr lang="fr-FR" sz="2000" b="1" baseline="-250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V</a:t>
              </a:r>
              <a:r>
                <a:rPr lang="fr-FR" sz="20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>
                  <a:solidFill>
                    <a:srgbClr val="7030A0"/>
                  </a:solidFill>
                  <a:latin typeface="Arial"/>
                  <a:cs typeface="Arial"/>
                </a:rPr>
                <a:t>×</a:t>
              </a:r>
              <a:r>
                <a:rPr lang="fr-FR" sz="20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>
                  <a:solidFill>
                    <a:srgbClr val="7030A0"/>
                  </a:solidFill>
                  <a:latin typeface="Symbol" pitchFamily="18" charset="2"/>
                  <a:cs typeface="Arial" pitchFamily="34" charset="0"/>
                </a:rPr>
                <a:t>D</a:t>
              </a:r>
              <a:r>
                <a:rPr lang="fr-FR" sz="20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T </a:t>
              </a:r>
            </a:p>
            <a:p>
              <a:pPr algn="ctr"/>
              <a:endParaRPr lang="fr-FR" sz="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fr-FR" sz="20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U</a:t>
              </a:r>
              <a:r>
                <a:rPr lang="fr-FR" sz="2000" b="1" baseline="-250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FINAL</a:t>
              </a:r>
              <a:r>
                <a:rPr lang="fr-FR" sz="12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–</a:t>
              </a:r>
              <a:r>
                <a:rPr lang="fr-FR" sz="12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U</a:t>
              </a:r>
              <a:r>
                <a:rPr lang="fr-FR" sz="2000" b="1" baseline="-250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INITIAL</a:t>
              </a:r>
              <a:r>
                <a:rPr lang="fr-FR" sz="12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=</a:t>
              </a:r>
              <a:r>
                <a:rPr lang="fr-FR" sz="12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fr-FR" sz="2000" b="1" baseline="-250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V</a:t>
              </a:r>
              <a:r>
                <a:rPr lang="fr-FR" sz="12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>
                  <a:solidFill>
                    <a:srgbClr val="7030A0"/>
                  </a:solidFill>
                  <a:latin typeface="Arial"/>
                  <a:cs typeface="Arial"/>
                </a:rPr>
                <a:t>×</a:t>
              </a:r>
              <a:r>
                <a:rPr lang="fr-FR" sz="12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(T</a:t>
              </a:r>
              <a:r>
                <a:rPr lang="fr-FR" sz="2000" b="1" baseline="-250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FINAL</a:t>
              </a:r>
              <a:r>
                <a:rPr lang="fr-FR" sz="12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–</a:t>
              </a:r>
              <a:r>
                <a:rPr lang="fr-FR" sz="12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T</a:t>
              </a:r>
              <a:r>
                <a:rPr lang="fr-FR" sz="2000" b="1" baseline="-250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INITIAL</a:t>
              </a:r>
              <a:r>
                <a:rPr lang="fr-FR" sz="20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) </a:t>
              </a:r>
              <a:endParaRPr lang="fr-FR" sz="2000" dirty="0">
                <a:solidFill>
                  <a:srgbClr val="7030A0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403648" y="4293096"/>
              <a:ext cx="1728192" cy="3600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8" name="Groupe 57"/>
          <p:cNvGrpSpPr/>
          <p:nvPr/>
        </p:nvGrpSpPr>
        <p:grpSpPr>
          <a:xfrm>
            <a:off x="4512816" y="4321986"/>
            <a:ext cx="4546436" cy="846386"/>
            <a:chOff x="4512816" y="4288935"/>
            <a:chExt cx="4546436" cy="846386"/>
          </a:xfrm>
        </p:grpSpPr>
        <p:sp>
          <p:nvSpPr>
            <p:cNvPr id="36" name="Rectangle 35"/>
            <p:cNvSpPr/>
            <p:nvPr/>
          </p:nvSpPr>
          <p:spPr>
            <a:xfrm>
              <a:off x="4512816" y="4288935"/>
              <a:ext cx="4546436" cy="8463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00B0F0"/>
                  </a:solidFill>
                  <a:latin typeface="Symbol" pitchFamily="18" charset="2"/>
                  <a:cs typeface="Arial" pitchFamily="34" charset="0"/>
                </a:rPr>
                <a:t>D</a:t>
              </a:r>
              <a:r>
                <a:rPr lang="fr-FR" sz="2000" b="1" dirty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H = C</a:t>
              </a:r>
              <a:r>
                <a:rPr lang="fr-FR" sz="2000" b="1" baseline="-25000" dirty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P</a:t>
              </a:r>
              <a:r>
                <a:rPr lang="fr-FR" sz="2000" b="1" dirty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>
                  <a:solidFill>
                    <a:srgbClr val="00B0F0"/>
                  </a:solidFill>
                  <a:latin typeface="Arial"/>
                  <a:cs typeface="Arial"/>
                </a:rPr>
                <a:t>×</a:t>
              </a:r>
              <a:r>
                <a:rPr lang="fr-FR" sz="2000" b="1" dirty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>
                  <a:solidFill>
                    <a:srgbClr val="00B0F0"/>
                  </a:solidFill>
                  <a:latin typeface="Symbol" pitchFamily="18" charset="2"/>
                  <a:cs typeface="Arial" pitchFamily="34" charset="0"/>
                </a:rPr>
                <a:t>D</a:t>
              </a:r>
              <a:r>
                <a:rPr lang="fr-FR" sz="2000" b="1" dirty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T </a:t>
              </a:r>
            </a:p>
            <a:p>
              <a:pPr algn="ctr"/>
              <a:endParaRPr lang="fr-FR" sz="8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fr-FR" sz="2000" b="1" dirty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000" b="1" baseline="-25000" dirty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FINAL</a:t>
              </a:r>
              <a:r>
                <a:rPr lang="fr-FR" sz="1200" b="1" dirty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–</a:t>
              </a:r>
              <a:r>
                <a:rPr lang="fr-FR" sz="1200" b="1" dirty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000" b="1" baseline="-25000" dirty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INITIAL</a:t>
              </a:r>
              <a:r>
                <a:rPr lang="fr-FR" sz="1200" b="1" dirty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=</a:t>
              </a:r>
              <a:r>
                <a:rPr lang="fr-FR" sz="1200" b="1" dirty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fr-FR" sz="2000" b="1" baseline="-25000" dirty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P</a:t>
              </a:r>
              <a:r>
                <a:rPr lang="fr-FR" sz="1200" b="1" dirty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>
                  <a:solidFill>
                    <a:srgbClr val="00B0F0"/>
                  </a:solidFill>
                  <a:latin typeface="Arial"/>
                  <a:cs typeface="Arial"/>
                </a:rPr>
                <a:t>×</a:t>
              </a:r>
              <a:r>
                <a:rPr lang="fr-FR" sz="1200" b="1" dirty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(T</a:t>
              </a:r>
              <a:r>
                <a:rPr lang="fr-FR" sz="2000" b="1" baseline="-25000" dirty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FINAL</a:t>
              </a:r>
              <a:r>
                <a:rPr lang="fr-FR" sz="1200" b="1" dirty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–</a:t>
              </a:r>
              <a:r>
                <a:rPr lang="fr-FR" sz="1200" b="1" dirty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T</a:t>
              </a:r>
              <a:r>
                <a:rPr lang="fr-FR" sz="2000" b="1" baseline="-25000" dirty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INITIAL</a:t>
              </a:r>
              <a:r>
                <a:rPr lang="fr-FR" sz="2000" b="1" dirty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) </a:t>
              </a:r>
              <a:endParaRPr lang="fr-FR" sz="2000" dirty="0">
                <a:solidFill>
                  <a:srgbClr val="00B0F0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896719" y="4293096"/>
              <a:ext cx="1728192" cy="3600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9" name="Groupe 58"/>
          <p:cNvGrpSpPr/>
          <p:nvPr/>
        </p:nvGrpSpPr>
        <p:grpSpPr>
          <a:xfrm>
            <a:off x="683568" y="5733256"/>
            <a:ext cx="2952328" cy="1008305"/>
            <a:chOff x="683568" y="5733256"/>
            <a:chExt cx="2952328" cy="100830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7010" t="61000" r="23223" b="20000"/>
            <a:stretch>
              <a:fillRect/>
            </a:stretch>
          </p:blipFill>
          <p:spPr bwMode="auto">
            <a:xfrm>
              <a:off x="755576" y="5733256"/>
              <a:ext cx="2808312" cy="1008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Rectangle 53"/>
            <p:cNvSpPr/>
            <p:nvPr/>
          </p:nvSpPr>
          <p:spPr>
            <a:xfrm>
              <a:off x="683568" y="5733256"/>
              <a:ext cx="2952328" cy="9700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0" name="Groupe 59"/>
          <p:cNvGrpSpPr/>
          <p:nvPr/>
        </p:nvGrpSpPr>
        <p:grpSpPr>
          <a:xfrm>
            <a:off x="5292080" y="5733256"/>
            <a:ext cx="2952328" cy="980680"/>
            <a:chOff x="5292080" y="5733256"/>
            <a:chExt cx="2952328" cy="98068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46693" t="60920" r="23540" b="20600"/>
            <a:stretch>
              <a:fillRect/>
            </a:stretch>
          </p:blipFill>
          <p:spPr bwMode="auto">
            <a:xfrm>
              <a:off x="5364088" y="5733256"/>
              <a:ext cx="2808312" cy="980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Rectangle 54"/>
            <p:cNvSpPr/>
            <p:nvPr/>
          </p:nvSpPr>
          <p:spPr>
            <a:xfrm>
              <a:off x="5292080" y="5733256"/>
              <a:ext cx="2952328" cy="9700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0" y="2686617"/>
            <a:ext cx="9144000" cy="3492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i="1" strike="noStrike" cap="none" normalizeH="0" baseline="0" dirty="0">
                <a:ln>
                  <a:noFill/>
                </a:ln>
                <a:effectLst/>
                <a:latin typeface="+mj-lt"/>
                <a:cs typeface="Arial" pitchFamily="34" charset="0"/>
              </a:rPr>
              <a:t>Variation</a:t>
            </a:r>
            <a:r>
              <a:rPr kumimoji="0" lang="fr-FR" sz="2000" b="1" i="1" strike="noStrike" cap="none" normalizeH="0" baseline="0" dirty="0">
                <a:ln>
                  <a:noFill/>
                </a:ln>
                <a:effectLst/>
                <a:latin typeface="+mj-lt"/>
                <a:cs typeface="Arial" pitchFamily="34" charset="0"/>
              </a:rPr>
              <a:t> élémentaire </a:t>
            </a:r>
            <a:r>
              <a:rPr lang="fr-FR" sz="2000" dirty="0">
                <a:latin typeface="+mj-lt"/>
                <a:cs typeface="Arial" pitchFamily="34" charset="0"/>
              </a:rPr>
              <a:t> </a:t>
            </a:r>
            <a:r>
              <a:rPr lang="fr-FR" sz="2000" b="1" dirty="0" err="1">
                <a:latin typeface="Cooper Std Black" pitchFamily="18" charset="0"/>
                <a:cs typeface="Arial" pitchFamily="34" charset="0"/>
              </a:rPr>
              <a:t>dT</a:t>
            </a:r>
            <a:r>
              <a:rPr lang="fr-FR" sz="2000" dirty="0">
                <a:latin typeface="+mj-lt"/>
                <a:cs typeface="Arial" pitchFamily="34" charset="0"/>
              </a:rPr>
              <a:t> de la </a:t>
            </a:r>
            <a:r>
              <a:rPr lang="fr-FR" sz="2000" dirty="0" smtClean="0">
                <a:latin typeface="+mj-lt"/>
                <a:cs typeface="Arial" pitchFamily="34" charset="0"/>
              </a:rPr>
              <a:t>température (transformation </a:t>
            </a:r>
            <a:r>
              <a:rPr lang="fr-FR" sz="2000" b="1" i="1" dirty="0" smtClean="0">
                <a:latin typeface="+mj-lt"/>
                <a:cs typeface="Arial" pitchFamily="34" charset="0"/>
              </a:rPr>
              <a:t>élémentaire</a:t>
            </a:r>
            <a:r>
              <a:rPr lang="fr-FR" sz="2000" dirty="0" smtClean="0">
                <a:latin typeface="+mj-lt"/>
                <a:cs typeface="Arial" pitchFamily="34" charset="0"/>
              </a:rPr>
              <a:t>)</a:t>
            </a:r>
            <a:endParaRPr kumimoji="0" lang="fr-FR" sz="2800" b="1" i="1" strike="noStrike" cap="none" normalizeH="0" baseline="0" dirty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0" y="3556523"/>
            <a:ext cx="9144000" cy="4375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</a:pPr>
            <a:r>
              <a:rPr kumimoji="0" lang="fr-FR" sz="2000" i="1" strike="noStrike" cap="none" normalizeH="0" baseline="0" dirty="0">
                <a:ln>
                  <a:noFill/>
                </a:ln>
                <a:effectLst/>
                <a:latin typeface="+mj-lt"/>
                <a:cs typeface="Arial" pitchFamily="34" charset="0"/>
              </a:rPr>
              <a:t>Variation</a:t>
            </a:r>
            <a:r>
              <a:rPr kumimoji="0" lang="fr-FR" sz="2000" b="1" i="1" strike="noStrike" cap="none" normalizeH="0" baseline="0" dirty="0">
                <a:ln>
                  <a:noFill/>
                </a:ln>
                <a:effectLst/>
                <a:latin typeface="+mj-lt"/>
                <a:cs typeface="Arial" pitchFamily="34" charset="0"/>
              </a:rPr>
              <a:t> </a:t>
            </a:r>
            <a:r>
              <a:rPr lang="fr-FR" sz="2000" b="1" dirty="0"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>
                <a:latin typeface="Cooper Std Black" pitchFamily="18" charset="0"/>
                <a:cs typeface="Arial" pitchFamily="34" charset="0"/>
              </a:rPr>
              <a:t>T</a:t>
            </a:r>
            <a:r>
              <a:rPr lang="fr-FR" sz="2000" dirty="0">
                <a:latin typeface="+mj-lt"/>
                <a:cs typeface="Arial" pitchFamily="34" charset="0"/>
              </a:rPr>
              <a:t> de la </a:t>
            </a:r>
            <a:r>
              <a:rPr lang="fr-FR" sz="2000" dirty="0" smtClean="0">
                <a:latin typeface="+mj-lt"/>
                <a:cs typeface="Arial" pitchFamily="34" charset="0"/>
              </a:rPr>
              <a:t>température</a:t>
            </a:r>
            <a:r>
              <a:rPr lang="fr-FR" sz="2800" dirty="0" smtClean="0">
                <a:cs typeface="Arial" pitchFamily="34" charset="0"/>
              </a:rPr>
              <a:t> </a:t>
            </a:r>
            <a:r>
              <a:rPr lang="fr-FR" sz="2000" dirty="0" smtClean="0">
                <a:cs typeface="Arial" pitchFamily="34" charset="0"/>
              </a:rPr>
              <a:t>(transformation </a:t>
            </a:r>
            <a:r>
              <a:rPr lang="fr-FR" sz="2000" b="1" i="1" dirty="0" smtClean="0">
                <a:cs typeface="Arial" pitchFamily="34" charset="0"/>
              </a:rPr>
              <a:t>non élémentaire</a:t>
            </a:r>
            <a:r>
              <a:rPr lang="fr-FR" sz="2000" dirty="0" smtClean="0">
                <a:cs typeface="Arial" pitchFamily="34" charset="0"/>
              </a:rPr>
              <a:t>) </a:t>
            </a:r>
            <a:endParaRPr kumimoji="0" lang="fr-FR" sz="2000" b="1" i="1" strike="noStrike" cap="none" normalizeH="0" baseline="0" dirty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80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 animBg="1"/>
      <p:bldP spid="32" grpId="0" animBg="1"/>
      <p:bldP spid="42" grpId="0" animBg="1"/>
      <p:bldP spid="43" grpId="0" animBg="1"/>
      <p:bldP spid="48" grpId="0"/>
      <p:bldP spid="49" grpId="0"/>
      <p:bldP spid="21" grpId="0" animBg="1"/>
      <p:bldP spid="3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27384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b/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Application : Calcul d’une variation d’enthalpie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D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H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4427984" y="342150"/>
            <a:ext cx="0" cy="35909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0" y="711371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0" y="332656"/>
            <a:ext cx="4427984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i="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Variation d’</a:t>
            </a:r>
            <a:r>
              <a:rPr lang="fr-FR" sz="2000" b="1" i="1" dirty="0" smtClean="0">
                <a:solidFill>
                  <a:srgbClr val="7030A0"/>
                </a:solidFill>
                <a:latin typeface="Cooper Std Black" pitchFamily="18" charset="0"/>
                <a:cs typeface="Arial" pitchFamily="34" charset="0"/>
              </a:rPr>
              <a:t>ENERGIE INTERNE</a:t>
            </a:r>
            <a:endParaRPr lang="fr-FR" sz="2800" b="1" i="1" dirty="0">
              <a:solidFill>
                <a:srgbClr val="7030A0"/>
              </a:solidFill>
              <a:latin typeface="Cooper Std Black" pitchFamily="18" charset="0"/>
              <a:cs typeface="Arial" pitchFamily="34" charset="0"/>
            </a:endParaRP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4370834" y="332656"/>
            <a:ext cx="4773166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i="1" dirty="0" smtClean="0">
                <a:solidFill>
                  <a:srgbClr val="00B0F0"/>
                </a:solidFill>
                <a:latin typeface="Arial Narrow" pitchFamily="34" charset="0"/>
                <a:cs typeface="Arial" pitchFamily="34" charset="0"/>
              </a:rPr>
              <a:t>Variation d’</a:t>
            </a:r>
            <a:r>
              <a:rPr lang="fr-FR" sz="2000" b="1" i="1" dirty="0" smtClean="0">
                <a:solidFill>
                  <a:srgbClr val="00B0F0"/>
                </a:solidFill>
                <a:latin typeface="Cooper Std Black" pitchFamily="18" charset="0"/>
                <a:cs typeface="Arial" pitchFamily="34" charset="0"/>
              </a:rPr>
              <a:t>ENTHALPIE</a:t>
            </a:r>
            <a:endParaRPr lang="fr-FR" sz="2800" b="1" i="1" dirty="0">
              <a:solidFill>
                <a:srgbClr val="00B0F0"/>
              </a:solidFill>
              <a:latin typeface="Cooper Std Black" pitchFamily="18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2824" y="1556792"/>
            <a:ext cx="4546436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b="1" dirty="0">
                <a:solidFill>
                  <a:srgbClr val="7030A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 = C</a:t>
            </a:r>
            <a:r>
              <a:rPr lang="fr-FR" sz="2000" b="1" baseline="-25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7030A0"/>
                </a:solidFill>
                <a:latin typeface="Arial"/>
                <a:cs typeface="Arial"/>
              </a:rPr>
              <a:t>×</a:t>
            </a:r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7030A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 </a:t>
            </a:r>
          </a:p>
          <a:p>
            <a:pPr algn="ctr"/>
            <a:endParaRPr lang="fr-FR" sz="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FINAL</a:t>
            </a:r>
            <a:r>
              <a:rPr lang="fr-FR" sz="1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1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INITIAL</a:t>
            </a:r>
            <a:r>
              <a:rPr lang="fr-FR" sz="1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1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1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7030A0"/>
                </a:solidFill>
                <a:latin typeface="Arial"/>
                <a:cs typeface="Arial"/>
              </a:rPr>
              <a:t>×</a:t>
            </a:r>
            <a:r>
              <a:rPr lang="fr-FR" sz="1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(T</a:t>
            </a:r>
            <a:r>
              <a:rPr lang="fr-FR" sz="2000" b="1" baseline="-25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FINAL</a:t>
            </a:r>
            <a:r>
              <a:rPr lang="fr-FR" sz="1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1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baseline="-25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INITIAL</a:t>
            </a:r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fr-FR" sz="2000" dirty="0">
              <a:solidFill>
                <a:srgbClr val="7030A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512816" y="1556792"/>
            <a:ext cx="4546436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b="1" dirty="0">
                <a:solidFill>
                  <a:srgbClr val="00B0F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H = C</a:t>
            </a:r>
            <a:r>
              <a:rPr lang="fr-FR" sz="2000" b="1" baseline="-250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B0F0"/>
                </a:solidFill>
                <a:latin typeface="Arial"/>
                <a:cs typeface="Arial"/>
              </a:rPr>
              <a:t>×</a:t>
            </a:r>
            <a:r>
              <a:rPr lang="fr-FR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B0F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 </a:t>
            </a:r>
          </a:p>
          <a:p>
            <a:pPr algn="ctr"/>
            <a:endParaRPr lang="fr-FR" sz="8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000" b="1" baseline="-250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FINAL</a:t>
            </a:r>
            <a:r>
              <a:rPr lang="fr-FR" sz="12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12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000" b="1" baseline="-250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INITIAL</a:t>
            </a:r>
            <a:r>
              <a:rPr lang="fr-FR" sz="12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12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12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B0F0"/>
                </a:solidFill>
                <a:latin typeface="Arial"/>
                <a:cs typeface="Arial"/>
              </a:rPr>
              <a:t>×</a:t>
            </a:r>
            <a:r>
              <a:rPr lang="fr-FR" sz="12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(T</a:t>
            </a:r>
            <a:r>
              <a:rPr lang="fr-FR" sz="2000" b="1" baseline="-250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FINAL</a:t>
            </a:r>
            <a:r>
              <a:rPr lang="fr-FR" sz="12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12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baseline="-250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INITIAL</a:t>
            </a:r>
            <a:r>
              <a:rPr lang="fr-FR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fr-FR" sz="2000" dirty="0">
              <a:solidFill>
                <a:srgbClr val="00B0F0"/>
              </a:solidFill>
            </a:endParaRPr>
          </a:p>
        </p:txBody>
      </p:sp>
      <p:cxnSp>
        <p:nvCxnSpPr>
          <p:cNvPr id="26" name="Connecteur droit 25"/>
          <p:cNvCxnSpPr/>
          <p:nvPr/>
        </p:nvCxnSpPr>
        <p:spPr>
          <a:xfrm>
            <a:off x="0" y="332656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7"/>
          <p:cNvSpPr>
            <a:spLocks noChangeArrowheads="1"/>
          </p:cNvSpPr>
          <p:nvPr/>
        </p:nvSpPr>
        <p:spPr bwMode="auto">
          <a:xfrm>
            <a:off x="179512" y="1196752"/>
            <a:ext cx="3478418" cy="349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strike="noStrike" cap="none" normalizeH="0" baseline="0" dirty="0">
                <a:ln>
                  <a:noFill/>
                </a:ln>
                <a:effectLst/>
                <a:latin typeface="+mj-lt"/>
                <a:cs typeface="Arial" pitchFamily="34" charset="0"/>
                <a:sym typeface="Wingdings"/>
              </a:rPr>
              <a:t> </a:t>
            </a:r>
            <a:r>
              <a:rPr kumimoji="0" lang="fr-FR" sz="2000" strike="noStrike" cap="none" normalizeH="0" baseline="0" dirty="0">
                <a:ln>
                  <a:noFill/>
                </a:ln>
                <a:effectLst/>
                <a:latin typeface="+mj-lt"/>
                <a:cs typeface="Arial" pitchFamily="34" charset="0"/>
              </a:rPr>
              <a:t>Si </a:t>
            </a:r>
            <a:r>
              <a:rPr kumimoji="0" lang="fr-FR" sz="2000" b="1" strike="noStrike" cap="none" normalizeH="0" baseline="0" dirty="0">
                <a:ln>
                  <a:noFill/>
                </a:ln>
                <a:effectLst/>
                <a:latin typeface="+mj-lt"/>
                <a:cs typeface="Arial" pitchFamily="34" charset="0"/>
              </a:rPr>
              <a:t>C</a:t>
            </a:r>
            <a:r>
              <a:rPr kumimoji="0" lang="fr-FR" sz="2000" b="1" strike="noStrike" cap="none" normalizeH="0" baseline="-25000" dirty="0">
                <a:ln>
                  <a:noFill/>
                </a:ln>
                <a:effectLst/>
                <a:latin typeface="+mj-lt"/>
                <a:cs typeface="Arial" pitchFamily="34" charset="0"/>
              </a:rPr>
              <a:t>V</a:t>
            </a:r>
            <a:r>
              <a:rPr kumimoji="0" lang="fr-FR" sz="2000" strike="noStrike" cap="none" normalizeH="0" baseline="0" dirty="0">
                <a:ln>
                  <a:noFill/>
                </a:ln>
                <a:effectLst/>
                <a:latin typeface="+mj-lt"/>
                <a:cs typeface="Arial" pitchFamily="34" charset="0"/>
              </a:rPr>
              <a:t> est </a:t>
            </a:r>
            <a:r>
              <a:rPr kumimoji="0" lang="fr-FR" sz="2000" u="wavy" strike="noStrike" cap="none" normalizeH="0" dirty="0">
                <a:ln>
                  <a:noFill/>
                </a:ln>
                <a:effectLst/>
                <a:latin typeface="+mj-lt"/>
                <a:cs typeface="Arial" pitchFamily="34" charset="0"/>
              </a:rPr>
              <a:t>constant</a:t>
            </a:r>
            <a:r>
              <a:rPr kumimoji="0" lang="fr-FR" sz="2000" strike="noStrike" cap="none" normalizeH="0" baseline="0" dirty="0">
                <a:ln>
                  <a:noFill/>
                </a:ln>
                <a:effectLst/>
                <a:latin typeface="+mj-lt"/>
                <a:cs typeface="Arial" pitchFamily="34" charset="0"/>
              </a:rPr>
              <a:t> :</a:t>
            </a:r>
            <a:endParaRPr kumimoji="0" lang="fr-FR" sz="2800" strike="noStrike" cap="none" normalizeH="0" baseline="0" dirty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4716016" y="1196752"/>
            <a:ext cx="3478418" cy="349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cs typeface="Arial" pitchFamily="34" charset="0"/>
                <a:sym typeface="Wingdings"/>
              </a:rPr>
              <a:t> </a:t>
            </a:r>
            <a:r>
              <a:rPr kumimoji="0" lang="fr-FR" sz="2000" strike="noStrike" cap="none" normalizeH="0" baseline="0" dirty="0">
                <a:ln>
                  <a:noFill/>
                </a:ln>
                <a:effectLst/>
                <a:latin typeface="+mj-lt"/>
                <a:cs typeface="Arial" pitchFamily="34" charset="0"/>
              </a:rPr>
              <a:t>Si </a:t>
            </a:r>
            <a:r>
              <a:rPr kumimoji="0" lang="fr-FR" sz="2000" b="1" strike="noStrike" cap="none" normalizeH="0" baseline="0" dirty="0">
                <a:ln>
                  <a:noFill/>
                </a:ln>
                <a:effectLst/>
                <a:latin typeface="+mj-lt"/>
                <a:cs typeface="Arial" pitchFamily="34" charset="0"/>
              </a:rPr>
              <a:t>C</a:t>
            </a:r>
            <a:r>
              <a:rPr kumimoji="0" lang="fr-FR" sz="2000" b="1" strike="noStrike" cap="none" normalizeH="0" baseline="-25000" dirty="0">
                <a:ln>
                  <a:noFill/>
                </a:ln>
                <a:effectLst/>
                <a:latin typeface="+mj-lt"/>
                <a:cs typeface="Arial" pitchFamily="34" charset="0"/>
              </a:rPr>
              <a:t>P</a:t>
            </a:r>
            <a:r>
              <a:rPr kumimoji="0" lang="fr-FR" sz="2000" strike="noStrike" cap="none" normalizeH="0" baseline="0" dirty="0">
                <a:ln>
                  <a:noFill/>
                </a:ln>
                <a:effectLst/>
                <a:latin typeface="+mj-lt"/>
                <a:cs typeface="Arial" pitchFamily="34" charset="0"/>
              </a:rPr>
              <a:t> est </a:t>
            </a:r>
            <a:r>
              <a:rPr kumimoji="0" lang="fr-FR" sz="2000" u="wavy" strike="noStrike" cap="none" normalizeH="0" dirty="0">
                <a:ln>
                  <a:noFill/>
                </a:ln>
                <a:effectLst/>
                <a:latin typeface="+mj-lt"/>
                <a:cs typeface="Arial" pitchFamily="34" charset="0"/>
              </a:rPr>
              <a:t>constant</a:t>
            </a:r>
            <a:r>
              <a:rPr kumimoji="0" lang="fr-FR" sz="2000" strike="noStrike" cap="none" normalizeH="0" baseline="0" dirty="0">
                <a:ln>
                  <a:noFill/>
                </a:ln>
                <a:effectLst/>
                <a:latin typeface="+mj-lt"/>
                <a:cs typeface="Arial" pitchFamily="34" charset="0"/>
              </a:rPr>
              <a:t> :</a:t>
            </a:r>
            <a:endParaRPr kumimoji="0" lang="fr-FR" sz="2800" strike="noStrike" cap="none" normalizeH="0" baseline="0" dirty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sp>
        <p:nvSpPr>
          <p:cNvPr id="48" name="Rectangle 7"/>
          <p:cNvSpPr>
            <a:spLocks noChangeArrowheads="1"/>
          </p:cNvSpPr>
          <p:nvPr/>
        </p:nvSpPr>
        <p:spPr bwMode="auto">
          <a:xfrm>
            <a:off x="179512" y="2478200"/>
            <a:ext cx="347841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cs typeface="Arial" pitchFamily="34" charset="0"/>
                <a:sym typeface="Wingdings"/>
              </a:rPr>
              <a:t> </a:t>
            </a:r>
            <a:r>
              <a:rPr kumimoji="0" lang="fr-FR" sz="2000" strike="noStrike" cap="none" normalizeH="0" baseline="0" dirty="0">
                <a:ln>
                  <a:noFill/>
                </a:ln>
                <a:effectLst/>
                <a:latin typeface="+mj-lt"/>
                <a:cs typeface="Arial" pitchFamily="34" charset="0"/>
              </a:rPr>
              <a:t>Si </a:t>
            </a:r>
            <a:r>
              <a:rPr kumimoji="0" lang="fr-FR" sz="2000" b="1" strike="noStrike" cap="none" normalizeH="0" baseline="0" dirty="0">
                <a:ln>
                  <a:noFill/>
                </a:ln>
                <a:effectLst/>
                <a:latin typeface="+mj-lt"/>
                <a:cs typeface="Arial" pitchFamily="34" charset="0"/>
              </a:rPr>
              <a:t>C</a:t>
            </a:r>
            <a:r>
              <a:rPr kumimoji="0" lang="fr-FR" sz="2000" b="1" strike="noStrike" cap="none" normalizeH="0" baseline="-25000" dirty="0">
                <a:ln>
                  <a:noFill/>
                </a:ln>
                <a:effectLst/>
                <a:latin typeface="+mj-lt"/>
                <a:cs typeface="Arial" pitchFamily="34" charset="0"/>
              </a:rPr>
              <a:t>V</a:t>
            </a:r>
            <a:r>
              <a:rPr kumimoji="0" lang="fr-FR" sz="2000" strike="noStrike" cap="none" normalizeH="0" baseline="0" dirty="0">
                <a:ln>
                  <a:noFill/>
                </a:ln>
                <a:effectLst/>
                <a:latin typeface="+mj-lt"/>
                <a:cs typeface="Arial" pitchFamily="34" charset="0"/>
              </a:rPr>
              <a:t> n’est </a:t>
            </a:r>
            <a:r>
              <a:rPr kumimoji="0" lang="fr-FR" sz="2000" u="wavy" strike="noStrike" cap="none" normalizeH="0" dirty="0">
                <a:ln>
                  <a:noFill/>
                </a:ln>
                <a:effectLst/>
                <a:latin typeface="+mj-lt"/>
                <a:cs typeface="Arial" pitchFamily="34" charset="0"/>
              </a:rPr>
              <a:t>pas constant</a:t>
            </a:r>
            <a:r>
              <a:rPr kumimoji="0" lang="fr-FR" sz="2000" strike="noStrike" cap="none" normalizeH="0" baseline="0" dirty="0">
                <a:ln>
                  <a:noFill/>
                </a:ln>
                <a:effectLst/>
                <a:latin typeface="+mj-lt"/>
                <a:cs typeface="Arial" pitchFamily="34" charset="0"/>
              </a:rPr>
              <a:t> :</a:t>
            </a:r>
            <a:endParaRPr kumimoji="0" lang="fr-FR" sz="2800" strike="noStrike" cap="none" normalizeH="0" baseline="0" dirty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4716016" y="2478200"/>
            <a:ext cx="347841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cs typeface="Arial" pitchFamily="34" charset="0"/>
                <a:sym typeface="Wingdings"/>
              </a:rPr>
              <a:t> </a:t>
            </a:r>
            <a:r>
              <a:rPr kumimoji="0" lang="fr-FR" sz="2000" strike="noStrike" cap="none" normalizeH="0" baseline="0" dirty="0">
                <a:ln>
                  <a:noFill/>
                </a:ln>
                <a:effectLst/>
                <a:latin typeface="+mj-lt"/>
                <a:cs typeface="Arial" pitchFamily="34" charset="0"/>
              </a:rPr>
              <a:t>Si </a:t>
            </a:r>
            <a:r>
              <a:rPr kumimoji="0" lang="fr-FR" sz="2000" b="1" strike="noStrike" cap="none" normalizeH="0" baseline="0" dirty="0">
                <a:ln>
                  <a:noFill/>
                </a:ln>
                <a:effectLst/>
                <a:latin typeface="+mj-lt"/>
                <a:cs typeface="Arial" pitchFamily="34" charset="0"/>
              </a:rPr>
              <a:t>C</a:t>
            </a:r>
            <a:r>
              <a:rPr kumimoji="0" lang="fr-FR" sz="2000" b="1" strike="noStrike" cap="none" normalizeH="0" baseline="-25000" dirty="0">
                <a:ln>
                  <a:noFill/>
                </a:ln>
                <a:effectLst/>
                <a:latin typeface="+mj-lt"/>
                <a:cs typeface="Arial" pitchFamily="34" charset="0"/>
              </a:rPr>
              <a:t>P</a:t>
            </a:r>
            <a:r>
              <a:rPr kumimoji="0" lang="fr-FR" sz="2000" strike="noStrike" cap="none" normalizeH="0" baseline="0" dirty="0">
                <a:ln>
                  <a:noFill/>
                </a:ln>
                <a:effectLst/>
                <a:latin typeface="+mj-lt"/>
                <a:cs typeface="Arial" pitchFamily="34" charset="0"/>
              </a:rPr>
              <a:t> n’est </a:t>
            </a:r>
            <a:r>
              <a:rPr kumimoji="0" lang="fr-FR" sz="2000" u="wavy" strike="noStrike" cap="none" normalizeH="0" dirty="0">
                <a:ln>
                  <a:noFill/>
                </a:ln>
                <a:effectLst/>
                <a:latin typeface="+mj-lt"/>
                <a:cs typeface="Arial" pitchFamily="34" charset="0"/>
              </a:rPr>
              <a:t>pas constant</a:t>
            </a:r>
            <a:r>
              <a:rPr kumimoji="0" lang="fr-FR" sz="2000" strike="noStrike" cap="none" normalizeH="0" baseline="0" dirty="0">
                <a:ln>
                  <a:noFill/>
                </a:ln>
                <a:effectLst/>
                <a:latin typeface="+mj-lt"/>
                <a:cs typeface="Arial" pitchFamily="34" charset="0"/>
              </a:rPr>
              <a:t> :</a:t>
            </a:r>
            <a:endParaRPr kumimoji="0" lang="fr-FR" sz="2800" strike="noStrike" cap="none" normalizeH="0" baseline="0" dirty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7010" t="61000" r="23223" b="20000"/>
          <a:stretch>
            <a:fillRect/>
          </a:stretch>
        </p:blipFill>
        <p:spPr bwMode="auto">
          <a:xfrm>
            <a:off x="755576" y="2857290"/>
            <a:ext cx="2808312" cy="1008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46693" t="60920" r="23540" b="20600"/>
          <a:stretch>
            <a:fillRect/>
          </a:stretch>
        </p:blipFill>
        <p:spPr bwMode="auto">
          <a:xfrm>
            <a:off x="5364088" y="2857290"/>
            <a:ext cx="2808312" cy="98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1" name="Connecteur droit 50"/>
          <p:cNvCxnSpPr/>
          <p:nvPr/>
        </p:nvCxnSpPr>
        <p:spPr>
          <a:xfrm>
            <a:off x="0" y="3933056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1403648" y="1556792"/>
            <a:ext cx="1728192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/>
          <p:cNvSpPr/>
          <p:nvPr/>
        </p:nvSpPr>
        <p:spPr>
          <a:xfrm>
            <a:off x="5896719" y="1556792"/>
            <a:ext cx="1728192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/>
          <p:cNvSpPr/>
          <p:nvPr/>
        </p:nvSpPr>
        <p:spPr>
          <a:xfrm>
            <a:off x="683568" y="2863953"/>
            <a:ext cx="2952328" cy="9700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5292080" y="2863953"/>
            <a:ext cx="2952328" cy="9700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49629" y="4765774"/>
            <a:ext cx="9036496" cy="202612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L’enthalpie massique (</a:t>
            </a:r>
            <a:r>
              <a:rPr kumimoji="0" lang="fr-FR" sz="2000" b="1" i="1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resp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molaire) de changement d’état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	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2"/>
          <p:cNvSpPr>
            <a:spLocks noChangeArrowheads="1"/>
          </p:cNvSpPr>
          <p:nvPr/>
        </p:nvSpPr>
        <p:spPr bwMode="auto">
          <a:xfrm>
            <a:off x="0" y="4765774"/>
            <a:ext cx="9036496" cy="202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L’enthalpie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massi-que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resp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molaire) de changement d’état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resp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m1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d’un corps pur passant de l’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état physique 1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à l’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état physique 2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à la température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à la pression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représente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l’énergie qu’il faut fournir à 1 kg (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resp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 1 mol) de ce corps pur sous forme de transfert thermique pour le faire passer de l’état physique 1 à l’état physique 2 à la température T et à la pression P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2"/>
          <p:cNvSpPr>
            <a:spLocks noChangeArrowheads="1"/>
          </p:cNvSpPr>
          <p:nvPr/>
        </p:nvSpPr>
        <p:spPr bwMode="auto">
          <a:xfrm>
            <a:off x="0" y="4153434"/>
            <a:ext cx="6084168" cy="50405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i="0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  <a:sym typeface="Wingdings 3"/>
              </a:rPr>
              <a:t></a:t>
            </a:r>
            <a:r>
              <a:rPr kumimoji="0" lang="fr-FR" sz="2200" i="0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  <a:sym typeface="Wingdings 3"/>
              </a:rPr>
              <a:t> 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Cas particulier quand</a:t>
            </a:r>
            <a:r>
              <a:rPr kumimoji="0" lang="fr-FR" sz="2200" b="1" i="0" u="sng" strike="noStrike" cap="none" normalizeH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il y a CHANGEMENT D’ETAT</a:t>
            </a:r>
            <a:r>
              <a:rPr kumimoji="0" lang="fr-FR" sz="2200" b="1" i="0" u="none" strike="noStrike" cap="none" normalizeH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! </a:t>
            </a:r>
            <a:endParaRPr kumimoji="0" lang="fr-FR" sz="2200" b="1" i="0" u="none" strike="noStrike" cap="none" normalizeH="0" baseline="0" dirty="0">
              <a:ln>
                <a:noFill/>
              </a:ln>
              <a:effectLst/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65" name="Connecteur droit 64"/>
          <p:cNvCxnSpPr/>
          <p:nvPr/>
        </p:nvCxnSpPr>
        <p:spPr>
          <a:xfrm>
            <a:off x="7596336" y="1777170"/>
            <a:ext cx="136815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>
            <a:off x="8964488" y="1777170"/>
            <a:ext cx="0" cy="244827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>
            <a:off x="7380312" y="3793394"/>
            <a:ext cx="0" cy="432048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2"/>
          <p:cNvSpPr>
            <a:spLocks noChangeArrowheads="1"/>
          </p:cNvSpPr>
          <p:nvPr/>
        </p:nvSpPr>
        <p:spPr bwMode="auto">
          <a:xfrm>
            <a:off x="5929135" y="4203408"/>
            <a:ext cx="396044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Relations non applicables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Rectangle 7"/>
          <p:cNvSpPr>
            <a:spLocks noChangeArrowheads="1"/>
          </p:cNvSpPr>
          <p:nvPr/>
        </p:nvSpPr>
        <p:spPr bwMode="auto">
          <a:xfrm>
            <a:off x="0" y="747781"/>
            <a:ext cx="9144000" cy="4375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</a:pPr>
            <a:r>
              <a:rPr kumimoji="0" lang="fr-FR" sz="2000" i="1" strike="noStrike" cap="none" normalizeH="0" baseline="0" dirty="0">
                <a:ln>
                  <a:noFill/>
                </a:ln>
                <a:effectLst/>
                <a:latin typeface="+mj-lt"/>
                <a:cs typeface="Arial" pitchFamily="34" charset="0"/>
              </a:rPr>
              <a:t>Variation</a:t>
            </a:r>
            <a:r>
              <a:rPr kumimoji="0" lang="fr-FR" sz="2000" b="1" i="1" strike="noStrike" cap="none" normalizeH="0" baseline="0" dirty="0">
                <a:ln>
                  <a:noFill/>
                </a:ln>
                <a:effectLst/>
                <a:latin typeface="+mj-lt"/>
                <a:cs typeface="Arial" pitchFamily="34" charset="0"/>
              </a:rPr>
              <a:t> </a:t>
            </a:r>
            <a:r>
              <a:rPr lang="fr-FR" sz="2000" b="1" dirty="0"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>
                <a:latin typeface="Cooper Std Black" pitchFamily="18" charset="0"/>
                <a:cs typeface="Arial" pitchFamily="34" charset="0"/>
              </a:rPr>
              <a:t>T</a:t>
            </a:r>
            <a:r>
              <a:rPr lang="fr-FR" sz="2000" dirty="0">
                <a:latin typeface="+mj-lt"/>
                <a:cs typeface="Arial" pitchFamily="34" charset="0"/>
              </a:rPr>
              <a:t> de la </a:t>
            </a:r>
            <a:r>
              <a:rPr lang="fr-FR" sz="2000" dirty="0" smtClean="0">
                <a:latin typeface="+mj-lt"/>
                <a:cs typeface="Arial" pitchFamily="34" charset="0"/>
              </a:rPr>
              <a:t>température</a:t>
            </a:r>
            <a:r>
              <a:rPr lang="fr-FR" sz="2800" dirty="0" smtClean="0">
                <a:cs typeface="Arial" pitchFamily="34" charset="0"/>
              </a:rPr>
              <a:t> </a:t>
            </a:r>
            <a:r>
              <a:rPr lang="fr-FR" sz="2000" dirty="0" smtClean="0">
                <a:cs typeface="Arial" pitchFamily="34" charset="0"/>
              </a:rPr>
              <a:t>(transformation </a:t>
            </a:r>
            <a:r>
              <a:rPr lang="fr-FR" sz="2000" b="1" i="1" dirty="0" smtClean="0">
                <a:cs typeface="Arial" pitchFamily="34" charset="0"/>
              </a:rPr>
              <a:t>non élémentaire</a:t>
            </a:r>
            <a:r>
              <a:rPr lang="fr-FR" sz="2000" dirty="0" smtClean="0">
                <a:cs typeface="Arial" pitchFamily="34" charset="0"/>
              </a:rPr>
              <a:t>) </a:t>
            </a:r>
            <a:endParaRPr kumimoji="0" lang="fr-FR" sz="2000" b="1" i="1" strike="noStrike" cap="none" normalizeH="0" baseline="0" dirty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63" grpId="0" animBg="1"/>
      <p:bldP spid="7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9629" y="66658"/>
            <a:ext cx="9036496" cy="202612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L’enthalpie massique (</a:t>
            </a:r>
            <a:r>
              <a:rPr kumimoji="0" lang="fr-FR" sz="2000" b="1" i="1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resp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molaire) de changement d’état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	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017" y="77119"/>
            <a:ext cx="9036496" cy="195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L’enthalpie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massi-que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resp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molaire) de changement d’état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resp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m1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d’un corps pur passant de l’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état physique 1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à l’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état physique 2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à la température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à la pression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représente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l’énergie qu’il faut fournir à 1 kg (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resp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 1 mol) de ce corps pur sous forme de transfert thermique pour le faire passer de l’état physique 1 à l’état physique 2 à la température T et à la pression P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-52450" y="2636912"/>
            <a:ext cx="9211496" cy="174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 Enthalpie massique de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fusion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de l’eau à 0 °C :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6600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D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h</a:t>
            </a:r>
            <a:r>
              <a:rPr kumimoji="0" lang="fr-FR" sz="2000" b="1" i="0" u="none" strike="noStrike" cap="none" normalizeH="0" baseline="-30000" dirty="0" err="1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fusion</a:t>
            </a:r>
            <a:r>
              <a:rPr kumimoji="0" lang="fr-FR" sz="2000" b="1" i="0" u="none" strike="noStrike" cap="none" normalizeH="0" baseline="-30000" dirty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(eau)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= 335 kJ.kg</a:t>
            </a:r>
            <a:r>
              <a:rPr kumimoji="0" lang="fr-FR" sz="2000" b="1" i="0" u="none" strike="noStrike" cap="none" normalizeH="0" baseline="30000" dirty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– 1 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 Enthalpie massique de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solidification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de l’eau à 0 °C :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6600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D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h</a:t>
            </a:r>
            <a:r>
              <a:rPr kumimoji="0" lang="fr-FR" sz="2000" b="1" i="0" u="none" strike="noStrike" cap="none" normalizeH="0" baseline="-30000" dirty="0" err="1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solidification</a:t>
            </a:r>
            <a:r>
              <a:rPr kumimoji="0" lang="fr-FR" sz="2000" b="1" i="0" u="none" strike="noStrike" cap="none" normalizeH="0" baseline="-30000" dirty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(eau)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= – 335 kJ.kg</a:t>
            </a:r>
            <a:r>
              <a:rPr kumimoji="0" lang="fr-FR" sz="2000" b="1" i="0" u="none" strike="noStrike" cap="none" normalizeH="0" baseline="30000" dirty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– 1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 Enthalpie massique de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vaporisation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de l’eau à 100 °C :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D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h</a:t>
            </a:r>
            <a:r>
              <a:rPr kumimoji="0" lang="fr-FR" sz="2000" b="1" i="0" u="none" strike="noStrike" cap="none" normalizeH="0" baseline="-30000" dirty="0" err="1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vaporisation</a:t>
            </a:r>
            <a:r>
              <a:rPr kumimoji="0" lang="fr-FR" sz="2000" b="1" i="0" u="none" strike="noStrike" cap="none" normalizeH="0" baseline="-3000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(eau)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= 2260 kJ.kg</a:t>
            </a:r>
            <a:r>
              <a:rPr kumimoji="0" lang="fr-FR" sz="2000" b="1" i="0" u="none" strike="noStrike" cap="none" normalizeH="0" baseline="3000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– 1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 Enthalpie massique de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condensation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à l’état liquide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de l’eau à 100 °C 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                                                                   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D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h</a:t>
            </a:r>
            <a:r>
              <a:rPr kumimoji="0" lang="fr-FR" sz="2000" b="1" i="0" u="none" strike="noStrike" cap="none" normalizeH="0" baseline="-30000" dirty="0" err="1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condensation</a:t>
            </a:r>
            <a:r>
              <a:rPr kumimoji="0" lang="fr-FR" sz="2000" b="1" i="0" u="none" strike="noStrike" cap="none" normalizeH="0" baseline="-3000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à l’état liquide (eau)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= – 2260 kJ.kg</a:t>
            </a:r>
            <a:r>
              <a:rPr kumimoji="0" lang="fr-FR" sz="2000" b="1" i="0" u="none" strike="noStrike" cap="none" normalizeH="0" baseline="3000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– 1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2204864"/>
            <a:ext cx="17636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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Exemples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: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9974" y="4509120"/>
            <a:ext cx="9036496" cy="223224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Commentaires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	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47762" y="4941168"/>
            <a:ext cx="8996238" cy="974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Une enthalpie massique ou molaire de changement d’état est 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POSITIVE quand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il faut fournir de l’énergie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 système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pour que le changement d’état ait lieu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(et négative dans le cas contraire).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3762" y="5982331"/>
            <a:ext cx="8972734" cy="695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</a:t>
            </a:r>
            <a:r>
              <a:rPr lang="fr-FR" sz="2000" dirty="0"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Deux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changements d’états inverses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ont une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enthalpie molaire de changement d’état OPPOSEE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l’une à l’autre.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63688" y="2204864"/>
            <a:ext cx="2592288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i="1" dirty="0">
                <a:solidFill>
                  <a:schemeClr val="accent6">
                    <a:lumMod val="50000"/>
                  </a:schemeClr>
                </a:solidFill>
                <a:latin typeface="Bahnschrift Condensed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Pour une pression de 1 bar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  <p:bldP spid="6" grpId="0"/>
      <p:bldP spid="7" grpId="0" animBg="1"/>
      <p:bldP spid="1026" grpId="0"/>
      <p:bldP spid="1027" grpId="0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008" y="44624"/>
            <a:ext cx="9036496" cy="202612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Commentaires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	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8312" y="404664"/>
            <a:ext cx="8996238" cy="974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Une enthalpie massique ou molaire de changement d’état est 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POSITIVE quand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il faut fournir de l’énergie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 système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pour que le changement d’état ait lieu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(et négative dans le cas contraire).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3762" y="1340768"/>
            <a:ext cx="8972734" cy="695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</a:t>
            </a:r>
            <a:r>
              <a:rPr lang="fr-FR" sz="2000" dirty="0"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Deux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changements d’états inverses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ont une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enthalpie molaire de changement d’état OPPOSEE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l’une à l’autre.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7530" y="2167581"/>
            <a:ext cx="9036496" cy="1909491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Conséquence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</a:t>
            </a:r>
            <a:r>
              <a:rPr lang="fr-FR" sz="2000" b="1" i="1" dirty="0"/>
              <a:t>Lors d’un changement d’état</a:t>
            </a:r>
            <a:r>
              <a:rPr lang="fr-FR" sz="2000" dirty="0"/>
              <a:t> d’une masse </a:t>
            </a:r>
            <a:r>
              <a:rPr lang="fr-FR" sz="2000" b="1" dirty="0"/>
              <a:t>m</a:t>
            </a:r>
            <a:r>
              <a:rPr lang="fr-FR" sz="2000" dirty="0"/>
              <a:t> ou d’une quantité de matière </a:t>
            </a:r>
            <a:r>
              <a:rPr lang="fr-FR" sz="2000" b="1" dirty="0"/>
              <a:t>n</a:t>
            </a:r>
            <a:r>
              <a:rPr lang="fr-FR" sz="2000" dirty="0"/>
              <a:t> de corps pur, </a:t>
            </a:r>
            <a:r>
              <a:rPr lang="fr-FR" sz="2000" b="1" i="1" dirty="0"/>
              <a:t>on calculera la variation d’enthalpie par l’une des formules ci-dessous</a:t>
            </a:r>
            <a:r>
              <a:rPr lang="fr-FR" sz="2000" dirty="0"/>
              <a:t> :</a:t>
            </a:r>
            <a:r>
              <a:rPr kumimoji="0" lang="fr-FR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	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777610" y="3212976"/>
            <a:ext cx="2952328" cy="4320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= m ×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561586" y="3717032"/>
            <a:ext cx="367240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J            kg                   J.kg</a:t>
            </a:r>
            <a:r>
              <a:rPr kumimoji="0" lang="fr-FR" sz="2000" b="1" i="0" u="none" strike="noStrike" cap="none" normalizeH="0" baseline="30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– 1 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5098090" y="3212976"/>
            <a:ext cx="2952328" cy="4320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= n ×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25000" dirty="0">
                <a:latin typeface="Arial" pitchFamily="34" charset="0"/>
                <a:cs typeface="Arial" pitchFamily="34" charset="0"/>
              </a:rPr>
              <a:t>m1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5026082" y="3717032"/>
            <a:ext cx="396044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J            mol               J.mol</a:t>
            </a:r>
            <a:r>
              <a:rPr kumimoji="0" lang="fr-FR" sz="2000" b="1" i="0" u="none" strike="noStrike" cap="none" normalizeH="0" baseline="30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– 1 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Connecteur droit 17"/>
          <p:cNvCxnSpPr/>
          <p:nvPr/>
        </p:nvCxnSpPr>
        <p:spPr>
          <a:xfrm flipV="1">
            <a:off x="849618" y="3573016"/>
            <a:ext cx="360040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V="1">
            <a:off x="1857730" y="3573016"/>
            <a:ext cx="360040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 flipV="1">
            <a:off x="2793834" y="3573016"/>
            <a:ext cx="360040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 flipV="1">
            <a:off x="7186322" y="3573016"/>
            <a:ext cx="360040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6322226" y="3573016"/>
            <a:ext cx="216024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5242106" y="3573016"/>
            <a:ext cx="360040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0" y="4133691"/>
            <a:ext cx="9144000" cy="18004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fr-FR" sz="2000" dirty="0" smtClean="0">
                <a:solidFill>
                  <a:srgbClr val="000000"/>
                </a:solidFill>
                <a:latin typeface="Helvetica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</a:t>
            </a:r>
            <a:r>
              <a:rPr lang="fr-FR" sz="2000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fr-FR" sz="2000" b="1" u="sng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</a:t>
            </a:r>
            <a:r>
              <a:rPr lang="fr-FR" sz="2000" b="1" u="sng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5</a:t>
            </a:r>
            <a:r>
              <a:rPr lang="fr-FR" sz="2000" dirty="0">
                <a:solidFill>
                  <a:srgbClr val="000000"/>
                </a:solidFill>
                <a:latin typeface="Helvetica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</a:t>
            </a:r>
            <a:r>
              <a:rPr lang="fr-FR" sz="200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</a:t>
            </a:r>
            <a:r>
              <a:rPr lang="fr-FR" sz="2000" dirty="0">
                <a:solidFill>
                  <a:srgbClr val="000000"/>
                </a:solidFill>
                <a:latin typeface="Helvetica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</a:t>
            </a:r>
            <a:endParaRPr lang="fr-FR" sz="2000" dirty="0" smtClean="0">
              <a:solidFill>
                <a:srgbClr val="000000"/>
              </a:solidFill>
              <a:latin typeface="Helvetica" pitchFamily="34" charset="0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  <a:p>
            <a:pPr lvl="0" algn="just"/>
            <a:r>
              <a:rPr lang="fr-FR" sz="2000" dirty="0" smtClean="0">
                <a:solidFill>
                  <a:srgbClr val="000000"/>
                </a:solidFill>
                <a:latin typeface="Helvetica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#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capacité thermique massique à pression constante de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l’eau :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b="1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4,18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kJ.K</a:t>
            </a:r>
            <a:r>
              <a:rPr lang="fr-FR" b="1" baseline="30000" dirty="0" smtClean="0">
                <a:latin typeface="Times New Roman" pitchFamily="18" charset="0"/>
                <a:cs typeface="Times New Roman" pitchFamily="18" charset="0"/>
              </a:rPr>
              <a:t> – 1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.kg</a:t>
            </a:r>
            <a:r>
              <a:rPr lang="fr-FR" b="1" baseline="30000" dirty="0" smtClean="0">
                <a:latin typeface="Times New Roman" pitchFamily="18" charset="0"/>
                <a:cs typeface="Times New Roman" pitchFamily="18" charset="0"/>
              </a:rPr>
              <a:t> – 1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000" dirty="0" smtClean="0">
                <a:solidFill>
                  <a:srgbClr val="000000"/>
                </a:solidFill>
                <a:latin typeface="Helvetica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#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enthalpie massique de fusion de l’eau à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0°C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sz="2000" b="1" dirty="0" err="1" smtClean="0">
                <a:latin typeface="Symbol" pitchFamily="18" charset="2"/>
                <a:cs typeface="Times New Roman" pitchFamily="18" charset="0"/>
              </a:rPr>
              <a:t>D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fr-FR" sz="2000" b="1" baseline="-25000" dirty="0" err="1" smtClean="0">
                <a:latin typeface="Times New Roman" pitchFamily="18" charset="0"/>
                <a:cs typeface="Times New Roman" pitchFamily="18" charset="0"/>
              </a:rPr>
              <a:t>FUSION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 (eau)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= 335 kJ.kg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</a:rPr>
              <a:t>– 1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fr-FR" sz="1100" dirty="0" smtClean="0">
              <a:solidFill>
                <a:srgbClr val="000000"/>
              </a:solidFill>
              <a:latin typeface="Helvetica" pitchFamily="34" charset="0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  <a:p>
            <a:pPr lvl="0" algn="just"/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Calculer la variation d’enthalpie </a:t>
            </a:r>
            <a:r>
              <a:rPr lang="fr-FR" sz="2000" b="1" dirty="0" err="1" smtClean="0">
                <a:latin typeface="Symbol" pitchFamily="18" charset="2"/>
                <a:cs typeface="Times New Roman" pitchFamily="18" charset="0"/>
              </a:rPr>
              <a:t>D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fr-FR" sz="2000" b="1" baseline="-25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d’une masse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FR" sz="2000" b="1" baseline="-25000" dirty="0" err="1">
                <a:latin typeface="Times New Roman" pitchFamily="18" charset="0"/>
                <a:cs typeface="Times New Roman" pitchFamily="18" charset="0"/>
              </a:rPr>
              <a:t>eau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 = 200 g</a:t>
            </a:r>
            <a:r>
              <a:rPr lang="fr-FR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d’eau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dont la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tem-pérature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varie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 = 25 °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jusqu’à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= 10 °C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sous une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pression de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1 bar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5883232"/>
            <a:ext cx="8996238" cy="42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système (l’eau)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ne subit </a:t>
            </a:r>
            <a:r>
              <a:rPr kumimoji="0" lang="fr-FR" sz="2000" b="0" i="0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pas de changement d’état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</a:t>
            </a:r>
            <a:r>
              <a:rPr kumimoji="0" lang="fr-FR" sz="20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000" b="0" i="0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constante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: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062916" y="6165304"/>
            <a:ext cx="2627784" cy="974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951868" y="6281380"/>
            <a:ext cx="42484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/>
              </a:rPr>
              <a:t>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       </a:t>
            </a:r>
            <a:r>
              <a:rPr kumimoji="0" lang="fr-FR" sz="20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eau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err="1" smtClean="0">
                <a:solidFill>
                  <a:srgbClr val="002060"/>
                </a:solidFill>
                <a:latin typeface="Arial"/>
                <a:cs typeface="Arial"/>
              </a:rPr>
              <a:t>c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/>
                <a:cs typeface="Arial"/>
              </a:rPr>
              <a:t>P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9654C2AE-79D5-23F8-D21B-98A26F6CF1E4}"/>
              </a:ext>
            </a:extLst>
          </p:cNvPr>
          <p:cNvSpPr/>
          <p:nvPr/>
        </p:nvSpPr>
        <p:spPr>
          <a:xfrm>
            <a:off x="4572000" y="6281380"/>
            <a:ext cx="3240360" cy="432048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50" grpId="0" animBg="1"/>
      <p:bldP spid="2052" grpId="0"/>
      <p:bldP spid="15" grpId="0" animBg="1"/>
      <p:bldP spid="16" grpId="0"/>
      <p:bldP spid="24" grpId="0" animBg="1"/>
      <p:bldP spid="17" grpId="0"/>
      <p:bldP spid="21" grpId="0"/>
      <p:bldP spid="26" grpId="0"/>
      <p:bldP spid="2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0" y="1674402"/>
            <a:ext cx="9144000" cy="18004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fr-FR" sz="2000" dirty="0" smtClean="0">
                <a:solidFill>
                  <a:srgbClr val="000000"/>
                </a:solidFill>
                <a:latin typeface="Helvetica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</a:t>
            </a:r>
            <a:r>
              <a:rPr lang="fr-FR" sz="2000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fr-FR" sz="2000" b="1" u="sng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</a:t>
            </a:r>
            <a:r>
              <a:rPr lang="fr-FR" sz="2000" b="1" u="sng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5</a:t>
            </a:r>
            <a:r>
              <a:rPr lang="fr-FR" sz="2000" dirty="0">
                <a:solidFill>
                  <a:srgbClr val="000000"/>
                </a:solidFill>
                <a:latin typeface="Helvetica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</a:t>
            </a:r>
            <a:r>
              <a:rPr lang="fr-FR" sz="200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</a:t>
            </a:r>
            <a:r>
              <a:rPr lang="fr-FR" sz="2000" dirty="0">
                <a:solidFill>
                  <a:srgbClr val="000000"/>
                </a:solidFill>
                <a:latin typeface="Helvetica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</a:t>
            </a:r>
            <a:endParaRPr lang="fr-FR" sz="2000" dirty="0" smtClean="0">
              <a:solidFill>
                <a:srgbClr val="000000"/>
              </a:solidFill>
              <a:latin typeface="Helvetica" pitchFamily="34" charset="0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  <a:p>
            <a:pPr lvl="0" algn="just"/>
            <a:r>
              <a:rPr lang="fr-FR" sz="2000" dirty="0" smtClean="0">
                <a:solidFill>
                  <a:srgbClr val="000000"/>
                </a:solidFill>
                <a:latin typeface="Helvetica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#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capacité thermique massique à pression constante de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l’eau :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b="1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4,18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kJ.K</a:t>
            </a:r>
            <a:r>
              <a:rPr lang="fr-FR" b="1" baseline="30000" dirty="0" smtClean="0">
                <a:latin typeface="Times New Roman" pitchFamily="18" charset="0"/>
                <a:cs typeface="Times New Roman" pitchFamily="18" charset="0"/>
              </a:rPr>
              <a:t> – 1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.kg</a:t>
            </a:r>
            <a:r>
              <a:rPr lang="fr-FR" b="1" baseline="30000" dirty="0" smtClean="0">
                <a:latin typeface="Times New Roman" pitchFamily="18" charset="0"/>
                <a:cs typeface="Times New Roman" pitchFamily="18" charset="0"/>
              </a:rPr>
              <a:t> – 1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000" dirty="0" smtClean="0">
                <a:solidFill>
                  <a:srgbClr val="000000"/>
                </a:solidFill>
                <a:latin typeface="Helvetica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#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enthalpie massique de fusion de l’eau à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0°C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sz="2000" b="1" dirty="0" err="1" smtClean="0">
                <a:latin typeface="Symbol" pitchFamily="18" charset="2"/>
                <a:cs typeface="Times New Roman" pitchFamily="18" charset="0"/>
              </a:rPr>
              <a:t>D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fr-FR" sz="2000" b="1" baseline="-25000" dirty="0" err="1" smtClean="0">
                <a:latin typeface="Times New Roman" pitchFamily="18" charset="0"/>
                <a:cs typeface="Times New Roman" pitchFamily="18" charset="0"/>
              </a:rPr>
              <a:t>FUSION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 (eau)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= 335 kJ.kg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</a:rPr>
              <a:t>– 1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fr-FR" sz="1100" dirty="0" smtClean="0">
              <a:solidFill>
                <a:srgbClr val="000000"/>
              </a:solidFill>
              <a:latin typeface="Helvetica" pitchFamily="34" charset="0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  <a:p>
            <a:pPr lvl="0" algn="just"/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Calculer la variation d’enthalpie </a:t>
            </a:r>
            <a:r>
              <a:rPr lang="fr-FR" sz="2000" b="1" dirty="0" err="1" smtClean="0">
                <a:latin typeface="Symbol" pitchFamily="18" charset="2"/>
                <a:cs typeface="Times New Roman" pitchFamily="18" charset="0"/>
              </a:rPr>
              <a:t>D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fr-FR" sz="2000" b="1" baseline="-25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d’une masse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FR" sz="2000" b="1" baseline="-25000" dirty="0" err="1">
                <a:latin typeface="Times New Roman" pitchFamily="18" charset="0"/>
                <a:cs typeface="Times New Roman" pitchFamily="18" charset="0"/>
              </a:rPr>
              <a:t>eau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 = 200 g</a:t>
            </a:r>
            <a:r>
              <a:rPr lang="fr-FR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d’eau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dont la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tem-pérature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varie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 = 25 °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jusqu’à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= 10 °C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sous une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pression de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1 bar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3423943"/>
            <a:ext cx="8996238" cy="42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système (l’eau)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ne subit </a:t>
            </a:r>
            <a:r>
              <a:rPr kumimoji="0" lang="fr-FR" sz="2000" b="0" i="0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pas de changement d’état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</a:t>
            </a:r>
            <a:r>
              <a:rPr kumimoji="0" lang="fr-FR" sz="20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000" b="0" i="0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constante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: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062916" y="3706015"/>
            <a:ext cx="2627784" cy="51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951868" y="3822091"/>
            <a:ext cx="42484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/>
              </a:rPr>
              <a:t>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       </a:t>
            </a:r>
            <a:r>
              <a:rPr kumimoji="0" lang="fr-FR" sz="20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eau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err="1" smtClean="0">
                <a:solidFill>
                  <a:srgbClr val="002060"/>
                </a:solidFill>
                <a:latin typeface="Arial"/>
                <a:cs typeface="Arial"/>
              </a:rPr>
              <a:t>c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/>
                <a:cs typeface="Arial"/>
              </a:rPr>
              <a:t>P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9654C2AE-79D5-23F8-D21B-98A26F6CF1E4}"/>
              </a:ext>
            </a:extLst>
          </p:cNvPr>
          <p:cNvSpPr/>
          <p:nvPr/>
        </p:nvSpPr>
        <p:spPr>
          <a:xfrm>
            <a:off x="4572000" y="3811074"/>
            <a:ext cx="3240360" cy="432048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79512" y="4299797"/>
            <a:ext cx="57606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1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/>
              </a:rPr>
              <a:t>AN</a:t>
            </a:r>
            <a:r>
              <a:rPr kumimoji="0" lang="fr-FR" sz="20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kumimoji="0" lang="fr-FR" sz="20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       </a:t>
            </a:r>
            <a:r>
              <a:rPr kumimoji="0" lang="fr-FR" sz="20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0,200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4,18.10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/>
                <a:cs typeface="Arial"/>
              </a:rPr>
              <a:t>3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(10 – 25)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xmlns="" id="{C8F35DD9-408E-91D2-9AE8-73B632B0C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248" y="4227789"/>
            <a:ext cx="2160240" cy="47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000" b="1" i="0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=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–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1,3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.10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J</a:t>
            </a:r>
            <a:endParaRPr kumimoji="0" lang="fr-FR" sz="2800" b="1" i="0" u="sng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57530" y="44625"/>
            <a:ext cx="9036496" cy="158417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Conséquence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</a:t>
            </a:r>
            <a:r>
              <a:rPr lang="fr-FR" sz="2000" b="1" i="1" dirty="0"/>
              <a:t>Lors d’un changement d’état</a:t>
            </a:r>
            <a:r>
              <a:rPr lang="fr-FR" sz="2000" dirty="0"/>
              <a:t> d’une masse </a:t>
            </a:r>
            <a:r>
              <a:rPr lang="fr-FR" sz="2000" b="1" dirty="0"/>
              <a:t>m</a:t>
            </a:r>
            <a:r>
              <a:rPr lang="fr-FR" sz="2000" dirty="0"/>
              <a:t> ou d’une quantité de matière </a:t>
            </a:r>
            <a:r>
              <a:rPr lang="fr-FR" sz="2000" b="1" dirty="0"/>
              <a:t>n</a:t>
            </a:r>
            <a:r>
              <a:rPr lang="fr-FR" sz="2000" dirty="0"/>
              <a:t> de corps pur, </a:t>
            </a:r>
            <a:r>
              <a:rPr lang="fr-FR" sz="2000" b="1" i="1" dirty="0"/>
              <a:t>on calculera la variation d’enthalpie par l’une des formules ci-dessous</a:t>
            </a:r>
            <a:r>
              <a:rPr lang="fr-FR" sz="2000" dirty="0"/>
              <a:t> :</a:t>
            </a:r>
            <a:r>
              <a:rPr kumimoji="0" lang="fr-FR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	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777610" y="1090019"/>
            <a:ext cx="2952328" cy="4320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= m ×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1547664" y="570714"/>
            <a:ext cx="367240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J            kg 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J.kg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30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– 1 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5098090" y="1090019"/>
            <a:ext cx="2952328" cy="4320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= n ×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25000" dirty="0">
                <a:latin typeface="Arial" pitchFamily="34" charset="0"/>
                <a:cs typeface="Arial" pitchFamily="34" charset="0"/>
              </a:rPr>
              <a:t>m1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5796136" y="620688"/>
            <a:ext cx="316835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J            mol     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J.mol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30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– 1 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Connecteur droit 34"/>
          <p:cNvCxnSpPr/>
          <p:nvPr/>
        </p:nvCxnSpPr>
        <p:spPr>
          <a:xfrm flipV="1">
            <a:off x="1331640" y="908720"/>
            <a:ext cx="360040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V="1">
            <a:off x="2267744" y="908720"/>
            <a:ext cx="360040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>
            <a:off x="2987824" y="908720"/>
            <a:ext cx="360040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H="1">
            <a:off x="7236296" y="908720"/>
            <a:ext cx="504056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V="1">
            <a:off x="6516216" y="908720"/>
            <a:ext cx="288032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V="1">
            <a:off x="5508104" y="908720"/>
            <a:ext cx="360040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"/>
          <p:cNvSpPr>
            <a:spLocks noChangeArrowheads="1"/>
          </p:cNvSpPr>
          <p:nvPr/>
        </p:nvSpPr>
        <p:spPr bwMode="auto">
          <a:xfrm>
            <a:off x="0" y="4797152"/>
            <a:ext cx="9144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Calculer la variation d’enthalpie </a:t>
            </a:r>
            <a:r>
              <a:rPr lang="fr-FR" sz="2000" b="1" dirty="0" err="1" smtClean="0">
                <a:latin typeface="Symbol" pitchFamily="18" charset="2"/>
                <a:cs typeface="Times New Roman" pitchFamily="18" charset="0"/>
              </a:rPr>
              <a:t>D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fr-FR" sz="2000" b="1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d’une masse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FR" sz="2000" b="1" baseline="-25000" dirty="0" err="1">
                <a:latin typeface="Times New Roman" pitchFamily="18" charset="0"/>
                <a:cs typeface="Times New Roman" pitchFamily="18" charset="0"/>
              </a:rPr>
              <a:t>eau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500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fr-FR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de glace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initia-lement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à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°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qui fond à moitié sous une pression de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1 bar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0" y="5667208"/>
            <a:ext cx="8996238" cy="42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système (l’eau)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subit un </a:t>
            </a:r>
            <a:r>
              <a:rPr kumimoji="0" lang="fr-FR" sz="2000" b="0" i="0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changement d’état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: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5436096" y="5650231"/>
            <a:ext cx="936104" cy="51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9" name="Connecteur droit 48"/>
          <p:cNvCxnSpPr/>
          <p:nvPr/>
        </p:nvCxnSpPr>
        <p:spPr>
          <a:xfrm>
            <a:off x="6300192" y="5863139"/>
            <a:ext cx="64807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6289175" y="5451130"/>
            <a:ext cx="7920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eau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416268" y="5877272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/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6876256" y="5661248"/>
            <a:ext cx="187220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FUSION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(eau)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9654C2AE-79D5-23F8-D21B-98A26F6CF1E4}"/>
              </a:ext>
            </a:extLst>
          </p:cNvPr>
          <p:cNvSpPr/>
          <p:nvPr/>
        </p:nvSpPr>
        <p:spPr>
          <a:xfrm>
            <a:off x="5436096" y="5517232"/>
            <a:ext cx="3240360" cy="72008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216024" y="6237312"/>
            <a:ext cx="197971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1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/>
              </a:rPr>
              <a:t>AN</a:t>
            </a:r>
            <a:r>
              <a:rPr kumimoji="0" lang="fr-FR" sz="20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kumimoji="0" lang="fr-FR" sz="20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       </a:t>
            </a:r>
            <a:r>
              <a:rPr kumimoji="0" lang="fr-FR" sz="20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">
            <a:extLst>
              <a:ext uri="{FF2B5EF4-FFF2-40B4-BE49-F238E27FC236}">
                <a16:creationId xmlns:a16="http://schemas.microsoft.com/office/drawing/2014/main" xmlns="" id="{C8F35DD9-408E-91D2-9AE8-73B632B0C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2991" y="6231406"/>
            <a:ext cx="2160240" cy="47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000" b="1" i="0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=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8,38.10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J</a:t>
            </a:r>
            <a:endParaRPr kumimoji="0" lang="fr-FR" sz="2800" b="1" i="0" u="sng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6" name="Connecteur droit 55"/>
          <p:cNvCxnSpPr/>
          <p:nvPr/>
        </p:nvCxnSpPr>
        <p:spPr>
          <a:xfrm>
            <a:off x="2206753" y="6437851"/>
            <a:ext cx="64807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2123728" y="6025842"/>
            <a:ext cx="864096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0,500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339752" y="6457890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/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2843808" y="6237312"/>
            <a:ext cx="129614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335.10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/>
                <a:cs typeface="Arial"/>
              </a:rPr>
              <a:t>3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45" grpId="0" animBg="1"/>
      <p:bldP spid="46" grpId="0"/>
      <p:bldP spid="48" grpId="0"/>
      <p:bldP spid="50" grpId="0"/>
      <p:bldP spid="51" grpId="0"/>
      <p:bldP spid="52" grpId="0"/>
      <p:bldP spid="53" grpId="0" animBg="1"/>
      <p:bldP spid="54" grpId="0"/>
      <p:bldP spid="55" grpId="0"/>
      <p:bldP spid="57" grpId="0"/>
      <p:bldP spid="58" grpId="0"/>
      <p:bldP spid="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611560" y="1939982"/>
            <a:ext cx="72521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Il peut arriver qu’une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grandeur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d’état 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EXTERIEURE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reste constante</a:t>
            </a:r>
            <a:r>
              <a:rPr kumimoji="0" lang="fr-FR" sz="2000" b="1" i="1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: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7504" y="2372030"/>
            <a:ext cx="8964488" cy="7200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Transformation MONOBARE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23528" y="2374588"/>
            <a:ext cx="8640960" cy="71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 Transformation ayant lieu à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PRESSION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ex-térieure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constante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9291" y="3212976"/>
            <a:ext cx="8964488" cy="216024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Transformation MONOTHERME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1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Vocabulaire</a:t>
            </a: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: </a:t>
            </a:r>
            <a:r>
              <a:rPr kumimoji="0" lang="fr-FR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dirty="0">
                <a:latin typeface="Arial" pitchFamily="34" charset="0"/>
                <a:cs typeface="Arial" pitchFamily="34" charset="0"/>
              </a:rPr>
              <a:t>- Une paroi qui </a:t>
            </a:r>
            <a:r>
              <a:rPr lang="fr-FR" b="1" i="1" dirty="0">
                <a:latin typeface="Arial" pitchFamily="34" charset="0"/>
                <a:cs typeface="Arial" pitchFamily="34" charset="0"/>
              </a:rPr>
              <a:t>permet des échanges thermiques</a:t>
            </a:r>
            <a:r>
              <a:rPr lang="fr-FR" dirty="0">
                <a:latin typeface="Arial" pitchFamily="34" charset="0"/>
                <a:cs typeface="Arial" pitchFamily="34" charset="0"/>
              </a:rPr>
              <a:t> avec l’extérieur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latin typeface="Arial" pitchFamily="34" charset="0"/>
                <a:cs typeface="Arial" pitchFamily="34" charset="0"/>
              </a:rPr>
              <a:t>                              est dite _______________ ;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latin typeface="Arial" pitchFamily="34" charset="0"/>
                <a:cs typeface="Arial" pitchFamily="34" charset="0"/>
              </a:rPr>
              <a:t>		  - Une paroi qui </a:t>
            </a:r>
            <a:r>
              <a:rPr lang="fr-FR" b="1" i="1" dirty="0">
                <a:latin typeface="Arial" pitchFamily="34" charset="0"/>
                <a:cs typeface="Arial" pitchFamily="34" charset="0"/>
              </a:rPr>
              <a:t>ne permet pas d’échanges thermiques</a:t>
            </a:r>
            <a:r>
              <a:rPr lang="fr-FR" dirty="0">
                <a:latin typeface="Arial" pitchFamily="34" charset="0"/>
                <a:cs typeface="Arial" pitchFamily="34" charset="0"/>
              </a:rPr>
              <a:t> avec l’ex-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latin typeface="Arial" pitchFamily="34" charset="0"/>
                <a:cs typeface="Arial" pitchFamily="34" charset="0"/>
              </a:rPr>
              <a:t>                              </a:t>
            </a:r>
            <a:r>
              <a:rPr lang="fr-FR" dirty="0" err="1">
                <a:latin typeface="Arial" pitchFamily="34" charset="0"/>
                <a:cs typeface="Arial" pitchFamily="34" charset="0"/>
              </a:rPr>
              <a:t>térieur</a:t>
            </a:r>
            <a:r>
              <a:rPr lang="fr-FR" dirty="0">
                <a:latin typeface="Arial" pitchFamily="34" charset="0"/>
                <a:cs typeface="Arial" pitchFamily="34" charset="0"/>
              </a:rPr>
              <a:t>  est dite _____________ 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25315" y="3215534"/>
            <a:ext cx="8640960" cy="71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      Transformation ayant lieu à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TEMPERA-TURE extérieure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constante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834791" y="4365104"/>
            <a:ext cx="22322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DIATHERMANE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624321" y="4894868"/>
            <a:ext cx="22322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ATHERMANE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5418500"/>
            <a:ext cx="504825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71550" y="5489937"/>
            <a:ext cx="8172450" cy="1323439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fr-FR" sz="2000" i="1" dirty="0"/>
              <a:t>Pour qu’une transformation soit MONOTHERME, il faut que le système thermodynamique étudié soit au contact d’un </a:t>
            </a:r>
            <a:r>
              <a:rPr lang="fr-FR" sz="2000" b="1" i="1" u="sng" dirty="0"/>
              <a:t>THERMOSTAT</a:t>
            </a:r>
            <a:r>
              <a:rPr lang="fr-FR" sz="2000" i="1" dirty="0"/>
              <a:t>, c'est-à-dire d’un </a:t>
            </a:r>
            <a:r>
              <a:rPr lang="fr-FR" sz="2000" b="1" i="1" dirty="0"/>
              <a:t>système dont la température est constante quels que soient les échanges énergétiques qu’il effectue</a:t>
            </a:r>
            <a:r>
              <a:rPr lang="fr-FR" sz="2000" i="1" dirty="0"/>
              <a:t>.</a:t>
            </a:r>
            <a:endParaRPr lang="fr-FR" sz="2000" dirty="0">
              <a:sym typeface="Wingdings 2" pitchFamily="18" charset="2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7504" y="44624"/>
            <a:ext cx="8964488" cy="7920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Transformation ISOBARE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87016" y="48858"/>
            <a:ext cx="871128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Transformation au cours de laquelle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la PRES-SION du système reste constante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07504" y="934259"/>
            <a:ext cx="8964488" cy="7920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Transformation ISOTHERME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287016" y="938493"/>
            <a:ext cx="871128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Transformation au cours de laquelle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la TEMPERATURE du système reste constante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fr-FR" sz="2000" dirty="0" smtClean="0">
                <a:solidFill>
                  <a:srgbClr val="000000"/>
                </a:solidFill>
                <a:latin typeface="Helvetica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</a:t>
            </a:r>
            <a:r>
              <a:rPr lang="fr-FR" sz="2000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fr-FR" sz="2000" b="1" u="sng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</a:t>
            </a:r>
            <a:r>
              <a:rPr lang="fr-FR" sz="2000" b="1" u="sng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5</a:t>
            </a:r>
            <a:r>
              <a:rPr lang="fr-FR" sz="2000" dirty="0">
                <a:solidFill>
                  <a:srgbClr val="000000"/>
                </a:solidFill>
                <a:latin typeface="Helvetica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</a:t>
            </a:r>
            <a:endParaRPr lang="fr-FR" sz="1100" dirty="0" smtClean="0">
              <a:solidFill>
                <a:srgbClr val="000000"/>
              </a:solidFill>
              <a:latin typeface="Helvetica" pitchFamily="34" charset="0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  <a:p>
            <a:pPr lvl="0" algn="just"/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Calculer la variation d’enthalpie </a:t>
            </a:r>
            <a:r>
              <a:rPr lang="fr-FR" sz="2000" b="1" dirty="0" err="1" smtClean="0">
                <a:latin typeface="Symbol" pitchFamily="18" charset="2"/>
                <a:cs typeface="Times New Roman" pitchFamily="18" charset="0"/>
              </a:rPr>
              <a:t>D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fr-FR" sz="2000" b="1" baseline="-25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d’une masse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FR" sz="2000" b="1" baseline="-25000" dirty="0" err="1">
                <a:latin typeface="Times New Roman" pitchFamily="18" charset="0"/>
                <a:cs typeface="Times New Roman" pitchFamily="18" charset="0"/>
              </a:rPr>
              <a:t>eau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 = 200 g</a:t>
            </a:r>
            <a:r>
              <a:rPr lang="fr-FR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d’eau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dont la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tem-pérature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varie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 = 25 °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jusqu’à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= 10 °C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sous une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pression de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1 bar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980728"/>
            <a:ext cx="8996238" cy="42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système (l’eau)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ne subit </a:t>
            </a:r>
            <a:r>
              <a:rPr kumimoji="0" lang="fr-FR" sz="2000" b="0" i="0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pas de changement d’état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</a:t>
            </a:r>
            <a:r>
              <a:rPr kumimoji="0" lang="fr-FR" sz="20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000" b="0" i="0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constante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: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062916" y="1196752"/>
            <a:ext cx="2627784" cy="51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951868" y="1312828"/>
            <a:ext cx="42484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/>
              </a:rPr>
              <a:t>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       </a:t>
            </a:r>
            <a:r>
              <a:rPr kumimoji="0" lang="fr-FR" sz="20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eau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err="1" smtClean="0">
                <a:solidFill>
                  <a:srgbClr val="002060"/>
                </a:solidFill>
                <a:latin typeface="Arial"/>
                <a:cs typeface="Arial"/>
              </a:rPr>
              <a:t>c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/>
                <a:cs typeface="Arial"/>
              </a:rPr>
              <a:t>P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9654C2AE-79D5-23F8-D21B-98A26F6CF1E4}"/>
              </a:ext>
            </a:extLst>
          </p:cNvPr>
          <p:cNvSpPr/>
          <p:nvPr/>
        </p:nvSpPr>
        <p:spPr>
          <a:xfrm>
            <a:off x="4572000" y="1301811"/>
            <a:ext cx="3240360" cy="432048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79512" y="1790534"/>
            <a:ext cx="57606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1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/>
              </a:rPr>
              <a:t>AN</a:t>
            </a:r>
            <a:r>
              <a:rPr kumimoji="0" lang="fr-FR" sz="20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kumimoji="0" lang="fr-FR" sz="20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       </a:t>
            </a:r>
            <a:r>
              <a:rPr kumimoji="0" lang="fr-FR" sz="20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0,200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4,18.10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/>
                <a:cs typeface="Arial"/>
              </a:rPr>
              <a:t>3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(10 – 25)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xmlns="" id="{C8F35DD9-408E-91D2-9AE8-73B632B0C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248" y="1718526"/>
            <a:ext cx="2160240" cy="47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000" b="1" i="0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=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–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1,3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.10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J</a:t>
            </a:r>
            <a:endParaRPr kumimoji="0" lang="fr-FR" sz="2800" b="1" i="0" u="sng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"/>
          <p:cNvSpPr>
            <a:spLocks noChangeArrowheads="1"/>
          </p:cNvSpPr>
          <p:nvPr/>
        </p:nvSpPr>
        <p:spPr bwMode="auto">
          <a:xfrm>
            <a:off x="0" y="2204864"/>
            <a:ext cx="9144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Calculer la variation d’enthalpie </a:t>
            </a:r>
            <a:r>
              <a:rPr lang="fr-FR" sz="2000" b="1" dirty="0" err="1" smtClean="0">
                <a:latin typeface="Symbol" pitchFamily="18" charset="2"/>
                <a:cs typeface="Times New Roman" pitchFamily="18" charset="0"/>
              </a:rPr>
              <a:t>D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fr-FR" sz="2000" b="1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d’une masse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FR" sz="2000" b="1" baseline="-25000" dirty="0" err="1">
                <a:latin typeface="Times New Roman" pitchFamily="18" charset="0"/>
                <a:cs typeface="Times New Roman" pitchFamily="18" charset="0"/>
              </a:rPr>
              <a:t>eau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500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fr-FR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de glace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initia-lement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à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°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qui fond à moitié sous une pression de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1 bar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0" y="3019040"/>
            <a:ext cx="8996238" cy="42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système (l’eau)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subit un </a:t>
            </a:r>
            <a:r>
              <a:rPr kumimoji="0" lang="fr-FR" sz="2000" b="0" i="0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changement d’état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: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5436096" y="3002063"/>
            <a:ext cx="936104" cy="51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9" name="Connecteur droit 48"/>
          <p:cNvCxnSpPr/>
          <p:nvPr/>
        </p:nvCxnSpPr>
        <p:spPr>
          <a:xfrm>
            <a:off x="6300192" y="3214971"/>
            <a:ext cx="64807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6289175" y="2802962"/>
            <a:ext cx="7920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eau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416268" y="3229104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/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6876256" y="3013080"/>
            <a:ext cx="187220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FUSION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(eau)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9654C2AE-79D5-23F8-D21B-98A26F6CF1E4}"/>
              </a:ext>
            </a:extLst>
          </p:cNvPr>
          <p:cNvSpPr/>
          <p:nvPr/>
        </p:nvSpPr>
        <p:spPr>
          <a:xfrm>
            <a:off x="5436096" y="2869064"/>
            <a:ext cx="3240360" cy="72008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216024" y="3589144"/>
            <a:ext cx="197971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1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/>
              </a:rPr>
              <a:t>AN</a:t>
            </a:r>
            <a:r>
              <a:rPr kumimoji="0" lang="fr-FR" sz="20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kumimoji="0" lang="fr-FR" sz="20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       </a:t>
            </a:r>
            <a:r>
              <a:rPr kumimoji="0" lang="fr-FR" sz="20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">
            <a:extLst>
              <a:ext uri="{FF2B5EF4-FFF2-40B4-BE49-F238E27FC236}">
                <a16:creationId xmlns:a16="http://schemas.microsoft.com/office/drawing/2014/main" xmlns="" id="{C8F35DD9-408E-91D2-9AE8-73B632B0C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2991" y="3583238"/>
            <a:ext cx="2160240" cy="47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000" b="1" i="0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=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8,38.10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J</a:t>
            </a:r>
            <a:endParaRPr kumimoji="0" lang="fr-FR" sz="2800" b="1" i="0" u="sng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6" name="Connecteur droit 55"/>
          <p:cNvCxnSpPr/>
          <p:nvPr/>
        </p:nvCxnSpPr>
        <p:spPr>
          <a:xfrm>
            <a:off x="2206753" y="3789683"/>
            <a:ext cx="64807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2123728" y="3377674"/>
            <a:ext cx="864096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0,500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339752" y="3809722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/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2843808" y="3589144"/>
            <a:ext cx="129614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335.10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/>
                <a:cs typeface="Arial"/>
              </a:rPr>
              <a:t>3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435633" y="4391376"/>
            <a:ext cx="89498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3)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Enthalpie et 1</a:t>
            </a:r>
            <a:r>
              <a:rPr kumimoji="0" lang="fr-FR" sz="2000" b="1" i="0" u="sng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er</a:t>
            </a:r>
            <a:r>
              <a:rPr kumimoji="0" lang="fr-FR" sz="2000" b="1" i="0" u="sng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principe pour une transformation MONOBARE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3264839" y="4823424"/>
            <a:ext cx="1926580" cy="17707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Etat initial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I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ext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I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7009255" y="4823424"/>
            <a:ext cx="1926580" cy="17707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Etat final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F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ext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F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AutoShape 4"/>
          <p:cNvSpPr>
            <a:spLocks noChangeArrowheads="1"/>
          </p:cNvSpPr>
          <p:nvPr/>
        </p:nvSpPr>
        <p:spPr bwMode="auto">
          <a:xfrm>
            <a:off x="5569095" y="5471496"/>
            <a:ext cx="1063778" cy="480431"/>
          </a:xfrm>
          <a:prstGeom prst="rightArrow">
            <a:avLst>
              <a:gd name="adj1" fmla="val 50000"/>
              <a:gd name="adj2" fmla="val 54821"/>
            </a:avLst>
          </a:prstGeom>
          <a:solidFill>
            <a:srgbClr val="006600"/>
          </a:solidFill>
          <a:ln w="57150">
            <a:solidFill>
              <a:srgbClr val="00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47" name="Rectangle 1"/>
          <p:cNvSpPr>
            <a:spLocks noChangeArrowheads="1"/>
          </p:cNvSpPr>
          <p:nvPr/>
        </p:nvSpPr>
        <p:spPr bwMode="auto">
          <a:xfrm>
            <a:off x="168495" y="4823424"/>
            <a:ext cx="2808312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400" b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</a:t>
            </a:r>
            <a:r>
              <a:rPr kumimoji="0" lang="fr-FR" sz="2400" b="1" u="none" strike="noStrike" cap="none" normalizeH="0" baseline="-2500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ext</a:t>
            </a:r>
            <a:r>
              <a:rPr kumimoji="0" lang="fr-FR" sz="240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constante </a:t>
            </a:r>
            <a:endParaRPr kumimoji="0" lang="fr-FR" sz="4800" b="1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1"/>
          <p:cNvSpPr>
            <a:spLocks noChangeArrowheads="1"/>
          </p:cNvSpPr>
          <p:nvPr/>
        </p:nvSpPr>
        <p:spPr bwMode="auto">
          <a:xfrm>
            <a:off x="168495" y="5399488"/>
            <a:ext cx="2808312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4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Equilibre mécanique </a:t>
            </a:r>
            <a:r>
              <a:rPr kumimoji="0" lang="fr-FR" sz="2400" b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avec l’extérieur</a:t>
            </a:r>
            <a:r>
              <a:rPr kumimoji="0" lang="fr-FR" sz="24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dans EI et EF</a:t>
            </a:r>
            <a:endParaRPr kumimoji="0" lang="fr-FR" sz="480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43" grpId="0" animBg="1"/>
      <p:bldP spid="44" grpId="0" animBg="1"/>
      <p:bldP spid="47" grpId="0" animBg="1"/>
      <p:bldP spid="6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"/>
          <p:cNvSpPr>
            <a:spLocks noChangeArrowheads="1"/>
          </p:cNvSpPr>
          <p:nvPr/>
        </p:nvSpPr>
        <p:spPr bwMode="auto">
          <a:xfrm>
            <a:off x="0" y="-27384"/>
            <a:ext cx="9144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Calculer la variation d’enthalpie </a:t>
            </a:r>
            <a:r>
              <a:rPr lang="fr-FR" sz="2000" b="1" dirty="0" err="1" smtClean="0">
                <a:latin typeface="Symbol" pitchFamily="18" charset="2"/>
                <a:cs typeface="Times New Roman" pitchFamily="18" charset="0"/>
              </a:rPr>
              <a:t>D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fr-FR" sz="2000" b="1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d’une masse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FR" sz="2000" b="1" baseline="-25000" dirty="0" err="1">
                <a:latin typeface="Times New Roman" pitchFamily="18" charset="0"/>
                <a:cs typeface="Times New Roman" pitchFamily="18" charset="0"/>
              </a:rPr>
              <a:t>eau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500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fr-FR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de glace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initia-lement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à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°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qui fond à moitié sous une pression de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1 bar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0" y="770664"/>
            <a:ext cx="8996238" cy="42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système (l’eau)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subit un </a:t>
            </a:r>
            <a:r>
              <a:rPr kumimoji="0" lang="fr-FR" sz="2000" b="0" i="0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changement d’état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: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5436096" y="769815"/>
            <a:ext cx="936104" cy="51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9" name="Connecteur droit 48"/>
          <p:cNvCxnSpPr/>
          <p:nvPr/>
        </p:nvCxnSpPr>
        <p:spPr>
          <a:xfrm>
            <a:off x="6300192" y="982723"/>
            <a:ext cx="64807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6289175" y="570714"/>
            <a:ext cx="7920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eau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416268" y="996856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/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6876256" y="780832"/>
            <a:ext cx="187220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FUSION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(eau)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9654C2AE-79D5-23F8-D21B-98A26F6CF1E4}"/>
              </a:ext>
            </a:extLst>
          </p:cNvPr>
          <p:cNvSpPr/>
          <p:nvPr/>
        </p:nvSpPr>
        <p:spPr>
          <a:xfrm>
            <a:off x="5436096" y="636816"/>
            <a:ext cx="3240360" cy="72008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216024" y="1356896"/>
            <a:ext cx="197971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1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/>
              </a:rPr>
              <a:t>AN</a:t>
            </a:r>
            <a:r>
              <a:rPr kumimoji="0" lang="fr-FR" sz="20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kumimoji="0" lang="fr-FR" sz="20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       </a:t>
            </a:r>
            <a:r>
              <a:rPr kumimoji="0" lang="fr-FR" sz="20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">
            <a:extLst>
              <a:ext uri="{FF2B5EF4-FFF2-40B4-BE49-F238E27FC236}">
                <a16:creationId xmlns:a16="http://schemas.microsoft.com/office/drawing/2014/main" xmlns="" id="{C8F35DD9-408E-91D2-9AE8-73B632B0C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2991" y="1350990"/>
            <a:ext cx="2160240" cy="47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000" b="1" i="0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=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8,38.10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J</a:t>
            </a:r>
            <a:endParaRPr kumimoji="0" lang="fr-FR" sz="2800" b="1" i="0" u="sng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6" name="Connecteur droit 55"/>
          <p:cNvCxnSpPr/>
          <p:nvPr/>
        </p:nvCxnSpPr>
        <p:spPr>
          <a:xfrm>
            <a:off x="2206753" y="1557435"/>
            <a:ext cx="64807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2123728" y="1145426"/>
            <a:ext cx="864096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0,500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339752" y="1577474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/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2843808" y="1356896"/>
            <a:ext cx="129614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335.10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/>
                <a:cs typeface="Arial"/>
              </a:rPr>
              <a:t>3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435633" y="2012647"/>
            <a:ext cx="89498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3)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Enthalpie et 1</a:t>
            </a:r>
            <a:r>
              <a:rPr kumimoji="0" lang="fr-FR" sz="2000" b="1" i="0" u="sng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er</a:t>
            </a:r>
            <a:r>
              <a:rPr kumimoji="0" lang="fr-FR" sz="2000" b="1" i="0" u="sng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principe pour une transformation MONOBARE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3264839" y="2444695"/>
            <a:ext cx="1926580" cy="17707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Etat initial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I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ext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I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7009255" y="2444695"/>
            <a:ext cx="1926580" cy="17707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Etat final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F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ext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F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AutoShape 4"/>
          <p:cNvSpPr>
            <a:spLocks noChangeArrowheads="1"/>
          </p:cNvSpPr>
          <p:nvPr/>
        </p:nvSpPr>
        <p:spPr bwMode="auto">
          <a:xfrm>
            <a:off x="5569095" y="3092767"/>
            <a:ext cx="1063778" cy="480431"/>
          </a:xfrm>
          <a:prstGeom prst="rightArrow">
            <a:avLst>
              <a:gd name="adj1" fmla="val 50000"/>
              <a:gd name="adj2" fmla="val 54821"/>
            </a:avLst>
          </a:prstGeom>
          <a:solidFill>
            <a:srgbClr val="006600"/>
          </a:solidFill>
          <a:ln w="57150">
            <a:solidFill>
              <a:srgbClr val="00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47" name="Rectangle 1"/>
          <p:cNvSpPr>
            <a:spLocks noChangeArrowheads="1"/>
          </p:cNvSpPr>
          <p:nvPr/>
        </p:nvSpPr>
        <p:spPr bwMode="auto">
          <a:xfrm>
            <a:off x="168495" y="2444695"/>
            <a:ext cx="2808312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400" b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</a:t>
            </a:r>
            <a:r>
              <a:rPr kumimoji="0" lang="fr-FR" sz="2400" b="1" u="none" strike="noStrike" cap="none" normalizeH="0" baseline="-2500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ext</a:t>
            </a:r>
            <a:r>
              <a:rPr kumimoji="0" lang="fr-FR" sz="240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constante </a:t>
            </a:r>
            <a:endParaRPr kumimoji="0" lang="fr-FR" sz="4800" b="1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1"/>
          <p:cNvSpPr>
            <a:spLocks noChangeArrowheads="1"/>
          </p:cNvSpPr>
          <p:nvPr/>
        </p:nvSpPr>
        <p:spPr bwMode="auto">
          <a:xfrm>
            <a:off x="168495" y="3020759"/>
            <a:ext cx="2808312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4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Equilibre mécanique </a:t>
            </a:r>
            <a:r>
              <a:rPr kumimoji="0" lang="fr-FR" sz="2400" b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avec l’extérieur</a:t>
            </a:r>
            <a:r>
              <a:rPr kumimoji="0" lang="fr-FR" sz="24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dans EI et EF</a:t>
            </a:r>
            <a:endParaRPr kumimoji="0" lang="fr-FR" sz="480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0" y="4221088"/>
            <a:ext cx="889248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</a:rPr>
              <a:t>Notations utilisées</a:t>
            </a:r>
            <a:r>
              <a:rPr kumimoji="0" lang="fr-FR" sz="24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: 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  <a:ea typeface="Arial Unicode MS" pitchFamily="34" charset="-128"/>
              <a:cs typeface="Calibri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    </a:t>
            </a:r>
            <a:r>
              <a:rPr kumimoji="0" lang="fr-FR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D</a:t>
            </a:r>
            <a:r>
              <a:rPr kumimoji="0" lang="fr-FR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</a:t>
            </a:r>
            <a:r>
              <a:rPr kumimoji="0" lang="fr-FR" sz="3200" b="1" i="0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          </a:t>
            </a: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D</a:t>
            </a: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U = U</a:t>
            </a:r>
            <a:r>
              <a:rPr kumimoji="0" lang="fr-FR" sz="3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</a:t>
            </a: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– U</a:t>
            </a:r>
            <a:r>
              <a:rPr kumimoji="0" lang="fr-FR" sz="3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I</a:t>
            </a:r>
            <a:r>
              <a:rPr lang="fr-FR" sz="3200" dirty="0">
                <a:latin typeface="Arial" pitchFamily="34" charset="0"/>
                <a:cs typeface="Arial" pitchFamily="34" charset="0"/>
              </a:rPr>
              <a:t>        </a:t>
            </a: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D</a:t>
            </a: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H = H</a:t>
            </a:r>
            <a:r>
              <a:rPr kumimoji="0" lang="fr-FR" sz="3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</a:t>
            </a: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– H</a:t>
            </a:r>
            <a:r>
              <a:rPr kumimoji="0" lang="fr-FR" sz="3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I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	         </a:t>
            </a:r>
            <a:r>
              <a:rPr kumimoji="0" lang="fr-FR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W</a:t>
            </a:r>
            <a:r>
              <a:rPr kumimoji="0" lang="fr-FR" sz="3200" b="1" i="0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pression</a:t>
            </a:r>
            <a:r>
              <a:rPr kumimoji="0" lang="fr-FR" sz="3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                          </a:t>
            </a: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W’</a:t>
            </a:r>
            <a:r>
              <a:rPr lang="fr-FR" sz="3200" dirty="0">
                <a:latin typeface="Arial" pitchFamily="34" charset="0"/>
                <a:cs typeface="Arial" pitchFamily="34" charset="0"/>
              </a:rPr>
              <a:t> 			</a:t>
            </a: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Q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58646" y="5935147"/>
            <a:ext cx="9001000" cy="86409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Expression du 1</a:t>
            </a:r>
            <a:r>
              <a:rPr lang="fr-FR" sz="2000" b="1" i="1" u="sng" baseline="30000" dirty="0"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 principe en fonction de </a:t>
            </a:r>
            <a:r>
              <a:rPr lang="fr-FR" sz="2000" b="1" u="sng" dirty="0" err="1">
                <a:latin typeface="Symbol" pitchFamily="18" charset="2"/>
                <a:cs typeface="Times New Roman" pitchFamily="18" charset="0"/>
              </a:rPr>
              <a:t>D</a:t>
            </a:r>
            <a:r>
              <a:rPr lang="fr-FR" sz="2000" b="1" u="sng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FR" sz="2000" b="1" u="sng" baseline="-250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u="sng" dirty="0">
                <a:latin typeface="Symbol" pitchFamily="18" charset="2"/>
                <a:cs typeface="Times New Roman" pitchFamily="18" charset="0"/>
              </a:rPr>
              <a:t>D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U, </a:t>
            </a:r>
            <a:r>
              <a:rPr lang="fr-FR" sz="2000" b="1" u="sng" dirty="0" err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fr-FR" sz="2000" b="1" u="sng" baseline="-25000" dirty="0" err="1">
                <a:latin typeface="Times New Roman" pitchFamily="18" charset="0"/>
                <a:cs typeface="Times New Roman" pitchFamily="18" charset="0"/>
              </a:rPr>
              <a:t>pression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, W’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kumimoji="0" lang="fr-FR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1619672" y="6295187"/>
            <a:ext cx="4430713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 =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pression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W’ + Q</a:t>
            </a:r>
            <a:endParaRPr kumimoji="0" lang="fr-FR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9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46649" y="0"/>
            <a:ext cx="89498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3)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Enthalpie et 1</a:t>
            </a:r>
            <a:r>
              <a:rPr kumimoji="0" lang="fr-FR" sz="2000" b="1" i="0" u="sng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er</a:t>
            </a:r>
            <a:r>
              <a:rPr kumimoji="0" lang="fr-FR" sz="2000" b="1" i="0" u="sng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principe pour une transformation MONOBARE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2204864"/>
            <a:ext cx="88924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Notations utilisées</a:t>
            </a:r>
            <a:r>
              <a:rPr kumimoji="0" lang="fr-FR" sz="24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: </a:t>
            </a:r>
            <a:r>
              <a:rPr kumimoji="0" lang="fr-FR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D</a:t>
            </a:r>
            <a:r>
              <a:rPr kumimoji="0" lang="fr-FR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</a:t>
            </a:r>
            <a:r>
              <a:rPr kumimoji="0" lang="fr-FR" sz="3200" b="1" i="0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</a:t>
            </a:r>
            <a:r>
              <a:rPr lang="fr-FR" sz="32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; </a:t>
            </a: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D</a:t>
            </a: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U = U</a:t>
            </a:r>
            <a:r>
              <a:rPr kumimoji="0" lang="fr-FR" sz="3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</a:t>
            </a: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– U</a:t>
            </a:r>
            <a:r>
              <a:rPr kumimoji="0" lang="fr-FR" sz="3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I</a:t>
            </a:r>
            <a:r>
              <a:rPr lang="fr-FR" sz="32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; </a:t>
            </a: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D</a:t>
            </a: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H = H</a:t>
            </a:r>
            <a:r>
              <a:rPr kumimoji="0" lang="fr-FR" sz="3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</a:t>
            </a: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– H</a:t>
            </a:r>
            <a:r>
              <a:rPr kumimoji="0" lang="fr-FR" sz="3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I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			</a:t>
            </a:r>
            <a:r>
              <a:rPr kumimoji="0" lang="fr-FR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 </a:t>
            </a:r>
            <a:r>
              <a:rPr kumimoji="0" lang="fr-FR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W</a:t>
            </a:r>
            <a:r>
              <a:rPr kumimoji="0" lang="fr-FR" sz="3200" b="1" i="0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pression</a:t>
            </a:r>
            <a:r>
              <a:rPr lang="fr-FR" sz="32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; </a:t>
            </a: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W’</a:t>
            </a:r>
            <a:r>
              <a:rPr lang="fr-FR" sz="32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; </a:t>
            </a: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Q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8646" y="3356992"/>
            <a:ext cx="9001000" cy="338437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Expression du 1</a:t>
            </a:r>
            <a:r>
              <a:rPr lang="fr-FR" sz="2000" b="1" i="1" u="sng" baseline="30000" dirty="0"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 principe en fonction de </a:t>
            </a:r>
            <a:r>
              <a:rPr lang="fr-FR" sz="2000" b="1" u="sng" dirty="0" err="1">
                <a:latin typeface="Symbol" pitchFamily="18" charset="2"/>
                <a:cs typeface="Times New Roman" pitchFamily="18" charset="0"/>
              </a:rPr>
              <a:t>D</a:t>
            </a:r>
            <a:r>
              <a:rPr lang="fr-FR" sz="2000" b="1" u="sng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FR" sz="2000" b="1" u="sng" baseline="-250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u="sng" dirty="0">
                <a:latin typeface="Symbol" pitchFamily="18" charset="2"/>
                <a:cs typeface="Times New Roman" pitchFamily="18" charset="0"/>
              </a:rPr>
              <a:t>D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U, </a:t>
            </a:r>
            <a:r>
              <a:rPr lang="fr-FR" sz="2000" b="1" u="sng" dirty="0" err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fr-FR" sz="2000" b="1" u="sng" baseline="-25000" dirty="0" err="1">
                <a:latin typeface="Times New Roman" pitchFamily="18" charset="0"/>
                <a:cs typeface="Times New Roman" pitchFamily="18" charset="0"/>
              </a:rPr>
              <a:t>pression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, W’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kumimoji="0" lang="fr-FR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  <a:buFont typeface="Wingdings" pitchFamily="2" charset="2"/>
              <a:buChar char=""/>
            </a:pPr>
            <a:r>
              <a:rPr kumimoji="0" lang="fr-FR" sz="2000" b="1" i="1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Expression du 1</a:t>
            </a:r>
            <a:r>
              <a:rPr lang="fr-FR" sz="2000" b="1" i="1" u="sng" baseline="30000" dirty="0"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 principe en fonction de </a:t>
            </a:r>
            <a:r>
              <a:rPr lang="fr-FR" sz="2000" b="1" u="sng" dirty="0" err="1">
                <a:latin typeface="Symbol" pitchFamily="18" charset="2"/>
                <a:cs typeface="Times New Roman" pitchFamily="18" charset="0"/>
              </a:rPr>
              <a:t>D</a:t>
            </a:r>
            <a:r>
              <a:rPr lang="fr-FR" sz="2000" b="1" u="sng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FR" sz="2000" b="1" u="sng" baseline="-250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, U</a:t>
            </a:r>
            <a:r>
              <a:rPr lang="fr-FR" sz="2000" b="1" u="sng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, U</a:t>
            </a:r>
            <a:r>
              <a:rPr lang="fr-FR" sz="2000" b="1" u="sng" baseline="-250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u="sng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2000" b="1" u="sng" baseline="-25000" dirty="0" err="1">
                <a:latin typeface="Times New Roman" pitchFamily="18" charset="0"/>
                <a:cs typeface="Times New Roman" pitchFamily="18" charset="0"/>
              </a:rPr>
              <a:t>ext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, V</a:t>
            </a:r>
            <a:r>
              <a:rPr lang="fr-FR" sz="2000" b="1" u="sng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, V</a:t>
            </a:r>
            <a:r>
              <a:rPr lang="fr-FR" sz="2000" b="1" u="sng" baseline="-250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, W’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kumimoji="0" 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Expression du 1</a:t>
            </a:r>
            <a:r>
              <a:rPr lang="fr-FR" sz="2000" b="1" i="1" u="sng" baseline="30000" dirty="0"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 principe en fonction de </a:t>
            </a:r>
            <a:r>
              <a:rPr lang="fr-FR" sz="2000" b="1" u="sng" dirty="0" err="1">
                <a:latin typeface="Symbol" pitchFamily="18" charset="2"/>
                <a:cs typeface="Times New Roman" pitchFamily="18" charset="0"/>
              </a:rPr>
              <a:t>D</a:t>
            </a:r>
            <a:r>
              <a:rPr lang="fr-FR" sz="2000" b="1" u="sng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FR" sz="2000" b="1" u="sng" baseline="-250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u="sng" dirty="0">
                <a:latin typeface="Symbol" pitchFamily="18" charset="2"/>
                <a:cs typeface="Times New Roman" pitchFamily="18" charset="0"/>
              </a:rPr>
              <a:t>D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H, W’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619672" y="3717032"/>
            <a:ext cx="4430713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 =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pression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W’ + Q</a:t>
            </a:r>
            <a:endParaRPr kumimoji="0" lang="fr-FR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971600" y="4653136"/>
            <a:ext cx="6984776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U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U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–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ext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× (V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V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I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+ W’ + Q</a:t>
            </a:r>
            <a:endParaRPr kumimoji="0" lang="fr-FR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899592" y="5661248"/>
            <a:ext cx="7704856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ext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× V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(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ext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× V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70C0"/>
                </a:solidFill>
                <a:effectLst/>
                <a:latin typeface="Symbol" pitchFamily="18" charset="2"/>
                <a:cs typeface="Arial" pitchFamily="34" charset="0"/>
              </a:rPr>
              <a:t>I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=  W’ + Q</a:t>
            </a:r>
            <a:endParaRPr kumimoji="0" lang="fr-FR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539552" y="6165304"/>
            <a:ext cx="396044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  <a:sym typeface="Wingdings"/>
              </a:rPr>
              <a:t>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 W’ + Q</a:t>
            </a:r>
            <a:endParaRPr kumimoji="0" lang="fr-FR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572000" y="6165304"/>
            <a:ext cx="374441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Wingdings"/>
              </a:rPr>
              <a:t>     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 =  W’ + Q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3275856" y="404664"/>
            <a:ext cx="1926580" cy="17707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Etat initial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I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ext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I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7020272" y="404664"/>
            <a:ext cx="1926580" cy="17707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Etat final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F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ext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F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5580112" y="1052736"/>
            <a:ext cx="1063778" cy="480431"/>
          </a:xfrm>
          <a:prstGeom prst="rightArrow">
            <a:avLst>
              <a:gd name="adj1" fmla="val 50000"/>
              <a:gd name="adj2" fmla="val 54821"/>
            </a:avLst>
          </a:prstGeom>
          <a:solidFill>
            <a:srgbClr val="006600"/>
          </a:solidFill>
          <a:ln w="57150">
            <a:solidFill>
              <a:srgbClr val="00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179512" y="404664"/>
            <a:ext cx="2808312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400" b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</a:t>
            </a:r>
            <a:r>
              <a:rPr kumimoji="0" lang="fr-FR" sz="2400" b="1" u="none" strike="noStrike" cap="none" normalizeH="0" baseline="-2500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ext</a:t>
            </a:r>
            <a:r>
              <a:rPr kumimoji="0" lang="fr-FR" sz="240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constante </a:t>
            </a:r>
            <a:endParaRPr kumimoji="0" lang="fr-FR" sz="4800" b="1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179512" y="980728"/>
            <a:ext cx="2808312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4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Equilibre mécanique </a:t>
            </a:r>
            <a:r>
              <a:rPr kumimoji="0" lang="fr-FR" sz="2400" b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avec l’extérieur</a:t>
            </a:r>
            <a:r>
              <a:rPr kumimoji="0" lang="fr-FR" sz="24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dans EI et EF</a:t>
            </a:r>
            <a:endParaRPr kumimoji="0" lang="fr-FR" sz="480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1" grpId="0"/>
      <p:bldP spid="29702" grpId="0"/>
      <p:bldP spid="2970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8646" y="476672"/>
            <a:ext cx="9001000" cy="5400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Expression du 1</a:t>
            </a:r>
            <a:r>
              <a:rPr lang="fr-FR" sz="2000" b="1" i="1" u="sng" baseline="30000" dirty="0"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 principe en fonction de </a:t>
            </a:r>
            <a:r>
              <a:rPr lang="fr-FR" sz="2000" b="1" u="sng" dirty="0" err="1">
                <a:latin typeface="Symbol" pitchFamily="18" charset="2"/>
                <a:cs typeface="Times New Roman" pitchFamily="18" charset="0"/>
              </a:rPr>
              <a:t>D</a:t>
            </a:r>
            <a:r>
              <a:rPr lang="fr-FR" sz="2000" b="1" u="sng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FR" sz="2000" b="1" u="sng" baseline="-250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u="sng" dirty="0">
                <a:latin typeface="Symbol" pitchFamily="18" charset="2"/>
                <a:cs typeface="Times New Roman" pitchFamily="18" charset="0"/>
              </a:rPr>
              <a:t>D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U, </a:t>
            </a:r>
            <a:r>
              <a:rPr lang="fr-FR" sz="2000" b="1" u="sng" dirty="0" err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fr-FR" sz="2000" b="1" u="sng" baseline="-25000" dirty="0" err="1">
                <a:latin typeface="Times New Roman" pitchFamily="18" charset="0"/>
                <a:cs typeface="Times New Roman" pitchFamily="18" charset="0"/>
              </a:rPr>
              <a:t>pression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, W’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  <a:buFont typeface="Wingdings" pitchFamily="2" charset="2"/>
              <a:buChar char=""/>
            </a:pPr>
            <a:r>
              <a:rPr kumimoji="0" lang="fr-FR" sz="2000" b="1" i="1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Expression du 1</a:t>
            </a:r>
            <a:r>
              <a:rPr lang="fr-FR" sz="2000" b="1" i="1" u="sng" baseline="30000" dirty="0"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 principe en fonction de </a:t>
            </a:r>
            <a:r>
              <a:rPr lang="fr-FR" sz="2000" b="1" u="sng" dirty="0" err="1">
                <a:latin typeface="Symbol" pitchFamily="18" charset="2"/>
                <a:cs typeface="Times New Roman" pitchFamily="18" charset="0"/>
              </a:rPr>
              <a:t>D</a:t>
            </a:r>
            <a:r>
              <a:rPr lang="fr-FR" sz="2000" b="1" u="sng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FR" sz="2000" b="1" u="sng" baseline="-250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, U</a:t>
            </a:r>
            <a:r>
              <a:rPr lang="fr-FR" sz="2000" b="1" u="sng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, U</a:t>
            </a:r>
            <a:r>
              <a:rPr lang="fr-FR" sz="2000" b="1" u="sng" baseline="-250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u="sng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2000" b="1" u="sng" baseline="-25000" dirty="0" err="1">
                <a:latin typeface="Times New Roman" pitchFamily="18" charset="0"/>
                <a:cs typeface="Times New Roman" pitchFamily="18" charset="0"/>
              </a:rPr>
              <a:t>ext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, V</a:t>
            </a:r>
            <a:r>
              <a:rPr lang="fr-FR" sz="2000" b="1" u="sng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, V</a:t>
            </a:r>
            <a:r>
              <a:rPr lang="fr-FR" sz="2000" b="1" u="sng" baseline="-250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, W’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Expression du 1</a:t>
            </a:r>
            <a:r>
              <a:rPr lang="fr-FR" sz="2000" b="1" i="1" u="sng" baseline="30000" dirty="0"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 principe en fonction de </a:t>
            </a:r>
            <a:r>
              <a:rPr lang="fr-FR" sz="2000" b="1" u="sng" dirty="0" err="1">
                <a:latin typeface="Symbol" pitchFamily="18" charset="2"/>
                <a:cs typeface="Times New Roman" pitchFamily="18" charset="0"/>
              </a:rPr>
              <a:t>D</a:t>
            </a:r>
            <a:r>
              <a:rPr lang="fr-FR" sz="2000" b="1" u="sng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FR" sz="2000" b="1" u="sng" baseline="-250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u="sng" dirty="0">
                <a:latin typeface="Symbol" pitchFamily="18" charset="2"/>
                <a:cs typeface="Times New Roman" pitchFamily="18" charset="0"/>
              </a:rPr>
              <a:t>D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H, W’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Conclusion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95289" y="3109486"/>
            <a:ext cx="748883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/>
              <a:t>Au cours d’une </a:t>
            </a:r>
            <a:r>
              <a:rPr lang="fr-FR" sz="2000" b="1" dirty="0"/>
              <a:t>transformation </a:t>
            </a:r>
            <a:r>
              <a:rPr lang="fr-FR" sz="2000" b="1" dirty="0" err="1"/>
              <a:t>monobare</a:t>
            </a:r>
            <a:r>
              <a:rPr lang="fr-FR" sz="2000" b="1" dirty="0"/>
              <a:t> avec équilibre mécanique à l’état initial (</a:t>
            </a:r>
            <a:r>
              <a:rPr lang="fr-FR" sz="2000" b="1" dirty="0" err="1"/>
              <a:t>P</a:t>
            </a:r>
            <a:r>
              <a:rPr lang="fr-FR" sz="2000" b="1" baseline="-25000" dirty="0" err="1"/>
              <a:t>ext</a:t>
            </a:r>
            <a:r>
              <a:rPr lang="fr-FR" sz="2000" b="1" dirty="0"/>
              <a:t> = P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b="1" dirty="0"/>
              <a:t>) et à l’état final (</a:t>
            </a:r>
            <a:r>
              <a:rPr lang="fr-FR" sz="2000" b="1" dirty="0" err="1"/>
              <a:t>P</a:t>
            </a:r>
            <a:r>
              <a:rPr lang="fr-FR" sz="2000" b="1" baseline="-25000" dirty="0" err="1"/>
              <a:t>ext</a:t>
            </a:r>
            <a:r>
              <a:rPr lang="fr-FR" sz="2000" b="1" dirty="0"/>
              <a:t> = P</a:t>
            </a:r>
            <a:r>
              <a:rPr lang="fr-FR" sz="2000" b="1" baseline="-25000" dirty="0"/>
              <a:t>F</a:t>
            </a:r>
            <a:r>
              <a:rPr lang="fr-FR" sz="2000" b="1" dirty="0"/>
              <a:t>)</a:t>
            </a:r>
            <a:r>
              <a:rPr lang="fr-FR" sz="2000" dirty="0"/>
              <a:t> durant laquelle le système fermé reçoit le transfert thermique </a:t>
            </a:r>
            <a:r>
              <a:rPr lang="fr-FR" sz="2000" b="1" dirty="0"/>
              <a:t>Q</a:t>
            </a:r>
            <a:r>
              <a:rPr lang="fr-FR" sz="2000" dirty="0"/>
              <a:t> et le travail des forces extérieures </a:t>
            </a:r>
            <a:r>
              <a:rPr lang="fr-FR" sz="2000" b="1" dirty="0"/>
              <a:t>W’ </a:t>
            </a:r>
            <a:r>
              <a:rPr lang="fr-FR" sz="2000" dirty="0"/>
              <a:t>autres que les forces de pression, </a:t>
            </a:r>
            <a:r>
              <a:rPr lang="fr-FR" sz="2000" b="1" u="sng" dirty="0"/>
              <a:t>le premier principe de la thermodynamique s’écrit</a:t>
            </a:r>
            <a:r>
              <a:rPr lang="fr-FR" sz="2000" dirty="0"/>
              <a:t>, pour un système macroscopiquement au repos (</a:t>
            </a:r>
            <a:r>
              <a:rPr lang="fr-FR" sz="2000" b="1" dirty="0" err="1">
                <a:latin typeface="Symbol" pitchFamily="18" charset="2"/>
              </a:rPr>
              <a:t>D</a:t>
            </a:r>
            <a:r>
              <a:rPr lang="fr-FR" sz="2000" b="1" dirty="0" err="1"/>
              <a:t>E</a:t>
            </a:r>
            <a:r>
              <a:rPr lang="fr-FR" sz="2000" b="1" baseline="-25000" dirty="0" err="1"/>
              <a:t>m</a:t>
            </a:r>
            <a:r>
              <a:rPr lang="fr-FR" sz="2000" b="1" dirty="0"/>
              <a:t> = 0</a:t>
            </a:r>
            <a:r>
              <a:rPr lang="fr-FR" sz="2000" dirty="0"/>
              <a:t>) :</a:t>
            </a:r>
          </a:p>
          <a:p>
            <a:pPr algn="just"/>
            <a:endParaRPr lang="fr-FR" sz="1100" dirty="0"/>
          </a:p>
          <a:p>
            <a:pPr algn="just"/>
            <a:endParaRPr lang="fr-FR" sz="2000" dirty="0"/>
          </a:p>
          <a:p>
            <a:pPr algn="just"/>
            <a:r>
              <a:rPr lang="fr-FR" sz="2000" u="sng" dirty="0"/>
              <a:t>Si seules les forces de pression agissent</a:t>
            </a:r>
            <a:r>
              <a:rPr lang="fr-FR" sz="2000" dirty="0"/>
              <a:t>, alors : </a:t>
            </a: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851920" y="4869160"/>
            <a:ext cx="2016224" cy="4320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H =  W’ + Q</a:t>
            </a:r>
            <a:endParaRPr kumimoji="0" lang="fr-FR" sz="32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6588224" y="5363691"/>
            <a:ext cx="1440160" cy="4320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H =  Q</a:t>
            </a:r>
            <a:endParaRPr kumimoji="0" lang="fr-FR" sz="32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6021288"/>
            <a:ext cx="4905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115616" y="6021288"/>
            <a:ext cx="8028384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i="1" dirty="0"/>
              <a:t>L’intérêt de cette formulation du premier principe est qu’</a:t>
            </a:r>
            <a:r>
              <a:rPr lang="fr-FR" sz="2000" b="1" i="1" dirty="0"/>
              <a:t>elle évite de </a:t>
            </a:r>
            <a:r>
              <a:rPr lang="fr-FR" sz="2000" b="1" i="1" dirty="0" err="1"/>
              <a:t>calcu-ler</a:t>
            </a:r>
            <a:r>
              <a:rPr lang="fr-FR" sz="2000" b="1" i="1" dirty="0"/>
              <a:t> le travail des forces de pression</a:t>
            </a:r>
            <a:r>
              <a:rPr lang="fr-FR" sz="2000" i="1" dirty="0"/>
              <a:t> pour évaluer le transfert thermique.</a:t>
            </a:r>
            <a:endParaRPr lang="fr-FR" sz="2000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619672" y="836712"/>
            <a:ext cx="4430713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 =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pression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W’ + Q</a:t>
            </a:r>
            <a:endParaRPr kumimoji="0" lang="fr-FR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971600" y="1509167"/>
            <a:ext cx="6984776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U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U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–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ext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× (V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V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I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+ W’ + Q</a:t>
            </a:r>
            <a:endParaRPr kumimoji="0" lang="fr-FR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899592" y="2214389"/>
            <a:ext cx="7704856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ext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× V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(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ext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× V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70C0"/>
                </a:solidFill>
                <a:effectLst/>
                <a:latin typeface="Symbol" pitchFamily="18" charset="2"/>
                <a:cs typeface="Arial" pitchFamily="34" charset="0"/>
              </a:rPr>
              <a:t>I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=  W’ + Q</a:t>
            </a:r>
            <a:endParaRPr kumimoji="0" lang="fr-FR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539552" y="2613670"/>
            <a:ext cx="396044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  <a:sym typeface="Wingdings"/>
              </a:rPr>
              <a:t>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 W’ + Q</a:t>
            </a:r>
            <a:endParaRPr kumimoji="0" lang="fr-FR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4572000" y="2613670"/>
            <a:ext cx="374441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Wingdings"/>
              </a:rPr>
              <a:t>     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 =  W’ + Q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46649" y="0"/>
            <a:ext cx="89498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3)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Enthalpie et 1</a:t>
            </a:r>
            <a:r>
              <a:rPr kumimoji="0" lang="fr-FR" sz="2000" b="1" i="0" u="sng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er</a:t>
            </a:r>
            <a:r>
              <a:rPr kumimoji="0" lang="fr-FR" sz="2000" b="1" i="0" u="sng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principe pour une transformation MONOBARE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 animBg="1"/>
      <p:bldP spid="12" grpId="0" animBg="1"/>
      <p:bldP spid="1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8646" y="44624"/>
            <a:ext cx="9001000" cy="273630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Conclusion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82389" y="41717"/>
            <a:ext cx="748883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/>
              <a:t>Au cours d’une </a:t>
            </a:r>
            <a:r>
              <a:rPr lang="fr-FR" sz="2000" b="1" dirty="0"/>
              <a:t>transformation </a:t>
            </a:r>
            <a:r>
              <a:rPr lang="fr-FR" sz="2000" b="1" dirty="0" err="1"/>
              <a:t>monobare</a:t>
            </a:r>
            <a:r>
              <a:rPr lang="fr-FR" sz="2000" b="1" dirty="0"/>
              <a:t> avec équilibre mécanique à l’état initial (</a:t>
            </a:r>
            <a:r>
              <a:rPr lang="fr-FR" sz="2000" b="1" dirty="0" err="1"/>
              <a:t>P</a:t>
            </a:r>
            <a:r>
              <a:rPr lang="fr-FR" sz="2000" b="1" baseline="-25000" dirty="0" err="1"/>
              <a:t>ext</a:t>
            </a:r>
            <a:r>
              <a:rPr lang="fr-FR" sz="2000" b="1" dirty="0"/>
              <a:t> = P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b="1" dirty="0"/>
              <a:t>) et à l’état final (</a:t>
            </a:r>
            <a:r>
              <a:rPr lang="fr-FR" sz="2000" b="1" dirty="0" err="1"/>
              <a:t>P</a:t>
            </a:r>
            <a:r>
              <a:rPr lang="fr-FR" sz="2000" b="1" baseline="-25000" dirty="0" err="1"/>
              <a:t>ext</a:t>
            </a:r>
            <a:r>
              <a:rPr lang="fr-FR" sz="2000" b="1" dirty="0"/>
              <a:t> = P</a:t>
            </a:r>
            <a:r>
              <a:rPr lang="fr-FR" sz="2000" b="1" baseline="-25000" dirty="0"/>
              <a:t>F</a:t>
            </a:r>
            <a:r>
              <a:rPr lang="fr-FR" sz="2000" b="1" dirty="0"/>
              <a:t>)</a:t>
            </a:r>
            <a:r>
              <a:rPr lang="fr-FR" sz="2000" dirty="0"/>
              <a:t> durant laquelle le système fermé reçoit le transfert thermique </a:t>
            </a:r>
            <a:r>
              <a:rPr lang="fr-FR" sz="2000" b="1" dirty="0"/>
              <a:t>Q</a:t>
            </a:r>
            <a:r>
              <a:rPr lang="fr-FR" sz="2000" dirty="0"/>
              <a:t> et le travail des forces extérieures </a:t>
            </a:r>
            <a:r>
              <a:rPr lang="fr-FR" sz="2000" b="1" dirty="0"/>
              <a:t>W’ </a:t>
            </a:r>
            <a:r>
              <a:rPr lang="fr-FR" sz="2000" dirty="0"/>
              <a:t>autres que les forces de pression, </a:t>
            </a:r>
            <a:r>
              <a:rPr lang="fr-FR" sz="2000" b="1" u="sng" dirty="0"/>
              <a:t>le premier principe de la thermodynamique s’écrit</a:t>
            </a:r>
            <a:r>
              <a:rPr lang="fr-FR" sz="2000" dirty="0"/>
              <a:t>, pour un système macroscopiquement au repos (</a:t>
            </a:r>
            <a:r>
              <a:rPr lang="fr-FR" sz="2000" b="1" dirty="0" err="1">
                <a:latin typeface="Symbol" pitchFamily="18" charset="2"/>
              </a:rPr>
              <a:t>D</a:t>
            </a:r>
            <a:r>
              <a:rPr lang="fr-FR" sz="2000" b="1" dirty="0" err="1"/>
              <a:t>E</a:t>
            </a:r>
            <a:r>
              <a:rPr lang="fr-FR" sz="2000" b="1" baseline="-25000" dirty="0" err="1"/>
              <a:t>m</a:t>
            </a:r>
            <a:r>
              <a:rPr lang="fr-FR" sz="2000" b="1" dirty="0"/>
              <a:t> = 0</a:t>
            </a:r>
            <a:r>
              <a:rPr lang="fr-FR" sz="2000" dirty="0"/>
              <a:t>) :</a:t>
            </a:r>
          </a:p>
          <a:p>
            <a:pPr algn="just"/>
            <a:endParaRPr lang="fr-FR" sz="1100" dirty="0"/>
          </a:p>
          <a:p>
            <a:pPr algn="just"/>
            <a:endParaRPr lang="fr-FR" sz="2000" dirty="0"/>
          </a:p>
          <a:p>
            <a:pPr algn="just"/>
            <a:r>
              <a:rPr lang="fr-FR" sz="2000" u="sng" dirty="0"/>
              <a:t>Si seules les forces de pression agissent</a:t>
            </a:r>
            <a:r>
              <a:rPr lang="fr-FR" sz="2000" dirty="0"/>
              <a:t>, alors :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779912" y="1772816"/>
            <a:ext cx="2016224" cy="4320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H =  W’ + Q</a:t>
            </a:r>
            <a:endParaRPr kumimoji="0" lang="fr-FR" sz="32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622949" y="2273965"/>
            <a:ext cx="1440160" cy="4320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H =  Q</a:t>
            </a:r>
            <a:endParaRPr kumimoji="0" lang="fr-FR" sz="32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2852936"/>
            <a:ext cx="9144000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</a:t>
            </a: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POINT METHODE : 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Bilan d’énergie dans une transformation complexe</a:t>
            </a:r>
            <a:endParaRPr kumimoji="0" 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Arial Unicode MS" pitchFamily="34" charset="-128"/>
              <a:cs typeface="Calibri" pitchFamily="34" charset="0"/>
              <a:sym typeface="Wingdings 3" pitchFamily="18" charset="2"/>
            </a:endParaRPr>
          </a:p>
        </p:txBody>
      </p:sp>
      <p:cxnSp>
        <p:nvCxnSpPr>
          <p:cNvPr id="20" name="Connecteur droit 19"/>
          <p:cNvCxnSpPr/>
          <p:nvPr/>
        </p:nvCxnSpPr>
        <p:spPr>
          <a:xfrm flipV="1">
            <a:off x="395536" y="3307151"/>
            <a:ext cx="0" cy="35508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V="1">
            <a:off x="467544" y="3307151"/>
            <a:ext cx="0" cy="35508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611560" y="3307151"/>
            <a:ext cx="1926580" cy="6979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Etat initial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I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, P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I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,</a:t>
            </a:r>
            <a:r>
              <a:rPr kumimoji="0" lang="fr-FR" sz="2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I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AutoShape 4"/>
          <p:cNvSpPr>
            <a:spLocks noChangeArrowheads="1"/>
          </p:cNvSpPr>
          <p:nvPr/>
        </p:nvSpPr>
        <p:spPr bwMode="auto">
          <a:xfrm>
            <a:off x="2771800" y="3589939"/>
            <a:ext cx="4032448" cy="216024"/>
          </a:xfrm>
          <a:prstGeom prst="rightArrow">
            <a:avLst>
              <a:gd name="adj1" fmla="val 50000"/>
              <a:gd name="adj2" fmla="val 54821"/>
            </a:avLst>
          </a:prstGeom>
          <a:solidFill>
            <a:srgbClr val="006600"/>
          </a:solidFill>
          <a:ln w="57150">
            <a:solidFill>
              <a:srgbClr val="00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7020272" y="3307151"/>
            <a:ext cx="1926580" cy="6979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Etat final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, P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,</a:t>
            </a:r>
            <a:r>
              <a:rPr kumimoji="0" lang="fr-FR" sz="2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F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67944" y="3185036"/>
            <a:ext cx="12522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25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EI</a:t>
            </a:r>
            <a:r>
              <a:rPr lang="fr-FR" sz="2400" b="1" baseline="-25000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EF</a:t>
            </a:r>
            <a:endParaRPr lang="fr-FR" sz="2000" dirty="0">
              <a:solidFill>
                <a:srgbClr val="006600"/>
              </a:solidFill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2339752" y="4221089"/>
            <a:ext cx="1926580" cy="6979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Etat </a:t>
            </a:r>
            <a:r>
              <a:rPr kumimoji="0" lang="fr-FR" sz="2000" b="1" i="1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int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.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A</a:t>
            </a:r>
            <a:endParaRPr kumimoji="0" lang="fr-FR" sz="2000" b="1" i="1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A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, P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A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,</a:t>
            </a:r>
            <a:r>
              <a:rPr kumimoji="0" lang="fr-FR" sz="2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A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5436096" y="4221089"/>
            <a:ext cx="1926580" cy="6979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Etat </a:t>
            </a:r>
            <a:r>
              <a:rPr kumimoji="0" lang="fr-FR" sz="2000" b="1" i="1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int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. B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lang="fr-FR" sz="2000" b="1" baseline="-25000" dirty="0">
                <a:latin typeface="Comic Sans MS" pitchFamily="66" charset="0"/>
                <a:cs typeface="Arial" pitchFamily="34" charset="0"/>
              </a:rPr>
              <a:t>B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, P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B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,</a:t>
            </a:r>
            <a:r>
              <a:rPr kumimoji="0" lang="fr-FR" sz="2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B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AutoShape 4"/>
          <p:cNvSpPr>
            <a:spLocks noChangeArrowheads="1"/>
          </p:cNvSpPr>
          <p:nvPr/>
        </p:nvSpPr>
        <p:spPr bwMode="auto">
          <a:xfrm>
            <a:off x="4499992" y="4653137"/>
            <a:ext cx="800472" cy="216024"/>
          </a:xfrm>
          <a:prstGeom prst="rightArrow">
            <a:avLst>
              <a:gd name="adj1" fmla="val 50000"/>
              <a:gd name="adj2" fmla="val 54821"/>
            </a:avLst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29" name="AutoShape 4"/>
          <p:cNvSpPr>
            <a:spLocks noChangeArrowheads="1"/>
          </p:cNvSpPr>
          <p:nvPr/>
        </p:nvSpPr>
        <p:spPr bwMode="auto">
          <a:xfrm rot="2433648">
            <a:off x="1507965" y="4225504"/>
            <a:ext cx="701775" cy="226704"/>
          </a:xfrm>
          <a:prstGeom prst="rightArrow">
            <a:avLst>
              <a:gd name="adj1" fmla="val 50000"/>
              <a:gd name="adj2" fmla="val 54821"/>
            </a:avLst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30" name="AutoShape 4"/>
          <p:cNvSpPr>
            <a:spLocks noChangeArrowheads="1"/>
          </p:cNvSpPr>
          <p:nvPr/>
        </p:nvSpPr>
        <p:spPr bwMode="auto">
          <a:xfrm rot="18571632">
            <a:off x="7484192" y="4234502"/>
            <a:ext cx="701775" cy="226704"/>
          </a:xfrm>
          <a:prstGeom prst="rightArrow">
            <a:avLst>
              <a:gd name="adj1" fmla="val 50000"/>
              <a:gd name="adj2" fmla="val 54821"/>
            </a:avLst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31" name="Rectangle 30"/>
          <p:cNvSpPr/>
          <p:nvPr/>
        </p:nvSpPr>
        <p:spPr>
          <a:xfrm>
            <a:off x="683568" y="4293097"/>
            <a:ext cx="1138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7030A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25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EI</a:t>
            </a:r>
            <a:r>
              <a:rPr lang="fr-FR" sz="2400" b="1" baseline="-25000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A</a:t>
            </a:r>
            <a:endParaRPr lang="fr-FR" sz="2000" dirty="0">
              <a:solidFill>
                <a:srgbClr val="7030A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283968" y="4159303"/>
            <a:ext cx="1091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7030A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25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baseline="-25000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B</a:t>
            </a:r>
            <a:endParaRPr lang="fr-FR" sz="2000" dirty="0">
              <a:solidFill>
                <a:srgbClr val="7030A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812360" y="4365105"/>
            <a:ext cx="1205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7030A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25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2400" b="1" baseline="-25000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EF</a:t>
            </a:r>
            <a:endParaRPr lang="fr-FR" sz="2000" dirty="0">
              <a:solidFill>
                <a:srgbClr val="7030A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051720" y="5085184"/>
            <a:ext cx="547260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25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EI</a:t>
            </a:r>
            <a:r>
              <a:rPr lang="fr-FR" sz="2400" b="1" baseline="-25000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EF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 = </a:t>
            </a:r>
            <a:r>
              <a:rPr lang="fr-FR" sz="2400" b="1" dirty="0">
                <a:solidFill>
                  <a:srgbClr val="7030A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25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EI</a:t>
            </a:r>
            <a:r>
              <a:rPr lang="fr-FR" sz="2400" b="1" baseline="-25000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A 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+ </a:t>
            </a:r>
            <a:r>
              <a:rPr lang="fr-FR" sz="2400" b="1" dirty="0">
                <a:solidFill>
                  <a:srgbClr val="7030A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25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baseline="-25000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B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+ </a:t>
            </a:r>
            <a:r>
              <a:rPr lang="fr-FR" sz="2400" b="1" dirty="0">
                <a:solidFill>
                  <a:srgbClr val="7030A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25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2400" b="1" baseline="-25000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EF</a:t>
            </a:r>
            <a:endParaRPr lang="fr-FR" sz="2000" dirty="0">
              <a:solidFill>
                <a:srgbClr val="006600"/>
              </a:solidFill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395536" y="5589240"/>
            <a:ext cx="907300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200" dirty="0" smtClean="0"/>
              <a:t>- Si </a:t>
            </a:r>
            <a:r>
              <a:rPr lang="fr-FR" sz="2200" b="1" u="sng" dirty="0" smtClean="0"/>
              <a:t>changement de température sans changement d’état</a:t>
            </a:r>
            <a:r>
              <a:rPr lang="fr-FR" sz="2200" dirty="0" smtClean="0"/>
              <a:t> : </a:t>
            </a:r>
            <a:r>
              <a:rPr lang="fr-FR" sz="2400" b="1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fr-FR" sz="2400" b="1" dirty="0" smtClean="0">
                <a:solidFill>
                  <a:srgbClr val="FF0000"/>
                </a:solidFill>
              </a:rPr>
              <a:t>H = C</a:t>
            </a:r>
            <a:r>
              <a:rPr lang="fr-FR" sz="2400" b="1" baseline="-25000" dirty="0" smtClean="0">
                <a:solidFill>
                  <a:srgbClr val="FF0000"/>
                </a:solidFill>
              </a:rPr>
              <a:t>P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dirty="0" smtClean="0">
                <a:solidFill>
                  <a:srgbClr val="FF000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fr-FR" sz="2400" b="1" dirty="0" smtClean="0">
                <a:solidFill>
                  <a:srgbClr val="FF0000"/>
                </a:solidFill>
              </a:rPr>
              <a:t>T</a:t>
            </a:r>
            <a:endParaRPr lang="fr-FR" sz="2400" dirty="0" smtClean="0">
              <a:solidFill>
                <a:srgbClr val="FF0000"/>
              </a:solidFill>
            </a:endParaRPr>
          </a:p>
          <a:p>
            <a:r>
              <a:rPr lang="fr-FR" sz="2200" dirty="0" smtClean="0"/>
              <a:t>- Si </a:t>
            </a:r>
            <a:r>
              <a:rPr lang="fr-FR" sz="2200" b="1" u="sng" dirty="0"/>
              <a:t>changements d’état isobare et </a:t>
            </a:r>
            <a:r>
              <a:rPr lang="fr-FR" sz="2200" b="1" u="sng" dirty="0" smtClean="0"/>
              <a:t>isotherme</a:t>
            </a:r>
            <a:r>
              <a:rPr lang="fr-FR" sz="2200" dirty="0"/>
              <a:t> </a:t>
            </a:r>
            <a:r>
              <a:rPr lang="fr-FR" sz="2200" dirty="0" smtClean="0"/>
              <a:t>: </a:t>
            </a:r>
            <a:r>
              <a:rPr lang="fr-FR" sz="2400" b="1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fr-FR" sz="2400" b="1" dirty="0" smtClean="0">
                <a:solidFill>
                  <a:srgbClr val="FF0000"/>
                </a:solidFill>
              </a:rPr>
              <a:t>H </a:t>
            </a:r>
            <a:r>
              <a:rPr lang="fr-FR" sz="2400" b="1" dirty="0">
                <a:solidFill>
                  <a:srgbClr val="FF0000"/>
                </a:solidFill>
              </a:rPr>
              <a:t>= m </a:t>
            </a:r>
            <a:r>
              <a:rPr lang="fr-FR" sz="2400" dirty="0" smtClean="0">
                <a:solidFill>
                  <a:srgbClr val="FF000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fr-FR" sz="2400" b="1" dirty="0" err="1">
                <a:solidFill>
                  <a:srgbClr val="FF0000"/>
                </a:solidFill>
              </a:rPr>
              <a:t>h</a:t>
            </a:r>
            <a:r>
              <a:rPr lang="fr-FR" sz="2400" b="1" baseline="-25000" dirty="0" err="1">
                <a:solidFill>
                  <a:srgbClr val="FF0000"/>
                </a:solidFill>
                <a:latin typeface="Arial Narrow" pitchFamily="34" charset="0"/>
              </a:rPr>
              <a:t>changement</a:t>
            </a:r>
            <a:r>
              <a:rPr lang="fr-FR" sz="2400" b="1" baseline="-25000" dirty="0">
                <a:solidFill>
                  <a:srgbClr val="FF0000"/>
                </a:solidFill>
                <a:latin typeface="Arial Narrow" pitchFamily="34" charset="0"/>
              </a:rPr>
              <a:t> d’état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endParaRPr lang="fr-FR" sz="2400" dirty="0" smtClean="0">
              <a:solidFill>
                <a:srgbClr val="FF0000"/>
              </a:solidFill>
            </a:endParaRPr>
          </a:p>
          <a:p>
            <a:r>
              <a:rPr lang="fr-FR" sz="2400" dirty="0" smtClean="0"/>
              <a:t>                                                                         ou </a:t>
            </a:r>
            <a:r>
              <a:rPr lang="fr-FR" sz="2400" b="1" dirty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fr-FR" sz="2400" b="1" dirty="0">
                <a:solidFill>
                  <a:srgbClr val="FF0000"/>
                </a:solidFill>
              </a:rPr>
              <a:t>H = n </a:t>
            </a:r>
            <a:r>
              <a:rPr lang="fr-FR" sz="2400" dirty="0" smtClean="0">
                <a:solidFill>
                  <a:srgbClr val="FF000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fr-FR" sz="2400" b="1" dirty="0" err="1">
                <a:solidFill>
                  <a:srgbClr val="FF0000"/>
                </a:solidFill>
              </a:rPr>
              <a:t>H</a:t>
            </a:r>
            <a:r>
              <a:rPr lang="fr-FR" sz="2400" b="1" baseline="-25000" dirty="0" err="1">
                <a:solidFill>
                  <a:srgbClr val="FF0000"/>
                </a:solidFill>
              </a:rPr>
              <a:t>m</a:t>
            </a:r>
            <a:r>
              <a:rPr lang="fr-FR" sz="2400" b="1" baseline="-25000" dirty="0">
                <a:solidFill>
                  <a:srgbClr val="FF0000"/>
                </a:solidFill>
              </a:rPr>
              <a:t> </a:t>
            </a:r>
            <a:r>
              <a:rPr lang="fr-FR" sz="2400" b="1" baseline="-25000" dirty="0">
                <a:solidFill>
                  <a:srgbClr val="FF0000"/>
                </a:solidFill>
                <a:latin typeface="Arial Narrow" pitchFamily="34" charset="0"/>
              </a:rPr>
              <a:t>changement d’état</a:t>
            </a:r>
            <a:r>
              <a:rPr lang="fr-FR" sz="2400" dirty="0">
                <a:solidFill>
                  <a:srgbClr val="FF0000"/>
                </a:solidFill>
                <a:latin typeface="Arial Narrow" pitchFamily="34" charset="0"/>
              </a:rPr>
              <a:t> 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kumimoji="0" lang="fr-FR" sz="2000" b="0" i="0" u="none" strike="noStrike" cap="none" normalizeH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kumimoji="0" lang="fr-FR" sz="20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  <p:bldP spid="23" grpId="0" animBg="1"/>
      <p:bldP spid="24" grpId="0" animBg="1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4" grpId="0" animBg="1"/>
      <p:bldP spid="3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27384"/>
            <a:ext cx="9144000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</a:t>
            </a: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POINT METHODE : 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Bilan d’énergie dans une transformation complexe</a:t>
            </a:r>
            <a:endParaRPr kumimoji="0" 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Arial Unicode MS" pitchFamily="34" charset="-128"/>
              <a:cs typeface="Calibri" pitchFamily="34" charset="0"/>
              <a:sym typeface="Wingdings 3" pitchFamily="18" charset="2"/>
            </a:endParaRPr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395536" y="426831"/>
            <a:ext cx="0" cy="35508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flipV="1">
            <a:off x="467544" y="426831"/>
            <a:ext cx="0" cy="35508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11560" y="426831"/>
            <a:ext cx="1926580" cy="6979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Etat initial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I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, P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I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,</a:t>
            </a:r>
            <a:r>
              <a:rPr kumimoji="0" lang="fr-FR" sz="2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I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2771800" y="709619"/>
            <a:ext cx="4032448" cy="216024"/>
          </a:xfrm>
          <a:prstGeom prst="rightArrow">
            <a:avLst>
              <a:gd name="adj1" fmla="val 50000"/>
              <a:gd name="adj2" fmla="val 54821"/>
            </a:avLst>
          </a:prstGeom>
          <a:solidFill>
            <a:srgbClr val="006600"/>
          </a:solidFill>
          <a:ln w="57150">
            <a:solidFill>
              <a:srgbClr val="00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7020272" y="426831"/>
            <a:ext cx="1926580" cy="6979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Etat final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, P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,</a:t>
            </a:r>
            <a:r>
              <a:rPr kumimoji="0" lang="fr-FR" sz="2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F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67944" y="304716"/>
            <a:ext cx="12522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25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EI</a:t>
            </a:r>
            <a:r>
              <a:rPr lang="fr-FR" sz="2400" b="1" baseline="-25000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EF</a:t>
            </a:r>
            <a:endParaRPr lang="fr-FR" sz="2000" dirty="0">
              <a:solidFill>
                <a:srgbClr val="006600"/>
              </a:solidFill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339752" y="1340769"/>
            <a:ext cx="1926580" cy="6979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Etat </a:t>
            </a:r>
            <a:r>
              <a:rPr kumimoji="0" lang="fr-FR" sz="2000" b="1" i="1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int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.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A</a:t>
            </a:r>
            <a:endParaRPr kumimoji="0" lang="fr-FR" sz="2000" b="1" i="1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A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, P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A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,</a:t>
            </a:r>
            <a:r>
              <a:rPr kumimoji="0" lang="fr-FR" sz="2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A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5436096" y="1340769"/>
            <a:ext cx="1926580" cy="6979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Etat </a:t>
            </a:r>
            <a:r>
              <a:rPr kumimoji="0" lang="fr-FR" sz="2000" b="1" i="1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int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. B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lang="fr-FR" sz="2000" b="1" baseline="-25000" dirty="0">
                <a:latin typeface="Comic Sans MS" pitchFamily="66" charset="0"/>
                <a:cs typeface="Arial" pitchFamily="34" charset="0"/>
              </a:rPr>
              <a:t>B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, P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B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,</a:t>
            </a:r>
            <a:r>
              <a:rPr kumimoji="0" lang="fr-FR" sz="2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B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4499992" y="1772817"/>
            <a:ext cx="800472" cy="216024"/>
          </a:xfrm>
          <a:prstGeom prst="rightArrow">
            <a:avLst>
              <a:gd name="adj1" fmla="val 50000"/>
              <a:gd name="adj2" fmla="val 54821"/>
            </a:avLst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 rot="2433648">
            <a:off x="1507965" y="1345184"/>
            <a:ext cx="701775" cy="226704"/>
          </a:xfrm>
          <a:prstGeom prst="rightArrow">
            <a:avLst>
              <a:gd name="adj1" fmla="val 50000"/>
              <a:gd name="adj2" fmla="val 54821"/>
            </a:avLst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 rot="18571632">
            <a:off x="7484192" y="1354182"/>
            <a:ext cx="701775" cy="226704"/>
          </a:xfrm>
          <a:prstGeom prst="rightArrow">
            <a:avLst>
              <a:gd name="adj1" fmla="val 50000"/>
              <a:gd name="adj2" fmla="val 54821"/>
            </a:avLst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16" name="Rectangle 15"/>
          <p:cNvSpPr/>
          <p:nvPr/>
        </p:nvSpPr>
        <p:spPr>
          <a:xfrm>
            <a:off x="683568" y="1412777"/>
            <a:ext cx="1138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7030A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25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EI</a:t>
            </a:r>
            <a:r>
              <a:rPr lang="fr-FR" sz="2400" b="1" baseline="-25000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A</a:t>
            </a:r>
            <a:endParaRPr lang="fr-FR" sz="2000" dirty="0">
              <a:solidFill>
                <a:srgbClr val="7030A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83968" y="1278983"/>
            <a:ext cx="1091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7030A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25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baseline="-25000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B</a:t>
            </a:r>
            <a:endParaRPr lang="fr-FR" sz="2000" dirty="0">
              <a:solidFill>
                <a:srgbClr val="7030A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812360" y="1484785"/>
            <a:ext cx="1205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7030A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25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2400" b="1" baseline="-25000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EF</a:t>
            </a:r>
            <a:endParaRPr lang="fr-FR" sz="2000" dirty="0">
              <a:solidFill>
                <a:srgbClr val="7030A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51720" y="2204864"/>
            <a:ext cx="547260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25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EI</a:t>
            </a:r>
            <a:r>
              <a:rPr lang="fr-FR" sz="2400" b="1" baseline="-25000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EF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 = </a:t>
            </a:r>
            <a:r>
              <a:rPr lang="fr-FR" sz="2400" b="1" dirty="0">
                <a:solidFill>
                  <a:srgbClr val="7030A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25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EI</a:t>
            </a:r>
            <a:r>
              <a:rPr lang="fr-FR" sz="2400" b="1" baseline="-25000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A 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+ </a:t>
            </a:r>
            <a:r>
              <a:rPr lang="fr-FR" sz="2400" b="1" dirty="0">
                <a:solidFill>
                  <a:srgbClr val="7030A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25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baseline="-25000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B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+ </a:t>
            </a:r>
            <a:r>
              <a:rPr lang="fr-FR" sz="2400" b="1" dirty="0">
                <a:solidFill>
                  <a:srgbClr val="7030A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25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2400" b="1" baseline="-25000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EF</a:t>
            </a:r>
            <a:endParaRPr lang="fr-FR" sz="2000" dirty="0">
              <a:solidFill>
                <a:srgbClr val="006600"/>
              </a:solidFill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395536" y="2708920"/>
            <a:ext cx="907300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200" dirty="0" smtClean="0"/>
              <a:t>- Si </a:t>
            </a:r>
            <a:r>
              <a:rPr lang="fr-FR" sz="2200" b="1" u="sng" dirty="0" smtClean="0"/>
              <a:t>changement de température sans changement d’état</a:t>
            </a:r>
            <a:r>
              <a:rPr lang="fr-FR" sz="2200" dirty="0" smtClean="0"/>
              <a:t> : </a:t>
            </a:r>
            <a:r>
              <a:rPr lang="fr-FR" sz="2400" b="1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fr-FR" sz="2400" b="1" dirty="0" smtClean="0">
                <a:solidFill>
                  <a:srgbClr val="FF0000"/>
                </a:solidFill>
              </a:rPr>
              <a:t>H = C</a:t>
            </a:r>
            <a:r>
              <a:rPr lang="fr-FR" sz="2400" b="1" baseline="-25000" dirty="0" smtClean="0">
                <a:solidFill>
                  <a:srgbClr val="FF0000"/>
                </a:solidFill>
              </a:rPr>
              <a:t>P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dirty="0" smtClean="0">
                <a:solidFill>
                  <a:srgbClr val="FF000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fr-FR" sz="2400" b="1" dirty="0" smtClean="0">
                <a:solidFill>
                  <a:srgbClr val="FF0000"/>
                </a:solidFill>
              </a:rPr>
              <a:t>T</a:t>
            </a:r>
            <a:endParaRPr lang="fr-FR" sz="2400" dirty="0" smtClean="0">
              <a:solidFill>
                <a:srgbClr val="FF0000"/>
              </a:solidFill>
            </a:endParaRPr>
          </a:p>
          <a:p>
            <a:r>
              <a:rPr lang="fr-FR" sz="2200" dirty="0" smtClean="0"/>
              <a:t>- Si </a:t>
            </a:r>
            <a:r>
              <a:rPr lang="fr-FR" sz="2200" b="1" u="sng" dirty="0" smtClean="0"/>
              <a:t>changements d’état isobare et isotherme</a:t>
            </a:r>
            <a:r>
              <a:rPr lang="fr-FR" sz="2200" dirty="0" smtClean="0"/>
              <a:t> : </a:t>
            </a:r>
            <a:r>
              <a:rPr lang="fr-FR" sz="2400" b="1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fr-FR" sz="2400" b="1" dirty="0" smtClean="0">
                <a:solidFill>
                  <a:srgbClr val="FF0000"/>
                </a:solidFill>
              </a:rPr>
              <a:t>H = m </a:t>
            </a:r>
            <a:r>
              <a:rPr lang="fr-FR" sz="2400" dirty="0" smtClean="0">
                <a:solidFill>
                  <a:srgbClr val="FF000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fr-FR" sz="2400" b="1" dirty="0" err="1" smtClean="0">
                <a:solidFill>
                  <a:srgbClr val="FF0000"/>
                </a:solidFill>
              </a:rPr>
              <a:t>h</a:t>
            </a:r>
            <a:r>
              <a:rPr lang="fr-FR" sz="2400" b="1" baseline="-25000" dirty="0" err="1" smtClean="0">
                <a:solidFill>
                  <a:srgbClr val="FF0000"/>
                </a:solidFill>
                <a:latin typeface="Arial Narrow" pitchFamily="34" charset="0"/>
              </a:rPr>
              <a:t>changement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 d’état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fr-FR" sz="2400" dirty="0" smtClean="0"/>
              <a:t>                                                                         ou </a:t>
            </a:r>
            <a:r>
              <a:rPr lang="fr-FR" sz="2400" b="1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fr-FR" sz="2400" b="1" dirty="0" smtClean="0">
                <a:solidFill>
                  <a:srgbClr val="FF0000"/>
                </a:solidFill>
              </a:rPr>
              <a:t>H = n </a:t>
            </a:r>
            <a:r>
              <a:rPr lang="fr-FR" sz="2400" dirty="0" smtClean="0">
                <a:solidFill>
                  <a:srgbClr val="FF000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fr-FR" sz="2400" b="1" dirty="0" err="1" smtClean="0">
                <a:solidFill>
                  <a:srgbClr val="FF0000"/>
                </a:solidFill>
              </a:rPr>
              <a:t>H</a:t>
            </a:r>
            <a:r>
              <a:rPr lang="fr-FR" sz="2400" b="1" baseline="-25000" dirty="0" err="1" smtClean="0">
                <a:solidFill>
                  <a:srgbClr val="FF0000"/>
                </a:solidFill>
              </a:rPr>
              <a:t>m</a:t>
            </a:r>
            <a:r>
              <a:rPr lang="fr-FR" sz="2400" b="1" baseline="-25000" dirty="0" smtClean="0">
                <a:solidFill>
                  <a:srgbClr val="FF0000"/>
                </a:solidFill>
              </a:rPr>
              <a:t> 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changement d’état</a:t>
            </a:r>
            <a:r>
              <a:rPr lang="fr-FR" sz="2400" dirty="0" smtClean="0">
                <a:solidFill>
                  <a:srgbClr val="FF0000"/>
                </a:solidFill>
                <a:latin typeface="Arial Narrow" pitchFamily="34" charset="0"/>
              </a:rPr>
              <a:t> 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kumimoji="0" lang="fr-FR" sz="2000" b="0" i="0" u="none" strike="noStrike" cap="none" normalizeH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kumimoji="0" lang="fr-FR" sz="20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4077072"/>
            <a:ext cx="9144000" cy="27392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6</a:t>
            </a:r>
            <a:r>
              <a:rPr kumimoji="0" lang="fr-FR" sz="2000" b="1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 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On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introduit 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une masse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</a:t>
            </a:r>
            <a:r>
              <a:rPr kumimoji="0" lang="fr-FR" sz="2000" b="1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500 g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d’</a:t>
            </a:r>
            <a:r>
              <a:rPr kumimoji="0" lang="fr-FR" sz="2000" b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eau liquide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à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000" b="1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20,0 °C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dans un thermos avec une masse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</a:t>
            </a:r>
            <a:r>
              <a:rPr kumimoji="0" lang="fr-FR" sz="2000" b="1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32,0 g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de </a:t>
            </a:r>
            <a:r>
              <a:rPr kumimoji="0" lang="fr-FR" sz="2000" b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glace pilée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à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000" b="1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−18,0 °C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Dans l’état final, le thermos contient uniquement de l’</a:t>
            </a:r>
            <a:r>
              <a:rPr kumimoji="0" lang="fr-FR" sz="2000" b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eau liquide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# E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nthalpie </a:t>
            </a:r>
            <a:r>
              <a:rPr kumimoji="0" lang="fr-FR" sz="20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massique de fusion de l’eau à </a:t>
            </a:r>
            <a:r>
              <a:rPr kumimoji="0" lang="fr-FR" sz="20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000" b="0" u="none" strike="noStrike" cap="none" normalizeH="0" baseline="-30000" dirty="0" err="1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fusion</a:t>
            </a:r>
            <a:r>
              <a:rPr kumimoji="0" lang="fr-FR" sz="20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= 0 °C : </a:t>
            </a:r>
            <a:r>
              <a:rPr kumimoji="0" lang="fr-FR" sz="2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∆</a:t>
            </a:r>
            <a:r>
              <a:rPr kumimoji="0" lang="fr-FR" sz="2000" b="1" u="none" strike="noStrike" cap="none" normalizeH="0" baseline="-30000" dirty="0" err="1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fus</a:t>
            </a:r>
            <a:r>
              <a:rPr kumimoji="0" lang="fr-FR" sz="2000" b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h</a:t>
            </a:r>
            <a:r>
              <a:rPr kumimoji="0" lang="fr-FR" sz="2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b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000" b="1" u="none" strike="noStrike" cap="none" normalizeH="0" baseline="-30000" dirty="0" err="1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fusion</a:t>
            </a:r>
            <a:r>
              <a:rPr kumimoji="0" lang="fr-FR" sz="2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) = 335 kJ · kg</a:t>
            </a:r>
            <a:r>
              <a:rPr kumimoji="0" lang="fr-FR" sz="2000" b="1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−1</a:t>
            </a:r>
            <a:r>
              <a:rPr kumimoji="0" lang="fr-FR" sz="20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;</a:t>
            </a:r>
            <a:endParaRPr kumimoji="0" lang="fr-FR" sz="20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Times New Roman" pitchFamily="18" charset="0"/>
              <a:sym typeface="Wingdings" pitchFamily="2" charset="2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# Capacité thermique </a:t>
            </a:r>
            <a:r>
              <a:rPr lang="fr-FR" sz="2000" dirty="0" smtClean="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massique à pression constante de l’eau liquide </a:t>
            </a:r>
            <a:r>
              <a:rPr lang="fr-FR" sz="2000" dirty="0" smtClean="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sz="2000" b="1" dirty="0" err="1" smtClean="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</a:t>
            </a:r>
            <a:r>
              <a:rPr lang="fr-FR" sz="2000" b="1" baseline="-30000" dirty="0" err="1" smtClean="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PL</a:t>
            </a:r>
            <a:r>
              <a:rPr lang="fr-FR" sz="2000" b="1" dirty="0" smtClean="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smtClean="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= 4,18 kJ ·K</a:t>
            </a:r>
            <a:r>
              <a:rPr lang="fr-FR" sz="2000" b="1" baseline="30000" dirty="0" smtClean="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−1</a:t>
            </a:r>
            <a:r>
              <a:rPr lang="fr-FR" sz="2000" b="1" dirty="0" smtClean="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· kg</a:t>
            </a:r>
            <a:r>
              <a:rPr lang="fr-FR" sz="2000" b="1" baseline="30000" dirty="0" smtClean="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−1</a:t>
            </a:r>
            <a:r>
              <a:rPr lang="fr-FR" sz="2000" dirty="0" smtClean="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r>
              <a:rPr lang="fr-FR" sz="2000" dirty="0" smtClean="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endParaRPr lang="fr-FR" sz="2000" dirty="0" smtClean="0">
              <a:solidFill>
                <a:srgbClr val="000000"/>
              </a:solidFill>
              <a:latin typeface="Arial Narrow" pitchFamily="34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# Capacité thermique </a:t>
            </a:r>
            <a:r>
              <a:rPr lang="fr-FR" sz="2000" dirty="0" smtClean="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massique à pression constante de l’eau </a:t>
            </a:r>
            <a:r>
              <a:rPr lang="fr-FR" sz="2000" dirty="0" smtClean="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solide </a:t>
            </a:r>
            <a:r>
              <a:rPr lang="fr-FR" sz="2000" dirty="0" smtClean="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sz="2000" b="1" dirty="0" err="1" smtClean="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</a:t>
            </a:r>
            <a:r>
              <a:rPr lang="fr-FR" sz="2000" b="1" baseline="-30000" dirty="0" err="1" smtClean="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PS</a:t>
            </a:r>
            <a:r>
              <a:rPr lang="fr-FR" sz="2000" b="1" dirty="0" smtClean="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smtClean="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= </a:t>
            </a:r>
            <a:r>
              <a:rPr lang="fr-FR" sz="2000" b="1" dirty="0" smtClean="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2,09 </a:t>
            </a:r>
            <a:r>
              <a:rPr lang="fr-FR" sz="2000" b="1" dirty="0" smtClean="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kJ ·K</a:t>
            </a:r>
            <a:r>
              <a:rPr lang="fr-FR" sz="2000" b="1" baseline="30000" dirty="0" smtClean="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−1</a:t>
            </a:r>
            <a:r>
              <a:rPr lang="fr-FR" sz="2000" b="1" dirty="0" smtClean="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· kg</a:t>
            </a:r>
            <a:r>
              <a:rPr lang="fr-FR" sz="2000" b="1" baseline="30000" dirty="0" smtClean="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−1</a:t>
            </a:r>
            <a:r>
              <a:rPr lang="fr-FR" sz="2000" dirty="0" smtClean="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endParaRPr lang="fr-FR" sz="1200" dirty="0" smtClean="0">
              <a:solidFill>
                <a:srgbClr val="000000"/>
              </a:solidFill>
              <a:latin typeface="Arial Narrow" pitchFamily="34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a) </a:t>
            </a:r>
            <a:r>
              <a:rPr lang="fr-FR" sz="2000" i="1" u="sng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Exprimer la variation d’enthalpie du système {eau liquide + glace pilée} en fonction des données. </a:t>
            </a:r>
            <a:endParaRPr lang="fr-FR" sz="2000" i="1" u="sng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27392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6</a:t>
            </a:r>
            <a:r>
              <a:rPr kumimoji="0" lang="fr-FR" sz="2000" b="1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 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On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introduit 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une masse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</a:t>
            </a:r>
            <a:r>
              <a:rPr kumimoji="0" lang="fr-FR" sz="2000" b="1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500 g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d’</a:t>
            </a:r>
            <a:r>
              <a:rPr kumimoji="0" lang="fr-FR" sz="2000" b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eau liquide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à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000" b="1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20,0 °C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dans un thermos avec une masse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</a:t>
            </a:r>
            <a:r>
              <a:rPr kumimoji="0" lang="fr-FR" sz="2000" b="1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32,0 g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de </a:t>
            </a:r>
            <a:r>
              <a:rPr kumimoji="0" lang="fr-FR" sz="2000" b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glace pilée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à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000" b="1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−18,0 °C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Dans l’état final, le thermos contient uniquement de l’</a:t>
            </a:r>
            <a:r>
              <a:rPr kumimoji="0" lang="fr-FR" sz="2000" b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eau liquide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# E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nthalpie </a:t>
            </a:r>
            <a:r>
              <a:rPr kumimoji="0" lang="fr-FR" sz="20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massique de fusion de l’eau à </a:t>
            </a:r>
            <a:r>
              <a:rPr kumimoji="0" lang="fr-FR" sz="20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000" b="0" u="none" strike="noStrike" cap="none" normalizeH="0" baseline="-30000" dirty="0" err="1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fusion</a:t>
            </a:r>
            <a:r>
              <a:rPr kumimoji="0" lang="fr-FR" sz="20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= 0 °C : </a:t>
            </a:r>
            <a:r>
              <a:rPr kumimoji="0" lang="fr-FR" sz="2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∆</a:t>
            </a:r>
            <a:r>
              <a:rPr kumimoji="0" lang="fr-FR" sz="2000" b="1" u="none" strike="noStrike" cap="none" normalizeH="0" baseline="-30000" dirty="0" err="1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fus</a:t>
            </a:r>
            <a:r>
              <a:rPr kumimoji="0" lang="fr-FR" sz="2000" b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h</a:t>
            </a:r>
            <a:r>
              <a:rPr kumimoji="0" lang="fr-FR" sz="2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b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000" b="1" u="none" strike="noStrike" cap="none" normalizeH="0" baseline="-30000" dirty="0" err="1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fusion</a:t>
            </a:r>
            <a:r>
              <a:rPr kumimoji="0" lang="fr-FR" sz="2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) = 335 kJ · kg</a:t>
            </a:r>
            <a:r>
              <a:rPr kumimoji="0" lang="fr-FR" sz="2000" b="1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−1</a:t>
            </a:r>
            <a:r>
              <a:rPr kumimoji="0" lang="fr-FR" sz="20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;</a:t>
            </a:r>
            <a:endParaRPr kumimoji="0" lang="fr-FR" sz="20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Times New Roman" pitchFamily="18" charset="0"/>
              <a:sym typeface="Wingdings" pitchFamily="2" charset="2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# Capacité thermique </a:t>
            </a:r>
            <a:r>
              <a:rPr lang="fr-FR" sz="2000" dirty="0" smtClean="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massique à pression constante de l’eau liquide </a:t>
            </a:r>
            <a:r>
              <a:rPr lang="fr-FR" sz="2000" dirty="0" smtClean="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sz="2000" b="1" dirty="0" err="1" smtClean="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</a:t>
            </a:r>
            <a:r>
              <a:rPr lang="fr-FR" sz="2000" b="1" baseline="-30000" dirty="0" err="1" smtClean="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PL</a:t>
            </a:r>
            <a:r>
              <a:rPr lang="fr-FR" sz="2000" b="1" dirty="0" smtClean="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smtClean="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= 4,18 kJ ·K</a:t>
            </a:r>
            <a:r>
              <a:rPr lang="fr-FR" sz="2000" b="1" baseline="30000" dirty="0" smtClean="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−1</a:t>
            </a:r>
            <a:r>
              <a:rPr lang="fr-FR" sz="2000" b="1" dirty="0" smtClean="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· kg</a:t>
            </a:r>
            <a:r>
              <a:rPr lang="fr-FR" sz="2000" b="1" baseline="30000" dirty="0" smtClean="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−1</a:t>
            </a:r>
            <a:r>
              <a:rPr lang="fr-FR" sz="2000" dirty="0" smtClean="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r>
              <a:rPr lang="fr-FR" sz="2000" dirty="0" smtClean="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endParaRPr lang="fr-FR" sz="2000" dirty="0" smtClean="0">
              <a:solidFill>
                <a:srgbClr val="000000"/>
              </a:solidFill>
              <a:latin typeface="Arial Narrow" pitchFamily="34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# Capacité thermique </a:t>
            </a:r>
            <a:r>
              <a:rPr lang="fr-FR" sz="2000" dirty="0" smtClean="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massique à pression constante de l’eau </a:t>
            </a:r>
            <a:r>
              <a:rPr lang="fr-FR" sz="2000" dirty="0" smtClean="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solide </a:t>
            </a:r>
            <a:r>
              <a:rPr lang="fr-FR" sz="2000" dirty="0" smtClean="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sz="2000" b="1" dirty="0" err="1" smtClean="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</a:t>
            </a:r>
            <a:r>
              <a:rPr lang="fr-FR" sz="2000" b="1" baseline="-30000" dirty="0" err="1" smtClean="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PS</a:t>
            </a:r>
            <a:r>
              <a:rPr lang="fr-FR" sz="2000" b="1" dirty="0" smtClean="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smtClean="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= </a:t>
            </a:r>
            <a:r>
              <a:rPr lang="fr-FR" sz="2000" b="1" dirty="0" smtClean="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2,09 </a:t>
            </a:r>
            <a:r>
              <a:rPr lang="fr-FR" sz="2000" b="1" dirty="0" smtClean="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kJ ·K</a:t>
            </a:r>
            <a:r>
              <a:rPr lang="fr-FR" sz="2000" b="1" baseline="30000" dirty="0" smtClean="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−1</a:t>
            </a:r>
            <a:r>
              <a:rPr lang="fr-FR" sz="2000" b="1" dirty="0" smtClean="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· kg</a:t>
            </a:r>
            <a:r>
              <a:rPr lang="fr-FR" sz="2000" b="1" baseline="30000" dirty="0" smtClean="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−1</a:t>
            </a:r>
            <a:r>
              <a:rPr lang="fr-FR" sz="2000" dirty="0" smtClean="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lang="fr-FR" sz="1200" dirty="0" smtClean="0">
              <a:solidFill>
                <a:srgbClr val="000000"/>
              </a:solidFill>
              <a:latin typeface="Arial Narrow" pitchFamily="34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endParaRPr lang="fr-FR" sz="1000" b="1" dirty="0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</a:t>
            </a:r>
            <a:r>
              <a:rPr lang="fr-FR" sz="2000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) </a:t>
            </a:r>
            <a:r>
              <a:rPr lang="fr-FR" sz="2000" i="1" u="sng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Exprimer la variation d’enthalpie du système {eau liquide + glace pilée} en fonction des données. </a:t>
            </a:r>
            <a:endParaRPr lang="fr-FR" sz="2000" i="1" u="sng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1" name="Text Box 1"/>
          <p:cNvSpPr txBox="1">
            <a:spLocks noChangeArrowheads="1"/>
          </p:cNvSpPr>
          <p:nvPr/>
        </p:nvSpPr>
        <p:spPr bwMode="auto">
          <a:xfrm>
            <a:off x="35496" y="2780928"/>
            <a:ext cx="1728192" cy="23042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1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ETAT 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sng" strike="noStrike" cap="none" normalizeH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liquide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19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1</a:t>
            </a: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20,0 °C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19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1</a:t>
            </a: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500 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050" b="0" i="0" u="none" strike="noStrike" cap="none" normalizeH="0" baseline="0" dirty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sng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solide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19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3</a:t>
            </a: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- 18,0 °C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19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3</a:t>
            </a: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32,0 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400" b="0" i="0" u="none" strike="noStrike" cap="none" normalizeH="0" baseline="0" dirty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1"/>
          <p:cNvSpPr txBox="1">
            <a:spLocks noChangeArrowheads="1"/>
          </p:cNvSpPr>
          <p:nvPr/>
        </p:nvSpPr>
        <p:spPr bwMode="auto">
          <a:xfrm>
            <a:off x="7559824" y="2780928"/>
            <a:ext cx="1512168" cy="23042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1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ETAT B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sng" strike="noStrike" cap="none" normalizeH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liquide</a:t>
            </a:r>
          </a:p>
          <a:p>
            <a:pPr lvl="0" algn="ctr" fontAlgn="base">
              <a:spcBef>
                <a:spcPct val="0"/>
              </a:spcBef>
            </a:pPr>
            <a:r>
              <a:rPr lang="fr-FR" sz="1900" dirty="0">
                <a:ln>
                  <a:solidFill>
                    <a:srgbClr val="C00000"/>
                  </a:solidFill>
                </a:ln>
                <a:latin typeface="Comic Sans MS" pitchFamily="66" charset="0"/>
                <a:cs typeface="Arial" pitchFamily="34" charset="0"/>
              </a:rPr>
              <a:t>T</a:t>
            </a:r>
            <a:r>
              <a:rPr lang="fr-FR" sz="1900" baseline="-25000" dirty="0">
                <a:ln>
                  <a:solidFill>
                    <a:srgbClr val="C00000"/>
                  </a:solidFill>
                </a:ln>
                <a:latin typeface="Comic Sans MS" pitchFamily="66" charset="0"/>
                <a:cs typeface="Arial" pitchFamily="34" charset="0"/>
              </a:rPr>
              <a:t>F</a:t>
            </a:r>
            <a:r>
              <a:rPr lang="fr-FR" sz="1900" dirty="0">
                <a:ln>
                  <a:solidFill>
                    <a:srgbClr val="C00000"/>
                  </a:solidFill>
                </a:ln>
                <a:latin typeface="Comic Sans MS" pitchFamily="66" charset="0"/>
                <a:cs typeface="Arial" pitchFamily="34" charset="0"/>
              </a:rPr>
              <a:t> = ?</a:t>
            </a:r>
            <a:endParaRPr kumimoji="0" lang="fr-FR" sz="1900" b="0" i="0" u="none" strike="noStrike" cap="none" normalizeH="0" baseline="0" dirty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19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1</a:t>
            </a: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500 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050" b="0" i="0" u="none" strike="noStrike" cap="none" normalizeH="0" baseline="0" dirty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sng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liquide</a:t>
            </a:r>
          </a:p>
          <a:p>
            <a:pPr lvl="0" algn="ctr" fontAlgn="base">
              <a:spcBef>
                <a:spcPct val="0"/>
              </a:spcBef>
            </a:pPr>
            <a:r>
              <a:rPr lang="fr-FR" sz="1900" dirty="0">
                <a:ln>
                  <a:solidFill>
                    <a:srgbClr val="C00000"/>
                  </a:solidFill>
                </a:ln>
                <a:latin typeface="Comic Sans MS" pitchFamily="66" charset="0"/>
                <a:cs typeface="Arial" pitchFamily="34" charset="0"/>
              </a:rPr>
              <a:t>T</a:t>
            </a:r>
            <a:r>
              <a:rPr lang="fr-FR" sz="1900" baseline="-25000" dirty="0">
                <a:ln>
                  <a:solidFill>
                    <a:srgbClr val="C00000"/>
                  </a:solidFill>
                </a:ln>
                <a:latin typeface="Comic Sans MS" pitchFamily="66" charset="0"/>
                <a:cs typeface="Arial" pitchFamily="34" charset="0"/>
              </a:rPr>
              <a:t>F</a:t>
            </a:r>
            <a:r>
              <a:rPr lang="fr-FR" sz="1900" dirty="0">
                <a:ln>
                  <a:solidFill>
                    <a:srgbClr val="C00000"/>
                  </a:solidFill>
                </a:ln>
                <a:latin typeface="Comic Sans MS" pitchFamily="66" charset="0"/>
                <a:cs typeface="Arial" pitchFamily="34" charset="0"/>
              </a:rPr>
              <a:t> = 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19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3</a:t>
            </a: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32,0 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400" b="0" i="0" u="none" strike="noStrike" cap="none" normalizeH="0" baseline="0" dirty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1"/>
          <p:cNvSpPr txBox="1">
            <a:spLocks noChangeArrowheads="1"/>
          </p:cNvSpPr>
          <p:nvPr/>
        </p:nvSpPr>
        <p:spPr bwMode="auto">
          <a:xfrm>
            <a:off x="1907704" y="2780928"/>
            <a:ext cx="1728192" cy="230425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1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ETAT 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sng" strike="noStrike" cap="none" normalizeH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liquide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19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1</a:t>
            </a: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20,0 °C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19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1</a:t>
            </a: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500 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050" b="0" i="0" u="none" strike="noStrike" cap="none" normalizeH="0" baseline="0" dirty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sng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solide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lang="fr-FR" sz="1900" baseline="-25000" dirty="0">
                <a:ln>
                  <a:solidFill>
                    <a:srgbClr val="C00000"/>
                  </a:solidFill>
                </a:ln>
                <a:latin typeface="Comic Sans MS" pitchFamily="66" charset="0"/>
                <a:cs typeface="Arial" pitchFamily="34" charset="0"/>
              </a:rPr>
              <a:t>FUS</a:t>
            </a: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0 °C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19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3</a:t>
            </a: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32,0 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400" b="0" i="0" u="none" strike="noStrike" cap="none" normalizeH="0" baseline="0" dirty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1"/>
          <p:cNvSpPr txBox="1">
            <a:spLocks noChangeArrowheads="1"/>
          </p:cNvSpPr>
          <p:nvPr/>
        </p:nvSpPr>
        <p:spPr bwMode="auto">
          <a:xfrm>
            <a:off x="3779912" y="2780928"/>
            <a:ext cx="1728192" cy="230425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1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ETAT 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sng" strike="noStrike" cap="none" normalizeH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liquide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19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1</a:t>
            </a: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20,0 °C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19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1</a:t>
            </a: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500 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050" b="0" i="0" u="none" strike="noStrike" cap="none" normalizeH="0" baseline="0" dirty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sng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liquide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19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FUS</a:t>
            </a: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0 °C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19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3</a:t>
            </a: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32,0 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400" b="0" i="0" u="none" strike="noStrike" cap="none" normalizeH="0" baseline="0" dirty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1"/>
          <p:cNvSpPr txBox="1">
            <a:spLocks noChangeArrowheads="1"/>
          </p:cNvSpPr>
          <p:nvPr/>
        </p:nvSpPr>
        <p:spPr bwMode="auto">
          <a:xfrm>
            <a:off x="5652120" y="2780928"/>
            <a:ext cx="1728192" cy="230425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1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ETAT 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sng" strike="noStrike" cap="none" normalizeH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liquide</a:t>
            </a:r>
          </a:p>
          <a:p>
            <a:pPr lvl="0" algn="ctr" fontAlgn="base">
              <a:spcBef>
                <a:spcPct val="0"/>
              </a:spcBef>
            </a:pPr>
            <a:r>
              <a:rPr lang="fr-FR" sz="1900" dirty="0">
                <a:ln>
                  <a:solidFill>
                    <a:srgbClr val="C00000"/>
                  </a:solidFill>
                </a:ln>
                <a:latin typeface="Comic Sans MS" pitchFamily="66" charset="0"/>
                <a:cs typeface="Arial" pitchFamily="34" charset="0"/>
              </a:rPr>
              <a:t>T</a:t>
            </a:r>
            <a:r>
              <a:rPr lang="fr-FR" sz="1900" baseline="-25000" dirty="0">
                <a:ln>
                  <a:solidFill>
                    <a:srgbClr val="C00000"/>
                  </a:solidFill>
                </a:ln>
                <a:latin typeface="Comic Sans MS" pitchFamily="66" charset="0"/>
                <a:cs typeface="Arial" pitchFamily="34" charset="0"/>
              </a:rPr>
              <a:t>F</a:t>
            </a:r>
            <a:r>
              <a:rPr lang="fr-FR" sz="1900" dirty="0">
                <a:ln>
                  <a:solidFill>
                    <a:srgbClr val="C00000"/>
                  </a:solidFill>
                </a:ln>
                <a:latin typeface="Comic Sans MS" pitchFamily="66" charset="0"/>
                <a:cs typeface="Arial" pitchFamily="34" charset="0"/>
              </a:rPr>
              <a:t> = 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19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1</a:t>
            </a: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500 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050" b="0" i="0" u="none" strike="noStrike" cap="none" normalizeH="0" baseline="0" dirty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sng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liquide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19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FUS</a:t>
            </a: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0 °C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19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3</a:t>
            </a: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32,0 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400" b="0" i="0" u="none" strike="noStrike" cap="none" normalizeH="0" baseline="0" dirty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AutoShape 4"/>
          <p:cNvSpPr>
            <a:spLocks noChangeArrowheads="1"/>
          </p:cNvSpPr>
          <p:nvPr/>
        </p:nvSpPr>
        <p:spPr bwMode="auto">
          <a:xfrm>
            <a:off x="1547664" y="3861048"/>
            <a:ext cx="576064" cy="216024"/>
          </a:xfrm>
          <a:prstGeom prst="rightArrow">
            <a:avLst>
              <a:gd name="adj1" fmla="val 50000"/>
              <a:gd name="adj2" fmla="val 54821"/>
            </a:avLst>
          </a:prstGeom>
          <a:solidFill>
            <a:srgbClr val="006600"/>
          </a:solidFill>
          <a:ln w="57150">
            <a:solidFill>
              <a:srgbClr val="00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27" name="AutoShape 4"/>
          <p:cNvSpPr>
            <a:spLocks noChangeArrowheads="1"/>
          </p:cNvSpPr>
          <p:nvPr/>
        </p:nvSpPr>
        <p:spPr bwMode="auto">
          <a:xfrm>
            <a:off x="3419872" y="3861048"/>
            <a:ext cx="576064" cy="216024"/>
          </a:xfrm>
          <a:prstGeom prst="rightArrow">
            <a:avLst>
              <a:gd name="adj1" fmla="val 50000"/>
              <a:gd name="adj2" fmla="val 54821"/>
            </a:avLst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 dirty="0">
              <a:solidFill>
                <a:srgbClr val="7030A0"/>
              </a:solidFill>
            </a:endParaRPr>
          </a:p>
        </p:txBody>
      </p:sp>
      <p:sp>
        <p:nvSpPr>
          <p:cNvPr id="28" name="AutoShape 4"/>
          <p:cNvSpPr>
            <a:spLocks noChangeArrowheads="1"/>
          </p:cNvSpPr>
          <p:nvPr/>
        </p:nvSpPr>
        <p:spPr bwMode="auto">
          <a:xfrm>
            <a:off x="5292080" y="3861048"/>
            <a:ext cx="576064" cy="207640"/>
          </a:xfrm>
          <a:prstGeom prst="rightArrow">
            <a:avLst>
              <a:gd name="adj1" fmla="val 50000"/>
              <a:gd name="adj2" fmla="val 54821"/>
            </a:avLst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29" name="AutoShape 4"/>
          <p:cNvSpPr>
            <a:spLocks noChangeArrowheads="1"/>
          </p:cNvSpPr>
          <p:nvPr/>
        </p:nvSpPr>
        <p:spPr bwMode="auto">
          <a:xfrm>
            <a:off x="7236296" y="3933056"/>
            <a:ext cx="576064" cy="207640"/>
          </a:xfrm>
          <a:prstGeom prst="rightArrow">
            <a:avLst>
              <a:gd name="adj1" fmla="val 50000"/>
              <a:gd name="adj2" fmla="val 54821"/>
            </a:avLst>
          </a:prstGeom>
          <a:solidFill>
            <a:schemeClr val="accent5">
              <a:lumMod val="75000"/>
            </a:schemeClr>
          </a:solidFill>
          <a:ln w="5715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1259632" y="5769639"/>
            <a:ext cx="9144000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 + 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 + 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+ 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7504" y="4437112"/>
            <a:ext cx="1584176" cy="288032"/>
          </a:xfrm>
          <a:prstGeom prst="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2051720" y="4437112"/>
            <a:ext cx="1440160" cy="288032"/>
          </a:xfrm>
          <a:prstGeom prst="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7668344" y="4437112"/>
            <a:ext cx="1296144" cy="28803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2051720" y="4149080"/>
            <a:ext cx="1440160" cy="288032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3923928" y="4149080"/>
            <a:ext cx="1440160" cy="288032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3923928" y="3429000"/>
            <a:ext cx="1440160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5796136" y="3429000"/>
            <a:ext cx="1440160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5868144" y="4437112"/>
            <a:ext cx="1296144" cy="28803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9"/>
          <p:cNvSpPr>
            <a:spLocks noChangeArrowheads="1"/>
          </p:cNvSpPr>
          <p:nvPr/>
        </p:nvSpPr>
        <p:spPr bwMode="auto">
          <a:xfrm>
            <a:off x="42862" y="5134042"/>
            <a:ext cx="91011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L’enthalpie étant une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fonction d’état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sa variation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ne dépend pas du chemin suivi pour aller de l’</a:t>
            </a:r>
            <a:r>
              <a:rPr kumimoji="0" lang="fr-FR" sz="2000" b="0" i="0" u="sng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état A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à l’</a:t>
            </a:r>
            <a:r>
              <a:rPr kumimoji="0" lang="fr-FR" sz="2000" b="0" i="0" u="sng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état B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: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0" y="6292428"/>
            <a:ext cx="370790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PS</a:t>
            </a: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(T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FUS</a:t>
            </a: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3131840" y="6381328"/>
            <a:ext cx="194421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Symbol" pitchFamily="18" charset="2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fusion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4823520" y="6292428"/>
            <a:ext cx="21602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 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PL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× (T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– 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2"/>
          <p:cNvSpPr>
            <a:spLocks noChangeArrowheads="1"/>
          </p:cNvSpPr>
          <p:nvPr/>
        </p:nvSpPr>
        <p:spPr bwMode="auto">
          <a:xfrm>
            <a:off x="6839744" y="6292428"/>
            <a:ext cx="237626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 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PL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× (T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– 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FUS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/>
      <p:bldP spid="4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20928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6</a:t>
            </a:r>
            <a:r>
              <a:rPr kumimoji="0" lang="fr-FR" sz="2000" b="1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# E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nthalpie </a:t>
            </a:r>
            <a:r>
              <a:rPr kumimoji="0" lang="fr-FR" sz="20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massique de fusion de l’eau à </a:t>
            </a:r>
            <a:r>
              <a:rPr kumimoji="0" lang="fr-FR" sz="20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000" b="0" u="none" strike="noStrike" cap="none" normalizeH="0" baseline="-30000" dirty="0" err="1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fusion</a:t>
            </a:r>
            <a:r>
              <a:rPr kumimoji="0" lang="fr-FR" sz="20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= 0 °C : </a:t>
            </a:r>
            <a:r>
              <a:rPr kumimoji="0" lang="fr-FR" sz="2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∆</a:t>
            </a:r>
            <a:r>
              <a:rPr kumimoji="0" lang="fr-FR" sz="2000" b="1" u="none" strike="noStrike" cap="none" normalizeH="0" baseline="-30000" dirty="0" err="1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fus</a:t>
            </a:r>
            <a:r>
              <a:rPr kumimoji="0" lang="fr-FR" sz="2000" b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h</a:t>
            </a:r>
            <a:r>
              <a:rPr kumimoji="0" lang="fr-FR" sz="2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b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000" b="1" u="none" strike="noStrike" cap="none" normalizeH="0" baseline="-30000" dirty="0" err="1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fusion</a:t>
            </a:r>
            <a:r>
              <a:rPr kumimoji="0" lang="fr-FR" sz="2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) = 335 kJ · kg</a:t>
            </a:r>
            <a:r>
              <a:rPr kumimoji="0" lang="fr-FR" sz="2000" b="1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−1</a:t>
            </a:r>
            <a:r>
              <a:rPr kumimoji="0" lang="fr-FR" sz="20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;</a:t>
            </a:r>
            <a:endParaRPr kumimoji="0" lang="fr-FR" sz="20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Times New Roman" pitchFamily="18" charset="0"/>
              <a:sym typeface="Wingdings" pitchFamily="2" charset="2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# Capacité thermique </a:t>
            </a:r>
            <a:r>
              <a:rPr lang="fr-FR" sz="2000" dirty="0" smtClean="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massique à pression constante de l’eau liquide </a:t>
            </a:r>
            <a:r>
              <a:rPr lang="fr-FR" sz="2000" dirty="0" smtClean="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sz="2000" b="1" dirty="0" err="1" smtClean="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</a:t>
            </a:r>
            <a:r>
              <a:rPr lang="fr-FR" sz="2000" b="1" baseline="-30000" dirty="0" err="1" smtClean="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PL</a:t>
            </a:r>
            <a:r>
              <a:rPr lang="fr-FR" sz="2000" b="1" dirty="0" smtClean="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smtClean="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= 4,18 kJ ·K</a:t>
            </a:r>
            <a:r>
              <a:rPr lang="fr-FR" sz="2000" b="1" baseline="30000" dirty="0" smtClean="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−1</a:t>
            </a:r>
            <a:r>
              <a:rPr lang="fr-FR" sz="2000" b="1" dirty="0" smtClean="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· kg</a:t>
            </a:r>
            <a:r>
              <a:rPr lang="fr-FR" sz="2000" b="1" baseline="30000" dirty="0" smtClean="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−1</a:t>
            </a:r>
            <a:r>
              <a:rPr lang="fr-FR" sz="2000" dirty="0" smtClean="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r>
              <a:rPr lang="fr-FR" sz="2000" dirty="0" smtClean="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endParaRPr lang="fr-FR" sz="2000" dirty="0" smtClean="0">
              <a:solidFill>
                <a:srgbClr val="000000"/>
              </a:solidFill>
              <a:latin typeface="Arial Narrow" pitchFamily="34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# Capacité thermique </a:t>
            </a:r>
            <a:r>
              <a:rPr lang="fr-FR" sz="2000" dirty="0" smtClean="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massique à pression constante de l’eau </a:t>
            </a:r>
            <a:r>
              <a:rPr lang="fr-FR" sz="2000" dirty="0" smtClean="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solide </a:t>
            </a:r>
            <a:r>
              <a:rPr lang="fr-FR" sz="2000" dirty="0" smtClean="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sz="2000" b="1" dirty="0" err="1" smtClean="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</a:t>
            </a:r>
            <a:r>
              <a:rPr lang="fr-FR" sz="2000" b="1" baseline="-30000" dirty="0" err="1" smtClean="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PS</a:t>
            </a:r>
            <a:r>
              <a:rPr lang="fr-FR" sz="2000" b="1" dirty="0" smtClean="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smtClean="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= </a:t>
            </a:r>
            <a:r>
              <a:rPr lang="fr-FR" sz="2000" b="1" dirty="0" smtClean="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2,09 </a:t>
            </a:r>
            <a:r>
              <a:rPr lang="fr-FR" sz="2000" b="1" dirty="0" smtClean="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kJ ·K</a:t>
            </a:r>
            <a:r>
              <a:rPr lang="fr-FR" sz="2000" b="1" baseline="30000" dirty="0" smtClean="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−1</a:t>
            </a:r>
            <a:r>
              <a:rPr lang="fr-FR" sz="2000" b="1" dirty="0" smtClean="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· kg</a:t>
            </a:r>
            <a:r>
              <a:rPr lang="fr-FR" sz="2000" b="1" baseline="30000" dirty="0" smtClean="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−1</a:t>
            </a:r>
            <a:r>
              <a:rPr lang="fr-FR" sz="2000" dirty="0" smtClean="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lang="fr-FR" sz="1200" dirty="0" smtClean="0">
              <a:solidFill>
                <a:srgbClr val="000000"/>
              </a:solidFill>
              <a:latin typeface="Arial Narrow" pitchFamily="34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endParaRPr lang="fr-FR" sz="1000" b="1" dirty="0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</a:t>
            </a:r>
            <a:r>
              <a:rPr lang="fr-FR" sz="2000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) </a:t>
            </a:r>
            <a:r>
              <a:rPr lang="fr-FR" sz="2000" i="1" u="sng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Exprimer la variation d’enthalpie du système {eau liquide + glace pilée} en fonction des données. </a:t>
            </a:r>
            <a:endParaRPr lang="fr-FR" sz="2000" i="1" u="sng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1" name="Text Box 1"/>
          <p:cNvSpPr txBox="1">
            <a:spLocks noChangeArrowheads="1"/>
          </p:cNvSpPr>
          <p:nvPr/>
        </p:nvSpPr>
        <p:spPr bwMode="auto">
          <a:xfrm>
            <a:off x="35496" y="2060848"/>
            <a:ext cx="1728192" cy="23042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1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ETAT 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sng" strike="noStrike" cap="none" normalizeH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liquide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19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1</a:t>
            </a: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20,0 °C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19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1</a:t>
            </a: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500 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050" b="0" i="0" u="none" strike="noStrike" cap="none" normalizeH="0" baseline="0" dirty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sng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solide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19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3</a:t>
            </a: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- 18,0 °C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19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3</a:t>
            </a: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32,0 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400" b="0" i="0" u="none" strike="noStrike" cap="none" normalizeH="0" baseline="0" dirty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1"/>
          <p:cNvSpPr txBox="1">
            <a:spLocks noChangeArrowheads="1"/>
          </p:cNvSpPr>
          <p:nvPr/>
        </p:nvSpPr>
        <p:spPr bwMode="auto">
          <a:xfrm>
            <a:off x="7559824" y="2060848"/>
            <a:ext cx="1512168" cy="23042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1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ETAT B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sng" strike="noStrike" cap="none" normalizeH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liquide</a:t>
            </a:r>
          </a:p>
          <a:p>
            <a:pPr lvl="0" algn="ctr" fontAlgn="base">
              <a:spcBef>
                <a:spcPct val="0"/>
              </a:spcBef>
            </a:pPr>
            <a:r>
              <a:rPr lang="fr-FR" sz="1900" dirty="0">
                <a:ln>
                  <a:solidFill>
                    <a:srgbClr val="C00000"/>
                  </a:solidFill>
                </a:ln>
                <a:latin typeface="Comic Sans MS" pitchFamily="66" charset="0"/>
                <a:cs typeface="Arial" pitchFamily="34" charset="0"/>
              </a:rPr>
              <a:t>T</a:t>
            </a:r>
            <a:r>
              <a:rPr lang="fr-FR" sz="1900" baseline="-25000" dirty="0">
                <a:ln>
                  <a:solidFill>
                    <a:srgbClr val="C00000"/>
                  </a:solidFill>
                </a:ln>
                <a:latin typeface="Comic Sans MS" pitchFamily="66" charset="0"/>
                <a:cs typeface="Arial" pitchFamily="34" charset="0"/>
              </a:rPr>
              <a:t>F</a:t>
            </a:r>
            <a:r>
              <a:rPr lang="fr-FR" sz="1900" dirty="0">
                <a:ln>
                  <a:solidFill>
                    <a:srgbClr val="C00000"/>
                  </a:solidFill>
                </a:ln>
                <a:latin typeface="Comic Sans MS" pitchFamily="66" charset="0"/>
                <a:cs typeface="Arial" pitchFamily="34" charset="0"/>
              </a:rPr>
              <a:t> = ?</a:t>
            </a:r>
            <a:endParaRPr kumimoji="0" lang="fr-FR" sz="1900" b="0" i="0" u="none" strike="noStrike" cap="none" normalizeH="0" baseline="0" dirty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19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1</a:t>
            </a: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500 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050" b="0" i="0" u="none" strike="noStrike" cap="none" normalizeH="0" baseline="0" dirty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sng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liquide</a:t>
            </a:r>
          </a:p>
          <a:p>
            <a:pPr lvl="0" algn="ctr" fontAlgn="base">
              <a:spcBef>
                <a:spcPct val="0"/>
              </a:spcBef>
            </a:pPr>
            <a:r>
              <a:rPr lang="fr-FR" sz="1900" dirty="0">
                <a:ln>
                  <a:solidFill>
                    <a:srgbClr val="C00000"/>
                  </a:solidFill>
                </a:ln>
                <a:latin typeface="Comic Sans MS" pitchFamily="66" charset="0"/>
                <a:cs typeface="Arial" pitchFamily="34" charset="0"/>
              </a:rPr>
              <a:t>T</a:t>
            </a:r>
            <a:r>
              <a:rPr lang="fr-FR" sz="1900" baseline="-25000" dirty="0">
                <a:ln>
                  <a:solidFill>
                    <a:srgbClr val="C00000"/>
                  </a:solidFill>
                </a:ln>
                <a:latin typeface="Comic Sans MS" pitchFamily="66" charset="0"/>
                <a:cs typeface="Arial" pitchFamily="34" charset="0"/>
              </a:rPr>
              <a:t>F</a:t>
            </a:r>
            <a:r>
              <a:rPr lang="fr-FR" sz="1900" dirty="0">
                <a:ln>
                  <a:solidFill>
                    <a:srgbClr val="C00000"/>
                  </a:solidFill>
                </a:ln>
                <a:latin typeface="Comic Sans MS" pitchFamily="66" charset="0"/>
                <a:cs typeface="Arial" pitchFamily="34" charset="0"/>
              </a:rPr>
              <a:t> = 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19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3</a:t>
            </a: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32,0 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400" b="0" i="0" u="none" strike="noStrike" cap="none" normalizeH="0" baseline="0" dirty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1"/>
          <p:cNvSpPr txBox="1">
            <a:spLocks noChangeArrowheads="1"/>
          </p:cNvSpPr>
          <p:nvPr/>
        </p:nvSpPr>
        <p:spPr bwMode="auto">
          <a:xfrm>
            <a:off x="1907704" y="2060848"/>
            <a:ext cx="1728192" cy="230425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1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ETAT 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sng" strike="noStrike" cap="none" normalizeH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liquide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19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1</a:t>
            </a: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20,0 °C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19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1</a:t>
            </a: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500 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050" b="0" i="0" u="none" strike="noStrike" cap="none" normalizeH="0" baseline="0" dirty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sng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solide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lang="fr-FR" sz="1900" baseline="-25000" dirty="0">
                <a:ln>
                  <a:solidFill>
                    <a:srgbClr val="C00000"/>
                  </a:solidFill>
                </a:ln>
                <a:latin typeface="Comic Sans MS" pitchFamily="66" charset="0"/>
                <a:cs typeface="Arial" pitchFamily="34" charset="0"/>
              </a:rPr>
              <a:t>FUS</a:t>
            </a: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0 °C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19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3</a:t>
            </a: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32,0 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400" b="0" i="0" u="none" strike="noStrike" cap="none" normalizeH="0" baseline="0" dirty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1"/>
          <p:cNvSpPr txBox="1">
            <a:spLocks noChangeArrowheads="1"/>
          </p:cNvSpPr>
          <p:nvPr/>
        </p:nvSpPr>
        <p:spPr bwMode="auto">
          <a:xfrm>
            <a:off x="3779912" y="2060848"/>
            <a:ext cx="1728192" cy="230425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1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ETAT 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sng" strike="noStrike" cap="none" normalizeH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liquide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19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1</a:t>
            </a: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20,0 °C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19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1</a:t>
            </a: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500 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050" b="0" i="0" u="none" strike="noStrike" cap="none" normalizeH="0" baseline="0" dirty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sng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liquide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19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FUS</a:t>
            </a: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0 °C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19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3</a:t>
            </a: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32,0 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400" b="0" i="0" u="none" strike="noStrike" cap="none" normalizeH="0" baseline="0" dirty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1"/>
          <p:cNvSpPr txBox="1">
            <a:spLocks noChangeArrowheads="1"/>
          </p:cNvSpPr>
          <p:nvPr/>
        </p:nvSpPr>
        <p:spPr bwMode="auto">
          <a:xfrm>
            <a:off x="5652120" y="2060848"/>
            <a:ext cx="1728192" cy="230425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1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ETAT 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sng" strike="noStrike" cap="none" normalizeH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liquide</a:t>
            </a:r>
          </a:p>
          <a:p>
            <a:pPr lvl="0" algn="ctr" fontAlgn="base">
              <a:spcBef>
                <a:spcPct val="0"/>
              </a:spcBef>
            </a:pPr>
            <a:r>
              <a:rPr lang="fr-FR" sz="1900" dirty="0">
                <a:ln>
                  <a:solidFill>
                    <a:srgbClr val="C00000"/>
                  </a:solidFill>
                </a:ln>
                <a:latin typeface="Comic Sans MS" pitchFamily="66" charset="0"/>
                <a:cs typeface="Arial" pitchFamily="34" charset="0"/>
              </a:rPr>
              <a:t>T</a:t>
            </a:r>
            <a:r>
              <a:rPr lang="fr-FR" sz="1900" baseline="-25000" dirty="0">
                <a:ln>
                  <a:solidFill>
                    <a:srgbClr val="C00000"/>
                  </a:solidFill>
                </a:ln>
                <a:latin typeface="Comic Sans MS" pitchFamily="66" charset="0"/>
                <a:cs typeface="Arial" pitchFamily="34" charset="0"/>
              </a:rPr>
              <a:t>F</a:t>
            </a:r>
            <a:r>
              <a:rPr lang="fr-FR" sz="1900" dirty="0">
                <a:ln>
                  <a:solidFill>
                    <a:srgbClr val="C00000"/>
                  </a:solidFill>
                </a:ln>
                <a:latin typeface="Comic Sans MS" pitchFamily="66" charset="0"/>
                <a:cs typeface="Arial" pitchFamily="34" charset="0"/>
              </a:rPr>
              <a:t> = 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19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1</a:t>
            </a: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500 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050" b="0" i="0" u="none" strike="noStrike" cap="none" normalizeH="0" baseline="0" dirty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sng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liquide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19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FUS</a:t>
            </a: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0 °C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19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3</a:t>
            </a: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32,0 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400" b="0" i="0" u="none" strike="noStrike" cap="none" normalizeH="0" baseline="0" dirty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AutoShape 4"/>
          <p:cNvSpPr>
            <a:spLocks noChangeArrowheads="1"/>
          </p:cNvSpPr>
          <p:nvPr/>
        </p:nvSpPr>
        <p:spPr bwMode="auto">
          <a:xfrm>
            <a:off x="1547664" y="3140968"/>
            <a:ext cx="576064" cy="216024"/>
          </a:xfrm>
          <a:prstGeom prst="rightArrow">
            <a:avLst>
              <a:gd name="adj1" fmla="val 50000"/>
              <a:gd name="adj2" fmla="val 54821"/>
            </a:avLst>
          </a:prstGeom>
          <a:solidFill>
            <a:srgbClr val="006600"/>
          </a:solidFill>
          <a:ln w="57150">
            <a:solidFill>
              <a:srgbClr val="00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27" name="AutoShape 4"/>
          <p:cNvSpPr>
            <a:spLocks noChangeArrowheads="1"/>
          </p:cNvSpPr>
          <p:nvPr/>
        </p:nvSpPr>
        <p:spPr bwMode="auto">
          <a:xfrm>
            <a:off x="3419872" y="3140968"/>
            <a:ext cx="576064" cy="216024"/>
          </a:xfrm>
          <a:prstGeom prst="rightArrow">
            <a:avLst>
              <a:gd name="adj1" fmla="val 50000"/>
              <a:gd name="adj2" fmla="val 54821"/>
            </a:avLst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 dirty="0">
              <a:solidFill>
                <a:srgbClr val="7030A0"/>
              </a:solidFill>
            </a:endParaRPr>
          </a:p>
        </p:txBody>
      </p:sp>
      <p:sp>
        <p:nvSpPr>
          <p:cNvPr id="28" name="AutoShape 4"/>
          <p:cNvSpPr>
            <a:spLocks noChangeArrowheads="1"/>
          </p:cNvSpPr>
          <p:nvPr/>
        </p:nvSpPr>
        <p:spPr bwMode="auto">
          <a:xfrm>
            <a:off x="5292080" y="3140968"/>
            <a:ext cx="576064" cy="207640"/>
          </a:xfrm>
          <a:prstGeom prst="rightArrow">
            <a:avLst>
              <a:gd name="adj1" fmla="val 50000"/>
              <a:gd name="adj2" fmla="val 54821"/>
            </a:avLst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29" name="AutoShape 4"/>
          <p:cNvSpPr>
            <a:spLocks noChangeArrowheads="1"/>
          </p:cNvSpPr>
          <p:nvPr/>
        </p:nvSpPr>
        <p:spPr bwMode="auto">
          <a:xfrm>
            <a:off x="7236296" y="3212976"/>
            <a:ext cx="576064" cy="207640"/>
          </a:xfrm>
          <a:prstGeom prst="rightArrow">
            <a:avLst>
              <a:gd name="adj1" fmla="val 50000"/>
              <a:gd name="adj2" fmla="val 54821"/>
            </a:avLst>
          </a:prstGeom>
          <a:solidFill>
            <a:schemeClr val="accent5">
              <a:lumMod val="75000"/>
            </a:schemeClr>
          </a:solidFill>
          <a:ln w="5715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1259632" y="5049559"/>
            <a:ext cx="9144000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 + 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 + 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+ 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7504" y="3717032"/>
            <a:ext cx="1584176" cy="288032"/>
          </a:xfrm>
          <a:prstGeom prst="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2051720" y="3717032"/>
            <a:ext cx="1440160" cy="288032"/>
          </a:xfrm>
          <a:prstGeom prst="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7668344" y="3717032"/>
            <a:ext cx="1296144" cy="28803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2051720" y="3429000"/>
            <a:ext cx="1440160" cy="288032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3923928" y="3429000"/>
            <a:ext cx="1440160" cy="288032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3923928" y="3429000"/>
            <a:ext cx="1440160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5796136" y="3429000"/>
            <a:ext cx="1440160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5868144" y="3717032"/>
            <a:ext cx="1296144" cy="28803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9"/>
          <p:cNvSpPr>
            <a:spLocks noChangeArrowheads="1"/>
          </p:cNvSpPr>
          <p:nvPr/>
        </p:nvSpPr>
        <p:spPr bwMode="auto">
          <a:xfrm>
            <a:off x="42862" y="4413962"/>
            <a:ext cx="91011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L’enthalpie étant une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fonction d’état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sa variation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ne dépend pas du chemin suivi pour aller de l’</a:t>
            </a:r>
            <a:r>
              <a:rPr kumimoji="0" lang="fr-FR" sz="2000" b="0" i="0" u="sng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état A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à l’</a:t>
            </a:r>
            <a:r>
              <a:rPr kumimoji="0" lang="fr-FR" sz="2000" b="0" i="0" u="sng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état B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: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0" y="5572348"/>
            <a:ext cx="370790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PS</a:t>
            </a: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(T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FUS</a:t>
            </a: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3131840" y="5661248"/>
            <a:ext cx="194421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Symbol" pitchFamily="18" charset="2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fusion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4823520" y="5572348"/>
            <a:ext cx="21602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 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PL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× (T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– 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2"/>
          <p:cNvSpPr>
            <a:spLocks noChangeArrowheads="1"/>
          </p:cNvSpPr>
          <p:nvPr/>
        </p:nvSpPr>
        <p:spPr bwMode="auto">
          <a:xfrm>
            <a:off x="6839744" y="5572348"/>
            <a:ext cx="237626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 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PL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× (T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– 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FUS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0" y="6165304"/>
            <a:ext cx="356388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PS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×(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FUS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r>
              <a:rPr lang="fr-FR" sz="800" dirty="0"/>
              <a:t> 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4724564" y="6259890"/>
            <a:ext cx="229570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lang="fr-FR" sz="800" dirty="0" smtClean="0"/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lang="fr-FR" sz="800" dirty="0" smtClean="0"/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lang="fr-FR" sz="800" dirty="0" smtClean="0"/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3"/>
          <p:cNvSpPr>
            <a:spLocks noChangeArrowheads="1"/>
          </p:cNvSpPr>
          <p:nvPr/>
        </p:nvSpPr>
        <p:spPr bwMode="auto">
          <a:xfrm>
            <a:off x="3270745" y="6259346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lang="fr-FR" sz="800" dirty="0" smtClean="0"/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fusion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auto">
          <a:xfrm>
            <a:off x="6793231" y="6281380"/>
            <a:ext cx="25202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lang="fr-FR" sz="800" dirty="0" smtClean="0"/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PL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×(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FUS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11695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/>
              <a:buChar char="@"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6</a:t>
            </a:r>
            <a:r>
              <a:rPr kumimoji="0" lang="fr-FR" sz="2000" b="1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/>
              <a:buChar char="@"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endParaRPr lang="fr-FR" sz="1000" b="1" dirty="0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</a:t>
            </a:r>
            <a:r>
              <a:rPr lang="fr-FR" sz="2000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) </a:t>
            </a:r>
            <a:r>
              <a:rPr lang="fr-FR" sz="2000" i="1" u="sng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Exprimer la variation d’enthalpie du système {eau liquide + glace pilée} en fonction des données. </a:t>
            </a:r>
            <a:endParaRPr lang="fr-FR" sz="2000" i="1" u="sng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59632" y="1760341"/>
            <a:ext cx="9144000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 + 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 + 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+ 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2862" y="1124744"/>
            <a:ext cx="91011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L’enthalpie étant une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fonction d’état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sa variation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ne dépend pas du chemin suivi pour aller de l’</a:t>
            </a:r>
            <a:r>
              <a:rPr kumimoji="0" lang="fr-FR" sz="2000" b="0" i="0" u="sng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état A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à l’</a:t>
            </a:r>
            <a:r>
              <a:rPr kumimoji="0" lang="fr-FR" sz="2000" b="0" i="0" u="sng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état B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: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2228045"/>
            <a:ext cx="370790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PS</a:t>
            </a: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(T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FUS</a:t>
            </a: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131840" y="2316945"/>
            <a:ext cx="194421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Symbol" pitchFamily="18" charset="2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fusion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823520" y="2228045"/>
            <a:ext cx="21602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 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PL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× (T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– 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839744" y="2228045"/>
            <a:ext cx="237626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 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PL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× (T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– 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FUS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2699814"/>
            <a:ext cx="95405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PS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×(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FUS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fusion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lang="fr-FR" sz="800" dirty="0" smtClean="0"/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lang="fr-FR" sz="800" dirty="0" smtClean="0"/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lang="fr-FR" sz="800" dirty="0" smtClean="0"/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PL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×(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FUS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3501008"/>
            <a:ext cx="9144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b) </a:t>
            </a:r>
            <a:r>
              <a:rPr lang="fr-FR" sz="2000" i="1" u="sng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En utilisant le 1</a:t>
            </a:r>
            <a:r>
              <a:rPr lang="fr-FR" sz="2000" i="1" u="sng" baseline="300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er</a:t>
            </a:r>
            <a:r>
              <a:rPr lang="fr-FR" sz="2000" i="1" u="sng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principe, expliquer pourquoi cette variation d’enthalpie est nulle. </a:t>
            </a:r>
            <a:endParaRPr lang="fr-FR" sz="2000" i="1" u="sng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3861048"/>
            <a:ext cx="91440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Le système {eau liquide +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glace pilée} est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fermé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et subit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une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transformation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monobare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avec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équilibre mécanique avec l’extérieur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dans l’EI et dans l’EF.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Le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premier principe s’écrit </a:t>
            </a:r>
            <a:r>
              <a:rPr lang="fr-FR" sz="2400" b="1" dirty="0" err="1">
                <a:solidFill>
                  <a:srgbClr val="00206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D</a:t>
            </a:r>
            <a:r>
              <a:rPr lang="fr-FR" sz="2400" b="1" dirty="0" err="1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</a:t>
            </a:r>
            <a:r>
              <a:rPr lang="fr-FR" sz="2400" b="1" baseline="-30000" dirty="0" err="1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 + </a:t>
            </a:r>
            <a:r>
              <a:rPr lang="fr-FR" sz="2400" b="1" dirty="0">
                <a:solidFill>
                  <a:srgbClr val="00206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D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fr-FR" sz="2400" b="1" baseline="-30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</a:t>
            </a:r>
            <a:r>
              <a:rPr lang="fr-FR" sz="2400" b="1" baseline="-30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</a:t>
            </a:r>
            <a:r>
              <a:rPr lang="fr-FR" sz="2400" b="1" baseline="-30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 = W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’ + Q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avec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W’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le travail des forces autres que les forces de pression. </a:t>
            </a:r>
            <a:endParaRPr kumimoji="0" lang="fr-FR" sz="2000" b="0" i="0" u="none" strike="noStrike" cap="none" normalizeH="0" baseline="-3000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-3000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  <a:sym typeface="Wingdings" pitchFamily="2" charset="2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347864" y="5445224"/>
            <a:ext cx="2952327" cy="10801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0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car pas de travail autre que celui des forces pressantes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6438875" y="5445224"/>
            <a:ext cx="2705125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0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car </a:t>
            </a:r>
            <a:r>
              <a:rPr lang="fr-FR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transformat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° adiabatique (thermos)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90846" y="6237312"/>
            <a:ext cx="2153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</a:t>
            </a:r>
            <a:r>
              <a:rPr lang="fr-FR" sz="2400" b="1" u="sng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u="sng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u="sng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400" b="1" u="sng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0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dirty="0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323528" y="5445224"/>
            <a:ext cx="2592288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= 0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car système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macroscopiquement 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au repos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 flipH="1">
            <a:off x="2627784" y="4869160"/>
            <a:ext cx="720080" cy="50405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H="1">
            <a:off x="5076056" y="4869160"/>
            <a:ext cx="432048" cy="504056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6372200" y="4869160"/>
            <a:ext cx="288032" cy="50405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/>
      <p:bldP spid="1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7956376" y="3933056"/>
            <a:ext cx="288032" cy="5040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796136" y="3933056"/>
            <a:ext cx="288032" cy="5040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/>
              <a:buChar char="@"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6</a:t>
            </a:r>
            <a:r>
              <a:rPr kumimoji="0" lang="fr-FR" sz="2000" b="1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</a:t>
            </a:r>
            <a:endParaRPr lang="fr-FR" sz="2000" i="1" u="sng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332656"/>
            <a:ext cx="9144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b) </a:t>
            </a:r>
            <a:r>
              <a:rPr lang="fr-FR" sz="2000" i="1" u="sng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En utilisant le 1</a:t>
            </a:r>
            <a:r>
              <a:rPr lang="fr-FR" sz="2000" i="1" u="sng" baseline="300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er</a:t>
            </a:r>
            <a:r>
              <a:rPr lang="fr-FR" sz="2000" i="1" u="sng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principe, expliquer pourquoi cette variation d’enthalpie est nulle. </a:t>
            </a:r>
            <a:endParaRPr lang="fr-FR" sz="2000" i="1" u="sng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764704"/>
            <a:ext cx="91440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Le système {eau liquide +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glace pilée} est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fermé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et subit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une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transformation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monobare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avec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équilibre mécanique avec l’extérieur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dans l’EI et dans l’EF.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Le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premier principe s’écrit </a:t>
            </a:r>
            <a:r>
              <a:rPr lang="fr-FR" sz="2400" b="1" dirty="0" err="1">
                <a:solidFill>
                  <a:srgbClr val="00206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D</a:t>
            </a:r>
            <a:r>
              <a:rPr lang="fr-FR" sz="2400" b="1" dirty="0" err="1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</a:t>
            </a:r>
            <a:r>
              <a:rPr lang="fr-FR" sz="2400" b="1" baseline="-30000" dirty="0" err="1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 + </a:t>
            </a:r>
            <a:r>
              <a:rPr lang="fr-FR" sz="2400" b="1" dirty="0">
                <a:solidFill>
                  <a:srgbClr val="00206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D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fr-FR" sz="2400" b="1" baseline="-30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</a:t>
            </a:r>
            <a:r>
              <a:rPr lang="fr-FR" sz="2400" b="1" baseline="-30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</a:t>
            </a:r>
            <a:r>
              <a:rPr lang="fr-FR" sz="2400" b="1" baseline="-30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 = W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’ + Q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avec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W’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le travail des forces autres que les forces de pression. </a:t>
            </a:r>
            <a:endParaRPr kumimoji="0" lang="fr-FR" sz="2000" b="0" i="0" u="none" strike="noStrike" cap="none" normalizeH="0" baseline="-3000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-3000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  <a:sym typeface="Wingdings" pitchFamily="2" charset="2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347864" y="2319262"/>
            <a:ext cx="2952327" cy="11097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0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car pas de travail autre que celui des forces pressantes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438875" y="2348880"/>
            <a:ext cx="2705125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0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car </a:t>
            </a:r>
            <a:r>
              <a:rPr lang="fr-FR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transformat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° adiabatique (thermos)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90846" y="3111351"/>
            <a:ext cx="2153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</a:t>
            </a:r>
            <a:r>
              <a:rPr lang="fr-FR" sz="2400" b="1" u="sng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u="sng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u="sng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400" b="1" u="sng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0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dirty="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67544" y="2319262"/>
            <a:ext cx="2569045" cy="11097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= 0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car système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macroscopiquement 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au repos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2915816" y="1743199"/>
            <a:ext cx="432048" cy="50405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>
            <a:off x="5076056" y="1743199"/>
            <a:ext cx="432048" cy="504056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6372200" y="1743199"/>
            <a:ext cx="360040" cy="533673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3645024"/>
            <a:ext cx="9144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c) </a:t>
            </a:r>
            <a:r>
              <a:rPr lang="fr-FR" sz="2000" i="1" u="sng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En déduire la température finale de l’eau dans le thermos.</a:t>
            </a:r>
            <a:endParaRPr lang="fr-FR" sz="2000" i="1" u="sng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0" y="4797152"/>
            <a:ext cx="136815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4005064"/>
            <a:ext cx="91440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0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PS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(T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FUS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fusion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PL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lang="fr-FR" sz="800" dirty="0"/>
              <a:t> 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×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PL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(T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FUS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Connecteur droit 16"/>
          <p:cNvCxnSpPr/>
          <p:nvPr/>
        </p:nvCxnSpPr>
        <p:spPr>
          <a:xfrm>
            <a:off x="1043608" y="5013176"/>
            <a:ext cx="784887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1025574" y="4509120"/>
            <a:ext cx="795637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×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PL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× 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×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PL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× 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FUS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×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PS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(T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FUS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– 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)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–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×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Symbol" pitchFamily="18" charset="2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fusion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3203848" y="5085184"/>
            <a:ext cx="3450332" cy="37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(m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m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×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PL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683568" y="5549170"/>
            <a:ext cx="781236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0,500 × 4,18.10</a:t>
            </a:r>
            <a:r>
              <a:rPr kumimoji="0" lang="fr-FR" sz="2000" b="1" i="0" u="none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× 293,15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0,032 × 4,18.10</a:t>
            </a:r>
            <a:r>
              <a:rPr kumimoji="0" lang="fr-FR" sz="2000" b="1" i="0" u="none" strike="noStrike" cap="none" normalizeH="0" baseline="3000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× 273,15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–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0,032 × 2,09.10</a:t>
            </a:r>
            <a:r>
              <a:rPr kumimoji="0" lang="fr-FR" sz="2000" b="1" i="0" u="none" strike="noStrike" cap="none" normalizeH="0" baseline="30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× (273,15 – 255,15)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–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0,032 × 335.10</a:t>
            </a:r>
            <a:r>
              <a:rPr kumimoji="0" lang="fr-FR" sz="2000" b="1" i="0" u="none" strike="noStrike" cap="none" normalizeH="0" baseline="3000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2195736" y="6341258"/>
            <a:ext cx="4824536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(0,500 + 0,032 )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4,18.10</a:t>
            </a:r>
            <a:r>
              <a:rPr kumimoji="0" lang="fr-FR" sz="2000" b="1" i="0" u="none" strike="noStrike" cap="none" normalizeH="0" baseline="30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3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5536" y="4509120"/>
            <a:ext cx="8568952" cy="100811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0" y="6053226"/>
            <a:ext cx="136815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AN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 :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Connecteur droit 23"/>
          <p:cNvCxnSpPr/>
          <p:nvPr/>
        </p:nvCxnSpPr>
        <p:spPr>
          <a:xfrm>
            <a:off x="1295128" y="6269250"/>
            <a:ext cx="66612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6038470" y="6457890"/>
            <a:ext cx="31055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</a:t>
            </a:r>
            <a:r>
              <a:rPr kumimoji="0" lang="fr-FR" sz="2000" b="1" i="0" u="sng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F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 = 286,6 K = 13,4 °C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14" grpId="0" animBg="1"/>
      <p:bldP spid="15" grpId="0"/>
      <p:bldP spid="16" grpId="0"/>
      <p:bldP spid="18" grpId="0"/>
      <p:bldP spid="19" grpId="0"/>
      <p:bldP spid="20" grpId="0"/>
      <p:bldP spid="21" grpId="0"/>
      <p:bldP spid="22" grpId="0" animBg="1"/>
      <p:bldP spid="23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9291" y="44624"/>
            <a:ext cx="8964488" cy="201622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Transformation MONOTHERME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6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Vocabulaire</a:t>
            </a: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: </a:t>
            </a:r>
            <a:r>
              <a:rPr kumimoji="0" lang="fr-FR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dirty="0">
                <a:latin typeface="Arial" pitchFamily="34" charset="0"/>
                <a:cs typeface="Arial" pitchFamily="34" charset="0"/>
              </a:rPr>
              <a:t>- Une paroi qui </a:t>
            </a:r>
            <a:r>
              <a:rPr lang="fr-FR" b="1" i="1" dirty="0">
                <a:latin typeface="Arial" pitchFamily="34" charset="0"/>
                <a:cs typeface="Arial" pitchFamily="34" charset="0"/>
              </a:rPr>
              <a:t>permet des échanges thermiques</a:t>
            </a:r>
            <a:r>
              <a:rPr lang="fr-FR" dirty="0">
                <a:latin typeface="Arial" pitchFamily="34" charset="0"/>
                <a:cs typeface="Arial" pitchFamily="34" charset="0"/>
              </a:rPr>
              <a:t> avec l’extérieur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latin typeface="Arial" pitchFamily="34" charset="0"/>
                <a:cs typeface="Arial" pitchFamily="34" charset="0"/>
              </a:rPr>
              <a:t>                              est dite _______________ ;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latin typeface="Arial" pitchFamily="34" charset="0"/>
                <a:cs typeface="Arial" pitchFamily="34" charset="0"/>
              </a:rPr>
              <a:t>		  - Une paroi qui </a:t>
            </a:r>
            <a:r>
              <a:rPr lang="fr-FR" b="1" i="1" dirty="0">
                <a:latin typeface="Arial" pitchFamily="34" charset="0"/>
                <a:cs typeface="Arial" pitchFamily="34" charset="0"/>
              </a:rPr>
              <a:t>ne permet pas d’échanges thermiques</a:t>
            </a:r>
            <a:r>
              <a:rPr lang="fr-FR" dirty="0">
                <a:latin typeface="Arial" pitchFamily="34" charset="0"/>
                <a:cs typeface="Arial" pitchFamily="34" charset="0"/>
              </a:rPr>
              <a:t> avec l’ex-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latin typeface="Arial" pitchFamily="34" charset="0"/>
                <a:cs typeface="Arial" pitchFamily="34" charset="0"/>
              </a:rPr>
              <a:t>                              </a:t>
            </a:r>
            <a:r>
              <a:rPr lang="fr-FR" dirty="0" err="1">
                <a:latin typeface="Arial" pitchFamily="34" charset="0"/>
                <a:cs typeface="Arial" pitchFamily="34" charset="0"/>
              </a:rPr>
              <a:t>térieur</a:t>
            </a:r>
            <a:r>
              <a:rPr lang="fr-FR" dirty="0">
                <a:latin typeface="Arial" pitchFamily="34" charset="0"/>
                <a:cs typeface="Arial" pitchFamily="34" charset="0"/>
              </a:rPr>
              <a:t>  est dite _____________ 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25315" y="47182"/>
            <a:ext cx="8640960" cy="71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      Transformation ayant lieu à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TEMPERA-TURE extérieure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constante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834791" y="1115727"/>
            <a:ext cx="22322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DIATHERMANE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624321" y="1645491"/>
            <a:ext cx="22322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ATHERMANE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 9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864" t="31731" r="42211" b="16789"/>
          <a:stretch>
            <a:fillRect/>
          </a:stretch>
        </p:blipFill>
        <p:spPr bwMode="auto">
          <a:xfrm>
            <a:off x="0" y="2172697"/>
            <a:ext cx="334786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785" t="28137" r="11600" b="26167"/>
          <a:stretch>
            <a:fillRect/>
          </a:stretch>
        </p:blipFill>
        <p:spPr bwMode="auto">
          <a:xfrm>
            <a:off x="0" y="4372778"/>
            <a:ext cx="3271766" cy="218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131840" y="2460729"/>
            <a:ext cx="60486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770438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Métal initialement à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 =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10 °C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mis en contact avec un thermostat à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T’ =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20 °C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rme libre 12"/>
          <p:cNvSpPr/>
          <p:nvPr/>
        </p:nvSpPr>
        <p:spPr>
          <a:xfrm>
            <a:off x="1215342" y="2743197"/>
            <a:ext cx="1909823" cy="441767"/>
          </a:xfrm>
          <a:custGeom>
            <a:avLst/>
            <a:gdLst>
              <a:gd name="connsiteX0" fmla="*/ 1909823 w 1909823"/>
              <a:gd name="connsiteY0" fmla="*/ 0 h 441767"/>
              <a:gd name="connsiteX1" fmla="*/ 1145893 w 1909823"/>
              <a:gd name="connsiteY1" fmla="*/ 405114 h 441767"/>
              <a:gd name="connsiteX2" fmla="*/ 0 w 1909823"/>
              <a:gd name="connsiteY2" fmla="*/ 219919 h 44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9823" h="441767">
                <a:moveTo>
                  <a:pt x="1909823" y="0"/>
                </a:moveTo>
                <a:cubicBezTo>
                  <a:pt x="1687010" y="184230"/>
                  <a:pt x="1464197" y="368461"/>
                  <a:pt x="1145893" y="405114"/>
                </a:cubicBezTo>
                <a:cubicBezTo>
                  <a:pt x="827589" y="441767"/>
                  <a:pt x="413794" y="330843"/>
                  <a:pt x="0" y="219919"/>
                </a:cubicBezTo>
              </a:path>
            </a:pathLst>
          </a:cu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orme libre 13"/>
          <p:cNvSpPr/>
          <p:nvPr/>
        </p:nvSpPr>
        <p:spPr>
          <a:xfrm flipV="1">
            <a:off x="1259632" y="3252817"/>
            <a:ext cx="1909823" cy="360040"/>
          </a:xfrm>
          <a:custGeom>
            <a:avLst/>
            <a:gdLst>
              <a:gd name="connsiteX0" fmla="*/ 1909823 w 1909823"/>
              <a:gd name="connsiteY0" fmla="*/ 0 h 441767"/>
              <a:gd name="connsiteX1" fmla="*/ 1145893 w 1909823"/>
              <a:gd name="connsiteY1" fmla="*/ 405114 h 441767"/>
              <a:gd name="connsiteX2" fmla="*/ 0 w 1909823"/>
              <a:gd name="connsiteY2" fmla="*/ 219919 h 44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9823" h="441767">
                <a:moveTo>
                  <a:pt x="1909823" y="0"/>
                </a:moveTo>
                <a:cubicBezTo>
                  <a:pt x="1687010" y="184230"/>
                  <a:pt x="1464197" y="368461"/>
                  <a:pt x="1145893" y="405114"/>
                </a:cubicBezTo>
                <a:cubicBezTo>
                  <a:pt x="827589" y="441767"/>
                  <a:pt x="413794" y="330843"/>
                  <a:pt x="0" y="219919"/>
                </a:cubicBezTo>
              </a:path>
            </a:pathLst>
          </a:cu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131840" y="3212976"/>
            <a:ext cx="60121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770438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Métal initialement à </a:t>
            </a:r>
            <a:r>
              <a:rPr lang="fr-FR" sz="2000" b="1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T’ =</a:t>
            </a:r>
            <a:r>
              <a:rPr lang="fr-FR" sz="20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b="1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20 °C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mis en contact avec un thermostat à </a:t>
            </a:r>
            <a:r>
              <a:rPr lang="fr-FR" sz="20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à </a:t>
            </a:r>
            <a:r>
              <a:rPr lang="fr-FR" sz="2000" b="1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T =</a:t>
            </a:r>
            <a:r>
              <a:rPr lang="fr-FR" sz="20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b="1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10 °C</a:t>
            </a:r>
            <a:r>
              <a:rPr lang="fr-FR" sz="20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Forme libre 16"/>
          <p:cNvSpPr/>
          <p:nvPr/>
        </p:nvSpPr>
        <p:spPr>
          <a:xfrm rot="20957109">
            <a:off x="2195748" y="4978124"/>
            <a:ext cx="1111694" cy="235529"/>
          </a:xfrm>
          <a:custGeom>
            <a:avLst/>
            <a:gdLst>
              <a:gd name="connsiteX0" fmla="*/ 1909823 w 1909823"/>
              <a:gd name="connsiteY0" fmla="*/ 0 h 441767"/>
              <a:gd name="connsiteX1" fmla="*/ 1145893 w 1909823"/>
              <a:gd name="connsiteY1" fmla="*/ 405114 h 441767"/>
              <a:gd name="connsiteX2" fmla="*/ 0 w 1909823"/>
              <a:gd name="connsiteY2" fmla="*/ 219919 h 44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9823" h="441767">
                <a:moveTo>
                  <a:pt x="1909823" y="0"/>
                </a:moveTo>
                <a:cubicBezTo>
                  <a:pt x="1687010" y="184230"/>
                  <a:pt x="1464197" y="368461"/>
                  <a:pt x="1145893" y="405114"/>
                </a:cubicBezTo>
                <a:cubicBezTo>
                  <a:pt x="827589" y="441767"/>
                  <a:pt x="413794" y="330843"/>
                  <a:pt x="0" y="219919"/>
                </a:cubicBezTo>
              </a:path>
            </a:pathLst>
          </a:cu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orme libre 17"/>
          <p:cNvSpPr/>
          <p:nvPr/>
        </p:nvSpPr>
        <p:spPr>
          <a:xfrm flipV="1">
            <a:off x="2195736" y="5524906"/>
            <a:ext cx="1080119" cy="144016"/>
          </a:xfrm>
          <a:custGeom>
            <a:avLst/>
            <a:gdLst>
              <a:gd name="connsiteX0" fmla="*/ 1909823 w 1909823"/>
              <a:gd name="connsiteY0" fmla="*/ 0 h 441767"/>
              <a:gd name="connsiteX1" fmla="*/ 1145893 w 1909823"/>
              <a:gd name="connsiteY1" fmla="*/ 405114 h 441767"/>
              <a:gd name="connsiteX2" fmla="*/ 0 w 1909823"/>
              <a:gd name="connsiteY2" fmla="*/ 219919 h 44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9823" h="441767">
                <a:moveTo>
                  <a:pt x="1909823" y="0"/>
                </a:moveTo>
                <a:cubicBezTo>
                  <a:pt x="1687010" y="184230"/>
                  <a:pt x="1464197" y="368461"/>
                  <a:pt x="1145893" y="405114"/>
                </a:cubicBezTo>
                <a:cubicBezTo>
                  <a:pt x="827589" y="441767"/>
                  <a:pt x="413794" y="330843"/>
                  <a:pt x="0" y="219919"/>
                </a:cubicBezTo>
              </a:path>
            </a:pathLst>
          </a:cu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3240360" y="4434912"/>
            <a:ext cx="61561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770438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Métal initialement à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 =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10 °C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mis en contact avec une succession de thermostats à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10,5 °C – 11 °C – 11,5 °C … </a:t>
            </a: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jusqu’à </a:t>
            </a:r>
            <a:r>
              <a:rPr lang="fr-FR" sz="2000" b="1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T’ =</a:t>
            </a:r>
            <a:r>
              <a:rPr lang="fr-FR" sz="20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b="1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20 °C</a:t>
            </a:r>
            <a:r>
              <a:rPr lang="fr-FR" sz="20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 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3240360" y="5445347"/>
            <a:ext cx="60121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770438" algn="l"/>
                <a:tab pos="4953000" algn="l"/>
                <a:tab pos="5402263" algn="l"/>
                <a:tab pos="5853113" algn="l"/>
              </a:tabLst>
            </a:pPr>
            <a:r>
              <a:rPr lang="fr-FR" sz="20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Métal initialement à </a:t>
            </a:r>
            <a:r>
              <a:rPr lang="fr-FR" sz="2000" b="1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T’ =</a:t>
            </a:r>
            <a:r>
              <a:rPr lang="fr-FR" sz="20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b="1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20 °C</a:t>
            </a:r>
            <a:r>
              <a:rPr lang="fr-FR" sz="20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mis en contact avec une succession de thermostats à </a:t>
            </a:r>
            <a:r>
              <a:rPr lang="fr-FR" sz="2000" b="1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19,5 °C – 19 °C – 18,5 °C … </a:t>
            </a:r>
            <a:r>
              <a:rPr lang="fr-FR" sz="20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jusqu’à </a:t>
            </a:r>
            <a:r>
              <a:rPr lang="fr-FR" sz="2000" b="1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T =</a:t>
            </a:r>
            <a:r>
              <a:rPr lang="fr-FR" sz="20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b="1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10 °C</a:t>
            </a:r>
            <a:r>
              <a:rPr lang="fr-FR" sz="20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 </a:t>
            </a:r>
            <a:endParaRPr lang="fr-FR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59632" y="2134017"/>
            <a:ext cx="72539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>
                <a:latin typeface="Bookman Old Style" pitchFamily="18" charset="0"/>
              </a:rPr>
              <a:t>2) </a:t>
            </a:r>
            <a:r>
              <a:rPr lang="fr-FR" sz="2200" b="1" u="sng" dirty="0">
                <a:latin typeface="Bookman Old Style" pitchFamily="18" charset="0"/>
              </a:rPr>
              <a:t>Cas idéal : les transformations REVERSIBLES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63888" y="3933056"/>
            <a:ext cx="436953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Transformations</a:t>
            </a:r>
            <a:r>
              <a:rPr lang="fr-FR" dirty="0">
                <a:solidFill>
                  <a:srgbClr val="00B0F0"/>
                </a:solidFill>
                <a:latin typeface="Arial Black" pitchFamily="34" charset="0"/>
                <a:cs typeface="Arial" pitchFamily="34" charset="0"/>
              </a:rPr>
              <a:t> NON REVERSIBLES</a:t>
            </a:r>
            <a:endParaRPr lang="fr-FR" sz="1600" dirty="0">
              <a:solidFill>
                <a:srgbClr val="00B0F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63888" y="6488668"/>
            <a:ext cx="371550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Transformations</a:t>
            </a:r>
            <a:r>
              <a:rPr lang="fr-FR" dirty="0">
                <a:solidFill>
                  <a:srgbClr val="00B0F0"/>
                </a:solidFill>
                <a:latin typeface="Arial Black" pitchFamily="34" charset="0"/>
                <a:cs typeface="Arial" pitchFamily="34" charset="0"/>
              </a:rPr>
              <a:t> REVERSIBLES</a:t>
            </a:r>
            <a:endParaRPr lang="fr-FR" sz="16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13" grpId="0" animBg="1"/>
      <p:bldP spid="14" grpId="0" animBg="1"/>
      <p:bldP spid="15" grpId="0"/>
      <p:bldP spid="17" grpId="0" animBg="1"/>
      <p:bldP spid="18" grpId="0" animBg="1"/>
      <p:bldP spid="20" grpId="0"/>
      <p:bldP spid="21" grpId="0"/>
      <p:bldP spid="9" grpId="0"/>
      <p:bldP spid="22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864" t="31731" r="42211" b="16789"/>
          <a:stretch>
            <a:fillRect/>
          </a:stretch>
        </p:blipFill>
        <p:spPr bwMode="auto">
          <a:xfrm>
            <a:off x="0" y="0"/>
            <a:ext cx="334786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785" t="28137" r="11600" b="26167"/>
          <a:stretch>
            <a:fillRect/>
          </a:stretch>
        </p:blipFill>
        <p:spPr bwMode="auto">
          <a:xfrm>
            <a:off x="0" y="2204864"/>
            <a:ext cx="3271766" cy="218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131840" y="-32167"/>
            <a:ext cx="60486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770438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Métal initialement à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 =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10 °C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mis en contact avec un thermostat à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T’ =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20 °C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rme libre 12"/>
          <p:cNvSpPr/>
          <p:nvPr/>
        </p:nvSpPr>
        <p:spPr>
          <a:xfrm rot="21046320">
            <a:off x="1354703" y="410922"/>
            <a:ext cx="1909823" cy="441767"/>
          </a:xfrm>
          <a:custGeom>
            <a:avLst/>
            <a:gdLst>
              <a:gd name="connsiteX0" fmla="*/ 1909823 w 1909823"/>
              <a:gd name="connsiteY0" fmla="*/ 0 h 441767"/>
              <a:gd name="connsiteX1" fmla="*/ 1145893 w 1909823"/>
              <a:gd name="connsiteY1" fmla="*/ 405114 h 441767"/>
              <a:gd name="connsiteX2" fmla="*/ 0 w 1909823"/>
              <a:gd name="connsiteY2" fmla="*/ 219919 h 44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9823" h="441767">
                <a:moveTo>
                  <a:pt x="1909823" y="0"/>
                </a:moveTo>
                <a:cubicBezTo>
                  <a:pt x="1687010" y="184230"/>
                  <a:pt x="1464197" y="368461"/>
                  <a:pt x="1145893" y="405114"/>
                </a:cubicBezTo>
                <a:cubicBezTo>
                  <a:pt x="827589" y="441767"/>
                  <a:pt x="413794" y="330843"/>
                  <a:pt x="0" y="219919"/>
                </a:cubicBezTo>
              </a:path>
            </a:pathLst>
          </a:cu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orme libre 13"/>
          <p:cNvSpPr/>
          <p:nvPr/>
        </p:nvSpPr>
        <p:spPr>
          <a:xfrm rot="20686339" flipV="1">
            <a:off x="1287736" y="972521"/>
            <a:ext cx="1909823" cy="250782"/>
          </a:xfrm>
          <a:custGeom>
            <a:avLst/>
            <a:gdLst>
              <a:gd name="connsiteX0" fmla="*/ 1909823 w 1909823"/>
              <a:gd name="connsiteY0" fmla="*/ 0 h 441767"/>
              <a:gd name="connsiteX1" fmla="*/ 1145893 w 1909823"/>
              <a:gd name="connsiteY1" fmla="*/ 405114 h 441767"/>
              <a:gd name="connsiteX2" fmla="*/ 0 w 1909823"/>
              <a:gd name="connsiteY2" fmla="*/ 219919 h 44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9823" h="441767">
                <a:moveTo>
                  <a:pt x="1909823" y="0"/>
                </a:moveTo>
                <a:cubicBezTo>
                  <a:pt x="1687010" y="184230"/>
                  <a:pt x="1464197" y="368461"/>
                  <a:pt x="1145893" y="405114"/>
                </a:cubicBezTo>
                <a:cubicBezTo>
                  <a:pt x="827589" y="441767"/>
                  <a:pt x="413794" y="330843"/>
                  <a:pt x="0" y="219919"/>
                </a:cubicBezTo>
              </a:path>
            </a:pathLst>
          </a:cu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131840" y="720080"/>
            <a:ext cx="60121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770438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Métal initialement à </a:t>
            </a:r>
            <a:r>
              <a:rPr lang="fr-FR" sz="2000" b="1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T’ =</a:t>
            </a:r>
            <a:r>
              <a:rPr lang="fr-FR" sz="20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b="1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20 °C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mis en contact avec un thermostat à </a:t>
            </a:r>
            <a:r>
              <a:rPr lang="fr-FR" sz="20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à </a:t>
            </a:r>
            <a:r>
              <a:rPr lang="fr-FR" sz="2000" b="1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T =</a:t>
            </a:r>
            <a:r>
              <a:rPr lang="fr-FR" sz="20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b="1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10 °C</a:t>
            </a:r>
            <a:r>
              <a:rPr lang="fr-FR" sz="20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Forme libre 16"/>
          <p:cNvSpPr/>
          <p:nvPr/>
        </p:nvSpPr>
        <p:spPr>
          <a:xfrm rot="19704746">
            <a:off x="2251829" y="2621169"/>
            <a:ext cx="1111950" cy="253753"/>
          </a:xfrm>
          <a:custGeom>
            <a:avLst/>
            <a:gdLst>
              <a:gd name="connsiteX0" fmla="*/ 1909823 w 1909823"/>
              <a:gd name="connsiteY0" fmla="*/ 0 h 441767"/>
              <a:gd name="connsiteX1" fmla="*/ 1145893 w 1909823"/>
              <a:gd name="connsiteY1" fmla="*/ 405114 h 441767"/>
              <a:gd name="connsiteX2" fmla="*/ 0 w 1909823"/>
              <a:gd name="connsiteY2" fmla="*/ 219919 h 44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9823" h="441767">
                <a:moveTo>
                  <a:pt x="1909823" y="0"/>
                </a:moveTo>
                <a:cubicBezTo>
                  <a:pt x="1687010" y="184230"/>
                  <a:pt x="1464197" y="368461"/>
                  <a:pt x="1145893" y="405114"/>
                </a:cubicBezTo>
                <a:cubicBezTo>
                  <a:pt x="827589" y="441767"/>
                  <a:pt x="413794" y="330843"/>
                  <a:pt x="0" y="219919"/>
                </a:cubicBezTo>
              </a:path>
            </a:pathLst>
          </a:cu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orme libre 17"/>
          <p:cNvSpPr/>
          <p:nvPr/>
        </p:nvSpPr>
        <p:spPr>
          <a:xfrm flipV="1">
            <a:off x="2195736" y="3324825"/>
            <a:ext cx="1080119" cy="144016"/>
          </a:xfrm>
          <a:custGeom>
            <a:avLst/>
            <a:gdLst>
              <a:gd name="connsiteX0" fmla="*/ 1909823 w 1909823"/>
              <a:gd name="connsiteY0" fmla="*/ 0 h 441767"/>
              <a:gd name="connsiteX1" fmla="*/ 1145893 w 1909823"/>
              <a:gd name="connsiteY1" fmla="*/ 405114 h 441767"/>
              <a:gd name="connsiteX2" fmla="*/ 0 w 1909823"/>
              <a:gd name="connsiteY2" fmla="*/ 219919 h 44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9823" h="441767">
                <a:moveTo>
                  <a:pt x="1909823" y="0"/>
                </a:moveTo>
                <a:cubicBezTo>
                  <a:pt x="1687010" y="184230"/>
                  <a:pt x="1464197" y="368461"/>
                  <a:pt x="1145893" y="405114"/>
                </a:cubicBezTo>
                <a:cubicBezTo>
                  <a:pt x="827589" y="441767"/>
                  <a:pt x="413794" y="330843"/>
                  <a:pt x="0" y="219919"/>
                </a:cubicBezTo>
              </a:path>
            </a:pathLst>
          </a:cu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3240360" y="1942016"/>
            <a:ext cx="61561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770438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Métal initialement à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 =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10 °C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mis en contact avec une succession de thermostats à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10,5 °C – 11 °C – 11,5 °C … </a:t>
            </a: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jusqu’à </a:t>
            </a:r>
            <a:r>
              <a:rPr lang="fr-FR" sz="2000" b="1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T’ =</a:t>
            </a:r>
            <a:r>
              <a:rPr lang="fr-FR" sz="20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b="1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20 °C</a:t>
            </a:r>
            <a:r>
              <a:rPr lang="fr-FR" sz="20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 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3240360" y="2952451"/>
            <a:ext cx="60121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770438" algn="l"/>
                <a:tab pos="4953000" algn="l"/>
                <a:tab pos="5402263" algn="l"/>
                <a:tab pos="5853113" algn="l"/>
              </a:tabLst>
            </a:pPr>
            <a:r>
              <a:rPr lang="fr-FR" sz="20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Métal initialement à </a:t>
            </a:r>
            <a:r>
              <a:rPr lang="fr-FR" sz="2000" b="1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T’ =</a:t>
            </a:r>
            <a:r>
              <a:rPr lang="fr-FR" sz="20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b="1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20 °C</a:t>
            </a:r>
            <a:r>
              <a:rPr lang="fr-FR" sz="20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mis en contact avec une succession de thermostats à </a:t>
            </a:r>
            <a:r>
              <a:rPr lang="fr-FR" sz="2000" b="1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19,5 °C – 19 °C – 18,5 °C … </a:t>
            </a:r>
            <a:r>
              <a:rPr lang="fr-FR" sz="20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jusqu’à </a:t>
            </a:r>
            <a:r>
              <a:rPr lang="fr-FR" sz="2000" b="1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T =</a:t>
            </a:r>
            <a:r>
              <a:rPr lang="fr-FR" sz="20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b="1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10 °C</a:t>
            </a:r>
            <a:r>
              <a:rPr lang="fr-FR" sz="20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 </a:t>
            </a:r>
            <a:endParaRPr lang="fr-FR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63888" y="1440160"/>
            <a:ext cx="436953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Transformations</a:t>
            </a:r>
            <a:r>
              <a:rPr lang="fr-FR" dirty="0">
                <a:solidFill>
                  <a:srgbClr val="00B0F0"/>
                </a:solidFill>
                <a:latin typeface="Arial Black" pitchFamily="34" charset="0"/>
                <a:cs typeface="Arial" pitchFamily="34" charset="0"/>
              </a:rPr>
              <a:t> NON REVERSIBLES</a:t>
            </a:r>
            <a:endParaRPr lang="fr-FR" sz="1600" dirty="0">
              <a:solidFill>
                <a:srgbClr val="00B0F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63888" y="3995772"/>
            <a:ext cx="371550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Transformations</a:t>
            </a:r>
            <a:r>
              <a:rPr lang="fr-FR" dirty="0">
                <a:solidFill>
                  <a:srgbClr val="00B0F0"/>
                </a:solidFill>
                <a:latin typeface="Arial Black" pitchFamily="34" charset="0"/>
                <a:cs typeface="Arial" pitchFamily="34" charset="0"/>
              </a:rPr>
              <a:t> REVERSIBLES</a:t>
            </a:r>
            <a:endParaRPr lang="fr-FR" sz="1600" dirty="0">
              <a:solidFill>
                <a:srgbClr val="00B0F0"/>
              </a:solidFill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70221" y="4520695"/>
            <a:ext cx="9001000" cy="2269629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Une transformation thermodynamique est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REVERSIBLE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 si</a:t>
            </a:r>
            <a:endParaRPr lang="fr-FR" sz="2000" dirty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1100" dirty="0">
              <a:latin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u="sng" dirty="0">
                <a:latin typeface="Calibri" pitchFamily="34" charset="0"/>
                <a:cs typeface="Calibri" pitchFamily="34" charset="0"/>
                <a:sym typeface="Wingdings" pitchFamily="2" charset="2"/>
              </a:rPr>
              <a:t>Condition pour qu’une transformation soit </a:t>
            </a:r>
            <a:r>
              <a:rPr lang="fr-FR" sz="2000" b="1" u="sng" dirty="0">
                <a:latin typeface="Calibri" pitchFamily="34" charset="0"/>
                <a:cs typeface="Calibri" pitchFamily="34" charset="0"/>
                <a:sym typeface="Wingdings" pitchFamily="2" charset="2"/>
              </a:rPr>
              <a:t>REVERSIBLE</a:t>
            </a:r>
            <a:r>
              <a:rPr lang="fr-FR" sz="2000" dirty="0">
                <a:latin typeface="Calibri" pitchFamily="34" charset="0"/>
                <a:cs typeface="Calibri" pitchFamily="34" charset="0"/>
                <a:sym typeface="Wingdings" pitchFamily="2" charset="2"/>
              </a:rPr>
              <a:t> :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3461" y="4523811"/>
            <a:ext cx="9144000" cy="91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une modification </a:t>
            </a:r>
            <a:r>
              <a:rPr lang="fr-FR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infini-tésimale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des contraintes extérieures permet </a:t>
            </a:r>
            <a:r>
              <a:rPr lang="fr-F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qu’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elle se réalise en sens inverse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en repassant par exactement la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même succession d’états d’équilibres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107504" y="5833204"/>
            <a:ext cx="8856984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Une transformation réversible est nécessairement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infiniment lente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pour pouvoir passer par une </a:t>
            </a:r>
            <a:r>
              <a:rPr lang="fr-FR" sz="2000" b="1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infinité d’états d’équilibres</a:t>
            </a:r>
            <a:r>
              <a:rPr lang="fr-FR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très proches les uns des autres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1442" grpId="0"/>
      <p:bldP spid="614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0" y="5229200"/>
            <a:ext cx="92865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II- Echanges énergétiques au cours d’une transformation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683568" y="5733256"/>
            <a:ext cx="3312368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>
                <a:solidFill>
                  <a:srgbClr val="006600"/>
                </a:solidFill>
              </a:rPr>
              <a:t>2 manières </a:t>
            </a:r>
            <a:r>
              <a:rPr lang="fr-FR" sz="2200" b="1" dirty="0">
                <a:solidFill>
                  <a:schemeClr val="tx1"/>
                </a:solidFill>
              </a:rPr>
              <a:t>d’échanger de l’énergie </a:t>
            </a:r>
            <a:r>
              <a:rPr lang="fr-FR" sz="2200" dirty="0">
                <a:solidFill>
                  <a:schemeClr val="tx1"/>
                </a:solidFill>
              </a:rPr>
              <a:t>avec l’extérieur</a:t>
            </a:r>
          </a:p>
        </p:txBody>
      </p:sp>
      <p:sp>
        <p:nvSpPr>
          <p:cNvPr id="22" name="Flèche droite 21"/>
          <p:cNvSpPr/>
          <p:nvPr/>
        </p:nvSpPr>
        <p:spPr>
          <a:xfrm rot="20561479">
            <a:off x="4175577" y="5842935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droite 22"/>
          <p:cNvSpPr/>
          <p:nvPr/>
        </p:nvSpPr>
        <p:spPr>
          <a:xfrm rot="884761">
            <a:off x="4244737" y="6332190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/>
          <p:cNvSpPr/>
          <p:nvPr/>
        </p:nvSpPr>
        <p:spPr>
          <a:xfrm>
            <a:off x="5148064" y="5733256"/>
            <a:ext cx="3528392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u="sng" dirty="0">
                <a:solidFill>
                  <a:srgbClr val="006600"/>
                </a:solidFill>
              </a:rPr>
              <a:t>TRAVAIL</a:t>
            </a:r>
            <a:endParaRPr lang="fr-FR" sz="2200" b="1" dirty="0">
              <a:solidFill>
                <a:srgbClr val="006600"/>
              </a:solidFill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5148064" y="6309320"/>
            <a:ext cx="3528392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u="sng" dirty="0">
                <a:solidFill>
                  <a:srgbClr val="006600"/>
                </a:solidFill>
              </a:rPr>
              <a:t>TRANSFERT THERMIQUE</a:t>
            </a:r>
            <a:endParaRPr lang="fr-FR" sz="2200" b="1" dirty="0">
              <a:solidFill>
                <a:srgbClr val="006600"/>
              </a:solidFill>
            </a:endParaRP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0" y="2465601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Les transformations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thermodynamiques réelles 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ne sont jamais réversibles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car il y a toujours des sources d’irréversibilité (frottements, inhomogénéité de température, de pression, de concentration …).  Mais ce cas idéal permettra de simplifier l’étude car ces transformations ont des propriétés particulières …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2"/>
          <p:cNvSpPr>
            <a:spLocks noChangeArrowheads="1"/>
          </p:cNvSpPr>
          <p:nvPr/>
        </p:nvSpPr>
        <p:spPr bwMode="auto">
          <a:xfrm>
            <a:off x="84354" y="3823667"/>
            <a:ext cx="9001000" cy="1117501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Propriétés des transformations REVERSIBLES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179512" y="4149080"/>
            <a:ext cx="8964488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A chaque instant, il y a </a:t>
            </a: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équilibre MECANIQUE</a:t>
            </a: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et </a:t>
            </a: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équilibre THERMIQUE </a:t>
            </a:r>
            <a:r>
              <a:rPr kumimoji="0" lang="fr-FR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avec l’extérieur</a:t>
            </a: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ainsi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système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(t) =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extérieure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(t)</a:t>
            </a:r>
            <a:r>
              <a:rPr kumimoji="0" lang="fr-FR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et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système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(t) =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extérieure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(t)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70221" y="44624"/>
            <a:ext cx="9001000" cy="2269629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Une transformation thermodynamique est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REVERSIBLE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 si</a:t>
            </a:r>
            <a:endParaRPr lang="fr-FR" sz="2000" dirty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1100" dirty="0">
              <a:latin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u="sng" dirty="0">
                <a:latin typeface="Calibri" pitchFamily="34" charset="0"/>
                <a:cs typeface="Calibri" pitchFamily="34" charset="0"/>
                <a:sym typeface="Wingdings" pitchFamily="2" charset="2"/>
              </a:rPr>
              <a:t>Condition pour qu’une transformation soit </a:t>
            </a:r>
            <a:r>
              <a:rPr lang="fr-FR" sz="2000" b="1" u="sng" dirty="0">
                <a:latin typeface="Calibri" pitchFamily="34" charset="0"/>
                <a:cs typeface="Calibri" pitchFamily="34" charset="0"/>
                <a:sym typeface="Wingdings" pitchFamily="2" charset="2"/>
              </a:rPr>
              <a:t>REVERSIBLE</a:t>
            </a:r>
            <a:r>
              <a:rPr lang="fr-FR" sz="2000" dirty="0">
                <a:latin typeface="Calibri" pitchFamily="34" charset="0"/>
                <a:cs typeface="Calibri" pitchFamily="34" charset="0"/>
                <a:sym typeface="Wingdings" pitchFamily="2" charset="2"/>
              </a:rPr>
              <a:t> :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3461" y="47740"/>
            <a:ext cx="9144000" cy="91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une modification </a:t>
            </a:r>
            <a:r>
              <a:rPr lang="fr-FR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infini-tésimale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des contraintes extérieures permet </a:t>
            </a:r>
            <a:r>
              <a:rPr lang="fr-F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qu’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elle se réalise en sens inverse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en repassant par exactement la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même succession d’états d’équilibres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07504" y="1357133"/>
            <a:ext cx="8856984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Une transformation réversible est nécessairement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infiniment lente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pour pouvoir passer par une </a:t>
            </a:r>
            <a:r>
              <a:rPr lang="fr-FR" sz="2000" b="1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infinité d’états d’équilibres</a:t>
            </a:r>
            <a:r>
              <a:rPr lang="fr-FR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très proches les uns des autres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2" grpId="0" animBg="1"/>
      <p:bldP spid="23" grpId="0" animBg="1"/>
      <p:bldP spid="24" grpId="0" animBg="1"/>
      <p:bldP spid="25" grpId="0" animBg="1"/>
      <p:bldP spid="28" grpId="0"/>
      <p:bldP spid="39" grpId="0" animBg="1"/>
      <p:bldP spid="624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AAEC2CE9-5929-7C8E-5CDE-3A65BF7DB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54" y="5127575"/>
            <a:ext cx="9001000" cy="144123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0" y="1628800"/>
            <a:ext cx="92865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II- Echanges </a:t>
            </a:r>
            <a:r>
              <a:rPr kumimoji="0" lang="fr-FR" sz="2400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energétiques</a:t>
            </a:r>
            <a:r>
              <a:rPr kumimoji="0" lang="fr-FR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 au cours d’une transformation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683568" y="2132856"/>
            <a:ext cx="3312368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>
                <a:solidFill>
                  <a:srgbClr val="006600"/>
                </a:solidFill>
              </a:rPr>
              <a:t>2 manières </a:t>
            </a:r>
            <a:r>
              <a:rPr lang="fr-FR" sz="2200" b="1" dirty="0">
                <a:solidFill>
                  <a:schemeClr val="tx1"/>
                </a:solidFill>
              </a:rPr>
              <a:t>d’échanger de l’énergie </a:t>
            </a:r>
            <a:r>
              <a:rPr lang="fr-FR" sz="2200" dirty="0">
                <a:solidFill>
                  <a:schemeClr val="tx1"/>
                </a:solidFill>
              </a:rPr>
              <a:t>avec l’extérieur</a:t>
            </a:r>
          </a:p>
        </p:txBody>
      </p:sp>
      <p:sp>
        <p:nvSpPr>
          <p:cNvPr id="22" name="Flèche droite 21"/>
          <p:cNvSpPr/>
          <p:nvPr/>
        </p:nvSpPr>
        <p:spPr>
          <a:xfrm rot="20561479">
            <a:off x="4175577" y="2242535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droite 22"/>
          <p:cNvSpPr/>
          <p:nvPr/>
        </p:nvSpPr>
        <p:spPr>
          <a:xfrm rot="884761">
            <a:off x="4244737" y="2731790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/>
          <p:cNvSpPr/>
          <p:nvPr/>
        </p:nvSpPr>
        <p:spPr>
          <a:xfrm>
            <a:off x="5148064" y="2132856"/>
            <a:ext cx="3528392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u="sng" dirty="0">
                <a:solidFill>
                  <a:srgbClr val="006600"/>
                </a:solidFill>
              </a:rPr>
              <a:t>TRAVAIL</a:t>
            </a:r>
            <a:endParaRPr lang="fr-FR" sz="2200" b="1" dirty="0">
              <a:solidFill>
                <a:srgbClr val="006600"/>
              </a:solidFill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5148064" y="2708920"/>
            <a:ext cx="3528392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u="sng" dirty="0">
                <a:solidFill>
                  <a:srgbClr val="006600"/>
                </a:solidFill>
              </a:rPr>
              <a:t>TRANSFERT THERMIQUE</a:t>
            </a:r>
            <a:endParaRPr lang="fr-FR" sz="2200" b="1" dirty="0">
              <a:solidFill>
                <a:srgbClr val="0066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63688" y="3356992"/>
            <a:ext cx="523091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>
                <a:latin typeface="Bookman Old Style" pitchFamily="18" charset="0"/>
              </a:rPr>
              <a:t>1) </a:t>
            </a:r>
            <a:r>
              <a:rPr lang="fr-FR" sz="2200" b="1" u="sng" dirty="0">
                <a:latin typeface="Bookman Old Style" pitchFamily="18" charset="0"/>
              </a:rPr>
              <a:t>Echange d’énergie par TRAVAIL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83568" y="3789040"/>
            <a:ext cx="7776864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TRAVAIL</a:t>
            </a:r>
            <a:r>
              <a:rPr lang="fr-FR" sz="2000" dirty="0">
                <a:solidFill>
                  <a:srgbClr val="231F2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= énergie échangée par un système avec l'extérieur sous forme </a:t>
            </a:r>
            <a:r>
              <a:rPr lang="fr-FR" sz="2000" b="1" i="1" dirty="0">
                <a:solidFill>
                  <a:srgbClr val="231F2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macroscopique et ordonnée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0" y="4581128"/>
            <a:ext cx="87484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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Exemples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: </a:t>
            </a: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Travail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ELECTRIQUE</a:t>
            </a: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,</a:t>
            </a:r>
            <a:r>
              <a:rPr kumimoji="0" lang="fr-FR" sz="200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Travail des </a:t>
            </a:r>
            <a:r>
              <a:rPr kumimoji="0" lang="fr-FR" sz="20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FORCES DE PRESSION</a:t>
            </a:r>
            <a:r>
              <a:rPr kumimoji="0" lang="fr-FR" sz="200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…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51520" y="5229200"/>
            <a:ext cx="2448272" cy="43088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2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Se note </a:t>
            </a:r>
            <a:r>
              <a:rPr lang="fr-FR" sz="22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W </a:t>
            </a:r>
            <a:r>
              <a:rPr lang="fr-FR" sz="22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ou </a:t>
            </a:r>
            <a:r>
              <a:rPr lang="fr-FR" sz="2200" b="1" dirty="0" err="1">
                <a:solidFill>
                  <a:srgbClr val="FF000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d</a:t>
            </a:r>
            <a:r>
              <a:rPr lang="fr-FR" sz="22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W</a:t>
            </a:r>
            <a:endParaRPr lang="fr-F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915816" y="5229200"/>
            <a:ext cx="2448272" cy="43088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2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S’exprime en </a:t>
            </a:r>
            <a:r>
              <a:rPr lang="fr-FR" sz="22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J</a:t>
            </a:r>
            <a:endParaRPr lang="fr-F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580112" y="5229200"/>
            <a:ext cx="2880320" cy="43088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2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Grandeur </a:t>
            </a:r>
            <a:r>
              <a:rPr lang="fr-FR" sz="22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algébrique</a:t>
            </a:r>
            <a:endParaRPr lang="fr-F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Flèche courbée vers la gauche 33"/>
          <p:cNvSpPr/>
          <p:nvPr/>
        </p:nvSpPr>
        <p:spPr>
          <a:xfrm>
            <a:off x="8460432" y="5432488"/>
            <a:ext cx="504056" cy="86409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179512" y="5660087"/>
            <a:ext cx="871296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# </a:t>
            </a:r>
            <a:r>
              <a:rPr kumimoji="0" lang="fr-FR" sz="24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W </a:t>
            </a:r>
            <a:r>
              <a:rPr lang="fr-FR" sz="2400" u="sng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ou </a:t>
            </a:r>
            <a:r>
              <a:rPr lang="fr-FR" sz="2400" b="1" u="sng" dirty="0" err="1">
                <a:solidFill>
                  <a:srgbClr val="FF000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d</a:t>
            </a:r>
            <a:r>
              <a:rPr lang="fr-FR" sz="2400" b="1" u="sng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W</a:t>
            </a:r>
            <a:r>
              <a:rPr lang="fr-FR" sz="2400" b="1" u="sng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4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&gt; 0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système RECOIT de l’énergie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du milieu extérieur.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179512" y="6054457"/>
            <a:ext cx="9217024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lang="fr-FR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 </a:t>
            </a:r>
            <a:r>
              <a:rPr lang="fr-FR" sz="2400" u="sng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ou </a:t>
            </a:r>
            <a:r>
              <a:rPr lang="fr-FR" sz="2400" b="1" u="sng" dirty="0" err="1">
                <a:solidFill>
                  <a:srgbClr val="FF000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d</a:t>
            </a:r>
            <a:r>
              <a:rPr lang="fr-FR" sz="2400" b="1" u="sng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W</a:t>
            </a:r>
            <a:r>
              <a:rPr lang="fr-FR" sz="2400" b="1" u="sng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4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&lt; 0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système CEDE de l’énergie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 milieu extérieur.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2"/>
          <p:cNvSpPr>
            <a:spLocks noChangeArrowheads="1"/>
          </p:cNvSpPr>
          <p:nvPr/>
        </p:nvSpPr>
        <p:spPr bwMode="auto">
          <a:xfrm>
            <a:off x="84354" y="116632"/>
            <a:ext cx="9001000" cy="1117501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Propriétés des transformations REVERSIBLES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179512" y="442045"/>
            <a:ext cx="8964488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 chaque instant, il y a </a:t>
            </a: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équilibre MECANIQUE</a:t>
            </a: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et </a:t>
            </a: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équilibre THERMIQUE </a:t>
            </a:r>
            <a:r>
              <a:rPr kumimoji="0" lang="fr-FR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avec l’extérieur</a:t>
            </a: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ainsi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système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(t) =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extérieure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(t)</a:t>
            </a:r>
            <a:r>
              <a:rPr kumimoji="0" lang="fr-FR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et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système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(t) =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extérieure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(t)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/>
      <p:bldP spid="29" grpId="0" animBg="1"/>
      <p:bldP spid="30" grpId="0"/>
      <p:bldP spid="31" grpId="0" animBg="1"/>
      <p:bldP spid="32" grpId="0" animBg="1"/>
      <p:bldP spid="33" grpId="0" animBg="1"/>
      <p:bldP spid="34" grpId="0" animBg="1"/>
      <p:bldP spid="64514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>
            <a:extLst>
              <a:ext uri="{FF2B5EF4-FFF2-40B4-BE49-F238E27FC236}">
                <a16:creationId xmlns:a16="http://schemas.microsoft.com/office/drawing/2014/main" xmlns="" id="{14CFD153-7DAE-1FAF-40B3-63D9EA69C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04" y="4560129"/>
            <a:ext cx="5325335" cy="221810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dirty="0">
                <a:sym typeface="Wingdings" panose="05000000000000000000" pitchFamily="2" charset="2"/>
              </a:rPr>
              <a:t></a:t>
            </a:r>
            <a:r>
              <a:rPr lang="fr-FR" dirty="0"/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Expression du travail élémentaire </a:t>
            </a:r>
            <a:r>
              <a:rPr kumimoji="0" lang="fr-FR" sz="2000" b="1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cs typeface="Times New Roman" pitchFamily="18" charset="0"/>
              </a:rPr>
              <a:t>d</a:t>
            </a:r>
            <a:r>
              <a:rPr kumimoji="0" lang="fr-FR" sz="2000" b="1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W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reçu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par le système de la part de la force pressante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365929F5-03AB-C9ED-4051-C191D8D8ED8B}"/>
              </a:ext>
            </a:extLst>
          </p:cNvPr>
          <p:cNvSpPr/>
          <p:nvPr/>
        </p:nvSpPr>
        <p:spPr>
          <a:xfrm>
            <a:off x="1547664" y="6205580"/>
            <a:ext cx="2520280" cy="5383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38100">
                <a:solidFill>
                  <a:srgbClr val="FF0000"/>
                </a:solidFill>
              </a:ln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5647F519-77A7-18EE-8DC1-FFF4C190F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54" y="79770"/>
            <a:ext cx="9001000" cy="144123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188125"/>
            <a:ext cx="2376264" cy="43088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2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Se note </a:t>
            </a:r>
            <a:r>
              <a:rPr lang="fr-FR" sz="22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W </a:t>
            </a:r>
            <a:r>
              <a:rPr lang="fr-FR" sz="22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ou </a:t>
            </a:r>
            <a:r>
              <a:rPr lang="fr-FR" sz="2200" b="1" dirty="0" err="1">
                <a:solidFill>
                  <a:srgbClr val="FF000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d</a:t>
            </a:r>
            <a:r>
              <a:rPr lang="fr-FR" sz="22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W</a:t>
            </a:r>
            <a:endParaRPr lang="fr-F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78533" y="189801"/>
            <a:ext cx="2448272" cy="43088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2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S’exprime en </a:t>
            </a:r>
            <a:r>
              <a:rPr lang="fr-FR" sz="22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J</a:t>
            </a:r>
            <a:endParaRPr lang="fr-F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80112" y="188125"/>
            <a:ext cx="2880320" cy="43088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2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Grandeur </a:t>
            </a:r>
            <a:r>
              <a:rPr lang="fr-FR" sz="22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algébrique</a:t>
            </a:r>
            <a:endParaRPr lang="fr-F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lèche courbée vers la gauche 6"/>
          <p:cNvSpPr/>
          <p:nvPr/>
        </p:nvSpPr>
        <p:spPr>
          <a:xfrm>
            <a:off x="8460432" y="328426"/>
            <a:ext cx="504056" cy="94033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23528" y="618130"/>
            <a:ext cx="907300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lang="fr-FR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 </a:t>
            </a:r>
            <a:r>
              <a:rPr lang="fr-FR" sz="2400" u="sng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ou </a:t>
            </a:r>
            <a:r>
              <a:rPr lang="fr-FR" sz="2400" b="1" u="sng" dirty="0" err="1">
                <a:solidFill>
                  <a:srgbClr val="FF000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d</a:t>
            </a:r>
            <a:r>
              <a:rPr lang="fr-FR" sz="2400" b="1" u="sng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W</a:t>
            </a:r>
            <a:r>
              <a:rPr lang="fr-FR" sz="2400" b="1" u="sng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 0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système RECOIT de l’énergie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du milieu extérieur.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23528" y="1012500"/>
            <a:ext cx="907300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lang="fr-FR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 </a:t>
            </a:r>
            <a:r>
              <a:rPr lang="fr-FR" sz="2400" u="sng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ou </a:t>
            </a:r>
            <a:r>
              <a:rPr lang="fr-FR" sz="2400" b="1" u="sng" dirty="0" err="1">
                <a:solidFill>
                  <a:srgbClr val="FF000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d</a:t>
            </a:r>
            <a:r>
              <a:rPr lang="fr-FR" sz="2400" b="1" u="sng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W</a:t>
            </a:r>
            <a:r>
              <a:rPr lang="fr-FR" sz="2400" b="1" u="sng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4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&lt; 0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système CEDE de l’énergie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 milieu extérieur.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51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5556" name="Rectangle 20"/>
          <p:cNvSpPr>
            <a:spLocks noChangeArrowheads="1"/>
          </p:cNvSpPr>
          <p:nvPr/>
        </p:nvSpPr>
        <p:spPr bwMode="auto">
          <a:xfrm>
            <a:off x="0" y="1731858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a/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Travail ELEMENTAIRE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W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 d’une force de pression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81" name="Rectangle 4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5583" name="Rectangle 47"/>
          <p:cNvSpPr>
            <a:spLocks noChangeArrowheads="1"/>
          </p:cNvSpPr>
          <p:nvPr/>
        </p:nvSpPr>
        <p:spPr bwMode="auto">
          <a:xfrm>
            <a:off x="7288" y="2132856"/>
            <a:ext cx="5788848" cy="13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rial Unicode MS" pitchFamily="34" charset="-128"/>
                <a:cs typeface="Calibri" pitchFamily="34" charset="0"/>
              </a:rPr>
              <a:t>- </a:t>
            </a:r>
            <a:r>
              <a:rPr kumimoji="0" lang="fr-FR" sz="24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rial Unicode MS" pitchFamily="34" charset="-128"/>
                <a:cs typeface="Calibri" pitchFamily="34" charset="0"/>
              </a:rPr>
              <a:t>Syst</a:t>
            </a:r>
            <a:r>
              <a:rPr lang="fr-FR" sz="2400" u="sng" dirty="0">
                <a:solidFill>
                  <a:srgbClr val="000000"/>
                </a:solidFill>
                <a:latin typeface="Arial Narrow" panose="020B0606020202030204" pitchFamily="34" charset="0"/>
                <a:ea typeface="Arial Unicode MS" pitchFamily="34" charset="-128"/>
                <a:cs typeface="Calibri" pitchFamily="34" charset="0"/>
              </a:rPr>
              <a:t>ème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rial Unicode MS" pitchFamily="34" charset="-128"/>
                <a:cs typeface="Calibri" pitchFamily="34" charset="0"/>
              </a:rPr>
              <a:t> : Fluide piégé dans une enceinte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700" dirty="0">
              <a:solidFill>
                <a:srgbClr val="000000"/>
              </a:solidFill>
              <a:latin typeface="Arial Narrow" panose="020B0606020202030204" pitchFamily="34" charset="0"/>
              <a:ea typeface="Arial Unicode MS" pitchFamily="34" charset="-128"/>
              <a:cs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dirty="0">
                <a:solidFill>
                  <a:srgbClr val="000000"/>
                </a:solidFill>
                <a:latin typeface="Arial Narrow" panose="020B0606020202030204" pitchFamily="34" charset="0"/>
                <a:ea typeface="Arial Unicode MS" pitchFamily="34" charset="-128"/>
                <a:cs typeface="Calibri" pitchFamily="34" charset="0"/>
              </a:rPr>
              <a:t>- </a:t>
            </a:r>
            <a:r>
              <a:rPr lang="fr-FR" sz="2400" u="sng" dirty="0">
                <a:solidFill>
                  <a:srgbClr val="000000"/>
                </a:solidFill>
                <a:latin typeface="Arial Narrow" panose="020B0606020202030204" pitchFamily="34" charset="0"/>
                <a:ea typeface="Arial Unicode MS" pitchFamily="34" charset="-128"/>
                <a:cs typeface="Calibri" pitchFamily="34" charset="0"/>
              </a:rPr>
              <a:t>Pression extérieure</a:t>
            </a:r>
            <a:r>
              <a:rPr lang="fr-FR" sz="2400" dirty="0">
                <a:solidFill>
                  <a:srgbClr val="000000"/>
                </a:solidFill>
                <a:latin typeface="Arial Narrow" panose="020B0606020202030204" pitchFamily="34" charset="0"/>
                <a:ea typeface="Arial Unicode MS" pitchFamily="34" charset="-128"/>
                <a:cs typeface="Calibri" pitchFamily="34" charset="0"/>
              </a:rPr>
              <a:t> : </a:t>
            </a:r>
            <a:r>
              <a:rPr lang="fr-FR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P</a:t>
            </a:r>
            <a:r>
              <a:rPr lang="fr-FR" sz="2400" b="1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ext</a:t>
            </a:r>
            <a:endParaRPr lang="fr-FR" sz="2400" b="1" dirty="0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(Atmosphère, Expérimentateur, Masse)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660489" y="6010216"/>
            <a:ext cx="32430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Variation élémentaire du volume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fr-FR" sz="2400" b="1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Arial" pitchFamily="34" charset="0"/>
              </a:rPr>
              <a:t>dV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Arial" pitchFamily="34" charset="0"/>
              </a:rPr>
              <a:t> = V’ – V</a:t>
            </a:r>
            <a:endParaRPr lang="fr-FR" b="1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A70A633-7027-7C66-02BB-99CE111A21EF}"/>
              </a:ext>
            </a:extLst>
          </p:cNvPr>
          <p:cNvSpPr/>
          <p:nvPr/>
        </p:nvSpPr>
        <p:spPr>
          <a:xfrm>
            <a:off x="5615544" y="3542188"/>
            <a:ext cx="1224136" cy="1038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8387D5F9-034D-9C2F-E207-D5D49CFD605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3608" y="2060848"/>
            <a:ext cx="3710302" cy="3493246"/>
          </a:xfrm>
          <a:prstGeom prst="rect">
            <a:avLst/>
          </a:prstGeom>
        </p:spPr>
      </p:pic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xmlns="" id="{21FAA025-0BAC-015D-B773-7E37929D75EA}"/>
              </a:ext>
            </a:extLst>
          </p:cNvPr>
          <p:cNvSpPr/>
          <p:nvPr/>
        </p:nvSpPr>
        <p:spPr>
          <a:xfrm>
            <a:off x="6136105" y="5649937"/>
            <a:ext cx="2201779" cy="371351"/>
          </a:xfrm>
          <a:custGeom>
            <a:avLst/>
            <a:gdLst>
              <a:gd name="connsiteX0" fmla="*/ 0 w 2201779"/>
              <a:gd name="connsiteY0" fmla="*/ 0 h 371351"/>
              <a:gd name="connsiteX1" fmla="*/ 457200 w 2201779"/>
              <a:gd name="connsiteY1" fmla="*/ 312821 h 371351"/>
              <a:gd name="connsiteX2" fmla="*/ 1455821 w 2201779"/>
              <a:gd name="connsiteY2" fmla="*/ 348916 h 371351"/>
              <a:gd name="connsiteX3" fmla="*/ 2201779 w 2201779"/>
              <a:gd name="connsiteY3" fmla="*/ 60158 h 37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1779" h="371351">
                <a:moveTo>
                  <a:pt x="0" y="0"/>
                </a:moveTo>
                <a:cubicBezTo>
                  <a:pt x="107281" y="127334"/>
                  <a:pt x="214563" y="254668"/>
                  <a:pt x="457200" y="312821"/>
                </a:cubicBezTo>
                <a:cubicBezTo>
                  <a:pt x="699837" y="370974"/>
                  <a:pt x="1165058" y="391026"/>
                  <a:pt x="1455821" y="348916"/>
                </a:cubicBezTo>
                <a:cubicBezTo>
                  <a:pt x="1746584" y="306806"/>
                  <a:pt x="1974181" y="183482"/>
                  <a:pt x="2201779" y="60158"/>
                </a:cubicBezTo>
              </a:path>
            </a:pathLst>
          </a:custGeom>
          <a:noFill/>
          <a:ln w="762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xmlns="" id="{170CE5FE-E563-78D9-9A06-102BB9871C95}"/>
              </a:ext>
            </a:extLst>
          </p:cNvPr>
          <p:cNvGrpSpPr/>
          <p:nvPr/>
        </p:nvGrpSpPr>
        <p:grpSpPr>
          <a:xfrm>
            <a:off x="6126600" y="3227246"/>
            <a:ext cx="451322" cy="848682"/>
            <a:chOff x="6068725" y="3227246"/>
            <a:chExt cx="451322" cy="848682"/>
          </a:xfrm>
        </p:grpSpPr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xmlns="" id="{F5CE390A-4016-1756-321A-DA0204A70D4C}"/>
                </a:ext>
              </a:extLst>
            </p:cNvPr>
            <p:cNvCxnSpPr>
              <a:cxnSpLocks/>
            </p:cNvCxnSpPr>
            <p:nvPr/>
          </p:nvCxnSpPr>
          <p:spPr>
            <a:xfrm>
              <a:off x="6068725" y="3227246"/>
              <a:ext cx="0" cy="848682"/>
            </a:xfrm>
            <a:prstGeom prst="straightConnector1">
              <a:avLst/>
            </a:prstGeom>
            <a:ln w="762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8DBFD012-A332-ADC3-3742-054845FFA4D4}"/>
                </a:ext>
              </a:extLst>
            </p:cNvPr>
            <p:cNvSpPr/>
            <p:nvPr/>
          </p:nvSpPr>
          <p:spPr>
            <a:xfrm>
              <a:off x="6115769" y="3319811"/>
              <a:ext cx="4042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800" b="1" dirty="0">
                  <a:solidFill>
                    <a:srgbClr val="7030A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F</a:t>
              </a:r>
              <a:endParaRPr lang="fr-FR" sz="2800" dirty="0">
                <a:solidFill>
                  <a:srgbClr val="7030A0"/>
                </a:solidFill>
              </a:endParaRPr>
            </a:p>
          </p:txBody>
        </p:sp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xmlns="" id="{19CAB852-8265-941B-AA87-9400FEE26F79}"/>
                </a:ext>
              </a:extLst>
            </p:cNvPr>
            <p:cNvCxnSpPr>
              <a:cxnSpLocks/>
            </p:cNvCxnSpPr>
            <p:nvPr/>
          </p:nvCxnSpPr>
          <p:spPr>
            <a:xfrm>
              <a:off x="6227612" y="3360605"/>
              <a:ext cx="291682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xmlns="" id="{E8D1CA8A-473B-5273-1200-F806E238076A}"/>
              </a:ext>
            </a:extLst>
          </p:cNvPr>
          <p:cNvGrpSpPr/>
          <p:nvPr/>
        </p:nvGrpSpPr>
        <p:grpSpPr>
          <a:xfrm>
            <a:off x="8486629" y="3406488"/>
            <a:ext cx="451322" cy="848682"/>
            <a:chOff x="6068725" y="3227246"/>
            <a:chExt cx="451322" cy="848682"/>
          </a:xfrm>
        </p:grpSpPr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xmlns="" id="{1B658DF4-81DB-A78B-BE3D-08B5E5D8A4A5}"/>
                </a:ext>
              </a:extLst>
            </p:cNvPr>
            <p:cNvCxnSpPr>
              <a:cxnSpLocks/>
            </p:cNvCxnSpPr>
            <p:nvPr/>
          </p:nvCxnSpPr>
          <p:spPr>
            <a:xfrm>
              <a:off x="6068725" y="3227246"/>
              <a:ext cx="0" cy="848682"/>
            </a:xfrm>
            <a:prstGeom prst="straightConnector1">
              <a:avLst/>
            </a:prstGeom>
            <a:ln w="762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035D6F24-916F-67D3-8BBF-1EBF170E07BE}"/>
                </a:ext>
              </a:extLst>
            </p:cNvPr>
            <p:cNvSpPr/>
            <p:nvPr/>
          </p:nvSpPr>
          <p:spPr>
            <a:xfrm>
              <a:off x="6115769" y="3319811"/>
              <a:ext cx="4042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800" b="1" dirty="0">
                  <a:solidFill>
                    <a:srgbClr val="7030A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F</a:t>
              </a:r>
              <a:endParaRPr lang="fr-FR" sz="2800" dirty="0">
                <a:solidFill>
                  <a:srgbClr val="7030A0"/>
                </a:solidFill>
              </a:endParaRPr>
            </a:p>
          </p:txBody>
        </p:sp>
        <p:cxnSp>
          <p:nvCxnSpPr>
            <p:cNvPr id="31" name="Connecteur droit avec flèche 30">
              <a:extLst>
                <a:ext uri="{FF2B5EF4-FFF2-40B4-BE49-F238E27FC236}">
                  <a16:creationId xmlns:a16="http://schemas.microsoft.com/office/drawing/2014/main" xmlns="" id="{1D3617C2-CAF4-6E15-5ED0-674AE9A27BD8}"/>
                </a:ext>
              </a:extLst>
            </p:cNvPr>
            <p:cNvCxnSpPr>
              <a:cxnSpLocks/>
            </p:cNvCxnSpPr>
            <p:nvPr/>
          </p:nvCxnSpPr>
          <p:spPr>
            <a:xfrm>
              <a:off x="6227612" y="3360605"/>
              <a:ext cx="291682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3373D8E0-D9CF-127B-0FE3-33BE10F4D864}"/>
              </a:ext>
            </a:extLst>
          </p:cNvPr>
          <p:cNvGrpSpPr/>
          <p:nvPr/>
        </p:nvGrpSpPr>
        <p:grpSpPr>
          <a:xfrm>
            <a:off x="179512" y="3237230"/>
            <a:ext cx="5703254" cy="677108"/>
            <a:chOff x="179512" y="3237230"/>
            <a:chExt cx="5703254" cy="677108"/>
          </a:xfrm>
        </p:grpSpPr>
        <p:sp>
          <p:nvSpPr>
            <p:cNvPr id="16" name="Rectangle 47">
              <a:extLst>
                <a:ext uri="{FF2B5EF4-FFF2-40B4-BE49-F238E27FC236}">
                  <a16:creationId xmlns:a16="http://schemas.microsoft.com/office/drawing/2014/main" xmlns="" id="{87AD1203-2C75-B786-D83A-FD97B17B9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512" y="3237230"/>
              <a:ext cx="5703254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800" b="1" i="0" u="none" strike="noStrike" cap="none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latin typeface="Arial Narrow" panose="020B0606020202030204" pitchFamily="34" charset="0"/>
                  <a:ea typeface="Arial Unicode MS" pitchFamily="34" charset="-128"/>
                  <a:cs typeface="Calibri" pitchFamily="34" charset="0"/>
                </a:rPr>
                <a:t>Force de pression extérieure :</a:t>
              </a:r>
              <a:r>
                <a:rPr kumimoji="0" lang="fr-FR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  <a:ea typeface="Arial Unicode MS" pitchFamily="34" charset="-128"/>
                  <a:cs typeface="Calibri" pitchFamily="34" charset="0"/>
                </a:rPr>
                <a:t> </a:t>
              </a:r>
              <a:endPara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cs typeface="Arial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19CD3733-969E-59AE-1083-8BD82701CA07}"/>
                </a:ext>
              </a:extLst>
            </p:cNvPr>
            <p:cNvSpPr/>
            <p:nvPr/>
          </p:nvSpPr>
          <p:spPr>
            <a:xfrm>
              <a:off x="4495815" y="3391118"/>
              <a:ext cx="4042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800" b="1" dirty="0">
                  <a:solidFill>
                    <a:srgbClr val="7030A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F</a:t>
              </a:r>
              <a:endParaRPr lang="fr-FR" sz="2800" dirty="0">
                <a:solidFill>
                  <a:srgbClr val="7030A0"/>
                </a:solidFill>
              </a:endParaRPr>
            </a:p>
          </p:txBody>
        </p:sp>
        <p:cxnSp>
          <p:nvCxnSpPr>
            <p:cNvPr id="33" name="Connecteur droit avec flèche 32">
              <a:extLst>
                <a:ext uri="{FF2B5EF4-FFF2-40B4-BE49-F238E27FC236}">
                  <a16:creationId xmlns:a16="http://schemas.microsoft.com/office/drawing/2014/main" xmlns="" id="{8038E7D1-5505-6BE5-8143-8D8F9FF365CD}"/>
                </a:ext>
              </a:extLst>
            </p:cNvPr>
            <p:cNvCxnSpPr>
              <a:cxnSpLocks/>
            </p:cNvCxnSpPr>
            <p:nvPr/>
          </p:nvCxnSpPr>
          <p:spPr>
            <a:xfrm>
              <a:off x="4608411" y="3384945"/>
              <a:ext cx="291682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">
            <a:extLst>
              <a:ext uri="{FF2B5EF4-FFF2-40B4-BE49-F238E27FC236}">
                <a16:creationId xmlns:a16="http://schemas.microsoft.com/office/drawing/2014/main" xmlns="" id="{B860C05F-B136-DB26-449E-2080A5CD3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32" y="5213713"/>
            <a:ext cx="5298928" cy="750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Un fluide subissant une variation élémentaire de volume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dV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sous une pression extérieure uniforme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ext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reçoit le travail élémentaire 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 –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ext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×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dV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xmlns="" id="{95A17500-3ECD-950A-7C46-A9FA24CAF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319" y="6311961"/>
            <a:ext cx="576064" cy="31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xmlns="" id="{ABAD3AD4-5A0A-3159-4759-99E55677D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4655" y="6083030"/>
            <a:ext cx="713248" cy="31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Pa</a:t>
            </a:r>
          </a:p>
        </p:txBody>
      </p:sp>
      <p:sp>
        <p:nvSpPr>
          <p:cNvPr id="39" name="Rectangle 10">
            <a:extLst>
              <a:ext uri="{FF2B5EF4-FFF2-40B4-BE49-F238E27FC236}">
                <a16:creationId xmlns:a16="http://schemas.microsoft.com/office/drawing/2014/main" xmlns="" id="{DB8A5A5A-3069-4490-6EDC-76BD201A7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224" y="6421529"/>
            <a:ext cx="79913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30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xmlns="" id="{4EBA5399-9445-D268-655B-06AF5BAF3F4C}"/>
              </a:ext>
            </a:extLst>
          </p:cNvPr>
          <p:cNvCxnSpPr>
            <a:cxnSpLocks/>
          </p:cNvCxnSpPr>
          <p:nvPr/>
        </p:nvCxnSpPr>
        <p:spPr>
          <a:xfrm flipH="1">
            <a:off x="971600" y="6468801"/>
            <a:ext cx="679996" cy="57072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xmlns="" id="{EB9696B8-CA87-001A-D38B-13082AB5B07D}"/>
              </a:ext>
            </a:extLst>
          </p:cNvPr>
          <p:cNvCxnSpPr>
            <a:cxnSpLocks/>
          </p:cNvCxnSpPr>
          <p:nvPr/>
        </p:nvCxnSpPr>
        <p:spPr>
          <a:xfrm flipH="1" flipV="1">
            <a:off x="3901983" y="6536114"/>
            <a:ext cx="563121" cy="130006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xmlns="" id="{9F7603A7-1F93-74DD-F0E0-46749AEB142D}"/>
              </a:ext>
            </a:extLst>
          </p:cNvPr>
          <p:cNvCxnSpPr>
            <a:cxnSpLocks/>
          </p:cNvCxnSpPr>
          <p:nvPr/>
        </p:nvCxnSpPr>
        <p:spPr>
          <a:xfrm flipH="1">
            <a:off x="2959408" y="6275823"/>
            <a:ext cx="1324560" cy="101603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9FD3B777-7C00-E88E-EEB2-F2B6405EE1FF}"/>
              </a:ext>
            </a:extLst>
          </p:cNvPr>
          <p:cNvSpPr txBox="1"/>
          <p:nvPr/>
        </p:nvSpPr>
        <p:spPr>
          <a:xfrm>
            <a:off x="29542" y="3978466"/>
            <a:ext cx="54597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dirty="0">
                <a:solidFill>
                  <a:srgbClr val="000000"/>
                </a:solidFill>
                <a:latin typeface="Arial Narrow" panose="020B0606020202030204" pitchFamily="34" charset="0"/>
                <a:ea typeface="Arial Unicode MS" pitchFamily="34" charset="-128"/>
                <a:cs typeface="Calibri" pitchFamily="34" charset="0"/>
              </a:rPr>
              <a:t>- </a:t>
            </a:r>
            <a:r>
              <a:rPr lang="fr-FR" sz="2400" u="sng" dirty="0">
                <a:solidFill>
                  <a:srgbClr val="000000"/>
                </a:solidFill>
                <a:latin typeface="Arial Narrow" panose="020B0606020202030204" pitchFamily="34" charset="0"/>
                <a:ea typeface="Arial Unicode MS" pitchFamily="34" charset="-128"/>
                <a:cs typeface="Calibri" pitchFamily="34" charset="0"/>
              </a:rPr>
              <a:t>Piston mobile</a:t>
            </a:r>
            <a:r>
              <a:rPr lang="fr-FR" sz="2400" dirty="0">
                <a:solidFill>
                  <a:srgbClr val="000000"/>
                </a:solidFill>
                <a:latin typeface="Arial Narrow" panose="020B0606020202030204" pitchFamily="34" charset="0"/>
                <a:ea typeface="Arial Unicode MS" pitchFamily="34" charset="-128"/>
                <a:cs typeface="Calibri" pitchFamily="34" charset="0"/>
              </a:rPr>
              <a:t> : </a:t>
            </a:r>
            <a:r>
              <a:rPr lang="fr-FR" sz="2400" dirty="0">
                <a:solidFill>
                  <a:srgbClr val="000000"/>
                </a:solidFill>
                <a:latin typeface="Arial Narrow" panose="020B0606020202030204" pitchFamily="34" charset="0"/>
                <a:ea typeface="Arial Unicode MS" pitchFamily="34" charset="-128"/>
                <a:cs typeface="Times New Roman" panose="02020603050405020304" pitchFamily="18" charset="0"/>
              </a:rPr>
              <a:t>déplacement élémentaire</a:t>
            </a:r>
            <a:r>
              <a:rPr lang="fr-FR" sz="2400" b="1" dirty="0">
                <a:solidFill>
                  <a:srgbClr val="000000"/>
                </a:solidFill>
                <a:latin typeface="Arial Narrow" panose="020B0606020202030204" pitchFamily="34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fr-FR" sz="2400" b="1" dirty="0">
                <a:solidFill>
                  <a:srgbClr val="000000"/>
                </a:solidFill>
                <a:latin typeface="Arial Black" panose="020B0A04020102020204" pitchFamily="34" charset="0"/>
                <a:ea typeface="Arial Unicode MS" pitchFamily="34" charset="-128"/>
                <a:cs typeface="Times New Roman" panose="02020603050405020304" pitchFamily="18" charset="0"/>
              </a:rPr>
              <a:t>dx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65556" grpId="0"/>
      <p:bldP spid="65583" grpId="0"/>
      <p:bldP spid="52" grpId="0"/>
      <p:bldP spid="17" grpId="0" animBg="1"/>
      <p:bldP spid="35" grpId="0"/>
      <p:bldP spid="37" grpId="0"/>
      <p:bldP spid="38" grpId="0"/>
      <p:bldP spid="39" grpId="0"/>
      <p:bldP spid="11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7080</Words>
  <Application>Microsoft Office PowerPoint</Application>
  <PresentationFormat>Affichage à l'écran (4:3)</PresentationFormat>
  <Paragraphs>1328</Paragraphs>
  <Slides>49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49</vt:i4>
      </vt:variant>
    </vt:vector>
  </HeadingPairs>
  <TitlesOfParts>
    <vt:vector size="50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Marty</dc:creator>
  <cp:lastModifiedBy>Marty</cp:lastModifiedBy>
  <cp:revision>239</cp:revision>
  <dcterms:created xsi:type="dcterms:W3CDTF">2022-01-09T08:56:14Z</dcterms:created>
  <dcterms:modified xsi:type="dcterms:W3CDTF">2026-01-07T13:43:32Z</dcterms:modified>
</cp:coreProperties>
</file>