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4" r:id="rId4"/>
    <p:sldId id="263" r:id="rId5"/>
    <p:sldId id="262" r:id="rId6"/>
    <p:sldId id="261" r:id="rId7"/>
    <p:sldId id="265" r:id="rId8"/>
    <p:sldId id="259" r:id="rId9"/>
    <p:sldId id="258" r:id="rId10"/>
    <p:sldId id="266" r:id="rId11"/>
    <p:sldId id="267" r:id="rId12"/>
    <p:sldId id="269" r:id="rId13"/>
    <p:sldId id="270" r:id="rId14"/>
    <p:sldId id="271" r:id="rId15"/>
    <p:sldId id="272" r:id="rId16"/>
    <p:sldId id="273" r:id="rId17"/>
    <p:sldId id="275" r:id="rId18"/>
    <p:sldId id="276" r:id="rId19"/>
    <p:sldId id="277" r:id="rId20"/>
    <p:sldId id="278" r:id="rId21"/>
    <p:sldId id="279" r:id="rId22"/>
    <p:sldId id="286" r:id="rId23"/>
    <p:sldId id="281" r:id="rId24"/>
    <p:sldId id="282" r:id="rId25"/>
    <p:sldId id="283" r:id="rId26"/>
    <p:sldId id="287" r:id="rId27"/>
    <p:sldId id="295" r:id="rId28"/>
    <p:sldId id="296" r:id="rId29"/>
    <p:sldId id="289" r:id="rId30"/>
    <p:sldId id="290" r:id="rId31"/>
    <p:sldId id="291" r:id="rId32"/>
    <p:sldId id="298" r:id="rId33"/>
    <p:sldId id="297" r:id="rId34"/>
    <p:sldId id="299" r:id="rId35"/>
    <p:sldId id="292" r:id="rId36"/>
    <p:sldId id="293" r:id="rId37"/>
    <p:sldId id="294"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54664-E70F-444E-B7F6-FED063426F5E}" type="datetimeFigureOut">
              <a:rPr lang="fr-FR" smtClean="0"/>
              <a:pPr/>
              <a:t>03/10/2023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76752-6EBD-4816-B7E5-ACCAF6432D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376752-6EBD-4816-B7E5-ACCAF6432DB3}"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FBAC28-C24E-440F-87EA-A39A2E33EA9E}" type="slidenum">
              <a:rPr lang="fr-FR" smtClean="0">
                <a:latin typeface="Arial" pitchFamily="34" charset="0"/>
                <a:cs typeface="Arial" pitchFamily="34" charset="0"/>
              </a:rPr>
              <a:pPr/>
              <a:t>22</a:t>
            </a:fld>
            <a:endParaRPr lang="fr-F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FE667-74DA-42FB-AE70-DE82AE9033A4}" type="datetimeFigureOut">
              <a:rPr lang="fr-FR" smtClean="0"/>
              <a:pPr/>
              <a:t>03/10/2023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D6AB-EE4C-4F5C-A1DC-9AC1DD6B3C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image" Target="../media/image57.png"/><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image" Target="../media/image53.png"/><Relationship Id="rId9"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8858" y="116632"/>
            <a:ext cx="9095142" cy="6706643"/>
            <a:chOff x="48858" y="116632"/>
            <a:chExt cx="9095142" cy="6706643"/>
          </a:xfrm>
        </p:grpSpPr>
        <p:pic>
          <p:nvPicPr>
            <p:cNvPr id="1026" name="Picture 2"/>
            <p:cNvPicPr>
              <a:picLocks noChangeAspect="1" noChangeArrowheads="1"/>
            </p:cNvPicPr>
            <p:nvPr/>
          </p:nvPicPr>
          <p:blipFill>
            <a:blip r:embed="rId2" cstate="print"/>
            <a:srcRect/>
            <a:stretch>
              <a:fillRect/>
            </a:stretch>
          </p:blipFill>
          <p:spPr bwMode="auto">
            <a:xfrm>
              <a:off x="107504" y="116632"/>
              <a:ext cx="9036496" cy="971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9922" t="23520" r="9754" b="10121"/>
            <a:stretch>
              <a:fillRect/>
            </a:stretch>
          </p:blipFill>
          <p:spPr bwMode="auto">
            <a:xfrm>
              <a:off x="48858" y="1134643"/>
              <a:ext cx="9036496" cy="5688632"/>
            </a:xfrm>
            <a:prstGeom prst="rect">
              <a:avLst/>
            </a:prstGeom>
            <a:noFill/>
            <a:ln w="9525">
              <a:noFill/>
              <a:miter lim="800000"/>
              <a:headEnd/>
              <a:tailEnd/>
            </a:ln>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3543902"/>
            <a:ext cx="9144000" cy="40011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sng" strike="noStrike" cap="none" normalizeH="0" baseline="0" dirty="0" smtClean="0">
                <a:ln>
                  <a:noFill/>
                </a:ln>
                <a:solidFill>
                  <a:schemeClr val="tx1"/>
                </a:solidFill>
                <a:effectLst/>
                <a:latin typeface="Arial" pitchFamily="34" charset="0"/>
                <a:cs typeface="Arial" pitchFamily="34" charset="0"/>
              </a:rPr>
              <a:t>Données</a:t>
            </a:r>
            <a:r>
              <a:rPr kumimoji="0" lang="fr-FR" sz="2000" b="0" i="0" u="none" strike="noStrike" cap="none" normalizeH="0" baseline="0" dirty="0" smtClean="0">
                <a:ln>
                  <a:noFill/>
                </a:ln>
                <a:solidFill>
                  <a:schemeClr val="tx1"/>
                </a:solidFill>
                <a:effectLst/>
                <a:latin typeface="Arial" pitchFamily="34" charset="0"/>
                <a:cs typeface="Arial" pitchFamily="34" charset="0"/>
              </a:rPr>
              <a:t> : D(C–C) =</a:t>
            </a:r>
            <a:r>
              <a:rPr kumimoji="0" lang="fr-FR" sz="2000" b="0" i="1" u="none" strike="noStrike" cap="none" normalizeH="0" baseline="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345 kJ.mol </a:t>
            </a:r>
            <a:r>
              <a:rPr kumimoji="0" lang="fr-FR" sz="2000" b="0" i="0" u="none" strike="noStrike" cap="none" normalizeH="0" baseline="30000" dirty="0" smtClean="0">
                <a:ln>
                  <a:noFill/>
                </a:ln>
                <a:solidFill>
                  <a:schemeClr val="tx1"/>
                </a:solidFill>
                <a:effectLst/>
                <a:latin typeface="Arial" pitchFamily="34" charset="0"/>
                <a:cs typeface="Arial" pitchFamily="34" charset="0"/>
              </a:rPr>
              <a:t>– 1</a:t>
            </a:r>
            <a:r>
              <a:rPr kumimoji="0" lang="fr-FR" sz="2000" b="0" i="0" u="none" strike="noStrike" cap="none" normalizeH="0" baseline="0" dirty="0" smtClean="0">
                <a:ln>
                  <a:noFill/>
                </a:ln>
                <a:solidFill>
                  <a:schemeClr val="tx1"/>
                </a:solidFill>
                <a:effectLst/>
                <a:latin typeface="Arial" pitchFamily="34" charset="0"/>
                <a:cs typeface="Arial" pitchFamily="34" charset="0"/>
              </a:rPr>
              <a:t> ; D(C=C) =</a:t>
            </a:r>
            <a:r>
              <a:rPr kumimoji="0" lang="fr-FR" sz="2000" b="0" i="1" u="none" strike="noStrike" cap="none" normalizeH="0" baseline="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615 kJ.mol </a:t>
            </a:r>
            <a:r>
              <a:rPr kumimoji="0" lang="fr-FR" sz="2000" b="0" i="0" u="none" strike="noStrike" cap="none" normalizeH="0" baseline="30000" dirty="0" smtClean="0">
                <a:ln>
                  <a:noFill/>
                </a:ln>
                <a:solidFill>
                  <a:schemeClr val="tx1"/>
                </a:solidFill>
                <a:effectLst/>
                <a:latin typeface="Arial" pitchFamily="34" charset="0"/>
                <a:cs typeface="Arial" pitchFamily="34" charset="0"/>
              </a:rPr>
              <a:t>– 1</a:t>
            </a:r>
            <a:r>
              <a:rPr kumimoji="0" lang="fr-FR" sz="2000" b="0" i="1" u="none" strike="noStrike" cap="none" normalizeH="0" baseline="0" dirty="0" smtClean="0">
                <a:ln>
                  <a:noFill/>
                </a:ln>
                <a:solidFill>
                  <a:schemeClr val="tx1"/>
                </a:solidFill>
                <a:effectLst/>
                <a:latin typeface="Arial" pitchFamily="34" charset="0"/>
                <a:cs typeface="Arial" pitchFamily="34" charset="0"/>
              </a:rPr>
              <a:t>.</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2924944"/>
            <a:ext cx="9144000" cy="70788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lang="fr-FR" sz="2000" i="1" dirty="0" smtClean="0">
                <a:latin typeface="Times New Roman" pitchFamily="18" charset="0"/>
                <a:cs typeface="Times New Roman" pitchFamily="18" charset="0"/>
              </a:rPr>
              <a:t>Pourquoi l’énergie d’une liaison covalente double </a:t>
            </a:r>
            <a:r>
              <a:rPr lang="fr-FR" sz="2000" dirty="0" smtClean="0">
                <a:latin typeface="Times New Roman" pitchFamily="18" charset="0"/>
                <a:cs typeface="Times New Roman" pitchFamily="18" charset="0"/>
              </a:rPr>
              <a:t>C = C </a:t>
            </a:r>
            <a:r>
              <a:rPr lang="fr-FR" sz="2000" i="1" dirty="0" smtClean="0">
                <a:latin typeface="Times New Roman" pitchFamily="18" charset="0"/>
                <a:cs typeface="Times New Roman" pitchFamily="18" charset="0"/>
              </a:rPr>
              <a:t>est-elle inférieure au double de l’énergie d’une liaison covalente simple </a:t>
            </a:r>
            <a:r>
              <a:rPr lang="fr-FR" sz="2000" dirty="0" smtClean="0">
                <a:latin typeface="Times New Roman" pitchFamily="18" charset="0"/>
                <a:cs typeface="Times New Roman" pitchFamily="18" charset="0"/>
              </a:rPr>
              <a:t>C – C</a:t>
            </a:r>
            <a:r>
              <a:rPr lang="fr-FR" sz="2000" i="1" dirty="0" smtClean="0">
                <a:latin typeface="Times New Roman" pitchFamily="18" charset="0"/>
                <a:cs typeface="Times New Roman" pitchFamily="18" charset="0"/>
              </a:rPr>
              <a:t> ? </a:t>
            </a:r>
            <a:endParaRPr kumimoji="0" lang="fr-FR" sz="1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9" name="Text Box 5"/>
          <p:cNvSpPr txBox="1">
            <a:spLocks noChangeArrowheads="1"/>
          </p:cNvSpPr>
          <p:nvPr/>
        </p:nvSpPr>
        <p:spPr bwMode="auto">
          <a:xfrm>
            <a:off x="0" y="3920862"/>
            <a:ext cx="9144000" cy="59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Une liaison covalente simple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C–C</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est 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s</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alors qu’une liaison covalente double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C = C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est constituée d’une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s</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 et d’une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p</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Text Box 2"/>
          <p:cNvSpPr txBox="1">
            <a:spLocks noChangeArrowheads="1"/>
          </p:cNvSpPr>
          <p:nvPr/>
        </p:nvSpPr>
        <p:spPr bwMode="auto">
          <a:xfrm>
            <a:off x="0" y="4640942"/>
            <a:ext cx="2051720"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Or,</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&lt; </a:t>
            </a:r>
            <a:r>
              <a:rPr kumimoji="0" lang="fr-FR" sz="2000" b="1" i="0" u="none" strike="noStrike" cap="none" normalizeH="0" baseline="0" dirty="0" smtClean="0">
                <a:ln>
                  <a:noFill/>
                </a:ln>
                <a:solidFill>
                  <a:srgbClr val="002060"/>
                </a:solidFill>
                <a:effectLst/>
                <a:latin typeface="Arial" pitchFamily="34" charset="0"/>
                <a:cs typeface="Arial" pitchFamily="34" charset="0"/>
              </a:rPr>
              <a:t>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15"/>
          <p:cNvSpPr/>
          <p:nvPr/>
        </p:nvSpPr>
        <p:spPr>
          <a:xfrm>
            <a:off x="0" y="5157192"/>
            <a:ext cx="9144000" cy="707886"/>
          </a:xfrm>
          <a:prstGeom prst="rect">
            <a:avLst/>
          </a:prstGeom>
          <a:solidFill>
            <a:schemeClr val="tx2">
              <a:lumMod val="20000"/>
              <a:lumOff val="80000"/>
            </a:schemeClr>
          </a:solidFill>
        </p:spPr>
        <p:txBody>
          <a:bodyPr wrap="square">
            <a:spAutoFit/>
          </a:bodyPr>
          <a:lstStyle/>
          <a:p>
            <a:pPr algn="just"/>
            <a:r>
              <a:rPr lang="fr-FR" sz="2000" dirty="0">
                <a:latin typeface="Times New Roman" pitchFamily="18" charset="0"/>
                <a:cs typeface="Times New Roman" pitchFamily="18" charset="0"/>
                <a:sym typeface="Wingdings"/>
              </a:rPr>
              <a:t></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Proposer une explication justifiant qu’il y a libre rotation autour de la liaison carbone-carbone quand elle est simple mais plus quand elle est double.</a:t>
            </a:r>
            <a:endParaRPr lang="fr-FR" sz="2000" dirty="0">
              <a:latin typeface="Times New Roman" pitchFamily="18" charset="0"/>
              <a:cs typeface="Times New Roman" pitchFamily="18" charset="0"/>
            </a:endParaRPr>
          </a:p>
        </p:txBody>
      </p:sp>
      <p:sp>
        <p:nvSpPr>
          <p:cNvPr id="14" name="Text Box 2"/>
          <p:cNvSpPr txBox="1">
            <a:spLocks noChangeArrowheads="1"/>
          </p:cNvSpPr>
          <p:nvPr/>
        </p:nvSpPr>
        <p:spPr bwMode="auto">
          <a:xfrm>
            <a:off x="5868145" y="4640942"/>
            <a:ext cx="3275856"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D(C=C) &lt; 2 D(C–C)</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15" name="Text Box 2"/>
          <p:cNvSpPr txBox="1">
            <a:spLocks noChangeArrowheads="1"/>
          </p:cNvSpPr>
          <p:nvPr/>
        </p:nvSpPr>
        <p:spPr bwMode="auto">
          <a:xfrm>
            <a:off x="2195736" y="4653136"/>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&lt; </a:t>
            </a:r>
            <a:r>
              <a:rPr lang="fr-FR" sz="2000" b="1" dirty="0" smtClean="0">
                <a:solidFill>
                  <a:srgbClr val="002060"/>
                </a:solidFill>
                <a:latin typeface="Arial" pitchFamily="34" charset="0"/>
                <a:cs typeface="Arial" pitchFamily="34" charset="0"/>
              </a:rPr>
              <a:t>2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7" name="Text Box 2"/>
          <p:cNvSpPr txBox="1">
            <a:spLocks noChangeArrowheads="1"/>
          </p:cNvSpPr>
          <p:nvPr/>
        </p:nvSpPr>
        <p:spPr bwMode="auto">
          <a:xfrm>
            <a:off x="0" y="5830972"/>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Liaison simple (</a:t>
            </a:r>
            <a:r>
              <a:rPr lang="fr-FR" sz="2000" b="1" u="sng" dirty="0" smtClean="0">
                <a:solidFill>
                  <a:srgbClr val="002060"/>
                </a:solidFill>
                <a:latin typeface="Symbol" pitchFamily="18" charset="2"/>
                <a:cs typeface="Arial" pitchFamily="34" charset="0"/>
              </a:rPr>
              <a:t>s</a:t>
            </a:r>
            <a:r>
              <a:rPr lang="fr-FR" sz="2000" u="sng"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 la rotation </a:t>
            </a:r>
            <a:r>
              <a:rPr lang="fr-FR" sz="2000" b="1" dirty="0" smtClean="0">
                <a:solidFill>
                  <a:srgbClr val="FF0000"/>
                </a:solidFill>
                <a:latin typeface="Arial" pitchFamily="34" charset="0"/>
                <a:cs typeface="Arial" pitchFamily="34" charset="0"/>
              </a:rPr>
              <a:t>n’empêche pas le </a:t>
            </a:r>
            <a:r>
              <a:rPr lang="fr-FR" sz="2000" b="1" u="sng" dirty="0" smtClean="0">
                <a:solidFill>
                  <a:srgbClr val="FF0000"/>
                </a:solidFill>
                <a:latin typeface="Arial" pitchFamily="34" charset="0"/>
                <a:cs typeface="Arial" pitchFamily="34" charset="0"/>
              </a:rPr>
              <a:t>recouvrement axial</a:t>
            </a:r>
            <a:r>
              <a:rPr lang="fr-FR" sz="2000" dirty="0" smtClean="0">
                <a:solidFill>
                  <a:srgbClr val="002060"/>
                </a:solidFill>
                <a:latin typeface="Arial" pitchFamily="34" charset="0"/>
                <a:cs typeface="Arial" pitchFamily="34" charset="0"/>
              </a:rPr>
              <a:t> </a:t>
            </a:r>
          </a:p>
        </p:txBody>
      </p:sp>
      <p:sp>
        <p:nvSpPr>
          <p:cNvPr id="18" name="Text Box 1"/>
          <p:cNvSpPr txBox="1">
            <a:spLocks noChangeArrowheads="1"/>
          </p:cNvSpPr>
          <p:nvPr/>
        </p:nvSpPr>
        <p:spPr bwMode="auto">
          <a:xfrm>
            <a:off x="26764" y="44624"/>
            <a:ext cx="9009732" cy="28803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5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2"/>
          <p:cNvSpPr txBox="1">
            <a:spLocks noChangeArrowheads="1"/>
          </p:cNvSpPr>
          <p:nvPr/>
        </p:nvSpPr>
        <p:spPr bwMode="auto">
          <a:xfrm>
            <a:off x="202662" y="90924"/>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le même axe de symétrie</a:t>
            </a:r>
            <a:r>
              <a:rPr lang="fr-FR" sz="2000" dirty="0" smtClean="0">
                <a:solidFill>
                  <a:srgbClr val="002060"/>
                </a:solidFill>
                <a:latin typeface="Arial" pitchFamily="34" charset="0"/>
                <a:cs typeface="Arial" pitchFamily="34" charset="0"/>
              </a:rPr>
              <a:t> ;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 name="Text Box 4"/>
          <p:cNvSpPr txBox="1">
            <a:spLocks noChangeArrowheads="1"/>
          </p:cNvSpPr>
          <p:nvPr/>
        </p:nvSpPr>
        <p:spPr bwMode="auto">
          <a:xfrm>
            <a:off x="1691680" y="2126397"/>
            <a:ext cx="5904656" cy="720080"/>
          </a:xfrm>
          <a:prstGeom prst="rect">
            <a:avLst/>
          </a:prstGeom>
          <a:solidFill>
            <a:schemeClr val="accent4">
              <a:lumMod val="40000"/>
              <a:lumOff val="60000"/>
            </a:schemeClr>
          </a:solidFill>
          <a:ln w="57150">
            <a:solidFill>
              <a:schemeClr val="accent4">
                <a:lumMod val="75000"/>
              </a:schemeClr>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pP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Une </a:t>
            </a:r>
            <a:r>
              <a:rPr kumimoji="0" lang="fr-FR" sz="2000" b="1" i="0" u="sng" strike="noStrike" cap="none" normalizeH="0" baseline="0" dirty="0" smtClean="0">
                <a:ln>
                  <a:noFill/>
                </a:ln>
                <a:solidFill>
                  <a:srgbClr val="FF0000"/>
                </a:solidFill>
                <a:effectLst/>
                <a:latin typeface="Arial" pitchFamily="34" charset="0"/>
                <a:cs typeface="Arial" pitchFamily="34" charset="0"/>
              </a:rPr>
              <a:t>liaison </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est plus </a:t>
            </a:r>
            <a:r>
              <a:rPr lang="fr-FR" sz="2000" b="1" u="sng" dirty="0" smtClean="0">
                <a:solidFill>
                  <a:srgbClr val="FF0000"/>
                </a:solidFill>
                <a:latin typeface="Arial" pitchFamily="34" charset="0"/>
                <a:cs typeface="Arial" pitchFamily="34" charset="0"/>
              </a:rPr>
              <a:t>faible</a:t>
            </a:r>
            <a:r>
              <a:rPr kumimoji="0" lang="fr-FR" sz="2000" b="1" i="0" u="sng" strike="noStrike" cap="none" normalizeH="0" baseline="0" dirty="0" smtClean="0">
                <a:ln>
                  <a:noFill/>
                </a:ln>
                <a:solidFill>
                  <a:srgbClr val="FF0000"/>
                </a:solidFill>
                <a:effectLst/>
                <a:latin typeface="Arial" pitchFamily="34" charset="0"/>
                <a:cs typeface="Arial" pitchFamily="34" charset="0"/>
              </a:rPr>
              <a:t> qu’une liaison </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lvl="0" algn="ctr" fontAlgn="base">
              <a:spcBef>
                <a:spcPct val="0"/>
              </a:spcBef>
            </a:pPr>
            <a:r>
              <a:rPr kumimoji="0" lang="fr-FR" sz="2000" b="1" i="0" u="none" strike="noStrike" cap="none" normalizeH="0" baseline="0" dirty="0" smtClean="0">
                <a:ln>
                  <a:noFill/>
                </a:ln>
                <a:solidFill>
                  <a:srgbClr val="002060"/>
                </a:solidFill>
                <a:effectLst/>
                <a:latin typeface="Arial" pitchFamily="34" charset="0"/>
                <a:cs typeface="Arial" pitchFamily="34" charset="0"/>
              </a:rPr>
              <a:t>car il y a moins de</a:t>
            </a:r>
            <a:r>
              <a:rPr lang="fr-FR" sz="2000" b="1" dirty="0">
                <a:solidFill>
                  <a:srgbClr val="002060"/>
                </a:solidFill>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recouvrement entre OA.</a:t>
            </a:r>
            <a:endParaRPr kumimoji="0" lang="fr-FR" sz="2800" b="1" i="0" u="none" strike="noStrike" cap="none" normalizeH="0" baseline="0" dirty="0" smtClean="0">
              <a:ln>
                <a:noFill/>
              </a:ln>
              <a:solidFill>
                <a:srgbClr val="002060"/>
              </a:solidFill>
              <a:effectLst/>
              <a:latin typeface="Arial" pitchFamily="34" charset="0"/>
              <a:cs typeface="Arial" pitchFamily="34" charset="0"/>
            </a:endParaRPr>
          </a:p>
        </p:txBody>
      </p:sp>
      <p:sp>
        <p:nvSpPr>
          <p:cNvPr id="21" name="Text Box 2"/>
          <p:cNvSpPr txBox="1">
            <a:spLocks noChangeArrowheads="1"/>
          </p:cNvSpPr>
          <p:nvPr/>
        </p:nvSpPr>
        <p:spPr bwMode="auto">
          <a:xfrm>
            <a:off x="179512" y="1075886"/>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LATERAL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un axe de symétrie parallèle</a:t>
            </a:r>
            <a:r>
              <a:rPr kumimoji="0" lang="fr-FR" sz="2000" i="0" u="none" strike="noStrike" cap="none" normalizeH="0" baseline="0" dirty="0" smtClean="0">
                <a:ln>
                  <a:noFill/>
                </a:ln>
                <a:solidFill>
                  <a:srgbClr val="002060"/>
                </a:solidFill>
                <a:effectLst/>
                <a:latin typeface="Arial" pitchFamily="34" charset="0"/>
                <a:cs typeface="Arial" pitchFamily="34" charset="0"/>
              </a:rPr>
              <a:t> (mais</a:t>
            </a:r>
            <a:r>
              <a:rPr kumimoji="0" lang="fr-FR" sz="2000" i="0" u="none" strike="noStrike" cap="none" normalizeH="0" dirty="0" smtClean="0">
                <a:ln>
                  <a:noFill/>
                </a:ln>
                <a:solidFill>
                  <a:srgbClr val="002060"/>
                </a:solidFill>
                <a:effectLst/>
                <a:latin typeface="Arial" pitchFamily="34" charset="0"/>
                <a:cs typeface="Arial" pitchFamily="34" charset="0"/>
              </a:rPr>
              <a:t> pas confondu) ;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Text Box 2"/>
          <p:cNvSpPr txBox="1">
            <a:spLocks noChangeArrowheads="1"/>
          </p:cNvSpPr>
          <p:nvPr/>
        </p:nvSpPr>
        <p:spPr bwMode="auto">
          <a:xfrm>
            <a:off x="179512" y="418797"/>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probabilité de présence d’un électron est importante entre les deux noyaux.</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3" name="Text Box 2"/>
          <p:cNvSpPr txBox="1">
            <a:spLocks noChangeArrowheads="1"/>
          </p:cNvSpPr>
          <p:nvPr/>
        </p:nvSpPr>
        <p:spPr bwMode="auto">
          <a:xfrm>
            <a:off x="144787" y="1394742"/>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probabilité de présence d’un électron est importante</a:t>
            </a:r>
            <a:r>
              <a:rPr kumimoji="0" lang="fr-FR" sz="2000" b="0" i="0" u="none" strike="noStrike" cap="none" normalizeH="0" dirty="0" smtClean="0">
                <a:ln>
                  <a:noFill/>
                </a:ln>
                <a:solidFill>
                  <a:srgbClr val="002060"/>
                </a:solidFill>
                <a:effectLst/>
                <a:latin typeface="Arial" pitchFamily="34" charset="0"/>
                <a:cs typeface="Arial" pitchFamily="34" charset="0"/>
              </a:rPr>
              <a:t> de part et d’autre de l’axe internucléaire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4" name="Text Box 2"/>
          <p:cNvSpPr txBox="1">
            <a:spLocks noChangeArrowheads="1"/>
          </p:cNvSpPr>
          <p:nvPr/>
        </p:nvSpPr>
        <p:spPr bwMode="auto">
          <a:xfrm>
            <a:off x="0" y="6165304"/>
            <a:ext cx="9144000" cy="598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Liaison double (</a:t>
            </a:r>
            <a:r>
              <a:rPr lang="fr-FR" sz="2000" b="1" u="sng" dirty="0" smtClean="0">
                <a:solidFill>
                  <a:srgbClr val="002060"/>
                </a:solidFill>
                <a:latin typeface="Symbol" pitchFamily="18" charset="2"/>
                <a:cs typeface="Arial" pitchFamily="34" charset="0"/>
              </a:rPr>
              <a:t>s</a:t>
            </a:r>
            <a:r>
              <a:rPr lang="fr-FR" sz="2000" u="sng" dirty="0" smtClean="0">
                <a:solidFill>
                  <a:srgbClr val="002060"/>
                </a:solidFill>
                <a:latin typeface="Arial" pitchFamily="34" charset="0"/>
                <a:cs typeface="Arial" pitchFamily="34" charset="0"/>
              </a:rPr>
              <a:t> + </a:t>
            </a:r>
            <a:r>
              <a:rPr lang="fr-FR" sz="2000" b="1" u="sng" dirty="0" smtClean="0">
                <a:solidFill>
                  <a:srgbClr val="002060"/>
                </a:solidFill>
                <a:latin typeface="Symbol" pitchFamily="18" charset="2"/>
                <a:cs typeface="Arial" pitchFamily="34" charset="0"/>
              </a:rPr>
              <a:t>p</a:t>
            </a:r>
            <a:r>
              <a:rPr lang="fr-FR" sz="2000" u="sng"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 la rotation </a:t>
            </a:r>
            <a:r>
              <a:rPr lang="fr-FR" sz="2000" b="1" dirty="0" smtClean="0">
                <a:solidFill>
                  <a:srgbClr val="FF0000"/>
                </a:solidFill>
                <a:latin typeface="Arial" pitchFamily="34" charset="0"/>
                <a:cs typeface="Arial" pitchFamily="34" charset="0"/>
              </a:rPr>
              <a:t>n’empêche pas le </a:t>
            </a:r>
            <a:r>
              <a:rPr lang="fr-FR" sz="2000" b="1" u="sng" dirty="0" smtClean="0">
                <a:solidFill>
                  <a:srgbClr val="FF0000"/>
                </a:solidFill>
                <a:latin typeface="Arial" pitchFamily="34" charset="0"/>
                <a:cs typeface="Arial" pitchFamily="34" charset="0"/>
              </a:rPr>
              <a:t>recouvrement axial</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mais il </a:t>
            </a:r>
            <a:r>
              <a:rPr lang="fr-FR" sz="2000" b="1" dirty="0" smtClean="0">
                <a:solidFill>
                  <a:srgbClr val="FF0000"/>
                </a:solidFill>
                <a:latin typeface="Arial" pitchFamily="34" charset="0"/>
                <a:cs typeface="Arial" pitchFamily="34" charset="0"/>
              </a:rPr>
              <a:t>empêche le </a:t>
            </a:r>
            <a:r>
              <a:rPr lang="fr-FR" sz="2000" b="1" u="sng" dirty="0" smtClean="0">
                <a:solidFill>
                  <a:srgbClr val="FF0000"/>
                </a:solidFill>
                <a:latin typeface="Arial" pitchFamily="34" charset="0"/>
                <a:cs typeface="Arial" pitchFamily="34" charset="0"/>
              </a:rPr>
              <a:t>recouvrement latéral</a:t>
            </a:r>
            <a:r>
              <a:rPr lang="fr-FR" sz="2000" dirty="0" smtClean="0">
                <a:solidFill>
                  <a:srgbClr val="002060"/>
                </a:solidFill>
                <a:latin typeface="Arial" pitchFamily="34" charset="0"/>
                <a:cs typeface="Arial" pitchFamily="34" charset="0"/>
              </a:rPr>
              <a:t> caractéristique de la liaison </a:t>
            </a:r>
            <a:r>
              <a:rPr lang="fr-FR" sz="2000" b="1" dirty="0" smtClean="0">
                <a:solidFill>
                  <a:srgbClr val="002060"/>
                </a:solidFill>
                <a:latin typeface="Symbol" pitchFamily="18" charset="2"/>
                <a:cs typeface="Arial" pitchFamily="34" charset="0"/>
              </a:rPr>
              <a:t>p</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4"/>
                                        </p:tgtEl>
                                        <p:attrNameLst>
                                          <p:attrName>style.visibility</p:attrName>
                                        </p:attrNameLst>
                                      </p:cBhvr>
                                      <p:to>
                                        <p:strVal val="visible"/>
                                      </p:to>
                                    </p:set>
                                    <p:animEffect transition="in" filter="wipe(left)">
                                      <p:cBhvr>
                                        <p:cTn id="23" dur="500"/>
                                        <p:tgtEl>
                                          <p:spTgt spid="235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23554" grpId="0"/>
      <p:bldP spid="16" grpId="0" animBg="1"/>
      <p:bldP spid="14" grpId="0"/>
      <p:bldP spid="15" grpId="0"/>
      <p:bldP spid="17"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0" y="620688"/>
            <a:ext cx="9144000" cy="400110"/>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1" u="sng" strike="noStrike" cap="none" normalizeH="0" baseline="0" dirty="0" smtClean="0">
                <a:ln>
                  <a:noFill/>
                </a:ln>
                <a:solidFill>
                  <a:schemeClr val="tx1"/>
                </a:solidFill>
                <a:effectLst/>
                <a:latin typeface="Arial" pitchFamily="34" charset="0"/>
                <a:cs typeface="Arial" pitchFamily="34" charset="0"/>
              </a:rPr>
              <a:t>Données</a:t>
            </a:r>
            <a:r>
              <a:rPr kumimoji="0" lang="fr-FR" sz="2000" b="0" i="0" u="none" strike="noStrike" cap="none" normalizeH="0" baseline="0" dirty="0" smtClean="0">
                <a:ln>
                  <a:noFill/>
                </a:ln>
                <a:solidFill>
                  <a:schemeClr val="tx1"/>
                </a:solidFill>
                <a:effectLst/>
                <a:latin typeface="Arial" pitchFamily="34" charset="0"/>
                <a:cs typeface="Arial" pitchFamily="34" charset="0"/>
              </a:rPr>
              <a:t> : D(C–C) =</a:t>
            </a:r>
            <a:r>
              <a:rPr kumimoji="0" lang="fr-FR" sz="2000" b="0" i="1" u="none" strike="noStrike" cap="none" normalizeH="0" baseline="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345 kJ.mol </a:t>
            </a:r>
            <a:r>
              <a:rPr kumimoji="0" lang="fr-FR" sz="2000" b="0" i="0" u="none" strike="noStrike" cap="none" normalizeH="0" baseline="30000" dirty="0" smtClean="0">
                <a:ln>
                  <a:noFill/>
                </a:ln>
                <a:solidFill>
                  <a:schemeClr val="tx1"/>
                </a:solidFill>
                <a:effectLst/>
                <a:latin typeface="Arial" pitchFamily="34" charset="0"/>
                <a:cs typeface="Arial" pitchFamily="34" charset="0"/>
              </a:rPr>
              <a:t>– 1</a:t>
            </a:r>
            <a:r>
              <a:rPr kumimoji="0" lang="fr-FR" sz="2000" b="0" i="0" u="none" strike="noStrike" cap="none" normalizeH="0" baseline="0" dirty="0" smtClean="0">
                <a:ln>
                  <a:noFill/>
                </a:ln>
                <a:solidFill>
                  <a:schemeClr val="tx1"/>
                </a:solidFill>
                <a:effectLst/>
                <a:latin typeface="Arial" pitchFamily="34" charset="0"/>
                <a:cs typeface="Arial" pitchFamily="34" charset="0"/>
              </a:rPr>
              <a:t> ; D(C=C) =</a:t>
            </a:r>
            <a:r>
              <a:rPr kumimoji="0" lang="fr-FR" sz="2000" b="0" i="1" u="none" strike="noStrike" cap="none" normalizeH="0" baseline="0" dirty="0" smtClean="0">
                <a:ln>
                  <a:noFill/>
                </a:ln>
                <a:solidFill>
                  <a:schemeClr val="tx1"/>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cs typeface="Arial" pitchFamily="34" charset="0"/>
              </a:rPr>
              <a:t>615 kJ.mol </a:t>
            </a:r>
            <a:r>
              <a:rPr kumimoji="0" lang="fr-FR" sz="2000" b="0" i="0" u="none" strike="noStrike" cap="none" normalizeH="0" baseline="30000" dirty="0" smtClean="0">
                <a:ln>
                  <a:noFill/>
                </a:ln>
                <a:solidFill>
                  <a:schemeClr val="tx1"/>
                </a:solidFill>
                <a:effectLst/>
                <a:latin typeface="Arial" pitchFamily="34" charset="0"/>
                <a:cs typeface="Arial" pitchFamily="34" charset="0"/>
              </a:rPr>
              <a:t>– 1</a:t>
            </a:r>
            <a:r>
              <a:rPr kumimoji="0" lang="fr-FR" sz="2000" b="0" i="1" u="none" strike="noStrike" cap="none" normalizeH="0" baseline="0" dirty="0" smtClean="0">
                <a:ln>
                  <a:noFill/>
                </a:ln>
                <a:solidFill>
                  <a:schemeClr val="tx1"/>
                </a:solidFill>
                <a:effectLst/>
                <a:latin typeface="Arial" pitchFamily="34" charset="0"/>
                <a:cs typeface="Arial" pitchFamily="34" charset="0"/>
              </a:rPr>
              <a:t>.</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
          <p:cNvSpPr>
            <a:spLocks noChangeArrowheads="1"/>
          </p:cNvSpPr>
          <p:nvPr/>
        </p:nvSpPr>
        <p:spPr bwMode="auto">
          <a:xfrm>
            <a:off x="395536" y="4686235"/>
            <a:ext cx="8172400" cy="830997"/>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400" dirty="0" smtClean="0"/>
              <a:t>Elle permet </a:t>
            </a:r>
            <a:r>
              <a:rPr lang="fr-FR" sz="2400" dirty="0"/>
              <a:t>de </a:t>
            </a:r>
            <a:r>
              <a:rPr lang="fr-FR" sz="2400" b="1" i="1" dirty="0"/>
              <a:t>visualiser la </a:t>
            </a:r>
            <a:r>
              <a:rPr lang="fr-FR" sz="2400" b="1" i="1" dirty="0">
                <a:solidFill>
                  <a:srgbClr val="006600"/>
                </a:solidFill>
              </a:rPr>
              <a:t>répartition des éléments chimiques et de leurs électrons de valence</a:t>
            </a:r>
            <a:r>
              <a:rPr lang="fr-FR" sz="2400" dirty="0"/>
              <a:t> dans un édifice </a:t>
            </a:r>
            <a:r>
              <a:rPr lang="fr-FR" sz="2400" dirty="0" err="1"/>
              <a:t>polyatomique</a:t>
            </a:r>
            <a:r>
              <a:rPr lang="fr-FR" sz="2400" dirty="0"/>
              <a:t>. </a:t>
            </a:r>
          </a:p>
        </p:txBody>
      </p:sp>
      <p:sp>
        <p:nvSpPr>
          <p:cNvPr id="17" name="Rectangle 4"/>
          <p:cNvSpPr>
            <a:spLocks noChangeArrowheads="1"/>
          </p:cNvSpPr>
          <p:nvPr/>
        </p:nvSpPr>
        <p:spPr bwMode="auto">
          <a:xfrm>
            <a:off x="827584" y="4211443"/>
            <a:ext cx="5484194" cy="830997"/>
          </a:xfrm>
          <a:prstGeom prst="rect">
            <a:avLst/>
          </a:prstGeom>
          <a:noFill/>
          <a:ln w="9525">
            <a:noFill/>
            <a:miter lim="800000"/>
            <a:headEnd/>
            <a:tailEnd/>
          </a:ln>
        </p:spPr>
        <p:txBody>
          <a:bodyPr wrap="none" anchor="ctr">
            <a:spAutoFit/>
          </a:bodyPr>
          <a:lstStyle/>
          <a:p>
            <a:pPr indent="449263"/>
            <a:r>
              <a:rPr lang="fr-FR" sz="24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400" dirty="0">
              <a:ea typeface="Calibri" pitchFamily="34" charset="0"/>
              <a:cs typeface="Times New Roman" pitchFamily="18" charset="0"/>
            </a:endParaRPr>
          </a:p>
          <a:p>
            <a:pPr indent="449263" eaLnBrk="0" hangingPunct="0"/>
            <a:endParaRPr lang="fr-FR" sz="2400" dirty="0">
              <a:ea typeface="Calibri" pitchFamily="34" charset="0"/>
              <a:cs typeface="Times New Roman" pitchFamily="18" charset="0"/>
            </a:endParaRPr>
          </a:p>
        </p:txBody>
      </p:sp>
      <p:sp>
        <p:nvSpPr>
          <p:cNvPr id="13" name="Rectangle 6"/>
          <p:cNvSpPr>
            <a:spLocks noChangeArrowheads="1"/>
          </p:cNvSpPr>
          <p:nvPr/>
        </p:nvSpPr>
        <p:spPr bwMode="auto">
          <a:xfrm>
            <a:off x="0" y="-27384"/>
            <a:ext cx="9144000" cy="70788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lang="fr-FR" sz="2000" i="1" dirty="0" smtClean="0">
                <a:latin typeface="Times New Roman" pitchFamily="18" charset="0"/>
                <a:cs typeface="Times New Roman" pitchFamily="18" charset="0"/>
              </a:rPr>
              <a:t>Pourquoi l’énergie d’une liaison covalente double </a:t>
            </a:r>
            <a:r>
              <a:rPr lang="fr-FR" sz="2000" dirty="0" smtClean="0">
                <a:latin typeface="Times New Roman" pitchFamily="18" charset="0"/>
                <a:cs typeface="Times New Roman" pitchFamily="18" charset="0"/>
              </a:rPr>
              <a:t>C = C </a:t>
            </a:r>
            <a:r>
              <a:rPr lang="fr-FR" sz="2000" i="1" dirty="0" smtClean="0">
                <a:latin typeface="Times New Roman" pitchFamily="18" charset="0"/>
                <a:cs typeface="Times New Roman" pitchFamily="18" charset="0"/>
              </a:rPr>
              <a:t>est-elle inférieure au double de l’énergie d’une liaison covalente simple </a:t>
            </a:r>
            <a:r>
              <a:rPr lang="fr-FR" sz="2000" dirty="0" smtClean="0">
                <a:latin typeface="Times New Roman" pitchFamily="18" charset="0"/>
                <a:cs typeface="Times New Roman" pitchFamily="18" charset="0"/>
              </a:rPr>
              <a:t>C – C</a:t>
            </a:r>
            <a:r>
              <a:rPr lang="fr-FR" sz="2000" i="1" dirty="0" smtClean="0">
                <a:latin typeface="Times New Roman" pitchFamily="18" charset="0"/>
                <a:cs typeface="Times New Roman" pitchFamily="18" charset="0"/>
              </a:rPr>
              <a:t> ? </a:t>
            </a:r>
            <a:endParaRPr kumimoji="0" lang="fr-FR" sz="1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4" name="Text Box 5"/>
          <p:cNvSpPr txBox="1">
            <a:spLocks noChangeArrowheads="1"/>
          </p:cNvSpPr>
          <p:nvPr/>
        </p:nvSpPr>
        <p:spPr bwMode="auto">
          <a:xfrm>
            <a:off x="0" y="968534"/>
            <a:ext cx="9144000" cy="598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Une liaison covalente simple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C–C</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est 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s</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alors qu’une liaison covalente double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C = C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est constituée d’une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s</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 et d’une liaison </a:t>
            </a: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p</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0" y="2204864"/>
            <a:ext cx="9144000" cy="707886"/>
          </a:xfrm>
          <a:prstGeom prst="rect">
            <a:avLst/>
          </a:prstGeom>
          <a:solidFill>
            <a:schemeClr val="tx2">
              <a:lumMod val="20000"/>
              <a:lumOff val="80000"/>
            </a:schemeClr>
          </a:solidFill>
        </p:spPr>
        <p:txBody>
          <a:bodyPr wrap="square">
            <a:spAutoFit/>
          </a:bodyPr>
          <a:lstStyle/>
          <a:p>
            <a:pPr algn="just"/>
            <a:r>
              <a:rPr lang="fr-FR" sz="2000" dirty="0">
                <a:latin typeface="Times New Roman" pitchFamily="18" charset="0"/>
                <a:cs typeface="Times New Roman" pitchFamily="18" charset="0"/>
                <a:sym typeface="Wingdings"/>
              </a:rPr>
              <a:t></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Proposer une explication justifiant qu’il y a libre rotation autour de la liaison carbone-carbone quand elle est simple mais plus quand elle est double.</a:t>
            </a:r>
            <a:endParaRPr lang="fr-FR" sz="2000" dirty="0">
              <a:latin typeface="Times New Roman" pitchFamily="18" charset="0"/>
              <a:cs typeface="Times New Roman" pitchFamily="18" charset="0"/>
            </a:endParaRPr>
          </a:p>
        </p:txBody>
      </p:sp>
      <p:pic>
        <p:nvPicPr>
          <p:cNvPr id="24" name="Picture 3"/>
          <p:cNvPicPr>
            <a:picLocks noChangeAspect="1" noChangeArrowheads="1"/>
          </p:cNvPicPr>
          <p:nvPr/>
        </p:nvPicPr>
        <p:blipFill>
          <a:blip r:embed="rId2" cstate="print"/>
          <a:srcRect/>
          <a:stretch>
            <a:fillRect/>
          </a:stretch>
        </p:blipFill>
        <p:spPr bwMode="auto">
          <a:xfrm>
            <a:off x="35496" y="5623965"/>
            <a:ext cx="9120187" cy="5688012"/>
          </a:xfrm>
          <a:prstGeom prst="rect">
            <a:avLst/>
          </a:prstGeom>
          <a:noFill/>
          <a:ln w="9525">
            <a:noFill/>
            <a:miter lim="800000"/>
            <a:headEnd/>
            <a:tailEnd/>
          </a:ln>
        </p:spPr>
      </p:pic>
      <p:sp>
        <p:nvSpPr>
          <p:cNvPr id="16" name="Text Box 2"/>
          <p:cNvSpPr txBox="1">
            <a:spLocks noChangeArrowheads="1"/>
          </p:cNvSpPr>
          <p:nvPr/>
        </p:nvSpPr>
        <p:spPr bwMode="auto">
          <a:xfrm>
            <a:off x="0" y="2924944"/>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Liaison simple (</a:t>
            </a:r>
            <a:r>
              <a:rPr lang="fr-FR" sz="2000" b="1" u="sng" dirty="0" smtClean="0">
                <a:solidFill>
                  <a:srgbClr val="002060"/>
                </a:solidFill>
                <a:latin typeface="Symbol" pitchFamily="18" charset="2"/>
                <a:cs typeface="Arial" pitchFamily="34" charset="0"/>
              </a:rPr>
              <a:t>s</a:t>
            </a:r>
            <a:r>
              <a:rPr lang="fr-FR" sz="2000" u="sng"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 la rotation </a:t>
            </a:r>
            <a:r>
              <a:rPr lang="fr-FR" sz="2000" b="1" dirty="0" smtClean="0">
                <a:solidFill>
                  <a:srgbClr val="FF0000"/>
                </a:solidFill>
                <a:latin typeface="Arial" pitchFamily="34" charset="0"/>
                <a:cs typeface="Arial" pitchFamily="34" charset="0"/>
              </a:rPr>
              <a:t>n’empêche pas le </a:t>
            </a:r>
            <a:r>
              <a:rPr lang="fr-FR" sz="2000" b="1" u="sng" dirty="0" smtClean="0">
                <a:solidFill>
                  <a:srgbClr val="FF0000"/>
                </a:solidFill>
                <a:latin typeface="Arial" pitchFamily="34" charset="0"/>
                <a:cs typeface="Arial" pitchFamily="34" charset="0"/>
              </a:rPr>
              <a:t>recouvrement axial</a:t>
            </a:r>
            <a:r>
              <a:rPr lang="fr-FR" sz="2000" dirty="0" smtClean="0">
                <a:solidFill>
                  <a:srgbClr val="002060"/>
                </a:solidFill>
                <a:latin typeface="Arial" pitchFamily="34" charset="0"/>
                <a:cs typeface="Arial" pitchFamily="34" charset="0"/>
              </a:rPr>
              <a:t> </a:t>
            </a:r>
          </a:p>
        </p:txBody>
      </p:sp>
      <p:sp>
        <p:nvSpPr>
          <p:cNvPr id="25" name="Text Box 2"/>
          <p:cNvSpPr txBox="1">
            <a:spLocks noChangeArrowheads="1"/>
          </p:cNvSpPr>
          <p:nvPr/>
        </p:nvSpPr>
        <p:spPr bwMode="auto">
          <a:xfrm>
            <a:off x="0" y="3259276"/>
            <a:ext cx="9144000" cy="598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Liaison double (</a:t>
            </a:r>
            <a:r>
              <a:rPr lang="fr-FR" sz="2000" b="1" u="sng" dirty="0" smtClean="0">
                <a:solidFill>
                  <a:srgbClr val="002060"/>
                </a:solidFill>
                <a:latin typeface="Symbol" pitchFamily="18" charset="2"/>
                <a:cs typeface="Arial" pitchFamily="34" charset="0"/>
              </a:rPr>
              <a:t>s</a:t>
            </a:r>
            <a:r>
              <a:rPr lang="fr-FR" sz="2000" u="sng" dirty="0" smtClean="0">
                <a:solidFill>
                  <a:srgbClr val="002060"/>
                </a:solidFill>
                <a:latin typeface="Arial" pitchFamily="34" charset="0"/>
                <a:cs typeface="Arial" pitchFamily="34" charset="0"/>
              </a:rPr>
              <a:t> + </a:t>
            </a:r>
            <a:r>
              <a:rPr lang="fr-FR" sz="2000" b="1" u="sng" dirty="0" smtClean="0">
                <a:solidFill>
                  <a:srgbClr val="002060"/>
                </a:solidFill>
                <a:latin typeface="Symbol" pitchFamily="18" charset="2"/>
                <a:cs typeface="Arial" pitchFamily="34" charset="0"/>
              </a:rPr>
              <a:t>p</a:t>
            </a:r>
            <a:r>
              <a:rPr lang="fr-FR" sz="2000" u="sng"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 la rotation </a:t>
            </a:r>
            <a:r>
              <a:rPr lang="fr-FR" sz="2000" b="1" dirty="0" smtClean="0">
                <a:solidFill>
                  <a:srgbClr val="FF0000"/>
                </a:solidFill>
                <a:latin typeface="Arial" pitchFamily="34" charset="0"/>
                <a:cs typeface="Arial" pitchFamily="34" charset="0"/>
              </a:rPr>
              <a:t>n’empêche pas le </a:t>
            </a:r>
            <a:r>
              <a:rPr lang="fr-FR" sz="2000" b="1" u="sng" dirty="0" smtClean="0">
                <a:solidFill>
                  <a:srgbClr val="FF0000"/>
                </a:solidFill>
                <a:latin typeface="Arial" pitchFamily="34" charset="0"/>
                <a:cs typeface="Arial" pitchFamily="34" charset="0"/>
              </a:rPr>
              <a:t>recouvrement axial</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mais il </a:t>
            </a:r>
            <a:r>
              <a:rPr lang="fr-FR" sz="2000" b="1" dirty="0" smtClean="0">
                <a:solidFill>
                  <a:srgbClr val="FF0000"/>
                </a:solidFill>
                <a:latin typeface="Arial" pitchFamily="34" charset="0"/>
                <a:cs typeface="Arial" pitchFamily="34" charset="0"/>
              </a:rPr>
              <a:t>empêche le </a:t>
            </a:r>
            <a:r>
              <a:rPr lang="fr-FR" sz="2000" b="1" u="sng" dirty="0" smtClean="0">
                <a:solidFill>
                  <a:srgbClr val="FF0000"/>
                </a:solidFill>
                <a:latin typeface="Arial" pitchFamily="34" charset="0"/>
                <a:cs typeface="Arial" pitchFamily="34" charset="0"/>
              </a:rPr>
              <a:t>recouvrement latéral</a:t>
            </a:r>
            <a:r>
              <a:rPr lang="fr-FR" sz="2000" dirty="0" smtClean="0">
                <a:solidFill>
                  <a:srgbClr val="002060"/>
                </a:solidFill>
                <a:latin typeface="Arial" pitchFamily="34" charset="0"/>
                <a:cs typeface="Arial" pitchFamily="34" charset="0"/>
              </a:rPr>
              <a:t> caractéristique de la liaison </a:t>
            </a:r>
            <a:r>
              <a:rPr lang="fr-FR" sz="2000" b="1" dirty="0" smtClean="0">
                <a:solidFill>
                  <a:srgbClr val="002060"/>
                </a:solidFill>
                <a:latin typeface="Symbol" pitchFamily="18" charset="2"/>
                <a:cs typeface="Arial" pitchFamily="34" charset="0"/>
              </a:rPr>
              <a:t>p</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Text Box 2"/>
          <p:cNvSpPr txBox="1">
            <a:spLocks noChangeArrowheads="1"/>
          </p:cNvSpPr>
          <p:nvPr/>
        </p:nvSpPr>
        <p:spPr bwMode="auto">
          <a:xfrm>
            <a:off x="0" y="1688614"/>
            <a:ext cx="2051720"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Or,</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&lt; </a:t>
            </a:r>
            <a:r>
              <a:rPr kumimoji="0" lang="fr-FR" sz="2000" b="1" i="0" u="none" strike="noStrike" cap="none" normalizeH="0" baseline="0" dirty="0" smtClean="0">
                <a:ln>
                  <a:noFill/>
                </a:ln>
                <a:solidFill>
                  <a:srgbClr val="002060"/>
                </a:solidFill>
                <a:effectLst/>
                <a:latin typeface="Arial" pitchFamily="34" charset="0"/>
                <a:cs typeface="Arial" pitchFamily="34" charset="0"/>
              </a:rPr>
              <a:t>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Text Box 2"/>
          <p:cNvSpPr txBox="1">
            <a:spLocks noChangeArrowheads="1"/>
          </p:cNvSpPr>
          <p:nvPr/>
        </p:nvSpPr>
        <p:spPr bwMode="auto">
          <a:xfrm>
            <a:off x="5868145" y="1688614"/>
            <a:ext cx="3275856"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 : </a:t>
            </a:r>
            <a:r>
              <a:rPr kumimoji="0" lang="fr-FR" sz="2000" b="1" i="0" u="sng" strike="noStrike" cap="none" normalizeH="0" baseline="0" dirty="0" smtClean="0">
                <a:ln>
                  <a:noFill/>
                </a:ln>
                <a:solidFill>
                  <a:srgbClr val="FF0000"/>
                </a:solidFill>
                <a:effectLst/>
                <a:latin typeface="Arial" pitchFamily="34" charset="0"/>
                <a:cs typeface="Arial" pitchFamily="34" charset="0"/>
              </a:rPr>
              <a:t>D(C=C) &lt; 2 D(C–C)</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27" name="Text Box 2"/>
          <p:cNvSpPr txBox="1">
            <a:spLocks noChangeArrowheads="1"/>
          </p:cNvSpPr>
          <p:nvPr/>
        </p:nvSpPr>
        <p:spPr bwMode="auto">
          <a:xfrm>
            <a:off x="2267744" y="1700808"/>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&lt; </a:t>
            </a:r>
            <a:r>
              <a:rPr lang="fr-FR" sz="2000" b="1" dirty="0" smtClean="0">
                <a:solidFill>
                  <a:srgbClr val="002060"/>
                </a:solidFill>
                <a:latin typeface="Arial" pitchFamily="34" charset="0"/>
                <a:cs typeface="Arial" pitchFamily="34" charset="0"/>
              </a:rPr>
              <a:t>2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0" y="-30708"/>
            <a:ext cx="5484194" cy="769441"/>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0244" name="Picture 3"/>
          <p:cNvPicPr>
            <a:picLocks noChangeAspect="1" noChangeArrowheads="1"/>
          </p:cNvPicPr>
          <p:nvPr/>
        </p:nvPicPr>
        <p:blipFill>
          <a:blip r:embed="rId3" cstate="print"/>
          <a:srcRect/>
          <a:stretch>
            <a:fillRect/>
          </a:stretch>
        </p:blipFill>
        <p:spPr bwMode="auto">
          <a:xfrm>
            <a:off x="23813" y="1125538"/>
            <a:ext cx="9120187" cy="5688012"/>
          </a:xfrm>
          <a:prstGeom prst="rect">
            <a:avLst/>
          </a:prstGeom>
          <a:noFill/>
          <a:ln w="9525">
            <a:noFill/>
            <a:miter lim="800000"/>
            <a:headEnd/>
            <a:tailEnd/>
          </a:ln>
        </p:spPr>
      </p:pic>
      <p:sp>
        <p:nvSpPr>
          <p:cNvPr id="5" name="Rectangle 1"/>
          <p:cNvSpPr>
            <a:spLocks noChangeArrowheads="1"/>
          </p:cNvSpPr>
          <p:nvPr/>
        </p:nvSpPr>
        <p:spPr bwMode="auto">
          <a:xfrm>
            <a:off x="395536" y="404664"/>
            <a:ext cx="8172400" cy="707886"/>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000" dirty="0" smtClean="0"/>
              <a:t>Elle permet </a:t>
            </a:r>
            <a:r>
              <a:rPr lang="fr-FR" sz="2000" dirty="0"/>
              <a:t>de </a:t>
            </a:r>
            <a:r>
              <a:rPr lang="fr-FR" sz="2000" b="1" i="1" dirty="0"/>
              <a:t>visualiser la </a:t>
            </a:r>
            <a:r>
              <a:rPr lang="fr-FR" sz="2000" b="1" i="1" dirty="0">
                <a:solidFill>
                  <a:srgbClr val="006600"/>
                </a:solidFill>
              </a:rPr>
              <a:t>répartition des éléments chimiques et de leurs électrons de valence</a:t>
            </a:r>
            <a:r>
              <a:rPr lang="fr-FR" sz="2000" dirty="0"/>
              <a:t> dans un édifice </a:t>
            </a:r>
            <a:r>
              <a:rPr lang="fr-FR" sz="2000" dirty="0" err="1"/>
              <a:t>polyatomique</a:t>
            </a:r>
            <a:r>
              <a:rPr lang="fr-FR"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496" y="-27384"/>
            <a:ext cx="9036050" cy="1384995"/>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5) Limites de la règle de l’octet</a:t>
            </a:r>
            <a:endParaRPr lang="fr-FR" dirty="0">
              <a:latin typeface="Bookman Old Style" pitchFamily="18" charset="0"/>
              <a:cs typeface="Arial" pitchFamily="34" charset="0"/>
            </a:endParaRPr>
          </a:p>
          <a:p>
            <a:pPr indent="449263" algn="just" eaLnBrk="0" hangingPunct="0">
              <a:defRPr/>
            </a:pPr>
            <a:endParaRPr lang="fr-FR" sz="400" dirty="0">
              <a:latin typeface="Arial" pitchFamily="34" charset="0"/>
              <a:ea typeface="Calibri" pitchFamily="34" charset="0"/>
              <a:cs typeface="Arial" pitchFamily="34" charset="0"/>
            </a:endParaRPr>
          </a:p>
          <a:p>
            <a:pPr indent="449263" algn="just" eaLnBrk="0" hangingPunct="0">
              <a:defRPr/>
            </a:pPr>
            <a:r>
              <a:rPr lang="fr-FR" sz="2000" dirty="0" smtClean="0">
                <a:ea typeface="Calibri" pitchFamily="34" charset="0"/>
                <a:cs typeface="Arial" pitchFamily="34" charset="0"/>
              </a:rPr>
              <a:t>La règle </a:t>
            </a:r>
            <a:r>
              <a:rPr lang="fr-FR" sz="2000" dirty="0">
                <a:ea typeface="Calibri" pitchFamily="34" charset="0"/>
                <a:cs typeface="Arial" pitchFamily="34" charset="0"/>
              </a:rPr>
              <a:t>de l’octet ne </a:t>
            </a:r>
            <a:r>
              <a:rPr lang="fr-FR" sz="2000" dirty="0" smtClean="0">
                <a:ea typeface="Calibri" pitchFamily="34" charset="0"/>
                <a:cs typeface="Arial" pitchFamily="34" charset="0"/>
              </a:rPr>
              <a:t>s’applique </a:t>
            </a:r>
            <a:r>
              <a:rPr lang="fr-FR" sz="2000" dirty="0">
                <a:ea typeface="Calibri" pitchFamily="34" charset="0"/>
                <a:cs typeface="Arial" pitchFamily="34" charset="0"/>
              </a:rPr>
              <a:t>qu’aux éléments de la 2</a:t>
            </a:r>
            <a:r>
              <a:rPr lang="fr-FR" sz="2000" baseline="30000" dirty="0">
                <a:ea typeface="Calibri" pitchFamily="34" charset="0"/>
                <a:cs typeface="Arial" pitchFamily="34" charset="0"/>
              </a:rPr>
              <a:t>ème</a:t>
            </a:r>
            <a:r>
              <a:rPr lang="fr-FR" sz="2000" dirty="0">
                <a:ea typeface="Calibri" pitchFamily="34" charset="0"/>
                <a:cs typeface="Arial" pitchFamily="34" charset="0"/>
              </a:rPr>
              <a:t> et de la 3</a:t>
            </a:r>
            <a:r>
              <a:rPr lang="fr-FR" sz="2000" baseline="30000" dirty="0">
                <a:ea typeface="Calibri" pitchFamily="34" charset="0"/>
                <a:cs typeface="Arial" pitchFamily="34" charset="0"/>
              </a:rPr>
              <a:t>ème</a:t>
            </a:r>
            <a:r>
              <a:rPr lang="fr-FR" sz="2000" dirty="0">
                <a:ea typeface="Calibri" pitchFamily="34" charset="0"/>
                <a:cs typeface="Arial" pitchFamily="34" charset="0"/>
              </a:rPr>
              <a:t> période de la classification périodique. </a:t>
            </a:r>
            <a:r>
              <a:rPr lang="fr-FR" sz="2000" dirty="0" smtClean="0">
                <a:ea typeface="Calibri" pitchFamily="34" charset="0"/>
                <a:cs typeface="Arial" pitchFamily="34" charset="0"/>
              </a:rPr>
              <a:t>En réalité</a:t>
            </a:r>
            <a:r>
              <a:rPr lang="fr-FR" sz="2000" dirty="0">
                <a:ea typeface="Calibri" pitchFamily="34" charset="0"/>
                <a:cs typeface="Arial" pitchFamily="34" charset="0"/>
              </a:rPr>
              <a:t>, </a:t>
            </a:r>
            <a:r>
              <a:rPr lang="fr-FR" sz="2000" b="1" i="1" dirty="0">
                <a:ea typeface="Calibri" pitchFamily="34" charset="0"/>
                <a:cs typeface="Arial" pitchFamily="34" charset="0"/>
              </a:rPr>
              <a:t>elle s’applique très souvent aux éléments </a:t>
            </a:r>
            <a:r>
              <a:rPr lang="fr-FR" sz="2000" b="1" dirty="0">
                <a:solidFill>
                  <a:srgbClr val="FF0000"/>
                </a:solidFill>
                <a:ea typeface="Calibri" pitchFamily="34" charset="0"/>
                <a:cs typeface="Arial" pitchFamily="34" charset="0"/>
              </a:rPr>
              <a:t>C, N, O et F</a:t>
            </a:r>
            <a:r>
              <a:rPr lang="fr-FR" sz="2000" b="1" i="1" dirty="0">
                <a:solidFill>
                  <a:srgbClr val="FF0000"/>
                </a:solidFill>
                <a:ea typeface="Calibri" pitchFamily="34" charset="0"/>
                <a:cs typeface="Arial" pitchFamily="34" charset="0"/>
              </a:rPr>
              <a:t> </a:t>
            </a:r>
            <a:r>
              <a:rPr lang="fr-FR" sz="2000" b="1" i="1" dirty="0">
                <a:ea typeface="Calibri" pitchFamily="34" charset="0"/>
                <a:cs typeface="Arial" pitchFamily="34" charset="0"/>
              </a:rPr>
              <a:t>mais elle est moins systématique pour les autres éléments</a:t>
            </a:r>
            <a:r>
              <a:rPr lang="fr-FR" sz="2000" b="1" dirty="0">
                <a:ea typeface="Calibri" pitchFamily="34" charset="0"/>
                <a:cs typeface="Arial" pitchFamily="34" charset="0"/>
              </a:rPr>
              <a:t> …</a:t>
            </a:r>
            <a:endParaRPr lang="fr-FR" sz="2000" b="1" dirty="0">
              <a:cs typeface="Arial" pitchFamily="34" charset="0"/>
            </a:endParaRPr>
          </a:p>
        </p:txBody>
      </p:sp>
      <p:sp>
        <p:nvSpPr>
          <p:cNvPr id="11267" name="Rectangle 2"/>
          <p:cNvSpPr>
            <a:spLocks noChangeArrowheads="1"/>
          </p:cNvSpPr>
          <p:nvPr/>
        </p:nvSpPr>
        <p:spPr bwMode="auto">
          <a:xfrm>
            <a:off x="0" y="1412776"/>
            <a:ext cx="516199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Composés déficients en électrons :</a:t>
            </a:r>
            <a:endParaRPr lang="fr-FR" sz="2000" dirty="0">
              <a:latin typeface="Bookman Old Style" pitchFamily="18" charset="0"/>
              <a:ea typeface="Calibri" pitchFamily="34" charset="0"/>
              <a:cs typeface="Times New Roman" pitchFamily="18" charset="0"/>
            </a:endParaRPr>
          </a:p>
        </p:txBody>
      </p:sp>
      <p:sp>
        <p:nvSpPr>
          <p:cNvPr id="11268" name="Text Box 3"/>
          <p:cNvSpPr txBox="1">
            <a:spLocks noChangeArrowheads="1"/>
          </p:cNvSpPr>
          <p:nvPr/>
        </p:nvSpPr>
        <p:spPr bwMode="auto">
          <a:xfrm>
            <a:off x="107504" y="1772816"/>
            <a:ext cx="8928100" cy="2447925"/>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l’hydrure de béryllium </a:t>
            </a:r>
            <a:r>
              <a:rPr lang="fr-FR" sz="2000" b="1" dirty="0">
                <a:latin typeface="Calibri" pitchFamily="34" charset="0"/>
              </a:rPr>
              <a:t>BeH</a:t>
            </a:r>
            <a:r>
              <a:rPr lang="fr-FR" sz="2000" b="1" baseline="-25000" dirty="0">
                <a:latin typeface="Calibri" pitchFamily="34" charset="0"/>
              </a:rPr>
              <a:t>2</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1269" name="Rectangle 4"/>
          <p:cNvSpPr>
            <a:spLocks noChangeArrowheads="1"/>
          </p:cNvSpPr>
          <p:nvPr/>
        </p:nvSpPr>
        <p:spPr bwMode="auto">
          <a:xfrm>
            <a:off x="4499992" y="1772816"/>
            <a:ext cx="2592288" cy="707886"/>
          </a:xfrm>
          <a:prstGeom prst="rect">
            <a:avLst/>
          </a:prstGeom>
          <a:noFill/>
          <a:ln w="9525">
            <a:noFill/>
            <a:miter lim="800000"/>
            <a:headEnd/>
            <a:tailEnd/>
          </a:ln>
        </p:spPr>
        <p:txBody>
          <a:bodyPr wrap="square">
            <a:spAutoFit/>
          </a:bodyPr>
          <a:lstStyle/>
          <a:p>
            <a:pPr algn="just">
              <a:defRPr/>
            </a:pPr>
            <a:r>
              <a:rPr lang="fr-FR" sz="2000" dirty="0">
                <a:solidFill>
                  <a:schemeClr val="tx2">
                    <a:lumMod val="50000"/>
                  </a:schemeClr>
                </a:solidFill>
                <a:latin typeface="Arial" pitchFamily="34" charset="0"/>
                <a:cs typeface="Arial" pitchFamily="34" charset="0"/>
              </a:rPr>
              <a:t>d = (2 + 2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1) / 2 </a:t>
            </a:r>
            <a:endParaRPr lang="fr-FR" sz="2000" dirty="0" smtClean="0">
              <a:solidFill>
                <a:schemeClr val="tx2">
                  <a:lumMod val="50000"/>
                </a:schemeClr>
              </a:solidFill>
              <a:latin typeface="Arial" pitchFamily="34" charset="0"/>
              <a:cs typeface="Arial" pitchFamily="34" charset="0"/>
            </a:endParaRPr>
          </a:p>
          <a:p>
            <a:pPr algn="just">
              <a:defRPr/>
            </a:pPr>
            <a:r>
              <a:rPr lang="fr-FR" sz="2000" dirty="0">
                <a:solidFill>
                  <a:schemeClr val="tx2">
                    <a:lumMod val="50000"/>
                  </a:schemeClr>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   = </a:t>
            </a:r>
            <a:r>
              <a:rPr lang="fr-FR" sz="2000" u="sng" dirty="0" smtClean="0">
                <a:solidFill>
                  <a:schemeClr val="tx2">
                    <a:lumMod val="50000"/>
                  </a:schemeClr>
                </a:solidFill>
                <a:latin typeface="Arial" pitchFamily="34" charset="0"/>
                <a:cs typeface="Arial" pitchFamily="34" charset="0"/>
              </a:rPr>
              <a:t>2 doublets</a:t>
            </a:r>
            <a:endParaRPr lang="fr-FR" sz="2000" u="sng" dirty="0">
              <a:solidFill>
                <a:schemeClr val="tx2">
                  <a:lumMod val="50000"/>
                </a:schemeClr>
              </a:solidFill>
              <a:latin typeface="Arial" pitchFamily="34" charset="0"/>
              <a:cs typeface="Arial" pitchFamily="34" charset="0"/>
            </a:endParaRPr>
          </a:p>
        </p:txBody>
      </p:sp>
      <p:sp>
        <p:nvSpPr>
          <p:cNvPr id="11270" name="Rectangle 5"/>
          <p:cNvSpPr>
            <a:spLocks noChangeArrowheads="1"/>
          </p:cNvSpPr>
          <p:nvPr/>
        </p:nvSpPr>
        <p:spPr bwMode="auto">
          <a:xfrm>
            <a:off x="7452866" y="1916832"/>
            <a:ext cx="1655638" cy="461665"/>
          </a:xfrm>
          <a:prstGeom prst="rect">
            <a:avLst/>
          </a:prstGeom>
          <a:noFill/>
          <a:ln w="9525">
            <a:noFill/>
            <a:miter lim="800000"/>
            <a:headEnd/>
            <a:tailEnd/>
          </a:ln>
        </p:spPr>
        <p:txBody>
          <a:bodyPr wrap="square">
            <a:spAutoFit/>
          </a:bodyPr>
          <a:lstStyle/>
          <a:p>
            <a:pPr algn="just">
              <a:spcAft>
                <a:spcPts val="500"/>
              </a:spcAft>
            </a:pPr>
            <a:r>
              <a:rPr lang="fr-FR" sz="2400" b="1" dirty="0"/>
              <a:t>H – Be – H </a:t>
            </a:r>
          </a:p>
        </p:txBody>
      </p:sp>
      <p:sp>
        <p:nvSpPr>
          <p:cNvPr id="11271" name="Rectangle 6"/>
          <p:cNvSpPr>
            <a:spLocks noChangeArrowheads="1"/>
          </p:cNvSpPr>
          <p:nvPr/>
        </p:nvSpPr>
        <p:spPr bwMode="auto">
          <a:xfrm>
            <a:off x="179512" y="2420888"/>
            <a:ext cx="8750176" cy="1079783"/>
          </a:xfrm>
          <a:prstGeom prst="rect">
            <a:avLst/>
          </a:prstGeom>
          <a:noFill/>
          <a:ln w="9525">
            <a:noFill/>
            <a:miter lim="800000"/>
            <a:headEnd/>
            <a:tailEnd/>
          </a:ln>
        </p:spPr>
        <p:txBody>
          <a:bodyPr wrap="square">
            <a:spAutoFit/>
          </a:bodyPr>
          <a:lstStyle/>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Il manque 2 doublets d’électrons à Be pour qu’il vérifie la règle de l’octet. </a:t>
            </a:r>
          </a:p>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Ce manque est représenté par deux </a:t>
            </a:r>
            <a:r>
              <a:rPr lang="fr-FR" sz="2000" b="1" u="sng" dirty="0">
                <a:solidFill>
                  <a:srgbClr val="005828"/>
                </a:solidFill>
                <a:latin typeface="Arial" pitchFamily="34" charset="0"/>
                <a:cs typeface="Arial" pitchFamily="34" charset="0"/>
              </a:rPr>
              <a:t>lacunes électroniques</a:t>
            </a:r>
            <a:r>
              <a:rPr lang="fr-FR" sz="2000" b="1" dirty="0">
                <a:solidFill>
                  <a:srgbClr val="005828"/>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a:t>
            </a:r>
            <a:r>
              <a:rPr lang="fr-FR" sz="2000" dirty="0">
                <a:latin typeface="Arial" pitchFamily="34" charset="0"/>
                <a:cs typeface="Arial" pitchFamily="34" charset="0"/>
              </a:rPr>
              <a:t> </a:t>
            </a:r>
            <a:r>
              <a:rPr lang="fr-FR" sz="2000" dirty="0" smtClean="0">
                <a:latin typeface="Arial" pitchFamily="34" charset="0"/>
                <a:cs typeface="Arial" pitchFamily="34" charset="0"/>
              </a:rPr>
              <a:t>    ) qui  </a:t>
            </a:r>
            <a:r>
              <a:rPr lang="fr-FR" sz="2000" dirty="0" smtClean="0">
                <a:solidFill>
                  <a:srgbClr val="002060"/>
                </a:solidFill>
                <a:latin typeface="Arial" pitchFamily="34" charset="0"/>
                <a:cs typeface="Arial" pitchFamily="34" charset="0"/>
              </a:rPr>
              <a:t>symbolisent chacune 1 doublet manquant pour respecter l’octet.</a:t>
            </a:r>
            <a:endParaRPr lang="fr-FR" sz="2000" dirty="0">
              <a:solidFill>
                <a:srgbClr val="002060"/>
              </a:solidFill>
              <a:latin typeface="Arial" pitchFamily="34" charset="0"/>
              <a:cs typeface="Arial" pitchFamily="34" charset="0"/>
            </a:endParaRPr>
          </a:p>
        </p:txBody>
      </p:sp>
      <p:sp>
        <p:nvSpPr>
          <p:cNvPr id="8" name="Rectangle 7"/>
          <p:cNvSpPr/>
          <p:nvPr/>
        </p:nvSpPr>
        <p:spPr>
          <a:xfrm>
            <a:off x="8039066" y="2311597"/>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8039959" y="1921948"/>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7895943" y="2971244"/>
            <a:ext cx="287337" cy="71437"/>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B050"/>
              </a:solidFill>
            </a:endParaRPr>
          </a:p>
        </p:txBody>
      </p:sp>
      <p:sp>
        <p:nvSpPr>
          <p:cNvPr id="11275" name="Rectangle 10"/>
          <p:cNvSpPr>
            <a:spLocks noChangeArrowheads="1"/>
          </p:cNvSpPr>
          <p:nvPr/>
        </p:nvSpPr>
        <p:spPr bwMode="auto">
          <a:xfrm>
            <a:off x="1728963" y="3547308"/>
            <a:ext cx="7380312" cy="707886"/>
          </a:xfrm>
          <a:prstGeom prst="rect">
            <a:avLst/>
          </a:prstGeom>
          <a:noFill/>
          <a:ln w="9525">
            <a:noFill/>
            <a:miter lim="800000"/>
            <a:headEnd/>
            <a:tailEnd/>
          </a:ln>
        </p:spPr>
        <p:txBody>
          <a:bodyPr wrap="square">
            <a:spAutoFit/>
          </a:bodyPr>
          <a:lstStyle/>
          <a:p>
            <a:pPr algn="just">
              <a:spcAft>
                <a:spcPts val="500"/>
              </a:spcAft>
            </a:pPr>
            <a:r>
              <a:rPr lang="fr-FR" sz="2000" dirty="0">
                <a:solidFill>
                  <a:srgbClr val="FF0000"/>
                </a:solidFill>
                <a:latin typeface="Arial" pitchFamily="34" charset="0"/>
                <a:cs typeface="Arial" pitchFamily="34" charset="0"/>
              </a:rPr>
              <a:t>Les éléments des </a:t>
            </a:r>
            <a:r>
              <a:rPr lang="fr-FR" sz="2000" u="sng" dirty="0">
                <a:solidFill>
                  <a:srgbClr val="FF0000"/>
                </a:solidFill>
                <a:latin typeface="Arial" pitchFamily="34" charset="0"/>
                <a:cs typeface="Arial" pitchFamily="34" charset="0"/>
              </a:rPr>
              <a:t>trois premières colonnes</a:t>
            </a:r>
            <a:r>
              <a:rPr lang="fr-FR" sz="2000" dirty="0">
                <a:solidFill>
                  <a:srgbClr val="FF0000"/>
                </a:solidFill>
                <a:latin typeface="Arial" pitchFamily="34" charset="0"/>
                <a:cs typeface="Arial" pitchFamily="34" charset="0"/>
              </a:rPr>
              <a:t> (1-2-13) </a:t>
            </a:r>
            <a:r>
              <a:rPr lang="fr-FR" sz="2000" b="1" dirty="0">
                <a:solidFill>
                  <a:srgbClr val="FF0000"/>
                </a:solidFill>
                <a:latin typeface="Arial" pitchFamily="34" charset="0"/>
                <a:cs typeface="Arial" pitchFamily="34" charset="0"/>
              </a:rPr>
              <a:t>peuvent s’entourer de moins de 4 doublets d’électrons</a:t>
            </a:r>
            <a:r>
              <a:rPr lang="fr-FR" sz="2000" dirty="0">
                <a:solidFill>
                  <a:srgbClr val="FF0000"/>
                </a:solidFill>
                <a:latin typeface="Arial" pitchFamily="34" charset="0"/>
                <a:cs typeface="Arial" pitchFamily="34" charset="0"/>
              </a:rPr>
              <a:t>.</a:t>
            </a:r>
            <a:endParaRPr lang="fr-FR" sz="2000" b="1"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20422" y="4292118"/>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3" name="Text Box 3"/>
          <p:cNvSpPr txBox="1">
            <a:spLocks noChangeArrowheads="1"/>
          </p:cNvSpPr>
          <p:nvPr/>
        </p:nvSpPr>
        <p:spPr bwMode="auto">
          <a:xfrm>
            <a:off x="108396" y="4691535"/>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4" name="Rectangle 4"/>
          <p:cNvSpPr>
            <a:spLocks noChangeArrowheads="1"/>
          </p:cNvSpPr>
          <p:nvPr/>
        </p:nvSpPr>
        <p:spPr bwMode="auto">
          <a:xfrm>
            <a:off x="2411760" y="5013176"/>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u="sng" dirty="0">
                <a:solidFill>
                  <a:schemeClr val="tx2">
                    <a:lumMod val="50000"/>
                  </a:schemeClr>
                </a:solidFill>
                <a:latin typeface="Arial" pitchFamily="34" charset="0"/>
                <a:cs typeface="Arial" pitchFamily="34" charset="0"/>
              </a:rPr>
              <a:t>20 doublets</a:t>
            </a:r>
          </a:p>
        </p:txBody>
      </p:sp>
      <p:sp>
        <p:nvSpPr>
          <p:cNvPr id="15" name="Rectangle 5"/>
          <p:cNvSpPr>
            <a:spLocks noChangeArrowheads="1"/>
          </p:cNvSpPr>
          <p:nvPr/>
        </p:nvSpPr>
        <p:spPr bwMode="auto">
          <a:xfrm>
            <a:off x="179512" y="5445224"/>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16" name="Rectangle 6"/>
          <p:cNvSpPr>
            <a:spLocks noChangeArrowheads="1"/>
          </p:cNvSpPr>
          <p:nvPr/>
        </p:nvSpPr>
        <p:spPr bwMode="auto">
          <a:xfrm>
            <a:off x="251521" y="5753848"/>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17" name="Picture 1"/>
          <p:cNvPicPr>
            <a:picLocks noChangeAspect="1" noChangeArrowheads="1"/>
          </p:cNvPicPr>
          <p:nvPr/>
        </p:nvPicPr>
        <p:blipFill>
          <a:blip r:embed="rId2" cstate="print"/>
          <a:srcRect/>
          <a:stretch>
            <a:fillRect/>
          </a:stretch>
        </p:blipFill>
        <p:spPr bwMode="auto">
          <a:xfrm>
            <a:off x="7236296" y="4941888"/>
            <a:ext cx="1667992" cy="17340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ssolve">
                                      <p:cBhvr>
                                        <p:cTn id="11" dur="500"/>
                                        <p:tgtEl>
                                          <p:spTgt spid="1126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dissolve">
                                      <p:cBhvr>
                                        <p:cTn id="14" dur="5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800" decel="100000"/>
                                        <p:tgtEl>
                                          <p:spTgt spid="11270"/>
                                        </p:tgtEl>
                                      </p:cBhvr>
                                    </p:animEffect>
                                    <p:anim calcmode="lin" valueType="num">
                                      <p:cBhvr>
                                        <p:cTn id="25" dur="800" decel="100000" fill="hold"/>
                                        <p:tgtEl>
                                          <p:spTgt spid="11270"/>
                                        </p:tgtEl>
                                        <p:attrNameLst>
                                          <p:attrName>style.rotation</p:attrName>
                                        </p:attrNameLst>
                                      </p:cBhvr>
                                      <p:tavLst>
                                        <p:tav tm="0">
                                          <p:val>
                                            <p:fltVal val="-90"/>
                                          </p:val>
                                        </p:tav>
                                        <p:tav tm="100000">
                                          <p:val>
                                            <p:fltVal val="0"/>
                                          </p:val>
                                        </p:tav>
                                      </p:tavLst>
                                    </p:anim>
                                    <p:anim calcmode="lin" valueType="num">
                                      <p:cBhvr>
                                        <p:cTn id="26" dur="800" decel="100000" fill="hold"/>
                                        <p:tgtEl>
                                          <p:spTgt spid="11270"/>
                                        </p:tgtEl>
                                        <p:attrNameLst>
                                          <p:attrName>ppt_x</p:attrName>
                                        </p:attrNameLst>
                                      </p:cBhvr>
                                      <p:tavLst>
                                        <p:tav tm="0">
                                          <p:val>
                                            <p:strVal val="#ppt_x+0.4"/>
                                          </p:val>
                                        </p:tav>
                                        <p:tav tm="100000">
                                          <p:val>
                                            <p:strVal val="#ppt_x-0.05"/>
                                          </p:val>
                                        </p:tav>
                                      </p:tavLst>
                                    </p:anim>
                                    <p:anim calcmode="lin" valueType="num">
                                      <p:cBhvr>
                                        <p:cTn id="27" dur="800" decel="100000" fill="hold"/>
                                        <p:tgtEl>
                                          <p:spTgt spid="1127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27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270"/>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271">
                                            <p:txEl>
                                              <p:pRg st="0" end="0"/>
                                            </p:txEl>
                                          </p:spTgt>
                                        </p:tgtEl>
                                        <p:attrNameLst>
                                          <p:attrName>style.visibility</p:attrName>
                                        </p:attrNameLst>
                                      </p:cBhvr>
                                      <p:to>
                                        <p:strVal val="visible"/>
                                      </p:to>
                                    </p:set>
                                    <p:animEffect transition="in" filter="wipe(left)">
                                      <p:cBhvr>
                                        <p:cTn id="34" dur="500"/>
                                        <p:tgtEl>
                                          <p:spTgt spid="1127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271">
                                            <p:txEl>
                                              <p:pRg st="1" end="1"/>
                                            </p:txEl>
                                          </p:spTgt>
                                        </p:tgtEl>
                                        <p:attrNameLst>
                                          <p:attrName>style.visibility</p:attrName>
                                        </p:attrNameLst>
                                      </p:cBhvr>
                                      <p:to>
                                        <p:strVal val="visible"/>
                                      </p:to>
                                    </p:set>
                                    <p:animEffect transition="in" filter="wipe(left)">
                                      <p:cBhvr>
                                        <p:cTn id="39" dur="500"/>
                                        <p:tgtEl>
                                          <p:spTgt spid="11271">
                                            <p:txEl>
                                              <p:pRg st="1" end="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275"/>
                                        </p:tgtEl>
                                        <p:attrNameLst>
                                          <p:attrName>style.visibility</p:attrName>
                                        </p:attrNameLst>
                                      </p:cBhvr>
                                      <p:to>
                                        <p:strVal val="visible"/>
                                      </p:to>
                                    </p:set>
                                    <p:anim calcmode="lin" valueType="num">
                                      <p:cBhvr additive="base">
                                        <p:cTn id="57" dur="500" fill="hold"/>
                                        <p:tgtEl>
                                          <p:spTgt spid="11275"/>
                                        </p:tgtEl>
                                        <p:attrNameLst>
                                          <p:attrName>ppt_x</p:attrName>
                                        </p:attrNameLst>
                                      </p:cBhvr>
                                      <p:tavLst>
                                        <p:tav tm="0">
                                          <p:val>
                                            <p:strVal val="1+#ppt_w/2"/>
                                          </p:val>
                                        </p:tav>
                                        <p:tav tm="100000">
                                          <p:val>
                                            <p:strVal val="#ppt_x"/>
                                          </p:val>
                                        </p:tav>
                                      </p:tavLst>
                                    </p:anim>
                                    <p:anim calcmode="lin" valueType="num">
                                      <p:cBhvr additive="base">
                                        <p:cTn id="58"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800" decel="100000"/>
                                        <p:tgtEl>
                                          <p:spTgt spid="17"/>
                                        </p:tgtEl>
                                      </p:cBhvr>
                                    </p:animEffect>
                                    <p:anim calcmode="lin" valueType="num">
                                      <p:cBhvr>
                                        <p:cTn id="77" dur="800" decel="100000" fill="hold"/>
                                        <p:tgtEl>
                                          <p:spTgt spid="17"/>
                                        </p:tgtEl>
                                        <p:attrNameLst>
                                          <p:attrName>style.rotation</p:attrName>
                                        </p:attrNameLst>
                                      </p:cBhvr>
                                      <p:tavLst>
                                        <p:tav tm="0">
                                          <p:val>
                                            <p:fltVal val="-90"/>
                                          </p:val>
                                        </p:tav>
                                        <p:tav tm="100000">
                                          <p:val>
                                            <p:fltVal val="0"/>
                                          </p:val>
                                        </p:tav>
                                      </p:tavLst>
                                    </p:anim>
                                    <p:anim calcmode="lin" valueType="num">
                                      <p:cBhvr>
                                        <p:cTn id="78" dur="800" decel="100000" fill="hold"/>
                                        <p:tgtEl>
                                          <p:spTgt spid="17"/>
                                        </p:tgtEl>
                                        <p:attrNameLst>
                                          <p:attrName>ppt_x</p:attrName>
                                        </p:attrNameLst>
                                      </p:cBhvr>
                                      <p:tavLst>
                                        <p:tav tm="0">
                                          <p:val>
                                            <p:strVal val="#ppt_x+0.4"/>
                                          </p:val>
                                        </p:tav>
                                        <p:tav tm="100000">
                                          <p:val>
                                            <p:strVal val="#ppt_x-0.05"/>
                                          </p:val>
                                        </p:tav>
                                      </p:tavLst>
                                    </p:anim>
                                    <p:anim calcmode="lin" valueType="num">
                                      <p:cBhvr>
                                        <p:cTn id="79" dur="800" decel="100000" fill="hold"/>
                                        <p:tgtEl>
                                          <p:spTgt spid="17"/>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11267" grpId="0"/>
      <p:bldP spid="11268" grpId="0" animBg="1"/>
      <p:bldP spid="11269" grpId="0"/>
      <p:bldP spid="11270" grpId="0"/>
      <p:bldP spid="8" grpId="0" animBg="1"/>
      <p:bldP spid="9" grpId="0" animBg="1"/>
      <p:bldP spid="10" grpId="0" animBg="1"/>
      <p:bldP spid="11275" grpId="0"/>
      <p:bldP spid="12" grpId="0"/>
      <p:bldP spid="13"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7"/>
          <p:cNvSpPr>
            <a:spLocks noChangeArrowheads="1"/>
          </p:cNvSpPr>
          <p:nvPr/>
        </p:nvSpPr>
        <p:spPr bwMode="auto">
          <a:xfrm>
            <a:off x="-4286" y="2765742"/>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12297" name="Text Box 3"/>
          <p:cNvSpPr txBox="1">
            <a:spLocks noChangeArrowheads="1"/>
          </p:cNvSpPr>
          <p:nvPr/>
        </p:nvSpPr>
        <p:spPr bwMode="auto">
          <a:xfrm>
            <a:off x="107950" y="3140422"/>
            <a:ext cx="8928100" cy="2448818"/>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buFont typeface="Wingdings 2"/>
              <a:buChar char="E"/>
            </a:pPr>
            <a:r>
              <a:rPr lang="fr-FR" sz="2000" b="1" u="sng" dirty="0" smtClean="0">
                <a:latin typeface="Calibri" pitchFamily="34" charset="0"/>
              </a:rPr>
              <a:t>Méthode</a:t>
            </a:r>
            <a:r>
              <a:rPr lang="fr-FR" sz="2000" dirty="0" smtClean="0">
                <a:latin typeface="Times New Roman" pitchFamily="18" charset="0"/>
              </a:rPr>
              <a:t> </a:t>
            </a:r>
            <a:r>
              <a:rPr lang="fr-FR" sz="2000" dirty="0" smtClean="0">
                <a:latin typeface="Calibri" pitchFamily="34" charset="0"/>
              </a:rPr>
              <a:t>: </a:t>
            </a:r>
          </a:p>
          <a:p>
            <a:pPr algn="just">
              <a:spcAft>
                <a:spcPts val="1000"/>
              </a:spcAft>
              <a:buFont typeface="Wingdings 2"/>
              <a:buChar char="E"/>
            </a:pPr>
            <a:endParaRPr lang="fr-FR" sz="1100"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12298" name="Rectangle 9"/>
          <p:cNvSpPr>
            <a:spLocks noChangeArrowheads="1"/>
          </p:cNvSpPr>
          <p:nvPr/>
        </p:nvSpPr>
        <p:spPr bwMode="auto">
          <a:xfrm>
            <a:off x="4211960" y="3140968"/>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u="sng" dirty="0">
                <a:solidFill>
                  <a:srgbClr val="002060"/>
                </a:solidFill>
                <a:latin typeface="Arial" pitchFamily="34" charset="0"/>
                <a:cs typeface="Arial" pitchFamily="34" charset="0"/>
              </a:rPr>
              <a:t>5,5 doublets</a:t>
            </a:r>
            <a:r>
              <a:rPr lang="fr-FR" sz="2000" dirty="0">
                <a:solidFill>
                  <a:srgbClr val="002060"/>
                </a:solidFill>
                <a:latin typeface="Arial" pitchFamily="34" charset="0"/>
                <a:cs typeface="Arial" pitchFamily="34" charset="0"/>
              </a:rPr>
              <a:t> </a:t>
            </a:r>
            <a:endParaRPr lang="fr-FR" sz="2000" dirty="0" smtClean="0">
              <a:solidFill>
                <a:srgbClr val="002060"/>
              </a:solidFill>
              <a:latin typeface="Arial" pitchFamily="34" charset="0"/>
              <a:cs typeface="Arial" pitchFamily="34" charset="0"/>
            </a:endParaRPr>
          </a:p>
        </p:txBody>
      </p:sp>
      <p:pic>
        <p:nvPicPr>
          <p:cNvPr id="12301" name="Picture 2"/>
          <p:cNvPicPr>
            <a:picLocks noChangeAspect="1" noChangeArrowheads="1"/>
          </p:cNvPicPr>
          <p:nvPr/>
        </p:nvPicPr>
        <p:blipFill>
          <a:blip r:embed="rId2" cstate="print"/>
          <a:srcRect/>
          <a:stretch>
            <a:fillRect/>
          </a:stretch>
        </p:blipFill>
        <p:spPr bwMode="auto">
          <a:xfrm>
            <a:off x="7668344" y="3212976"/>
            <a:ext cx="1296988" cy="719138"/>
          </a:xfrm>
          <a:prstGeom prst="rect">
            <a:avLst/>
          </a:prstGeom>
          <a:noFill/>
          <a:ln w="9525">
            <a:noFill/>
            <a:miter lim="800000"/>
            <a:headEnd/>
            <a:tailEnd/>
          </a:ln>
        </p:spPr>
      </p:pic>
      <p:pic>
        <p:nvPicPr>
          <p:cNvPr id="12302" name="Picture 3"/>
          <p:cNvPicPr>
            <a:picLocks noChangeAspect="1" noChangeArrowheads="1"/>
          </p:cNvPicPr>
          <p:nvPr/>
        </p:nvPicPr>
        <p:blipFill>
          <a:blip r:embed="rId3" cstate="print"/>
          <a:srcRect/>
          <a:stretch>
            <a:fillRect/>
          </a:stretch>
        </p:blipFill>
        <p:spPr bwMode="auto">
          <a:xfrm>
            <a:off x="7740352" y="4077072"/>
            <a:ext cx="1223963" cy="792163"/>
          </a:xfrm>
          <a:prstGeom prst="rect">
            <a:avLst/>
          </a:prstGeom>
          <a:noFill/>
          <a:ln w="9525">
            <a:noFill/>
            <a:miter lim="800000"/>
            <a:headEnd/>
            <a:tailEnd/>
          </a:ln>
        </p:spPr>
      </p:pic>
      <p:sp>
        <p:nvSpPr>
          <p:cNvPr id="12303" name="Rectangle 14"/>
          <p:cNvSpPr>
            <a:spLocks noChangeArrowheads="1"/>
          </p:cNvSpPr>
          <p:nvPr/>
        </p:nvSpPr>
        <p:spPr bwMode="auto">
          <a:xfrm>
            <a:off x="179512" y="4725144"/>
            <a:ext cx="8784976" cy="77200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endParaRPr lang="fr-FR" sz="2000" dirty="0" smtClean="0">
              <a:solidFill>
                <a:srgbClr val="FF0000"/>
              </a:solidFill>
              <a:latin typeface="Arial" pitchFamily="34" charset="0"/>
              <a:cs typeface="Arial" pitchFamily="34" charset="0"/>
            </a:endParaRPr>
          </a:p>
          <a:p>
            <a:pPr algn="just">
              <a:spcAft>
                <a:spcPts val="500"/>
              </a:spcAft>
            </a:pP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représentation 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16" name="Rectangle 2"/>
          <p:cNvSpPr>
            <a:spLocks noChangeArrowheads="1"/>
          </p:cNvSpPr>
          <p:nvPr/>
        </p:nvSpPr>
        <p:spPr bwMode="auto">
          <a:xfrm>
            <a:off x="20422" y="44624"/>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7" name="Text Box 3"/>
          <p:cNvSpPr txBox="1">
            <a:spLocks noChangeArrowheads="1"/>
          </p:cNvSpPr>
          <p:nvPr/>
        </p:nvSpPr>
        <p:spPr bwMode="auto">
          <a:xfrm>
            <a:off x="108396" y="444041"/>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4"/>
          <p:cNvSpPr>
            <a:spLocks noChangeArrowheads="1"/>
          </p:cNvSpPr>
          <p:nvPr/>
        </p:nvSpPr>
        <p:spPr bwMode="auto">
          <a:xfrm>
            <a:off x="2411760" y="765682"/>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u="sng" dirty="0">
                <a:solidFill>
                  <a:schemeClr val="tx2">
                    <a:lumMod val="50000"/>
                  </a:schemeClr>
                </a:solidFill>
                <a:latin typeface="Arial" pitchFamily="34" charset="0"/>
                <a:cs typeface="Arial" pitchFamily="34" charset="0"/>
              </a:rPr>
              <a:t>20 doublets</a:t>
            </a:r>
          </a:p>
        </p:txBody>
      </p:sp>
      <p:sp>
        <p:nvSpPr>
          <p:cNvPr id="19" name="Rectangle 5"/>
          <p:cNvSpPr>
            <a:spLocks noChangeArrowheads="1"/>
          </p:cNvSpPr>
          <p:nvPr/>
        </p:nvSpPr>
        <p:spPr bwMode="auto">
          <a:xfrm>
            <a:off x="179512" y="1197730"/>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20" name="Rectangle 6"/>
          <p:cNvSpPr>
            <a:spLocks noChangeArrowheads="1"/>
          </p:cNvSpPr>
          <p:nvPr/>
        </p:nvSpPr>
        <p:spPr bwMode="auto">
          <a:xfrm>
            <a:off x="251521" y="1506354"/>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21" name="Picture 1"/>
          <p:cNvPicPr>
            <a:picLocks noChangeAspect="1" noChangeArrowheads="1"/>
          </p:cNvPicPr>
          <p:nvPr/>
        </p:nvPicPr>
        <p:blipFill>
          <a:blip r:embed="rId4" cstate="print"/>
          <a:srcRect/>
          <a:stretch>
            <a:fillRect/>
          </a:stretch>
        </p:blipFill>
        <p:spPr bwMode="auto">
          <a:xfrm>
            <a:off x="7236296" y="694394"/>
            <a:ext cx="1667992" cy="1734017"/>
          </a:xfrm>
          <a:prstGeom prst="rect">
            <a:avLst/>
          </a:prstGeom>
          <a:noFill/>
          <a:ln w="9525">
            <a:noFill/>
            <a:miter lim="800000"/>
            <a:headEnd/>
            <a:tailEnd/>
          </a:ln>
        </p:spPr>
      </p:pic>
      <p:sp>
        <p:nvSpPr>
          <p:cNvPr id="22" name="Rectangle 21"/>
          <p:cNvSpPr/>
          <p:nvPr/>
        </p:nvSpPr>
        <p:spPr>
          <a:xfrm>
            <a:off x="2699792" y="3501008"/>
            <a:ext cx="4827240"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u="sng" dirty="0" smtClean="0">
                <a:solidFill>
                  <a:srgbClr val="002060"/>
                </a:solidFill>
                <a:latin typeface="Arial" pitchFamily="34" charset="0"/>
                <a:cs typeface="Arial" pitchFamily="34" charset="0"/>
              </a:rPr>
              <a:t>5 doublets + 1 e</a:t>
            </a:r>
            <a:r>
              <a:rPr lang="fr-FR" sz="2000" u="sng" baseline="30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3" name="Rectangle 22"/>
          <p:cNvSpPr/>
          <p:nvPr/>
        </p:nvSpPr>
        <p:spPr>
          <a:xfrm>
            <a:off x="1619672" y="4002506"/>
            <a:ext cx="54006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arrondir au nombre de doublets supérieur puis retirer un e </a:t>
            </a:r>
            <a:r>
              <a:rPr lang="fr-FR" sz="2000" baseline="30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d’un des DNL.</a:t>
            </a:r>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ssolve">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wipe(left)">
                                      <p:cBhvr>
                                        <p:cTn id="17" dur="500"/>
                                        <p:tgtEl>
                                          <p:spTgt spid="122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301"/>
                                        </p:tgtEl>
                                        <p:attrNameLst>
                                          <p:attrName>style.visibility</p:attrName>
                                        </p:attrNameLst>
                                      </p:cBhvr>
                                      <p:to>
                                        <p:strVal val="visible"/>
                                      </p:to>
                                    </p:set>
                                    <p:animEffect transition="in" filter="dissolve">
                                      <p:cBhvr>
                                        <p:cTn id="32" dur="500"/>
                                        <p:tgtEl>
                                          <p:spTgt spid="12301"/>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12302"/>
                                        </p:tgtEl>
                                        <p:attrNameLst>
                                          <p:attrName>style.visibility</p:attrName>
                                        </p:attrNameLst>
                                      </p:cBhvr>
                                      <p:to>
                                        <p:strVal val="visible"/>
                                      </p:to>
                                    </p:set>
                                    <p:animEffect transition="in" filter="dissolve">
                                      <p:cBhvr>
                                        <p:cTn id="36" dur="500"/>
                                        <p:tgtEl>
                                          <p:spTgt spid="1230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303"/>
                                        </p:tgtEl>
                                        <p:attrNameLst>
                                          <p:attrName>style.visibility</p:attrName>
                                        </p:attrNameLst>
                                      </p:cBhvr>
                                      <p:to>
                                        <p:strVal val="visible"/>
                                      </p:to>
                                    </p:set>
                                    <p:animEffect transition="in" filter="wipe(left)">
                                      <p:cBhvr>
                                        <p:cTn id="41"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animBg="1"/>
      <p:bldP spid="12298" grpId="0"/>
      <p:bldP spid="12303"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20080" y="5842337"/>
            <a:ext cx="8388424" cy="1015663"/>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                                                                           la liaison CO est </a:t>
            </a:r>
            <a:r>
              <a:rPr lang="fr-FR" sz="2000" b="1" i="1" u="sng" dirty="0" err="1" smtClean="0">
                <a:solidFill>
                  <a:srgbClr val="FF0000"/>
                </a:solidFill>
                <a:latin typeface="Arial" pitchFamily="34" charset="0"/>
                <a:cs typeface="Arial" pitchFamily="34" charset="0"/>
              </a:rPr>
              <a:t>intermé-diaire</a:t>
            </a:r>
            <a:r>
              <a:rPr lang="fr-FR" sz="2000" b="1" i="1" u="sng" dirty="0" smtClean="0">
                <a:solidFill>
                  <a:srgbClr val="FF0000"/>
                </a:solidFill>
                <a:latin typeface="Arial" pitchFamily="34" charset="0"/>
                <a:cs typeface="Arial" pitchFamily="34" charset="0"/>
              </a:rPr>
              <a:t> entre une liaison simple </a:t>
            </a:r>
            <a:r>
              <a:rPr lang="fr-FR" sz="2000" b="1" u="sng" dirty="0" smtClean="0">
                <a:solidFill>
                  <a:srgbClr val="FF0000"/>
                </a:solidFill>
                <a:latin typeface="Arial" pitchFamily="34" charset="0"/>
                <a:cs typeface="Arial" pitchFamily="34" charset="0"/>
              </a:rPr>
              <a:t>CO</a:t>
            </a:r>
            <a:r>
              <a:rPr lang="fr-FR" sz="2000" b="1" i="1" u="sng" dirty="0" smtClean="0">
                <a:solidFill>
                  <a:srgbClr val="FF0000"/>
                </a:solidFill>
                <a:latin typeface="Arial" pitchFamily="34" charset="0"/>
                <a:cs typeface="Arial" pitchFamily="34" charset="0"/>
              </a:rPr>
              <a:t> et une liaison double </a:t>
            </a:r>
            <a:r>
              <a:rPr lang="fr-FR" sz="2000" b="1" u="sng" dirty="0" smtClean="0">
                <a:solidFill>
                  <a:srgbClr val="FF0000"/>
                </a:solidFill>
                <a:latin typeface="Arial" pitchFamily="34" charset="0"/>
                <a:cs typeface="Arial" pitchFamily="34" charset="0"/>
              </a:rPr>
              <a:t>CO</a:t>
            </a:r>
            <a:r>
              <a:rPr lang="fr-FR" sz="2000" dirty="0" smtClean="0">
                <a:solidFill>
                  <a:srgbClr val="1F497D">
                    <a:lumMod val="50000"/>
                  </a:srgbClr>
                </a:solidFill>
                <a:latin typeface="Arial" pitchFamily="34" charset="0"/>
                <a:cs typeface="Arial" pitchFamily="34" charset="0"/>
              </a:rPr>
              <a:t>, comme si on faisait une moyenne des trois représentations de Lewis.</a:t>
            </a:r>
            <a:endParaRPr lang="fr-FR" dirty="0"/>
          </a:p>
        </p:txBody>
      </p:sp>
      <p:sp>
        <p:nvSpPr>
          <p:cNvPr id="2" name="Rectangle 1"/>
          <p:cNvSpPr>
            <a:spLocks noChangeArrowheads="1"/>
          </p:cNvSpPr>
          <p:nvPr/>
        </p:nvSpPr>
        <p:spPr bwMode="auto">
          <a:xfrm>
            <a:off x="0" y="2855494"/>
            <a:ext cx="9144001" cy="70788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2000" b="1" i="1" dirty="0">
              <a:latin typeface="Bookman Old Style" pitchFamily="18" charset="0"/>
              <a:ea typeface="Calibri" pitchFamily="34" charset="0"/>
              <a:cs typeface="Times New Roman" pitchFamily="18" charset="0"/>
            </a:endParaRP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Formes mésomères et théorie de la mésomérie</a:t>
            </a:r>
            <a:endParaRPr lang="fr-FR" sz="2000" dirty="0">
              <a:latin typeface="Bookman Old Style" pitchFamily="18" charset="0"/>
              <a:cs typeface="Arial" pitchFamily="34" charset="0"/>
            </a:endParaRPr>
          </a:p>
        </p:txBody>
      </p:sp>
      <p:sp>
        <p:nvSpPr>
          <p:cNvPr id="13315" name="Text Box 1"/>
          <p:cNvSpPr txBox="1">
            <a:spLocks noChangeArrowheads="1"/>
          </p:cNvSpPr>
          <p:nvPr/>
        </p:nvSpPr>
        <p:spPr bwMode="auto">
          <a:xfrm>
            <a:off x="0" y="3526716"/>
            <a:ext cx="5710238"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Représentations de Lewis de l’ion carbonate établies au I-4) :</a:t>
            </a:r>
            <a:r>
              <a:rPr lang="fr-FR" sz="1600" dirty="0">
                <a:latin typeface="Calibri" pitchFamily="34" charset="0"/>
              </a:rPr>
              <a:t> </a:t>
            </a:r>
            <a:endParaRPr lang="fr-FR" sz="1600" dirty="0"/>
          </a:p>
        </p:txBody>
      </p:sp>
      <p:sp>
        <p:nvSpPr>
          <p:cNvPr id="13316" name="Text Box 2"/>
          <p:cNvSpPr txBox="1">
            <a:spLocks noChangeArrowheads="1"/>
          </p:cNvSpPr>
          <p:nvPr/>
        </p:nvSpPr>
        <p:spPr bwMode="auto">
          <a:xfrm>
            <a:off x="5499586" y="3526716"/>
            <a:ext cx="3514240"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Données stéréochimiques expérimentales concernant l’ion carbonate</a:t>
            </a:r>
            <a:r>
              <a:rPr lang="fr-FR" sz="1600" b="1" dirty="0">
                <a:latin typeface="Times New Roman" pitchFamily="18" charset="0"/>
              </a:rPr>
              <a:t> </a:t>
            </a:r>
            <a:r>
              <a:rPr lang="fr-FR" sz="1600" dirty="0">
                <a:latin typeface="Calibri" pitchFamily="34" charset="0"/>
              </a:rPr>
              <a:t>: </a:t>
            </a:r>
            <a:endParaRPr lang="fr-FR" sz="1600" dirty="0">
              <a:latin typeface="Times New Roman" pitchFamily="18" charset="0"/>
            </a:endParaRPr>
          </a:p>
          <a:p>
            <a:pPr algn="ctr">
              <a:spcAft>
                <a:spcPts val="1000"/>
              </a:spcAft>
            </a:pPr>
            <a:r>
              <a:rPr lang="fr-FR" dirty="0">
                <a:latin typeface="Calibri" pitchFamily="34" charset="0"/>
              </a:rPr>
              <a:t>Toutes les liaisons carbone-oxygène mesurent 129 pm</a:t>
            </a:r>
            <a:endParaRPr lang="fr-FR" dirty="0"/>
          </a:p>
        </p:txBody>
      </p:sp>
      <p:pic>
        <p:nvPicPr>
          <p:cNvPr id="13317" name="Picture 3"/>
          <p:cNvPicPr>
            <a:picLocks noChangeAspect="1" noChangeArrowheads="1"/>
          </p:cNvPicPr>
          <p:nvPr/>
        </p:nvPicPr>
        <p:blipFill>
          <a:blip r:embed="rId2" cstate="print"/>
          <a:srcRect/>
          <a:stretch>
            <a:fillRect/>
          </a:stretch>
        </p:blipFill>
        <p:spPr bwMode="auto">
          <a:xfrm>
            <a:off x="335944" y="3814748"/>
            <a:ext cx="4812319" cy="1223243"/>
          </a:xfrm>
          <a:prstGeom prst="rect">
            <a:avLst/>
          </a:prstGeom>
          <a:noFill/>
          <a:ln w="9525">
            <a:noFill/>
            <a:miter lim="800000"/>
            <a:headEnd/>
            <a:tailEnd/>
          </a:ln>
        </p:spPr>
      </p:pic>
      <p:sp>
        <p:nvSpPr>
          <p:cNvPr id="6" name="Flèche en arc 5"/>
          <p:cNvSpPr/>
          <p:nvPr/>
        </p:nvSpPr>
        <p:spPr>
          <a:xfrm rot="5128940" flipV="1">
            <a:off x="74375" y="4447073"/>
            <a:ext cx="1081088" cy="1148251"/>
          </a:xfrm>
          <a:prstGeom prst="circularArrow">
            <a:avLst>
              <a:gd name="adj1" fmla="val 12500"/>
              <a:gd name="adj2" fmla="val 1142319"/>
              <a:gd name="adj3" fmla="val 20457681"/>
              <a:gd name="adj4" fmla="val 155696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3319" name="Rectangle 5"/>
          <p:cNvSpPr>
            <a:spLocks noChangeArrowheads="1"/>
          </p:cNvSpPr>
          <p:nvPr/>
        </p:nvSpPr>
        <p:spPr bwMode="auto">
          <a:xfrm>
            <a:off x="648072" y="5189053"/>
            <a:ext cx="8495928" cy="707886"/>
          </a:xfrm>
          <a:prstGeom prst="rect">
            <a:avLst/>
          </a:prstGeom>
          <a:noFill/>
          <a:ln w="9525">
            <a:noFill/>
            <a:miter lim="800000"/>
            <a:headEnd/>
            <a:tailEnd/>
          </a:ln>
        </p:spPr>
        <p:txBody>
          <a:bodyPr wrap="square">
            <a:spAutoFit/>
          </a:bodyPr>
          <a:lstStyle/>
          <a:p>
            <a:pPr algn="just">
              <a:spcAft>
                <a:spcPts val="500"/>
              </a:spcAft>
              <a:defRPr/>
            </a:pPr>
            <a:r>
              <a:rPr lang="fr-FR" sz="2000" b="1" u="sng" dirty="0">
                <a:solidFill>
                  <a:srgbClr val="FF0000"/>
                </a:solidFill>
                <a:latin typeface="Arial" pitchFamily="34" charset="0"/>
                <a:cs typeface="Arial" pitchFamily="34" charset="0"/>
              </a:rPr>
              <a:t>Ces représentations </a:t>
            </a:r>
            <a:r>
              <a:rPr lang="fr-FR" sz="2000" b="1" u="sng" dirty="0" smtClean="0">
                <a:solidFill>
                  <a:srgbClr val="FF0000"/>
                </a:solidFill>
                <a:latin typeface="Arial" pitchFamily="34" charset="0"/>
                <a:cs typeface="Arial" pitchFamily="34" charset="0"/>
              </a:rPr>
              <a:t>sont incorrectes </a:t>
            </a:r>
            <a:r>
              <a:rPr lang="fr-FR" sz="2000" dirty="0">
                <a:solidFill>
                  <a:schemeClr val="tx2">
                    <a:lumMod val="50000"/>
                  </a:schemeClr>
                </a:solidFill>
                <a:latin typeface="Arial" pitchFamily="34" charset="0"/>
                <a:cs typeface="Arial" pitchFamily="34" charset="0"/>
              </a:rPr>
              <a:t>car une des liaisons CO est </a:t>
            </a:r>
            <a:r>
              <a:rPr lang="fr-FR" sz="2000" dirty="0" err="1" smtClean="0">
                <a:solidFill>
                  <a:schemeClr val="tx2">
                    <a:lumMod val="50000"/>
                  </a:schemeClr>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devrait être plus courte que les deux autres qui sont simples.</a:t>
            </a:r>
          </a:p>
        </p:txBody>
      </p:sp>
      <p:sp>
        <p:nvSpPr>
          <p:cNvPr id="8" name="Flèche en arc 7"/>
          <p:cNvSpPr/>
          <p:nvPr/>
        </p:nvSpPr>
        <p:spPr>
          <a:xfrm rot="5128940" flipV="1">
            <a:off x="110155" y="5047408"/>
            <a:ext cx="1081088" cy="1220037"/>
          </a:xfrm>
          <a:prstGeom prst="circularArrow">
            <a:avLst>
              <a:gd name="adj1" fmla="val 12500"/>
              <a:gd name="adj2" fmla="val 1142319"/>
              <a:gd name="adj3" fmla="val 20457681"/>
              <a:gd name="adj4" fmla="val 155696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3321" name="Rectangle 5"/>
          <p:cNvSpPr>
            <a:spLocks noChangeArrowheads="1"/>
          </p:cNvSpPr>
          <p:nvPr/>
        </p:nvSpPr>
        <p:spPr bwMode="auto">
          <a:xfrm>
            <a:off x="755576" y="5829471"/>
            <a:ext cx="8388424" cy="400110"/>
          </a:xfrm>
          <a:prstGeom prst="rect">
            <a:avLst/>
          </a:prstGeom>
          <a:noFill/>
          <a:ln w="9525">
            <a:noFill/>
            <a:miter lim="800000"/>
            <a:headEnd/>
            <a:tailEnd/>
          </a:ln>
        </p:spPr>
        <p:txBody>
          <a:bodyPr wrap="square">
            <a:spAutoFit/>
          </a:bodyPr>
          <a:lstStyle/>
          <a:p>
            <a:pPr algn="just">
              <a:spcAft>
                <a:spcPts val="500"/>
              </a:spcAft>
              <a:defRPr/>
            </a:pPr>
            <a:r>
              <a:rPr lang="fr-FR" sz="2000" b="1" dirty="0">
                <a:solidFill>
                  <a:schemeClr val="tx2">
                    <a:lumMod val="50000"/>
                  </a:schemeClr>
                </a:solidFill>
                <a:latin typeface="Arial" pitchFamily="34" charset="0"/>
                <a:cs typeface="Arial" pitchFamily="34" charset="0"/>
              </a:rPr>
              <a:t>d(C=O) 120 pm ≤ 129 pm ≤ d(C-O) 143 pm</a:t>
            </a:r>
            <a:r>
              <a:rPr lang="fr-FR" sz="2000" dirty="0">
                <a:solidFill>
                  <a:schemeClr val="tx2">
                    <a:lumMod val="50000"/>
                  </a:schemeClr>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a:t>
            </a:r>
            <a:endParaRPr lang="fr-FR" sz="2000" dirty="0">
              <a:solidFill>
                <a:schemeClr val="tx2">
                  <a:lumMod val="50000"/>
                </a:schemeClr>
              </a:solidFill>
              <a:latin typeface="Arial" pitchFamily="34" charset="0"/>
              <a:cs typeface="Arial" pitchFamily="34" charset="0"/>
            </a:endParaRPr>
          </a:p>
        </p:txBody>
      </p:sp>
      <p:sp>
        <p:nvSpPr>
          <p:cNvPr id="18" name="Rectangle 7"/>
          <p:cNvSpPr>
            <a:spLocks noChangeArrowheads="1"/>
          </p:cNvSpPr>
          <p:nvPr/>
        </p:nvSpPr>
        <p:spPr bwMode="auto">
          <a:xfrm>
            <a:off x="-4286" y="-27384"/>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26" name="Text Box 3"/>
          <p:cNvSpPr txBox="1">
            <a:spLocks noChangeArrowheads="1"/>
          </p:cNvSpPr>
          <p:nvPr/>
        </p:nvSpPr>
        <p:spPr bwMode="auto">
          <a:xfrm>
            <a:off x="107504" y="404118"/>
            <a:ext cx="8928100" cy="2232794"/>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200" dirty="0" smtClean="0">
              <a:latin typeface="Times New Roman" pitchFamily="18" charset="0"/>
              <a:sym typeface="Wingdings 2" pitchFamily="18" charset="2"/>
            </a:endParaRPr>
          </a:p>
          <a:p>
            <a:pPr algn="just">
              <a:spcAft>
                <a:spcPts val="1000"/>
              </a:spcAft>
              <a:buFont typeface="Wingdings 2"/>
              <a:buChar char="E"/>
            </a:pPr>
            <a:r>
              <a:rPr lang="fr-FR" sz="2000" b="1" dirty="0" smtClean="0">
                <a:latin typeface="Calibri" pitchFamily="34" charset="0"/>
              </a:rPr>
              <a:t> </a:t>
            </a:r>
            <a:r>
              <a:rPr lang="fr-FR" sz="2000" b="1" u="sng" dirty="0" smtClean="0">
                <a:latin typeface="Calibri" pitchFamily="34" charset="0"/>
              </a:rPr>
              <a:t>Méthode</a:t>
            </a:r>
            <a:r>
              <a:rPr lang="fr-FR" sz="2000" dirty="0" smtClean="0">
                <a:latin typeface="Times New Roman" pitchFamily="18" charset="0"/>
              </a:rPr>
              <a:t> </a:t>
            </a:r>
            <a:r>
              <a:rPr lang="fr-FR" sz="2000" dirty="0" smtClean="0">
                <a:latin typeface="Calibri" pitchFamily="34" charset="0"/>
              </a:rPr>
              <a:t>: </a:t>
            </a:r>
          </a:p>
          <a:p>
            <a:pPr algn="just">
              <a:spcAft>
                <a:spcPts val="1000"/>
              </a:spcAft>
              <a:buFont typeface="Wingdings 2"/>
              <a:buChar char="E"/>
            </a:pPr>
            <a:endParaRPr lang="fr-FR" sz="700"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27" name="Rectangle 9"/>
          <p:cNvSpPr>
            <a:spLocks noChangeArrowheads="1"/>
          </p:cNvSpPr>
          <p:nvPr/>
        </p:nvSpPr>
        <p:spPr bwMode="auto">
          <a:xfrm>
            <a:off x="4211514" y="404664"/>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u="sng" dirty="0">
                <a:solidFill>
                  <a:srgbClr val="002060"/>
                </a:solidFill>
                <a:latin typeface="Arial" pitchFamily="34" charset="0"/>
                <a:cs typeface="Arial" pitchFamily="34" charset="0"/>
              </a:rPr>
              <a:t>5,5 doublets</a:t>
            </a:r>
            <a:r>
              <a:rPr lang="fr-FR" sz="2000" dirty="0">
                <a:solidFill>
                  <a:srgbClr val="002060"/>
                </a:solidFill>
                <a:latin typeface="Arial" pitchFamily="34" charset="0"/>
                <a:cs typeface="Arial" pitchFamily="34" charset="0"/>
              </a:rPr>
              <a:t> </a:t>
            </a:r>
            <a:endParaRPr lang="fr-FR" sz="2000" dirty="0" smtClean="0">
              <a:solidFill>
                <a:srgbClr val="002060"/>
              </a:solidFill>
              <a:latin typeface="Arial" pitchFamily="34" charset="0"/>
              <a:cs typeface="Arial" pitchFamily="34" charset="0"/>
            </a:endParaRPr>
          </a:p>
        </p:txBody>
      </p:sp>
      <p:pic>
        <p:nvPicPr>
          <p:cNvPr id="28" name="Picture 2"/>
          <p:cNvPicPr>
            <a:picLocks noChangeAspect="1" noChangeArrowheads="1"/>
          </p:cNvPicPr>
          <p:nvPr/>
        </p:nvPicPr>
        <p:blipFill>
          <a:blip r:embed="rId3" cstate="print"/>
          <a:srcRect/>
          <a:stretch>
            <a:fillRect/>
          </a:stretch>
        </p:blipFill>
        <p:spPr bwMode="auto">
          <a:xfrm>
            <a:off x="7667898" y="476672"/>
            <a:ext cx="1296988" cy="719138"/>
          </a:xfrm>
          <a:prstGeom prst="rect">
            <a:avLst/>
          </a:prstGeom>
          <a:noFill/>
          <a:ln w="9525">
            <a:noFill/>
            <a:miter lim="800000"/>
            <a:headEnd/>
            <a:tailEnd/>
          </a:ln>
        </p:spPr>
      </p:pic>
      <p:pic>
        <p:nvPicPr>
          <p:cNvPr id="29" name="Picture 3"/>
          <p:cNvPicPr>
            <a:picLocks noChangeAspect="1" noChangeArrowheads="1"/>
          </p:cNvPicPr>
          <p:nvPr/>
        </p:nvPicPr>
        <p:blipFill>
          <a:blip r:embed="rId4" cstate="print"/>
          <a:srcRect/>
          <a:stretch>
            <a:fillRect/>
          </a:stretch>
        </p:blipFill>
        <p:spPr bwMode="auto">
          <a:xfrm>
            <a:off x="7739906" y="1340768"/>
            <a:ext cx="1223963" cy="792163"/>
          </a:xfrm>
          <a:prstGeom prst="rect">
            <a:avLst/>
          </a:prstGeom>
          <a:noFill/>
          <a:ln w="9525">
            <a:noFill/>
            <a:miter lim="800000"/>
            <a:headEnd/>
            <a:tailEnd/>
          </a:ln>
        </p:spPr>
      </p:pic>
      <p:sp>
        <p:nvSpPr>
          <p:cNvPr id="30" name="Rectangle 14"/>
          <p:cNvSpPr>
            <a:spLocks noChangeArrowheads="1"/>
          </p:cNvSpPr>
          <p:nvPr/>
        </p:nvSpPr>
        <p:spPr bwMode="auto">
          <a:xfrm>
            <a:off x="179066" y="1810099"/>
            <a:ext cx="8784976" cy="77200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endParaRPr lang="fr-FR" sz="2000" dirty="0" smtClean="0">
              <a:solidFill>
                <a:srgbClr val="FF0000"/>
              </a:solidFill>
              <a:latin typeface="Arial" pitchFamily="34" charset="0"/>
              <a:cs typeface="Arial" pitchFamily="34" charset="0"/>
            </a:endParaRPr>
          </a:p>
          <a:p>
            <a:pPr algn="just">
              <a:spcAft>
                <a:spcPts val="500"/>
              </a:spcAft>
            </a:pP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représentation 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31" name="Rectangle 30"/>
          <p:cNvSpPr/>
          <p:nvPr/>
        </p:nvSpPr>
        <p:spPr>
          <a:xfrm>
            <a:off x="2699346" y="764704"/>
            <a:ext cx="4827240"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u="sng" dirty="0" smtClean="0">
                <a:solidFill>
                  <a:srgbClr val="002060"/>
                </a:solidFill>
                <a:latin typeface="Arial" pitchFamily="34" charset="0"/>
                <a:cs typeface="Arial" pitchFamily="34" charset="0"/>
              </a:rPr>
              <a:t>5 doublets + 1 e</a:t>
            </a:r>
            <a:r>
              <a:rPr lang="fr-FR" sz="2000" u="sng" baseline="30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32" name="Rectangle 31"/>
          <p:cNvSpPr/>
          <p:nvPr/>
        </p:nvSpPr>
        <p:spPr>
          <a:xfrm>
            <a:off x="1596076" y="1150452"/>
            <a:ext cx="54006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arrondir au nombre de doublets supérieur puis retirer un e </a:t>
            </a:r>
            <a:r>
              <a:rPr lang="fr-FR" sz="2000" baseline="30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d’un des DNL.</a:t>
            </a:r>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dissolve">
                                      <p:cBhvr>
                                        <p:cTn id="11" dur="500"/>
                                        <p:tgtEl>
                                          <p:spTgt spid="133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ssolve">
                                      <p:cBhvr>
                                        <p:cTn id="15" dur="500"/>
                                        <p:tgtEl>
                                          <p:spTgt spid="1331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dissolve">
                                      <p:cBhvr>
                                        <p:cTn id="19" dur="500"/>
                                        <p:tgtEl>
                                          <p:spTgt spid="133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wipe(left)">
                                      <p:cBhvr>
                                        <p:cTn id="28" dur="500"/>
                                        <p:tgtEl>
                                          <p:spTgt spid="133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wipe(left)">
                                      <p:cBhvr>
                                        <p:cTn id="37" dur="500"/>
                                        <p:tgtEl>
                                          <p:spTgt spid="13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13315" grpId="0" animBg="1"/>
      <p:bldP spid="13316" grpId="0" animBg="1"/>
      <p:bldP spid="13319" grpId="0"/>
      <p:bldP spid="133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7788"/>
            <a:ext cx="9144000" cy="84772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11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b="1" i="1" dirty="0">
                <a:latin typeface="Bookman Old Style" pitchFamily="18" charset="0"/>
                <a:ea typeface="Calibri" pitchFamily="34" charset="0"/>
                <a:cs typeface="Times New Roman" pitchFamily="18" charset="0"/>
              </a:rPr>
              <a:t>	</a:t>
            </a:r>
            <a:r>
              <a:rPr lang="fr-FR" b="1" i="1" u="sng" dirty="0">
                <a:latin typeface="Bookman Old Style" pitchFamily="18" charset="0"/>
                <a:ea typeface="Calibri" pitchFamily="34" charset="0"/>
                <a:cs typeface="Times New Roman" pitchFamily="18" charset="0"/>
              </a:rPr>
              <a:t>1) Formes mésomères et théorie de la mésomérie</a:t>
            </a:r>
            <a:endParaRPr lang="fr-FR" sz="2800" dirty="0">
              <a:latin typeface="Arial" pitchFamily="34" charset="0"/>
              <a:cs typeface="Arial" pitchFamily="34" charset="0"/>
            </a:endParaRPr>
          </a:p>
        </p:txBody>
      </p:sp>
      <p:sp>
        <p:nvSpPr>
          <p:cNvPr id="13315" name="Text Box 1"/>
          <p:cNvSpPr txBox="1">
            <a:spLocks noChangeArrowheads="1"/>
          </p:cNvSpPr>
          <p:nvPr/>
        </p:nvSpPr>
        <p:spPr bwMode="auto">
          <a:xfrm>
            <a:off x="107950" y="765175"/>
            <a:ext cx="5638800"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Représentations de Lewis de l’ion carbonate établies au I-4) :</a:t>
            </a:r>
            <a:r>
              <a:rPr lang="fr-FR" sz="1600">
                <a:latin typeface="Calibri" pitchFamily="34" charset="0"/>
              </a:rPr>
              <a:t> </a:t>
            </a:r>
            <a:endParaRPr lang="fr-FR" sz="1600"/>
          </a:p>
        </p:txBody>
      </p:sp>
      <p:sp>
        <p:nvSpPr>
          <p:cNvPr id="13316" name="Text Box 2"/>
          <p:cNvSpPr txBox="1">
            <a:spLocks noChangeArrowheads="1"/>
          </p:cNvSpPr>
          <p:nvPr/>
        </p:nvSpPr>
        <p:spPr bwMode="auto">
          <a:xfrm>
            <a:off x="5580063" y="765175"/>
            <a:ext cx="3470275"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Données stéréochimiques expérimentales concernant l’ion carbonate</a:t>
            </a:r>
            <a:r>
              <a:rPr lang="fr-FR" sz="1600" b="1">
                <a:latin typeface="Times New Roman" pitchFamily="18" charset="0"/>
              </a:rPr>
              <a:t> </a:t>
            </a:r>
            <a:r>
              <a:rPr lang="fr-FR" sz="1600">
                <a:latin typeface="Calibri" pitchFamily="34" charset="0"/>
              </a:rPr>
              <a:t>: </a:t>
            </a:r>
            <a:endParaRPr lang="fr-FR" sz="1600">
              <a:latin typeface="Times New Roman" pitchFamily="18" charset="0"/>
            </a:endParaRPr>
          </a:p>
          <a:p>
            <a:pPr algn="ctr">
              <a:spcAft>
                <a:spcPts val="1000"/>
              </a:spcAft>
            </a:pPr>
            <a:r>
              <a:rPr lang="fr-FR">
                <a:latin typeface="Calibri" pitchFamily="34" charset="0"/>
              </a:rPr>
              <a:t>Toutes les liaisons carbone-oxygène mesurent 129 pm</a:t>
            </a:r>
            <a:endParaRPr lang="fr-FR"/>
          </a:p>
        </p:txBody>
      </p:sp>
      <p:pic>
        <p:nvPicPr>
          <p:cNvPr id="13317" name="Picture 3"/>
          <p:cNvPicPr>
            <a:picLocks noChangeAspect="1" noChangeArrowheads="1"/>
          </p:cNvPicPr>
          <p:nvPr/>
        </p:nvPicPr>
        <p:blipFill>
          <a:blip r:embed="rId2" cstate="print"/>
          <a:srcRect/>
          <a:stretch>
            <a:fillRect/>
          </a:stretch>
        </p:blipFill>
        <p:spPr bwMode="auto">
          <a:xfrm>
            <a:off x="601663" y="1052513"/>
            <a:ext cx="4546600" cy="1155700"/>
          </a:xfrm>
          <a:prstGeom prst="rect">
            <a:avLst/>
          </a:prstGeom>
          <a:noFill/>
          <a:ln w="9525">
            <a:noFill/>
            <a:miter lim="800000"/>
            <a:headEnd/>
            <a:tailEnd/>
          </a:ln>
        </p:spPr>
      </p:pic>
      <p:sp>
        <p:nvSpPr>
          <p:cNvPr id="13322" name="Text Box 4"/>
          <p:cNvSpPr txBox="1">
            <a:spLocks noChangeArrowheads="1"/>
          </p:cNvSpPr>
          <p:nvPr/>
        </p:nvSpPr>
        <p:spPr bwMode="auto">
          <a:xfrm>
            <a:off x="107950" y="4293096"/>
            <a:ext cx="8928100" cy="2376264"/>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a:t>Conclusion</a:t>
            </a:r>
            <a:r>
              <a:rPr lang="fr-FR" sz="2000" dirty="0"/>
              <a:t> : Une même molécule peut présenter plusieurs représentations de Lewis différentes présentant un même enchaînement d’atomes mais différant par la répartition des liaisons multiples, des doublets non liants et des électrons célibataires : ces différentes représentations sont appelées </a:t>
            </a:r>
            <a:r>
              <a:rPr lang="fr-FR" sz="2000" b="1" i="1" dirty="0"/>
              <a:t>formes</a:t>
            </a:r>
            <a:r>
              <a:rPr lang="fr-FR" sz="2000" dirty="0">
                <a:latin typeface="Arial" pitchFamily="34" charset="0"/>
                <a:cs typeface="Arial" pitchFamily="34" charset="0"/>
              </a:rPr>
              <a:t> ___________ </a:t>
            </a:r>
            <a:r>
              <a:rPr lang="fr-FR" sz="2000" dirty="0"/>
              <a:t>.</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3323" name="Rectangle 14"/>
          <p:cNvSpPr>
            <a:spLocks noChangeArrowheads="1"/>
          </p:cNvSpPr>
          <p:nvPr/>
        </p:nvSpPr>
        <p:spPr bwMode="auto">
          <a:xfrm>
            <a:off x="107950" y="5589240"/>
            <a:ext cx="8856663" cy="1015663"/>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Une seule de ces formes ne permet pas de décrire correctement </a:t>
            </a:r>
            <a:r>
              <a:rPr lang="fr-FR" sz="2000" dirty="0" smtClean="0">
                <a:solidFill>
                  <a:srgbClr val="002060"/>
                </a:solidFill>
                <a:latin typeface="Arial" pitchFamily="34" charset="0"/>
                <a:cs typeface="Arial" pitchFamily="34" charset="0"/>
              </a:rPr>
              <a:t>l’</a:t>
            </a:r>
            <a:r>
              <a:rPr lang="fr-FR" sz="2000" dirty="0" err="1" smtClean="0">
                <a:solidFill>
                  <a:srgbClr val="002060"/>
                </a:solidFill>
                <a:latin typeface="Arial" pitchFamily="34" charset="0"/>
                <a:cs typeface="Arial" pitchFamily="34" charset="0"/>
              </a:rPr>
              <a:t>édifi-ce</a:t>
            </a:r>
            <a:r>
              <a:rPr lang="fr-FR" sz="2000" dirty="0" smtClean="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FF0000"/>
                </a:solidFill>
                <a:latin typeface="Arial" pitchFamily="34" charset="0"/>
                <a:cs typeface="Arial" pitchFamily="34" charset="0"/>
              </a:rPr>
              <a:t>c’est l’ensemble des formes mésomères qu’il faut prendre en </a:t>
            </a:r>
            <a:r>
              <a:rPr lang="fr-FR" sz="2000" b="1" dirty="0" err="1" smtClean="0">
                <a:solidFill>
                  <a:srgbClr val="FF0000"/>
                </a:solidFill>
                <a:latin typeface="Arial" pitchFamily="34" charset="0"/>
                <a:cs typeface="Arial" pitchFamily="34" charset="0"/>
              </a:rPr>
              <a:t>com-pte</a:t>
            </a:r>
            <a:r>
              <a:rPr lang="fr-FR" sz="2000" b="1" dirty="0" smtClean="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simultanément</a:t>
            </a:r>
            <a:r>
              <a:rPr lang="fr-FR" sz="2000" dirty="0">
                <a:solidFill>
                  <a:srgbClr val="002060"/>
                </a:solidFill>
                <a:latin typeface="Arial" pitchFamily="34" charset="0"/>
                <a:cs typeface="Arial" pitchFamily="34" charset="0"/>
              </a:rPr>
              <a:t>, comme si l’édifice réel en était une moyenne.</a:t>
            </a:r>
          </a:p>
        </p:txBody>
      </p:sp>
      <p:sp>
        <p:nvSpPr>
          <p:cNvPr id="13324" name="Rectangle 14"/>
          <p:cNvSpPr>
            <a:spLocks noChangeArrowheads="1"/>
          </p:cNvSpPr>
          <p:nvPr/>
        </p:nvSpPr>
        <p:spPr bwMode="auto">
          <a:xfrm>
            <a:off x="7066572" y="5203492"/>
            <a:ext cx="1863725" cy="400110"/>
          </a:xfrm>
          <a:prstGeom prst="rect">
            <a:avLst/>
          </a:prstGeom>
          <a:noFill/>
          <a:ln w="9525">
            <a:noFill/>
            <a:miter lim="800000"/>
            <a:headEnd/>
            <a:tailEnd/>
          </a:ln>
        </p:spPr>
        <p:txBody>
          <a:bodyPr>
            <a:spAutoFit/>
          </a:bodyPr>
          <a:lstStyle/>
          <a:p>
            <a:pPr algn="just">
              <a:spcAft>
                <a:spcPts val="500"/>
              </a:spcAft>
            </a:pPr>
            <a:r>
              <a:rPr lang="fr-FR" sz="2000" b="1" i="1" dirty="0" smtClean="0">
                <a:solidFill>
                  <a:srgbClr val="FF0000"/>
                </a:solidFill>
                <a:latin typeface="Arial" pitchFamily="34" charset="0"/>
                <a:cs typeface="Arial" pitchFamily="34" charset="0"/>
              </a:rPr>
              <a:t>MESOMERES</a:t>
            </a:r>
            <a:endParaRPr lang="fr-FR" sz="2000" b="1" i="1" dirty="0">
              <a:solidFill>
                <a:srgbClr val="FF0000"/>
              </a:solidFill>
              <a:latin typeface="Arial" pitchFamily="34" charset="0"/>
              <a:cs typeface="Arial" pitchFamily="34" charset="0"/>
            </a:endParaRPr>
          </a:p>
        </p:txBody>
      </p:sp>
      <p:sp>
        <p:nvSpPr>
          <p:cNvPr id="13" name="Rectangle 12"/>
          <p:cNvSpPr/>
          <p:nvPr/>
        </p:nvSpPr>
        <p:spPr>
          <a:xfrm>
            <a:off x="720080" y="3034025"/>
            <a:ext cx="8388424" cy="1015663"/>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                                                                           la liaison CO est </a:t>
            </a:r>
            <a:r>
              <a:rPr lang="fr-FR" sz="2000" b="1" i="1" u="sng" dirty="0" err="1" smtClean="0">
                <a:solidFill>
                  <a:srgbClr val="FF0000"/>
                </a:solidFill>
                <a:latin typeface="Arial" pitchFamily="34" charset="0"/>
                <a:cs typeface="Arial" pitchFamily="34" charset="0"/>
              </a:rPr>
              <a:t>intermé-diaire</a:t>
            </a:r>
            <a:r>
              <a:rPr lang="fr-FR" sz="2000" b="1" i="1" u="sng" dirty="0" smtClean="0">
                <a:solidFill>
                  <a:srgbClr val="FF0000"/>
                </a:solidFill>
                <a:latin typeface="Arial" pitchFamily="34" charset="0"/>
                <a:cs typeface="Arial" pitchFamily="34" charset="0"/>
              </a:rPr>
              <a:t> entre une liaison simple </a:t>
            </a:r>
            <a:r>
              <a:rPr lang="fr-FR" sz="2000" b="1" u="sng" dirty="0" smtClean="0">
                <a:solidFill>
                  <a:srgbClr val="FF0000"/>
                </a:solidFill>
                <a:latin typeface="Arial" pitchFamily="34" charset="0"/>
                <a:cs typeface="Arial" pitchFamily="34" charset="0"/>
              </a:rPr>
              <a:t>CO</a:t>
            </a:r>
            <a:r>
              <a:rPr lang="fr-FR" sz="2000" b="1" i="1" u="sng" dirty="0" smtClean="0">
                <a:solidFill>
                  <a:srgbClr val="FF0000"/>
                </a:solidFill>
                <a:latin typeface="Arial" pitchFamily="34" charset="0"/>
                <a:cs typeface="Arial" pitchFamily="34" charset="0"/>
              </a:rPr>
              <a:t> et une liaison double </a:t>
            </a:r>
            <a:r>
              <a:rPr lang="fr-FR" sz="2000" b="1" u="sng" dirty="0" smtClean="0">
                <a:solidFill>
                  <a:srgbClr val="FF0000"/>
                </a:solidFill>
                <a:latin typeface="Arial" pitchFamily="34" charset="0"/>
                <a:cs typeface="Arial" pitchFamily="34" charset="0"/>
              </a:rPr>
              <a:t>CO</a:t>
            </a:r>
            <a:r>
              <a:rPr lang="fr-FR" sz="2000" dirty="0" smtClean="0">
                <a:solidFill>
                  <a:srgbClr val="1F497D">
                    <a:lumMod val="50000"/>
                  </a:srgbClr>
                </a:solidFill>
                <a:latin typeface="Arial" pitchFamily="34" charset="0"/>
                <a:cs typeface="Arial" pitchFamily="34" charset="0"/>
              </a:rPr>
              <a:t>, comme si on faisait une moyenne des trois représentations de Lewis.</a:t>
            </a:r>
            <a:endParaRPr lang="fr-FR" dirty="0"/>
          </a:p>
        </p:txBody>
      </p:sp>
      <p:sp>
        <p:nvSpPr>
          <p:cNvPr id="14" name="Flèche en arc 13"/>
          <p:cNvSpPr/>
          <p:nvPr/>
        </p:nvSpPr>
        <p:spPr>
          <a:xfrm rot="5128940" flipV="1">
            <a:off x="74375" y="1638761"/>
            <a:ext cx="1081088" cy="1148251"/>
          </a:xfrm>
          <a:prstGeom prst="circularArrow">
            <a:avLst>
              <a:gd name="adj1" fmla="val 12500"/>
              <a:gd name="adj2" fmla="val 1142319"/>
              <a:gd name="adj3" fmla="val 20457681"/>
              <a:gd name="adj4" fmla="val 155696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5" name="Rectangle 5"/>
          <p:cNvSpPr>
            <a:spLocks noChangeArrowheads="1"/>
          </p:cNvSpPr>
          <p:nvPr/>
        </p:nvSpPr>
        <p:spPr bwMode="auto">
          <a:xfrm>
            <a:off x="648072" y="2380741"/>
            <a:ext cx="8495928" cy="707886"/>
          </a:xfrm>
          <a:prstGeom prst="rect">
            <a:avLst/>
          </a:prstGeom>
          <a:noFill/>
          <a:ln w="9525">
            <a:noFill/>
            <a:miter lim="800000"/>
            <a:headEnd/>
            <a:tailEnd/>
          </a:ln>
        </p:spPr>
        <p:txBody>
          <a:bodyPr wrap="square">
            <a:spAutoFit/>
          </a:bodyPr>
          <a:lstStyle/>
          <a:p>
            <a:pPr algn="just">
              <a:spcAft>
                <a:spcPts val="500"/>
              </a:spcAft>
              <a:defRPr/>
            </a:pPr>
            <a:r>
              <a:rPr lang="fr-FR" sz="2000" b="1" u="sng" dirty="0">
                <a:solidFill>
                  <a:srgbClr val="FF0000"/>
                </a:solidFill>
                <a:latin typeface="Arial" pitchFamily="34" charset="0"/>
                <a:cs typeface="Arial" pitchFamily="34" charset="0"/>
              </a:rPr>
              <a:t>Ces représentations </a:t>
            </a:r>
            <a:r>
              <a:rPr lang="fr-FR" sz="2000" b="1" u="sng" dirty="0" smtClean="0">
                <a:solidFill>
                  <a:srgbClr val="FF0000"/>
                </a:solidFill>
                <a:latin typeface="Arial" pitchFamily="34" charset="0"/>
                <a:cs typeface="Arial" pitchFamily="34" charset="0"/>
              </a:rPr>
              <a:t>sont incorrectes </a:t>
            </a:r>
            <a:r>
              <a:rPr lang="fr-FR" sz="2000" dirty="0">
                <a:solidFill>
                  <a:schemeClr val="tx2">
                    <a:lumMod val="50000"/>
                  </a:schemeClr>
                </a:solidFill>
                <a:latin typeface="Arial" pitchFamily="34" charset="0"/>
                <a:cs typeface="Arial" pitchFamily="34" charset="0"/>
              </a:rPr>
              <a:t>car une des liaisons CO est </a:t>
            </a:r>
            <a:r>
              <a:rPr lang="fr-FR" sz="2000" dirty="0" err="1" smtClean="0">
                <a:solidFill>
                  <a:schemeClr val="tx2">
                    <a:lumMod val="50000"/>
                  </a:schemeClr>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devrait être plus courte que les deux autres qui sont simples.</a:t>
            </a:r>
          </a:p>
        </p:txBody>
      </p:sp>
      <p:sp>
        <p:nvSpPr>
          <p:cNvPr id="16" name="Flèche en arc 15"/>
          <p:cNvSpPr/>
          <p:nvPr/>
        </p:nvSpPr>
        <p:spPr>
          <a:xfrm rot="5128940" flipV="1">
            <a:off x="110155" y="2320121"/>
            <a:ext cx="1081088" cy="1220037"/>
          </a:xfrm>
          <a:prstGeom prst="circularArrow">
            <a:avLst>
              <a:gd name="adj1" fmla="val 12500"/>
              <a:gd name="adj2" fmla="val 1142319"/>
              <a:gd name="adj3" fmla="val 20457681"/>
              <a:gd name="adj4" fmla="val 155696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7" name="Rectangle 5"/>
          <p:cNvSpPr>
            <a:spLocks noChangeArrowheads="1"/>
          </p:cNvSpPr>
          <p:nvPr/>
        </p:nvSpPr>
        <p:spPr bwMode="auto">
          <a:xfrm>
            <a:off x="755576" y="3021159"/>
            <a:ext cx="8388424" cy="400110"/>
          </a:xfrm>
          <a:prstGeom prst="rect">
            <a:avLst/>
          </a:prstGeom>
          <a:noFill/>
          <a:ln w="9525">
            <a:noFill/>
            <a:miter lim="800000"/>
            <a:headEnd/>
            <a:tailEnd/>
          </a:ln>
        </p:spPr>
        <p:txBody>
          <a:bodyPr wrap="square">
            <a:spAutoFit/>
          </a:bodyPr>
          <a:lstStyle/>
          <a:p>
            <a:pPr algn="just">
              <a:spcAft>
                <a:spcPts val="500"/>
              </a:spcAft>
              <a:defRPr/>
            </a:pPr>
            <a:r>
              <a:rPr lang="fr-FR" sz="2000" b="1" dirty="0">
                <a:solidFill>
                  <a:schemeClr val="tx2">
                    <a:lumMod val="50000"/>
                  </a:schemeClr>
                </a:solidFill>
                <a:latin typeface="Arial" pitchFamily="34" charset="0"/>
                <a:cs typeface="Arial" pitchFamily="34" charset="0"/>
              </a:rPr>
              <a:t>d(C=O) 120 pm ≤ 129 pm ≤ d(C-O) 143 pm</a:t>
            </a:r>
            <a:r>
              <a:rPr lang="fr-FR" sz="2000" dirty="0">
                <a:solidFill>
                  <a:schemeClr val="tx2">
                    <a:lumMod val="50000"/>
                  </a:schemeClr>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a:t>
            </a:r>
            <a:endParaRPr lang="fr-FR" sz="2000"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dissolve">
                                      <p:cBhvr>
                                        <p:cTn id="7" dur="500"/>
                                        <p:tgtEl>
                                          <p:spTgt spid="133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24"/>
                                        </p:tgtEl>
                                        <p:attrNameLst>
                                          <p:attrName>style.visibility</p:attrName>
                                        </p:attrNameLst>
                                      </p:cBhvr>
                                      <p:to>
                                        <p:strVal val="visible"/>
                                      </p:to>
                                    </p:set>
                                    <p:anim calcmode="lin" valueType="num">
                                      <p:cBhvr additive="base">
                                        <p:cTn id="12" dur="500" fill="hold"/>
                                        <p:tgtEl>
                                          <p:spTgt spid="13324"/>
                                        </p:tgtEl>
                                        <p:attrNameLst>
                                          <p:attrName>ppt_x</p:attrName>
                                        </p:attrNameLst>
                                      </p:cBhvr>
                                      <p:tavLst>
                                        <p:tav tm="0">
                                          <p:val>
                                            <p:strVal val="#ppt_x"/>
                                          </p:val>
                                        </p:tav>
                                        <p:tav tm="100000">
                                          <p:val>
                                            <p:strVal val="#ppt_x"/>
                                          </p:val>
                                        </p:tav>
                                      </p:tavLst>
                                    </p:anim>
                                    <p:anim calcmode="lin" valueType="num">
                                      <p:cBhvr additive="base">
                                        <p:cTn id="13"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wipe(left)">
                                      <p:cBhvr>
                                        <p:cTn id="18"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3" grpId="0"/>
      <p:bldP spid="133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cstate="print"/>
          <a:srcRect/>
          <a:stretch>
            <a:fillRect/>
          </a:stretch>
        </p:blipFill>
        <p:spPr bwMode="auto">
          <a:xfrm>
            <a:off x="250825" y="3934073"/>
            <a:ext cx="6110288" cy="1295400"/>
          </a:xfrm>
          <a:prstGeom prst="rect">
            <a:avLst/>
          </a:prstGeom>
          <a:noFill/>
          <a:ln w="9525">
            <a:noFill/>
            <a:miter lim="800000"/>
            <a:headEnd/>
            <a:tailEnd/>
          </a:ln>
        </p:spPr>
      </p:pic>
      <p:sp>
        <p:nvSpPr>
          <p:cNvPr id="14340" name="AutoShape 3"/>
          <p:cNvSpPr>
            <a:spLocks/>
          </p:cNvSpPr>
          <p:nvPr/>
        </p:nvSpPr>
        <p:spPr bwMode="auto">
          <a:xfrm>
            <a:off x="179388" y="3962648"/>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3962648"/>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5119909"/>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13" name="Forme libre 12"/>
          <p:cNvSpPr/>
          <p:nvPr/>
        </p:nvSpPr>
        <p:spPr>
          <a:xfrm>
            <a:off x="971550" y="4005510"/>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4794498"/>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4501604"/>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4529386"/>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3" cstate="print"/>
          <a:srcRect/>
          <a:stretch>
            <a:fillRect/>
          </a:stretch>
        </p:blipFill>
        <p:spPr bwMode="auto">
          <a:xfrm>
            <a:off x="7019925" y="3861048"/>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3851200"/>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230935"/>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211885"/>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4590504"/>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4353173"/>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26" name="Text Box 4"/>
          <p:cNvSpPr txBox="1">
            <a:spLocks noChangeArrowheads="1"/>
          </p:cNvSpPr>
          <p:nvPr/>
        </p:nvSpPr>
        <p:spPr bwMode="auto">
          <a:xfrm>
            <a:off x="107950" y="44624"/>
            <a:ext cx="8928100" cy="2376264"/>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a:t>Conclusion</a:t>
            </a:r>
            <a:r>
              <a:rPr lang="fr-FR" sz="2000" dirty="0"/>
              <a:t> : Une même molécule peut présenter plusieurs représentations de Lewis différentes présentant un même enchaînement d’atomes mais différant par la répartition des liaisons multiples, des doublets non liants et des électrons célibataires : ces différentes représentations sont appelées </a:t>
            </a:r>
            <a:r>
              <a:rPr lang="fr-FR" sz="2000" b="1" i="1" dirty="0"/>
              <a:t>formes</a:t>
            </a:r>
            <a:r>
              <a:rPr lang="fr-FR" sz="2000" dirty="0">
                <a:latin typeface="Arial" pitchFamily="34" charset="0"/>
                <a:cs typeface="Arial" pitchFamily="34" charset="0"/>
              </a:rPr>
              <a:t> ___________ </a:t>
            </a:r>
            <a:r>
              <a:rPr lang="fr-FR" sz="2000" dirty="0"/>
              <a:t>.</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27" name="Rectangle 14"/>
          <p:cNvSpPr>
            <a:spLocks noChangeArrowheads="1"/>
          </p:cNvSpPr>
          <p:nvPr/>
        </p:nvSpPr>
        <p:spPr bwMode="auto">
          <a:xfrm>
            <a:off x="107950" y="1340768"/>
            <a:ext cx="8856663" cy="1015663"/>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Une seule de ces formes ne permet pas de décrire correctement </a:t>
            </a:r>
            <a:r>
              <a:rPr lang="fr-FR" sz="2000" dirty="0" smtClean="0">
                <a:solidFill>
                  <a:srgbClr val="002060"/>
                </a:solidFill>
                <a:latin typeface="Arial" pitchFamily="34" charset="0"/>
                <a:cs typeface="Arial" pitchFamily="34" charset="0"/>
              </a:rPr>
              <a:t>l’</a:t>
            </a:r>
            <a:r>
              <a:rPr lang="fr-FR" sz="2000" dirty="0" err="1" smtClean="0">
                <a:solidFill>
                  <a:srgbClr val="002060"/>
                </a:solidFill>
                <a:latin typeface="Arial" pitchFamily="34" charset="0"/>
                <a:cs typeface="Arial" pitchFamily="34" charset="0"/>
              </a:rPr>
              <a:t>édifi-ce</a:t>
            </a:r>
            <a:r>
              <a:rPr lang="fr-FR" sz="2000" dirty="0" smtClean="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FF0000"/>
                </a:solidFill>
                <a:latin typeface="Arial" pitchFamily="34" charset="0"/>
                <a:cs typeface="Arial" pitchFamily="34" charset="0"/>
              </a:rPr>
              <a:t>c’est l’ensemble des formes mésomères qu’il faut prendre en </a:t>
            </a:r>
            <a:r>
              <a:rPr lang="fr-FR" sz="2000" b="1" dirty="0" err="1" smtClean="0">
                <a:solidFill>
                  <a:srgbClr val="FF0000"/>
                </a:solidFill>
                <a:latin typeface="Arial" pitchFamily="34" charset="0"/>
                <a:cs typeface="Arial" pitchFamily="34" charset="0"/>
              </a:rPr>
              <a:t>com-pte</a:t>
            </a:r>
            <a:r>
              <a:rPr lang="fr-FR" sz="2000" b="1" dirty="0" smtClean="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simultanément</a:t>
            </a:r>
            <a:r>
              <a:rPr lang="fr-FR" sz="2000" dirty="0">
                <a:solidFill>
                  <a:srgbClr val="002060"/>
                </a:solidFill>
                <a:latin typeface="Arial" pitchFamily="34" charset="0"/>
                <a:cs typeface="Arial" pitchFamily="34" charset="0"/>
              </a:rPr>
              <a:t>, comme si l’édifice réel en était une moyenne.</a:t>
            </a:r>
          </a:p>
        </p:txBody>
      </p:sp>
      <p:sp>
        <p:nvSpPr>
          <p:cNvPr id="28" name="Rectangle 14"/>
          <p:cNvSpPr>
            <a:spLocks noChangeArrowheads="1"/>
          </p:cNvSpPr>
          <p:nvPr/>
        </p:nvSpPr>
        <p:spPr bwMode="auto">
          <a:xfrm>
            <a:off x="7066572" y="955020"/>
            <a:ext cx="1863725" cy="400110"/>
          </a:xfrm>
          <a:prstGeom prst="rect">
            <a:avLst/>
          </a:prstGeom>
          <a:noFill/>
          <a:ln w="9525">
            <a:noFill/>
            <a:miter lim="800000"/>
            <a:headEnd/>
            <a:tailEnd/>
          </a:ln>
        </p:spPr>
        <p:txBody>
          <a:bodyPr>
            <a:spAutoFit/>
          </a:bodyPr>
          <a:lstStyle/>
          <a:p>
            <a:pPr algn="just">
              <a:spcAft>
                <a:spcPts val="500"/>
              </a:spcAft>
            </a:pPr>
            <a:r>
              <a:rPr lang="fr-FR" sz="2000" b="1" i="1" dirty="0" smtClean="0">
                <a:solidFill>
                  <a:srgbClr val="FF0000"/>
                </a:solidFill>
                <a:latin typeface="Arial" pitchFamily="34" charset="0"/>
                <a:cs typeface="Arial" pitchFamily="34" charset="0"/>
              </a:rPr>
              <a:t>MESOMERES</a:t>
            </a:r>
            <a:endParaRPr lang="fr-FR" sz="2000" b="1" i="1" dirty="0">
              <a:solidFill>
                <a:srgbClr val="FF0000"/>
              </a:solidFill>
              <a:latin typeface="Arial" pitchFamily="34" charset="0"/>
              <a:cs typeface="Arial" pitchFamily="34" charset="0"/>
            </a:endParaRPr>
          </a:p>
        </p:txBody>
      </p:sp>
      <p:sp>
        <p:nvSpPr>
          <p:cNvPr id="29" name="Rectangle 28"/>
          <p:cNvSpPr/>
          <p:nvPr/>
        </p:nvSpPr>
        <p:spPr>
          <a:xfrm>
            <a:off x="2123728" y="2492896"/>
            <a:ext cx="4968552"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DOUBLE FLECHE entre les formes mésomères</a:t>
            </a:r>
            <a:endParaRPr lang="fr-FR" dirty="0"/>
          </a:p>
        </p:txBody>
      </p:sp>
      <p:sp>
        <p:nvSpPr>
          <p:cNvPr id="30" name="Rectangle 29"/>
          <p:cNvSpPr/>
          <p:nvPr/>
        </p:nvSpPr>
        <p:spPr>
          <a:xfrm>
            <a:off x="1979712" y="2973802"/>
            <a:ext cx="5256584" cy="400110"/>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pPr algn="ctr"/>
            <a:r>
              <a:rPr lang="fr-FR" sz="2000" b="1" dirty="0" smtClean="0">
                <a:solidFill>
                  <a:prstClr val="black"/>
                </a:solidFill>
              </a:rPr>
              <a:t>Déplacement de doublets d’une forme à l’autre</a:t>
            </a:r>
            <a:endParaRPr lang="fr-FR" dirty="0"/>
          </a:p>
        </p:txBody>
      </p:sp>
      <p:sp>
        <p:nvSpPr>
          <p:cNvPr id="31" name="Rectangle 30"/>
          <p:cNvSpPr/>
          <p:nvPr/>
        </p:nvSpPr>
        <p:spPr>
          <a:xfrm>
            <a:off x="2483768" y="3460938"/>
            <a:ext cx="4248472" cy="400110"/>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000" b="1" dirty="0" smtClean="0">
                <a:solidFill>
                  <a:prstClr val="black"/>
                </a:solidFill>
              </a:rPr>
              <a:t>Ensemble des formes entre CROCHETS</a:t>
            </a:r>
            <a:endParaRPr lang="fr-FR" dirty="0"/>
          </a:p>
        </p:txBody>
      </p:sp>
      <p:sp>
        <p:nvSpPr>
          <p:cNvPr id="33" name="Text Box 2"/>
          <p:cNvSpPr txBox="1">
            <a:spLocks noChangeArrowheads="1"/>
          </p:cNvSpPr>
          <p:nvPr/>
        </p:nvSpPr>
        <p:spPr bwMode="auto">
          <a:xfrm>
            <a:off x="0" y="5445224"/>
            <a:ext cx="9144000" cy="141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rgbClr val="002060"/>
                </a:solidFill>
                <a:effectLst/>
                <a:latin typeface="Arial" pitchFamily="34" charset="0"/>
                <a:cs typeface="Arial" pitchFamily="34" charset="0"/>
              </a:rPr>
              <a:t>- Chaque liaison C/O est </a:t>
            </a:r>
            <a:r>
              <a:rPr kumimoji="0" lang="fr-FR" b="1" i="0" u="none" strike="noStrike" cap="none" normalizeH="0" baseline="0" dirty="0" smtClean="0">
                <a:ln>
                  <a:noFill/>
                </a:ln>
                <a:solidFill>
                  <a:srgbClr val="FF0000"/>
                </a:solidFill>
                <a:effectLst/>
                <a:latin typeface="Arial" pitchFamily="34" charset="0"/>
                <a:cs typeface="Arial" pitchFamily="34" charset="0"/>
              </a:rPr>
              <a:t>SIMPLE</a:t>
            </a:r>
            <a:r>
              <a:rPr kumimoji="0" lang="fr-FR" b="0" i="0" u="none" strike="noStrike" cap="none" normalizeH="0" baseline="0" dirty="0" smtClean="0">
                <a:ln>
                  <a:noFill/>
                </a:ln>
                <a:solidFill>
                  <a:srgbClr val="FF0000"/>
                </a:solidFill>
                <a:effectLst/>
                <a:latin typeface="Arial" pitchFamily="34" charset="0"/>
                <a:cs typeface="Arial" pitchFamily="34" charset="0"/>
              </a:rPr>
              <a:t> les deux-tiers du temps </a:t>
            </a:r>
            <a:r>
              <a:rPr kumimoji="0" lang="fr-FR" b="0" i="0" u="none" strike="noStrike" cap="none" normalizeH="0" baseline="0" dirty="0" smtClean="0">
                <a:ln>
                  <a:noFill/>
                </a:ln>
                <a:solidFill>
                  <a:srgbClr val="002060"/>
                </a:solidFill>
                <a:effectLst/>
                <a:latin typeface="Arial" pitchFamily="34" charset="0"/>
                <a:cs typeface="Arial" pitchFamily="34" charset="0"/>
              </a:rPr>
              <a:t>et</a:t>
            </a:r>
            <a:r>
              <a:rPr kumimoji="0" lang="fr-FR" b="0" i="0" u="none" strike="noStrike" cap="none" normalizeH="0" baseline="0" dirty="0" smtClean="0">
                <a:ln>
                  <a:noFill/>
                </a:ln>
                <a:solidFill>
                  <a:srgbClr val="FF0000"/>
                </a:solidFill>
                <a:effectLst/>
                <a:latin typeface="Arial" pitchFamily="34" charset="0"/>
                <a:cs typeface="Arial" pitchFamily="34" charset="0"/>
              </a:rPr>
              <a:t> </a:t>
            </a:r>
            <a:r>
              <a:rPr kumimoji="0" lang="fr-FR" b="1" i="0" u="none" strike="noStrike" cap="none" normalizeH="0" baseline="0" dirty="0" smtClean="0">
                <a:ln>
                  <a:noFill/>
                </a:ln>
                <a:solidFill>
                  <a:srgbClr val="FF0000"/>
                </a:solidFill>
                <a:effectLst/>
                <a:latin typeface="Arial" pitchFamily="34" charset="0"/>
                <a:cs typeface="Arial" pitchFamily="34" charset="0"/>
              </a:rPr>
              <a:t>DOUBLE</a:t>
            </a:r>
            <a:r>
              <a:rPr kumimoji="0" lang="fr-FR" b="0" i="0" u="none" strike="noStrike" cap="none" normalizeH="0" dirty="0" smtClean="0">
                <a:ln>
                  <a:noFill/>
                </a:ln>
                <a:solidFill>
                  <a:srgbClr val="FF0000"/>
                </a:solidFill>
                <a:effectLst/>
                <a:latin typeface="Arial" pitchFamily="34" charset="0"/>
                <a:cs typeface="Arial" pitchFamily="34" charset="0"/>
              </a:rPr>
              <a:t> </a:t>
            </a:r>
            <a:r>
              <a:rPr kumimoji="0" lang="fr-FR" b="0" i="0" u="none" strike="noStrike" cap="none" normalizeH="0" baseline="0" dirty="0" smtClean="0">
                <a:ln>
                  <a:noFill/>
                </a:ln>
                <a:solidFill>
                  <a:srgbClr val="FF0000"/>
                </a:solidFill>
                <a:effectLst/>
                <a:latin typeface="Arial" pitchFamily="34" charset="0"/>
                <a:cs typeface="Arial" pitchFamily="34" charset="0"/>
              </a:rPr>
              <a:t>le tiers du temps </a:t>
            </a:r>
            <a:r>
              <a:rPr kumimoji="0" lang="fr-FR" b="0" i="0" u="none" strike="noStrike" cap="none" normalizeH="0" baseline="0" dirty="0" smtClean="0">
                <a:ln>
                  <a:noFill/>
                </a:ln>
                <a:solidFill>
                  <a:srgbClr val="002060"/>
                </a:solidFill>
                <a:effectLst/>
                <a:latin typeface="Arial" pitchFamily="34" charset="0"/>
                <a:cs typeface="Arial" pitchFamily="34" charset="0"/>
              </a:rPr>
              <a:t>restant (</a:t>
            </a:r>
            <a:r>
              <a:rPr kumimoji="0" lang="fr-FR" b="1" i="0" u="sng" strike="noStrike" cap="none" normalizeH="0" baseline="0" dirty="0" smtClean="0">
                <a:ln>
                  <a:noFill/>
                </a:ln>
                <a:solidFill>
                  <a:srgbClr val="002060"/>
                </a:solidFill>
                <a:effectLst/>
                <a:latin typeface="Arial" pitchFamily="34" charset="0"/>
                <a:cs typeface="Arial" pitchFamily="34" charset="0"/>
              </a:rPr>
              <a:t>indice de liaison 1,33</a:t>
            </a:r>
            <a:r>
              <a:rPr kumimoji="0" lang="fr-FR"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rgbClr val="002060"/>
                </a:solidFill>
                <a:effectLst/>
                <a:latin typeface="Arial" pitchFamily="34" charset="0"/>
                <a:cs typeface="Arial" pitchFamily="34" charset="0"/>
              </a:rPr>
              <a:t>- Chaque atome d’oxygène est </a:t>
            </a:r>
            <a:r>
              <a:rPr kumimoji="0" lang="fr-FR" b="1" i="0" u="none" strike="noStrike" cap="none" normalizeH="0" baseline="0" dirty="0" smtClean="0">
                <a:ln>
                  <a:noFill/>
                </a:ln>
                <a:solidFill>
                  <a:srgbClr val="FF0000"/>
                </a:solidFill>
                <a:effectLst/>
                <a:latin typeface="Arial" pitchFamily="34" charset="0"/>
                <a:cs typeface="Arial" pitchFamily="34" charset="0"/>
              </a:rPr>
              <a:t>NEUTRE</a:t>
            </a:r>
            <a:r>
              <a:rPr kumimoji="0" lang="fr-FR" b="0" i="0" u="none" strike="noStrike" cap="none" normalizeH="0" baseline="0" dirty="0" smtClean="0">
                <a:ln>
                  <a:noFill/>
                </a:ln>
                <a:solidFill>
                  <a:srgbClr val="FF0000"/>
                </a:solidFill>
                <a:effectLst/>
                <a:latin typeface="Arial" pitchFamily="34" charset="0"/>
                <a:cs typeface="Arial" pitchFamily="34" charset="0"/>
              </a:rPr>
              <a:t> 1/3 du temps </a:t>
            </a:r>
            <a:r>
              <a:rPr kumimoji="0" lang="fr-FR" b="0" i="0" u="none" strike="noStrike" cap="none" normalizeH="0" baseline="0" dirty="0" smtClean="0">
                <a:ln>
                  <a:noFill/>
                </a:ln>
                <a:solidFill>
                  <a:srgbClr val="002060"/>
                </a:solidFill>
                <a:effectLst/>
                <a:latin typeface="Arial" pitchFamily="34" charset="0"/>
                <a:cs typeface="Arial" pitchFamily="34" charset="0"/>
              </a:rPr>
              <a:t>et </a:t>
            </a:r>
            <a:r>
              <a:rPr kumimoji="0" lang="fr-FR" b="1" i="0" u="none" strike="noStrike" cap="none" normalizeH="0" baseline="0" dirty="0" smtClean="0">
                <a:ln>
                  <a:noFill/>
                </a:ln>
                <a:solidFill>
                  <a:srgbClr val="FF0000"/>
                </a:solidFill>
                <a:effectLst/>
                <a:latin typeface="Arial" pitchFamily="34" charset="0"/>
                <a:cs typeface="Arial" pitchFamily="34" charset="0"/>
              </a:rPr>
              <a:t>porte</a:t>
            </a:r>
            <a:r>
              <a:rPr kumimoji="0" lang="fr-FR" b="1" i="0" u="none" strike="noStrike" cap="none" normalizeH="0" dirty="0" smtClean="0">
                <a:ln>
                  <a:noFill/>
                </a:ln>
                <a:solidFill>
                  <a:srgbClr val="FF0000"/>
                </a:solidFill>
                <a:effectLst/>
                <a:latin typeface="Arial" pitchFamily="34" charset="0"/>
                <a:cs typeface="Arial" pitchFamily="34" charset="0"/>
              </a:rPr>
              <a:t> la CHARGE</a:t>
            </a:r>
            <a:r>
              <a:rPr kumimoji="0" lang="fr-FR" b="1" i="0" u="none" strike="noStrike" cap="none" normalizeH="0" baseline="0" dirty="0" smtClean="0">
                <a:ln>
                  <a:noFill/>
                </a:ln>
                <a:solidFill>
                  <a:srgbClr val="FF0000"/>
                </a:solidFill>
                <a:effectLst/>
                <a:latin typeface="Arial" pitchFamily="34" charset="0"/>
                <a:cs typeface="Arial" pitchFamily="34" charset="0"/>
              </a:rPr>
              <a:t> – e </a:t>
            </a:r>
            <a:r>
              <a:rPr kumimoji="0" lang="fr-FR" b="0" i="0" u="none" strike="noStrike" cap="none" normalizeH="0" baseline="0" dirty="0" smtClean="0">
                <a:ln>
                  <a:noFill/>
                </a:ln>
                <a:solidFill>
                  <a:srgbClr val="FF0000"/>
                </a:solidFill>
                <a:effectLst/>
                <a:latin typeface="Arial" pitchFamily="34" charset="0"/>
                <a:cs typeface="Arial" pitchFamily="34" charset="0"/>
              </a:rPr>
              <a:t>les deux tiers du temps</a:t>
            </a:r>
            <a:r>
              <a:rPr kumimoji="0" lang="fr-FR" b="0" i="0" u="none" strike="noStrike" cap="none" normalizeH="0" baseline="0" dirty="0" smtClean="0">
                <a:ln>
                  <a:noFill/>
                </a:ln>
                <a:solidFill>
                  <a:srgbClr val="002060"/>
                </a:solidFill>
                <a:effectLst/>
                <a:latin typeface="Arial" pitchFamily="34" charset="0"/>
                <a:cs typeface="Arial" pitchFamily="34" charset="0"/>
              </a:rPr>
              <a:t> restant (</a:t>
            </a:r>
            <a:r>
              <a:rPr kumimoji="0" lang="fr-FR" b="1" i="0" u="sng" strike="noStrike" cap="none" normalizeH="0" baseline="0" dirty="0" smtClean="0">
                <a:ln>
                  <a:noFill/>
                </a:ln>
                <a:solidFill>
                  <a:srgbClr val="002060"/>
                </a:solidFill>
                <a:effectLst/>
                <a:latin typeface="Arial" pitchFamily="34" charset="0"/>
                <a:cs typeface="Arial" pitchFamily="34" charset="0"/>
              </a:rPr>
              <a:t>charge moyenne égale à – 2e/3</a:t>
            </a:r>
            <a:r>
              <a:rPr kumimoji="0" lang="fr-FR"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500"/>
                                        <p:tgtEl>
                                          <p:spTgt spid="14341"/>
                                        </p:tgtEl>
                                      </p:cBhvr>
                                    </p:animEffect>
                                  </p:childTnLst>
                                </p:cTn>
                              </p:par>
                              <p:par>
                                <p:cTn id="8" presetID="9" presetClass="entr" presetSubtype="0"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dissolve">
                                      <p:cBhvr>
                                        <p:cTn id="10" dur="500"/>
                                        <p:tgtEl>
                                          <p:spTgt spid="143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dissolve">
                                      <p:cBhvr>
                                        <p:cTn id="13" dur="500"/>
                                        <p:tgtEl>
                                          <p:spTgt spid="14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80">
                                          <p:stCondLst>
                                            <p:cond delay="0"/>
                                          </p:stCondLst>
                                        </p:cTn>
                                        <p:tgtEl>
                                          <p:spTgt spid="29"/>
                                        </p:tgtEl>
                                      </p:cBhvr>
                                    </p:animEffect>
                                    <p:anim calcmode="lin" valueType="num">
                                      <p:cBhvr>
                                        <p:cTn id="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3" dur="26">
                                          <p:stCondLst>
                                            <p:cond delay="650"/>
                                          </p:stCondLst>
                                        </p:cTn>
                                        <p:tgtEl>
                                          <p:spTgt spid="29"/>
                                        </p:tgtEl>
                                      </p:cBhvr>
                                      <p:to x="100000" y="60000"/>
                                    </p:animScale>
                                    <p:animScale>
                                      <p:cBhvr>
                                        <p:cTn id="24" dur="166" decel="50000">
                                          <p:stCondLst>
                                            <p:cond delay="676"/>
                                          </p:stCondLst>
                                        </p:cTn>
                                        <p:tgtEl>
                                          <p:spTgt spid="29"/>
                                        </p:tgtEl>
                                      </p:cBhvr>
                                      <p:to x="100000" y="100000"/>
                                    </p:animScale>
                                    <p:animScale>
                                      <p:cBhvr>
                                        <p:cTn id="25" dur="26">
                                          <p:stCondLst>
                                            <p:cond delay="1312"/>
                                          </p:stCondLst>
                                        </p:cTn>
                                        <p:tgtEl>
                                          <p:spTgt spid="29"/>
                                        </p:tgtEl>
                                      </p:cBhvr>
                                      <p:to x="100000" y="80000"/>
                                    </p:animScale>
                                    <p:animScale>
                                      <p:cBhvr>
                                        <p:cTn id="26" dur="166" decel="50000">
                                          <p:stCondLst>
                                            <p:cond delay="1338"/>
                                          </p:stCondLst>
                                        </p:cTn>
                                        <p:tgtEl>
                                          <p:spTgt spid="29"/>
                                        </p:tgtEl>
                                      </p:cBhvr>
                                      <p:to x="100000" y="100000"/>
                                    </p:animScale>
                                    <p:animScale>
                                      <p:cBhvr>
                                        <p:cTn id="27" dur="26">
                                          <p:stCondLst>
                                            <p:cond delay="1642"/>
                                          </p:stCondLst>
                                        </p:cTn>
                                        <p:tgtEl>
                                          <p:spTgt spid="29"/>
                                        </p:tgtEl>
                                      </p:cBhvr>
                                      <p:to x="100000" y="90000"/>
                                    </p:animScale>
                                    <p:animScale>
                                      <p:cBhvr>
                                        <p:cTn id="28" dur="166" decel="50000">
                                          <p:stCondLst>
                                            <p:cond delay="1668"/>
                                          </p:stCondLst>
                                        </p:cTn>
                                        <p:tgtEl>
                                          <p:spTgt spid="29"/>
                                        </p:tgtEl>
                                      </p:cBhvr>
                                      <p:to x="100000" y="100000"/>
                                    </p:animScale>
                                    <p:animScale>
                                      <p:cBhvr>
                                        <p:cTn id="29" dur="26">
                                          <p:stCondLst>
                                            <p:cond delay="1808"/>
                                          </p:stCondLst>
                                        </p:cTn>
                                        <p:tgtEl>
                                          <p:spTgt spid="29"/>
                                        </p:tgtEl>
                                      </p:cBhvr>
                                      <p:to x="100000" y="95000"/>
                                    </p:animScale>
                                    <p:animScale>
                                      <p:cBhvr>
                                        <p:cTn id="30" dur="166" decel="50000">
                                          <p:stCondLst>
                                            <p:cond delay="1834"/>
                                          </p:stCondLst>
                                        </p:cTn>
                                        <p:tgtEl>
                                          <p:spTgt spid="29"/>
                                        </p:tgtEl>
                                      </p:cBhvr>
                                      <p:to x="100000" y="100000"/>
                                    </p:animScale>
                                  </p:child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80">
                                          <p:stCondLst>
                                            <p:cond delay="0"/>
                                          </p:stCondLst>
                                        </p:cTn>
                                        <p:tgtEl>
                                          <p:spTgt spid="30"/>
                                        </p:tgtEl>
                                      </p:cBhvr>
                                    </p:animEffect>
                                    <p:anim calcmode="lin" valueType="num">
                                      <p:cBhvr>
                                        <p:cTn id="3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0" dur="26">
                                          <p:stCondLst>
                                            <p:cond delay="650"/>
                                          </p:stCondLst>
                                        </p:cTn>
                                        <p:tgtEl>
                                          <p:spTgt spid="30"/>
                                        </p:tgtEl>
                                      </p:cBhvr>
                                      <p:to x="100000" y="60000"/>
                                    </p:animScale>
                                    <p:animScale>
                                      <p:cBhvr>
                                        <p:cTn id="41" dur="166" decel="50000">
                                          <p:stCondLst>
                                            <p:cond delay="676"/>
                                          </p:stCondLst>
                                        </p:cTn>
                                        <p:tgtEl>
                                          <p:spTgt spid="30"/>
                                        </p:tgtEl>
                                      </p:cBhvr>
                                      <p:to x="100000" y="100000"/>
                                    </p:animScale>
                                    <p:animScale>
                                      <p:cBhvr>
                                        <p:cTn id="42" dur="26">
                                          <p:stCondLst>
                                            <p:cond delay="1312"/>
                                          </p:stCondLst>
                                        </p:cTn>
                                        <p:tgtEl>
                                          <p:spTgt spid="30"/>
                                        </p:tgtEl>
                                      </p:cBhvr>
                                      <p:to x="100000" y="80000"/>
                                    </p:animScale>
                                    <p:animScale>
                                      <p:cBhvr>
                                        <p:cTn id="43" dur="166" decel="50000">
                                          <p:stCondLst>
                                            <p:cond delay="1338"/>
                                          </p:stCondLst>
                                        </p:cTn>
                                        <p:tgtEl>
                                          <p:spTgt spid="30"/>
                                        </p:tgtEl>
                                      </p:cBhvr>
                                      <p:to x="100000" y="100000"/>
                                    </p:animScale>
                                    <p:animScale>
                                      <p:cBhvr>
                                        <p:cTn id="44" dur="26">
                                          <p:stCondLst>
                                            <p:cond delay="1642"/>
                                          </p:stCondLst>
                                        </p:cTn>
                                        <p:tgtEl>
                                          <p:spTgt spid="30"/>
                                        </p:tgtEl>
                                      </p:cBhvr>
                                      <p:to x="100000" y="90000"/>
                                    </p:animScale>
                                    <p:animScale>
                                      <p:cBhvr>
                                        <p:cTn id="45" dur="166" decel="50000">
                                          <p:stCondLst>
                                            <p:cond delay="1668"/>
                                          </p:stCondLst>
                                        </p:cTn>
                                        <p:tgtEl>
                                          <p:spTgt spid="30"/>
                                        </p:tgtEl>
                                      </p:cBhvr>
                                      <p:to x="100000" y="100000"/>
                                    </p:animScale>
                                    <p:animScale>
                                      <p:cBhvr>
                                        <p:cTn id="46" dur="26">
                                          <p:stCondLst>
                                            <p:cond delay="1808"/>
                                          </p:stCondLst>
                                        </p:cTn>
                                        <p:tgtEl>
                                          <p:spTgt spid="30"/>
                                        </p:tgtEl>
                                      </p:cBhvr>
                                      <p:to x="100000" y="95000"/>
                                    </p:animScale>
                                    <p:animScale>
                                      <p:cBhvr>
                                        <p:cTn id="47" dur="166" decel="50000">
                                          <p:stCondLst>
                                            <p:cond delay="1834"/>
                                          </p:stCondLst>
                                        </p:cTn>
                                        <p:tgtEl>
                                          <p:spTgt spid="30"/>
                                        </p:tgtEl>
                                      </p:cBhvr>
                                      <p:to x="100000" y="100000"/>
                                    </p:animScale>
                                  </p:child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80">
                                          <p:stCondLst>
                                            <p:cond delay="0"/>
                                          </p:stCondLst>
                                        </p:cTn>
                                        <p:tgtEl>
                                          <p:spTgt spid="31"/>
                                        </p:tgtEl>
                                      </p:cBhvr>
                                    </p:animEffect>
                                    <p:anim calcmode="lin" valueType="num">
                                      <p:cBhvr>
                                        <p:cTn id="5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7" dur="26">
                                          <p:stCondLst>
                                            <p:cond delay="650"/>
                                          </p:stCondLst>
                                        </p:cTn>
                                        <p:tgtEl>
                                          <p:spTgt spid="31"/>
                                        </p:tgtEl>
                                      </p:cBhvr>
                                      <p:to x="100000" y="60000"/>
                                    </p:animScale>
                                    <p:animScale>
                                      <p:cBhvr>
                                        <p:cTn id="58" dur="166" decel="50000">
                                          <p:stCondLst>
                                            <p:cond delay="676"/>
                                          </p:stCondLst>
                                        </p:cTn>
                                        <p:tgtEl>
                                          <p:spTgt spid="31"/>
                                        </p:tgtEl>
                                      </p:cBhvr>
                                      <p:to x="100000" y="100000"/>
                                    </p:animScale>
                                    <p:animScale>
                                      <p:cBhvr>
                                        <p:cTn id="59" dur="26">
                                          <p:stCondLst>
                                            <p:cond delay="1312"/>
                                          </p:stCondLst>
                                        </p:cTn>
                                        <p:tgtEl>
                                          <p:spTgt spid="31"/>
                                        </p:tgtEl>
                                      </p:cBhvr>
                                      <p:to x="100000" y="80000"/>
                                    </p:animScale>
                                    <p:animScale>
                                      <p:cBhvr>
                                        <p:cTn id="60" dur="166" decel="50000">
                                          <p:stCondLst>
                                            <p:cond delay="1338"/>
                                          </p:stCondLst>
                                        </p:cTn>
                                        <p:tgtEl>
                                          <p:spTgt spid="31"/>
                                        </p:tgtEl>
                                      </p:cBhvr>
                                      <p:to x="100000" y="100000"/>
                                    </p:animScale>
                                    <p:animScale>
                                      <p:cBhvr>
                                        <p:cTn id="61" dur="26">
                                          <p:stCondLst>
                                            <p:cond delay="1642"/>
                                          </p:stCondLst>
                                        </p:cTn>
                                        <p:tgtEl>
                                          <p:spTgt spid="31"/>
                                        </p:tgtEl>
                                      </p:cBhvr>
                                      <p:to x="100000" y="90000"/>
                                    </p:animScale>
                                    <p:animScale>
                                      <p:cBhvr>
                                        <p:cTn id="62" dur="166" decel="50000">
                                          <p:stCondLst>
                                            <p:cond delay="1668"/>
                                          </p:stCondLst>
                                        </p:cTn>
                                        <p:tgtEl>
                                          <p:spTgt spid="31"/>
                                        </p:tgtEl>
                                      </p:cBhvr>
                                      <p:to x="100000" y="100000"/>
                                    </p:animScale>
                                    <p:animScale>
                                      <p:cBhvr>
                                        <p:cTn id="63" dur="26">
                                          <p:stCondLst>
                                            <p:cond delay="1808"/>
                                          </p:stCondLst>
                                        </p:cTn>
                                        <p:tgtEl>
                                          <p:spTgt spid="31"/>
                                        </p:tgtEl>
                                      </p:cBhvr>
                                      <p:to x="100000" y="95000"/>
                                    </p:animScale>
                                    <p:animScale>
                                      <p:cBhvr>
                                        <p:cTn id="64" dur="166" decel="50000">
                                          <p:stCondLst>
                                            <p:cond delay="1834"/>
                                          </p:stCondLst>
                                        </p:cTn>
                                        <p:tgtEl>
                                          <p:spTgt spid="31"/>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4343"/>
                                        </p:tgtEl>
                                        <p:attrNameLst>
                                          <p:attrName>style.visibility</p:attrName>
                                        </p:attrNameLst>
                                      </p:cBhvr>
                                      <p:to>
                                        <p:strVal val="visible"/>
                                      </p:to>
                                    </p:set>
                                    <p:animEffect transition="in" filter="dissolve">
                                      <p:cBhvr>
                                        <p:cTn id="89" dur="500"/>
                                        <p:tgtEl>
                                          <p:spTgt spid="1434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349"/>
                                        </p:tgtEl>
                                        <p:attrNameLst>
                                          <p:attrName>style.visibility</p:attrName>
                                        </p:attrNameLst>
                                      </p:cBhvr>
                                      <p:to>
                                        <p:strVal val="visible"/>
                                      </p:to>
                                    </p:set>
                                    <p:animEffect transition="in" filter="dissolve">
                                      <p:cBhvr>
                                        <p:cTn id="97" dur="500"/>
                                        <p:tgtEl>
                                          <p:spTgt spid="1434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4350"/>
                                        </p:tgtEl>
                                        <p:attrNameLst>
                                          <p:attrName>style.visibility</p:attrName>
                                        </p:attrNameLst>
                                      </p:cBhvr>
                                      <p:to>
                                        <p:strVal val="visible"/>
                                      </p:to>
                                    </p:set>
                                    <p:animEffect transition="in" filter="dissolve">
                                      <p:cBhvr>
                                        <p:cTn id="100" dur="500"/>
                                        <p:tgtEl>
                                          <p:spTgt spid="14350"/>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dissolve">
                                      <p:cBhvr>
                                        <p:cTn id="105" dur="500"/>
                                        <p:tgtEl>
                                          <p:spTgt spid="23"/>
                                        </p:tgtEl>
                                      </p:cBhvr>
                                    </p:animEffect>
                                  </p:childTnLst>
                                </p:cTn>
                              </p:par>
                              <p:par>
                                <p:cTn id="106" presetID="9"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dissolve">
                                      <p:cBhvr>
                                        <p:cTn id="108" dur="500"/>
                                        <p:tgtEl>
                                          <p:spTgt spid="24"/>
                                        </p:tgtEl>
                                      </p:cBhvr>
                                    </p:animEffect>
                                  </p:childTnLst>
                                </p:cTn>
                              </p:par>
                              <p:par>
                                <p:cTn id="109" presetID="9" presetClass="entr" presetSubtype="0" fill="hold"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dissolve">
                                      <p:cBhvr>
                                        <p:cTn id="111" dur="500"/>
                                        <p:tgtEl>
                                          <p:spTgt spid="2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Effect transition="in" filter="wipe(left)">
                                      <p:cBhvr>
                                        <p:cTn id="116" dur="500"/>
                                        <p:tgtEl>
                                          <p:spTgt spid="33">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33">
                                            <p:txEl>
                                              <p:pRg st="1" end="1"/>
                                            </p:txEl>
                                          </p:spTgt>
                                        </p:tgtEl>
                                        <p:attrNameLst>
                                          <p:attrName>style.visibility</p:attrName>
                                        </p:attrNameLst>
                                      </p:cBhvr>
                                      <p:to>
                                        <p:strVal val="visible"/>
                                      </p:to>
                                    </p:set>
                                    <p:animEffect transition="in" filter="wipe(left)">
                                      <p:cBhvr>
                                        <p:cTn id="121"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3" grpId="0"/>
      <p:bldP spid="14350" grpId="0"/>
      <p:bldP spid="22" grpId="0"/>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print"/>
          <a:srcRect/>
          <a:stretch>
            <a:fillRect/>
          </a:stretch>
        </p:blipFill>
        <p:spPr bwMode="auto">
          <a:xfrm>
            <a:off x="899592" y="2925316"/>
            <a:ext cx="563562" cy="6477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250825" y="127497"/>
            <a:ext cx="6110288" cy="1295400"/>
          </a:xfrm>
          <a:prstGeom prst="rect">
            <a:avLst/>
          </a:prstGeom>
          <a:noFill/>
          <a:ln w="9525">
            <a:noFill/>
            <a:miter lim="800000"/>
            <a:headEnd/>
            <a:tailEnd/>
          </a:ln>
        </p:spPr>
      </p:pic>
      <p:sp>
        <p:nvSpPr>
          <p:cNvPr id="14340" name="AutoShape 3"/>
          <p:cNvSpPr>
            <a:spLocks/>
          </p:cNvSpPr>
          <p:nvPr/>
        </p:nvSpPr>
        <p:spPr bwMode="auto">
          <a:xfrm>
            <a:off x="179388" y="156072"/>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145381"/>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1313333"/>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2" name="Rectangle 7"/>
          <p:cNvSpPr>
            <a:spLocks noChangeArrowheads="1"/>
          </p:cNvSpPr>
          <p:nvPr/>
        </p:nvSpPr>
        <p:spPr bwMode="auto">
          <a:xfrm>
            <a:off x="1619250" y="2985046"/>
            <a:ext cx="7524750" cy="1308050"/>
          </a:xfrm>
          <a:prstGeom prst="rect">
            <a:avLst/>
          </a:prstGeom>
          <a:solidFill>
            <a:srgbClr val="FFC000"/>
          </a:solidFill>
          <a:ln w="9525">
            <a:noFill/>
            <a:miter lim="800000"/>
            <a:headEnd/>
            <a:tailEnd/>
          </a:ln>
          <a:effectLst/>
        </p:spPr>
        <p:txBody>
          <a:bodyPr anchor="ctr">
            <a:spAutoFit/>
          </a:bodyPr>
          <a:lstStyle/>
          <a:p>
            <a:pPr algn="just"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dirty="0">
                <a:latin typeface="Arial" pitchFamily="34" charset="0"/>
                <a:ea typeface="Calibri" pitchFamily="34" charset="0"/>
                <a:cs typeface="Arial" pitchFamily="34" charset="0"/>
                <a:sym typeface="Wingdings" pitchFamily="2" charset="2"/>
              </a:rPr>
              <a:t>L’existence de formes mésomères traduit l’aptitude des électrons à pouvoir se délocaliser d’un endroit à un autre de l’édifice </a:t>
            </a:r>
            <a:r>
              <a:rPr lang="fr-FR" i="1" dirty="0" err="1">
                <a:latin typeface="Arial" pitchFamily="34" charset="0"/>
                <a:ea typeface="Calibri" pitchFamily="34" charset="0"/>
                <a:cs typeface="Arial" pitchFamily="34" charset="0"/>
                <a:sym typeface="Wingdings" pitchFamily="2" charset="2"/>
              </a:rPr>
              <a:t>polyatomique</a:t>
            </a:r>
            <a:r>
              <a:rPr lang="fr-FR" i="1" dirty="0">
                <a:latin typeface="Arial" pitchFamily="34" charset="0"/>
                <a:ea typeface="Calibri" pitchFamily="34" charset="0"/>
                <a:cs typeface="Arial" pitchFamily="34" charset="0"/>
                <a:sym typeface="Wingdings" pitchFamily="2" charset="2"/>
              </a:rPr>
              <a:t> : c’est pourquoi on parle de « </a:t>
            </a:r>
            <a:r>
              <a:rPr lang="fr-FR" b="1" i="1" dirty="0">
                <a:latin typeface="Arial" pitchFamily="34" charset="0"/>
                <a:ea typeface="Calibri" pitchFamily="34" charset="0"/>
                <a:cs typeface="Arial" pitchFamily="34" charset="0"/>
                <a:sym typeface="Wingdings" pitchFamily="2" charset="2"/>
              </a:rPr>
              <a:t>liaisons covalentes </a:t>
            </a:r>
            <a:r>
              <a:rPr lang="fr-FR" b="1" i="1" u="sng" dirty="0">
                <a:latin typeface="Arial" pitchFamily="34" charset="0"/>
                <a:ea typeface="Calibri" pitchFamily="34" charset="0"/>
                <a:cs typeface="Arial" pitchFamily="34" charset="0"/>
                <a:sym typeface="Wingdings" pitchFamily="2" charset="2"/>
              </a:rPr>
              <a:t>délocalisées</a:t>
            </a:r>
            <a:r>
              <a:rPr lang="fr-FR" i="1" dirty="0">
                <a:latin typeface="Arial" pitchFamily="34" charset="0"/>
                <a:ea typeface="Calibri" pitchFamily="34" charset="0"/>
                <a:cs typeface="Arial" pitchFamily="34" charset="0"/>
                <a:sym typeface="Wingdings" pitchFamily="2" charset="2"/>
              </a:rPr>
              <a:t> ». </a:t>
            </a:r>
            <a:endParaRPr lang="fr-FR" dirty="0">
              <a:latin typeface="Arial" pitchFamily="34" charset="0"/>
              <a:cs typeface="Arial" pitchFamily="34" charset="0"/>
              <a:sym typeface="Wingdings" pitchFamily="2" charset="2"/>
            </a:endParaRPr>
          </a:p>
          <a:p>
            <a:pPr eaLnBrk="0" hangingPunct="0">
              <a:defRPr/>
            </a:pPr>
            <a:endParaRPr lang="fr-FR" sz="700" dirty="0">
              <a:latin typeface="Arial" pitchFamily="34" charset="0"/>
              <a:ea typeface="Calibri" pitchFamily="34" charset="0"/>
              <a:cs typeface="Arial" pitchFamily="34" charset="0"/>
              <a:sym typeface="Wingdings" pitchFamily="2" charset="2"/>
            </a:endParaRPr>
          </a:p>
          <a:p>
            <a:pPr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u="sng" dirty="0">
                <a:latin typeface="Arial" pitchFamily="34" charset="0"/>
                <a:ea typeface="Calibri" pitchFamily="34" charset="0"/>
                <a:cs typeface="Arial" pitchFamily="34" charset="0"/>
                <a:sym typeface="Wingdings" pitchFamily="2" charset="2"/>
              </a:rPr>
              <a:t>Plus un édifice présente de formes mésomères et plus il est stable</a:t>
            </a:r>
            <a:r>
              <a:rPr lang="fr-FR" i="1" dirty="0">
                <a:latin typeface="Arial" pitchFamily="34" charset="0"/>
                <a:ea typeface="Calibri" pitchFamily="34" charset="0"/>
                <a:cs typeface="Arial" pitchFamily="34" charset="0"/>
                <a:sym typeface="Wingdings" pitchFamily="2" charset="2"/>
              </a:rPr>
              <a:t> …</a:t>
            </a:r>
            <a:endParaRPr lang="fr-FR" sz="1100" dirty="0">
              <a:latin typeface="Times New Roman" pitchFamily="18" charset="0"/>
              <a:ea typeface="Calibri" pitchFamily="34" charset="0"/>
              <a:cs typeface="Arial" pitchFamily="34" charset="0"/>
              <a:sym typeface="Wingdings" pitchFamily="2" charset="2"/>
            </a:endParaRPr>
          </a:p>
        </p:txBody>
      </p:sp>
      <p:sp>
        <p:nvSpPr>
          <p:cNvPr id="13" name="Forme libre 12"/>
          <p:cNvSpPr/>
          <p:nvPr/>
        </p:nvSpPr>
        <p:spPr>
          <a:xfrm>
            <a:off x="971550" y="198934"/>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987922"/>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695028"/>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722810"/>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4" cstate="print"/>
          <a:srcRect/>
          <a:stretch>
            <a:fillRect/>
          </a:stretch>
        </p:blipFill>
        <p:spPr bwMode="auto">
          <a:xfrm>
            <a:off x="7019925" y="54472"/>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44624"/>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24359"/>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05309"/>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783928"/>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546597"/>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32" name="Text Box 2"/>
          <p:cNvSpPr txBox="1">
            <a:spLocks noChangeArrowheads="1"/>
          </p:cNvSpPr>
          <p:nvPr/>
        </p:nvSpPr>
        <p:spPr bwMode="auto">
          <a:xfrm>
            <a:off x="0" y="1628800"/>
            <a:ext cx="9144000" cy="141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rgbClr val="002060"/>
                </a:solidFill>
                <a:effectLst/>
                <a:latin typeface="Arial" pitchFamily="34" charset="0"/>
                <a:cs typeface="Arial" pitchFamily="34" charset="0"/>
              </a:rPr>
              <a:t>- Chaque liaison C/O est </a:t>
            </a:r>
            <a:r>
              <a:rPr kumimoji="0" lang="fr-FR" b="1" i="0" u="none" strike="noStrike" cap="none" normalizeH="0" baseline="0" dirty="0" smtClean="0">
                <a:ln>
                  <a:noFill/>
                </a:ln>
                <a:solidFill>
                  <a:srgbClr val="FF0000"/>
                </a:solidFill>
                <a:effectLst/>
                <a:latin typeface="Arial" pitchFamily="34" charset="0"/>
                <a:cs typeface="Arial" pitchFamily="34" charset="0"/>
              </a:rPr>
              <a:t>SIMPLE</a:t>
            </a:r>
            <a:r>
              <a:rPr kumimoji="0" lang="fr-FR" b="0" i="0" u="none" strike="noStrike" cap="none" normalizeH="0" baseline="0" dirty="0" smtClean="0">
                <a:ln>
                  <a:noFill/>
                </a:ln>
                <a:solidFill>
                  <a:srgbClr val="FF0000"/>
                </a:solidFill>
                <a:effectLst/>
                <a:latin typeface="Arial" pitchFamily="34" charset="0"/>
                <a:cs typeface="Arial" pitchFamily="34" charset="0"/>
              </a:rPr>
              <a:t> les deux-tiers du temps </a:t>
            </a:r>
            <a:r>
              <a:rPr kumimoji="0" lang="fr-FR" b="0" i="0" u="none" strike="noStrike" cap="none" normalizeH="0" baseline="0" dirty="0" smtClean="0">
                <a:ln>
                  <a:noFill/>
                </a:ln>
                <a:solidFill>
                  <a:srgbClr val="002060"/>
                </a:solidFill>
                <a:effectLst/>
                <a:latin typeface="Arial" pitchFamily="34" charset="0"/>
                <a:cs typeface="Arial" pitchFamily="34" charset="0"/>
              </a:rPr>
              <a:t>et</a:t>
            </a:r>
            <a:r>
              <a:rPr kumimoji="0" lang="fr-FR" b="0" i="0" u="none" strike="noStrike" cap="none" normalizeH="0" baseline="0" dirty="0" smtClean="0">
                <a:ln>
                  <a:noFill/>
                </a:ln>
                <a:solidFill>
                  <a:srgbClr val="FF0000"/>
                </a:solidFill>
                <a:effectLst/>
                <a:latin typeface="Arial" pitchFamily="34" charset="0"/>
                <a:cs typeface="Arial" pitchFamily="34" charset="0"/>
              </a:rPr>
              <a:t> </a:t>
            </a:r>
            <a:r>
              <a:rPr kumimoji="0" lang="fr-FR" b="1" i="0" u="none" strike="noStrike" cap="none" normalizeH="0" baseline="0" dirty="0" smtClean="0">
                <a:ln>
                  <a:noFill/>
                </a:ln>
                <a:solidFill>
                  <a:srgbClr val="FF0000"/>
                </a:solidFill>
                <a:effectLst/>
                <a:latin typeface="Arial" pitchFamily="34" charset="0"/>
                <a:cs typeface="Arial" pitchFamily="34" charset="0"/>
              </a:rPr>
              <a:t>DOUBLE</a:t>
            </a:r>
            <a:r>
              <a:rPr kumimoji="0" lang="fr-FR" b="0" i="0" u="none" strike="noStrike" cap="none" normalizeH="0" dirty="0" smtClean="0">
                <a:ln>
                  <a:noFill/>
                </a:ln>
                <a:solidFill>
                  <a:srgbClr val="FF0000"/>
                </a:solidFill>
                <a:effectLst/>
                <a:latin typeface="Arial" pitchFamily="34" charset="0"/>
                <a:cs typeface="Arial" pitchFamily="34" charset="0"/>
              </a:rPr>
              <a:t> </a:t>
            </a:r>
            <a:r>
              <a:rPr kumimoji="0" lang="fr-FR" b="0" i="0" u="none" strike="noStrike" cap="none" normalizeH="0" baseline="0" dirty="0" smtClean="0">
                <a:ln>
                  <a:noFill/>
                </a:ln>
                <a:solidFill>
                  <a:srgbClr val="FF0000"/>
                </a:solidFill>
                <a:effectLst/>
                <a:latin typeface="Arial" pitchFamily="34" charset="0"/>
                <a:cs typeface="Arial" pitchFamily="34" charset="0"/>
              </a:rPr>
              <a:t>le tiers du temps </a:t>
            </a:r>
            <a:r>
              <a:rPr kumimoji="0" lang="fr-FR" b="0" i="0" u="none" strike="noStrike" cap="none" normalizeH="0" baseline="0" dirty="0" smtClean="0">
                <a:ln>
                  <a:noFill/>
                </a:ln>
                <a:solidFill>
                  <a:srgbClr val="002060"/>
                </a:solidFill>
                <a:effectLst/>
                <a:latin typeface="Arial" pitchFamily="34" charset="0"/>
                <a:cs typeface="Arial" pitchFamily="34" charset="0"/>
              </a:rPr>
              <a:t>restant (</a:t>
            </a:r>
            <a:r>
              <a:rPr kumimoji="0" lang="fr-FR" b="1" i="0" u="sng" strike="noStrike" cap="none" normalizeH="0" baseline="0" dirty="0" smtClean="0">
                <a:ln>
                  <a:noFill/>
                </a:ln>
                <a:solidFill>
                  <a:srgbClr val="002060"/>
                </a:solidFill>
                <a:effectLst/>
                <a:latin typeface="Arial" pitchFamily="34" charset="0"/>
                <a:cs typeface="Arial" pitchFamily="34" charset="0"/>
              </a:rPr>
              <a:t>indice de liaison 1,33</a:t>
            </a:r>
            <a:r>
              <a:rPr kumimoji="0" lang="fr-FR"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rgbClr val="002060"/>
                </a:solidFill>
                <a:effectLst/>
                <a:latin typeface="Arial" pitchFamily="34" charset="0"/>
                <a:cs typeface="Arial" pitchFamily="34" charset="0"/>
              </a:rPr>
              <a:t>- Chaque atome d’oxygène est </a:t>
            </a:r>
            <a:r>
              <a:rPr kumimoji="0" lang="fr-FR" b="1" i="0" u="none" strike="noStrike" cap="none" normalizeH="0" baseline="0" dirty="0" smtClean="0">
                <a:ln>
                  <a:noFill/>
                </a:ln>
                <a:solidFill>
                  <a:srgbClr val="FF0000"/>
                </a:solidFill>
                <a:effectLst/>
                <a:latin typeface="Arial" pitchFamily="34" charset="0"/>
                <a:cs typeface="Arial" pitchFamily="34" charset="0"/>
              </a:rPr>
              <a:t>NEUTRE</a:t>
            </a:r>
            <a:r>
              <a:rPr kumimoji="0" lang="fr-FR" b="0" i="0" u="none" strike="noStrike" cap="none" normalizeH="0" baseline="0" dirty="0" smtClean="0">
                <a:ln>
                  <a:noFill/>
                </a:ln>
                <a:solidFill>
                  <a:srgbClr val="FF0000"/>
                </a:solidFill>
                <a:effectLst/>
                <a:latin typeface="Arial" pitchFamily="34" charset="0"/>
                <a:cs typeface="Arial" pitchFamily="34" charset="0"/>
              </a:rPr>
              <a:t> 1/3 du temps </a:t>
            </a:r>
            <a:r>
              <a:rPr kumimoji="0" lang="fr-FR" b="0" i="0" u="none" strike="noStrike" cap="none" normalizeH="0" baseline="0" dirty="0" smtClean="0">
                <a:ln>
                  <a:noFill/>
                </a:ln>
                <a:solidFill>
                  <a:srgbClr val="002060"/>
                </a:solidFill>
                <a:effectLst/>
                <a:latin typeface="Arial" pitchFamily="34" charset="0"/>
                <a:cs typeface="Arial" pitchFamily="34" charset="0"/>
              </a:rPr>
              <a:t>et </a:t>
            </a:r>
            <a:r>
              <a:rPr kumimoji="0" lang="fr-FR" b="1" i="0" u="none" strike="noStrike" cap="none" normalizeH="0" baseline="0" dirty="0" smtClean="0">
                <a:ln>
                  <a:noFill/>
                </a:ln>
                <a:solidFill>
                  <a:srgbClr val="FF0000"/>
                </a:solidFill>
                <a:effectLst/>
                <a:latin typeface="Arial" pitchFamily="34" charset="0"/>
                <a:cs typeface="Arial" pitchFamily="34" charset="0"/>
              </a:rPr>
              <a:t>porte</a:t>
            </a:r>
            <a:r>
              <a:rPr kumimoji="0" lang="fr-FR" b="1" i="0" u="none" strike="noStrike" cap="none" normalizeH="0" dirty="0" smtClean="0">
                <a:ln>
                  <a:noFill/>
                </a:ln>
                <a:solidFill>
                  <a:srgbClr val="FF0000"/>
                </a:solidFill>
                <a:effectLst/>
                <a:latin typeface="Arial" pitchFamily="34" charset="0"/>
                <a:cs typeface="Arial" pitchFamily="34" charset="0"/>
              </a:rPr>
              <a:t> la CHARGE</a:t>
            </a:r>
            <a:r>
              <a:rPr kumimoji="0" lang="fr-FR" b="1" i="0" u="none" strike="noStrike" cap="none" normalizeH="0" baseline="0" dirty="0" smtClean="0">
                <a:ln>
                  <a:noFill/>
                </a:ln>
                <a:solidFill>
                  <a:srgbClr val="FF0000"/>
                </a:solidFill>
                <a:effectLst/>
                <a:latin typeface="Arial" pitchFamily="34" charset="0"/>
                <a:cs typeface="Arial" pitchFamily="34" charset="0"/>
              </a:rPr>
              <a:t> – e </a:t>
            </a:r>
            <a:r>
              <a:rPr kumimoji="0" lang="fr-FR" b="0" i="0" u="none" strike="noStrike" cap="none" normalizeH="0" baseline="0" dirty="0" smtClean="0">
                <a:ln>
                  <a:noFill/>
                </a:ln>
                <a:solidFill>
                  <a:srgbClr val="FF0000"/>
                </a:solidFill>
                <a:effectLst/>
                <a:latin typeface="Arial" pitchFamily="34" charset="0"/>
                <a:cs typeface="Arial" pitchFamily="34" charset="0"/>
              </a:rPr>
              <a:t>les deux tiers du temps</a:t>
            </a:r>
            <a:r>
              <a:rPr kumimoji="0" lang="fr-FR" b="0" i="0" u="none" strike="noStrike" cap="none" normalizeH="0" baseline="0" dirty="0" smtClean="0">
                <a:ln>
                  <a:noFill/>
                </a:ln>
                <a:solidFill>
                  <a:srgbClr val="002060"/>
                </a:solidFill>
                <a:effectLst/>
                <a:latin typeface="Arial" pitchFamily="34" charset="0"/>
                <a:cs typeface="Arial" pitchFamily="34" charset="0"/>
              </a:rPr>
              <a:t> restant (</a:t>
            </a:r>
            <a:r>
              <a:rPr kumimoji="0" lang="fr-FR" b="1" i="0" u="sng" strike="noStrike" cap="none" normalizeH="0" baseline="0" dirty="0" smtClean="0">
                <a:ln>
                  <a:noFill/>
                </a:ln>
                <a:solidFill>
                  <a:srgbClr val="002060"/>
                </a:solidFill>
                <a:effectLst/>
                <a:latin typeface="Arial" pitchFamily="34" charset="0"/>
                <a:cs typeface="Arial" pitchFamily="34" charset="0"/>
              </a:rPr>
              <a:t>charge moyenne égale à – 2e/3</a:t>
            </a:r>
            <a:r>
              <a:rPr kumimoji="0" lang="fr-FR"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 name="Groupe 28"/>
          <p:cNvGrpSpPr/>
          <p:nvPr/>
        </p:nvGrpSpPr>
        <p:grpSpPr>
          <a:xfrm>
            <a:off x="179512" y="4077072"/>
            <a:ext cx="8784976" cy="1296144"/>
            <a:chOff x="179512" y="4077072"/>
            <a:chExt cx="8784976" cy="1296144"/>
          </a:xfrm>
        </p:grpSpPr>
        <p:pic>
          <p:nvPicPr>
            <p:cNvPr id="33" name="Image 32"/>
            <p:cNvPicPr/>
            <p:nvPr/>
          </p:nvPicPr>
          <p:blipFill>
            <a:blip r:embed="rId5" cstate="print"/>
            <a:srcRect l="72340" t="22257" r="13590" b="31700"/>
            <a:stretch>
              <a:fillRect/>
            </a:stretch>
          </p:blipFill>
          <p:spPr bwMode="auto">
            <a:xfrm>
              <a:off x="179512" y="4077072"/>
              <a:ext cx="792088" cy="1296144"/>
            </a:xfrm>
            <a:prstGeom prst="rect">
              <a:avLst/>
            </a:prstGeom>
            <a:noFill/>
            <a:ln w="9525">
              <a:noFill/>
              <a:miter lim="800000"/>
              <a:headEnd/>
              <a:tailEnd/>
            </a:ln>
          </p:spPr>
        </p:pic>
        <p:sp>
          <p:nvSpPr>
            <p:cNvPr id="34" name="Rectangle 33"/>
            <p:cNvSpPr/>
            <p:nvPr/>
          </p:nvSpPr>
          <p:spPr>
            <a:xfrm>
              <a:off x="1187624" y="4581128"/>
              <a:ext cx="7776864" cy="707886"/>
            </a:xfrm>
            <a:prstGeom prst="rect">
              <a:avLst/>
            </a:prstGeom>
            <a:solidFill>
              <a:srgbClr val="FFFF00"/>
            </a:solidFill>
          </p:spPr>
          <p:txBody>
            <a:bodyPr wrap="square">
              <a:spAutoFit/>
            </a:bodyPr>
            <a:lstStyle/>
            <a:p>
              <a:pPr algn="ctr"/>
              <a:r>
                <a:rPr lang="fr-FR" sz="2000" b="1" dirty="0" smtClean="0">
                  <a:latin typeface="Arial Black" pitchFamily="34" charset="0"/>
                </a:rPr>
                <a:t>Quels sont les enchaînements qui peuvent donner lieu à une délocalisation électronique ?</a:t>
              </a:r>
              <a:endParaRPr lang="fr-FR" sz="2000" dirty="0">
                <a:latin typeface="Arial Black" pitchFamily="34" charset="0"/>
              </a:endParaRPr>
            </a:p>
          </p:txBody>
        </p:sp>
      </p:grpSp>
      <p:sp>
        <p:nvSpPr>
          <p:cNvPr id="35" name="Rectangle 34"/>
          <p:cNvSpPr/>
          <p:nvPr/>
        </p:nvSpPr>
        <p:spPr>
          <a:xfrm>
            <a:off x="0" y="5445224"/>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Liaison </a:t>
            </a:r>
            <a:r>
              <a:rPr lang="fr-FR" sz="2000" dirty="0" smtClean="0">
                <a:latin typeface="Arial" charset="0"/>
                <a:cs typeface="Arial" charset="0"/>
              </a:rPr>
              <a:t>multiple (</a:t>
            </a:r>
            <a:r>
              <a:rPr lang="fr-FR" sz="2000" dirty="0" smtClean="0">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dirty="0" smtClean="0">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dirty="0" smtClean="0">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36" name="Picture 4"/>
          <p:cNvPicPr>
            <a:picLocks noChangeAspect="1" noChangeArrowheads="1"/>
          </p:cNvPicPr>
          <p:nvPr/>
        </p:nvPicPr>
        <p:blipFill>
          <a:blip r:embed="rId6" cstate="print"/>
          <a:srcRect/>
          <a:stretch>
            <a:fillRect/>
          </a:stretch>
        </p:blipFill>
        <p:spPr bwMode="auto">
          <a:xfrm>
            <a:off x="684213" y="6153249"/>
            <a:ext cx="3171825" cy="533400"/>
          </a:xfrm>
          <a:prstGeom prst="rect">
            <a:avLst/>
          </a:prstGeom>
          <a:noFill/>
          <a:ln w="9525">
            <a:noFill/>
            <a:miter lim="800000"/>
            <a:headEnd/>
            <a:tailEnd/>
          </a:ln>
        </p:spPr>
      </p:pic>
      <p:sp>
        <p:nvSpPr>
          <p:cNvPr id="37" name="Forme libre 36"/>
          <p:cNvSpPr/>
          <p:nvPr/>
        </p:nvSpPr>
        <p:spPr>
          <a:xfrm rot="4927779" flipH="1">
            <a:off x="1614488" y="5827812"/>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8" name="Forme libre 37"/>
          <p:cNvSpPr/>
          <p:nvPr/>
        </p:nvSpPr>
        <p:spPr>
          <a:xfrm rot="4210614" flipH="1">
            <a:off x="2897981" y="5992119"/>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39" name="Connecteur droit avec flèche 38"/>
          <p:cNvCxnSpPr/>
          <p:nvPr/>
        </p:nvCxnSpPr>
        <p:spPr>
          <a:xfrm>
            <a:off x="4140200" y="6440587"/>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AutoShape 3"/>
          <p:cNvSpPr>
            <a:spLocks/>
          </p:cNvSpPr>
          <p:nvPr/>
        </p:nvSpPr>
        <p:spPr bwMode="auto">
          <a:xfrm>
            <a:off x="539750" y="5864324"/>
            <a:ext cx="144463" cy="936625"/>
          </a:xfrm>
          <a:prstGeom prst="leftBracket">
            <a:avLst>
              <a:gd name="adj" fmla="val 13267"/>
            </a:avLst>
          </a:prstGeom>
          <a:noFill/>
          <a:ln w="19050">
            <a:solidFill>
              <a:srgbClr val="000000"/>
            </a:solidFill>
            <a:round/>
            <a:headEnd/>
            <a:tailEnd/>
          </a:ln>
        </p:spPr>
        <p:txBody>
          <a:bodyPr/>
          <a:lstStyle/>
          <a:p>
            <a:endParaRPr lang="fr-FR"/>
          </a:p>
        </p:txBody>
      </p:sp>
      <p:sp>
        <p:nvSpPr>
          <p:cNvPr id="41" name="AutoShape 2"/>
          <p:cNvSpPr>
            <a:spLocks/>
          </p:cNvSpPr>
          <p:nvPr/>
        </p:nvSpPr>
        <p:spPr bwMode="auto">
          <a:xfrm flipH="1">
            <a:off x="8820150" y="5877272"/>
            <a:ext cx="144463" cy="935038"/>
          </a:xfrm>
          <a:prstGeom prst="leftBracket">
            <a:avLst>
              <a:gd name="adj" fmla="val 16061"/>
            </a:avLst>
          </a:prstGeom>
          <a:noFill/>
          <a:ln w="19050">
            <a:solidFill>
              <a:srgbClr val="000000"/>
            </a:solidFill>
            <a:round/>
            <a:headEnd/>
            <a:tailEnd/>
          </a:ln>
        </p:spPr>
        <p:txBody>
          <a:bodyPr/>
          <a:lstStyle/>
          <a:p>
            <a:endParaRPr lang="fr-FR"/>
          </a:p>
        </p:txBody>
      </p:sp>
      <p:pic>
        <p:nvPicPr>
          <p:cNvPr id="42" name="Picture 5"/>
          <p:cNvPicPr>
            <a:picLocks noChangeAspect="1" noChangeArrowheads="1"/>
          </p:cNvPicPr>
          <p:nvPr/>
        </p:nvPicPr>
        <p:blipFill>
          <a:blip r:embed="rId7" cstate="print"/>
          <a:srcRect/>
          <a:stretch>
            <a:fillRect/>
          </a:stretch>
        </p:blipFill>
        <p:spPr bwMode="auto">
          <a:xfrm>
            <a:off x="4859338" y="5864324"/>
            <a:ext cx="3810000" cy="79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800" decel="100000"/>
                                        <p:tgtEl>
                                          <p:spTgt spid="14338"/>
                                        </p:tgtEl>
                                      </p:cBhvr>
                                    </p:animEffect>
                                    <p:anim calcmode="lin" valueType="num">
                                      <p:cBhvr>
                                        <p:cTn id="8" dur="800" decel="100000" fill="hold"/>
                                        <p:tgtEl>
                                          <p:spTgt spid="14338"/>
                                        </p:tgtEl>
                                        <p:attrNameLst>
                                          <p:attrName>style.rotation</p:attrName>
                                        </p:attrNameLst>
                                      </p:cBhvr>
                                      <p:tavLst>
                                        <p:tav tm="0">
                                          <p:val>
                                            <p:fltVal val="-90"/>
                                          </p:val>
                                        </p:tav>
                                        <p:tav tm="100000">
                                          <p:val>
                                            <p:fltVal val="0"/>
                                          </p:val>
                                        </p:tav>
                                      </p:tavLst>
                                    </p:anim>
                                    <p:anim calcmode="lin" valueType="num">
                                      <p:cBhvr>
                                        <p:cTn id="9" dur="800" decel="100000" fill="hold"/>
                                        <p:tgtEl>
                                          <p:spTgt spid="14338"/>
                                        </p:tgtEl>
                                        <p:attrNameLst>
                                          <p:attrName>ppt_x</p:attrName>
                                        </p:attrNameLst>
                                      </p:cBhvr>
                                      <p:tavLst>
                                        <p:tav tm="0">
                                          <p:val>
                                            <p:strVal val="#ppt_x+0.4"/>
                                          </p:val>
                                        </p:tav>
                                        <p:tav tm="100000">
                                          <p:val>
                                            <p:strVal val="#ppt_x-0.05"/>
                                          </p:val>
                                        </p:tav>
                                      </p:tavLst>
                                    </p:anim>
                                    <p:anim calcmode="lin" valueType="num">
                                      <p:cBhvr>
                                        <p:cTn id="10" dur="800" decel="100000" fill="hold"/>
                                        <p:tgtEl>
                                          <p:spTgt spid="143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80">
                                          <p:stCondLst>
                                            <p:cond delay="0"/>
                                          </p:stCondLst>
                                        </p:cTn>
                                        <p:tgtEl>
                                          <p:spTgt spid="29"/>
                                        </p:tgtEl>
                                      </p:cBhvr>
                                    </p:animEffect>
                                    <p:anim calcmode="lin" valueType="num">
                                      <p:cBhvr>
                                        <p:cTn id="2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 dur="26">
                                          <p:stCondLst>
                                            <p:cond delay="650"/>
                                          </p:stCondLst>
                                        </p:cTn>
                                        <p:tgtEl>
                                          <p:spTgt spid="29"/>
                                        </p:tgtEl>
                                      </p:cBhvr>
                                      <p:to x="100000" y="60000"/>
                                    </p:animScale>
                                    <p:animScale>
                                      <p:cBhvr>
                                        <p:cTn id="32" dur="166" decel="50000">
                                          <p:stCondLst>
                                            <p:cond delay="676"/>
                                          </p:stCondLst>
                                        </p:cTn>
                                        <p:tgtEl>
                                          <p:spTgt spid="29"/>
                                        </p:tgtEl>
                                      </p:cBhvr>
                                      <p:to x="100000" y="100000"/>
                                    </p:animScale>
                                    <p:animScale>
                                      <p:cBhvr>
                                        <p:cTn id="33" dur="26">
                                          <p:stCondLst>
                                            <p:cond delay="1312"/>
                                          </p:stCondLst>
                                        </p:cTn>
                                        <p:tgtEl>
                                          <p:spTgt spid="29"/>
                                        </p:tgtEl>
                                      </p:cBhvr>
                                      <p:to x="100000" y="80000"/>
                                    </p:animScale>
                                    <p:animScale>
                                      <p:cBhvr>
                                        <p:cTn id="34" dur="166" decel="50000">
                                          <p:stCondLst>
                                            <p:cond delay="1338"/>
                                          </p:stCondLst>
                                        </p:cTn>
                                        <p:tgtEl>
                                          <p:spTgt spid="29"/>
                                        </p:tgtEl>
                                      </p:cBhvr>
                                      <p:to x="100000" y="100000"/>
                                    </p:animScale>
                                    <p:animScale>
                                      <p:cBhvr>
                                        <p:cTn id="35" dur="26">
                                          <p:stCondLst>
                                            <p:cond delay="1642"/>
                                          </p:stCondLst>
                                        </p:cTn>
                                        <p:tgtEl>
                                          <p:spTgt spid="29"/>
                                        </p:tgtEl>
                                      </p:cBhvr>
                                      <p:to x="100000" y="90000"/>
                                    </p:animScale>
                                    <p:animScale>
                                      <p:cBhvr>
                                        <p:cTn id="36" dur="166" decel="50000">
                                          <p:stCondLst>
                                            <p:cond delay="1668"/>
                                          </p:stCondLst>
                                        </p:cTn>
                                        <p:tgtEl>
                                          <p:spTgt spid="29"/>
                                        </p:tgtEl>
                                      </p:cBhvr>
                                      <p:to x="100000" y="100000"/>
                                    </p:animScale>
                                    <p:animScale>
                                      <p:cBhvr>
                                        <p:cTn id="37" dur="26">
                                          <p:stCondLst>
                                            <p:cond delay="1808"/>
                                          </p:stCondLst>
                                        </p:cTn>
                                        <p:tgtEl>
                                          <p:spTgt spid="29"/>
                                        </p:tgtEl>
                                      </p:cBhvr>
                                      <p:to x="100000" y="95000"/>
                                    </p:animScale>
                                    <p:animScale>
                                      <p:cBhvr>
                                        <p:cTn id="38" dur="166" decel="50000">
                                          <p:stCondLst>
                                            <p:cond delay="1834"/>
                                          </p:stCondLst>
                                        </p:cTn>
                                        <p:tgtEl>
                                          <p:spTgt spid="2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988"/>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 Liaison 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4213" y="681038"/>
            <a:ext cx="3171825" cy="533400"/>
          </a:xfrm>
          <a:prstGeom prst="rect">
            <a:avLst/>
          </a:prstGeom>
          <a:noFill/>
          <a:ln w="9525">
            <a:noFill/>
            <a:miter lim="800000"/>
            <a:headEnd/>
            <a:tailEnd/>
          </a:ln>
        </p:spPr>
      </p:pic>
      <p:sp>
        <p:nvSpPr>
          <p:cNvPr id="6" name="Forme libre 5"/>
          <p:cNvSpPr/>
          <p:nvPr/>
        </p:nvSpPr>
        <p:spPr>
          <a:xfrm rot="4927779" flipH="1">
            <a:off x="1614488" y="355600"/>
            <a:ext cx="446088"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10614" flipH="1">
            <a:off x="2897981" y="519907"/>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8" name="Connecteur droit avec flèche 7"/>
          <p:cNvCxnSpPr/>
          <p:nvPr/>
        </p:nvCxnSpPr>
        <p:spPr>
          <a:xfrm>
            <a:off x="4140200" y="968375"/>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AutoShape 3"/>
          <p:cNvSpPr>
            <a:spLocks/>
          </p:cNvSpPr>
          <p:nvPr/>
        </p:nvSpPr>
        <p:spPr bwMode="auto">
          <a:xfrm>
            <a:off x="684213" y="404813"/>
            <a:ext cx="142875" cy="804862"/>
          </a:xfrm>
          <a:prstGeom prst="leftBracket">
            <a:avLst>
              <a:gd name="adj" fmla="val 13353"/>
            </a:avLst>
          </a:prstGeom>
          <a:noFill/>
          <a:ln w="19050">
            <a:solidFill>
              <a:srgbClr val="000000"/>
            </a:solidFill>
            <a:round/>
            <a:headEnd/>
            <a:tailEnd/>
          </a:ln>
        </p:spPr>
        <p:txBody>
          <a:bodyPr/>
          <a:lstStyle/>
          <a:p>
            <a:endParaRPr lang="fr-FR"/>
          </a:p>
        </p:txBody>
      </p:sp>
      <p:sp>
        <p:nvSpPr>
          <p:cNvPr id="10" name="AutoShape 2"/>
          <p:cNvSpPr>
            <a:spLocks/>
          </p:cNvSpPr>
          <p:nvPr/>
        </p:nvSpPr>
        <p:spPr bwMode="auto">
          <a:xfrm flipH="1">
            <a:off x="8748713" y="404813"/>
            <a:ext cx="144462" cy="792162"/>
          </a:xfrm>
          <a:prstGeom prst="leftBracket">
            <a:avLst>
              <a:gd name="adj" fmla="val 16019"/>
            </a:avLst>
          </a:prstGeom>
          <a:noFill/>
          <a:ln w="19050">
            <a:solidFill>
              <a:srgbClr val="000000"/>
            </a:solidFill>
            <a:round/>
            <a:headEnd/>
            <a:tailEnd/>
          </a:ln>
        </p:spPr>
        <p:txBody>
          <a:bodyPr/>
          <a:lstStyle/>
          <a:p>
            <a:endParaRPr lang="fr-FR"/>
          </a:p>
        </p:txBody>
      </p:sp>
      <p:pic>
        <p:nvPicPr>
          <p:cNvPr id="11" name="Picture 5"/>
          <p:cNvPicPr>
            <a:picLocks noChangeAspect="1" noChangeArrowheads="1"/>
          </p:cNvPicPr>
          <p:nvPr/>
        </p:nvPicPr>
        <p:blipFill>
          <a:blip r:embed="rId3" cstate="print"/>
          <a:srcRect/>
          <a:stretch>
            <a:fillRect/>
          </a:stretch>
        </p:blipFill>
        <p:spPr bwMode="auto">
          <a:xfrm>
            <a:off x="4859338" y="392113"/>
            <a:ext cx="3810000" cy="790575"/>
          </a:xfrm>
          <a:prstGeom prst="rect">
            <a:avLst/>
          </a:prstGeom>
          <a:noFill/>
          <a:ln w="9525">
            <a:noFill/>
            <a:miter lim="800000"/>
            <a:headEnd/>
            <a:tailEnd/>
          </a:ln>
        </p:spPr>
      </p:pic>
      <p:sp>
        <p:nvSpPr>
          <p:cNvPr id="12" name="Rectangle 11"/>
          <p:cNvSpPr/>
          <p:nvPr/>
        </p:nvSpPr>
        <p:spPr>
          <a:xfrm>
            <a:off x="0" y="3501008"/>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13" name="Picture 6"/>
          <p:cNvPicPr>
            <a:picLocks noChangeAspect="1" noChangeArrowheads="1"/>
          </p:cNvPicPr>
          <p:nvPr/>
        </p:nvPicPr>
        <p:blipFill>
          <a:blip r:embed="rId4" cstate="print"/>
          <a:srcRect/>
          <a:stretch>
            <a:fillRect/>
          </a:stretch>
        </p:blipFill>
        <p:spPr bwMode="auto">
          <a:xfrm>
            <a:off x="1116013" y="4269358"/>
            <a:ext cx="2362200" cy="552450"/>
          </a:xfrm>
          <a:prstGeom prst="rect">
            <a:avLst/>
          </a:prstGeom>
          <a:noFill/>
          <a:ln w="9525">
            <a:noFill/>
            <a:miter lim="800000"/>
            <a:headEnd/>
            <a:tailEnd/>
          </a:ln>
        </p:spPr>
      </p:pic>
      <p:sp>
        <p:nvSpPr>
          <p:cNvPr id="14" name="Forme libre 13"/>
          <p:cNvSpPr/>
          <p:nvPr/>
        </p:nvSpPr>
        <p:spPr>
          <a:xfrm rot="6217665" flipH="1">
            <a:off x="1593850" y="4059808"/>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4210614" flipH="1">
            <a:off x="2624931" y="4173315"/>
            <a:ext cx="385763" cy="29210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6" name="Connecteur droit avec flèche 15"/>
          <p:cNvCxnSpPr/>
          <p:nvPr/>
        </p:nvCxnSpPr>
        <p:spPr>
          <a:xfrm>
            <a:off x="3779838" y="4558283"/>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AutoShape 3"/>
          <p:cNvSpPr>
            <a:spLocks/>
          </p:cNvSpPr>
          <p:nvPr/>
        </p:nvSpPr>
        <p:spPr bwMode="auto">
          <a:xfrm>
            <a:off x="719138" y="3940746"/>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18" name="AutoShape 2"/>
          <p:cNvSpPr>
            <a:spLocks/>
          </p:cNvSpPr>
          <p:nvPr/>
        </p:nvSpPr>
        <p:spPr bwMode="auto">
          <a:xfrm flipH="1">
            <a:off x="7524750" y="3932808"/>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19" name="Picture 7"/>
          <p:cNvPicPr>
            <a:picLocks noChangeAspect="1" noChangeArrowheads="1"/>
          </p:cNvPicPr>
          <p:nvPr/>
        </p:nvPicPr>
        <p:blipFill>
          <a:blip r:embed="rId5" cstate="print"/>
          <a:srcRect/>
          <a:stretch>
            <a:fillRect/>
          </a:stretch>
        </p:blipFill>
        <p:spPr bwMode="auto">
          <a:xfrm>
            <a:off x="4716463" y="3982021"/>
            <a:ext cx="2562225" cy="819150"/>
          </a:xfrm>
          <a:prstGeom prst="rect">
            <a:avLst/>
          </a:prstGeom>
          <a:noFill/>
          <a:ln w="9525">
            <a:noFill/>
            <a:miter lim="800000"/>
            <a:headEnd/>
            <a:tailEnd/>
          </a:ln>
        </p:spPr>
      </p:pic>
      <p:pic>
        <p:nvPicPr>
          <p:cNvPr id="23" name="Picture 4"/>
          <p:cNvPicPr>
            <a:picLocks noChangeAspect="1" noChangeArrowheads="1"/>
          </p:cNvPicPr>
          <p:nvPr/>
        </p:nvPicPr>
        <p:blipFill>
          <a:blip r:embed="rId6" cstate="print"/>
          <a:srcRect/>
          <a:stretch>
            <a:fillRect/>
          </a:stretch>
        </p:blipFill>
        <p:spPr bwMode="auto">
          <a:xfrm>
            <a:off x="1403350" y="5592911"/>
            <a:ext cx="2352675" cy="695325"/>
          </a:xfrm>
          <a:prstGeom prst="rect">
            <a:avLst/>
          </a:prstGeom>
          <a:noFill/>
          <a:ln w="9525">
            <a:noFill/>
            <a:miter lim="800000"/>
            <a:headEnd/>
            <a:tailEnd/>
          </a:ln>
        </p:spPr>
      </p:pic>
      <p:pic>
        <p:nvPicPr>
          <p:cNvPr id="24" name="Picture 7"/>
          <p:cNvPicPr>
            <a:picLocks noChangeAspect="1" noChangeArrowheads="1"/>
          </p:cNvPicPr>
          <p:nvPr/>
        </p:nvPicPr>
        <p:blipFill>
          <a:blip r:embed="rId7" cstate="print"/>
          <a:srcRect/>
          <a:stretch>
            <a:fillRect/>
          </a:stretch>
        </p:blipFill>
        <p:spPr bwMode="auto">
          <a:xfrm>
            <a:off x="4932363" y="5508774"/>
            <a:ext cx="2371725" cy="800100"/>
          </a:xfrm>
          <a:prstGeom prst="rect">
            <a:avLst/>
          </a:prstGeom>
          <a:noFill/>
          <a:ln w="9525">
            <a:noFill/>
            <a:miter lim="800000"/>
            <a:headEnd/>
            <a:tailEnd/>
          </a:ln>
        </p:spPr>
      </p:pic>
      <p:sp>
        <p:nvSpPr>
          <p:cNvPr id="28" name="Rectangle 27"/>
          <p:cNvSpPr/>
          <p:nvPr/>
        </p:nvSpPr>
        <p:spPr>
          <a:xfrm>
            <a:off x="0" y="511712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29" name="Connecteur droit avec flèche 28"/>
          <p:cNvCxnSpPr/>
          <p:nvPr/>
        </p:nvCxnSpPr>
        <p:spPr>
          <a:xfrm>
            <a:off x="4067175" y="613424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utoShape 3"/>
          <p:cNvSpPr>
            <a:spLocks/>
          </p:cNvSpPr>
          <p:nvPr/>
        </p:nvSpPr>
        <p:spPr bwMode="auto">
          <a:xfrm>
            <a:off x="1006475" y="565164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31" name="AutoShape 2"/>
          <p:cNvSpPr>
            <a:spLocks/>
          </p:cNvSpPr>
          <p:nvPr/>
        </p:nvSpPr>
        <p:spPr bwMode="auto">
          <a:xfrm flipH="1">
            <a:off x="7812088" y="572467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33" name="Forme libre 32"/>
          <p:cNvSpPr/>
          <p:nvPr/>
        </p:nvSpPr>
        <p:spPr>
          <a:xfrm rot="6217665" flipH="1">
            <a:off x="1812925" y="5576933"/>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 name="Rectangle 33"/>
          <p:cNvSpPr/>
          <p:nvPr/>
        </p:nvSpPr>
        <p:spPr>
          <a:xfrm>
            <a:off x="0" y="1772816"/>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 </a:t>
            </a:r>
            <a:r>
              <a:rPr lang="fr-FR" sz="2000" dirty="0" smtClean="0">
                <a:latin typeface="Arial" charset="0"/>
                <a:cs typeface="Arial" charset="0"/>
              </a:rPr>
              <a:t> </a:t>
            </a:r>
            <a:r>
              <a:rPr lang="fr-FR" sz="2000" dirty="0">
                <a:latin typeface="Arial" charset="0"/>
                <a:cs typeface="Arial" charset="0"/>
              </a:rPr>
              <a:t>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pic>
        <p:nvPicPr>
          <p:cNvPr id="35" name="Picture 2"/>
          <p:cNvPicPr>
            <a:picLocks noChangeAspect="1" noChangeArrowheads="1"/>
          </p:cNvPicPr>
          <p:nvPr/>
        </p:nvPicPr>
        <p:blipFill>
          <a:blip r:embed="rId8" cstate="print"/>
          <a:srcRect/>
          <a:stretch>
            <a:fillRect/>
          </a:stretch>
        </p:blipFill>
        <p:spPr bwMode="auto">
          <a:xfrm>
            <a:off x="1258888" y="2241302"/>
            <a:ext cx="2447925" cy="666750"/>
          </a:xfrm>
          <a:prstGeom prst="rect">
            <a:avLst/>
          </a:prstGeom>
          <a:noFill/>
          <a:ln w="9525">
            <a:noFill/>
            <a:miter lim="800000"/>
            <a:headEnd/>
            <a:tailEnd/>
          </a:ln>
        </p:spPr>
      </p:pic>
      <p:pic>
        <p:nvPicPr>
          <p:cNvPr id="36" name="Picture 3"/>
          <p:cNvPicPr>
            <a:picLocks noChangeAspect="1" noChangeArrowheads="1"/>
          </p:cNvPicPr>
          <p:nvPr/>
        </p:nvPicPr>
        <p:blipFill>
          <a:blip r:embed="rId9" cstate="print"/>
          <a:srcRect/>
          <a:stretch>
            <a:fillRect/>
          </a:stretch>
        </p:blipFill>
        <p:spPr bwMode="auto">
          <a:xfrm>
            <a:off x="4643438" y="2193677"/>
            <a:ext cx="2838450" cy="695325"/>
          </a:xfrm>
          <a:prstGeom prst="rect">
            <a:avLst/>
          </a:prstGeom>
          <a:noFill/>
          <a:ln w="9525">
            <a:noFill/>
            <a:miter lim="800000"/>
            <a:headEnd/>
            <a:tailEnd/>
          </a:ln>
        </p:spPr>
      </p:pic>
      <p:cxnSp>
        <p:nvCxnSpPr>
          <p:cNvPr id="37" name="Connecteur droit avec flèche 36"/>
          <p:cNvCxnSpPr/>
          <p:nvPr/>
        </p:nvCxnSpPr>
        <p:spPr>
          <a:xfrm>
            <a:off x="3995738" y="2722314"/>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AutoShape 3"/>
          <p:cNvSpPr>
            <a:spLocks/>
          </p:cNvSpPr>
          <p:nvPr/>
        </p:nvSpPr>
        <p:spPr bwMode="auto">
          <a:xfrm>
            <a:off x="935038" y="2241302"/>
            <a:ext cx="107950" cy="755650"/>
          </a:xfrm>
          <a:prstGeom prst="leftBracket">
            <a:avLst>
              <a:gd name="adj" fmla="val 13384"/>
            </a:avLst>
          </a:prstGeom>
          <a:noFill/>
          <a:ln w="19050">
            <a:solidFill>
              <a:srgbClr val="000000"/>
            </a:solidFill>
            <a:round/>
            <a:headEnd/>
            <a:tailEnd/>
          </a:ln>
        </p:spPr>
        <p:txBody>
          <a:bodyPr/>
          <a:lstStyle/>
          <a:p>
            <a:endParaRPr lang="fr-FR"/>
          </a:p>
        </p:txBody>
      </p:sp>
      <p:sp>
        <p:nvSpPr>
          <p:cNvPr id="39" name="AutoShape 2"/>
          <p:cNvSpPr>
            <a:spLocks/>
          </p:cNvSpPr>
          <p:nvPr/>
        </p:nvSpPr>
        <p:spPr bwMode="auto">
          <a:xfrm flipH="1">
            <a:off x="7596188" y="2276227"/>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40" name="Forme libre 39"/>
          <p:cNvSpPr/>
          <p:nvPr/>
        </p:nvSpPr>
        <p:spPr>
          <a:xfrm rot="4927779" flipH="1">
            <a:off x="2093913" y="2119443"/>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par>
                          <p:cTn id="91" fill="hold">
                            <p:stCondLst>
                              <p:cond delay="2500"/>
                            </p:stCondLst>
                            <p:childTnLst>
                              <p:par>
                                <p:cTn id="92" presetID="22" presetClass="entr" presetSubtype="8"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P spid="28" grpId="0" animBg="1"/>
      <p:bldP spid="30" grpId="0" animBg="1"/>
      <p:bldP spid="31" grpId="0" animBg="1"/>
      <p:bldP spid="34"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88" y="44624"/>
            <a:ext cx="1871662"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Gaz nobles</a:t>
            </a:r>
          </a:p>
        </p:txBody>
      </p:sp>
      <p:sp>
        <p:nvSpPr>
          <p:cNvPr id="5" name="Flèche droite 4"/>
          <p:cNvSpPr/>
          <p:nvPr/>
        </p:nvSpPr>
        <p:spPr>
          <a:xfrm>
            <a:off x="2124075" y="189086"/>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2916238" y="44624"/>
            <a:ext cx="36004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Réactivité chimique quasi-nulle</a:t>
            </a:r>
          </a:p>
        </p:txBody>
      </p:sp>
      <p:sp>
        <p:nvSpPr>
          <p:cNvPr id="7" name="ZoneTexte 9"/>
          <p:cNvSpPr txBox="1">
            <a:spLocks noChangeArrowheads="1"/>
          </p:cNvSpPr>
          <p:nvPr/>
        </p:nvSpPr>
        <p:spPr bwMode="auto">
          <a:xfrm>
            <a:off x="1042988" y="508610"/>
            <a:ext cx="7814062" cy="400110"/>
          </a:xfrm>
          <a:prstGeom prst="rect">
            <a:avLst/>
          </a:prstGeom>
          <a:noFill/>
          <a:ln w="9525">
            <a:noFill/>
            <a:miter lim="800000"/>
            <a:headEnd/>
            <a:tailEnd/>
          </a:ln>
        </p:spPr>
        <p:txBody>
          <a:bodyPr wrap="none">
            <a:spAutoFit/>
          </a:bodyPr>
          <a:lstStyle/>
          <a:p>
            <a:r>
              <a:rPr lang="fr-FR" sz="2000" u="sng" dirty="0">
                <a:latin typeface="Calibri" pitchFamily="34" charset="0"/>
              </a:rPr>
              <a:t>Cause</a:t>
            </a:r>
            <a:r>
              <a:rPr lang="fr-FR" sz="2000" dirty="0">
                <a:latin typeface="Calibri" pitchFamily="34" charset="0"/>
              </a:rPr>
              <a:t> : configurations électroniques </a:t>
            </a:r>
            <a:r>
              <a:rPr lang="fr-FR" sz="2000" b="1" dirty="0">
                <a:solidFill>
                  <a:srgbClr val="FF0000"/>
                </a:solidFill>
                <a:latin typeface="Calibri" pitchFamily="34" charset="0"/>
              </a:rPr>
              <a:t>1s</a:t>
            </a:r>
            <a:r>
              <a:rPr lang="fr-FR" sz="2000" b="1" baseline="30000" dirty="0">
                <a:solidFill>
                  <a:srgbClr val="FF0000"/>
                </a:solidFill>
                <a:latin typeface="Calibri" pitchFamily="34" charset="0"/>
              </a:rPr>
              <a:t>2</a:t>
            </a:r>
            <a:r>
              <a:rPr lang="fr-FR" sz="2000" dirty="0">
                <a:latin typeface="Calibri" pitchFamily="34" charset="0"/>
              </a:rPr>
              <a:t>, 1s</a:t>
            </a:r>
            <a:r>
              <a:rPr lang="fr-FR" sz="2000" baseline="30000" dirty="0">
                <a:latin typeface="Calibri" pitchFamily="34" charset="0"/>
              </a:rPr>
              <a:t>2</a:t>
            </a:r>
            <a:r>
              <a:rPr lang="fr-FR" sz="2000" dirty="0">
                <a:latin typeface="Calibri" pitchFamily="34" charset="0"/>
              </a:rPr>
              <a:t> </a:t>
            </a:r>
            <a:r>
              <a:rPr lang="fr-FR" sz="2000" b="1" dirty="0">
                <a:solidFill>
                  <a:srgbClr val="FF0000"/>
                </a:solidFill>
                <a:latin typeface="Calibri" pitchFamily="34" charset="0"/>
              </a:rPr>
              <a:t>2s</a:t>
            </a:r>
            <a:r>
              <a:rPr lang="fr-FR" sz="2000" b="1" baseline="30000" dirty="0">
                <a:solidFill>
                  <a:srgbClr val="FF0000"/>
                </a:solidFill>
                <a:latin typeface="Calibri" pitchFamily="34" charset="0"/>
              </a:rPr>
              <a:t>2</a:t>
            </a:r>
            <a:r>
              <a:rPr lang="fr-FR" sz="2000" b="1" dirty="0">
                <a:solidFill>
                  <a:srgbClr val="FF0000"/>
                </a:solidFill>
                <a:latin typeface="Calibri" pitchFamily="34" charset="0"/>
              </a:rPr>
              <a:t> 2p</a:t>
            </a:r>
            <a:r>
              <a:rPr lang="fr-FR" sz="2000" b="1" baseline="30000" dirty="0">
                <a:solidFill>
                  <a:srgbClr val="FF0000"/>
                </a:solidFill>
                <a:latin typeface="Calibri" pitchFamily="34" charset="0"/>
              </a:rPr>
              <a:t>6</a:t>
            </a:r>
            <a:r>
              <a:rPr lang="fr-FR" sz="2000" dirty="0">
                <a:latin typeface="Calibri" pitchFamily="34" charset="0"/>
              </a:rPr>
              <a:t>, 1s</a:t>
            </a:r>
            <a:r>
              <a:rPr lang="fr-FR" sz="2000" baseline="30000" dirty="0">
                <a:latin typeface="Calibri" pitchFamily="34" charset="0"/>
              </a:rPr>
              <a:t>2</a:t>
            </a:r>
            <a:r>
              <a:rPr lang="fr-FR" sz="2000" dirty="0">
                <a:latin typeface="Calibri" pitchFamily="34" charset="0"/>
              </a:rPr>
              <a:t> 2s</a:t>
            </a:r>
            <a:r>
              <a:rPr lang="fr-FR" sz="2000" baseline="30000" dirty="0">
                <a:latin typeface="Calibri" pitchFamily="34" charset="0"/>
              </a:rPr>
              <a:t>2</a:t>
            </a:r>
            <a:r>
              <a:rPr lang="fr-FR" sz="2000" dirty="0">
                <a:latin typeface="Calibri" pitchFamily="34" charset="0"/>
              </a:rPr>
              <a:t> 2p</a:t>
            </a:r>
            <a:r>
              <a:rPr lang="fr-FR" sz="2000" baseline="30000" dirty="0">
                <a:latin typeface="Calibri" pitchFamily="34" charset="0"/>
              </a:rPr>
              <a:t>6</a:t>
            </a:r>
            <a:r>
              <a:rPr lang="fr-FR" sz="2000" dirty="0">
                <a:latin typeface="Calibri" pitchFamily="34" charset="0"/>
              </a:rPr>
              <a:t> </a:t>
            </a:r>
            <a:r>
              <a:rPr lang="fr-FR" sz="2000" b="1" dirty="0">
                <a:solidFill>
                  <a:srgbClr val="FF0000"/>
                </a:solidFill>
                <a:latin typeface="Calibri" pitchFamily="34" charset="0"/>
              </a:rPr>
              <a:t>3s</a:t>
            </a:r>
            <a:r>
              <a:rPr lang="fr-FR" sz="2000" b="1" baseline="30000" dirty="0">
                <a:solidFill>
                  <a:srgbClr val="FF0000"/>
                </a:solidFill>
                <a:latin typeface="Calibri" pitchFamily="34" charset="0"/>
              </a:rPr>
              <a:t>2</a:t>
            </a:r>
            <a:r>
              <a:rPr lang="fr-FR" sz="2000" b="1" dirty="0">
                <a:solidFill>
                  <a:srgbClr val="FF0000"/>
                </a:solidFill>
                <a:latin typeface="Calibri" pitchFamily="34" charset="0"/>
              </a:rPr>
              <a:t> 3p</a:t>
            </a:r>
            <a:r>
              <a:rPr lang="fr-FR" sz="2000" b="1" baseline="30000" dirty="0">
                <a:solidFill>
                  <a:srgbClr val="FF0000"/>
                </a:solidFill>
                <a:latin typeface="Calibri" pitchFamily="34" charset="0"/>
              </a:rPr>
              <a:t>6</a:t>
            </a:r>
            <a:r>
              <a:rPr lang="fr-FR" sz="2000" dirty="0">
                <a:latin typeface="Calibri" pitchFamily="34" charset="0"/>
              </a:rPr>
              <a:t> …</a:t>
            </a:r>
          </a:p>
        </p:txBody>
      </p:sp>
      <p:sp>
        <p:nvSpPr>
          <p:cNvPr id="8" name="Rectangle 7"/>
          <p:cNvSpPr/>
          <p:nvPr/>
        </p:nvSpPr>
        <p:spPr>
          <a:xfrm>
            <a:off x="179512" y="1268760"/>
            <a:ext cx="187153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Autres éléments chimiques</a:t>
            </a:r>
          </a:p>
        </p:txBody>
      </p:sp>
      <p:sp>
        <p:nvSpPr>
          <p:cNvPr id="9" name="Flèche droite 8"/>
          <p:cNvSpPr/>
          <p:nvPr/>
        </p:nvSpPr>
        <p:spPr>
          <a:xfrm rot="20299670">
            <a:off x="2138363" y="1394445"/>
            <a:ext cx="719137"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lèche droite 9"/>
          <p:cNvSpPr/>
          <p:nvPr/>
        </p:nvSpPr>
        <p:spPr>
          <a:xfrm rot="1097959">
            <a:off x="2139950" y="1808783"/>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2916238" y="908720"/>
            <a:ext cx="6048375"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Perte ou gain d’électron(s) pour devenir </a:t>
            </a:r>
            <a:r>
              <a:rPr lang="fr-FR" sz="2000" dirty="0" err="1"/>
              <a:t>isoélectronique</a:t>
            </a:r>
            <a:r>
              <a:rPr lang="fr-FR" sz="2000" dirty="0"/>
              <a:t> du gaz noble le plus proche : </a:t>
            </a:r>
            <a:r>
              <a:rPr lang="fr-FR" sz="2000" b="1" u="sng" dirty="0">
                <a:solidFill>
                  <a:srgbClr val="002060"/>
                </a:solidFill>
              </a:rPr>
              <a:t>FORMATION D’IONS MONOATOMIQUES</a:t>
            </a:r>
            <a:endParaRPr lang="fr-FR" sz="2000" u="sng" dirty="0"/>
          </a:p>
        </p:txBody>
      </p:sp>
      <p:sp>
        <p:nvSpPr>
          <p:cNvPr id="12" name="Rectangle 11"/>
          <p:cNvSpPr/>
          <p:nvPr/>
        </p:nvSpPr>
        <p:spPr>
          <a:xfrm>
            <a:off x="2915816" y="1916832"/>
            <a:ext cx="604837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t>Association avec d’autres atomes au sein de </a:t>
            </a:r>
            <a:r>
              <a:rPr lang="fr-FR" sz="2000" b="1" u="sng" dirty="0">
                <a:solidFill>
                  <a:srgbClr val="002060"/>
                </a:solidFill>
              </a:rPr>
              <a:t>MOLECULES</a:t>
            </a:r>
            <a:r>
              <a:rPr lang="fr-FR" sz="2000" dirty="0"/>
              <a:t> </a:t>
            </a:r>
            <a:endParaRPr lang="fr-FR" sz="2000" b="1" u="sng" dirty="0">
              <a:solidFill>
                <a:srgbClr val="002060"/>
              </a:solidFill>
            </a:endParaRPr>
          </a:p>
          <a:p>
            <a:pPr algn="ctr" fontAlgn="auto">
              <a:spcBef>
                <a:spcPts val="0"/>
              </a:spcBef>
              <a:spcAft>
                <a:spcPts val="0"/>
              </a:spcAft>
              <a:defRPr/>
            </a:pPr>
            <a:r>
              <a:rPr lang="fr-FR" sz="2000" dirty="0"/>
              <a:t>ou </a:t>
            </a:r>
            <a:r>
              <a:rPr lang="fr-FR" sz="2000" dirty="0">
                <a:solidFill>
                  <a:schemeClr val="bg1"/>
                </a:solidFill>
              </a:rPr>
              <a:t>d’</a:t>
            </a:r>
            <a:r>
              <a:rPr lang="fr-FR" sz="2000" b="1" u="sng" dirty="0">
                <a:solidFill>
                  <a:srgbClr val="002060"/>
                </a:solidFill>
              </a:rPr>
              <a:t>IONS POLYATOMIQUES</a:t>
            </a:r>
          </a:p>
        </p:txBody>
      </p:sp>
      <p:sp>
        <p:nvSpPr>
          <p:cNvPr id="13" name="Rectangle 5"/>
          <p:cNvSpPr>
            <a:spLocks noChangeArrowheads="1"/>
          </p:cNvSpPr>
          <p:nvPr/>
        </p:nvSpPr>
        <p:spPr bwMode="auto">
          <a:xfrm>
            <a:off x="0" y="4941168"/>
            <a:ext cx="9144000" cy="400110"/>
          </a:xfrm>
          <a:prstGeom prst="rect">
            <a:avLst/>
          </a:prstGeom>
          <a:noFill/>
          <a:ln w="9525">
            <a:noFill/>
            <a:miter lim="800000"/>
            <a:headEnd/>
            <a:tailEnd/>
          </a:ln>
        </p:spPr>
        <p:txBody>
          <a:bodyPr anchor="ctr">
            <a:spAutoFit/>
          </a:bodyPr>
          <a:lstStyle/>
          <a:p>
            <a:pPr indent="449263" algn="just">
              <a:defRPr/>
            </a:pPr>
            <a:r>
              <a:rPr lang="fr-FR" sz="2000" dirty="0">
                <a:ea typeface="Calibri" pitchFamily="34" charset="0"/>
                <a:cs typeface="Times New Roman" pitchFamily="18" charset="0"/>
              </a:rPr>
              <a:t>O</a:t>
            </a:r>
            <a:r>
              <a:rPr lang="fr-FR" sz="2000" dirty="0" smtClean="0">
                <a:ea typeface="Calibri" pitchFamily="34" charset="0"/>
                <a:cs typeface="Times New Roman" pitchFamily="18" charset="0"/>
              </a:rPr>
              <a:t>n rencontre </a:t>
            </a:r>
            <a:r>
              <a:rPr lang="fr-FR" sz="2000" b="1" u="sng" dirty="0" smtClean="0">
                <a:ea typeface="Calibri" pitchFamily="34" charset="0"/>
                <a:cs typeface="Times New Roman" pitchFamily="18" charset="0"/>
              </a:rPr>
              <a:t>3 types de liaisons covalentes</a:t>
            </a:r>
            <a:r>
              <a:rPr lang="fr-FR" sz="2000" b="1" dirty="0" smtClean="0">
                <a:ea typeface="Calibri" pitchFamily="34" charset="0"/>
                <a:cs typeface="Times New Roman" pitchFamily="18" charset="0"/>
              </a:rPr>
              <a:t> </a:t>
            </a:r>
            <a:r>
              <a:rPr lang="fr-FR" sz="2000" dirty="0" smtClean="0">
                <a:ea typeface="Calibri" pitchFamily="34" charset="0"/>
                <a:cs typeface="Times New Roman" pitchFamily="18" charset="0"/>
              </a:rPr>
              <a:t>dans les édifices </a:t>
            </a:r>
            <a:r>
              <a:rPr lang="fr-FR" sz="2000" dirty="0" err="1" smtClean="0">
                <a:ea typeface="Calibri" pitchFamily="34" charset="0"/>
                <a:cs typeface="Times New Roman" pitchFamily="18" charset="0"/>
              </a:rPr>
              <a:t>polyatomiques</a:t>
            </a:r>
            <a:r>
              <a:rPr lang="fr-FR" sz="2000" dirty="0" smtClean="0">
                <a:ea typeface="Calibri" pitchFamily="34" charset="0"/>
                <a:cs typeface="Times New Roman" pitchFamily="18" charset="0"/>
              </a:rPr>
              <a:t> :</a:t>
            </a:r>
            <a:endParaRPr lang="fr-FR" sz="2000" dirty="0"/>
          </a:p>
        </p:txBody>
      </p:sp>
      <p:sp>
        <p:nvSpPr>
          <p:cNvPr id="14" name="Rectangle 1"/>
          <p:cNvSpPr>
            <a:spLocks noChangeArrowheads="1"/>
          </p:cNvSpPr>
          <p:nvPr/>
        </p:nvSpPr>
        <p:spPr bwMode="auto">
          <a:xfrm>
            <a:off x="0" y="2675901"/>
            <a:ext cx="6232525" cy="784830"/>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400" b="1" i="1" u="sng" dirty="0">
                <a:latin typeface="Bookman Old Style" pitchFamily="18" charset="0"/>
                <a:ea typeface="Calibri" pitchFamily="34" charset="0"/>
                <a:cs typeface="Times New Roman" pitchFamily="18" charset="0"/>
              </a:rPr>
              <a:t>I- Liaison covalente localisée</a:t>
            </a:r>
            <a:endParaRPr lang="fr-FR" sz="24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Théorie de Lewis</a:t>
            </a:r>
            <a:endParaRPr lang="fr-FR" sz="3200" dirty="0">
              <a:latin typeface="Arial" pitchFamily="34" charset="0"/>
              <a:cs typeface="Arial" pitchFamily="34" charset="0"/>
            </a:endParaRPr>
          </a:p>
        </p:txBody>
      </p:sp>
      <p:sp>
        <p:nvSpPr>
          <p:cNvPr id="15" name="Text Box 3"/>
          <p:cNvSpPr txBox="1">
            <a:spLocks noChangeArrowheads="1"/>
          </p:cNvSpPr>
          <p:nvPr/>
        </p:nvSpPr>
        <p:spPr bwMode="auto">
          <a:xfrm>
            <a:off x="71438" y="3558852"/>
            <a:ext cx="8964612" cy="1323627"/>
          </a:xfrm>
          <a:prstGeom prst="rect">
            <a:avLst/>
          </a:prstGeom>
          <a:solidFill>
            <a:srgbClr val="FFFFFF"/>
          </a:solidFill>
          <a:ln w="19050">
            <a:solidFill>
              <a:srgbClr val="000000"/>
            </a:solidFill>
            <a:miter lim="800000"/>
            <a:headEnd/>
            <a:tailEnd/>
          </a:ln>
        </p:spPr>
        <p:txBody>
          <a:bodyPr/>
          <a:lstStyle/>
          <a:p>
            <a:pPr indent="449263" algn="just"/>
            <a:r>
              <a:rPr lang="fr-FR" sz="2000" dirty="0">
                <a:sym typeface="Wingdings 2" pitchFamily="18" charset="2"/>
              </a:rPr>
              <a:t></a:t>
            </a:r>
            <a:r>
              <a:rPr lang="fr-FR" sz="2000" dirty="0"/>
              <a:t> La stabilité particulière des molécules et des ions </a:t>
            </a:r>
            <a:r>
              <a:rPr lang="fr-FR" sz="2000" dirty="0" err="1"/>
              <a:t>polyatomiques</a:t>
            </a:r>
            <a:r>
              <a:rPr lang="fr-FR" sz="2000" dirty="0"/>
              <a:t> a pour origine la formation de liaisons covalentes entre les atomes, une </a:t>
            </a:r>
            <a:r>
              <a:rPr lang="fr-FR" sz="2000" b="1" i="1" u="sng" dirty="0">
                <a:sym typeface="Wingdings 2" pitchFamily="18" charset="2"/>
              </a:rPr>
              <a:t>liaison </a:t>
            </a:r>
            <a:r>
              <a:rPr lang="fr-FR" sz="2000" b="1" i="1" u="sng" dirty="0" smtClean="0">
                <a:sym typeface="Wingdings 2" pitchFamily="18" charset="2"/>
              </a:rPr>
              <a:t>COVALENTE</a:t>
            </a:r>
            <a:r>
              <a:rPr lang="fr-FR" sz="2000" dirty="0" smtClean="0">
                <a:sym typeface="Wingdings 2" pitchFamily="18" charset="2"/>
              </a:rPr>
              <a:t> correspondant </a:t>
            </a:r>
            <a:r>
              <a:rPr lang="fr-FR" sz="2000" dirty="0">
                <a:sym typeface="Wingdings 2" pitchFamily="18" charset="2"/>
              </a:rPr>
              <a:t>à </a:t>
            </a:r>
          </a:p>
          <a:p>
            <a:pPr indent="449263" eaLnBrk="0" hangingPunct="0"/>
            <a:endParaRPr lang="fr-FR" sz="1100" dirty="0">
              <a:latin typeface="Calibri" pitchFamily="34" charset="0"/>
              <a:ea typeface="Calibri" pitchFamily="34" charset="0"/>
              <a:cs typeface="Times New Roman" pitchFamily="18" charset="0"/>
              <a:sym typeface="Wingdings 2" pitchFamily="18" charset="2"/>
            </a:endParaRPr>
          </a:p>
        </p:txBody>
      </p:sp>
      <p:sp>
        <p:nvSpPr>
          <p:cNvPr id="17" name="ZoneTexte 10"/>
          <p:cNvSpPr txBox="1">
            <a:spLocks noChangeArrowheads="1"/>
          </p:cNvSpPr>
          <p:nvPr/>
        </p:nvSpPr>
        <p:spPr bwMode="auto">
          <a:xfrm>
            <a:off x="214313" y="4162400"/>
            <a:ext cx="8678167" cy="707886"/>
          </a:xfrm>
          <a:prstGeom prst="rect">
            <a:avLst/>
          </a:prstGeom>
          <a:noFill/>
          <a:ln w="9525">
            <a:noFill/>
            <a:miter lim="800000"/>
            <a:headEnd/>
            <a:tailEnd/>
          </a:ln>
        </p:spPr>
        <p:txBody>
          <a:bodyPr wrap="square">
            <a:spAutoFit/>
          </a:bodyPr>
          <a:lstStyle/>
          <a:p>
            <a:pPr algn="just"/>
            <a:r>
              <a:rPr lang="fr-FR" dirty="0"/>
              <a:t>                 </a:t>
            </a:r>
            <a:r>
              <a:rPr lang="fr-FR" dirty="0" smtClean="0"/>
              <a:t>               </a:t>
            </a:r>
            <a:r>
              <a:rPr lang="fr-FR" sz="2000" b="1" dirty="0" smtClean="0">
                <a:solidFill>
                  <a:srgbClr val="FF0000"/>
                </a:solidFill>
                <a:latin typeface="Arial" pitchFamily="34" charset="0"/>
                <a:cs typeface="Arial" pitchFamily="34" charset="0"/>
              </a:rPr>
              <a:t>la </a:t>
            </a:r>
            <a:r>
              <a:rPr lang="fr-FR" sz="2000" b="1" dirty="0">
                <a:solidFill>
                  <a:srgbClr val="FF0000"/>
                </a:solidFill>
                <a:latin typeface="Arial" pitchFamily="34" charset="0"/>
                <a:cs typeface="Arial" pitchFamily="34" charset="0"/>
              </a:rPr>
              <a:t>mise en commun de tout ou partie des électrons de valence de deux atomes (théorie de Lewis – 1916)</a:t>
            </a:r>
          </a:p>
        </p:txBody>
      </p:sp>
      <p:graphicFrame>
        <p:nvGraphicFramePr>
          <p:cNvPr id="18" name="Tableau 17"/>
          <p:cNvGraphicFramePr>
            <a:graphicFrameLocks noGrp="1"/>
          </p:cNvGraphicFramePr>
          <p:nvPr/>
        </p:nvGraphicFramePr>
        <p:xfrm>
          <a:off x="107504" y="5396366"/>
          <a:ext cx="8964488" cy="1371600"/>
        </p:xfrm>
        <a:graphic>
          <a:graphicData uri="http://schemas.openxmlformats.org/drawingml/2006/table">
            <a:tbl>
              <a:tblPr/>
              <a:tblGrid>
                <a:gridCol w="2808312"/>
                <a:gridCol w="2016224"/>
                <a:gridCol w="4139952"/>
              </a:tblGrid>
              <a:tr h="140780">
                <a:tc>
                  <a:txBody>
                    <a:bodyPr/>
                    <a:lstStyle/>
                    <a:p>
                      <a:pPr algn="ctr">
                        <a:spcAft>
                          <a:spcPts val="0"/>
                        </a:spcAft>
                      </a:pPr>
                      <a:r>
                        <a:rPr lang="fr-FR" sz="1800" b="1" dirty="0">
                          <a:latin typeface="Comic Sans MS"/>
                          <a:ea typeface="Arial Unicode MS"/>
                          <a:cs typeface="Calibri"/>
                        </a:rPr>
                        <a:t>Nombre d’électrons de valence partagés</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Arial Unicode MS"/>
                          <a:cs typeface="Calibri"/>
                        </a:rPr>
                        <a:t>Type de liaison covalente</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b="1" dirty="0" smtClean="0">
                        <a:latin typeface="Comic Sans MS"/>
                        <a:ea typeface="Arial Unicode MS"/>
                        <a:cs typeface="Calibri"/>
                      </a:endParaRPr>
                    </a:p>
                    <a:p>
                      <a:pPr algn="ctr">
                        <a:spcAft>
                          <a:spcPts val="0"/>
                        </a:spcAft>
                      </a:pPr>
                      <a:r>
                        <a:rPr lang="fr-FR" sz="1800" b="1" dirty="0" smtClean="0">
                          <a:latin typeface="Comic Sans MS"/>
                          <a:ea typeface="Arial Unicode MS"/>
                          <a:cs typeface="Calibri"/>
                        </a:rPr>
                        <a:t>Symbolisation</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2</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4</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dirty="0">
                          <a:latin typeface="Comic Sans MS"/>
                          <a:ea typeface="Arial Unicode MS"/>
                          <a:cs typeface="Calibri"/>
                        </a:rPr>
                        <a:t>6</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Text Box 1"/>
          <p:cNvSpPr txBox="1">
            <a:spLocks noChangeArrowheads="1"/>
          </p:cNvSpPr>
          <p:nvPr/>
        </p:nvSpPr>
        <p:spPr bwMode="auto">
          <a:xfrm>
            <a:off x="2915816" y="5877272"/>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simple             </a:t>
            </a:r>
            <a:r>
              <a:rPr kumimoji="0" lang="fr-FR" sz="2000" b="1" i="0" u="none" strike="noStrike" cap="none" normalizeH="0" baseline="0" dirty="0" smtClean="0">
                <a:ln>
                  <a:noFill/>
                </a:ln>
                <a:solidFill>
                  <a:srgbClr val="FF0000"/>
                </a:solidFill>
                <a:effectLst/>
                <a:latin typeface="Arial" pitchFamily="34" charset="0"/>
                <a:cs typeface="Arial" pitchFamily="34" charset="0"/>
              </a:rPr>
              <a:t>1 doublet liant </a:t>
            </a:r>
            <a:r>
              <a:rPr kumimoji="0" lang="fr-FR" sz="2000" b="0" i="0" u="none" strike="noStrike" cap="none" normalizeH="0" baseline="0" dirty="0" smtClean="0">
                <a:ln>
                  <a:noFill/>
                </a:ln>
                <a:solidFill>
                  <a:srgbClr val="002060"/>
                </a:solidFill>
                <a:effectLst/>
                <a:latin typeface="Arial" pitchFamily="34" charset="0"/>
                <a:cs typeface="Arial" pitchFamily="34" charset="0"/>
              </a:rPr>
              <a:t>(DL)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22" name="Text Box 1"/>
          <p:cNvSpPr txBox="1">
            <a:spLocks noChangeArrowheads="1"/>
          </p:cNvSpPr>
          <p:nvPr/>
        </p:nvSpPr>
        <p:spPr bwMode="auto">
          <a:xfrm>
            <a:off x="2915816" y="6165304"/>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2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grpSp>
        <p:nvGrpSpPr>
          <p:cNvPr id="20" name="Groupe 19"/>
          <p:cNvGrpSpPr/>
          <p:nvPr/>
        </p:nvGrpSpPr>
        <p:grpSpPr>
          <a:xfrm>
            <a:off x="2915816" y="6453336"/>
            <a:ext cx="6228184" cy="360040"/>
            <a:chOff x="2915816" y="6453336"/>
            <a:chExt cx="6228184" cy="360040"/>
          </a:xfrm>
        </p:grpSpPr>
        <p:sp>
          <p:nvSpPr>
            <p:cNvPr id="23" name="Text Box 1"/>
            <p:cNvSpPr txBox="1">
              <a:spLocks noChangeArrowheads="1"/>
            </p:cNvSpPr>
            <p:nvPr/>
          </p:nvSpPr>
          <p:spPr bwMode="auto">
            <a:xfrm>
              <a:off x="2915816" y="6453336"/>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triple             </a:t>
              </a:r>
              <a:r>
                <a:rPr kumimoji="0" lang="fr-FR" sz="2000" b="1" i="0" u="none" strike="noStrike" cap="none" normalizeH="0" baseline="0" dirty="0" smtClean="0">
                  <a:ln>
                    <a:noFill/>
                  </a:ln>
                  <a:solidFill>
                    <a:srgbClr val="FF0000"/>
                  </a:solidFill>
                  <a:effectLst/>
                  <a:latin typeface="Arial" pitchFamily="34" charset="0"/>
                  <a:cs typeface="Arial" pitchFamily="34" charset="0"/>
                </a:rPr>
                <a:t>3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cxnSp>
          <p:nvCxnSpPr>
            <p:cNvPr id="25" name="Connecteur droit 24"/>
            <p:cNvCxnSpPr/>
            <p:nvPr/>
          </p:nvCxnSpPr>
          <p:spPr>
            <a:xfrm>
              <a:off x="7884368" y="6561727"/>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433"/>
                                        </p:tgtEl>
                                        <p:attrNameLst>
                                          <p:attrName>style.visibility</p:attrName>
                                        </p:attrNameLst>
                                      </p:cBhvr>
                                      <p:to>
                                        <p:strVal val="visible"/>
                                      </p:to>
                                    </p:set>
                                    <p:animEffect transition="in" filter="wipe(left)">
                                      <p:cBhvr>
                                        <p:cTn id="64" dur="500"/>
                                        <p:tgtEl>
                                          <p:spTgt spid="184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10" grpId="0" animBg="1"/>
      <p:bldP spid="11" grpId="0" animBg="1"/>
      <p:bldP spid="12" grpId="0" animBg="1"/>
      <p:bldP spid="13" grpId="0"/>
      <p:bldP spid="14" grpId="0"/>
      <p:bldP spid="15" grpId="0" animBg="1"/>
      <p:bldP spid="17" grpId="0"/>
      <p:bldP spid="18433"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403350" y="2180781"/>
            <a:ext cx="2352675" cy="69532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932363" y="2096644"/>
            <a:ext cx="2371725" cy="800100"/>
          </a:xfrm>
          <a:prstGeom prst="rect">
            <a:avLst/>
          </a:prstGeom>
          <a:noFill/>
          <a:ln w="9525">
            <a:noFill/>
            <a:miter lim="800000"/>
            <a:headEnd/>
            <a:tailEnd/>
          </a:ln>
        </p:spPr>
      </p:pic>
      <p:sp>
        <p:nvSpPr>
          <p:cNvPr id="10" name="Rectangle 9"/>
          <p:cNvSpPr/>
          <p:nvPr/>
        </p:nvSpPr>
        <p:spPr>
          <a:xfrm>
            <a:off x="0" y="170499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11" name="Connecteur droit avec flèche 10"/>
          <p:cNvCxnSpPr/>
          <p:nvPr/>
        </p:nvCxnSpPr>
        <p:spPr>
          <a:xfrm>
            <a:off x="4067175" y="272211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utoShape 3"/>
          <p:cNvSpPr>
            <a:spLocks/>
          </p:cNvSpPr>
          <p:nvPr/>
        </p:nvSpPr>
        <p:spPr bwMode="auto">
          <a:xfrm>
            <a:off x="1006475" y="223951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13" name="AutoShape 2"/>
          <p:cNvSpPr>
            <a:spLocks/>
          </p:cNvSpPr>
          <p:nvPr/>
        </p:nvSpPr>
        <p:spPr bwMode="auto">
          <a:xfrm flipH="1">
            <a:off x="7812088" y="231254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15" name="Forme libre 14"/>
          <p:cNvSpPr/>
          <p:nvPr/>
        </p:nvSpPr>
        <p:spPr>
          <a:xfrm rot="6217665" flipH="1">
            <a:off x="1812925" y="2185166"/>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Rectangle 1"/>
          <p:cNvSpPr>
            <a:spLocks noChangeArrowheads="1"/>
          </p:cNvSpPr>
          <p:nvPr/>
        </p:nvSpPr>
        <p:spPr bwMode="auto">
          <a:xfrm>
            <a:off x="0" y="3346337"/>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17" name="Text Box 1"/>
          <p:cNvSpPr txBox="1">
            <a:spLocks noChangeArrowheads="1"/>
          </p:cNvSpPr>
          <p:nvPr/>
        </p:nvSpPr>
        <p:spPr bwMode="auto">
          <a:xfrm>
            <a:off x="107950" y="3767054"/>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14"/>
          <p:cNvSpPr>
            <a:spLocks noChangeArrowheads="1"/>
          </p:cNvSpPr>
          <p:nvPr/>
        </p:nvSpPr>
        <p:spPr bwMode="auto">
          <a:xfrm>
            <a:off x="119525" y="4463104"/>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19" name="Rectangle 14"/>
          <p:cNvSpPr>
            <a:spLocks noChangeArrowheads="1"/>
          </p:cNvSpPr>
          <p:nvPr/>
        </p:nvSpPr>
        <p:spPr bwMode="auto">
          <a:xfrm>
            <a:off x="107950" y="4860179"/>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endParaRPr lang="fr-FR" dirty="0">
              <a:solidFill>
                <a:schemeClr val="tx2">
                  <a:lumMod val="50000"/>
                </a:schemeClr>
              </a:solidFill>
              <a:latin typeface="Arial" charset="0"/>
              <a:cs typeface="Arial" charset="0"/>
            </a:endParaRPr>
          </a:p>
        </p:txBody>
      </p:sp>
      <p:sp>
        <p:nvSpPr>
          <p:cNvPr id="20" name="Rectangle 14"/>
          <p:cNvSpPr>
            <a:spLocks noChangeArrowheads="1"/>
          </p:cNvSpPr>
          <p:nvPr/>
        </p:nvSpPr>
        <p:spPr bwMode="auto">
          <a:xfrm>
            <a:off x="107950" y="5673442"/>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sp>
        <p:nvSpPr>
          <p:cNvPr id="23" name="Rectangle 5"/>
          <p:cNvSpPr>
            <a:spLocks noChangeArrowheads="1"/>
          </p:cNvSpPr>
          <p:nvPr/>
        </p:nvSpPr>
        <p:spPr bwMode="auto">
          <a:xfrm>
            <a:off x="1042988" y="7895455"/>
            <a:ext cx="7705725" cy="646113"/>
          </a:xfrm>
          <a:prstGeom prst="rect">
            <a:avLst/>
          </a:prstGeom>
          <a:noFill/>
          <a:ln w="9525">
            <a:noFill/>
            <a:miter lim="800000"/>
            <a:headEnd/>
            <a:tailEnd/>
          </a:ln>
        </p:spPr>
        <p:txBody>
          <a:bodyPr>
            <a:spAutoFit/>
          </a:bodyPr>
          <a:lstStyle/>
          <a:p>
            <a:pPr algn="just">
              <a:spcAft>
                <a:spcPts val="500"/>
              </a:spcAft>
              <a:defRPr/>
            </a:pPr>
            <a:r>
              <a:rPr lang="fr-FR" dirty="0">
                <a:solidFill>
                  <a:schemeClr val="tx2">
                    <a:lumMod val="50000"/>
                  </a:schemeClr>
                </a:solidFill>
                <a:latin typeface="Arial" charset="0"/>
                <a:cs typeface="Arial" charset="0"/>
              </a:rPr>
              <a:t>Seule la </a:t>
            </a:r>
            <a:r>
              <a:rPr lang="fr-FR" b="1" u="sng" dirty="0">
                <a:solidFill>
                  <a:schemeClr val="tx2">
                    <a:lumMod val="50000"/>
                  </a:schemeClr>
                </a:solidFill>
                <a:latin typeface="Arial" charset="0"/>
                <a:cs typeface="Arial" charset="0"/>
              </a:rPr>
              <a:t>deuxième forme</a:t>
            </a:r>
            <a:r>
              <a:rPr lang="fr-FR" dirty="0">
                <a:solidFill>
                  <a:schemeClr val="tx2">
                    <a:lumMod val="50000"/>
                  </a:schemeClr>
                </a:solidFill>
                <a:latin typeface="Arial" charset="0"/>
                <a:cs typeface="Arial" charset="0"/>
              </a:rPr>
              <a:t> respecte la règle de l’octet pour C </a:t>
            </a:r>
            <a:r>
              <a:rPr lang="fr-FR" b="1" u="sng" dirty="0">
                <a:solidFill>
                  <a:schemeClr val="tx2">
                    <a:lumMod val="50000"/>
                  </a:schemeClr>
                </a:solidFill>
                <a:latin typeface="Arial" charset="0"/>
                <a:cs typeface="Arial" charset="0"/>
              </a:rPr>
              <a:t>et</a:t>
            </a:r>
            <a:r>
              <a:rPr lang="fr-FR" dirty="0">
                <a:solidFill>
                  <a:schemeClr val="tx2">
                    <a:lumMod val="50000"/>
                  </a:schemeClr>
                </a:solidFill>
                <a:latin typeface="Arial" charset="0"/>
                <a:cs typeface="Arial" charset="0"/>
              </a:rPr>
              <a:t> O : il s’agit de la forme mésomère la plus stable pour le méthanal.</a:t>
            </a:r>
          </a:p>
        </p:txBody>
      </p:sp>
      <p:sp>
        <p:nvSpPr>
          <p:cNvPr id="22" name="Rectangle 21"/>
          <p:cNvSpPr/>
          <p:nvPr/>
        </p:nvSpPr>
        <p:spPr>
          <a:xfrm>
            <a:off x="0" y="116632"/>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24" name="Picture 6"/>
          <p:cNvPicPr>
            <a:picLocks noChangeAspect="1" noChangeArrowheads="1"/>
          </p:cNvPicPr>
          <p:nvPr/>
        </p:nvPicPr>
        <p:blipFill>
          <a:blip r:embed="rId4" cstate="print"/>
          <a:srcRect/>
          <a:stretch>
            <a:fillRect/>
          </a:stretch>
        </p:blipFill>
        <p:spPr bwMode="auto">
          <a:xfrm>
            <a:off x="1116013" y="884982"/>
            <a:ext cx="2362200" cy="552450"/>
          </a:xfrm>
          <a:prstGeom prst="rect">
            <a:avLst/>
          </a:prstGeom>
          <a:noFill/>
          <a:ln w="9525">
            <a:noFill/>
            <a:miter lim="800000"/>
            <a:headEnd/>
            <a:tailEnd/>
          </a:ln>
        </p:spPr>
      </p:pic>
      <p:sp>
        <p:nvSpPr>
          <p:cNvPr id="25" name="Forme libre 24"/>
          <p:cNvSpPr/>
          <p:nvPr/>
        </p:nvSpPr>
        <p:spPr>
          <a:xfrm rot="6217665" flipH="1">
            <a:off x="1593850" y="675432"/>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6" name="Connecteur droit avec flèche 25"/>
          <p:cNvCxnSpPr/>
          <p:nvPr/>
        </p:nvCxnSpPr>
        <p:spPr>
          <a:xfrm>
            <a:off x="3779838" y="1173907"/>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AutoShape 3"/>
          <p:cNvSpPr>
            <a:spLocks/>
          </p:cNvSpPr>
          <p:nvPr/>
        </p:nvSpPr>
        <p:spPr bwMode="auto">
          <a:xfrm>
            <a:off x="719138" y="556370"/>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28" name="AutoShape 2"/>
          <p:cNvSpPr>
            <a:spLocks/>
          </p:cNvSpPr>
          <p:nvPr/>
        </p:nvSpPr>
        <p:spPr bwMode="auto">
          <a:xfrm flipH="1">
            <a:off x="7524750" y="548432"/>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29" name="Picture 7"/>
          <p:cNvPicPr>
            <a:picLocks noChangeAspect="1" noChangeArrowheads="1"/>
          </p:cNvPicPr>
          <p:nvPr/>
        </p:nvPicPr>
        <p:blipFill>
          <a:blip r:embed="rId5" cstate="print"/>
          <a:srcRect/>
          <a:stretch>
            <a:fillRect/>
          </a:stretch>
        </p:blipFill>
        <p:spPr bwMode="auto">
          <a:xfrm>
            <a:off x="4716463" y="597645"/>
            <a:ext cx="2562225"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384"/>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3" name="Text Box 1"/>
          <p:cNvSpPr txBox="1">
            <a:spLocks noChangeArrowheads="1"/>
          </p:cNvSpPr>
          <p:nvPr/>
        </p:nvSpPr>
        <p:spPr bwMode="auto">
          <a:xfrm>
            <a:off x="107950" y="393333"/>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4" name="Rectangle 14"/>
          <p:cNvSpPr>
            <a:spLocks noChangeArrowheads="1"/>
          </p:cNvSpPr>
          <p:nvPr/>
        </p:nvSpPr>
        <p:spPr bwMode="auto">
          <a:xfrm>
            <a:off x="119525" y="1089383"/>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5" name="Rectangle 14"/>
          <p:cNvSpPr>
            <a:spLocks noChangeArrowheads="1"/>
          </p:cNvSpPr>
          <p:nvPr/>
        </p:nvSpPr>
        <p:spPr bwMode="auto">
          <a:xfrm>
            <a:off x="107950" y="1486458"/>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endParaRPr lang="fr-FR" dirty="0">
              <a:solidFill>
                <a:schemeClr val="tx2">
                  <a:lumMod val="50000"/>
                </a:schemeClr>
              </a:solidFill>
              <a:latin typeface="Arial" charset="0"/>
              <a:cs typeface="Arial" charset="0"/>
            </a:endParaRPr>
          </a:p>
        </p:txBody>
      </p:sp>
      <p:sp>
        <p:nvSpPr>
          <p:cNvPr id="6" name="Rectangle 14"/>
          <p:cNvSpPr>
            <a:spLocks noChangeArrowheads="1"/>
          </p:cNvSpPr>
          <p:nvPr/>
        </p:nvSpPr>
        <p:spPr bwMode="auto">
          <a:xfrm>
            <a:off x="107950" y="2299721"/>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pic>
        <p:nvPicPr>
          <p:cNvPr id="7" name="Image 6"/>
          <p:cNvPicPr/>
          <p:nvPr/>
        </p:nvPicPr>
        <p:blipFill>
          <a:blip r:embed="rId2" cstate="print"/>
          <a:srcRect r="39622"/>
          <a:stretch>
            <a:fillRect/>
          </a:stretch>
        </p:blipFill>
        <p:spPr bwMode="auto">
          <a:xfrm>
            <a:off x="395536" y="3356992"/>
            <a:ext cx="3928302" cy="1440160"/>
          </a:xfrm>
          <a:prstGeom prst="rect">
            <a:avLst/>
          </a:prstGeom>
          <a:noFill/>
          <a:ln w="9525">
            <a:noFill/>
            <a:miter lim="800000"/>
            <a:headEnd/>
            <a:tailEnd/>
          </a:ln>
        </p:spPr>
      </p:pic>
      <p:sp>
        <p:nvSpPr>
          <p:cNvPr id="8" name="Rectangle 2"/>
          <p:cNvSpPr>
            <a:spLocks noChangeArrowheads="1"/>
          </p:cNvSpPr>
          <p:nvPr/>
        </p:nvSpPr>
        <p:spPr bwMode="auto">
          <a:xfrm>
            <a:off x="-26422" y="3006645"/>
            <a:ext cx="2969083"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1</a:t>
            </a:r>
            <a:r>
              <a:rPr lang="fr-FR" sz="2000" i="1" dirty="0">
                <a:latin typeface="Times New Roman" pitchFamily="18" charset="0"/>
                <a:ea typeface="Calibri" pitchFamily="34" charset="0"/>
                <a:cs typeface="Times New Roman" pitchFamily="18" charset="0"/>
                <a:sym typeface="Wingdings" pitchFamily="2" charset="2"/>
              </a:rPr>
              <a:t> : le méthanal</a:t>
            </a:r>
            <a:endParaRPr lang="fr-FR" sz="2000" dirty="0">
              <a:latin typeface="Times New Roman" pitchFamily="18" charset="0"/>
              <a:ea typeface="Calibri" pitchFamily="34" charset="0"/>
              <a:cs typeface="Times New Roman" pitchFamily="18" charset="0"/>
              <a:sym typeface="Wingdings" pitchFamily="2" charset="2"/>
            </a:endParaRPr>
          </a:p>
        </p:txBody>
      </p:sp>
      <p:sp>
        <p:nvSpPr>
          <p:cNvPr id="9" name="AutoShape 4"/>
          <p:cNvSpPr>
            <a:spLocks/>
          </p:cNvSpPr>
          <p:nvPr/>
        </p:nvSpPr>
        <p:spPr bwMode="auto">
          <a:xfrm>
            <a:off x="251520" y="3356992"/>
            <a:ext cx="144462" cy="1441450"/>
          </a:xfrm>
          <a:prstGeom prst="leftBracket">
            <a:avLst>
              <a:gd name="adj" fmla="val 11364"/>
            </a:avLst>
          </a:prstGeom>
          <a:noFill/>
          <a:ln w="19050">
            <a:solidFill>
              <a:srgbClr val="000000"/>
            </a:solidFill>
            <a:round/>
            <a:headEnd/>
            <a:tailEnd/>
          </a:ln>
        </p:spPr>
        <p:txBody>
          <a:bodyPr/>
          <a:lstStyle/>
          <a:p>
            <a:endParaRPr lang="fr-FR"/>
          </a:p>
        </p:txBody>
      </p:sp>
      <p:sp>
        <p:nvSpPr>
          <p:cNvPr id="10" name="AutoShape 4"/>
          <p:cNvSpPr>
            <a:spLocks/>
          </p:cNvSpPr>
          <p:nvPr/>
        </p:nvSpPr>
        <p:spPr bwMode="auto">
          <a:xfrm flipH="1">
            <a:off x="4355976" y="3356992"/>
            <a:ext cx="142875" cy="1441450"/>
          </a:xfrm>
          <a:prstGeom prst="leftBracket">
            <a:avLst>
              <a:gd name="adj" fmla="val 11490"/>
            </a:avLst>
          </a:prstGeom>
          <a:noFill/>
          <a:ln w="19050">
            <a:solidFill>
              <a:srgbClr val="000000"/>
            </a:solidFill>
            <a:round/>
            <a:headEnd/>
            <a:tailEnd/>
          </a:ln>
        </p:spPr>
        <p:txBody>
          <a:bodyPr/>
          <a:lstStyle/>
          <a:p>
            <a:endParaRPr lang="fr-FR"/>
          </a:p>
        </p:txBody>
      </p:sp>
      <p:sp>
        <p:nvSpPr>
          <p:cNvPr id="11" name="Forme libre 10"/>
          <p:cNvSpPr/>
          <p:nvPr/>
        </p:nvSpPr>
        <p:spPr>
          <a:xfrm rot="7484702">
            <a:off x="739452" y="3533514"/>
            <a:ext cx="333375" cy="4857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Lst>
            <a:ahLst/>
            <a:cxnLst>
              <a:cxn ang="0">
                <a:pos x="connsiteX0" y="connsiteY0"/>
              </a:cxn>
              <a:cxn ang="0">
                <a:pos x="connsiteX1" y="connsiteY1"/>
              </a:cxn>
              <a:cxn ang="0">
                <a:pos x="connsiteX2" y="connsiteY2"/>
              </a:cxn>
              <a:cxn ang="0">
                <a:pos x="connsiteX3" y="connsiteY3"/>
              </a:cxn>
            </a:cxnLst>
            <a:rect l="l" t="t" r="r" b="b"/>
            <a:pathLst>
              <a:path w="390541" h="317318">
                <a:moveTo>
                  <a:pt x="0" y="209241"/>
                </a:moveTo>
                <a:cubicBezTo>
                  <a:pt x="35796" y="209266"/>
                  <a:pt x="266798" y="317318"/>
                  <a:pt x="328669" y="312717"/>
                </a:cubicBezTo>
                <a:cubicBezTo>
                  <a:pt x="390540" y="308116"/>
                  <a:pt x="384668" y="233755"/>
                  <a:pt x="371224" y="181636"/>
                </a:cubicBezTo>
                <a:cubicBezTo>
                  <a:pt x="357780" y="129517"/>
                  <a:pt x="264412" y="57189"/>
                  <a:pt x="24800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Rectangle 5"/>
          <p:cNvSpPr>
            <a:spLocks noChangeArrowheads="1"/>
          </p:cNvSpPr>
          <p:nvPr/>
        </p:nvSpPr>
        <p:spPr bwMode="auto">
          <a:xfrm>
            <a:off x="5004048" y="3429000"/>
            <a:ext cx="3888681" cy="1323439"/>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charset="0"/>
                <a:cs typeface="Arial" charset="0"/>
              </a:rPr>
              <a:t>Seule la </a:t>
            </a:r>
            <a:r>
              <a:rPr lang="fr-FR" sz="2000" b="1" u="sng" dirty="0" smtClean="0">
                <a:solidFill>
                  <a:schemeClr val="tx2">
                    <a:lumMod val="50000"/>
                  </a:schemeClr>
                </a:solidFill>
                <a:latin typeface="Arial" charset="0"/>
                <a:cs typeface="Arial" charset="0"/>
              </a:rPr>
              <a:t>2</a:t>
            </a:r>
            <a:r>
              <a:rPr lang="fr-FR" sz="2000" b="1" u="sng" baseline="30000" dirty="0" smtClean="0">
                <a:solidFill>
                  <a:schemeClr val="tx2">
                    <a:lumMod val="50000"/>
                  </a:schemeClr>
                </a:solidFill>
                <a:latin typeface="Arial" charset="0"/>
                <a:cs typeface="Arial" charset="0"/>
              </a:rPr>
              <a:t>ème</a:t>
            </a:r>
            <a:r>
              <a:rPr lang="fr-FR" sz="2000" b="1" u="sng" dirty="0" smtClean="0">
                <a:solidFill>
                  <a:schemeClr val="tx2">
                    <a:lumMod val="50000"/>
                  </a:schemeClr>
                </a:solidFill>
                <a:latin typeface="Arial" charset="0"/>
                <a:cs typeface="Arial" charset="0"/>
              </a:rPr>
              <a:t> </a:t>
            </a:r>
            <a:r>
              <a:rPr lang="fr-FR" sz="2000" b="1" u="sng" dirty="0">
                <a:solidFill>
                  <a:schemeClr val="tx2">
                    <a:lumMod val="50000"/>
                  </a:schemeClr>
                </a:solidFill>
                <a:latin typeface="Arial" charset="0"/>
                <a:cs typeface="Arial" charset="0"/>
              </a:rPr>
              <a:t>forme</a:t>
            </a:r>
            <a:r>
              <a:rPr lang="fr-FR" sz="2000" dirty="0">
                <a:solidFill>
                  <a:schemeClr val="tx2">
                    <a:lumMod val="50000"/>
                  </a:schemeClr>
                </a:solidFill>
                <a:latin typeface="Arial" charset="0"/>
                <a:cs typeface="Arial" charset="0"/>
              </a:rPr>
              <a:t> respecte la règle de l’octet pour C </a:t>
            </a:r>
            <a:r>
              <a:rPr lang="fr-FR" sz="2000" b="1" u="sng" dirty="0">
                <a:solidFill>
                  <a:schemeClr val="tx2">
                    <a:lumMod val="50000"/>
                  </a:schemeClr>
                </a:solidFill>
                <a:latin typeface="Arial" charset="0"/>
                <a:cs typeface="Arial" charset="0"/>
              </a:rPr>
              <a:t>et</a:t>
            </a:r>
            <a:r>
              <a:rPr lang="fr-FR" sz="2000" dirty="0">
                <a:solidFill>
                  <a:schemeClr val="tx2">
                    <a:lumMod val="50000"/>
                  </a:schemeClr>
                </a:solidFill>
                <a:latin typeface="Arial" charset="0"/>
                <a:cs typeface="Arial" charset="0"/>
              </a:rPr>
              <a:t> O : il s’agit de la forme mésomère la plus </a:t>
            </a:r>
            <a:r>
              <a:rPr lang="fr-FR" sz="2000" smtClean="0">
                <a:solidFill>
                  <a:schemeClr val="tx2">
                    <a:lumMod val="50000"/>
                  </a:schemeClr>
                </a:solidFill>
                <a:latin typeface="Arial" charset="0"/>
                <a:cs typeface="Arial" charset="0"/>
              </a:rPr>
              <a:t>représentative du méthanal</a:t>
            </a:r>
            <a:r>
              <a:rPr lang="fr-FR" sz="2000" dirty="0">
                <a:solidFill>
                  <a:schemeClr val="tx2">
                    <a:lumMod val="50000"/>
                  </a:schemeClr>
                </a:solidFill>
                <a:latin typeface="Arial" charset="0"/>
                <a:cs typeface="Arial" charset="0"/>
              </a:rPr>
              <a:t>.</a:t>
            </a:r>
          </a:p>
        </p:txBody>
      </p:sp>
      <p:sp>
        <p:nvSpPr>
          <p:cNvPr id="14" name="Rectangle 2"/>
          <p:cNvSpPr>
            <a:spLocks noChangeArrowheads="1"/>
          </p:cNvSpPr>
          <p:nvPr/>
        </p:nvSpPr>
        <p:spPr bwMode="auto">
          <a:xfrm>
            <a:off x="-138465" y="4953292"/>
            <a:ext cx="2994731"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2</a:t>
            </a:r>
            <a:r>
              <a:rPr lang="fr-FR" sz="2000" i="1" dirty="0">
                <a:latin typeface="Times New Roman" pitchFamily="18" charset="0"/>
                <a:ea typeface="Calibri" pitchFamily="34" charset="0"/>
                <a:cs typeface="Times New Roman" pitchFamily="18" charset="0"/>
                <a:sym typeface="Wingdings" pitchFamily="2" charset="2"/>
              </a:rPr>
              <a:t> : l’ion sulfate</a:t>
            </a:r>
            <a:endParaRPr lang="fr-FR" sz="2000" dirty="0">
              <a:latin typeface="Times New Roman" pitchFamily="18" charset="0"/>
              <a:ea typeface="Calibri" pitchFamily="34" charset="0"/>
              <a:cs typeface="Times New Roman" pitchFamily="18" charset="0"/>
              <a:sym typeface="Wingdings" pitchFamily="2" charset="2"/>
            </a:endParaRPr>
          </a:p>
        </p:txBody>
      </p:sp>
      <p:pic>
        <p:nvPicPr>
          <p:cNvPr id="15" name="Picture 1"/>
          <p:cNvPicPr>
            <a:picLocks noChangeAspect="1" noChangeArrowheads="1"/>
          </p:cNvPicPr>
          <p:nvPr/>
        </p:nvPicPr>
        <p:blipFill>
          <a:blip r:embed="rId3" cstate="print"/>
          <a:srcRect b="66739"/>
          <a:stretch>
            <a:fillRect/>
          </a:stretch>
        </p:blipFill>
        <p:spPr bwMode="auto">
          <a:xfrm>
            <a:off x="0" y="5301208"/>
            <a:ext cx="9144000" cy="1484784"/>
          </a:xfrm>
          <a:prstGeom prst="rect">
            <a:avLst/>
          </a:prstGeom>
          <a:noFill/>
          <a:ln w="9525">
            <a:noFill/>
            <a:miter lim="800000"/>
            <a:headEnd/>
            <a:tailEnd/>
          </a:ln>
        </p:spPr>
      </p:pic>
      <p:sp>
        <p:nvSpPr>
          <p:cNvPr id="17" name="Forme libre 16"/>
          <p:cNvSpPr/>
          <p:nvPr/>
        </p:nvSpPr>
        <p:spPr>
          <a:xfrm rot="4278259" flipV="1">
            <a:off x="1236663" y="5700068"/>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84702" flipH="1" flipV="1">
            <a:off x="2728912" y="5601644"/>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2925763" y="6087418"/>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 name="Forme libre 20"/>
          <p:cNvSpPr/>
          <p:nvPr/>
        </p:nvSpPr>
        <p:spPr>
          <a:xfrm rot="10966963" flipH="1">
            <a:off x="5588000" y="5784206"/>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4516438" y="6138218"/>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8980640" flipH="1" flipV="1">
            <a:off x="4059238" y="6211243"/>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6931618">
            <a:off x="6057900" y="6281093"/>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17" presetClass="entr" presetSubtype="1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childTnLst>
                          </p:cTn>
                        </p:par>
                        <p:par>
                          <p:cTn id="52" fill="hold">
                            <p:stCondLst>
                              <p:cond delay="500"/>
                            </p:stCondLst>
                            <p:childTnLst>
                              <p:par>
                                <p:cTn id="53" presetID="9"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par>
                          <p:cTn id="61" fill="hold">
                            <p:stCondLst>
                              <p:cond delay="500"/>
                            </p:stCondLst>
                            <p:childTnLst>
                              <p:par>
                                <p:cTn id="62" presetID="9"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dissolv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par>
                          <p:cTn id="70" fill="hold">
                            <p:stCondLst>
                              <p:cond delay="500"/>
                            </p:stCondLst>
                            <p:childTnLst>
                              <p:par>
                                <p:cTn id="71" presetID="9"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dissolv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noChangeArrowheads="1"/>
          </p:cNvPicPr>
          <p:nvPr/>
        </p:nvPicPr>
        <p:blipFill>
          <a:blip r:embed="rId3" cstate="print"/>
          <a:srcRect/>
          <a:stretch>
            <a:fillRect/>
          </a:stretch>
        </p:blipFill>
        <p:spPr bwMode="auto">
          <a:xfrm>
            <a:off x="0" y="-27384"/>
            <a:ext cx="9144000" cy="4464050"/>
          </a:xfrm>
          <a:prstGeom prst="rect">
            <a:avLst/>
          </a:prstGeom>
          <a:noFill/>
          <a:ln w="9525">
            <a:noFill/>
            <a:miter lim="800000"/>
            <a:headEnd/>
            <a:tailEnd/>
          </a:ln>
        </p:spPr>
      </p:pic>
      <p:sp>
        <p:nvSpPr>
          <p:cNvPr id="4" name="Forme libre 3"/>
          <p:cNvSpPr/>
          <p:nvPr/>
        </p:nvSpPr>
        <p:spPr>
          <a:xfrm rot="4278259" flipV="1">
            <a:off x="1236663" y="373865"/>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 name="Forme libre 4"/>
          <p:cNvSpPr/>
          <p:nvPr/>
        </p:nvSpPr>
        <p:spPr>
          <a:xfrm rot="4278259" flipV="1">
            <a:off x="7595394" y="358784"/>
            <a:ext cx="217488"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 name="Forme libre 5"/>
          <p:cNvSpPr/>
          <p:nvPr/>
        </p:nvSpPr>
        <p:spPr>
          <a:xfrm rot="4278259" flipV="1">
            <a:off x="3725069" y="1881196"/>
            <a:ext cx="219075"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78259" flipV="1">
            <a:off x="4392612" y="3320266"/>
            <a:ext cx="219075"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 name="Forme libre 7"/>
          <p:cNvSpPr/>
          <p:nvPr/>
        </p:nvSpPr>
        <p:spPr>
          <a:xfrm rot="7484702" flipH="1" flipV="1">
            <a:off x="2728912" y="275441"/>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rot="7484702" flipH="1" flipV="1">
            <a:off x="8427244" y="1800234"/>
            <a:ext cx="360363" cy="2825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rot="10966963" flipV="1">
            <a:off x="2925763" y="761215"/>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10966963" flipV="1">
            <a:off x="2352675"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10966963" flipV="1">
            <a:off x="2943225" y="3755240"/>
            <a:ext cx="274638"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Forme libre 12"/>
          <p:cNvSpPr/>
          <p:nvPr/>
        </p:nvSpPr>
        <p:spPr>
          <a:xfrm rot="10966963" flipV="1">
            <a:off x="8631238"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10966963" flipH="1">
            <a:off x="258763" y="193596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10966963" flipH="1">
            <a:off x="5588000" y="458003"/>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10966963" flipH="1">
            <a:off x="5659438" y="3447265"/>
            <a:ext cx="2794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Forme libre 16"/>
          <p:cNvSpPr/>
          <p:nvPr/>
        </p:nvSpPr>
        <p:spPr>
          <a:xfrm rot="10966963" flipH="1">
            <a:off x="3941763" y="3394878"/>
            <a:ext cx="277812"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10966963" flipH="1">
            <a:off x="4857750" y="191691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4516438" y="812015"/>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7099300" y="22963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0966963" flipV="1">
            <a:off x="3868738" y="2305853"/>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0966963" flipV="1">
            <a:off x="1401763" y="37885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8980640" flipH="1" flipV="1">
            <a:off x="911225" y="3874303"/>
            <a:ext cx="3429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6" name="Forme libre 25"/>
          <p:cNvSpPr/>
          <p:nvPr/>
        </p:nvSpPr>
        <p:spPr>
          <a:xfrm rot="18980640" flipH="1" flipV="1">
            <a:off x="4059238" y="885040"/>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7" name="Forme libre 26"/>
          <p:cNvSpPr/>
          <p:nvPr/>
        </p:nvSpPr>
        <p:spPr>
          <a:xfrm rot="18980640" flipH="1" flipV="1">
            <a:off x="6616700" y="2396340"/>
            <a:ext cx="3429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8" name="Forme libre 27"/>
          <p:cNvSpPr/>
          <p:nvPr/>
        </p:nvSpPr>
        <p:spPr>
          <a:xfrm rot="10966963" flipV="1">
            <a:off x="5443538" y="22582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Forme libre 28"/>
          <p:cNvSpPr/>
          <p:nvPr/>
        </p:nvSpPr>
        <p:spPr>
          <a:xfrm rot="16931618">
            <a:off x="6057900" y="954890"/>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Forme libre 29"/>
          <p:cNvSpPr/>
          <p:nvPr/>
        </p:nvSpPr>
        <p:spPr>
          <a:xfrm rot="16200000" flipV="1">
            <a:off x="1748632" y="2447933"/>
            <a:ext cx="495300" cy="3222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1" name="Forme libre 30"/>
          <p:cNvSpPr/>
          <p:nvPr/>
        </p:nvSpPr>
        <p:spPr>
          <a:xfrm rot="7484702" flipH="1" flipV="1">
            <a:off x="2738438" y="3239303"/>
            <a:ext cx="360362"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420" name="Rectangle 5"/>
          <p:cNvSpPr>
            <a:spLocks noChangeArrowheads="1"/>
          </p:cNvSpPr>
          <p:nvPr/>
        </p:nvSpPr>
        <p:spPr bwMode="auto">
          <a:xfrm>
            <a:off x="0" y="4462854"/>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9" name="Rectangle 38"/>
          <p:cNvSpPr/>
          <p:nvPr/>
        </p:nvSpPr>
        <p:spPr>
          <a:xfrm>
            <a:off x="611188" y="44624"/>
            <a:ext cx="1223962" cy="1368425"/>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A</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0" name="Rectangle 39"/>
          <p:cNvSpPr/>
          <p:nvPr/>
        </p:nvSpPr>
        <p:spPr>
          <a:xfrm>
            <a:off x="2195513" y="44624"/>
            <a:ext cx="5976937" cy="1368425"/>
          </a:xfrm>
          <a:prstGeom prst="rect">
            <a:avLst/>
          </a:prstGeom>
          <a:solidFill>
            <a:srgbClr val="FFC000">
              <a:alpha val="4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B</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1" name="Rectangle 40"/>
          <p:cNvSpPr/>
          <p:nvPr/>
        </p:nvSpPr>
        <p:spPr>
          <a:xfrm>
            <a:off x="107950" y="1557512"/>
            <a:ext cx="8928100" cy="1368425"/>
          </a:xfrm>
          <a:prstGeom prst="rect">
            <a:avLst/>
          </a:prstGeom>
          <a:solidFill>
            <a:srgbClr val="00B050">
              <a:alpha val="4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C</a:t>
            </a:r>
          </a:p>
          <a:p>
            <a:pPr algn="ctr">
              <a:defRPr/>
            </a:pPr>
            <a:endParaRPr lang="fr-FR" sz="2400" b="1" dirty="0"/>
          </a:p>
          <a:p>
            <a:pPr algn="ctr">
              <a:defRPr/>
            </a:pPr>
            <a:endParaRPr lang="fr-FR" sz="2400" b="1" dirty="0"/>
          </a:p>
          <a:p>
            <a:pPr algn="ctr">
              <a:defRPr/>
            </a:pPr>
            <a:endParaRPr lang="fr-FR" dirty="0"/>
          </a:p>
        </p:txBody>
      </p:sp>
      <p:sp>
        <p:nvSpPr>
          <p:cNvPr id="42" name="Rectangle 41"/>
          <p:cNvSpPr/>
          <p:nvPr/>
        </p:nvSpPr>
        <p:spPr>
          <a:xfrm>
            <a:off x="611188" y="2997374"/>
            <a:ext cx="6048375" cy="1368425"/>
          </a:xfrm>
          <a:prstGeom prst="rect">
            <a:avLst/>
          </a:prstGeom>
          <a:solidFill>
            <a:srgbClr val="FF0000">
              <a:alpha val="4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D</a:t>
            </a:r>
          </a:p>
          <a:p>
            <a:pPr algn="ctr">
              <a:defRPr/>
            </a:pPr>
            <a:endParaRPr lang="fr-FR" sz="2400" b="1" dirty="0"/>
          </a:p>
          <a:p>
            <a:pPr algn="ctr">
              <a:defRPr/>
            </a:pPr>
            <a:endParaRPr lang="fr-FR" sz="2400" b="1" dirty="0"/>
          </a:p>
          <a:p>
            <a:pPr algn="ctr">
              <a:defRPr/>
            </a:pPr>
            <a:endParaRPr lang="fr-FR" dirty="0"/>
          </a:p>
        </p:txBody>
      </p:sp>
      <p:sp>
        <p:nvSpPr>
          <p:cNvPr id="43" name="Rectangle 42"/>
          <p:cNvSpPr/>
          <p:nvPr/>
        </p:nvSpPr>
        <p:spPr>
          <a:xfrm>
            <a:off x="7092950" y="2997374"/>
            <a:ext cx="1223963" cy="1368425"/>
          </a:xfrm>
          <a:prstGeom prst="rect">
            <a:avLst/>
          </a:prstGeom>
          <a:solidFill>
            <a:srgbClr val="7030A0">
              <a:alpha val="4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E</a:t>
            </a:r>
          </a:p>
          <a:p>
            <a:pPr>
              <a:defRPr/>
            </a:pPr>
            <a:endParaRPr lang="fr-FR" b="1" dirty="0"/>
          </a:p>
          <a:p>
            <a:pPr>
              <a:defRPr/>
            </a:pPr>
            <a:endParaRPr lang="fr-FR" b="1" dirty="0"/>
          </a:p>
          <a:p>
            <a:pPr>
              <a:defRPr/>
            </a:pPr>
            <a:endParaRPr lang="fr-FR" b="1" dirty="0"/>
          </a:p>
          <a:p>
            <a:pPr>
              <a:defRPr/>
            </a:pPr>
            <a:endParaRPr lang="fr-FR" b="1" dirty="0"/>
          </a:p>
        </p:txBody>
      </p:sp>
      <p:sp>
        <p:nvSpPr>
          <p:cNvPr id="44" name="Rectangle 43"/>
          <p:cNvSpPr/>
          <p:nvPr/>
        </p:nvSpPr>
        <p:spPr>
          <a:xfrm>
            <a:off x="0" y="6093296"/>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Les </a:t>
            </a:r>
            <a:r>
              <a:rPr lang="fr-FR" sz="2000" b="1" u="sng" dirty="0" smtClean="0">
                <a:solidFill>
                  <a:srgbClr val="002060"/>
                </a:solidFill>
                <a:latin typeface="Arial" pitchFamily="34" charset="0"/>
                <a:cs typeface="Arial" pitchFamily="34" charset="0"/>
              </a:rPr>
              <a:t>liaisons S/O</a:t>
            </a:r>
            <a:r>
              <a:rPr lang="fr-FR" sz="2000" dirty="0" smtClean="0">
                <a:solidFill>
                  <a:srgbClr val="002060"/>
                </a:solidFill>
                <a:latin typeface="Arial" pitchFamily="34" charset="0"/>
                <a:cs typeface="Arial" pitchFamily="34" charset="0"/>
              </a:rPr>
              <a:t> y sont la moitié du temps double et la moitié du temps </a:t>
            </a:r>
            <a:r>
              <a:rPr lang="fr-FR" sz="2000" dirty="0" err="1" smtClean="0">
                <a:solidFill>
                  <a:srgbClr val="002060"/>
                </a:solidFill>
                <a:latin typeface="Arial" pitchFamily="34" charset="0"/>
                <a:cs typeface="Arial" pitchFamily="34" charset="0"/>
              </a:rPr>
              <a:t>sim-ple</a:t>
            </a:r>
            <a:r>
              <a:rPr lang="fr-FR" sz="2000"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indice de liaison 1,5</a:t>
            </a:r>
            <a:r>
              <a:rPr lang="fr-FR" sz="2000" dirty="0" smtClean="0">
                <a:solidFill>
                  <a:srgbClr val="002060"/>
                </a:solidFill>
                <a:latin typeface="Arial" pitchFamily="34" charset="0"/>
                <a:cs typeface="Arial" pitchFamily="34" charset="0"/>
              </a:rPr>
              <a:t>) et chaque atome d’oxygène porte la </a:t>
            </a:r>
            <a:r>
              <a:rPr lang="fr-FR" sz="2000" b="1" dirty="0" smtClean="0">
                <a:solidFill>
                  <a:srgbClr val="FF0000"/>
                </a:solidFill>
                <a:latin typeface="Arial" pitchFamily="34" charset="0"/>
                <a:cs typeface="Arial" pitchFamily="34" charset="0"/>
              </a:rPr>
              <a:t>charge - 0,5 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20">
                                            <p:txEl>
                                              <p:pRg st="0" end="0"/>
                                            </p:txEl>
                                          </p:spTgt>
                                        </p:tgtEl>
                                        <p:attrNameLst>
                                          <p:attrName>style.visibility</p:attrName>
                                        </p:attrNameLst>
                                      </p:cBhvr>
                                      <p:to>
                                        <p:strVal val="visible"/>
                                      </p:to>
                                    </p:set>
                                    <p:animEffect transition="in" filter="wipe(left)">
                                      <p:cBhvr>
                                        <p:cTn id="37" dur="500"/>
                                        <p:tgtEl>
                                          <p:spTgt spid="164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20">
                                            <p:txEl>
                                              <p:pRg st="1" end="1"/>
                                            </p:txEl>
                                          </p:spTgt>
                                        </p:tgtEl>
                                        <p:attrNameLst>
                                          <p:attrName>style.visibility</p:attrName>
                                        </p:attrNameLst>
                                      </p:cBhvr>
                                      <p:to>
                                        <p:strVal val="visible"/>
                                      </p:to>
                                    </p:set>
                                    <p:animEffect transition="in" filter="wipe(left)">
                                      <p:cBhvr>
                                        <p:cTn id="42" dur="500"/>
                                        <p:tgtEl>
                                          <p:spTgt spid="164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20">
                                            <p:txEl>
                                              <p:pRg st="3" end="3"/>
                                            </p:txEl>
                                          </p:spTgt>
                                        </p:tgtEl>
                                        <p:attrNameLst>
                                          <p:attrName>style.visibility</p:attrName>
                                        </p:attrNameLst>
                                      </p:cBhvr>
                                      <p:to>
                                        <p:strVal val="visible"/>
                                      </p:to>
                                    </p:set>
                                    <p:animEffect transition="in" filter="wipe(left)">
                                      <p:cBhvr>
                                        <p:cTn id="47" dur="500"/>
                                        <p:tgtEl>
                                          <p:spTgt spid="164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420">
                                            <p:txEl>
                                              <p:pRg st="4" end="4"/>
                                            </p:txEl>
                                          </p:spTgt>
                                        </p:tgtEl>
                                        <p:attrNameLst>
                                          <p:attrName>style.visibility</p:attrName>
                                        </p:attrNameLst>
                                      </p:cBhvr>
                                      <p:to>
                                        <p:strVal val="visible"/>
                                      </p:to>
                                    </p:set>
                                    <p:animEffect transition="in" filter="wipe(left)">
                                      <p:cBhvr>
                                        <p:cTn id="52" dur="500"/>
                                        <p:tgtEl>
                                          <p:spTgt spid="1642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0552"/>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 name="Rectangle 2"/>
          <p:cNvSpPr/>
          <p:nvPr/>
        </p:nvSpPr>
        <p:spPr>
          <a:xfrm>
            <a:off x="0" y="1640994"/>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Les </a:t>
            </a:r>
            <a:r>
              <a:rPr lang="fr-FR" sz="2000" b="1" u="sng" dirty="0" smtClean="0">
                <a:solidFill>
                  <a:srgbClr val="002060"/>
                </a:solidFill>
                <a:latin typeface="Arial" pitchFamily="34" charset="0"/>
                <a:cs typeface="Arial" pitchFamily="34" charset="0"/>
              </a:rPr>
              <a:t>liaisons S/O</a:t>
            </a:r>
            <a:r>
              <a:rPr lang="fr-FR" sz="2000" dirty="0" smtClean="0">
                <a:solidFill>
                  <a:srgbClr val="002060"/>
                </a:solidFill>
                <a:latin typeface="Arial" pitchFamily="34" charset="0"/>
                <a:cs typeface="Arial" pitchFamily="34" charset="0"/>
              </a:rPr>
              <a:t> y sont la moitié du temps double et la moitié du temps </a:t>
            </a:r>
            <a:r>
              <a:rPr lang="fr-FR" sz="2000" dirty="0" err="1" smtClean="0">
                <a:solidFill>
                  <a:srgbClr val="002060"/>
                </a:solidFill>
                <a:latin typeface="Arial" pitchFamily="34" charset="0"/>
                <a:cs typeface="Arial" pitchFamily="34" charset="0"/>
              </a:rPr>
              <a:t>sim-ple</a:t>
            </a:r>
            <a:r>
              <a:rPr lang="fr-FR" sz="2000"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indice de liaison 1,5</a:t>
            </a:r>
            <a:r>
              <a:rPr lang="fr-FR" sz="2000" dirty="0" smtClean="0">
                <a:solidFill>
                  <a:srgbClr val="002060"/>
                </a:solidFill>
                <a:latin typeface="Arial" pitchFamily="34" charset="0"/>
                <a:cs typeface="Arial" pitchFamily="34" charset="0"/>
              </a:rPr>
              <a:t>) et chaque atome d’oxygène porte la </a:t>
            </a:r>
            <a:r>
              <a:rPr lang="fr-FR" sz="2000" b="1" dirty="0" smtClean="0">
                <a:solidFill>
                  <a:srgbClr val="FF0000"/>
                </a:solidFill>
                <a:latin typeface="Arial" pitchFamily="34" charset="0"/>
                <a:cs typeface="Arial" pitchFamily="34" charset="0"/>
              </a:rPr>
              <a:t>charge - 0,5 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4" name="Rectangle 3"/>
          <p:cNvSpPr>
            <a:spLocks noChangeArrowheads="1"/>
          </p:cNvSpPr>
          <p:nvPr/>
        </p:nvSpPr>
        <p:spPr bwMode="auto">
          <a:xfrm>
            <a:off x="0" y="2565211"/>
            <a:ext cx="9144000" cy="892552"/>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5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Méthode VSEPR ou théorie de Gillespie</a:t>
            </a:r>
            <a:endParaRPr lang="fr-FR" sz="2000" dirty="0"/>
          </a:p>
        </p:txBody>
      </p:sp>
      <p:sp>
        <p:nvSpPr>
          <p:cNvPr id="5" name="Rectangle 2"/>
          <p:cNvSpPr>
            <a:spLocks noChangeArrowheads="1"/>
          </p:cNvSpPr>
          <p:nvPr/>
        </p:nvSpPr>
        <p:spPr bwMode="auto">
          <a:xfrm>
            <a:off x="-73146" y="3486914"/>
            <a:ext cx="163378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Principe</a:t>
            </a:r>
            <a:endParaRPr lang="fr-FR" sz="2000" dirty="0">
              <a:latin typeface="Bookman Old Style" pitchFamily="18" charset="0"/>
              <a:ea typeface="Calibri" pitchFamily="34" charset="0"/>
              <a:cs typeface="Times New Roman" pitchFamily="18" charset="0"/>
            </a:endParaRPr>
          </a:p>
        </p:txBody>
      </p:sp>
      <p:sp>
        <p:nvSpPr>
          <p:cNvPr id="6" name="Rectangle 1"/>
          <p:cNvSpPr>
            <a:spLocks noChangeArrowheads="1"/>
          </p:cNvSpPr>
          <p:nvPr/>
        </p:nvSpPr>
        <p:spPr bwMode="auto">
          <a:xfrm>
            <a:off x="0" y="3861048"/>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7" name="Rectangle 14"/>
          <p:cNvSpPr>
            <a:spLocks noChangeArrowheads="1"/>
          </p:cNvSpPr>
          <p:nvPr/>
        </p:nvSpPr>
        <p:spPr bwMode="auto">
          <a:xfrm>
            <a:off x="179388" y="4576763"/>
            <a:ext cx="8856662" cy="2195473"/>
          </a:xfrm>
          <a:prstGeom prst="rect">
            <a:avLst/>
          </a:prstGeom>
          <a:noFill/>
          <a:ln w="9525">
            <a:noFill/>
            <a:miter lim="800000"/>
            <a:headEnd/>
            <a:tailEnd/>
          </a:ln>
        </p:spPr>
        <p:txBody>
          <a:bodyPr>
            <a:spAutoFit/>
          </a:bodyPr>
          <a:lstStyle/>
          <a:p>
            <a:pPr algn="just">
              <a:spcAft>
                <a:spcPts val="1000"/>
              </a:spcAft>
            </a:pPr>
            <a:r>
              <a:rPr lang="fr-FR" sz="2000" dirty="0">
                <a:solidFill>
                  <a:srgbClr val="FF0000"/>
                </a:solidFill>
                <a:latin typeface="Arial" pitchFamily="34" charset="0"/>
                <a:cs typeface="Arial" pitchFamily="34" charset="0"/>
              </a:rPr>
              <a:t>         </a:t>
            </a:r>
            <a:r>
              <a:rPr lang="fr-FR" sz="2000" dirty="0">
                <a:latin typeface="Arial" pitchFamily="34" charset="0"/>
                <a:cs typeface="Arial" pitchFamily="34" charset="0"/>
                <a:sym typeface="Wingdings 2" pitchFamily="18" charset="2"/>
              </a:rPr>
              <a:t> </a:t>
            </a:r>
            <a:r>
              <a:rPr lang="fr-FR" sz="2000" dirty="0">
                <a:solidFill>
                  <a:srgbClr val="002060"/>
                </a:solidFill>
                <a:latin typeface="Arial" pitchFamily="34" charset="0"/>
                <a:cs typeface="Arial" pitchFamily="34" charset="0"/>
                <a:sym typeface="Wingdings 2" pitchFamily="18" charset="2"/>
              </a:rPr>
              <a:t></a:t>
            </a:r>
            <a:r>
              <a:rPr lang="fr-FR" sz="2000" dirty="0">
                <a:latin typeface="Arial" pitchFamily="34" charset="0"/>
                <a:cs typeface="Arial" pitchFamily="34" charset="0"/>
              </a:rPr>
              <a:t> </a:t>
            </a:r>
            <a:r>
              <a:rPr lang="fr-FR" sz="2000" b="1" dirty="0">
                <a:solidFill>
                  <a:srgbClr val="FF0000"/>
                </a:solidFill>
                <a:latin typeface="Arial" pitchFamily="34" charset="0"/>
                <a:cs typeface="Arial" pitchFamily="34" charset="0"/>
              </a:rPr>
              <a:t>VSEPR</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V</a:t>
            </a:r>
            <a:r>
              <a:rPr lang="fr-FR" sz="2000" b="1" dirty="0">
                <a:solidFill>
                  <a:srgbClr val="002060"/>
                </a:solidFill>
                <a:latin typeface="Arial" pitchFamily="34" charset="0"/>
                <a:cs typeface="Arial" pitchFamily="34" charset="0"/>
              </a:rPr>
              <a:t>alence </a:t>
            </a:r>
            <a:r>
              <a:rPr lang="fr-FR" sz="2000" b="1" dirty="0">
                <a:solidFill>
                  <a:srgbClr val="FF0000"/>
                </a:solidFill>
                <a:latin typeface="Arial" pitchFamily="34" charset="0"/>
                <a:cs typeface="Arial" pitchFamily="34" charset="0"/>
              </a:rPr>
              <a:t>S</a:t>
            </a:r>
            <a:r>
              <a:rPr lang="fr-FR" sz="2000" b="1" dirty="0">
                <a:solidFill>
                  <a:srgbClr val="002060"/>
                </a:solidFill>
                <a:latin typeface="Arial" pitchFamily="34" charset="0"/>
                <a:cs typeface="Arial" pitchFamily="34" charset="0"/>
              </a:rPr>
              <a:t>hell</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E</a:t>
            </a:r>
            <a:r>
              <a:rPr lang="fr-FR" sz="2000" b="1" dirty="0">
                <a:solidFill>
                  <a:srgbClr val="002060"/>
                </a:solidFill>
                <a:latin typeface="Arial" pitchFamily="34" charset="0"/>
                <a:cs typeface="Arial" pitchFamily="34" charset="0"/>
              </a:rPr>
              <a:t>lectron</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of</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P</a:t>
            </a:r>
            <a:r>
              <a:rPr lang="fr-FR" sz="2000" b="1" dirty="0">
                <a:solidFill>
                  <a:srgbClr val="002060"/>
                </a:solidFill>
                <a:latin typeface="Arial" pitchFamily="34" charset="0"/>
                <a:cs typeface="Arial" pitchFamily="34" charset="0"/>
              </a:rPr>
              <a:t>air</a:t>
            </a:r>
            <a:r>
              <a:rPr lang="fr-FR" sz="2000" b="1" dirty="0">
                <a:latin typeface="Arial" pitchFamily="34" charset="0"/>
                <a:cs typeface="Arial" pitchFamily="34" charset="0"/>
              </a:rPr>
              <a:t> </a:t>
            </a:r>
            <a:r>
              <a:rPr lang="fr-FR" sz="2000" b="1" dirty="0" err="1">
                <a:solidFill>
                  <a:srgbClr val="FF0000"/>
                </a:solidFill>
                <a:latin typeface="Arial" pitchFamily="34" charset="0"/>
                <a:cs typeface="Arial" pitchFamily="34" charset="0"/>
              </a:rPr>
              <a:t>R</a:t>
            </a:r>
            <a:r>
              <a:rPr lang="fr-FR" sz="2000" b="1" dirty="0" err="1">
                <a:solidFill>
                  <a:srgbClr val="002060"/>
                </a:solidFill>
                <a:latin typeface="Arial" pitchFamily="34" charset="0"/>
                <a:cs typeface="Arial" pitchFamily="34" charset="0"/>
              </a:rPr>
              <a:t>epulsion</a:t>
            </a:r>
            <a:endParaRPr lang="fr-FR" sz="2000" dirty="0">
              <a:solidFill>
                <a:srgbClr val="002060"/>
              </a:solidFill>
              <a:latin typeface="Arial" pitchFamily="34" charset="0"/>
              <a:cs typeface="Arial" pitchFamily="34" charset="0"/>
            </a:endParaRPr>
          </a:p>
          <a:p>
            <a:pPr algn="just">
              <a:spcAft>
                <a:spcPts val="1000"/>
              </a:spcAft>
            </a:pPr>
            <a:r>
              <a:rPr lang="fr-FR" sz="2000" dirty="0">
                <a:solidFill>
                  <a:srgbClr val="002060"/>
                </a:solidFill>
                <a:latin typeface="Arial" pitchFamily="34" charset="0"/>
                <a:cs typeface="Arial" pitchFamily="34" charset="0"/>
                <a:sym typeface="Wingdings" pitchFamily="2" charset="2"/>
              </a:rPr>
              <a:t>Soit, </a:t>
            </a:r>
            <a:r>
              <a:rPr lang="fr-FR" sz="2000" u="sng" dirty="0">
                <a:solidFill>
                  <a:srgbClr val="002060"/>
                </a:solidFill>
                <a:latin typeface="Arial" pitchFamily="34" charset="0"/>
                <a:cs typeface="Arial" pitchFamily="34" charset="0"/>
                <a:sym typeface="Wingdings" pitchFamily="2" charset="2"/>
              </a:rPr>
              <a:t>en français</a:t>
            </a:r>
            <a:r>
              <a:rPr lang="fr-FR" sz="2000" dirty="0">
                <a:solidFill>
                  <a:srgbClr val="002060"/>
                </a:solidFill>
                <a:latin typeface="Arial" pitchFamily="34" charset="0"/>
                <a:cs typeface="Arial" pitchFamily="34" charset="0"/>
                <a:sym typeface="Wingdings" pitchFamily="2" charset="2"/>
              </a:rPr>
              <a:t> : </a:t>
            </a:r>
            <a:r>
              <a:rPr lang="fr-FR" sz="2000" dirty="0" smtClean="0">
                <a:solidFill>
                  <a:srgbClr val="002060"/>
                </a:solidFill>
                <a:latin typeface="Arial" pitchFamily="34" charset="0"/>
                <a:cs typeface="Arial" pitchFamily="34" charset="0"/>
                <a:sym typeface="Wingdings" pitchFamily="2" charset="2"/>
              </a:rPr>
              <a:t>	Répulsion </a:t>
            </a:r>
            <a:r>
              <a:rPr lang="fr-FR" sz="2000" dirty="0">
                <a:solidFill>
                  <a:srgbClr val="002060"/>
                </a:solidFill>
                <a:latin typeface="Arial" pitchFamily="34" charset="0"/>
                <a:cs typeface="Arial" pitchFamily="34" charset="0"/>
                <a:sym typeface="Wingdings" pitchFamily="2" charset="2"/>
              </a:rPr>
              <a:t>des Paires Electroniques de la Couche </a:t>
            </a:r>
            <a:r>
              <a:rPr lang="fr-FR" sz="2000" dirty="0" smtClean="0">
                <a:solidFill>
                  <a:srgbClr val="002060"/>
                </a:solidFill>
                <a:latin typeface="Arial" pitchFamily="34" charset="0"/>
                <a:cs typeface="Arial" pitchFamily="34" charset="0"/>
                <a:sym typeface="Wingdings" pitchFamily="2" charset="2"/>
              </a:rPr>
              <a:t>			de </a:t>
            </a:r>
            <a:r>
              <a:rPr lang="fr-FR" sz="2000" dirty="0">
                <a:solidFill>
                  <a:srgbClr val="002060"/>
                </a:solidFill>
                <a:latin typeface="Arial" pitchFamily="34" charset="0"/>
                <a:cs typeface="Arial" pitchFamily="34" charset="0"/>
                <a:sym typeface="Wingdings" pitchFamily="2" charset="2"/>
              </a:rPr>
              <a:t>Valence …</a:t>
            </a:r>
          </a:p>
          <a:p>
            <a:pPr algn="just">
              <a:spcAft>
                <a:spcPts val="1000"/>
              </a:spcAft>
            </a:pPr>
            <a:r>
              <a:rPr lang="fr-FR" sz="2000" dirty="0">
                <a:solidFill>
                  <a:srgbClr val="002060"/>
                </a:solidFill>
                <a:latin typeface="Arial" pitchFamily="34" charset="0"/>
                <a:cs typeface="Arial" pitchFamily="34" charset="0"/>
                <a:sym typeface="Wingdings" pitchFamily="2" charset="2"/>
              </a:rPr>
              <a:t>         </a:t>
            </a:r>
            <a:r>
              <a:rPr lang="fr-FR" sz="2000" b="1"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sym typeface="Wingdings" pitchFamily="2" charset="2"/>
              </a:rPr>
              <a:t> La géométrie des édifices tend à </a:t>
            </a:r>
            <a:r>
              <a:rPr lang="fr-FR" sz="2000" dirty="0">
                <a:solidFill>
                  <a:srgbClr val="FF0000"/>
                </a:solidFill>
                <a:latin typeface="Arial" pitchFamily="34" charset="0"/>
                <a:cs typeface="Arial" pitchFamily="34" charset="0"/>
                <a:sym typeface="Wingdings" pitchFamily="2" charset="2"/>
              </a:rPr>
              <a:t>minimiser les répulsions électriques entre doublets</a:t>
            </a:r>
            <a:r>
              <a:rPr lang="fr-FR" sz="2000" dirty="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8" name="Text Box 1"/>
          <p:cNvSpPr txBox="1">
            <a:spLocks noChangeArrowheads="1"/>
          </p:cNvSpPr>
          <p:nvPr/>
        </p:nvSpPr>
        <p:spPr bwMode="auto">
          <a:xfrm>
            <a:off x="107950" y="4556388"/>
            <a:ext cx="8928100" cy="2231280"/>
          </a:xfrm>
          <a:prstGeom prst="rect">
            <a:avLst/>
          </a:prstGeom>
          <a:noFill/>
          <a:ln w="19050">
            <a:solidFill>
              <a:srgbClr val="000000"/>
            </a:solidFill>
            <a:miter lim="800000"/>
            <a:headEnd/>
            <a:tailEnd/>
          </a:ln>
        </p:spPr>
        <p:txBody>
          <a:bodyPr/>
          <a:lstStyle/>
          <a:p>
            <a:pPr algn="just">
              <a:spcAft>
                <a:spcPts val="1000"/>
              </a:spcAft>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4605422"/>
            <a:ext cx="9058275" cy="2277547"/>
          </a:xfrm>
          <a:prstGeom prst="rect">
            <a:avLst/>
          </a:prstGeom>
          <a:noFill/>
          <a:ln w="9525">
            <a:noFill/>
            <a:miter lim="800000"/>
            <a:headEnd/>
            <a:tailEnd/>
          </a:ln>
          <a:effectLst/>
        </p:spPr>
        <p:txBody>
          <a:bodyPr anchor="ctr">
            <a:spAutoFit/>
          </a:bodyPr>
          <a:lstStyle/>
          <a:p>
            <a:pPr indent="449263" eaLnBrk="0" hangingPunct="0">
              <a:spcAft>
                <a:spcPts val="600"/>
              </a:spcAft>
              <a:defRPr/>
            </a:pPr>
            <a:r>
              <a:rPr lang="fr-FR" sz="1950" dirty="0">
                <a:ea typeface="Calibri" pitchFamily="34" charset="0"/>
              </a:rPr>
              <a:t>La molécule ou l’ion </a:t>
            </a:r>
            <a:r>
              <a:rPr lang="fr-FR" sz="1950" dirty="0" err="1">
                <a:ea typeface="Calibri" pitchFamily="34" charset="0"/>
              </a:rPr>
              <a:t>polyatomique</a:t>
            </a:r>
            <a:r>
              <a:rPr lang="fr-FR" sz="1950" dirty="0">
                <a:ea typeface="Calibri" pitchFamily="34" charset="0"/>
              </a:rPr>
              <a:t> est dit de type </a:t>
            </a:r>
            <a:r>
              <a:rPr lang="fr-FR" sz="1950" b="1" dirty="0" err="1">
                <a:ea typeface="Calibri" pitchFamily="34" charset="0"/>
              </a:rPr>
              <a:t>AX</a:t>
            </a:r>
            <a:r>
              <a:rPr lang="fr-FR" sz="1950" b="1" baseline="-30000" dirty="0" err="1">
                <a:ea typeface="Calibri" pitchFamily="34" charset="0"/>
              </a:rPr>
              <a:t>p</a:t>
            </a:r>
            <a:r>
              <a:rPr lang="fr-FR" sz="1950" b="1" dirty="0" err="1">
                <a:ea typeface="Calibri" pitchFamily="34" charset="0"/>
              </a:rPr>
              <a:t>E</a:t>
            </a:r>
            <a:r>
              <a:rPr lang="fr-FR" sz="1950" b="1" baseline="-30000" dirty="0" err="1">
                <a:ea typeface="Calibri" pitchFamily="34" charset="0"/>
              </a:rPr>
              <a:t>q</a:t>
            </a:r>
            <a:r>
              <a:rPr lang="fr-FR" sz="1950" dirty="0">
                <a:ea typeface="Calibri" pitchFamily="34" charset="0"/>
              </a:rPr>
              <a:t> avec :</a:t>
            </a:r>
          </a:p>
          <a:p>
            <a:pPr eaLnBrk="0" hangingPunct="0">
              <a:spcAft>
                <a:spcPts val="600"/>
              </a:spcAft>
              <a:defRPr/>
            </a:pPr>
            <a:r>
              <a:rPr lang="fr-FR" sz="1950" dirty="0">
                <a:ea typeface="Calibri" pitchFamily="34" charset="0"/>
              </a:rPr>
              <a:t>- </a:t>
            </a:r>
            <a:r>
              <a:rPr lang="fr-FR" sz="1950" b="1" dirty="0">
                <a:ea typeface="Calibri" pitchFamily="34" charset="0"/>
              </a:rPr>
              <a:t>A</a:t>
            </a:r>
            <a:r>
              <a:rPr lang="fr-FR" sz="1950" dirty="0">
                <a:ea typeface="Calibri" pitchFamily="34" charset="0"/>
              </a:rPr>
              <a:t> l’atome central autour duquel on souhaite déterminer la géométrie :</a:t>
            </a:r>
            <a:endParaRPr lang="fr-FR" sz="1950" dirty="0"/>
          </a:p>
          <a:p>
            <a:pPr eaLnBrk="0" hangingPunct="0">
              <a:spcAft>
                <a:spcPts val="600"/>
              </a:spcAft>
              <a:defRPr/>
            </a:pPr>
            <a:r>
              <a:rPr lang="fr-FR" sz="1950" dirty="0">
                <a:ea typeface="Calibri" pitchFamily="34" charset="0"/>
              </a:rPr>
              <a:t>- </a:t>
            </a:r>
            <a:r>
              <a:rPr lang="fr-FR" sz="1950" b="1" dirty="0">
                <a:ea typeface="Calibri" pitchFamily="34" charset="0"/>
              </a:rPr>
              <a:t>X</a:t>
            </a:r>
            <a:r>
              <a:rPr lang="fr-FR" sz="1950" dirty="0">
                <a:ea typeface="Calibri" pitchFamily="34" charset="0"/>
              </a:rPr>
              <a:t> les atomes et/ou groupes d’atomes directement liés à </a:t>
            </a:r>
            <a:r>
              <a:rPr lang="fr-FR" sz="1950" b="1" dirty="0">
                <a:ea typeface="Calibri" pitchFamily="34" charset="0"/>
              </a:rPr>
              <a:t>A</a:t>
            </a:r>
            <a:r>
              <a:rPr lang="fr-FR" sz="1950" dirty="0">
                <a:ea typeface="Calibri" pitchFamily="34" charset="0"/>
              </a:rPr>
              <a:t> :</a:t>
            </a:r>
            <a:endParaRPr lang="fr-FR" sz="1950" dirty="0"/>
          </a:p>
          <a:p>
            <a:pPr eaLnBrk="0" hangingPunct="0">
              <a:spcAft>
                <a:spcPts val="600"/>
              </a:spcAft>
              <a:buFontTx/>
              <a:buChar char="-"/>
              <a:defRPr/>
            </a:pPr>
            <a:r>
              <a:rPr lang="fr-FR" sz="1950" b="1" dirty="0">
                <a:ea typeface="Calibri" pitchFamily="34" charset="0"/>
              </a:rPr>
              <a:t> p</a:t>
            </a:r>
            <a:r>
              <a:rPr lang="fr-FR" sz="1950" dirty="0">
                <a:ea typeface="Calibri" pitchFamily="34" charset="0"/>
              </a:rPr>
              <a:t> le nombre d’atomes et/ou groupes d’atomes </a:t>
            </a:r>
            <a:r>
              <a:rPr lang="fr-FR" sz="1950" b="1" dirty="0">
                <a:ea typeface="Calibri" pitchFamily="34" charset="0"/>
              </a:rPr>
              <a:t>X </a:t>
            </a:r>
            <a:r>
              <a:rPr lang="fr-FR" sz="1950" dirty="0">
                <a:ea typeface="Calibri" pitchFamily="34" charset="0"/>
              </a:rPr>
              <a:t>;</a:t>
            </a:r>
          </a:p>
          <a:p>
            <a:pPr algn="just" eaLnBrk="0" hangingPunct="0">
              <a:spcAft>
                <a:spcPts val="600"/>
              </a:spcAft>
              <a:defRPr/>
            </a:pPr>
            <a:r>
              <a:rPr lang="fr-FR" sz="1950" dirty="0">
                <a:ea typeface="Calibri" pitchFamily="34" charset="0"/>
              </a:rPr>
              <a:t>- </a:t>
            </a:r>
            <a:r>
              <a:rPr lang="fr-FR" sz="1950" b="1" dirty="0">
                <a:ea typeface="Calibri" pitchFamily="34" charset="0"/>
              </a:rPr>
              <a:t>E</a:t>
            </a:r>
            <a:r>
              <a:rPr lang="fr-FR" sz="1950" dirty="0">
                <a:ea typeface="Calibri" pitchFamily="34" charset="0"/>
              </a:rPr>
              <a:t> les doublets non liants et/ou d’électrons célibataires portés par l’atome </a:t>
            </a:r>
            <a:r>
              <a:rPr lang="fr-FR" sz="1950" b="1" dirty="0">
                <a:ea typeface="Calibri" pitchFamily="34" charset="0"/>
              </a:rPr>
              <a:t>A</a:t>
            </a:r>
            <a:r>
              <a:rPr lang="fr-FR" sz="1950" dirty="0">
                <a:ea typeface="Calibri" pitchFamily="34" charset="0"/>
              </a:rPr>
              <a:t> :</a:t>
            </a:r>
            <a:endParaRPr lang="fr-FR" sz="1950" dirty="0"/>
          </a:p>
          <a:p>
            <a:pPr algn="just" eaLnBrk="0" hangingPunct="0">
              <a:spcAft>
                <a:spcPts val="600"/>
              </a:spcAft>
              <a:defRPr/>
            </a:pPr>
            <a:r>
              <a:rPr lang="fr-FR" sz="1950" dirty="0">
                <a:ea typeface="Calibri" pitchFamily="34" charset="0"/>
              </a:rPr>
              <a:t>- </a:t>
            </a:r>
            <a:r>
              <a:rPr lang="fr-FR" sz="1950" b="1" dirty="0">
                <a:ea typeface="Calibri" pitchFamily="34" charset="0"/>
              </a:rPr>
              <a:t>q</a:t>
            </a:r>
            <a:r>
              <a:rPr lang="fr-FR" sz="1950" dirty="0">
                <a:ea typeface="Calibri" pitchFamily="34" charset="0"/>
              </a:rPr>
              <a:t> le nombre de doublets non liants et/ou d’électrons célibataires portés par l’atome </a:t>
            </a:r>
            <a:r>
              <a:rPr lang="fr-FR" sz="1950" b="1" dirty="0">
                <a:ea typeface="Calibri" pitchFamily="34" charset="0"/>
              </a:rPr>
              <a:t>A</a:t>
            </a:r>
            <a:r>
              <a:rPr lang="fr-FR" sz="1950" dirty="0">
                <a:ea typeface="Calibri" pitchFamily="34" charset="0"/>
              </a:rPr>
              <a:t>.</a:t>
            </a:r>
            <a:endParaRPr lang="fr-FR" sz="1950" dirty="0"/>
          </a:p>
        </p:txBody>
      </p:sp>
      <p:sp>
        <p:nvSpPr>
          <p:cNvPr id="3" name="Rectangle 2"/>
          <p:cNvSpPr>
            <a:spLocks noChangeArrowheads="1"/>
          </p:cNvSpPr>
          <p:nvPr/>
        </p:nvSpPr>
        <p:spPr bwMode="auto">
          <a:xfrm>
            <a:off x="0" y="0"/>
            <a:ext cx="8604448" cy="892552"/>
          </a:xfrm>
          <a:prstGeom prst="rect">
            <a:avLst/>
          </a:prstGeom>
          <a:noFill/>
          <a:ln w="9525">
            <a:noFill/>
            <a:miter lim="800000"/>
            <a:headEnd/>
            <a:tailEnd/>
          </a:ln>
          <a:effectLst/>
        </p:spPr>
        <p:txBody>
          <a:bodyPr wrap="square"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dirty="0" smtClean="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a:t>
            </a:r>
            <a:r>
              <a:rPr lang="fr-FR" sz="2000" b="1" i="1" u="sng" dirty="0">
                <a:latin typeface="Bookman Old Style" pitchFamily="18" charset="0"/>
                <a:ea typeface="Calibri" pitchFamily="34" charset="0"/>
                <a:cs typeface="Times New Roman" pitchFamily="18" charset="0"/>
              </a:rPr>
              <a:t>) Méthode VSEPR ou théorie de Gillespie</a:t>
            </a:r>
            <a:endParaRPr lang="fr-FR" sz="2000" dirty="0"/>
          </a:p>
        </p:txBody>
      </p:sp>
      <p:sp>
        <p:nvSpPr>
          <p:cNvPr id="4" name="Rectangle 1"/>
          <p:cNvSpPr>
            <a:spLocks noChangeArrowheads="1"/>
          </p:cNvSpPr>
          <p:nvPr/>
        </p:nvSpPr>
        <p:spPr bwMode="auto">
          <a:xfrm>
            <a:off x="0" y="1124744"/>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5" name="Text Box 1"/>
          <p:cNvSpPr txBox="1">
            <a:spLocks noChangeArrowheads="1"/>
          </p:cNvSpPr>
          <p:nvPr/>
        </p:nvSpPr>
        <p:spPr bwMode="auto">
          <a:xfrm>
            <a:off x="107950" y="1844675"/>
            <a:ext cx="8928100" cy="2304405"/>
          </a:xfrm>
          <a:prstGeom prst="rect">
            <a:avLst/>
          </a:prstGeom>
          <a:solidFill>
            <a:srgbClr val="FFFFFF"/>
          </a:solidFill>
          <a:ln w="19050">
            <a:solidFill>
              <a:srgbClr val="000000"/>
            </a:solidFill>
            <a:miter lim="800000"/>
            <a:headEnd/>
            <a:tailEnd/>
          </a:ln>
        </p:spPr>
        <p:txBody>
          <a:bodyPr/>
          <a:lstStyle/>
          <a:p>
            <a:pPr algn="just">
              <a:spcAft>
                <a:spcPts val="1000"/>
              </a:spcAft>
            </a:pPr>
            <a:endParaRPr lang="fr-FR"/>
          </a:p>
        </p:txBody>
      </p:sp>
      <p:sp>
        <p:nvSpPr>
          <p:cNvPr id="6" name="Rectangle 6"/>
          <p:cNvSpPr>
            <a:spLocks noChangeArrowheads="1"/>
          </p:cNvSpPr>
          <p:nvPr/>
        </p:nvSpPr>
        <p:spPr bwMode="auto">
          <a:xfrm>
            <a:off x="-9272" y="4278903"/>
            <a:ext cx="342914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Géométries courantes</a:t>
            </a:r>
            <a:endParaRPr lang="fr-FR" sz="2000" dirty="0">
              <a:latin typeface="Bookman Old Style" pitchFamily="18" charset="0"/>
              <a:ea typeface="Calibri" pitchFamily="34" charset="0"/>
              <a:cs typeface="Times New Roman" pitchFamily="18" charset="0"/>
            </a:endParaRPr>
          </a:p>
        </p:txBody>
      </p:sp>
      <p:sp>
        <p:nvSpPr>
          <p:cNvPr id="7" name="Oval 2"/>
          <p:cNvSpPr>
            <a:spLocks noChangeArrowheads="1"/>
          </p:cNvSpPr>
          <p:nvPr/>
        </p:nvSpPr>
        <p:spPr bwMode="auto">
          <a:xfrm>
            <a:off x="7975600" y="6195839"/>
            <a:ext cx="647700" cy="198437"/>
          </a:xfrm>
          <a:prstGeom prst="ellipse">
            <a:avLst/>
          </a:prstGeom>
          <a:solidFill>
            <a:srgbClr val="A5A5A5"/>
          </a:solidFill>
          <a:ln w="9525">
            <a:solidFill>
              <a:srgbClr val="000000"/>
            </a:solidFill>
            <a:round/>
            <a:headEnd/>
            <a:tailEnd/>
          </a:ln>
        </p:spPr>
        <p:txBody>
          <a:bodyPr/>
          <a:lstStyle/>
          <a:p>
            <a:endParaRPr lang="fr-FR"/>
          </a:p>
        </p:txBody>
      </p:sp>
      <p:sp>
        <p:nvSpPr>
          <p:cNvPr id="8" name="Oval 9"/>
          <p:cNvSpPr>
            <a:spLocks noChangeArrowheads="1"/>
          </p:cNvSpPr>
          <p:nvPr/>
        </p:nvSpPr>
        <p:spPr bwMode="auto">
          <a:xfrm>
            <a:off x="7380436" y="5073214"/>
            <a:ext cx="215900" cy="215900"/>
          </a:xfrm>
          <a:prstGeom prst="ellipse">
            <a:avLst/>
          </a:prstGeom>
          <a:solidFill>
            <a:srgbClr val="FFFFFF"/>
          </a:solidFill>
          <a:ln w="19050">
            <a:solidFill>
              <a:srgbClr val="000000"/>
            </a:solidFill>
            <a:round/>
            <a:headEnd/>
            <a:tailEnd/>
          </a:ln>
        </p:spPr>
        <p:txBody>
          <a:bodyPr/>
          <a:lstStyle/>
          <a:p>
            <a:endParaRPr lang="fr-FR"/>
          </a:p>
        </p:txBody>
      </p:sp>
      <p:sp>
        <p:nvSpPr>
          <p:cNvPr id="9" name="Oval 10"/>
          <p:cNvSpPr>
            <a:spLocks noChangeArrowheads="1"/>
          </p:cNvSpPr>
          <p:nvPr/>
        </p:nvSpPr>
        <p:spPr bwMode="auto">
          <a:xfrm>
            <a:off x="6300788" y="5517976"/>
            <a:ext cx="127000" cy="127000"/>
          </a:xfrm>
          <a:prstGeom prst="ellipse">
            <a:avLst/>
          </a:prstGeom>
          <a:solidFill>
            <a:srgbClr val="000000"/>
          </a:solidFill>
          <a:ln w="12700">
            <a:solidFill>
              <a:srgbClr val="000000"/>
            </a:solidFill>
            <a:round/>
            <a:headEnd/>
            <a:tailEnd/>
          </a:ln>
        </p:spPr>
        <p:txBody>
          <a:bodyPr/>
          <a:lstStyle/>
          <a:p>
            <a:endParaRPr lang="fr-FR"/>
          </a:p>
        </p:txBody>
      </p:sp>
      <p:sp>
        <p:nvSpPr>
          <p:cNvPr id="10" name="Rectangle 14"/>
          <p:cNvSpPr>
            <a:spLocks noChangeArrowheads="1"/>
          </p:cNvSpPr>
          <p:nvPr/>
        </p:nvSpPr>
        <p:spPr bwMode="auto">
          <a:xfrm>
            <a:off x="179388" y="1911350"/>
            <a:ext cx="8856662" cy="2195473"/>
          </a:xfrm>
          <a:prstGeom prst="rect">
            <a:avLst/>
          </a:prstGeom>
          <a:noFill/>
          <a:ln w="9525">
            <a:noFill/>
            <a:miter lim="800000"/>
            <a:headEnd/>
            <a:tailEnd/>
          </a:ln>
        </p:spPr>
        <p:txBody>
          <a:bodyPr>
            <a:spAutoFit/>
          </a:bodyPr>
          <a:lstStyle/>
          <a:p>
            <a:pPr algn="just">
              <a:spcAft>
                <a:spcPts val="1000"/>
              </a:spcAft>
            </a:pPr>
            <a:r>
              <a:rPr lang="fr-FR" sz="2000" dirty="0">
                <a:solidFill>
                  <a:srgbClr val="FF0000"/>
                </a:solidFill>
                <a:latin typeface="Arial" pitchFamily="34" charset="0"/>
                <a:cs typeface="Arial" pitchFamily="34" charset="0"/>
              </a:rPr>
              <a:t>         </a:t>
            </a:r>
            <a:r>
              <a:rPr lang="fr-FR" sz="2000" dirty="0">
                <a:latin typeface="Arial" pitchFamily="34" charset="0"/>
                <a:cs typeface="Arial" pitchFamily="34" charset="0"/>
                <a:sym typeface="Wingdings 2" pitchFamily="18" charset="2"/>
              </a:rPr>
              <a:t> </a:t>
            </a:r>
            <a:r>
              <a:rPr lang="fr-FR" sz="2000" dirty="0">
                <a:solidFill>
                  <a:srgbClr val="002060"/>
                </a:solidFill>
                <a:latin typeface="Arial" pitchFamily="34" charset="0"/>
                <a:cs typeface="Arial" pitchFamily="34" charset="0"/>
                <a:sym typeface="Wingdings 2" pitchFamily="18" charset="2"/>
              </a:rPr>
              <a:t></a:t>
            </a:r>
            <a:r>
              <a:rPr lang="fr-FR" sz="2000" dirty="0">
                <a:latin typeface="Arial" pitchFamily="34" charset="0"/>
                <a:cs typeface="Arial" pitchFamily="34" charset="0"/>
              </a:rPr>
              <a:t> </a:t>
            </a:r>
            <a:r>
              <a:rPr lang="fr-FR" sz="2000" b="1" dirty="0">
                <a:solidFill>
                  <a:srgbClr val="FF0000"/>
                </a:solidFill>
                <a:latin typeface="Arial" pitchFamily="34" charset="0"/>
                <a:cs typeface="Arial" pitchFamily="34" charset="0"/>
              </a:rPr>
              <a:t>VSEPR</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V</a:t>
            </a:r>
            <a:r>
              <a:rPr lang="fr-FR" sz="2000" b="1" dirty="0">
                <a:solidFill>
                  <a:srgbClr val="002060"/>
                </a:solidFill>
                <a:latin typeface="Arial" pitchFamily="34" charset="0"/>
                <a:cs typeface="Arial" pitchFamily="34" charset="0"/>
              </a:rPr>
              <a:t>alence </a:t>
            </a:r>
            <a:r>
              <a:rPr lang="fr-FR" sz="2000" b="1" dirty="0">
                <a:solidFill>
                  <a:srgbClr val="FF0000"/>
                </a:solidFill>
                <a:latin typeface="Arial" pitchFamily="34" charset="0"/>
                <a:cs typeface="Arial" pitchFamily="34" charset="0"/>
              </a:rPr>
              <a:t>S</a:t>
            </a:r>
            <a:r>
              <a:rPr lang="fr-FR" sz="2000" b="1" dirty="0">
                <a:solidFill>
                  <a:srgbClr val="002060"/>
                </a:solidFill>
                <a:latin typeface="Arial" pitchFamily="34" charset="0"/>
                <a:cs typeface="Arial" pitchFamily="34" charset="0"/>
              </a:rPr>
              <a:t>hell</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E</a:t>
            </a:r>
            <a:r>
              <a:rPr lang="fr-FR" sz="2000" b="1" dirty="0">
                <a:solidFill>
                  <a:srgbClr val="002060"/>
                </a:solidFill>
                <a:latin typeface="Arial" pitchFamily="34" charset="0"/>
                <a:cs typeface="Arial" pitchFamily="34" charset="0"/>
              </a:rPr>
              <a:t>lectron</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of</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P</a:t>
            </a:r>
            <a:r>
              <a:rPr lang="fr-FR" sz="2000" b="1" dirty="0">
                <a:solidFill>
                  <a:srgbClr val="002060"/>
                </a:solidFill>
                <a:latin typeface="Arial" pitchFamily="34" charset="0"/>
                <a:cs typeface="Arial" pitchFamily="34" charset="0"/>
              </a:rPr>
              <a:t>air</a:t>
            </a:r>
            <a:r>
              <a:rPr lang="fr-FR" sz="2000" b="1" dirty="0">
                <a:latin typeface="Arial" pitchFamily="34" charset="0"/>
                <a:cs typeface="Arial" pitchFamily="34" charset="0"/>
              </a:rPr>
              <a:t> </a:t>
            </a:r>
            <a:r>
              <a:rPr lang="fr-FR" sz="2000" b="1" dirty="0" err="1">
                <a:solidFill>
                  <a:srgbClr val="FF0000"/>
                </a:solidFill>
                <a:latin typeface="Arial" pitchFamily="34" charset="0"/>
                <a:cs typeface="Arial" pitchFamily="34" charset="0"/>
              </a:rPr>
              <a:t>R</a:t>
            </a:r>
            <a:r>
              <a:rPr lang="fr-FR" sz="2000" b="1" dirty="0" err="1">
                <a:solidFill>
                  <a:srgbClr val="002060"/>
                </a:solidFill>
                <a:latin typeface="Arial" pitchFamily="34" charset="0"/>
                <a:cs typeface="Arial" pitchFamily="34" charset="0"/>
              </a:rPr>
              <a:t>epulsion</a:t>
            </a:r>
            <a:endParaRPr lang="fr-FR" sz="2000" dirty="0">
              <a:solidFill>
                <a:srgbClr val="002060"/>
              </a:solidFill>
              <a:latin typeface="Arial" pitchFamily="34" charset="0"/>
              <a:cs typeface="Arial" pitchFamily="34" charset="0"/>
            </a:endParaRPr>
          </a:p>
          <a:p>
            <a:pPr algn="just">
              <a:spcAft>
                <a:spcPts val="1000"/>
              </a:spcAft>
            </a:pPr>
            <a:r>
              <a:rPr lang="fr-FR" sz="2000" dirty="0">
                <a:solidFill>
                  <a:srgbClr val="002060"/>
                </a:solidFill>
                <a:latin typeface="Arial" pitchFamily="34" charset="0"/>
                <a:cs typeface="Arial" pitchFamily="34" charset="0"/>
                <a:sym typeface="Wingdings" pitchFamily="2" charset="2"/>
              </a:rPr>
              <a:t>Soit, </a:t>
            </a:r>
            <a:r>
              <a:rPr lang="fr-FR" sz="2000" u="sng" dirty="0">
                <a:solidFill>
                  <a:srgbClr val="002060"/>
                </a:solidFill>
                <a:latin typeface="Arial" pitchFamily="34" charset="0"/>
                <a:cs typeface="Arial" pitchFamily="34" charset="0"/>
                <a:sym typeface="Wingdings" pitchFamily="2" charset="2"/>
              </a:rPr>
              <a:t>en français</a:t>
            </a:r>
            <a:r>
              <a:rPr lang="fr-FR" sz="2000" dirty="0">
                <a:solidFill>
                  <a:srgbClr val="002060"/>
                </a:solidFill>
                <a:latin typeface="Arial" pitchFamily="34" charset="0"/>
                <a:cs typeface="Arial" pitchFamily="34" charset="0"/>
                <a:sym typeface="Wingdings" pitchFamily="2" charset="2"/>
              </a:rPr>
              <a:t> : </a:t>
            </a:r>
            <a:r>
              <a:rPr lang="fr-FR" sz="2000" dirty="0" smtClean="0">
                <a:solidFill>
                  <a:srgbClr val="002060"/>
                </a:solidFill>
                <a:latin typeface="Arial" pitchFamily="34" charset="0"/>
                <a:cs typeface="Arial" pitchFamily="34" charset="0"/>
                <a:sym typeface="Wingdings" pitchFamily="2" charset="2"/>
              </a:rPr>
              <a:t>	Répulsion </a:t>
            </a:r>
            <a:r>
              <a:rPr lang="fr-FR" sz="2000" dirty="0">
                <a:solidFill>
                  <a:srgbClr val="002060"/>
                </a:solidFill>
                <a:latin typeface="Arial" pitchFamily="34" charset="0"/>
                <a:cs typeface="Arial" pitchFamily="34" charset="0"/>
                <a:sym typeface="Wingdings" pitchFamily="2" charset="2"/>
              </a:rPr>
              <a:t>des Paires Electroniques de la Couche </a:t>
            </a:r>
            <a:r>
              <a:rPr lang="fr-FR" sz="2000" dirty="0" smtClean="0">
                <a:solidFill>
                  <a:srgbClr val="002060"/>
                </a:solidFill>
                <a:latin typeface="Arial" pitchFamily="34" charset="0"/>
                <a:cs typeface="Arial" pitchFamily="34" charset="0"/>
                <a:sym typeface="Wingdings" pitchFamily="2" charset="2"/>
              </a:rPr>
              <a:t>			de </a:t>
            </a:r>
            <a:r>
              <a:rPr lang="fr-FR" sz="2000" dirty="0">
                <a:solidFill>
                  <a:srgbClr val="002060"/>
                </a:solidFill>
                <a:latin typeface="Arial" pitchFamily="34" charset="0"/>
                <a:cs typeface="Arial" pitchFamily="34" charset="0"/>
                <a:sym typeface="Wingdings" pitchFamily="2" charset="2"/>
              </a:rPr>
              <a:t>Valence …</a:t>
            </a:r>
          </a:p>
          <a:p>
            <a:pPr algn="just">
              <a:spcAft>
                <a:spcPts val="1000"/>
              </a:spcAft>
            </a:pPr>
            <a:r>
              <a:rPr lang="fr-FR" sz="2000" dirty="0">
                <a:solidFill>
                  <a:srgbClr val="002060"/>
                </a:solidFill>
                <a:latin typeface="Arial" pitchFamily="34" charset="0"/>
                <a:cs typeface="Arial" pitchFamily="34" charset="0"/>
                <a:sym typeface="Wingdings" pitchFamily="2" charset="2"/>
              </a:rPr>
              <a:t>         </a:t>
            </a:r>
            <a:r>
              <a:rPr lang="fr-FR" sz="2000" b="1"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sym typeface="Wingdings" pitchFamily="2" charset="2"/>
              </a:rPr>
              <a:t> La géométrie des édifices tend à </a:t>
            </a:r>
            <a:r>
              <a:rPr lang="fr-FR" sz="2000" dirty="0">
                <a:solidFill>
                  <a:srgbClr val="FF0000"/>
                </a:solidFill>
                <a:latin typeface="Arial" pitchFamily="34" charset="0"/>
                <a:cs typeface="Arial" pitchFamily="34" charset="0"/>
                <a:sym typeface="Wingdings" pitchFamily="2" charset="2"/>
              </a:rPr>
              <a:t>minimiser les répulsions électriques entre doublets</a:t>
            </a:r>
            <a:r>
              <a:rPr lang="fr-FR" sz="2000" dirty="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11" name="Rectangle 2"/>
          <p:cNvSpPr>
            <a:spLocks noChangeArrowheads="1"/>
          </p:cNvSpPr>
          <p:nvPr/>
        </p:nvSpPr>
        <p:spPr bwMode="auto">
          <a:xfrm>
            <a:off x="0" y="836613"/>
            <a:ext cx="1487488" cy="369887"/>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a) Principe</a:t>
            </a:r>
            <a:endParaRPr lang="fr-FR" dirty="0">
              <a:latin typeface="Bookman Old Style"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0-#ppt_h/2"/>
                                          </p:val>
                                        </p:tav>
                                        <p:tav tm="100000">
                                          <p:val>
                                            <p:strVal val="#ppt_y"/>
                                          </p:val>
                                        </p:tav>
                                      </p:tavLst>
                                    </p:anim>
                                  </p:childTnLst>
                                </p:cTn>
                              </p:par>
                            </p:childTnLst>
                          </p:cTn>
                        </p:par>
                        <p:par>
                          <p:cTn id="50" fill="hold">
                            <p:stCondLst>
                              <p:cond delay="3500"/>
                            </p:stCondLst>
                            <p:childTnLst>
                              <p:par>
                                <p:cTn id="51" presetID="2" presetClass="entr" presetSubtype="4" fill="hold" nodeType="after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 calcmode="lin" valueType="num">
                                      <p:cBhvr additive="base">
                                        <p:cTn id="5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3467100"/>
            <a:ext cx="9144000" cy="2962275"/>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0" y="0"/>
            <a:ext cx="9144000" cy="3463925"/>
          </a:xfrm>
          <a:prstGeom prst="rect">
            <a:avLst/>
          </a:prstGeom>
          <a:noFill/>
          <a:ln w="9525">
            <a:noFill/>
            <a:miter lim="800000"/>
            <a:headEnd/>
            <a:tailEnd/>
          </a:ln>
        </p:spPr>
      </p:pic>
      <p:sp>
        <p:nvSpPr>
          <p:cNvPr id="3" name="ZoneTexte 2"/>
          <p:cNvSpPr txBox="1"/>
          <p:nvPr/>
        </p:nvSpPr>
        <p:spPr>
          <a:xfrm>
            <a:off x="4139952" y="692150"/>
            <a:ext cx="2376263" cy="5740033"/>
          </a:xfrm>
          <a:prstGeom prst="rect">
            <a:avLst/>
          </a:prstGeom>
          <a:noFill/>
        </p:spPr>
        <p:txBody>
          <a:bodyPr wrap="square">
            <a:spAutoFit/>
          </a:bodyPr>
          <a:lstStyle/>
          <a:p>
            <a:pPr algn="ctr">
              <a:defRPr/>
            </a:pPr>
            <a:r>
              <a:rPr lang="fr-FR" sz="2000" b="1" dirty="0">
                <a:solidFill>
                  <a:srgbClr val="FF0000"/>
                </a:solidFill>
                <a:latin typeface="Arial" charset="0"/>
                <a:cs typeface="Arial" charset="0"/>
              </a:rPr>
              <a:t>Linéaire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180 °</a:t>
            </a:r>
          </a:p>
          <a:p>
            <a:pPr algn="ctr">
              <a:defRPr/>
            </a:pPr>
            <a:endParaRPr lang="fr-FR" sz="2000" dirty="0">
              <a:latin typeface="Arial" charset="0"/>
              <a:cs typeface="Arial" charset="0"/>
            </a:endParaRPr>
          </a:p>
          <a:p>
            <a:pPr algn="ctr">
              <a:defRPr/>
            </a:pPr>
            <a:endParaRPr lang="fr-FR" sz="300" dirty="0">
              <a:latin typeface="Arial" charset="0"/>
              <a:cs typeface="Arial" charset="0"/>
            </a:endParaRPr>
          </a:p>
          <a:p>
            <a:pPr algn="ctr">
              <a:defRPr/>
            </a:pPr>
            <a:r>
              <a:rPr lang="fr-FR" sz="2000" b="1" dirty="0">
                <a:solidFill>
                  <a:srgbClr val="FF0000"/>
                </a:solidFill>
                <a:latin typeface="Arial" charset="0"/>
                <a:cs typeface="Arial" charset="0"/>
              </a:rPr>
              <a:t>Triangulaire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120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120 °</a:t>
            </a:r>
          </a:p>
          <a:p>
            <a:pPr algn="ctr">
              <a:defRPr/>
            </a:pPr>
            <a:endParaRPr lang="fr-FR" sz="2400" dirty="0">
              <a:latin typeface="Arial" charset="0"/>
              <a:cs typeface="Arial" charset="0"/>
            </a:endParaRPr>
          </a:p>
          <a:p>
            <a:pPr algn="ctr">
              <a:defRPr/>
            </a:pPr>
            <a:r>
              <a:rPr lang="fr-FR" sz="2000" b="1" dirty="0">
                <a:solidFill>
                  <a:srgbClr val="FF0000"/>
                </a:solidFill>
                <a:latin typeface="Arial" charset="0"/>
                <a:cs typeface="Arial" charset="0"/>
              </a:rPr>
              <a:t>Tétraédrique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 109,5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Pyramidale à base triangulaire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a:p>
            <a:pPr algn="ctr">
              <a:defRPr/>
            </a:pPr>
            <a:endParaRPr lang="fr-FR" sz="12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p:txBody>
      </p:sp>
      <p:pic>
        <p:nvPicPr>
          <p:cNvPr id="14339" name="Picture 3"/>
          <p:cNvPicPr>
            <a:picLocks noChangeAspect="1" noChangeArrowheads="1"/>
          </p:cNvPicPr>
          <p:nvPr/>
        </p:nvPicPr>
        <p:blipFill>
          <a:blip r:embed="rId4" cstate="print"/>
          <a:srcRect/>
          <a:stretch>
            <a:fillRect/>
          </a:stretch>
        </p:blipFill>
        <p:spPr bwMode="auto">
          <a:xfrm>
            <a:off x="7092280" y="3459171"/>
            <a:ext cx="936104" cy="977941"/>
          </a:xfrm>
          <a:prstGeom prst="rect">
            <a:avLst/>
          </a:prstGeom>
          <a:noFill/>
          <a:ln w="9525">
            <a:noFill/>
            <a:miter lim="800000"/>
            <a:headEnd/>
            <a:tailEnd/>
          </a:ln>
        </p:spPr>
      </p:pic>
      <p:pic>
        <p:nvPicPr>
          <p:cNvPr id="14344" name="Picture 8"/>
          <p:cNvPicPr>
            <a:picLocks noChangeAspect="1" noChangeArrowheads="1"/>
          </p:cNvPicPr>
          <p:nvPr/>
        </p:nvPicPr>
        <p:blipFill>
          <a:blip r:embed="rId5" cstate="print"/>
          <a:srcRect/>
          <a:stretch>
            <a:fillRect/>
          </a:stretch>
        </p:blipFill>
        <p:spPr bwMode="auto">
          <a:xfrm>
            <a:off x="7236297" y="1545217"/>
            <a:ext cx="864096" cy="947355"/>
          </a:xfrm>
          <a:prstGeom prst="rect">
            <a:avLst/>
          </a:prstGeom>
          <a:noFill/>
          <a:ln w="9525">
            <a:noFill/>
            <a:miter lim="800000"/>
            <a:headEnd/>
            <a:tailEnd/>
          </a:ln>
        </p:spPr>
      </p:pic>
      <p:pic>
        <p:nvPicPr>
          <p:cNvPr id="14345" name="Picture 9"/>
          <p:cNvPicPr>
            <a:picLocks noChangeAspect="1" noChangeArrowheads="1"/>
          </p:cNvPicPr>
          <p:nvPr/>
        </p:nvPicPr>
        <p:blipFill>
          <a:blip r:embed="rId6" cstate="print"/>
          <a:srcRect/>
          <a:stretch>
            <a:fillRect/>
          </a:stretch>
        </p:blipFill>
        <p:spPr bwMode="auto">
          <a:xfrm>
            <a:off x="7164288" y="5589240"/>
            <a:ext cx="1139517" cy="741239"/>
          </a:xfrm>
          <a:prstGeom prst="rect">
            <a:avLst/>
          </a:prstGeom>
          <a:noFill/>
          <a:ln w="9525">
            <a:noFill/>
            <a:miter lim="800000"/>
            <a:headEnd/>
            <a:tailEnd/>
          </a:ln>
        </p:spPr>
      </p:pic>
      <p:pic>
        <p:nvPicPr>
          <p:cNvPr id="14346" name="Picture 10"/>
          <p:cNvPicPr>
            <a:picLocks noChangeAspect="1" noChangeArrowheads="1"/>
          </p:cNvPicPr>
          <p:nvPr/>
        </p:nvPicPr>
        <p:blipFill>
          <a:blip r:embed="rId7" cstate="print"/>
          <a:srcRect/>
          <a:stretch>
            <a:fillRect/>
          </a:stretch>
        </p:blipFill>
        <p:spPr bwMode="auto">
          <a:xfrm>
            <a:off x="7381118" y="4509120"/>
            <a:ext cx="1358987" cy="864096"/>
          </a:xfrm>
          <a:prstGeom prst="rect">
            <a:avLst/>
          </a:prstGeom>
          <a:noFill/>
          <a:ln w="9525">
            <a:noFill/>
            <a:miter lim="800000"/>
            <a:headEnd/>
            <a:tailEnd/>
          </a:ln>
        </p:spPr>
      </p:pic>
      <p:pic>
        <p:nvPicPr>
          <p:cNvPr id="14348" name="Picture 12" descr="http://tube-a-essai.fr/wp-content/uploads/2019/10/Sch%C3%A9ma-Lewis-CO2.png"/>
          <p:cNvPicPr>
            <a:picLocks noChangeAspect="1" noChangeArrowheads="1"/>
          </p:cNvPicPr>
          <p:nvPr/>
        </p:nvPicPr>
        <p:blipFill>
          <a:blip r:embed="rId8" cstate="print"/>
          <a:srcRect/>
          <a:stretch>
            <a:fillRect/>
          </a:stretch>
        </p:blipFill>
        <p:spPr bwMode="auto">
          <a:xfrm>
            <a:off x="6948264" y="692696"/>
            <a:ext cx="1778771" cy="697802"/>
          </a:xfrm>
          <a:prstGeom prst="rect">
            <a:avLst/>
          </a:prstGeom>
          <a:noFill/>
        </p:spPr>
      </p:pic>
      <p:pic>
        <p:nvPicPr>
          <p:cNvPr id="14349" name="Picture 13"/>
          <p:cNvPicPr>
            <a:picLocks noChangeAspect="1" noChangeArrowheads="1"/>
          </p:cNvPicPr>
          <p:nvPr/>
        </p:nvPicPr>
        <p:blipFill>
          <a:blip r:embed="rId9" cstate="print"/>
          <a:srcRect/>
          <a:stretch>
            <a:fillRect/>
          </a:stretch>
        </p:blipFill>
        <p:spPr bwMode="auto">
          <a:xfrm>
            <a:off x="6996012" y="2564905"/>
            <a:ext cx="1680444" cy="8058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8"/>
                                        </p:tgtEl>
                                        <p:attrNameLst>
                                          <p:attrName>style.visibility</p:attrName>
                                        </p:attrNameLst>
                                      </p:cBhvr>
                                      <p:to>
                                        <p:strVal val="visible"/>
                                      </p:to>
                                    </p:set>
                                    <p:anim calcmode="lin" valueType="num">
                                      <p:cBhvr additive="base">
                                        <p:cTn id="25" dur="500" fill="hold"/>
                                        <p:tgtEl>
                                          <p:spTgt spid="14348"/>
                                        </p:tgtEl>
                                        <p:attrNameLst>
                                          <p:attrName>ppt_x</p:attrName>
                                        </p:attrNameLst>
                                      </p:cBhvr>
                                      <p:tavLst>
                                        <p:tav tm="0">
                                          <p:val>
                                            <p:strVal val="#ppt_x"/>
                                          </p:val>
                                        </p:tav>
                                        <p:tav tm="100000">
                                          <p:val>
                                            <p:strVal val="#ppt_x"/>
                                          </p:val>
                                        </p:tav>
                                      </p:tavLst>
                                    </p:anim>
                                    <p:anim calcmode="lin" valueType="num">
                                      <p:cBhvr additive="base">
                                        <p:cTn id="26"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344"/>
                                        </p:tgtEl>
                                        <p:attrNameLst>
                                          <p:attrName>style.visibility</p:attrName>
                                        </p:attrNameLst>
                                      </p:cBhvr>
                                      <p:to>
                                        <p:strVal val="visible"/>
                                      </p:to>
                                    </p:set>
                                    <p:anim calcmode="lin" valueType="num">
                                      <p:cBhvr additive="base">
                                        <p:cTn id="41" dur="500" fill="hold"/>
                                        <p:tgtEl>
                                          <p:spTgt spid="14344"/>
                                        </p:tgtEl>
                                        <p:attrNameLst>
                                          <p:attrName>ppt_x</p:attrName>
                                        </p:attrNameLst>
                                      </p:cBhvr>
                                      <p:tavLst>
                                        <p:tav tm="0">
                                          <p:val>
                                            <p:strVal val="#ppt_x"/>
                                          </p:val>
                                        </p:tav>
                                        <p:tav tm="100000">
                                          <p:val>
                                            <p:strVal val="#ppt_x"/>
                                          </p:val>
                                        </p:tav>
                                      </p:tavLst>
                                    </p:anim>
                                    <p:anim calcmode="lin" valueType="num">
                                      <p:cBhvr additive="base">
                                        <p:cTn id="42"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349"/>
                                        </p:tgtEl>
                                        <p:attrNameLst>
                                          <p:attrName>style.visibility</p:attrName>
                                        </p:attrNameLst>
                                      </p:cBhvr>
                                      <p:to>
                                        <p:strVal val="visible"/>
                                      </p:to>
                                    </p:set>
                                    <p:anim calcmode="lin" valueType="num">
                                      <p:cBhvr additive="base">
                                        <p:cTn id="57" dur="500" fill="hold"/>
                                        <p:tgtEl>
                                          <p:spTgt spid="14349"/>
                                        </p:tgtEl>
                                        <p:attrNameLst>
                                          <p:attrName>ppt_x</p:attrName>
                                        </p:attrNameLst>
                                      </p:cBhvr>
                                      <p:tavLst>
                                        <p:tav tm="0">
                                          <p:val>
                                            <p:strVal val="#ppt_x"/>
                                          </p:val>
                                        </p:tav>
                                        <p:tav tm="100000">
                                          <p:val>
                                            <p:strVal val="#ppt_x"/>
                                          </p:val>
                                        </p:tav>
                                      </p:tavLst>
                                    </p:anim>
                                    <p:anim calcmode="lin" valueType="num">
                                      <p:cBhvr additive="base">
                                        <p:cTn id="58"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dissolv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dissolve">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339"/>
                                        </p:tgtEl>
                                        <p:attrNameLst>
                                          <p:attrName>style.visibility</p:attrName>
                                        </p:attrNameLst>
                                      </p:cBhvr>
                                      <p:to>
                                        <p:strVal val="visible"/>
                                      </p:to>
                                    </p:set>
                                    <p:anim calcmode="lin" valueType="num">
                                      <p:cBhvr additive="base">
                                        <p:cTn id="73" dur="500" fill="hold"/>
                                        <p:tgtEl>
                                          <p:spTgt spid="14339"/>
                                        </p:tgtEl>
                                        <p:attrNameLst>
                                          <p:attrName>ppt_x</p:attrName>
                                        </p:attrNameLst>
                                      </p:cBhvr>
                                      <p:tavLst>
                                        <p:tav tm="0">
                                          <p:val>
                                            <p:strVal val="#ppt_x"/>
                                          </p:val>
                                        </p:tav>
                                        <p:tav tm="100000">
                                          <p:val>
                                            <p:strVal val="#ppt_x"/>
                                          </p:val>
                                        </p:tav>
                                      </p:tavLst>
                                    </p:anim>
                                    <p:anim calcmode="lin" valueType="num">
                                      <p:cBhvr additive="base">
                                        <p:cTn id="7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dissolve">
                                      <p:cBhvr>
                                        <p:cTn id="79" dur="500"/>
                                        <p:tgtEl>
                                          <p:spTgt spid="3">
                                            <p:txEl>
                                              <p:pRg st="13" end="1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dissolve">
                                      <p:cBhvr>
                                        <p:cTn id="84" dur="500"/>
                                        <p:tgtEl>
                                          <p:spTgt spid="3">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4346"/>
                                        </p:tgtEl>
                                        <p:attrNameLst>
                                          <p:attrName>style.visibility</p:attrName>
                                        </p:attrNameLst>
                                      </p:cBhvr>
                                      <p:to>
                                        <p:strVal val="visible"/>
                                      </p:to>
                                    </p:set>
                                    <p:anim calcmode="lin" valueType="num">
                                      <p:cBhvr additive="base">
                                        <p:cTn id="89" dur="500" fill="hold"/>
                                        <p:tgtEl>
                                          <p:spTgt spid="14346"/>
                                        </p:tgtEl>
                                        <p:attrNameLst>
                                          <p:attrName>ppt_x</p:attrName>
                                        </p:attrNameLst>
                                      </p:cBhvr>
                                      <p:tavLst>
                                        <p:tav tm="0">
                                          <p:val>
                                            <p:strVal val="#ppt_x"/>
                                          </p:val>
                                        </p:tav>
                                        <p:tav tm="100000">
                                          <p:val>
                                            <p:strVal val="#ppt_x"/>
                                          </p:val>
                                        </p:tav>
                                      </p:tavLst>
                                    </p:anim>
                                    <p:anim calcmode="lin" valueType="num">
                                      <p:cBhvr additive="base">
                                        <p:cTn id="90"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3">
                                            <p:txEl>
                                              <p:pRg st="16" end="16"/>
                                            </p:txEl>
                                          </p:spTgt>
                                        </p:tgtEl>
                                        <p:attrNameLst>
                                          <p:attrName>style.visibility</p:attrName>
                                        </p:attrNameLst>
                                      </p:cBhvr>
                                      <p:to>
                                        <p:strVal val="visible"/>
                                      </p:to>
                                    </p:set>
                                    <p:animEffect transition="in" filter="dissolve">
                                      <p:cBhvr>
                                        <p:cTn id="95" dur="500"/>
                                        <p:tgtEl>
                                          <p:spTgt spid="3">
                                            <p:txEl>
                                              <p:pRg st="16" end="1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3">
                                            <p:txEl>
                                              <p:pRg st="17" end="17"/>
                                            </p:txEl>
                                          </p:spTgt>
                                        </p:tgtEl>
                                        <p:attrNameLst>
                                          <p:attrName>style.visibility</p:attrName>
                                        </p:attrNameLst>
                                      </p:cBhvr>
                                      <p:to>
                                        <p:strVal val="visible"/>
                                      </p:to>
                                    </p:set>
                                    <p:animEffect transition="in" filter="dissolve">
                                      <p:cBhvr>
                                        <p:cTn id="100" dur="500"/>
                                        <p:tgtEl>
                                          <p:spTgt spid="3">
                                            <p:txEl>
                                              <p:pRg st="17" end="1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4345"/>
                                        </p:tgtEl>
                                        <p:attrNameLst>
                                          <p:attrName>style.visibility</p:attrName>
                                        </p:attrNameLst>
                                      </p:cBhvr>
                                      <p:to>
                                        <p:strVal val="visible"/>
                                      </p:to>
                                    </p:set>
                                    <p:anim calcmode="lin" valueType="num">
                                      <p:cBhvr additive="base">
                                        <p:cTn id="105" dur="500" fill="hold"/>
                                        <p:tgtEl>
                                          <p:spTgt spid="14345"/>
                                        </p:tgtEl>
                                        <p:attrNameLst>
                                          <p:attrName>ppt_x</p:attrName>
                                        </p:attrNameLst>
                                      </p:cBhvr>
                                      <p:tavLst>
                                        <p:tav tm="0">
                                          <p:val>
                                            <p:strVal val="#ppt_x"/>
                                          </p:val>
                                        </p:tav>
                                        <p:tav tm="100000">
                                          <p:val>
                                            <p:strVal val="#ppt_x"/>
                                          </p:val>
                                        </p:tav>
                                      </p:tavLst>
                                    </p:anim>
                                    <p:anim calcmode="lin" valueType="num">
                                      <p:cBhvr additive="base">
                                        <p:cTn id="106"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5"/>
          <p:cNvGraphicFramePr>
            <a:graphicFrameLocks noGrp="1"/>
          </p:cNvGraphicFramePr>
          <p:nvPr/>
        </p:nvGraphicFramePr>
        <p:xfrm>
          <a:off x="107950" y="4093448"/>
          <a:ext cx="8928991" cy="908680"/>
        </p:xfrm>
        <a:graphic>
          <a:graphicData uri="http://schemas.openxmlformats.org/drawingml/2006/table">
            <a:tbl>
              <a:tblPr/>
              <a:tblGrid>
                <a:gridCol w="1511722"/>
                <a:gridCol w="2376264"/>
                <a:gridCol w="2448272"/>
                <a:gridCol w="2592733"/>
              </a:tblGrid>
              <a:tr h="360040">
                <a:tc>
                  <a:txBody>
                    <a:bodyPr/>
                    <a:lstStyle/>
                    <a:p>
                      <a:pPr algn="ctr">
                        <a:spcAft>
                          <a:spcPts val="0"/>
                        </a:spcAft>
                      </a:pPr>
                      <a:endParaRPr lang="fr-FR" sz="1000" b="1" dirty="0" smtClean="0">
                        <a:latin typeface="Comic Sans MS"/>
                        <a:ea typeface="Calibri"/>
                        <a:cs typeface="Times New Roman"/>
                      </a:endParaRPr>
                    </a:p>
                    <a:p>
                      <a:pPr algn="ctr">
                        <a:spcAft>
                          <a:spcPts val="0"/>
                        </a:spcAft>
                      </a:pPr>
                      <a:r>
                        <a:rPr lang="fr-FR" sz="1800" b="1" dirty="0" smtClean="0">
                          <a:latin typeface="Comic Sans MS"/>
                          <a:ea typeface="Calibri"/>
                          <a:cs typeface="Times New Roman"/>
                        </a:rPr>
                        <a:t>Composé</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CH</a:t>
                      </a:r>
                      <a:r>
                        <a:rPr lang="fr-FR" sz="1800" b="1" baseline="-25000" dirty="0">
                          <a:latin typeface="Comic Sans MS"/>
                          <a:ea typeface="Calibri"/>
                          <a:cs typeface="Times New Roman"/>
                        </a:rPr>
                        <a:t>4</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0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1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H</a:t>
                      </a:r>
                      <a:r>
                        <a:rPr lang="fr-FR" sz="1800" b="1" baseline="-25000" dirty="0">
                          <a:latin typeface="Comic Sans MS"/>
                          <a:ea typeface="Calibri"/>
                          <a:cs typeface="Times New Roman"/>
                        </a:rPr>
                        <a:t>2</a:t>
                      </a:r>
                      <a:r>
                        <a:rPr lang="fr-FR" sz="1800" b="1" dirty="0">
                          <a:latin typeface="Comic Sans MS"/>
                          <a:ea typeface="Calibri"/>
                          <a:cs typeface="Times New Roman"/>
                        </a:rPr>
                        <a:t>O</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2 doublets non liants)</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800" b="1" i="1" dirty="0" smtClean="0">
                          <a:latin typeface="Georgia"/>
                          <a:ea typeface="Calibri"/>
                          <a:cs typeface="Times New Roman"/>
                        </a:rPr>
                        <a:t>Angle  XAX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109,5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104,5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16"/>
          <p:cNvSpPr>
            <a:spLocks noChangeArrowheads="1"/>
          </p:cNvSpPr>
          <p:nvPr/>
        </p:nvSpPr>
        <p:spPr bwMode="auto">
          <a:xfrm>
            <a:off x="0" y="3140968"/>
            <a:ext cx="9036050" cy="400110"/>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Déformations </a:t>
            </a:r>
            <a:r>
              <a:rPr lang="fr-FR" sz="2000" b="1" i="1" u="sng" dirty="0" smtClean="0">
                <a:latin typeface="Bookman Old Style" pitchFamily="18" charset="0"/>
                <a:ea typeface="Calibri" pitchFamily="34" charset="0"/>
                <a:cs typeface="Times New Roman" pitchFamily="18" charset="0"/>
              </a:rPr>
              <a:t>angulaires</a:t>
            </a:r>
            <a:endParaRPr lang="fr-FR" sz="1100" dirty="0">
              <a:ea typeface="Calibri" pitchFamily="34" charset="0"/>
            </a:endParaRPr>
          </a:p>
        </p:txBody>
      </p:sp>
      <p:sp>
        <p:nvSpPr>
          <p:cNvPr id="18" name="Rectangle 48"/>
          <p:cNvSpPr>
            <a:spLocks noChangeArrowheads="1"/>
          </p:cNvSpPr>
          <p:nvPr/>
        </p:nvSpPr>
        <p:spPr bwMode="auto">
          <a:xfrm>
            <a:off x="0" y="3573016"/>
            <a:ext cx="546816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Influence des doublets non liants E :</a:t>
            </a:r>
            <a:endParaRPr lang="fr-FR" sz="2000" dirty="0">
              <a:latin typeface="Bookman Old Style" pitchFamily="18" charset="0"/>
              <a:ea typeface="Calibri" pitchFamily="34" charset="0"/>
              <a:cs typeface="Times New Roman" pitchFamily="18" charset="0"/>
            </a:endParaRPr>
          </a:p>
        </p:txBody>
      </p:sp>
      <p:pic>
        <p:nvPicPr>
          <p:cNvPr id="19" name="Picture 6"/>
          <p:cNvPicPr>
            <a:picLocks noChangeAspect="1" noChangeArrowheads="1"/>
          </p:cNvPicPr>
          <p:nvPr/>
        </p:nvPicPr>
        <p:blipFill>
          <a:blip r:embed="rId2" cstate="print"/>
          <a:srcRect/>
          <a:stretch>
            <a:fillRect/>
          </a:stretch>
        </p:blipFill>
        <p:spPr bwMode="auto">
          <a:xfrm>
            <a:off x="2123728" y="5085184"/>
            <a:ext cx="1482725" cy="1557338"/>
          </a:xfrm>
          <a:prstGeom prst="rect">
            <a:avLst/>
          </a:prstGeom>
          <a:noFill/>
          <a:ln w="9525">
            <a:noFill/>
            <a:miter lim="800000"/>
            <a:headEnd/>
            <a:tailEnd/>
          </a:ln>
        </p:spPr>
      </p:pic>
      <p:pic>
        <p:nvPicPr>
          <p:cNvPr id="20" name="Picture 7"/>
          <p:cNvPicPr>
            <a:picLocks noChangeAspect="1" noChangeArrowheads="1"/>
          </p:cNvPicPr>
          <p:nvPr/>
        </p:nvPicPr>
        <p:blipFill>
          <a:blip r:embed="rId3" cstate="print"/>
          <a:srcRect/>
          <a:stretch>
            <a:fillRect/>
          </a:stretch>
        </p:blipFill>
        <p:spPr bwMode="auto">
          <a:xfrm>
            <a:off x="4644008" y="5085184"/>
            <a:ext cx="1579562" cy="1557338"/>
          </a:xfrm>
          <a:prstGeom prst="rect">
            <a:avLst/>
          </a:prstGeom>
          <a:noFill/>
          <a:ln w="9525">
            <a:noFill/>
            <a:miter lim="800000"/>
            <a:headEnd/>
            <a:tailEnd/>
          </a:ln>
        </p:spPr>
      </p:pic>
      <p:pic>
        <p:nvPicPr>
          <p:cNvPr id="21" name="Picture 8"/>
          <p:cNvPicPr>
            <a:picLocks noChangeAspect="1" noChangeArrowheads="1"/>
          </p:cNvPicPr>
          <p:nvPr/>
        </p:nvPicPr>
        <p:blipFill>
          <a:blip r:embed="rId4" cstate="print"/>
          <a:srcRect/>
          <a:stretch>
            <a:fillRect/>
          </a:stretch>
        </p:blipFill>
        <p:spPr bwMode="auto">
          <a:xfrm>
            <a:off x="7092280" y="5085184"/>
            <a:ext cx="1616075" cy="1579563"/>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0" y="11262"/>
            <a:ext cx="9144000" cy="2962275"/>
          </a:xfrm>
          <a:prstGeom prst="rect">
            <a:avLst/>
          </a:prstGeom>
          <a:noFill/>
          <a:ln w="9525">
            <a:noFill/>
            <a:miter lim="800000"/>
            <a:headEnd/>
            <a:tailEnd/>
          </a:ln>
        </p:spPr>
      </p:pic>
      <p:sp>
        <p:nvSpPr>
          <p:cNvPr id="13" name="ZoneTexte 12"/>
          <p:cNvSpPr txBox="1"/>
          <p:nvPr/>
        </p:nvSpPr>
        <p:spPr>
          <a:xfrm>
            <a:off x="4139952" y="-2763688"/>
            <a:ext cx="2376263" cy="5740033"/>
          </a:xfrm>
          <a:prstGeom prst="rect">
            <a:avLst/>
          </a:prstGeom>
          <a:noFill/>
        </p:spPr>
        <p:txBody>
          <a:bodyPr wrap="square">
            <a:spAutoFit/>
          </a:bodyPr>
          <a:lstStyle/>
          <a:p>
            <a:pPr algn="ctr">
              <a:defRPr/>
            </a:pPr>
            <a:r>
              <a:rPr lang="fr-FR" sz="2000" b="1" dirty="0">
                <a:solidFill>
                  <a:srgbClr val="FF0000"/>
                </a:solidFill>
                <a:latin typeface="Arial" charset="0"/>
                <a:cs typeface="Arial" charset="0"/>
              </a:rPr>
              <a:t>Linéaire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180 °</a:t>
            </a:r>
          </a:p>
          <a:p>
            <a:pPr algn="ctr">
              <a:defRPr/>
            </a:pPr>
            <a:endParaRPr lang="fr-FR" sz="2000" dirty="0">
              <a:latin typeface="Arial" charset="0"/>
              <a:cs typeface="Arial" charset="0"/>
            </a:endParaRPr>
          </a:p>
          <a:p>
            <a:pPr algn="ctr">
              <a:defRPr/>
            </a:pPr>
            <a:endParaRPr lang="fr-FR" sz="300" dirty="0">
              <a:latin typeface="Arial" charset="0"/>
              <a:cs typeface="Arial" charset="0"/>
            </a:endParaRPr>
          </a:p>
          <a:p>
            <a:pPr algn="ctr">
              <a:defRPr/>
            </a:pPr>
            <a:r>
              <a:rPr lang="fr-FR" sz="2000" b="1" dirty="0">
                <a:solidFill>
                  <a:srgbClr val="FF0000"/>
                </a:solidFill>
                <a:latin typeface="Arial" charset="0"/>
                <a:cs typeface="Arial" charset="0"/>
              </a:rPr>
              <a:t>Triangulaire</a:t>
            </a:r>
          </a:p>
          <a:p>
            <a:pPr algn="ctr">
              <a:defRPr/>
            </a:pPr>
            <a:r>
              <a:rPr lang="fr-FR" sz="2000" dirty="0">
                <a:solidFill>
                  <a:srgbClr val="005828"/>
                </a:solidFill>
                <a:latin typeface="Arial" charset="0"/>
                <a:cs typeface="Arial" charset="0"/>
              </a:rPr>
              <a:t>XAX = </a:t>
            </a:r>
            <a:r>
              <a:rPr lang="fr-FR" sz="2000" b="1" dirty="0">
                <a:solidFill>
                  <a:srgbClr val="005828"/>
                </a:solidFill>
                <a:latin typeface="Arial" charset="0"/>
                <a:cs typeface="Arial" charset="0"/>
              </a:rPr>
              <a:t>120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120 °</a:t>
            </a:r>
          </a:p>
          <a:p>
            <a:pPr algn="ctr">
              <a:defRPr/>
            </a:pPr>
            <a:endParaRPr lang="fr-FR" sz="2400" dirty="0">
              <a:latin typeface="Arial" charset="0"/>
              <a:cs typeface="Arial" charset="0"/>
            </a:endParaRPr>
          </a:p>
          <a:p>
            <a:pPr algn="ctr">
              <a:defRPr/>
            </a:pPr>
            <a:r>
              <a:rPr lang="fr-FR" sz="2000" b="1" dirty="0">
                <a:solidFill>
                  <a:srgbClr val="FF0000"/>
                </a:solidFill>
                <a:latin typeface="Arial" charset="0"/>
                <a:cs typeface="Arial" charset="0"/>
              </a:rPr>
              <a:t>Tétraédrique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 109,5 °</a:t>
            </a:r>
          </a:p>
          <a:p>
            <a:pPr algn="ctr">
              <a:defRPr/>
            </a:pPr>
            <a:endParaRPr lang="fr-FR" sz="2000" dirty="0">
              <a:latin typeface="Arial" charset="0"/>
              <a:cs typeface="Arial" charset="0"/>
            </a:endParaRPr>
          </a:p>
          <a:p>
            <a:pPr algn="ctr">
              <a:defRPr/>
            </a:pPr>
            <a:r>
              <a:rPr lang="fr-FR" sz="2000" b="1" dirty="0">
                <a:solidFill>
                  <a:srgbClr val="FF0000"/>
                </a:solidFill>
                <a:latin typeface="Arial" charset="0"/>
                <a:cs typeface="Arial" charset="0"/>
              </a:rPr>
              <a:t>Pyramidale à base triangulaire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a:p>
            <a:pPr algn="ctr">
              <a:defRPr/>
            </a:pPr>
            <a:endParaRPr lang="fr-FR" sz="1200" dirty="0">
              <a:latin typeface="Arial" charset="0"/>
              <a:cs typeface="Arial" charset="0"/>
            </a:endParaRPr>
          </a:p>
          <a:p>
            <a:pPr algn="ctr">
              <a:defRPr/>
            </a:pPr>
            <a:r>
              <a:rPr lang="fr-FR" sz="2000" b="1" dirty="0">
                <a:solidFill>
                  <a:srgbClr val="FF0000"/>
                </a:solidFill>
                <a:latin typeface="Arial" charset="0"/>
                <a:cs typeface="Arial" charset="0"/>
              </a:rPr>
              <a:t>Coudée</a:t>
            </a:r>
          </a:p>
          <a:p>
            <a:pPr algn="ctr">
              <a:defRPr/>
            </a:pPr>
            <a:r>
              <a:rPr lang="fr-FR" sz="2000" dirty="0">
                <a:solidFill>
                  <a:srgbClr val="005828"/>
                </a:solidFill>
                <a:latin typeface="Arial" charset="0"/>
                <a:cs typeface="Arial" charset="0"/>
              </a:rPr>
              <a:t>XAX </a:t>
            </a:r>
            <a:r>
              <a:rPr lang="fr-FR" sz="2000" b="1" dirty="0">
                <a:solidFill>
                  <a:srgbClr val="005828"/>
                </a:solidFill>
                <a:latin typeface="Arial" charset="0"/>
                <a:cs typeface="Arial" charset="0"/>
              </a:rPr>
              <a:t>&lt; 109,5 °</a:t>
            </a:r>
          </a:p>
        </p:txBody>
      </p:sp>
      <p:pic>
        <p:nvPicPr>
          <p:cNvPr id="14" name="Picture 3"/>
          <p:cNvPicPr>
            <a:picLocks noChangeAspect="1" noChangeArrowheads="1"/>
          </p:cNvPicPr>
          <p:nvPr/>
        </p:nvPicPr>
        <p:blipFill>
          <a:blip r:embed="rId6" cstate="print"/>
          <a:srcRect/>
          <a:stretch>
            <a:fillRect/>
          </a:stretch>
        </p:blipFill>
        <p:spPr bwMode="auto">
          <a:xfrm>
            <a:off x="7092280" y="-27384"/>
            <a:ext cx="936104" cy="977941"/>
          </a:xfrm>
          <a:prstGeom prst="rect">
            <a:avLst/>
          </a:prstGeom>
          <a:noFill/>
          <a:ln w="9525">
            <a:noFill/>
            <a:miter lim="800000"/>
            <a:headEnd/>
            <a:tailEnd/>
          </a:ln>
        </p:spPr>
      </p:pic>
      <p:pic>
        <p:nvPicPr>
          <p:cNvPr id="15" name="Picture 9"/>
          <p:cNvPicPr>
            <a:picLocks noChangeAspect="1" noChangeArrowheads="1"/>
          </p:cNvPicPr>
          <p:nvPr/>
        </p:nvPicPr>
        <p:blipFill>
          <a:blip r:embed="rId7" cstate="print"/>
          <a:srcRect/>
          <a:stretch>
            <a:fillRect/>
          </a:stretch>
        </p:blipFill>
        <p:spPr bwMode="auto">
          <a:xfrm>
            <a:off x="7164288" y="2102685"/>
            <a:ext cx="1139517" cy="741239"/>
          </a:xfrm>
          <a:prstGeom prst="rect">
            <a:avLst/>
          </a:prstGeom>
          <a:noFill/>
          <a:ln w="9525">
            <a:noFill/>
            <a:miter lim="800000"/>
            <a:headEnd/>
            <a:tailEnd/>
          </a:ln>
        </p:spPr>
      </p:pic>
      <p:pic>
        <p:nvPicPr>
          <p:cNvPr id="22" name="Picture 10"/>
          <p:cNvPicPr>
            <a:picLocks noChangeAspect="1" noChangeArrowheads="1"/>
          </p:cNvPicPr>
          <p:nvPr/>
        </p:nvPicPr>
        <p:blipFill>
          <a:blip r:embed="rId8" cstate="print"/>
          <a:srcRect/>
          <a:stretch>
            <a:fillRect/>
          </a:stretch>
        </p:blipFill>
        <p:spPr bwMode="auto">
          <a:xfrm>
            <a:off x="7333668" y="1022564"/>
            <a:ext cx="1406438" cy="8942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80">
                                          <p:stCondLst>
                                            <p:cond delay="0"/>
                                          </p:stCondLst>
                                        </p:cTn>
                                        <p:tgtEl>
                                          <p:spTgt spid="19"/>
                                        </p:tgtEl>
                                      </p:cBhvr>
                                    </p:animEffect>
                                    <p:anim calcmode="lin" valueType="num">
                                      <p:cBhvr>
                                        <p:cTn id="1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 dur="26">
                                          <p:stCondLst>
                                            <p:cond delay="650"/>
                                          </p:stCondLst>
                                        </p:cTn>
                                        <p:tgtEl>
                                          <p:spTgt spid="19"/>
                                        </p:tgtEl>
                                      </p:cBhvr>
                                      <p:to x="100000" y="60000"/>
                                    </p:animScale>
                                    <p:animScale>
                                      <p:cBhvr>
                                        <p:cTn id="24" dur="166" decel="50000">
                                          <p:stCondLst>
                                            <p:cond delay="676"/>
                                          </p:stCondLst>
                                        </p:cTn>
                                        <p:tgtEl>
                                          <p:spTgt spid="19"/>
                                        </p:tgtEl>
                                      </p:cBhvr>
                                      <p:to x="100000" y="100000"/>
                                    </p:animScale>
                                    <p:animScale>
                                      <p:cBhvr>
                                        <p:cTn id="25" dur="26">
                                          <p:stCondLst>
                                            <p:cond delay="1312"/>
                                          </p:stCondLst>
                                        </p:cTn>
                                        <p:tgtEl>
                                          <p:spTgt spid="19"/>
                                        </p:tgtEl>
                                      </p:cBhvr>
                                      <p:to x="100000" y="80000"/>
                                    </p:animScale>
                                    <p:animScale>
                                      <p:cBhvr>
                                        <p:cTn id="26" dur="166" decel="50000">
                                          <p:stCondLst>
                                            <p:cond delay="1338"/>
                                          </p:stCondLst>
                                        </p:cTn>
                                        <p:tgtEl>
                                          <p:spTgt spid="19"/>
                                        </p:tgtEl>
                                      </p:cBhvr>
                                      <p:to x="100000" y="100000"/>
                                    </p:animScale>
                                    <p:animScale>
                                      <p:cBhvr>
                                        <p:cTn id="27" dur="26">
                                          <p:stCondLst>
                                            <p:cond delay="1642"/>
                                          </p:stCondLst>
                                        </p:cTn>
                                        <p:tgtEl>
                                          <p:spTgt spid="19"/>
                                        </p:tgtEl>
                                      </p:cBhvr>
                                      <p:to x="100000" y="90000"/>
                                    </p:animScale>
                                    <p:animScale>
                                      <p:cBhvr>
                                        <p:cTn id="28" dur="166" decel="50000">
                                          <p:stCondLst>
                                            <p:cond delay="1668"/>
                                          </p:stCondLst>
                                        </p:cTn>
                                        <p:tgtEl>
                                          <p:spTgt spid="19"/>
                                        </p:tgtEl>
                                      </p:cBhvr>
                                      <p:to x="100000" y="100000"/>
                                    </p:animScale>
                                    <p:animScale>
                                      <p:cBhvr>
                                        <p:cTn id="29" dur="26">
                                          <p:stCondLst>
                                            <p:cond delay="1808"/>
                                          </p:stCondLst>
                                        </p:cTn>
                                        <p:tgtEl>
                                          <p:spTgt spid="19"/>
                                        </p:tgtEl>
                                      </p:cBhvr>
                                      <p:to x="100000" y="95000"/>
                                    </p:animScale>
                                    <p:animScale>
                                      <p:cBhvr>
                                        <p:cTn id="30" dur="166" decel="50000">
                                          <p:stCondLst>
                                            <p:cond delay="1834"/>
                                          </p:stCondLst>
                                        </p:cTn>
                                        <p:tgtEl>
                                          <p:spTgt spid="19"/>
                                        </p:tgtEl>
                                      </p:cBhvr>
                                      <p:to x="100000" y="100000"/>
                                    </p:animScale>
                                  </p:childTnLst>
                                </p:cTn>
                              </p:par>
                            </p:childTnLst>
                          </p:cTn>
                        </p:par>
                        <p:par>
                          <p:cTn id="31" fill="hold">
                            <p:stCondLst>
                              <p:cond delay="2500"/>
                            </p:stCondLst>
                            <p:childTnLst>
                              <p:par>
                                <p:cTn id="32" presetID="26"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80">
                                          <p:stCondLst>
                                            <p:cond delay="0"/>
                                          </p:stCondLst>
                                        </p:cTn>
                                        <p:tgtEl>
                                          <p:spTgt spid="20"/>
                                        </p:tgtEl>
                                      </p:cBhvr>
                                    </p:animEffect>
                                    <p:anim calcmode="lin" valueType="num">
                                      <p:cBhvr>
                                        <p:cTn id="3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0" dur="26">
                                          <p:stCondLst>
                                            <p:cond delay="650"/>
                                          </p:stCondLst>
                                        </p:cTn>
                                        <p:tgtEl>
                                          <p:spTgt spid="20"/>
                                        </p:tgtEl>
                                      </p:cBhvr>
                                      <p:to x="100000" y="60000"/>
                                    </p:animScale>
                                    <p:animScale>
                                      <p:cBhvr>
                                        <p:cTn id="41" dur="166" decel="50000">
                                          <p:stCondLst>
                                            <p:cond delay="676"/>
                                          </p:stCondLst>
                                        </p:cTn>
                                        <p:tgtEl>
                                          <p:spTgt spid="20"/>
                                        </p:tgtEl>
                                      </p:cBhvr>
                                      <p:to x="100000" y="100000"/>
                                    </p:animScale>
                                    <p:animScale>
                                      <p:cBhvr>
                                        <p:cTn id="42" dur="26">
                                          <p:stCondLst>
                                            <p:cond delay="1312"/>
                                          </p:stCondLst>
                                        </p:cTn>
                                        <p:tgtEl>
                                          <p:spTgt spid="20"/>
                                        </p:tgtEl>
                                      </p:cBhvr>
                                      <p:to x="100000" y="80000"/>
                                    </p:animScale>
                                    <p:animScale>
                                      <p:cBhvr>
                                        <p:cTn id="43" dur="166" decel="50000">
                                          <p:stCondLst>
                                            <p:cond delay="1338"/>
                                          </p:stCondLst>
                                        </p:cTn>
                                        <p:tgtEl>
                                          <p:spTgt spid="20"/>
                                        </p:tgtEl>
                                      </p:cBhvr>
                                      <p:to x="100000" y="100000"/>
                                    </p:animScale>
                                    <p:animScale>
                                      <p:cBhvr>
                                        <p:cTn id="44" dur="26">
                                          <p:stCondLst>
                                            <p:cond delay="1642"/>
                                          </p:stCondLst>
                                        </p:cTn>
                                        <p:tgtEl>
                                          <p:spTgt spid="20"/>
                                        </p:tgtEl>
                                      </p:cBhvr>
                                      <p:to x="100000" y="90000"/>
                                    </p:animScale>
                                    <p:animScale>
                                      <p:cBhvr>
                                        <p:cTn id="45" dur="166" decel="50000">
                                          <p:stCondLst>
                                            <p:cond delay="1668"/>
                                          </p:stCondLst>
                                        </p:cTn>
                                        <p:tgtEl>
                                          <p:spTgt spid="20"/>
                                        </p:tgtEl>
                                      </p:cBhvr>
                                      <p:to x="100000" y="100000"/>
                                    </p:animScale>
                                    <p:animScale>
                                      <p:cBhvr>
                                        <p:cTn id="46" dur="26">
                                          <p:stCondLst>
                                            <p:cond delay="1808"/>
                                          </p:stCondLst>
                                        </p:cTn>
                                        <p:tgtEl>
                                          <p:spTgt spid="20"/>
                                        </p:tgtEl>
                                      </p:cBhvr>
                                      <p:to x="100000" y="95000"/>
                                    </p:animScale>
                                    <p:animScale>
                                      <p:cBhvr>
                                        <p:cTn id="47" dur="166" decel="50000">
                                          <p:stCondLst>
                                            <p:cond delay="1834"/>
                                          </p:stCondLst>
                                        </p:cTn>
                                        <p:tgtEl>
                                          <p:spTgt spid="20"/>
                                        </p:tgtEl>
                                      </p:cBhvr>
                                      <p:to x="100000" y="100000"/>
                                    </p:animScale>
                                  </p:childTnLst>
                                </p:cTn>
                              </p:par>
                            </p:childTnLst>
                          </p:cTn>
                        </p:par>
                        <p:par>
                          <p:cTn id="48" fill="hold">
                            <p:stCondLst>
                              <p:cond delay="4500"/>
                            </p:stCondLst>
                            <p:childTnLst>
                              <p:par>
                                <p:cTn id="49" presetID="26"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80">
                                          <p:stCondLst>
                                            <p:cond delay="0"/>
                                          </p:stCondLst>
                                        </p:cTn>
                                        <p:tgtEl>
                                          <p:spTgt spid="21"/>
                                        </p:tgtEl>
                                      </p:cBhvr>
                                    </p:animEffect>
                                    <p:anim calcmode="lin" valueType="num">
                                      <p:cBhvr>
                                        <p:cTn id="5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7" dur="26">
                                          <p:stCondLst>
                                            <p:cond delay="650"/>
                                          </p:stCondLst>
                                        </p:cTn>
                                        <p:tgtEl>
                                          <p:spTgt spid="21"/>
                                        </p:tgtEl>
                                      </p:cBhvr>
                                      <p:to x="100000" y="60000"/>
                                    </p:animScale>
                                    <p:animScale>
                                      <p:cBhvr>
                                        <p:cTn id="58" dur="166" decel="50000">
                                          <p:stCondLst>
                                            <p:cond delay="676"/>
                                          </p:stCondLst>
                                        </p:cTn>
                                        <p:tgtEl>
                                          <p:spTgt spid="21"/>
                                        </p:tgtEl>
                                      </p:cBhvr>
                                      <p:to x="100000" y="100000"/>
                                    </p:animScale>
                                    <p:animScale>
                                      <p:cBhvr>
                                        <p:cTn id="59" dur="26">
                                          <p:stCondLst>
                                            <p:cond delay="1312"/>
                                          </p:stCondLst>
                                        </p:cTn>
                                        <p:tgtEl>
                                          <p:spTgt spid="21"/>
                                        </p:tgtEl>
                                      </p:cBhvr>
                                      <p:to x="100000" y="80000"/>
                                    </p:animScale>
                                    <p:animScale>
                                      <p:cBhvr>
                                        <p:cTn id="60" dur="166" decel="50000">
                                          <p:stCondLst>
                                            <p:cond delay="1338"/>
                                          </p:stCondLst>
                                        </p:cTn>
                                        <p:tgtEl>
                                          <p:spTgt spid="21"/>
                                        </p:tgtEl>
                                      </p:cBhvr>
                                      <p:to x="100000" y="100000"/>
                                    </p:animScale>
                                    <p:animScale>
                                      <p:cBhvr>
                                        <p:cTn id="61" dur="26">
                                          <p:stCondLst>
                                            <p:cond delay="1642"/>
                                          </p:stCondLst>
                                        </p:cTn>
                                        <p:tgtEl>
                                          <p:spTgt spid="21"/>
                                        </p:tgtEl>
                                      </p:cBhvr>
                                      <p:to x="100000" y="90000"/>
                                    </p:animScale>
                                    <p:animScale>
                                      <p:cBhvr>
                                        <p:cTn id="62" dur="166" decel="50000">
                                          <p:stCondLst>
                                            <p:cond delay="1668"/>
                                          </p:stCondLst>
                                        </p:cTn>
                                        <p:tgtEl>
                                          <p:spTgt spid="21"/>
                                        </p:tgtEl>
                                      </p:cBhvr>
                                      <p:to x="100000" y="100000"/>
                                    </p:animScale>
                                    <p:animScale>
                                      <p:cBhvr>
                                        <p:cTn id="63" dur="26">
                                          <p:stCondLst>
                                            <p:cond delay="1808"/>
                                          </p:stCondLst>
                                        </p:cTn>
                                        <p:tgtEl>
                                          <p:spTgt spid="21"/>
                                        </p:tgtEl>
                                      </p:cBhvr>
                                      <p:to x="100000" y="95000"/>
                                    </p:animScale>
                                    <p:animScale>
                                      <p:cBhvr>
                                        <p:cTn id="6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8928991" cy="847720"/>
        </p:xfrm>
        <a:graphic>
          <a:graphicData uri="http://schemas.openxmlformats.org/drawingml/2006/table">
            <a:tbl>
              <a:tblPr/>
              <a:tblGrid>
                <a:gridCol w="1617540"/>
                <a:gridCol w="2436869"/>
                <a:gridCol w="2436869"/>
                <a:gridCol w="2437713"/>
              </a:tblGrid>
              <a:tr h="360040">
                <a:tc>
                  <a:txBody>
                    <a:bodyPr/>
                    <a:lstStyle/>
                    <a:p>
                      <a:pPr algn="ctr">
                        <a:spcAft>
                          <a:spcPts val="0"/>
                        </a:spcAft>
                      </a:pPr>
                      <a:r>
                        <a:rPr lang="fr-FR" sz="1600" b="1" dirty="0">
                          <a:latin typeface="Comic Sans MS"/>
                          <a:ea typeface="Calibri"/>
                          <a:cs typeface="Times New Roman"/>
                        </a:rPr>
                        <a:t>Composé</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CH</a:t>
                      </a:r>
                      <a:r>
                        <a:rPr lang="fr-FR" sz="1600" b="1" baseline="-25000" dirty="0">
                          <a:latin typeface="Comic Sans MS"/>
                          <a:ea typeface="Calibri"/>
                          <a:cs typeface="Times New Roman"/>
                        </a:rPr>
                        <a:t>4</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0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NH</a:t>
                      </a:r>
                      <a:r>
                        <a:rPr lang="fr-FR" sz="1600" b="1" baseline="-25000" dirty="0">
                          <a:latin typeface="Comic Sans MS"/>
                          <a:ea typeface="Calibri"/>
                          <a:cs typeface="Times New Roman"/>
                        </a:rPr>
                        <a:t>3</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1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H</a:t>
                      </a:r>
                      <a:r>
                        <a:rPr lang="fr-FR" sz="1600" b="1" baseline="-25000" dirty="0">
                          <a:latin typeface="Comic Sans MS"/>
                          <a:ea typeface="Calibri"/>
                          <a:cs typeface="Times New Roman"/>
                        </a:rPr>
                        <a:t>2</a:t>
                      </a:r>
                      <a:r>
                        <a:rPr lang="fr-FR" sz="1600" b="1" dirty="0">
                          <a:latin typeface="Comic Sans MS"/>
                          <a:ea typeface="Calibri"/>
                          <a:cs typeface="Times New Roman"/>
                        </a:rPr>
                        <a:t>O</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2 doublets non liants)</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600" b="1" i="1" dirty="0" smtClean="0">
                          <a:latin typeface="Georgia"/>
                          <a:ea typeface="Calibri"/>
                          <a:cs typeface="Times New Roman"/>
                        </a:rPr>
                        <a:t>Angle  XAX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109,5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107,3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104,5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2" name="Picture 54"/>
          <p:cNvPicPr>
            <a:picLocks noChangeAspect="1" noChangeArrowheads="1"/>
          </p:cNvPicPr>
          <p:nvPr/>
        </p:nvPicPr>
        <p:blipFill>
          <a:blip r:embed="rId2" cstate="print"/>
          <a:srcRect/>
          <a:stretch>
            <a:fillRect/>
          </a:stretch>
        </p:blipFill>
        <p:spPr bwMode="auto">
          <a:xfrm>
            <a:off x="179388" y="3357563"/>
            <a:ext cx="8640762" cy="3387725"/>
          </a:xfrm>
          <a:prstGeom prst="rect">
            <a:avLst/>
          </a:prstGeom>
          <a:noFill/>
          <a:ln w="9525">
            <a:noFill/>
            <a:miter lim="800000"/>
            <a:headEnd/>
            <a:tailEnd/>
          </a:ln>
        </p:spPr>
      </p:pic>
      <p:sp>
        <p:nvSpPr>
          <p:cNvPr id="20503" name="Rectangle 14"/>
          <p:cNvSpPr>
            <a:spLocks noChangeArrowheads="1"/>
          </p:cNvSpPr>
          <p:nvPr/>
        </p:nvSpPr>
        <p:spPr bwMode="auto">
          <a:xfrm>
            <a:off x="0" y="2636838"/>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
        <p:nvSpPr>
          <p:cNvPr id="20504" name="Rectangle 14"/>
          <p:cNvSpPr>
            <a:spLocks noChangeArrowheads="1"/>
          </p:cNvSpPr>
          <p:nvPr/>
        </p:nvSpPr>
        <p:spPr bwMode="auto">
          <a:xfrm>
            <a:off x="323850" y="5157788"/>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u="sng" dirty="0">
                <a:solidFill>
                  <a:srgbClr val="00B050"/>
                </a:solidFill>
                <a:latin typeface="Arial" pitchFamily="34" charset="0"/>
                <a:cs typeface="Arial" pitchFamily="34" charset="0"/>
              </a:rPr>
              <a:t>répulsions 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5084763"/>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pic>
        <p:nvPicPr>
          <p:cNvPr id="14" name="Picture 6"/>
          <p:cNvPicPr>
            <a:picLocks noChangeAspect="1" noChangeArrowheads="1"/>
          </p:cNvPicPr>
          <p:nvPr/>
        </p:nvPicPr>
        <p:blipFill>
          <a:blip r:embed="rId3" cstate="print"/>
          <a:srcRect/>
          <a:stretch>
            <a:fillRect/>
          </a:stretch>
        </p:blipFill>
        <p:spPr bwMode="auto">
          <a:xfrm>
            <a:off x="2051720" y="908720"/>
            <a:ext cx="1482725" cy="1557338"/>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4572000" y="908720"/>
            <a:ext cx="1579562" cy="1557338"/>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a:stretch>
            <a:fillRect/>
          </a:stretch>
        </p:blipFill>
        <p:spPr bwMode="auto">
          <a:xfrm>
            <a:off x="7020272" y="908720"/>
            <a:ext cx="1616075" cy="1579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wipe(left)">
                                      <p:cBhvr>
                                        <p:cTn id="7" dur="500"/>
                                        <p:tgtEl>
                                          <p:spTgt spid="205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2"/>
                                        </p:tgtEl>
                                        <p:attrNameLst>
                                          <p:attrName>style.visibility</p:attrName>
                                        </p:attrNameLst>
                                      </p:cBhvr>
                                      <p:to>
                                        <p:strVal val="visible"/>
                                      </p:to>
                                    </p:set>
                                    <p:animEffect transition="in" filter="dissolve">
                                      <p:cBhvr>
                                        <p:cTn id="12" dur="500"/>
                                        <p:tgtEl>
                                          <p:spTgt spid="205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04"/>
                                        </p:tgtEl>
                                        <p:attrNameLst>
                                          <p:attrName>style.visibility</p:attrName>
                                        </p:attrNameLst>
                                      </p:cBhvr>
                                      <p:to>
                                        <p:strVal val="visible"/>
                                      </p:to>
                                    </p:set>
                                    <p:animEffect transition="in" filter="dissolve">
                                      <p:cBhvr>
                                        <p:cTn id="17" dur="500"/>
                                        <p:tgtEl>
                                          <p:spTgt spid="205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5"/>
                                        </p:tgtEl>
                                        <p:attrNameLst>
                                          <p:attrName>style.visibility</p:attrName>
                                        </p:attrNameLst>
                                      </p:cBhvr>
                                      <p:to>
                                        <p:strVal val="visible"/>
                                      </p:to>
                                    </p:set>
                                    <p:animEffect transition="in" filter="dissolve">
                                      <p:cBhvr>
                                        <p:cTn id="22" dur="5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3" grpId="0"/>
      <p:bldP spid="20504" grpId="0"/>
      <p:bldP spid="205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2" name="Picture 54"/>
          <p:cNvPicPr>
            <a:picLocks noChangeAspect="1" noChangeArrowheads="1"/>
          </p:cNvPicPr>
          <p:nvPr/>
        </p:nvPicPr>
        <p:blipFill>
          <a:blip r:embed="rId2" cstate="print"/>
          <a:srcRect/>
          <a:stretch>
            <a:fillRect/>
          </a:stretch>
        </p:blipFill>
        <p:spPr bwMode="auto">
          <a:xfrm>
            <a:off x="179388" y="717639"/>
            <a:ext cx="8640762" cy="3287425"/>
          </a:xfrm>
          <a:prstGeom prst="rect">
            <a:avLst/>
          </a:prstGeom>
          <a:noFill/>
          <a:ln w="9525">
            <a:noFill/>
            <a:miter lim="800000"/>
            <a:headEnd/>
            <a:tailEnd/>
          </a:ln>
        </p:spPr>
      </p:pic>
      <p:sp>
        <p:nvSpPr>
          <p:cNvPr id="20504" name="Rectangle 14"/>
          <p:cNvSpPr>
            <a:spLocks noChangeArrowheads="1"/>
          </p:cNvSpPr>
          <p:nvPr/>
        </p:nvSpPr>
        <p:spPr bwMode="auto">
          <a:xfrm>
            <a:off x="323850" y="2364831"/>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u="sng" dirty="0">
                <a:solidFill>
                  <a:srgbClr val="00B050"/>
                </a:solidFill>
                <a:latin typeface="Arial" pitchFamily="34" charset="0"/>
                <a:cs typeface="Arial" pitchFamily="34" charset="0"/>
              </a:rPr>
              <a:t>répulsions 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2280231"/>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sp>
        <p:nvSpPr>
          <p:cNvPr id="10" name="Rectangle 1"/>
          <p:cNvSpPr>
            <a:spLocks noChangeArrowheads="1"/>
          </p:cNvSpPr>
          <p:nvPr/>
        </p:nvSpPr>
        <p:spPr bwMode="auto">
          <a:xfrm>
            <a:off x="0" y="4149080"/>
            <a:ext cx="7626350" cy="369888"/>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b) Influence de la différence d’électronégativité entre A et X :</a:t>
            </a:r>
            <a:endParaRPr lang="fr-FR" dirty="0">
              <a:latin typeface="Bookman Old Style" pitchFamily="18" charset="0"/>
              <a:ea typeface="Calibri" pitchFamily="34" charset="0"/>
              <a:cs typeface="Times New Roman" pitchFamily="18" charset="0"/>
            </a:endParaRPr>
          </a:p>
        </p:txBody>
      </p:sp>
      <p:graphicFrame>
        <p:nvGraphicFramePr>
          <p:cNvPr id="11" name="Tableau 10"/>
          <p:cNvGraphicFramePr>
            <a:graphicFrameLocks noGrp="1"/>
          </p:cNvGraphicFramePr>
          <p:nvPr/>
        </p:nvGraphicFramePr>
        <p:xfrm>
          <a:off x="395288" y="4553893"/>
          <a:ext cx="8424936" cy="747316"/>
        </p:xfrm>
        <a:graphic>
          <a:graphicData uri="http://schemas.openxmlformats.org/drawingml/2006/table">
            <a:tbl>
              <a:tblPr/>
              <a:tblGrid>
                <a:gridCol w="1296144"/>
                <a:gridCol w="3456384"/>
                <a:gridCol w="3672408"/>
              </a:tblGrid>
              <a:tr h="373658">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58">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1"/>
          <p:cNvPicPr>
            <a:picLocks noChangeAspect="1" noChangeArrowheads="1"/>
          </p:cNvPicPr>
          <p:nvPr/>
        </p:nvPicPr>
        <p:blipFill>
          <a:blip r:embed="rId3" cstate="print"/>
          <a:srcRect/>
          <a:stretch>
            <a:fillRect/>
          </a:stretch>
        </p:blipFill>
        <p:spPr bwMode="auto">
          <a:xfrm>
            <a:off x="323850" y="5849615"/>
            <a:ext cx="8418513" cy="1027113"/>
          </a:xfrm>
          <a:prstGeom prst="rect">
            <a:avLst/>
          </a:prstGeom>
          <a:noFill/>
          <a:ln w="12700">
            <a:noFill/>
            <a:miter lim="800000"/>
            <a:headEnd/>
            <a:tailEnd/>
          </a:ln>
        </p:spPr>
      </p:pic>
      <p:sp>
        <p:nvSpPr>
          <p:cNvPr id="13" name="Rectangle 4"/>
          <p:cNvSpPr>
            <a:spLocks noChangeArrowheads="1"/>
          </p:cNvSpPr>
          <p:nvPr/>
        </p:nvSpPr>
        <p:spPr bwMode="auto">
          <a:xfrm>
            <a:off x="0" y="5301208"/>
            <a:ext cx="9144000" cy="707886"/>
          </a:xfrm>
          <a:prstGeom prst="rect">
            <a:avLst/>
          </a:prstGeom>
          <a:noFill/>
          <a:ln w="9525">
            <a:noFill/>
            <a:miter lim="800000"/>
            <a:headEnd/>
            <a:tailEnd/>
          </a:ln>
        </p:spPr>
        <p:txBody>
          <a:bodyPr anchor="ctr">
            <a:spAutoFit/>
          </a:bodyPr>
          <a:lstStyle/>
          <a:p>
            <a:pPr indent="449263" algn="just" eaLnBrk="0" hangingPunct="0"/>
            <a:r>
              <a:rPr lang="fr-FR" sz="2000" b="1" i="1" u="sng" dirty="0"/>
              <a:t>Rappel</a:t>
            </a:r>
            <a:r>
              <a:rPr lang="fr-FR" sz="2000" i="1" u="sng" dirty="0"/>
              <a:t>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r>
              <a:rPr lang="fr-FR" sz="2000" dirty="0" smtClean="0"/>
              <a:t>:</a:t>
            </a:r>
            <a:endParaRPr lang="fr-FR" dirty="0"/>
          </a:p>
        </p:txBody>
      </p:sp>
      <p:sp>
        <p:nvSpPr>
          <p:cNvPr id="17" name="Rectangle 14"/>
          <p:cNvSpPr>
            <a:spLocks noChangeArrowheads="1"/>
          </p:cNvSpPr>
          <p:nvPr/>
        </p:nvSpPr>
        <p:spPr bwMode="auto">
          <a:xfrm>
            <a:off x="0" y="-27384"/>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7626350" cy="369888"/>
          </a:xfrm>
          <a:prstGeom prst="rect">
            <a:avLst/>
          </a:prstGeom>
          <a:noFill/>
          <a:ln w="9525">
            <a:noFill/>
            <a:miter lim="800000"/>
            <a:headEnd/>
            <a:tailEnd/>
          </a:ln>
        </p:spPr>
        <p:txBody>
          <a:bodyPr wrap="none" anchor="ctr">
            <a:spAutoFit/>
          </a:bodyPr>
          <a:lstStyle/>
          <a:p>
            <a:pPr algn="just"/>
            <a:r>
              <a:rPr lang="fr-FR" b="1" i="1" u="sng">
                <a:latin typeface="Bookman Old Style" pitchFamily="18" charset="0"/>
                <a:ea typeface="Calibri" pitchFamily="34" charset="0"/>
                <a:cs typeface="Times New Roman" pitchFamily="18" charset="0"/>
              </a:rPr>
              <a:t>b) Influence de la différence d’électronégativité entre A et X :</a:t>
            </a:r>
            <a:endParaRPr lang="fr-FR">
              <a:latin typeface="Bookman Old Style" pitchFamily="18" charset="0"/>
              <a:ea typeface="Calibri" pitchFamily="34" charset="0"/>
              <a:cs typeface="Times New Roman" pitchFamily="18" charset="0"/>
            </a:endParaRPr>
          </a:p>
        </p:txBody>
      </p:sp>
      <p:graphicFrame>
        <p:nvGraphicFramePr>
          <p:cNvPr id="3" name="Tableau 2"/>
          <p:cNvGraphicFramePr>
            <a:graphicFrameLocks noGrp="1"/>
          </p:cNvGraphicFramePr>
          <p:nvPr/>
        </p:nvGraphicFramePr>
        <p:xfrm>
          <a:off x="395288" y="404813"/>
          <a:ext cx="8424936" cy="791940"/>
        </p:xfrm>
        <a:graphic>
          <a:graphicData uri="http://schemas.openxmlformats.org/drawingml/2006/table">
            <a:tbl>
              <a:tblPr/>
              <a:tblGrid>
                <a:gridCol w="1296144"/>
                <a:gridCol w="3456384"/>
                <a:gridCol w="3672408"/>
              </a:tblGrid>
              <a:tr h="395970">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70">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21" name="Picture 1"/>
          <p:cNvPicPr>
            <a:picLocks noChangeAspect="1" noChangeArrowheads="1"/>
          </p:cNvPicPr>
          <p:nvPr/>
        </p:nvPicPr>
        <p:blipFill>
          <a:blip r:embed="rId2" cstate="print"/>
          <a:srcRect/>
          <a:stretch>
            <a:fillRect/>
          </a:stretch>
        </p:blipFill>
        <p:spPr bwMode="auto">
          <a:xfrm>
            <a:off x="323850" y="2060575"/>
            <a:ext cx="8418513" cy="1027113"/>
          </a:xfrm>
          <a:prstGeom prst="rect">
            <a:avLst/>
          </a:prstGeom>
          <a:noFill/>
          <a:ln w="12700">
            <a:noFill/>
            <a:miter lim="800000"/>
            <a:headEnd/>
            <a:tailEnd/>
          </a:ln>
        </p:spPr>
      </p:pic>
      <p:sp>
        <p:nvSpPr>
          <p:cNvPr id="2869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1523" name="Rectangle 4"/>
          <p:cNvSpPr>
            <a:spLocks noChangeArrowheads="1"/>
          </p:cNvSpPr>
          <p:nvPr/>
        </p:nvSpPr>
        <p:spPr bwMode="auto">
          <a:xfrm>
            <a:off x="0" y="1340768"/>
            <a:ext cx="9144000" cy="984885"/>
          </a:xfrm>
          <a:prstGeom prst="rect">
            <a:avLst/>
          </a:prstGeom>
          <a:noFill/>
          <a:ln w="9525">
            <a:noFill/>
            <a:miter lim="800000"/>
            <a:headEnd/>
            <a:tailEnd/>
          </a:ln>
        </p:spPr>
        <p:txBody>
          <a:bodyPr anchor="ctr">
            <a:spAutoFit/>
          </a:bodyPr>
          <a:lstStyle/>
          <a:p>
            <a:pPr indent="449263" algn="just" eaLnBrk="0" hangingPunct="0"/>
            <a:r>
              <a:rPr lang="fr-FR" sz="2000" i="1" u="sng" dirty="0"/>
              <a:t>Rappel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p>
          <a:p>
            <a:pPr indent="449263" algn="just" eaLnBrk="0" hangingPunct="0"/>
            <a:endParaRPr lang="fr-FR" dirty="0"/>
          </a:p>
        </p:txBody>
      </p:sp>
      <p:sp>
        <p:nvSpPr>
          <p:cNvPr id="28692"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1525" name="Picture 6"/>
          <p:cNvPicPr>
            <a:picLocks noChangeAspect="1" noChangeArrowheads="1"/>
          </p:cNvPicPr>
          <p:nvPr/>
        </p:nvPicPr>
        <p:blipFill>
          <a:blip r:embed="rId3" cstate="print"/>
          <a:srcRect/>
          <a:stretch>
            <a:fillRect/>
          </a:stretch>
        </p:blipFill>
        <p:spPr bwMode="auto">
          <a:xfrm>
            <a:off x="250825" y="3213100"/>
            <a:ext cx="8605838" cy="3541713"/>
          </a:xfrm>
          <a:prstGeom prst="rect">
            <a:avLst/>
          </a:prstGeom>
          <a:noFill/>
          <a:ln w="9525">
            <a:noFill/>
            <a:miter lim="800000"/>
            <a:headEnd/>
            <a:tailEnd/>
          </a:ln>
        </p:spPr>
      </p:pic>
      <p:sp>
        <p:nvSpPr>
          <p:cNvPr id="10" name="Forme libre 9"/>
          <p:cNvSpPr/>
          <p:nvPr/>
        </p:nvSpPr>
        <p:spPr>
          <a:xfrm>
            <a:off x="1908175" y="450850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450850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528" name="Rectangle 14"/>
          <p:cNvSpPr>
            <a:spLocks noChangeArrowheads="1"/>
          </p:cNvSpPr>
          <p:nvPr/>
        </p:nvSpPr>
        <p:spPr bwMode="auto">
          <a:xfrm>
            <a:off x="323850" y="558958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empêche un fort rapprochement des DL.</a:t>
            </a:r>
          </a:p>
        </p:txBody>
      </p:sp>
      <p:sp>
        <p:nvSpPr>
          <p:cNvPr id="21529" name="Rectangle 14"/>
          <p:cNvSpPr>
            <a:spLocks noChangeArrowheads="1"/>
          </p:cNvSpPr>
          <p:nvPr/>
        </p:nvSpPr>
        <p:spPr bwMode="auto">
          <a:xfrm>
            <a:off x="4716463" y="558958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permet un fort rapprochement des DL.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528"/>
                                        </p:tgtEl>
                                        <p:attrNameLst>
                                          <p:attrName>style.visibility</p:attrName>
                                        </p:attrNameLst>
                                      </p:cBhvr>
                                      <p:to>
                                        <p:strVal val="visible"/>
                                      </p:to>
                                    </p:set>
                                    <p:animEffect transition="in" filter="dissolve">
                                      <p:cBhvr>
                                        <p:cTn id="24" dur="500"/>
                                        <p:tgtEl>
                                          <p:spTgt spid="215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1529"/>
                                        </p:tgtEl>
                                        <p:attrNameLst>
                                          <p:attrName>style.visibility</p:attrName>
                                        </p:attrNameLst>
                                      </p:cBhvr>
                                      <p:to>
                                        <p:strVal val="visible"/>
                                      </p:to>
                                    </p:set>
                                    <p:animEffect transition="in" filter="dissolve">
                                      <p:cBhvr>
                                        <p:cTn id="34"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23" grpId="0"/>
      <p:bldP spid="21528" grpId="0"/>
      <p:bldP spid="215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27384"/>
            <a:ext cx="9144000" cy="400110"/>
          </a:xfrm>
          <a:prstGeom prst="rect">
            <a:avLst/>
          </a:prstGeom>
          <a:noFill/>
          <a:ln w="9525">
            <a:noFill/>
            <a:miter lim="800000"/>
            <a:headEnd/>
            <a:tailEnd/>
          </a:ln>
        </p:spPr>
        <p:txBody>
          <a:bodyPr anchor="ctr">
            <a:spAutoFit/>
          </a:bodyPr>
          <a:lstStyle/>
          <a:p>
            <a:pPr indent="449263" algn="just">
              <a:defRPr/>
            </a:pPr>
            <a:r>
              <a:rPr lang="fr-FR" sz="2000" dirty="0">
                <a:ea typeface="Calibri" pitchFamily="34" charset="0"/>
                <a:cs typeface="Times New Roman" pitchFamily="18" charset="0"/>
              </a:rPr>
              <a:t>O</a:t>
            </a:r>
            <a:r>
              <a:rPr lang="fr-FR" sz="2000" dirty="0" smtClean="0">
                <a:ea typeface="Calibri" pitchFamily="34" charset="0"/>
                <a:cs typeface="Times New Roman" pitchFamily="18" charset="0"/>
              </a:rPr>
              <a:t>n rencontre </a:t>
            </a:r>
            <a:r>
              <a:rPr lang="fr-FR" sz="2000" b="1" u="sng" dirty="0" smtClean="0">
                <a:ea typeface="Calibri" pitchFamily="34" charset="0"/>
                <a:cs typeface="Times New Roman" pitchFamily="18" charset="0"/>
              </a:rPr>
              <a:t>3 types de liaisons covalentes</a:t>
            </a:r>
            <a:r>
              <a:rPr lang="fr-FR" sz="2000" b="1" dirty="0" smtClean="0">
                <a:ea typeface="Calibri" pitchFamily="34" charset="0"/>
                <a:cs typeface="Times New Roman" pitchFamily="18" charset="0"/>
              </a:rPr>
              <a:t> </a:t>
            </a:r>
            <a:r>
              <a:rPr lang="fr-FR" sz="2000" dirty="0" smtClean="0">
                <a:ea typeface="Calibri" pitchFamily="34" charset="0"/>
                <a:cs typeface="Times New Roman" pitchFamily="18" charset="0"/>
              </a:rPr>
              <a:t>dans les édifices </a:t>
            </a:r>
            <a:r>
              <a:rPr lang="fr-FR" sz="2000" dirty="0" err="1" smtClean="0">
                <a:ea typeface="Calibri" pitchFamily="34" charset="0"/>
                <a:cs typeface="Times New Roman" pitchFamily="18" charset="0"/>
              </a:rPr>
              <a:t>polyatomiques</a:t>
            </a:r>
            <a:r>
              <a:rPr lang="fr-FR" sz="2000" dirty="0" smtClean="0">
                <a:ea typeface="Calibri" pitchFamily="34" charset="0"/>
                <a:cs typeface="Times New Roman" pitchFamily="18" charset="0"/>
              </a:rPr>
              <a:t> :</a:t>
            </a:r>
            <a:endParaRPr lang="fr-FR" sz="2000" dirty="0"/>
          </a:p>
        </p:txBody>
      </p:sp>
      <p:graphicFrame>
        <p:nvGraphicFramePr>
          <p:cNvPr id="3" name="Tableau 2"/>
          <p:cNvGraphicFramePr>
            <a:graphicFrameLocks noGrp="1"/>
          </p:cNvGraphicFramePr>
          <p:nvPr/>
        </p:nvGraphicFramePr>
        <p:xfrm>
          <a:off x="107504" y="427814"/>
          <a:ext cx="8964488" cy="1371600"/>
        </p:xfrm>
        <a:graphic>
          <a:graphicData uri="http://schemas.openxmlformats.org/drawingml/2006/table">
            <a:tbl>
              <a:tblPr/>
              <a:tblGrid>
                <a:gridCol w="2808312"/>
                <a:gridCol w="2016224"/>
                <a:gridCol w="4139952"/>
              </a:tblGrid>
              <a:tr h="140780">
                <a:tc>
                  <a:txBody>
                    <a:bodyPr/>
                    <a:lstStyle/>
                    <a:p>
                      <a:pPr algn="ctr">
                        <a:spcAft>
                          <a:spcPts val="0"/>
                        </a:spcAft>
                      </a:pPr>
                      <a:r>
                        <a:rPr lang="fr-FR" sz="1800" b="1" dirty="0">
                          <a:latin typeface="Comic Sans MS"/>
                          <a:ea typeface="Arial Unicode MS"/>
                          <a:cs typeface="Calibri"/>
                        </a:rPr>
                        <a:t>Nombre d’électrons de valence partagés</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Arial Unicode MS"/>
                          <a:cs typeface="Calibri"/>
                        </a:rPr>
                        <a:t>Type de liaison covalente</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b="1" dirty="0" smtClean="0">
                        <a:latin typeface="Comic Sans MS"/>
                        <a:ea typeface="Arial Unicode MS"/>
                        <a:cs typeface="Calibri"/>
                      </a:endParaRPr>
                    </a:p>
                    <a:p>
                      <a:pPr algn="ctr">
                        <a:spcAft>
                          <a:spcPts val="0"/>
                        </a:spcAft>
                      </a:pPr>
                      <a:r>
                        <a:rPr lang="fr-FR" sz="1800" b="1" dirty="0" smtClean="0">
                          <a:latin typeface="Comic Sans MS"/>
                          <a:ea typeface="Arial Unicode MS"/>
                          <a:cs typeface="Calibri"/>
                        </a:rPr>
                        <a:t>Symbolisation</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2</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4</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dirty="0">
                          <a:latin typeface="Comic Sans MS"/>
                          <a:ea typeface="Arial Unicode MS"/>
                          <a:cs typeface="Calibri"/>
                        </a:rPr>
                        <a:t>6</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 Box 1"/>
          <p:cNvSpPr txBox="1">
            <a:spLocks noChangeArrowheads="1"/>
          </p:cNvSpPr>
          <p:nvPr/>
        </p:nvSpPr>
        <p:spPr bwMode="auto">
          <a:xfrm>
            <a:off x="2915816" y="908720"/>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simple             </a:t>
            </a:r>
            <a:r>
              <a:rPr kumimoji="0" lang="fr-FR" sz="2000" b="1" i="0" u="none" strike="noStrike" cap="none" normalizeH="0" baseline="0" dirty="0" smtClean="0">
                <a:ln>
                  <a:noFill/>
                </a:ln>
                <a:solidFill>
                  <a:srgbClr val="FF0000"/>
                </a:solidFill>
                <a:effectLst/>
                <a:latin typeface="Arial" pitchFamily="34" charset="0"/>
                <a:cs typeface="Arial" pitchFamily="34" charset="0"/>
              </a:rPr>
              <a:t>1 doublet liant </a:t>
            </a:r>
            <a:r>
              <a:rPr kumimoji="0" lang="fr-FR" sz="2000" b="0" i="0" u="none" strike="noStrike" cap="none" normalizeH="0" baseline="0" dirty="0" smtClean="0">
                <a:ln>
                  <a:noFill/>
                </a:ln>
                <a:solidFill>
                  <a:srgbClr val="002060"/>
                </a:solidFill>
                <a:effectLst/>
                <a:latin typeface="Arial" pitchFamily="34" charset="0"/>
                <a:cs typeface="Arial" pitchFamily="34" charset="0"/>
              </a:rPr>
              <a:t>(DL)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5" name="Text Box 1"/>
          <p:cNvSpPr txBox="1">
            <a:spLocks noChangeArrowheads="1"/>
          </p:cNvSpPr>
          <p:nvPr/>
        </p:nvSpPr>
        <p:spPr bwMode="auto">
          <a:xfrm>
            <a:off x="2915816" y="1196752"/>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2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6" name="Text Box 1"/>
          <p:cNvSpPr txBox="1">
            <a:spLocks noChangeArrowheads="1"/>
          </p:cNvSpPr>
          <p:nvPr/>
        </p:nvSpPr>
        <p:spPr bwMode="auto">
          <a:xfrm>
            <a:off x="2915816" y="1484784"/>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triple             </a:t>
            </a:r>
            <a:r>
              <a:rPr kumimoji="0" lang="fr-FR" sz="2000" b="1" i="0" u="none" strike="noStrike" cap="none" normalizeH="0" baseline="0" dirty="0" smtClean="0">
                <a:ln>
                  <a:noFill/>
                </a:ln>
                <a:solidFill>
                  <a:srgbClr val="FF0000"/>
                </a:solidFill>
                <a:effectLst/>
                <a:latin typeface="Arial" pitchFamily="34" charset="0"/>
                <a:cs typeface="Arial" pitchFamily="34" charset="0"/>
              </a:rPr>
              <a:t>3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pic>
        <p:nvPicPr>
          <p:cNvPr id="7" name="Picture 1"/>
          <p:cNvPicPr>
            <a:picLocks noChangeAspect="1" noChangeArrowheads="1"/>
          </p:cNvPicPr>
          <p:nvPr/>
        </p:nvPicPr>
        <p:blipFill>
          <a:blip r:embed="rId2" cstate="print"/>
          <a:srcRect/>
          <a:stretch>
            <a:fillRect/>
          </a:stretch>
        </p:blipFill>
        <p:spPr bwMode="auto">
          <a:xfrm>
            <a:off x="971600" y="1988270"/>
            <a:ext cx="576262" cy="660400"/>
          </a:xfrm>
          <a:prstGeom prst="rect">
            <a:avLst/>
          </a:prstGeom>
          <a:noFill/>
          <a:ln w="9525">
            <a:noFill/>
            <a:miter lim="800000"/>
            <a:headEnd/>
            <a:tailEnd/>
          </a:ln>
        </p:spPr>
      </p:pic>
      <p:sp>
        <p:nvSpPr>
          <p:cNvPr id="8" name="Rectangle 7"/>
          <p:cNvSpPr>
            <a:spLocks noChangeArrowheads="1"/>
          </p:cNvSpPr>
          <p:nvPr/>
        </p:nvSpPr>
        <p:spPr bwMode="auto">
          <a:xfrm>
            <a:off x="1690737" y="1870963"/>
            <a:ext cx="7345363" cy="1015663"/>
          </a:xfrm>
          <a:prstGeom prst="rect">
            <a:avLst/>
          </a:prstGeom>
          <a:solidFill>
            <a:srgbClr val="FFC000"/>
          </a:solidFill>
          <a:ln w="9525">
            <a:noFill/>
            <a:miter lim="800000"/>
            <a:headEnd/>
            <a:tailEnd/>
          </a:ln>
        </p:spPr>
        <p:txBody>
          <a:bodyPr anchor="ctr">
            <a:spAutoFit/>
          </a:bodyPr>
          <a:lstStyle/>
          <a:p>
            <a:pPr algn="just"/>
            <a:r>
              <a:rPr lang="fr-FR" sz="2000" i="1" dirty="0">
                <a:ea typeface="Calibri" pitchFamily="34" charset="0"/>
                <a:cs typeface="Times New Roman" pitchFamily="18" charset="0"/>
              </a:rPr>
              <a:t>Une fois les électrons de valence mis en commun, ils appartiennent indifféremment aux deux atomes et restent localisés entre ces deux atomes, d’où le terme « liaison covalente </a:t>
            </a:r>
            <a:r>
              <a:rPr lang="fr-FR" sz="2000" b="1" i="1" u="sng" dirty="0">
                <a:ea typeface="Calibri" pitchFamily="34" charset="0"/>
                <a:cs typeface="Times New Roman" pitchFamily="18" charset="0"/>
              </a:rPr>
              <a:t>localisée</a:t>
            </a:r>
            <a:r>
              <a:rPr lang="fr-FR" sz="2000" i="1" dirty="0">
                <a:ea typeface="Calibri" pitchFamily="34" charset="0"/>
                <a:cs typeface="Times New Roman" pitchFamily="18" charset="0"/>
              </a:rPr>
              <a:t> ».  </a:t>
            </a:r>
            <a:endParaRPr lang="fr-FR" sz="2000" dirty="0">
              <a:ea typeface="Calibri" pitchFamily="34" charset="0"/>
              <a:cs typeface="Times New Roman" pitchFamily="18" charset="0"/>
            </a:endParaRPr>
          </a:p>
        </p:txBody>
      </p:sp>
      <p:sp>
        <p:nvSpPr>
          <p:cNvPr id="11265" name="Rectangle 1"/>
          <p:cNvSpPr>
            <a:spLocks noChangeArrowheads="1"/>
          </p:cNvSpPr>
          <p:nvPr/>
        </p:nvSpPr>
        <p:spPr bwMode="auto">
          <a:xfrm>
            <a:off x="0" y="314096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atomes ne mettent pas forcément en commun tous leurs électrons de valence pour se lier entre eux. Les électrons de valence qui ne sont pas mis en commun se regroupent par deux (si possible) en restant autour de l’atome auquel ils appartiennent : ils forment alors des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Doublets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______________________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
          <p:cNvSpPr txBox="1">
            <a:spLocks noChangeArrowheads="1"/>
          </p:cNvSpPr>
          <p:nvPr/>
        </p:nvSpPr>
        <p:spPr bwMode="auto">
          <a:xfrm>
            <a:off x="4860032" y="4077072"/>
            <a:ext cx="230425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Non Liants</a:t>
            </a:r>
            <a:r>
              <a:rPr kumimoji="0" lang="fr-FR" sz="2000" b="1" i="0" u="none" strike="noStrike" cap="none" normalizeH="0" dirty="0" smtClean="0">
                <a:ln>
                  <a:noFill/>
                </a:ln>
                <a:solidFill>
                  <a:srgbClr val="FF0000"/>
                </a:solidFill>
                <a:effectLst/>
                <a:latin typeface="Arial" pitchFamily="34" charset="0"/>
                <a:cs typeface="Arial" pitchFamily="34" charset="0"/>
              </a:rPr>
              <a:t> (DNL)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2"/>
          <p:cNvSpPr>
            <a:spLocks noChangeArrowheads="1"/>
          </p:cNvSpPr>
          <p:nvPr/>
        </p:nvSpPr>
        <p:spPr bwMode="auto">
          <a:xfrm>
            <a:off x="0" y="4825403"/>
            <a:ext cx="9144000" cy="5693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Règles de stabilité</a:t>
            </a:r>
            <a:endParaRPr lang="fr-FR" sz="2000" dirty="0">
              <a:ea typeface="Calibri" pitchFamily="34" charset="0"/>
              <a:cs typeface="Times New Roman" pitchFamily="18" charset="0"/>
            </a:endParaRPr>
          </a:p>
          <a:p>
            <a:pPr indent="449263" eaLnBrk="0" hangingPunct="0"/>
            <a:endParaRPr lang="fr-FR" sz="1100" dirty="0">
              <a:ea typeface="Calibri" pitchFamily="34" charset="0"/>
              <a:cs typeface="Times New Roman" pitchFamily="18" charset="0"/>
              <a:sym typeface="Wingdings 2" pitchFamily="18" charset="2"/>
            </a:endParaRPr>
          </a:p>
        </p:txBody>
      </p:sp>
      <p:sp>
        <p:nvSpPr>
          <p:cNvPr id="12" name="Rectangle 11"/>
          <p:cNvSpPr/>
          <p:nvPr/>
        </p:nvSpPr>
        <p:spPr>
          <a:xfrm>
            <a:off x="0" y="5257451"/>
            <a:ext cx="1835696" cy="400110"/>
          </a:xfrm>
          <a:prstGeom prst="rect">
            <a:avLst/>
          </a:prstGeom>
        </p:spPr>
        <p:txBody>
          <a:bodyPr wrap="square">
            <a:spAutoFit/>
          </a:bodyPr>
          <a:lstStyle/>
          <a:p>
            <a:pPr lvl="0"/>
            <a:r>
              <a:rPr lang="fr-FR" sz="2000" dirty="0">
                <a:solidFill>
                  <a:prstClr val="black"/>
                </a:solidFill>
              </a:rPr>
              <a:t>Un atome voit </a:t>
            </a:r>
            <a:r>
              <a:rPr lang="fr-FR" sz="2000" dirty="0" smtClean="0">
                <a:solidFill>
                  <a:prstClr val="black"/>
                </a:solidFill>
              </a:rPr>
              <a:t>:</a:t>
            </a:r>
            <a:endParaRPr lang="fr-FR" sz="2000" dirty="0">
              <a:solidFill>
                <a:prstClr val="black"/>
              </a:solidFill>
            </a:endParaRPr>
          </a:p>
        </p:txBody>
      </p:sp>
      <p:sp>
        <p:nvSpPr>
          <p:cNvPr id="13" name="Rectangle 12"/>
          <p:cNvSpPr/>
          <p:nvPr/>
        </p:nvSpPr>
        <p:spPr>
          <a:xfrm>
            <a:off x="2483768" y="5805264"/>
            <a:ext cx="5904656" cy="707886"/>
          </a:xfrm>
          <a:prstGeom prst="rect">
            <a:avLst/>
          </a:prstGeom>
        </p:spPr>
        <p:txBody>
          <a:bodyPr wrap="square">
            <a:spAutoFit/>
          </a:bodyPr>
          <a:lstStyle/>
          <a:p>
            <a:pPr lvl="0"/>
            <a:r>
              <a:rPr lang="fr-FR" sz="2000" dirty="0" smtClean="0">
                <a:solidFill>
                  <a:prstClr val="black"/>
                </a:solidFill>
                <a:sym typeface="Wingdings 3"/>
              </a:rPr>
              <a:t></a:t>
            </a:r>
            <a:r>
              <a:rPr lang="fr-FR" sz="2000" dirty="0">
                <a:solidFill>
                  <a:prstClr val="black"/>
                </a:solidFill>
                <a:sym typeface="Wingdings 3"/>
              </a:rPr>
              <a:t> </a:t>
            </a:r>
            <a:r>
              <a:rPr lang="fr-FR" sz="2000" b="1" dirty="0" smtClean="0">
                <a:solidFill>
                  <a:prstClr val="black"/>
                </a:solidFill>
              </a:rPr>
              <a:t>Saturation</a:t>
            </a:r>
            <a:r>
              <a:rPr lang="fr-FR" sz="2000" dirty="0" smtClean="0">
                <a:solidFill>
                  <a:prstClr val="black"/>
                </a:solidFill>
              </a:rPr>
              <a:t> </a:t>
            </a:r>
            <a:r>
              <a:rPr lang="fr-FR" sz="2000" dirty="0">
                <a:solidFill>
                  <a:prstClr val="black"/>
                </a:solidFill>
              </a:rPr>
              <a:t>de l’OA « </a:t>
            </a:r>
            <a:r>
              <a:rPr lang="fr-FR" sz="2000" b="1" dirty="0">
                <a:solidFill>
                  <a:prstClr val="black"/>
                </a:solidFill>
              </a:rPr>
              <a:t>1s</a:t>
            </a:r>
            <a:r>
              <a:rPr lang="fr-FR" sz="2000" dirty="0">
                <a:solidFill>
                  <a:prstClr val="black"/>
                </a:solidFill>
              </a:rPr>
              <a:t> » ou des OA « </a:t>
            </a:r>
            <a:r>
              <a:rPr lang="fr-FR" sz="2000" b="1" dirty="0">
                <a:solidFill>
                  <a:prstClr val="black"/>
                </a:solidFill>
              </a:rPr>
              <a:t>ns</a:t>
            </a:r>
            <a:r>
              <a:rPr lang="fr-FR" sz="2000" dirty="0">
                <a:solidFill>
                  <a:prstClr val="black"/>
                </a:solidFill>
              </a:rPr>
              <a:t> » et « </a:t>
            </a:r>
            <a:r>
              <a:rPr lang="fr-FR" sz="2000" b="1" dirty="0" err="1">
                <a:solidFill>
                  <a:prstClr val="black"/>
                </a:solidFill>
              </a:rPr>
              <a:t>np</a:t>
            </a:r>
            <a:r>
              <a:rPr lang="fr-FR" sz="2000" dirty="0">
                <a:solidFill>
                  <a:prstClr val="black"/>
                </a:solidFill>
              </a:rPr>
              <a:t> », comme </a:t>
            </a:r>
            <a:r>
              <a:rPr lang="fr-FR" sz="2000" b="1" u="sng" dirty="0" smtClean="0">
                <a:solidFill>
                  <a:prstClr val="black"/>
                </a:solidFill>
              </a:rPr>
              <a:t>le </a:t>
            </a:r>
            <a:r>
              <a:rPr lang="fr-FR" sz="2000" b="1" u="sng" dirty="0">
                <a:solidFill>
                  <a:prstClr val="black"/>
                </a:solidFill>
              </a:rPr>
              <a:t>gaz </a:t>
            </a:r>
            <a:r>
              <a:rPr lang="fr-FR" sz="2000" b="1" u="sng" dirty="0" smtClean="0">
                <a:solidFill>
                  <a:prstClr val="black"/>
                </a:solidFill>
              </a:rPr>
              <a:t>noble qui le suit </a:t>
            </a:r>
            <a:r>
              <a:rPr lang="fr-FR" sz="2000" dirty="0">
                <a:solidFill>
                  <a:prstClr val="black"/>
                </a:solidFill>
              </a:rPr>
              <a:t>!</a:t>
            </a:r>
          </a:p>
        </p:txBody>
      </p:sp>
      <p:sp>
        <p:nvSpPr>
          <p:cNvPr id="15" name="Rectangle 14"/>
          <p:cNvSpPr/>
          <p:nvPr/>
        </p:nvSpPr>
        <p:spPr>
          <a:xfrm>
            <a:off x="1763688" y="5261138"/>
            <a:ext cx="3744416"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a:solidFill>
                  <a:prstClr val="black"/>
                </a:solidFill>
              </a:rPr>
              <a:t>ses propres électrons de valence </a:t>
            </a:r>
            <a:endParaRPr lang="fr-FR" dirty="0"/>
          </a:p>
        </p:txBody>
      </p:sp>
      <p:sp>
        <p:nvSpPr>
          <p:cNvPr id="16" name="Rectangle 15"/>
          <p:cNvSpPr/>
          <p:nvPr/>
        </p:nvSpPr>
        <p:spPr>
          <a:xfrm>
            <a:off x="5580112" y="5256693"/>
            <a:ext cx="3456384" cy="400110"/>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000" b="1" dirty="0">
                <a:solidFill>
                  <a:prstClr val="black"/>
                </a:solidFill>
              </a:rPr>
              <a:t>+  ceux partagés par son voisin</a:t>
            </a:r>
            <a:endParaRPr lang="fr-FR" dirty="0"/>
          </a:p>
        </p:txBody>
      </p:sp>
      <p:cxnSp>
        <p:nvCxnSpPr>
          <p:cNvPr id="18" name="Connecteur droit 17"/>
          <p:cNvCxnSpPr/>
          <p:nvPr/>
        </p:nvCxnSpPr>
        <p:spPr>
          <a:xfrm>
            <a:off x="7884368" y="1761241"/>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265"/>
                                        </p:tgtEl>
                                        <p:attrNameLst>
                                          <p:attrName>style.visibility</p:attrName>
                                        </p:attrNameLst>
                                      </p:cBhvr>
                                      <p:to>
                                        <p:strVal val="visible"/>
                                      </p:to>
                                    </p:set>
                                    <p:animEffect transition="in" filter="wipe(up)">
                                      <p:cBhvr>
                                        <p:cTn id="25" dur="500"/>
                                        <p:tgtEl>
                                          <p:spTgt spid="112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265" grpId="0"/>
      <p:bldP spid="10" grpId="0"/>
      <p:bldP spid="11" grpId="0"/>
      <p:bldP spid="12" grpId="0"/>
      <p:bldP spid="13" grpId="0"/>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9699"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9700" name="Picture 6"/>
          <p:cNvPicPr>
            <a:picLocks noChangeAspect="1" noChangeArrowheads="1"/>
          </p:cNvPicPr>
          <p:nvPr/>
        </p:nvPicPr>
        <p:blipFill>
          <a:blip r:embed="rId2" cstate="print"/>
          <a:srcRect/>
          <a:stretch>
            <a:fillRect/>
          </a:stretch>
        </p:blipFill>
        <p:spPr bwMode="auto">
          <a:xfrm>
            <a:off x="250825" y="31750"/>
            <a:ext cx="8605838" cy="3541713"/>
          </a:xfrm>
          <a:prstGeom prst="rect">
            <a:avLst/>
          </a:prstGeom>
          <a:noFill/>
          <a:ln w="9525">
            <a:noFill/>
            <a:miter lim="800000"/>
            <a:headEnd/>
            <a:tailEnd/>
          </a:ln>
        </p:spPr>
      </p:pic>
      <p:sp>
        <p:nvSpPr>
          <p:cNvPr id="10" name="Forme libre 9"/>
          <p:cNvSpPr/>
          <p:nvPr/>
        </p:nvSpPr>
        <p:spPr>
          <a:xfrm>
            <a:off x="1908175" y="132715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132715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703" name="Rectangle 14"/>
          <p:cNvSpPr>
            <a:spLocks noChangeArrowheads="1"/>
          </p:cNvSpPr>
          <p:nvPr/>
        </p:nvSpPr>
        <p:spPr bwMode="auto">
          <a:xfrm>
            <a:off x="323850" y="240823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empêche un fort rapprochement des DL.</a:t>
            </a:r>
          </a:p>
        </p:txBody>
      </p:sp>
      <p:sp>
        <p:nvSpPr>
          <p:cNvPr id="29704" name="Rectangle 14"/>
          <p:cNvSpPr>
            <a:spLocks noChangeArrowheads="1"/>
          </p:cNvSpPr>
          <p:nvPr/>
        </p:nvSpPr>
        <p:spPr bwMode="auto">
          <a:xfrm>
            <a:off x="4716463" y="240823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permet un fort rapprochement des DL.</a:t>
            </a:r>
          </a:p>
        </p:txBody>
      </p:sp>
      <p:sp>
        <p:nvSpPr>
          <p:cNvPr id="13" name="Text Box 3"/>
          <p:cNvSpPr txBox="1">
            <a:spLocks noChangeArrowheads="1"/>
          </p:cNvSpPr>
          <p:nvPr/>
        </p:nvSpPr>
        <p:spPr bwMode="auto">
          <a:xfrm>
            <a:off x="107950" y="4652963"/>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charge partielle négative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et sur l’atome le moins électronégatif une charge partielle positive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14" name="Rectangle 13"/>
          <p:cNvSpPr>
            <a:spLocks noChangeArrowheads="1"/>
          </p:cNvSpPr>
          <p:nvPr/>
        </p:nvSpPr>
        <p:spPr bwMode="auto">
          <a:xfrm>
            <a:off x="395536" y="4277363"/>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8" name="ZoneTexte 11"/>
          <p:cNvSpPr txBox="1">
            <a:spLocks noChangeArrowheads="1"/>
          </p:cNvSpPr>
          <p:nvPr/>
        </p:nvSpPr>
        <p:spPr bwMode="auto">
          <a:xfrm>
            <a:off x="395536" y="5805264"/>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0" name="Rectangle 19"/>
          <p:cNvSpPr/>
          <p:nvPr/>
        </p:nvSpPr>
        <p:spPr>
          <a:xfrm>
            <a:off x="2088864" y="5805264"/>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1" name="Rectangle 20"/>
          <p:cNvSpPr/>
          <p:nvPr/>
        </p:nvSpPr>
        <p:spPr>
          <a:xfrm>
            <a:off x="2843808" y="6165304"/>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2" name="Rectangle 21"/>
          <p:cNvSpPr/>
          <p:nvPr/>
        </p:nvSpPr>
        <p:spPr>
          <a:xfrm>
            <a:off x="179512" y="5661248"/>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a:spLocks noChangeArrowheads="1"/>
          </p:cNvSpPr>
          <p:nvPr/>
        </p:nvSpPr>
        <p:spPr bwMode="auto">
          <a:xfrm>
            <a:off x="0" y="3845659"/>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20" grpId="0"/>
      <p:bldP spid="21" grpId="0"/>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764531"/>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charge partielle négative </a:t>
            </a:r>
            <a:r>
              <a:rPr lang="fr-FR" sz="2000" dirty="0" smtClean="0">
                <a:sym typeface="Wingdings 2" pitchFamily="18" charset="2"/>
              </a:rPr>
              <a:t>– q </a:t>
            </a:r>
            <a:r>
              <a:rPr lang="fr-FR" sz="2000" dirty="0">
                <a:sym typeface="Wingdings 2" pitchFamily="18" charset="2"/>
              </a:rPr>
              <a:t>et sur l’atome le moins électronégatif une charge partielle positive </a:t>
            </a:r>
            <a:r>
              <a:rPr lang="fr-FR" sz="2000" b="1" dirty="0" smtClean="0">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22" name="ZoneTexte 11"/>
          <p:cNvSpPr txBox="1">
            <a:spLocks noChangeArrowheads="1"/>
          </p:cNvSpPr>
          <p:nvPr/>
        </p:nvSpPr>
        <p:spPr bwMode="auto">
          <a:xfrm>
            <a:off x="395536" y="1916832"/>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3" name="Rectangle 22"/>
          <p:cNvSpPr/>
          <p:nvPr/>
        </p:nvSpPr>
        <p:spPr>
          <a:xfrm>
            <a:off x="2088864" y="1916832"/>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4" name="Rectangle 23"/>
          <p:cNvSpPr/>
          <p:nvPr/>
        </p:nvSpPr>
        <p:spPr>
          <a:xfrm>
            <a:off x="2843808" y="2276872"/>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5" name="Rectangle 24"/>
          <p:cNvSpPr/>
          <p:nvPr/>
        </p:nvSpPr>
        <p:spPr>
          <a:xfrm>
            <a:off x="179512" y="1772816"/>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Text Box 4"/>
          <p:cNvSpPr txBox="1">
            <a:spLocks noChangeArrowheads="1"/>
          </p:cNvSpPr>
          <p:nvPr/>
        </p:nvSpPr>
        <p:spPr bwMode="auto">
          <a:xfrm>
            <a:off x="2267744" y="3501008"/>
            <a:ext cx="6876256"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pitchFamily="2" charset="2"/>
              </a:rPr>
              <a: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 </a:t>
            </a:r>
            <a:endParaRPr kumimoji="0" lang="fr-FR" sz="20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lang="fr-FR" sz="2000" dirty="0" smtClean="0">
                <a:solidFill>
                  <a:srgbClr val="002060"/>
                </a:solidFill>
                <a:latin typeface="Arial" pitchFamily="34" charset="0"/>
                <a:ea typeface="Arial Unicode MS" pitchFamily="34" charset="-128"/>
                <a:cs typeface="Arial" pitchFamily="34" charset="0"/>
              </a:rPr>
              <a:t>      L</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es 2 atomes liés ont la </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même électronégativité</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Les électrons de la liaison se répartissent symétriquement : </a:t>
            </a:r>
            <a:endPar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liaison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rPr>
              <a:t>purement COVALENTE</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055" name="Rectangle 7"/>
          <p:cNvSpPr>
            <a:spLocks noChangeArrowheads="1"/>
          </p:cNvSpPr>
          <p:nvPr/>
        </p:nvSpPr>
        <p:spPr bwMode="auto">
          <a:xfrm>
            <a:off x="0" y="2996952"/>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covalente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2056" name="Picture 8"/>
          <p:cNvPicPr>
            <a:picLocks noChangeAspect="1" noChangeArrowheads="1"/>
          </p:cNvPicPr>
          <p:nvPr/>
        </p:nvPicPr>
        <p:blipFill>
          <a:blip r:embed="rId2" cstate="print"/>
          <a:srcRect l="7560" t="25200" r="73068" b="47920"/>
          <a:stretch>
            <a:fillRect/>
          </a:stretch>
        </p:blipFill>
        <p:spPr bwMode="auto">
          <a:xfrm>
            <a:off x="251520" y="3429000"/>
            <a:ext cx="1800201" cy="1405035"/>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l="4252" t="40319" r="73540" b="23561"/>
          <a:stretch>
            <a:fillRect/>
          </a:stretch>
        </p:blipFill>
        <p:spPr bwMode="auto">
          <a:xfrm>
            <a:off x="251520" y="5057800"/>
            <a:ext cx="1967660" cy="1800200"/>
          </a:xfrm>
          <a:prstGeom prst="rect">
            <a:avLst/>
          </a:prstGeom>
          <a:noFill/>
          <a:ln w="9525">
            <a:noFill/>
            <a:miter lim="800000"/>
            <a:headEnd/>
            <a:tailEnd/>
          </a:ln>
        </p:spPr>
      </p:pic>
      <p:sp>
        <p:nvSpPr>
          <p:cNvPr id="2058" name="Text Box 10"/>
          <p:cNvSpPr txBox="1">
            <a:spLocks noChangeArrowheads="1"/>
          </p:cNvSpPr>
          <p:nvPr/>
        </p:nvSpPr>
        <p:spPr bwMode="auto">
          <a:xfrm>
            <a:off x="2267744" y="5085184"/>
            <a:ext cx="6876256" cy="1772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strike="noStrike" cap="none" normalizeH="0" baseline="0" dirty="0" smtClean="0">
                <a:ln>
                  <a:noFill/>
                </a:ln>
                <a:solidFill>
                  <a:srgbClr val="FF0000"/>
                </a:solidFill>
                <a:effectLst/>
                <a:latin typeface="Arial" pitchFamily="34" charset="0"/>
                <a:cs typeface="Arial" pitchFamily="34" charset="0"/>
              </a:rPr>
              <a:t>0 &lt;</a:t>
            </a:r>
            <a:r>
              <a:rPr kumimoji="0" lang="fr-FR" sz="2000" b="1" i="0" strike="noStrike" cap="none" normalizeH="0" baseline="0" dirty="0" smtClean="0">
                <a:ln>
                  <a:noFill/>
                </a:ln>
                <a:solidFill>
                  <a:srgbClr val="FF0000"/>
                </a:solidFill>
                <a:effectLst/>
                <a:latin typeface="Symbol" pitchFamily="18" charset="2"/>
                <a:cs typeface="Arial" pitchFamily="34" charset="0"/>
              </a:rPr>
              <a:t> d</a:t>
            </a:r>
            <a:r>
              <a:rPr kumimoji="0" lang="fr-FR" sz="2000" b="1" i="0" strike="noStrike" cap="none" normalizeH="0" baseline="0" dirty="0" smtClean="0">
                <a:ln>
                  <a:noFill/>
                </a:ln>
                <a:solidFill>
                  <a:srgbClr val="FF0000"/>
                </a:solidFill>
                <a:effectLst/>
                <a:latin typeface="Arial" pitchFamily="34" charset="0"/>
                <a:cs typeface="Arial" pitchFamily="34" charset="0"/>
              </a:rPr>
              <a:t> &lt; 1 </a:t>
            </a:r>
            <a:r>
              <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 </a:t>
            </a:r>
            <a:endPar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endParaRP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Quand les  2 atomes liés ont une </a:t>
            </a:r>
            <a:r>
              <a:rPr kumimoji="0" lang="fr-FR" sz="2000" b="1" i="1" u="none" strike="noStrike" cap="none" normalizeH="0" baseline="0" dirty="0" smtClean="0">
                <a:ln>
                  <a:noFill/>
                </a:ln>
                <a:solidFill>
                  <a:srgbClr val="002060"/>
                </a:solidFill>
                <a:effectLst/>
                <a:latin typeface="Arial" pitchFamily="34" charset="0"/>
                <a:cs typeface="Arial" pitchFamily="34" charset="0"/>
              </a:rPr>
              <a:t>faible différence d’électronégativité</a:t>
            </a:r>
            <a:r>
              <a:rPr kumimoji="0" lang="fr-FR" sz="2000" b="0" i="0" u="none" strike="noStrike" cap="none" normalizeH="0" baseline="0" dirty="0" smtClean="0">
                <a:ln>
                  <a:noFill/>
                </a:ln>
                <a:solidFill>
                  <a:srgbClr val="002060"/>
                </a:solidFill>
                <a:effectLst/>
                <a:latin typeface="Arial" pitchFamily="34" charset="0"/>
                <a:cs typeface="Arial" pitchFamily="34" charset="0"/>
              </a:rPr>
              <a:t>. Les électrons de la liaison se répartissent asymétriquement. </a:t>
            </a:r>
          </a:p>
          <a:p>
            <a:pPr lvl="0" fontAlgn="base">
              <a:spcBef>
                <a:spcPct val="0"/>
              </a:spcBef>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 </a:t>
            </a:r>
            <a:r>
              <a:rPr kumimoji="0" lang="fr-FR" sz="2000" b="0" i="0" u="none" strike="noStrike" cap="none" normalizeH="0" baseline="0" dirty="0" smtClean="0">
                <a:ln>
                  <a:noFill/>
                </a:ln>
                <a:solidFill>
                  <a:srgbClr val="002060"/>
                </a:solidFill>
                <a:effectLst/>
                <a:latin typeface="Arial" pitchFamily="34" charset="0"/>
                <a:cs typeface="Arial" pitchFamily="34" charset="0"/>
              </a:rPr>
              <a:t>On parle toujours de </a:t>
            </a:r>
            <a:r>
              <a:rPr kumimoji="0" lang="fr-FR" sz="2000" b="1" i="0" u="sng" strike="noStrike" cap="none" normalizeH="0" baseline="0" dirty="0" smtClean="0">
                <a:ln>
                  <a:noFill/>
                </a:ln>
                <a:solidFill>
                  <a:srgbClr val="FF0000"/>
                </a:solidFill>
                <a:effectLst/>
                <a:latin typeface="Arial" pitchFamily="34" charset="0"/>
                <a:cs typeface="Arial" pitchFamily="34" charset="0"/>
              </a:rPr>
              <a:t>liaison COVALENTE</a:t>
            </a:r>
            <a:r>
              <a:rPr kumimoji="0" lang="fr-FR" sz="2000" b="0" i="0" u="none" strike="noStrike" cap="none" normalizeH="0" baseline="0" dirty="0" smtClean="0">
                <a:ln>
                  <a:noFill/>
                </a:ln>
                <a:solidFill>
                  <a:srgbClr val="FF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31"/>
          <p:cNvSpPr>
            <a:spLocks noChangeArrowheads="1"/>
          </p:cNvSpPr>
          <p:nvPr/>
        </p:nvSpPr>
        <p:spPr bwMode="auto">
          <a:xfrm>
            <a:off x="395536" y="404320"/>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33" name="Rectangle 32"/>
          <p:cNvSpPr>
            <a:spLocks noChangeArrowheads="1"/>
          </p:cNvSpPr>
          <p:nvPr/>
        </p:nvSpPr>
        <p:spPr bwMode="auto">
          <a:xfrm>
            <a:off x="0" y="-27384"/>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500"/>
                                        <p:tgtEl>
                                          <p:spTgt spid="205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wipe(down)">
                                      <p:cBhvr>
                                        <p:cTn id="11" dur="580">
                                          <p:stCondLst>
                                            <p:cond delay="0"/>
                                          </p:stCondLst>
                                        </p:cTn>
                                        <p:tgtEl>
                                          <p:spTgt spid="2056"/>
                                        </p:tgtEl>
                                      </p:cBhvr>
                                    </p:animEffect>
                                    <p:anim calcmode="lin" valueType="num">
                                      <p:cBhvr>
                                        <p:cTn id="12"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6"/>
                                        </p:tgtEl>
                                      </p:cBhvr>
                                      <p:to x="100000" y="60000"/>
                                    </p:animScale>
                                    <p:animScale>
                                      <p:cBhvr>
                                        <p:cTn id="18" dur="166" decel="50000">
                                          <p:stCondLst>
                                            <p:cond delay="676"/>
                                          </p:stCondLst>
                                        </p:cTn>
                                        <p:tgtEl>
                                          <p:spTgt spid="2056"/>
                                        </p:tgtEl>
                                      </p:cBhvr>
                                      <p:to x="100000" y="100000"/>
                                    </p:animScale>
                                    <p:animScale>
                                      <p:cBhvr>
                                        <p:cTn id="19" dur="26">
                                          <p:stCondLst>
                                            <p:cond delay="1312"/>
                                          </p:stCondLst>
                                        </p:cTn>
                                        <p:tgtEl>
                                          <p:spTgt spid="2056"/>
                                        </p:tgtEl>
                                      </p:cBhvr>
                                      <p:to x="100000" y="80000"/>
                                    </p:animScale>
                                    <p:animScale>
                                      <p:cBhvr>
                                        <p:cTn id="20" dur="166" decel="50000">
                                          <p:stCondLst>
                                            <p:cond delay="1338"/>
                                          </p:stCondLst>
                                        </p:cTn>
                                        <p:tgtEl>
                                          <p:spTgt spid="2056"/>
                                        </p:tgtEl>
                                      </p:cBhvr>
                                      <p:to x="100000" y="100000"/>
                                    </p:animScale>
                                    <p:animScale>
                                      <p:cBhvr>
                                        <p:cTn id="21" dur="26">
                                          <p:stCondLst>
                                            <p:cond delay="1642"/>
                                          </p:stCondLst>
                                        </p:cTn>
                                        <p:tgtEl>
                                          <p:spTgt spid="2056"/>
                                        </p:tgtEl>
                                      </p:cBhvr>
                                      <p:to x="100000" y="90000"/>
                                    </p:animScale>
                                    <p:animScale>
                                      <p:cBhvr>
                                        <p:cTn id="22" dur="166" decel="50000">
                                          <p:stCondLst>
                                            <p:cond delay="1668"/>
                                          </p:stCondLst>
                                        </p:cTn>
                                        <p:tgtEl>
                                          <p:spTgt spid="2056"/>
                                        </p:tgtEl>
                                      </p:cBhvr>
                                      <p:to x="100000" y="100000"/>
                                    </p:animScale>
                                    <p:animScale>
                                      <p:cBhvr>
                                        <p:cTn id="23" dur="26">
                                          <p:stCondLst>
                                            <p:cond delay="1808"/>
                                          </p:stCondLst>
                                        </p:cTn>
                                        <p:tgtEl>
                                          <p:spTgt spid="2056"/>
                                        </p:tgtEl>
                                      </p:cBhvr>
                                      <p:to x="100000" y="95000"/>
                                    </p:animScale>
                                    <p:animScale>
                                      <p:cBhvr>
                                        <p:cTn id="24" dur="166" decel="50000">
                                          <p:stCondLst>
                                            <p:cond delay="1834"/>
                                          </p:stCondLst>
                                        </p:cTn>
                                        <p:tgtEl>
                                          <p:spTgt spid="205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52">
                                            <p:txEl>
                                              <p:pRg st="0" end="0"/>
                                            </p:txEl>
                                          </p:spTgt>
                                        </p:tgtEl>
                                        <p:attrNameLst>
                                          <p:attrName>style.visibility</p:attrName>
                                        </p:attrNameLst>
                                      </p:cBhvr>
                                      <p:to>
                                        <p:strVal val="visible"/>
                                      </p:to>
                                    </p:set>
                                    <p:animEffect transition="in" filter="wipe(left)">
                                      <p:cBhvr>
                                        <p:cTn id="29" dur="500"/>
                                        <p:tgtEl>
                                          <p:spTgt spid="205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52">
                                            <p:txEl>
                                              <p:pRg st="1" end="1"/>
                                            </p:txEl>
                                          </p:spTgt>
                                        </p:tgtEl>
                                        <p:attrNameLst>
                                          <p:attrName>style.visibility</p:attrName>
                                        </p:attrNameLst>
                                      </p:cBhvr>
                                      <p:to>
                                        <p:strVal val="visible"/>
                                      </p:to>
                                    </p:set>
                                    <p:animEffect transition="in" filter="wipe(left)">
                                      <p:cBhvr>
                                        <p:cTn id="34" dur="500"/>
                                        <p:tgtEl>
                                          <p:spTgt spid="205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52">
                                            <p:txEl>
                                              <p:pRg st="2" end="2"/>
                                            </p:txEl>
                                          </p:spTgt>
                                        </p:tgtEl>
                                        <p:attrNameLst>
                                          <p:attrName>style.visibility</p:attrName>
                                        </p:attrNameLst>
                                      </p:cBhvr>
                                      <p:to>
                                        <p:strVal val="visible"/>
                                      </p:to>
                                    </p:set>
                                    <p:animEffect transition="in" filter="wipe(left)">
                                      <p:cBhvr>
                                        <p:cTn id="39" dur="500"/>
                                        <p:tgtEl>
                                          <p:spTgt spid="205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2057"/>
                                        </p:tgtEl>
                                        <p:attrNameLst>
                                          <p:attrName>style.visibility</p:attrName>
                                        </p:attrNameLst>
                                      </p:cBhvr>
                                      <p:to>
                                        <p:strVal val="visible"/>
                                      </p:to>
                                    </p:set>
                                    <p:animEffect transition="in" filter="wipe(down)">
                                      <p:cBhvr>
                                        <p:cTn id="44" dur="580">
                                          <p:stCondLst>
                                            <p:cond delay="0"/>
                                          </p:stCondLst>
                                        </p:cTn>
                                        <p:tgtEl>
                                          <p:spTgt spid="2057"/>
                                        </p:tgtEl>
                                      </p:cBhvr>
                                    </p:animEffect>
                                    <p:anim calcmode="lin" valueType="num">
                                      <p:cBhvr>
                                        <p:cTn id="45" dur="1822" tmFilter="0,0; 0.14,0.36; 0.43,0.73; 0.71,0.91; 1.0,1.0">
                                          <p:stCondLst>
                                            <p:cond delay="0"/>
                                          </p:stCondLst>
                                        </p:cTn>
                                        <p:tgtEl>
                                          <p:spTgt spid="205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05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05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05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057"/>
                                        </p:tgtEl>
                                        <p:attrNameLst>
                                          <p:attrName>ppt_y</p:attrName>
                                        </p:attrNameLst>
                                      </p:cBhvr>
                                      <p:tavLst>
                                        <p:tav tm="0" fmla="#ppt_y-sin(pi*$)/81">
                                          <p:val>
                                            <p:fltVal val="0"/>
                                          </p:val>
                                        </p:tav>
                                        <p:tav tm="100000">
                                          <p:val>
                                            <p:fltVal val="1"/>
                                          </p:val>
                                        </p:tav>
                                      </p:tavLst>
                                    </p:anim>
                                    <p:animScale>
                                      <p:cBhvr>
                                        <p:cTn id="50" dur="26">
                                          <p:stCondLst>
                                            <p:cond delay="650"/>
                                          </p:stCondLst>
                                        </p:cTn>
                                        <p:tgtEl>
                                          <p:spTgt spid="2057"/>
                                        </p:tgtEl>
                                      </p:cBhvr>
                                      <p:to x="100000" y="60000"/>
                                    </p:animScale>
                                    <p:animScale>
                                      <p:cBhvr>
                                        <p:cTn id="51" dur="166" decel="50000">
                                          <p:stCondLst>
                                            <p:cond delay="676"/>
                                          </p:stCondLst>
                                        </p:cTn>
                                        <p:tgtEl>
                                          <p:spTgt spid="2057"/>
                                        </p:tgtEl>
                                      </p:cBhvr>
                                      <p:to x="100000" y="100000"/>
                                    </p:animScale>
                                    <p:animScale>
                                      <p:cBhvr>
                                        <p:cTn id="52" dur="26">
                                          <p:stCondLst>
                                            <p:cond delay="1312"/>
                                          </p:stCondLst>
                                        </p:cTn>
                                        <p:tgtEl>
                                          <p:spTgt spid="2057"/>
                                        </p:tgtEl>
                                      </p:cBhvr>
                                      <p:to x="100000" y="80000"/>
                                    </p:animScale>
                                    <p:animScale>
                                      <p:cBhvr>
                                        <p:cTn id="53" dur="166" decel="50000">
                                          <p:stCondLst>
                                            <p:cond delay="1338"/>
                                          </p:stCondLst>
                                        </p:cTn>
                                        <p:tgtEl>
                                          <p:spTgt spid="2057"/>
                                        </p:tgtEl>
                                      </p:cBhvr>
                                      <p:to x="100000" y="100000"/>
                                    </p:animScale>
                                    <p:animScale>
                                      <p:cBhvr>
                                        <p:cTn id="54" dur="26">
                                          <p:stCondLst>
                                            <p:cond delay="1642"/>
                                          </p:stCondLst>
                                        </p:cTn>
                                        <p:tgtEl>
                                          <p:spTgt spid="2057"/>
                                        </p:tgtEl>
                                      </p:cBhvr>
                                      <p:to x="100000" y="90000"/>
                                    </p:animScale>
                                    <p:animScale>
                                      <p:cBhvr>
                                        <p:cTn id="55" dur="166" decel="50000">
                                          <p:stCondLst>
                                            <p:cond delay="1668"/>
                                          </p:stCondLst>
                                        </p:cTn>
                                        <p:tgtEl>
                                          <p:spTgt spid="2057"/>
                                        </p:tgtEl>
                                      </p:cBhvr>
                                      <p:to x="100000" y="100000"/>
                                    </p:animScale>
                                    <p:animScale>
                                      <p:cBhvr>
                                        <p:cTn id="56" dur="26">
                                          <p:stCondLst>
                                            <p:cond delay="1808"/>
                                          </p:stCondLst>
                                        </p:cTn>
                                        <p:tgtEl>
                                          <p:spTgt spid="2057"/>
                                        </p:tgtEl>
                                      </p:cBhvr>
                                      <p:to x="100000" y="95000"/>
                                    </p:animScale>
                                    <p:animScale>
                                      <p:cBhvr>
                                        <p:cTn id="57" dur="166" decel="50000">
                                          <p:stCondLst>
                                            <p:cond delay="1834"/>
                                          </p:stCondLst>
                                        </p:cTn>
                                        <p:tgtEl>
                                          <p:spTgt spid="205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58">
                                            <p:txEl>
                                              <p:pRg st="0" end="0"/>
                                            </p:txEl>
                                          </p:spTgt>
                                        </p:tgtEl>
                                        <p:attrNameLst>
                                          <p:attrName>style.visibility</p:attrName>
                                        </p:attrNameLst>
                                      </p:cBhvr>
                                      <p:to>
                                        <p:strVal val="visible"/>
                                      </p:to>
                                    </p:set>
                                    <p:animEffect transition="in" filter="wipe(left)">
                                      <p:cBhvr>
                                        <p:cTn id="62" dur="500"/>
                                        <p:tgtEl>
                                          <p:spTgt spid="205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
                                            <p:txEl>
                                              <p:pRg st="1" end="1"/>
                                            </p:txEl>
                                          </p:spTgt>
                                        </p:tgtEl>
                                        <p:attrNameLst>
                                          <p:attrName>style.visibility</p:attrName>
                                        </p:attrNameLst>
                                      </p:cBhvr>
                                      <p:to>
                                        <p:strVal val="visible"/>
                                      </p:to>
                                    </p:set>
                                    <p:animEffect transition="in" filter="wipe(left)">
                                      <p:cBhvr>
                                        <p:cTn id="67" dur="500"/>
                                        <p:tgtEl>
                                          <p:spTgt spid="205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
                                            <p:txEl>
                                              <p:pRg st="2" end="2"/>
                                            </p:txEl>
                                          </p:spTgt>
                                        </p:tgtEl>
                                        <p:attrNameLst>
                                          <p:attrName>style.visibility</p:attrName>
                                        </p:attrNameLst>
                                      </p:cBhvr>
                                      <p:to>
                                        <p:strVal val="visible"/>
                                      </p:to>
                                    </p:set>
                                    <p:animEffect transition="in" filter="wipe(left)">
                                      <p:cBhvr>
                                        <p:cTn id="72" dur="500"/>
                                        <p:tgtEl>
                                          <p:spTgt spid="2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Text Box 4"/>
          <p:cNvSpPr txBox="1">
            <a:spLocks noChangeArrowheads="1"/>
          </p:cNvSpPr>
          <p:nvPr/>
        </p:nvSpPr>
        <p:spPr bwMode="auto">
          <a:xfrm>
            <a:off x="2267744" y="548680"/>
            <a:ext cx="6876256"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pitchFamily="2" charset="2"/>
              </a:rPr>
              <a: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 </a:t>
            </a:r>
            <a:endParaRPr kumimoji="0" lang="fr-FR" sz="20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lang="fr-FR" sz="2000" dirty="0" smtClean="0">
                <a:solidFill>
                  <a:srgbClr val="002060"/>
                </a:solidFill>
                <a:latin typeface="Arial" pitchFamily="34" charset="0"/>
                <a:ea typeface="Arial Unicode MS" pitchFamily="34" charset="-128"/>
                <a:cs typeface="Arial" pitchFamily="34" charset="0"/>
              </a:rPr>
              <a:t>      L</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es 2 atomes liés ont la </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même électronégativité</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Les électrons de la liaison se répartissent symétriquement : </a:t>
            </a:r>
            <a:endPar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liaison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rPr>
              <a:t>purement COVALENTE</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055" name="Rectangle 7"/>
          <p:cNvSpPr>
            <a:spLocks noChangeArrowheads="1"/>
          </p:cNvSpPr>
          <p:nvPr/>
        </p:nvSpPr>
        <p:spPr bwMode="auto">
          <a:xfrm>
            <a:off x="0" y="44624"/>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covalente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2056" name="Picture 8"/>
          <p:cNvPicPr>
            <a:picLocks noChangeAspect="1" noChangeArrowheads="1"/>
          </p:cNvPicPr>
          <p:nvPr/>
        </p:nvPicPr>
        <p:blipFill>
          <a:blip r:embed="rId2" cstate="print"/>
          <a:srcRect l="7560" t="25200" r="73068" b="47920"/>
          <a:stretch>
            <a:fillRect/>
          </a:stretch>
        </p:blipFill>
        <p:spPr bwMode="auto">
          <a:xfrm>
            <a:off x="251520" y="476672"/>
            <a:ext cx="1800201" cy="1405035"/>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l="4252" t="40319" r="73540" b="23561"/>
          <a:stretch>
            <a:fillRect/>
          </a:stretch>
        </p:blipFill>
        <p:spPr bwMode="auto">
          <a:xfrm>
            <a:off x="251520" y="2105472"/>
            <a:ext cx="1967660" cy="1800200"/>
          </a:xfrm>
          <a:prstGeom prst="rect">
            <a:avLst/>
          </a:prstGeom>
          <a:noFill/>
          <a:ln w="9525">
            <a:noFill/>
            <a:miter lim="800000"/>
            <a:headEnd/>
            <a:tailEnd/>
          </a:ln>
        </p:spPr>
      </p:pic>
      <p:sp>
        <p:nvSpPr>
          <p:cNvPr id="2058" name="Text Box 10"/>
          <p:cNvSpPr txBox="1">
            <a:spLocks noChangeArrowheads="1"/>
          </p:cNvSpPr>
          <p:nvPr/>
        </p:nvSpPr>
        <p:spPr bwMode="auto">
          <a:xfrm>
            <a:off x="2267744" y="2132856"/>
            <a:ext cx="6876256" cy="1772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0 &lt;</a:t>
            </a:r>
            <a:r>
              <a:rPr kumimoji="0" lang="fr-FR" sz="2000" b="1" i="0" u="sng" strike="noStrike" cap="none" normalizeH="0" baseline="0" dirty="0" smtClean="0">
                <a:ln>
                  <a:noFill/>
                </a:ln>
                <a:solidFill>
                  <a:srgbClr val="FF0000"/>
                </a:solidFill>
                <a:effectLst/>
                <a:latin typeface="Symbol" pitchFamily="18" charset="2"/>
                <a:cs typeface="Arial" pitchFamily="34" charset="0"/>
              </a:rPr>
              <a:t> d</a:t>
            </a:r>
            <a:r>
              <a:rPr kumimoji="0" lang="fr-FR" sz="2000" b="1" i="0" u="sng" strike="noStrike" cap="none" normalizeH="0" baseline="0" dirty="0" smtClean="0">
                <a:ln>
                  <a:noFill/>
                </a:ln>
                <a:solidFill>
                  <a:srgbClr val="FF0000"/>
                </a:solidFill>
                <a:effectLst/>
                <a:latin typeface="Arial" pitchFamily="34" charset="0"/>
                <a:cs typeface="Arial" pitchFamily="34" charset="0"/>
              </a:rPr>
              <a:t> &lt; 1</a:t>
            </a:r>
            <a:r>
              <a:rPr kumimoji="0" lang="fr-FR" sz="2000" b="1" i="0"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 </a:t>
            </a:r>
            <a:endPar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Quand les  2 atomes liés ont une </a:t>
            </a:r>
            <a:r>
              <a:rPr kumimoji="0" lang="fr-FR" sz="2000" b="1" i="1" u="none" strike="noStrike" cap="none" normalizeH="0" baseline="0" dirty="0" smtClean="0">
                <a:ln>
                  <a:noFill/>
                </a:ln>
                <a:solidFill>
                  <a:srgbClr val="002060"/>
                </a:solidFill>
                <a:effectLst/>
                <a:latin typeface="Arial" pitchFamily="34" charset="0"/>
                <a:cs typeface="Arial" pitchFamily="34" charset="0"/>
              </a:rPr>
              <a:t>faible différence d’</a:t>
            </a:r>
            <a:r>
              <a:rPr kumimoji="0" lang="fr-FR" sz="2000" b="1" i="1" u="none" strike="noStrike" cap="none" normalizeH="0" baseline="0" dirty="0" err="1" smtClean="0">
                <a:ln>
                  <a:noFill/>
                </a:ln>
                <a:solidFill>
                  <a:srgbClr val="002060"/>
                </a:solidFill>
                <a:effectLst/>
                <a:latin typeface="Arial" pitchFamily="34" charset="0"/>
                <a:cs typeface="Arial" pitchFamily="34" charset="0"/>
              </a:rPr>
              <a:t>é-lectronégativité</a:t>
            </a:r>
            <a:r>
              <a:rPr kumimoji="0" lang="fr-FR" sz="2000" b="0" i="0" u="none" strike="noStrike" cap="none" normalizeH="0" baseline="0" dirty="0" smtClean="0">
                <a:ln>
                  <a:noFill/>
                </a:ln>
                <a:solidFill>
                  <a:srgbClr val="002060"/>
                </a:solidFill>
                <a:effectLst/>
                <a:latin typeface="Arial" pitchFamily="34" charset="0"/>
                <a:cs typeface="Arial" pitchFamily="34" charset="0"/>
              </a:rPr>
              <a:t>. Les électrons de la liaison se répartissent asymétriquement. </a:t>
            </a:r>
          </a:p>
          <a:p>
            <a:pPr lvl="0" algn="just" fontAlgn="base">
              <a:spcBef>
                <a:spcPct val="0"/>
              </a:spcBef>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 </a:t>
            </a:r>
            <a:r>
              <a:rPr kumimoji="0" lang="fr-FR" sz="2000" b="0" i="0" u="none" strike="noStrike" cap="none" normalizeH="0" baseline="0" dirty="0" smtClean="0">
                <a:ln>
                  <a:noFill/>
                </a:ln>
                <a:solidFill>
                  <a:srgbClr val="002060"/>
                </a:solidFill>
                <a:effectLst/>
                <a:latin typeface="Arial" pitchFamily="34" charset="0"/>
                <a:cs typeface="Arial" pitchFamily="34" charset="0"/>
              </a:rPr>
              <a:t>On parle de </a:t>
            </a:r>
            <a:r>
              <a:rPr kumimoji="0" lang="fr-FR" sz="2000" b="1" i="0" u="sng" strike="noStrike" cap="none" normalizeH="0" baseline="0" dirty="0" smtClean="0">
                <a:ln>
                  <a:noFill/>
                </a:ln>
                <a:solidFill>
                  <a:srgbClr val="FF0000"/>
                </a:solidFill>
                <a:effectLst/>
                <a:latin typeface="Arial" pitchFamily="34" charset="0"/>
                <a:cs typeface="Arial" pitchFamily="34" charset="0"/>
              </a:rPr>
              <a:t>liaison COVALENTE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mais elle a un </a:t>
            </a:r>
            <a:r>
              <a:rPr kumimoji="0" lang="fr-FR" sz="2000" b="1" i="0" u="sng" strike="noStrike" cap="none" normalizeH="0" baseline="0" dirty="0" smtClean="0">
                <a:ln>
                  <a:noFill/>
                </a:ln>
                <a:solidFill>
                  <a:srgbClr val="FF0000"/>
                </a:solidFill>
                <a:effectLst/>
                <a:latin typeface="Arial" pitchFamily="34" charset="0"/>
                <a:cs typeface="Arial" pitchFamily="34" charset="0"/>
              </a:rPr>
              <a:t>ca- </a:t>
            </a:r>
            <a:r>
              <a:rPr kumimoji="0" lang="fr-FR" sz="2000" b="1" i="0" u="sng" strike="noStrike" cap="none" normalizeH="0" baseline="0" dirty="0" err="1" smtClean="0">
                <a:ln>
                  <a:noFill/>
                </a:ln>
                <a:solidFill>
                  <a:srgbClr val="FF0000"/>
                </a:solidFill>
                <a:effectLst/>
                <a:latin typeface="Arial" pitchFamily="34" charset="0"/>
                <a:cs typeface="Arial" pitchFamily="34" charset="0"/>
              </a:rPr>
              <a:t>ractère</a:t>
            </a:r>
            <a:r>
              <a:rPr kumimoji="0" lang="fr-FR" sz="2000" b="1" i="0" u="sng" strike="noStrike" cap="none" normalizeH="0" baseline="0" dirty="0" smtClean="0">
                <a:ln>
                  <a:noFill/>
                </a:ln>
                <a:solidFill>
                  <a:srgbClr val="FF0000"/>
                </a:solidFill>
                <a:effectLst/>
                <a:latin typeface="Arial" pitchFamily="34" charset="0"/>
                <a:cs typeface="Arial" pitchFamily="34" charset="0"/>
              </a:rPr>
              <a:t> IONIQUE</a:t>
            </a:r>
            <a:r>
              <a:rPr lang="fr-FR" sz="2000" dirty="0" smtClean="0">
                <a:solidFill>
                  <a:srgbClr val="002060"/>
                </a:solidFill>
                <a:latin typeface="Arial" pitchFamily="34" charset="0"/>
                <a:cs typeface="Arial" pitchFamily="34" charset="0"/>
              </a:rPr>
              <a:t> .</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4" name="Picture 2"/>
          <p:cNvPicPr>
            <a:picLocks noChangeAspect="1" noChangeArrowheads="1"/>
          </p:cNvPicPr>
          <p:nvPr/>
        </p:nvPicPr>
        <p:blipFill>
          <a:blip r:embed="rId4" cstate="print"/>
          <a:srcRect l="4252" t="38639" r="72595" b="25241"/>
          <a:stretch>
            <a:fillRect/>
          </a:stretch>
        </p:blipFill>
        <p:spPr bwMode="auto">
          <a:xfrm>
            <a:off x="251520" y="4221088"/>
            <a:ext cx="2016224" cy="1769339"/>
          </a:xfrm>
          <a:prstGeom prst="rect">
            <a:avLst/>
          </a:prstGeom>
          <a:noFill/>
          <a:ln w="9525">
            <a:noFill/>
            <a:miter lim="800000"/>
            <a:headEnd/>
            <a:tailEnd/>
          </a:ln>
        </p:spPr>
      </p:pic>
      <p:sp>
        <p:nvSpPr>
          <p:cNvPr id="54275" name="Text Box 3"/>
          <p:cNvSpPr txBox="1">
            <a:spLocks noChangeArrowheads="1"/>
          </p:cNvSpPr>
          <p:nvPr/>
        </p:nvSpPr>
        <p:spPr bwMode="auto">
          <a:xfrm>
            <a:off x="2339752" y="4149080"/>
            <a:ext cx="6804248"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u="sng" strike="noStrike" cap="none" normalizeH="0" baseline="0" dirty="0" smtClean="0">
                <a:ln>
                  <a:noFill/>
                </a:ln>
                <a:solidFill>
                  <a:srgbClr val="FF0000"/>
                </a:solidFill>
                <a:effectLst/>
                <a:latin typeface="Symbol" pitchFamily="18" charset="2"/>
                <a:cs typeface="Arial" pitchFamily="34" charset="0"/>
              </a:rPr>
              <a:t>d</a:t>
            </a:r>
            <a:r>
              <a:rPr kumimoji="0" lang="fr-FR" sz="2000" b="1" i="0" u="sng" strike="noStrike" cap="none" normalizeH="0" baseline="0" dirty="0" smtClean="0">
                <a:ln>
                  <a:noFill/>
                </a:ln>
                <a:solidFill>
                  <a:srgbClr val="FF0000"/>
                </a:solidFill>
                <a:effectLst/>
                <a:latin typeface="Arial" pitchFamily="34" charset="0"/>
                <a:cs typeface="Arial" pitchFamily="34" charset="0"/>
              </a:rPr>
              <a:t> = 1</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q = e </a:t>
            </a:r>
            <a:endPar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Les 2 atomes liés ont une </a:t>
            </a:r>
            <a:r>
              <a:rPr kumimoji="0" lang="fr-FR" sz="2000" b="1" i="1" u="none" strike="noStrike" cap="none" normalizeH="0" baseline="0" dirty="0" smtClean="0">
                <a:ln>
                  <a:noFill/>
                </a:ln>
                <a:solidFill>
                  <a:srgbClr val="002060"/>
                </a:solidFill>
                <a:effectLst/>
                <a:latin typeface="Arial" pitchFamily="34" charset="0"/>
                <a:cs typeface="Arial" pitchFamily="34" charset="0"/>
              </a:rPr>
              <a:t>grande différence d’</a:t>
            </a:r>
            <a:r>
              <a:rPr kumimoji="0" lang="fr-FR" sz="2000" b="1" i="1" u="none" strike="noStrike" cap="none" normalizeH="0" baseline="0" dirty="0" err="1" smtClean="0">
                <a:ln>
                  <a:noFill/>
                </a:ln>
                <a:solidFill>
                  <a:srgbClr val="002060"/>
                </a:solidFill>
                <a:effectLst/>
                <a:latin typeface="Arial" pitchFamily="34" charset="0"/>
                <a:cs typeface="Arial" pitchFamily="34" charset="0"/>
              </a:rPr>
              <a:t>élec-tronégativité</a:t>
            </a:r>
            <a:r>
              <a:rPr kumimoji="0" lang="fr-FR" sz="2000" b="0" i="0" u="none" strike="noStrike" cap="none" normalizeH="0" baseline="0" dirty="0" smtClean="0">
                <a:ln>
                  <a:noFill/>
                </a:ln>
                <a:solidFill>
                  <a:srgbClr val="002060"/>
                </a:solidFill>
                <a:effectLst/>
                <a:latin typeface="Arial" pitchFamily="34" charset="0"/>
                <a:cs typeface="Arial" pitchFamily="34" charset="0"/>
              </a:rPr>
              <a:t>. L’atome le moins électronégatif cède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com-plètement</a:t>
            </a:r>
            <a:r>
              <a:rPr kumimoji="0" lang="fr-FR" sz="2000" b="0" i="0" u="none" strike="noStrike" cap="none" normalizeH="0" baseline="0" dirty="0" smtClean="0">
                <a:ln>
                  <a:noFill/>
                </a:ln>
                <a:solidFill>
                  <a:srgbClr val="002060"/>
                </a:solidFill>
                <a:effectLst/>
                <a:latin typeface="Arial" pitchFamily="34" charset="0"/>
                <a:cs typeface="Arial" pitchFamily="34" charset="0"/>
              </a:rPr>
              <a:t> un ou plusieurs électron(s) à l’atome le plus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é-lectronégatif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Chacun devient un ion </a:t>
            </a:r>
            <a:r>
              <a:rPr kumimoji="0" lang="fr-FR" sz="2000" b="0" i="0" u="none" strike="noStrike" cap="none" normalizeH="0" baseline="0" dirty="0" smtClean="0">
                <a:ln>
                  <a:noFill/>
                </a:ln>
                <a:solidFill>
                  <a:srgbClr val="002060"/>
                </a:solidFill>
                <a:effectLst/>
                <a:latin typeface="Arial" pitchFamily="34" charset="0"/>
                <a:cs typeface="Arial" pitchFamily="34" charset="0"/>
              </a:rPr>
              <a:t>(Na</a:t>
            </a:r>
            <a:r>
              <a:rPr kumimoji="0" lang="fr-FR" sz="2000" b="0" i="0" u="none" strike="noStrike" cap="none" normalizeH="0" baseline="30000" dirty="0" smtClean="0">
                <a:ln>
                  <a:noFill/>
                </a:ln>
                <a:solidFill>
                  <a:srgbClr val="00206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et Cl</a:t>
            </a:r>
            <a:r>
              <a:rPr kumimoji="0" lang="fr-FR" sz="2000" b="0" i="0" u="none" strike="noStrike" cap="none" normalizeH="0" baseline="3000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Liaison</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purement IONIQUE</a:t>
            </a: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e 14"/>
          <p:cNvGrpSpPr/>
          <p:nvPr/>
        </p:nvGrpSpPr>
        <p:grpSpPr>
          <a:xfrm>
            <a:off x="441836" y="4560536"/>
            <a:ext cx="1321852" cy="596656"/>
            <a:chOff x="441836" y="4560536"/>
            <a:chExt cx="1321852" cy="596656"/>
          </a:xfrm>
        </p:grpSpPr>
        <p:sp>
          <p:nvSpPr>
            <p:cNvPr id="11" name="Flèche courbée vers le bas 10"/>
            <p:cNvSpPr/>
            <p:nvPr/>
          </p:nvSpPr>
          <p:spPr>
            <a:xfrm>
              <a:off x="755576" y="4797152"/>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441836" y="4560536"/>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grpSp>
      <p:sp>
        <p:nvSpPr>
          <p:cNvPr id="13" name="Rectangle 12"/>
          <p:cNvSpPr/>
          <p:nvPr/>
        </p:nvSpPr>
        <p:spPr>
          <a:xfrm>
            <a:off x="453411" y="4811285"/>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4" name="Rectangle 13"/>
          <p:cNvSpPr/>
          <p:nvPr/>
        </p:nvSpPr>
        <p:spPr>
          <a:xfrm>
            <a:off x="1907704" y="4797152"/>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80">
                                          <p:stCondLst>
                                            <p:cond delay="0"/>
                                          </p:stCondLst>
                                        </p:cTn>
                                        <p:tgtEl>
                                          <p:spTgt spid="54274"/>
                                        </p:tgtEl>
                                      </p:cBhvr>
                                    </p:animEffect>
                                    <p:anim calcmode="lin" valueType="num">
                                      <p:cBhvr>
                                        <p:cTn id="8" dur="1822" tmFilter="0,0; 0.14,0.36; 0.43,0.73; 0.71,0.91; 1.0,1.0">
                                          <p:stCondLst>
                                            <p:cond delay="0"/>
                                          </p:stCondLst>
                                        </p:cTn>
                                        <p:tgtEl>
                                          <p:spTgt spid="542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2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2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2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27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274"/>
                                        </p:tgtEl>
                                      </p:cBhvr>
                                      <p:to x="100000" y="60000"/>
                                    </p:animScale>
                                    <p:animScale>
                                      <p:cBhvr>
                                        <p:cTn id="14" dur="166" decel="50000">
                                          <p:stCondLst>
                                            <p:cond delay="676"/>
                                          </p:stCondLst>
                                        </p:cTn>
                                        <p:tgtEl>
                                          <p:spTgt spid="54274"/>
                                        </p:tgtEl>
                                      </p:cBhvr>
                                      <p:to x="100000" y="100000"/>
                                    </p:animScale>
                                    <p:animScale>
                                      <p:cBhvr>
                                        <p:cTn id="15" dur="26">
                                          <p:stCondLst>
                                            <p:cond delay="1312"/>
                                          </p:stCondLst>
                                        </p:cTn>
                                        <p:tgtEl>
                                          <p:spTgt spid="54274"/>
                                        </p:tgtEl>
                                      </p:cBhvr>
                                      <p:to x="100000" y="80000"/>
                                    </p:animScale>
                                    <p:animScale>
                                      <p:cBhvr>
                                        <p:cTn id="16" dur="166" decel="50000">
                                          <p:stCondLst>
                                            <p:cond delay="1338"/>
                                          </p:stCondLst>
                                        </p:cTn>
                                        <p:tgtEl>
                                          <p:spTgt spid="54274"/>
                                        </p:tgtEl>
                                      </p:cBhvr>
                                      <p:to x="100000" y="100000"/>
                                    </p:animScale>
                                    <p:animScale>
                                      <p:cBhvr>
                                        <p:cTn id="17" dur="26">
                                          <p:stCondLst>
                                            <p:cond delay="1642"/>
                                          </p:stCondLst>
                                        </p:cTn>
                                        <p:tgtEl>
                                          <p:spTgt spid="54274"/>
                                        </p:tgtEl>
                                      </p:cBhvr>
                                      <p:to x="100000" y="90000"/>
                                    </p:animScale>
                                    <p:animScale>
                                      <p:cBhvr>
                                        <p:cTn id="18" dur="166" decel="50000">
                                          <p:stCondLst>
                                            <p:cond delay="1668"/>
                                          </p:stCondLst>
                                        </p:cTn>
                                        <p:tgtEl>
                                          <p:spTgt spid="54274"/>
                                        </p:tgtEl>
                                      </p:cBhvr>
                                      <p:to x="100000" y="100000"/>
                                    </p:animScale>
                                    <p:animScale>
                                      <p:cBhvr>
                                        <p:cTn id="19" dur="26">
                                          <p:stCondLst>
                                            <p:cond delay="1808"/>
                                          </p:stCondLst>
                                        </p:cTn>
                                        <p:tgtEl>
                                          <p:spTgt spid="54274"/>
                                        </p:tgtEl>
                                      </p:cBhvr>
                                      <p:to x="100000" y="95000"/>
                                    </p:animScale>
                                    <p:animScale>
                                      <p:cBhvr>
                                        <p:cTn id="20" dur="166" decel="50000">
                                          <p:stCondLst>
                                            <p:cond delay="1834"/>
                                          </p:stCondLst>
                                        </p:cTn>
                                        <p:tgtEl>
                                          <p:spTgt spid="542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4275">
                                            <p:txEl>
                                              <p:pRg st="0" end="0"/>
                                            </p:txEl>
                                          </p:spTgt>
                                        </p:tgtEl>
                                        <p:attrNameLst>
                                          <p:attrName>style.visibility</p:attrName>
                                        </p:attrNameLst>
                                      </p:cBhvr>
                                      <p:to>
                                        <p:strVal val="visible"/>
                                      </p:to>
                                    </p:set>
                                    <p:animEffect transition="in" filter="wipe(left)">
                                      <p:cBhvr>
                                        <p:cTn id="38" dur="500"/>
                                        <p:tgtEl>
                                          <p:spTgt spid="5427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4275">
                                            <p:txEl>
                                              <p:pRg st="1" end="1"/>
                                            </p:txEl>
                                          </p:spTgt>
                                        </p:tgtEl>
                                        <p:attrNameLst>
                                          <p:attrName>style.visibility</p:attrName>
                                        </p:attrNameLst>
                                      </p:cBhvr>
                                      <p:to>
                                        <p:strVal val="visible"/>
                                      </p:to>
                                    </p:set>
                                    <p:animEffect transition="in" filter="wipe(left)">
                                      <p:cBhvr>
                                        <p:cTn id="43" dur="500"/>
                                        <p:tgtEl>
                                          <p:spTgt spid="5427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4275">
                                            <p:txEl>
                                              <p:pRg st="2" end="2"/>
                                            </p:txEl>
                                          </p:spTgt>
                                        </p:tgtEl>
                                        <p:attrNameLst>
                                          <p:attrName>style.visibility</p:attrName>
                                        </p:attrNameLst>
                                      </p:cBhvr>
                                      <p:to>
                                        <p:strVal val="visible"/>
                                      </p:to>
                                    </p:set>
                                    <p:animEffect transition="in" filter="wipe(left)">
                                      <p:cBhvr>
                                        <p:cTn id="48"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pic>
        <p:nvPicPr>
          <p:cNvPr id="27" name="Picture 2"/>
          <p:cNvPicPr>
            <a:picLocks noChangeAspect="1" noChangeArrowheads="1"/>
          </p:cNvPicPr>
          <p:nvPr/>
        </p:nvPicPr>
        <p:blipFill>
          <a:blip r:embed="rId2" cstate="print"/>
          <a:srcRect l="4252" t="38639" r="72595" b="25241"/>
          <a:stretch>
            <a:fillRect/>
          </a:stretch>
        </p:blipFill>
        <p:spPr bwMode="auto">
          <a:xfrm>
            <a:off x="251520" y="188640"/>
            <a:ext cx="2016224" cy="1769339"/>
          </a:xfrm>
          <a:prstGeom prst="rect">
            <a:avLst/>
          </a:prstGeom>
          <a:noFill/>
          <a:ln w="9525">
            <a:noFill/>
            <a:miter lim="800000"/>
            <a:headEnd/>
            <a:tailEnd/>
          </a:ln>
        </p:spPr>
      </p:pic>
      <p:sp>
        <p:nvSpPr>
          <p:cNvPr id="28" name="Text Box 3"/>
          <p:cNvSpPr txBox="1">
            <a:spLocks noChangeArrowheads="1"/>
          </p:cNvSpPr>
          <p:nvPr/>
        </p:nvSpPr>
        <p:spPr bwMode="auto">
          <a:xfrm>
            <a:off x="2339752" y="116632"/>
            <a:ext cx="6804248"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pPr>
            <a:r>
              <a:rPr lang="fr-FR" sz="2000" b="1" u="sng" dirty="0" smtClean="0">
                <a:solidFill>
                  <a:srgbClr val="FF0000"/>
                </a:solidFill>
                <a:latin typeface="Symbol" pitchFamily="18" charset="2"/>
                <a:cs typeface="Arial" pitchFamily="34" charset="0"/>
              </a:rPr>
              <a:t>d</a:t>
            </a:r>
            <a:r>
              <a:rPr lang="fr-FR" sz="2000" b="1" u="sng" dirty="0" smtClean="0">
                <a:solidFill>
                  <a:srgbClr val="FF0000"/>
                </a:solidFill>
                <a:latin typeface="Arial" pitchFamily="34" charset="0"/>
                <a:cs typeface="Arial" pitchFamily="34" charset="0"/>
              </a:rPr>
              <a:t> = 1</a:t>
            </a:r>
            <a:r>
              <a:rPr lang="fr-FR" sz="2000" dirty="0" smtClean="0">
                <a:solidFill>
                  <a:srgbClr val="FF000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sym typeface="Wingdings" pitchFamily="2" charset="2"/>
              </a:rPr>
              <a:t></a:t>
            </a:r>
            <a:r>
              <a:rPr lang="fr-FR" sz="2000" b="1" dirty="0" smtClean="0">
                <a:solidFill>
                  <a:srgbClr val="FF0000"/>
                </a:solidFill>
                <a:latin typeface="Arial" pitchFamily="34" charset="0"/>
                <a:cs typeface="Arial" pitchFamily="34" charset="0"/>
              </a:rPr>
              <a:t> q = e </a:t>
            </a:r>
            <a:endParaRPr lang="fr-FR" sz="2000" b="1" dirty="0" smtClean="0">
              <a:solidFill>
                <a:srgbClr val="FF0000"/>
              </a:solidFill>
              <a:latin typeface="Arial" pitchFamily="34" charset="0"/>
              <a:cs typeface="Arial" pitchFamily="34" charset="0"/>
              <a:sym typeface="Wingdings" pitchFamily="2" charset="2"/>
            </a:endParaRPr>
          </a:p>
          <a:p>
            <a:pPr lvl="0" algn="just" fontAlgn="base">
              <a:spcBef>
                <a:spcPct val="0"/>
              </a:spcBef>
            </a:pP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Les 2 atomes liés ont une </a:t>
            </a:r>
            <a:r>
              <a:rPr lang="fr-FR" sz="2000" b="1" i="1" dirty="0" smtClean="0">
                <a:solidFill>
                  <a:srgbClr val="002060"/>
                </a:solidFill>
                <a:latin typeface="Arial" pitchFamily="34" charset="0"/>
                <a:cs typeface="Arial" pitchFamily="34" charset="0"/>
              </a:rPr>
              <a:t>grande différence d’</a:t>
            </a:r>
            <a:r>
              <a:rPr lang="fr-FR" sz="2000" b="1" i="1" dirty="0" err="1" smtClean="0">
                <a:solidFill>
                  <a:srgbClr val="002060"/>
                </a:solidFill>
                <a:latin typeface="Arial" pitchFamily="34" charset="0"/>
                <a:cs typeface="Arial" pitchFamily="34" charset="0"/>
              </a:rPr>
              <a:t>élec-tronégativité</a:t>
            </a:r>
            <a:r>
              <a:rPr lang="fr-FR" sz="2000" dirty="0" smtClean="0">
                <a:solidFill>
                  <a:srgbClr val="002060"/>
                </a:solidFill>
                <a:latin typeface="Arial" pitchFamily="34" charset="0"/>
                <a:cs typeface="Arial" pitchFamily="34" charset="0"/>
              </a:rPr>
              <a:t>. L’atome le moins électronégatif cède </a:t>
            </a:r>
            <a:r>
              <a:rPr lang="fr-FR" sz="2000" dirty="0" err="1" smtClean="0">
                <a:solidFill>
                  <a:srgbClr val="002060"/>
                </a:solidFill>
                <a:latin typeface="Arial" pitchFamily="34" charset="0"/>
                <a:cs typeface="Arial" pitchFamily="34" charset="0"/>
              </a:rPr>
              <a:t>com-plètement</a:t>
            </a:r>
            <a:r>
              <a:rPr lang="fr-FR" sz="2000" dirty="0" smtClean="0">
                <a:solidFill>
                  <a:srgbClr val="002060"/>
                </a:solidFill>
                <a:latin typeface="Arial" pitchFamily="34" charset="0"/>
                <a:cs typeface="Arial" pitchFamily="34" charset="0"/>
              </a:rPr>
              <a:t> un ou plusieurs électron(s) à l’atome le plus </a:t>
            </a:r>
            <a:r>
              <a:rPr lang="fr-FR" sz="2000" dirty="0" err="1" smtClean="0">
                <a:solidFill>
                  <a:srgbClr val="002060"/>
                </a:solidFill>
                <a:latin typeface="Arial" pitchFamily="34" charset="0"/>
                <a:cs typeface="Arial" pitchFamily="34" charset="0"/>
              </a:rPr>
              <a:t>é-lectronégatif</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Chacun devient un ion </a:t>
            </a:r>
            <a:r>
              <a:rPr lang="fr-FR" sz="2000" dirty="0" smtClean="0">
                <a:solidFill>
                  <a:srgbClr val="002060"/>
                </a:solidFill>
                <a:latin typeface="Arial" pitchFamily="34" charset="0"/>
                <a:cs typeface="Arial" pitchFamily="34" charset="0"/>
              </a:rPr>
              <a:t>(Na</a:t>
            </a:r>
            <a:r>
              <a:rPr lang="fr-FR" sz="2000" baseline="30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et Cl</a:t>
            </a:r>
            <a:r>
              <a:rPr lang="fr-FR" sz="2000" baseline="30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a:t>
            </a:r>
          </a:p>
          <a:p>
            <a:pPr lvl="0" fontAlgn="base">
              <a:spcBef>
                <a:spcPct val="0"/>
              </a:spcBef>
            </a:pPr>
            <a:r>
              <a:rPr lang="fr-FR" sz="2000" dirty="0" smtClean="0">
                <a:solidFill>
                  <a:srgbClr val="002060"/>
                </a:solidFill>
                <a:latin typeface="Arial" pitchFamily="34" charset="0"/>
                <a:cs typeface="Arial" pitchFamily="34" charset="0"/>
                <a:sym typeface="Wingdings 3" pitchFamily="18" charset="2"/>
              </a:rPr>
              <a:t>     </a:t>
            </a:r>
            <a:r>
              <a:rPr lang="fr-FR" sz="2000" dirty="0" smtClean="0">
                <a:solidFill>
                  <a:srgbClr val="002060"/>
                </a:solidFill>
                <a:latin typeface="Arial" pitchFamily="34" charset="0"/>
                <a:cs typeface="Arial" pitchFamily="34" charset="0"/>
              </a:rPr>
              <a:t> Liaison </a:t>
            </a:r>
            <a:r>
              <a:rPr lang="fr-FR" sz="2000" b="1" u="sng" dirty="0" smtClean="0">
                <a:solidFill>
                  <a:srgbClr val="FF0000"/>
                </a:solidFill>
                <a:latin typeface="Arial" pitchFamily="34" charset="0"/>
                <a:cs typeface="Arial" pitchFamily="34" charset="0"/>
              </a:rPr>
              <a:t>purement IONIQUE</a:t>
            </a:r>
            <a:endParaRPr lang="fr-FR" sz="2000"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4" name="Rectangle 4"/>
          <p:cNvSpPr>
            <a:spLocks noChangeArrowheads="1"/>
          </p:cNvSpPr>
          <p:nvPr/>
        </p:nvSpPr>
        <p:spPr bwMode="auto">
          <a:xfrm>
            <a:off x="0" y="243076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La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liaison ionique</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ne se rencontre qu’à l’état solide. La stabilité de ces édifices se justifie par des interactions électrostatiques (force de Coulomb) attractives entre voisins. En effet, les plus proches voisins sont toujours des ions dont le signe de la charge est opposée.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p:nvPr/>
        </p:nvSpPr>
        <p:spPr>
          <a:xfrm>
            <a:off x="1" y="4573756"/>
            <a:ext cx="2123727" cy="707886"/>
          </a:xfrm>
          <a:prstGeom prst="rect">
            <a:avLst/>
          </a:prstGeom>
        </p:spPr>
        <p:txBody>
          <a:bodyPr wrap="square">
            <a:spAutoFit/>
          </a:bodyPr>
          <a:lstStyle/>
          <a:p>
            <a:pPr lvl="0" algn="just" eaLnBrk="0" fontAlgn="base" hangingPunct="0">
              <a:spcBef>
                <a:spcPct val="0"/>
              </a:spcBef>
              <a:spcAft>
                <a:spcPct val="0"/>
              </a:spcAft>
            </a:pPr>
            <a:r>
              <a:rPr lang="fr-FR" sz="2000" b="1" u="sng" dirty="0" smtClean="0">
                <a:solidFill>
                  <a:prstClr val="black"/>
                </a:solidFill>
                <a:latin typeface="Comic Sans MS" pitchFamily="66" charset="0"/>
                <a:ea typeface="Arial Unicode MS" pitchFamily="34" charset="-128"/>
                <a:cs typeface="Times New Roman" pitchFamily="18" charset="0"/>
              </a:rPr>
              <a:t>Le chlorure de sodium solide</a:t>
            </a:r>
            <a:r>
              <a:rPr lang="fr-FR" sz="2000" dirty="0" smtClean="0">
                <a:solidFill>
                  <a:prstClr val="black"/>
                </a:solidFill>
                <a:latin typeface="Bookman Old Style" pitchFamily="18" charset="0"/>
                <a:ea typeface="Arial Unicode MS" pitchFamily="34" charset="-128"/>
                <a:cs typeface="Times New Roman" pitchFamily="18" charset="0"/>
              </a:rPr>
              <a:t> </a:t>
            </a:r>
            <a:r>
              <a:rPr lang="fr-FR" sz="2000" b="1" dirty="0" smtClean="0">
                <a:solidFill>
                  <a:prstClr val="black"/>
                </a:solidFill>
                <a:latin typeface="Bookman Old Style" pitchFamily="18" charset="0"/>
                <a:ea typeface="Arial Unicode MS" pitchFamily="34" charset="-128"/>
                <a:cs typeface="Times New Roman" pitchFamily="18" charset="0"/>
                <a:sym typeface="Wingdings" pitchFamily="2" charset="2"/>
              </a:rPr>
              <a:t></a:t>
            </a:r>
          </a:p>
        </p:txBody>
      </p:sp>
      <p:pic>
        <p:nvPicPr>
          <p:cNvPr id="30" name="Image 29"/>
          <p:cNvPicPr/>
          <p:nvPr/>
        </p:nvPicPr>
        <p:blipFill>
          <a:blip r:embed="rId3" cstate="print"/>
          <a:srcRect/>
          <a:stretch>
            <a:fillRect/>
          </a:stretch>
        </p:blipFill>
        <p:spPr bwMode="auto">
          <a:xfrm>
            <a:off x="2267744" y="3429000"/>
            <a:ext cx="6876256" cy="3284984"/>
          </a:xfrm>
          <a:prstGeom prst="rect">
            <a:avLst/>
          </a:prstGeom>
          <a:noFill/>
          <a:ln w="9525">
            <a:noFill/>
            <a:miter lim="800000"/>
            <a:headEnd/>
            <a:tailEnd/>
          </a:ln>
        </p:spPr>
      </p:pic>
      <p:sp>
        <p:nvSpPr>
          <p:cNvPr id="8" name="Flèche courbée vers le bas 7"/>
          <p:cNvSpPr/>
          <p:nvPr/>
        </p:nvSpPr>
        <p:spPr>
          <a:xfrm>
            <a:off x="755576" y="713288"/>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488136" y="488247"/>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sp>
        <p:nvSpPr>
          <p:cNvPr id="10" name="Rectangle 9"/>
          <p:cNvSpPr/>
          <p:nvPr/>
        </p:nvSpPr>
        <p:spPr>
          <a:xfrm>
            <a:off x="453411" y="727421"/>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1" name="Rectangle 10"/>
          <p:cNvSpPr/>
          <p:nvPr/>
        </p:nvSpPr>
        <p:spPr>
          <a:xfrm>
            <a:off x="1907704" y="713288"/>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7950" y="4869160"/>
            <a:ext cx="8928100" cy="1844824"/>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On </a:t>
            </a:r>
            <a:r>
              <a:rPr lang="fr-FR" sz="2000" dirty="0">
                <a:latin typeface="Arial" pitchFamily="34" charset="0"/>
                <a:ea typeface="Calibri" pitchFamily="34" charset="0"/>
                <a:cs typeface="Arial" pitchFamily="34" charset="0"/>
              </a:rPr>
              <a:t>associe à ce dipôle électrique une grandeur </a:t>
            </a:r>
            <a:endParaRPr lang="fr-FR" sz="2000" dirty="0" smtClean="0">
              <a:latin typeface="Arial" pitchFamily="34" charset="0"/>
              <a:ea typeface="Calibri" pitchFamily="34" charset="0"/>
              <a:cs typeface="Arial" pitchFamily="34" charset="0"/>
            </a:endParaRPr>
          </a:p>
          <a:p>
            <a:pPr eaLnBrk="0" hangingPunct="0">
              <a:defRPr/>
            </a:pPr>
            <a:r>
              <a:rPr lang="fr-FR" sz="2000" dirty="0" smtClean="0">
                <a:latin typeface="Arial" pitchFamily="34" charset="0"/>
                <a:ea typeface="Calibri" pitchFamily="34" charset="0"/>
                <a:cs typeface="Arial" pitchFamily="34" charset="0"/>
              </a:rPr>
              <a:t>Vectorielle 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037" name="Rectangle 14"/>
          <p:cNvSpPr>
            <a:spLocks noChangeArrowheads="1"/>
          </p:cNvSpPr>
          <p:nvPr/>
        </p:nvSpPr>
        <p:spPr bwMode="auto">
          <a:xfrm>
            <a:off x="251520" y="5517232"/>
            <a:ext cx="6769100" cy="114390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a:t>
            </a:r>
            <a:endParaRPr lang="fr-FR" sz="2000" b="1" i="1" dirty="0" smtClean="0">
              <a:solidFill>
                <a:srgbClr val="002060"/>
              </a:solidFill>
              <a:latin typeface="Arial" pitchFamily="34" charset="0"/>
              <a:cs typeface="Arial" pitchFamily="34" charset="0"/>
            </a:endParaRPr>
          </a:p>
          <a:p>
            <a:pPr algn="just">
              <a:spcAft>
                <a:spcPts val="500"/>
              </a:spcAft>
            </a:pPr>
            <a:r>
              <a:rPr lang="fr-FR" sz="2000" b="1" i="1" dirty="0" smtClean="0">
                <a:solidFill>
                  <a:srgbClr val="002060"/>
                </a:solidFill>
                <a:latin typeface="Arial" pitchFamily="34" charset="0"/>
                <a:cs typeface="Arial" pitchFamily="34" charset="0"/>
              </a:rPr>
              <a:t>la </a:t>
            </a:r>
            <a:r>
              <a:rPr lang="fr-FR" sz="2000" b="1" i="1" dirty="0">
                <a:solidFill>
                  <a:srgbClr val="002060"/>
                </a:solidFill>
                <a:latin typeface="Arial" pitchFamily="34" charset="0"/>
                <a:cs typeface="Arial" pitchFamily="34" charset="0"/>
              </a:rPr>
              <a:t>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16" name="Rectangle 15"/>
          <p:cNvSpPr/>
          <p:nvPr/>
        </p:nvSpPr>
        <p:spPr>
          <a:xfrm>
            <a:off x="2866958" y="6246329"/>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8" name="Rectangle 7"/>
          <p:cNvSpPr>
            <a:spLocks noChangeArrowheads="1"/>
          </p:cNvSpPr>
          <p:nvPr/>
        </p:nvSpPr>
        <p:spPr bwMode="auto">
          <a:xfrm>
            <a:off x="467544" y="3964994"/>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Polarité des molécules</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032" name="Rectangle 8"/>
          <p:cNvSpPr>
            <a:spLocks noChangeArrowheads="1"/>
          </p:cNvSpPr>
          <p:nvPr/>
        </p:nvSpPr>
        <p:spPr bwMode="auto">
          <a:xfrm>
            <a:off x="23452" y="4397042"/>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1026" name="Object 2"/>
          <p:cNvGraphicFramePr>
            <a:graphicFrameLocks noChangeAspect="1"/>
          </p:cNvGraphicFramePr>
          <p:nvPr/>
        </p:nvGraphicFramePr>
        <p:xfrm>
          <a:off x="5677828" y="5119909"/>
          <a:ext cx="227013" cy="473075"/>
        </p:xfrm>
        <a:graphic>
          <a:graphicData uri="http://schemas.openxmlformats.org/presentationml/2006/ole">
            <p:oleObj spid="_x0000_s55298" name="Équation" r:id="rId3" imgW="126720" imgH="253800" progId="">
              <p:embed/>
            </p:oleObj>
          </a:graphicData>
        </a:graphic>
      </p:graphicFrame>
      <p:sp>
        <p:nvSpPr>
          <p:cNvPr id="1040" name="ZoneTexte 16"/>
          <p:cNvSpPr txBox="1">
            <a:spLocks noChangeArrowheads="1"/>
          </p:cNvSpPr>
          <p:nvPr/>
        </p:nvSpPr>
        <p:spPr bwMode="auto">
          <a:xfrm>
            <a:off x="7304980" y="5229522"/>
            <a:ext cx="1552575" cy="708025"/>
          </a:xfrm>
          <a:prstGeom prst="rect">
            <a:avLst/>
          </a:prstGeom>
          <a:noFill/>
          <a:ln w="9525">
            <a:noFill/>
            <a:miter lim="800000"/>
            <a:headEnd/>
            <a:tailEnd/>
          </a:ln>
        </p:spPr>
        <p:txBody>
          <a:bodyPr wrap="none">
            <a:spAutoFit/>
          </a:bodyPr>
          <a:lstStyle/>
          <a:p>
            <a:r>
              <a:rPr lang="fr-FR" sz="4000" dirty="0"/>
              <a:t>A – B </a:t>
            </a:r>
          </a:p>
        </p:txBody>
      </p:sp>
      <p:sp>
        <p:nvSpPr>
          <p:cNvPr id="1041" name="Rectangle 17"/>
          <p:cNvSpPr>
            <a:spLocks noChangeArrowheads="1"/>
          </p:cNvSpPr>
          <p:nvPr/>
        </p:nvSpPr>
        <p:spPr bwMode="auto">
          <a:xfrm>
            <a:off x="7089080" y="4869160"/>
            <a:ext cx="795338" cy="461962"/>
          </a:xfrm>
          <a:prstGeom prst="rect">
            <a:avLst/>
          </a:prstGeom>
          <a:noFill/>
          <a:ln w="9525">
            <a:noFill/>
            <a:miter lim="800000"/>
            <a:headEnd/>
            <a:tailEnd/>
          </a:ln>
        </p:spPr>
        <p:txBody>
          <a:bodyPr wrap="none">
            <a:spAutoFit/>
          </a:bodyPr>
          <a:lstStyle/>
          <a:p>
            <a:r>
              <a:rPr lang="fr-FR" sz="2400" b="1" dirty="0">
                <a:solidFill>
                  <a:srgbClr val="005828"/>
                </a:solidFill>
                <a:latin typeface="Symbol" pitchFamily="18" charset="2"/>
              </a:rPr>
              <a:t>- </a:t>
            </a:r>
            <a:r>
              <a:rPr lang="fr-FR" sz="2400" b="1" dirty="0" err="1">
                <a:solidFill>
                  <a:srgbClr val="005828"/>
                </a:solidFill>
                <a:latin typeface="Symbol" pitchFamily="18" charset="2"/>
              </a:rPr>
              <a:t>d</a:t>
            </a:r>
            <a:r>
              <a:rPr lang="fr-FR" sz="2400" b="1" dirty="0" err="1">
                <a:solidFill>
                  <a:srgbClr val="005828"/>
                </a:solidFill>
                <a:latin typeface="Times New Roman" pitchFamily="18" charset="0"/>
                <a:cs typeface="Times New Roman" pitchFamily="18" charset="0"/>
              </a:rPr>
              <a:t>.e</a:t>
            </a:r>
            <a:endParaRPr lang="fr-FR" sz="2400" dirty="0">
              <a:solidFill>
                <a:srgbClr val="005828"/>
              </a:solidFill>
              <a:latin typeface="Times New Roman" pitchFamily="18" charset="0"/>
              <a:cs typeface="Times New Roman" pitchFamily="18" charset="0"/>
            </a:endParaRPr>
          </a:p>
        </p:txBody>
      </p:sp>
      <p:sp>
        <p:nvSpPr>
          <p:cNvPr id="1042" name="Rectangle 18"/>
          <p:cNvSpPr>
            <a:spLocks noChangeArrowheads="1"/>
          </p:cNvSpPr>
          <p:nvPr/>
        </p:nvSpPr>
        <p:spPr bwMode="auto">
          <a:xfrm>
            <a:off x="8097143" y="486916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21" name="Connecteur droit avec flèche 20"/>
          <p:cNvCxnSpPr/>
          <p:nvPr/>
        </p:nvCxnSpPr>
        <p:spPr>
          <a:xfrm>
            <a:off x="7378005" y="595024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7" name="Object 9"/>
          <p:cNvGraphicFramePr>
            <a:graphicFrameLocks noChangeAspect="1"/>
          </p:cNvGraphicFramePr>
          <p:nvPr/>
        </p:nvGraphicFramePr>
        <p:xfrm>
          <a:off x="7809805" y="6021685"/>
          <a:ext cx="287338" cy="600075"/>
        </p:xfrm>
        <a:graphic>
          <a:graphicData uri="http://schemas.openxmlformats.org/presentationml/2006/ole">
            <p:oleObj spid="_x0000_s55299" name="Équation" r:id="rId4" imgW="126720" imgH="253800" progId="">
              <p:embed/>
            </p:oleObj>
          </a:graphicData>
        </a:graphic>
      </p:graphicFrame>
      <p:sp>
        <p:nvSpPr>
          <p:cNvPr id="55300" name="Rectangle 4"/>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solides ioniques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sont </a:t>
            </a:r>
            <a:r>
              <a:rPr kumimoji="0" lang="fr-FR" sz="20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électriquement neutres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leur formule (dite formule « statistique ») ne fait donc pas apparaître de charges, elle comporte le nombre minimal de cations et d’anions permettant la neutralité électrique et commence toujours par la formule du cation. En revanche, le nom du solide ionique commence par celui de l’anion, suivi de celui du cation, le déterminant « de » s’intercalant entre le nom des deux ions.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1916832"/>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Exemple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Donner les noms et la formule statistique des solides ioniques constitués  des ions suivants :</a:t>
            </a:r>
          </a:p>
          <a:p>
            <a:pPr marR="0" lvl="0" algn="just"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F</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4</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2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9" name="Rectangle 14"/>
          <p:cNvSpPr>
            <a:spLocks noChangeArrowheads="1"/>
          </p:cNvSpPr>
          <p:nvPr/>
        </p:nvSpPr>
        <p:spPr bwMode="auto">
          <a:xfrm>
            <a:off x="1979712" y="2636912"/>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Fluorure de calcium : </a:t>
            </a:r>
            <a:r>
              <a:rPr lang="fr-FR" sz="2000" b="1" dirty="0" smtClean="0">
                <a:solidFill>
                  <a:srgbClr val="FF0000"/>
                </a:solidFill>
                <a:latin typeface="Arial" pitchFamily="34" charset="0"/>
                <a:cs typeface="Arial" pitchFamily="34" charset="0"/>
              </a:rPr>
              <a:t>CaF</a:t>
            </a:r>
            <a:r>
              <a:rPr lang="fr-FR" sz="2000" b="1" baseline="-25000" dirty="0" smtClean="0">
                <a:solidFill>
                  <a:srgbClr val="FF0000"/>
                </a:solidFill>
                <a:latin typeface="Arial" pitchFamily="34" charset="0"/>
                <a:cs typeface="Arial" pitchFamily="34" charset="0"/>
              </a:rPr>
              <a:t>2</a:t>
            </a:r>
            <a:endParaRPr lang="fr-FR" sz="2000" b="1" dirty="0">
              <a:solidFill>
                <a:srgbClr val="FF0000"/>
              </a:solidFill>
              <a:latin typeface="Arial" pitchFamily="34" charset="0"/>
              <a:cs typeface="Arial" pitchFamily="34" charset="0"/>
            </a:endParaRPr>
          </a:p>
        </p:txBody>
      </p:sp>
      <p:sp>
        <p:nvSpPr>
          <p:cNvPr id="20" name="Rectangle 14"/>
          <p:cNvSpPr>
            <a:spLocks noChangeArrowheads="1"/>
          </p:cNvSpPr>
          <p:nvPr/>
        </p:nvSpPr>
        <p:spPr bwMode="auto">
          <a:xfrm>
            <a:off x="2195736" y="3068960"/>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Sulfate d’aluminium : </a:t>
            </a:r>
            <a:r>
              <a:rPr lang="fr-FR" sz="2000" b="1" dirty="0" smtClean="0">
                <a:solidFill>
                  <a:srgbClr val="FF0000"/>
                </a:solidFill>
                <a:latin typeface="Arial" pitchFamily="34" charset="0"/>
                <a:cs typeface="Arial" pitchFamily="34" charset="0"/>
              </a:rPr>
              <a:t>(Al)</a:t>
            </a:r>
            <a:r>
              <a:rPr lang="fr-FR" sz="2000" b="1" baseline="-25000" dirty="0" smtClean="0">
                <a:solidFill>
                  <a:srgbClr val="FF0000"/>
                </a:solidFill>
                <a:latin typeface="Arial" pitchFamily="34" charset="0"/>
                <a:cs typeface="Arial" pitchFamily="34" charset="0"/>
              </a:rPr>
              <a:t>2</a:t>
            </a:r>
            <a:r>
              <a:rPr lang="fr-FR" sz="2000" b="1" dirty="0" smtClean="0">
                <a:solidFill>
                  <a:srgbClr val="FF0000"/>
                </a:solidFill>
                <a:latin typeface="Arial" pitchFamily="34" charset="0"/>
                <a:cs typeface="Arial" pitchFamily="34" charset="0"/>
              </a:rPr>
              <a:t>(SO</a:t>
            </a:r>
            <a:r>
              <a:rPr lang="fr-FR" sz="2000" b="1" baseline="-25000" dirty="0" smtClean="0">
                <a:solidFill>
                  <a:srgbClr val="FF0000"/>
                </a:solidFill>
                <a:latin typeface="Arial" pitchFamily="34" charset="0"/>
                <a:cs typeface="Arial" pitchFamily="34" charset="0"/>
              </a:rPr>
              <a:t>4</a:t>
            </a:r>
            <a:r>
              <a:rPr lang="fr-FR" sz="2000" b="1" dirty="0" smtClean="0">
                <a:solidFill>
                  <a:srgbClr val="FF0000"/>
                </a:solidFill>
                <a:latin typeface="Arial" pitchFamily="34" charset="0"/>
                <a:cs typeface="Arial" pitchFamily="34" charset="0"/>
              </a:rPr>
              <a:t>)</a:t>
            </a:r>
            <a:r>
              <a:rPr lang="fr-FR" sz="2000" b="1" baseline="-25000" dirty="0" smtClean="0">
                <a:solidFill>
                  <a:srgbClr val="FF0000"/>
                </a:solidFill>
                <a:latin typeface="Arial" pitchFamily="34" charset="0"/>
                <a:cs typeface="Arial" pitchFamily="34" charset="0"/>
              </a:rPr>
              <a:t>3</a:t>
            </a:r>
            <a:endParaRPr lang="fr-FR" sz="2000" b="1"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301"/>
                                        </p:tgtEl>
                                        <p:attrNameLst>
                                          <p:attrName>style.visibility</p:attrName>
                                        </p:attrNameLst>
                                      </p:cBhvr>
                                      <p:to>
                                        <p:strVal val="visible"/>
                                      </p:to>
                                    </p:set>
                                    <p:anim calcmode="lin" valueType="num">
                                      <p:cBhvr additive="base">
                                        <p:cTn id="12" dur="500" fill="hold"/>
                                        <p:tgtEl>
                                          <p:spTgt spid="55301"/>
                                        </p:tgtEl>
                                        <p:attrNameLst>
                                          <p:attrName>ppt_x</p:attrName>
                                        </p:attrNameLst>
                                      </p:cBhvr>
                                      <p:tavLst>
                                        <p:tav tm="0">
                                          <p:val>
                                            <p:strVal val="1+#ppt_w/2"/>
                                          </p:val>
                                        </p:tav>
                                        <p:tav tm="100000">
                                          <p:val>
                                            <p:strVal val="#ppt_x"/>
                                          </p:val>
                                        </p:tav>
                                      </p:tavLst>
                                    </p:anim>
                                    <p:anim calcmode="lin" valueType="num">
                                      <p:cBhvr additive="base">
                                        <p:cTn id="13"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1"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1"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p:cTn id="33" dur="500" fill="hold"/>
                                        <p:tgtEl>
                                          <p:spTgt spid="1032"/>
                                        </p:tgtEl>
                                        <p:attrNameLst>
                                          <p:attrName>ppt_w</p:attrName>
                                        </p:attrNameLst>
                                      </p:cBhvr>
                                      <p:tavLst>
                                        <p:tav tm="0">
                                          <p:val>
                                            <p:fltVal val="0"/>
                                          </p:val>
                                        </p:tav>
                                        <p:tav tm="100000">
                                          <p:val>
                                            <p:strVal val="#ppt_w"/>
                                          </p:val>
                                        </p:tav>
                                      </p:tavLst>
                                    </p:anim>
                                    <p:anim calcmode="lin" valueType="num">
                                      <p:cBhvr>
                                        <p:cTn id="34" dur="500" fill="hold"/>
                                        <p:tgtEl>
                                          <p:spTgt spid="1032"/>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1265"/>
                                        </p:tgtEl>
                                        <p:attrNameLst>
                                          <p:attrName>style.visibility</p:attrName>
                                        </p:attrNameLst>
                                      </p:cBhvr>
                                      <p:to>
                                        <p:strVal val="visible"/>
                                      </p:to>
                                    </p:set>
                                    <p:animEffect transition="in" filter="dissolve">
                                      <p:cBhvr>
                                        <p:cTn id="38" dur="500"/>
                                        <p:tgtEl>
                                          <p:spTgt spid="11265"/>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1026">
                                            <p:subSp spid="_x0000_s55298"/>
                                          </p:spTgt>
                                        </p:tgtEl>
                                        <p:attrNameLst>
                                          <p:attrName>style.visibility</p:attrName>
                                        </p:attrNameLst>
                                      </p:cBhvr>
                                      <p:to>
                                        <p:strVal val="visible"/>
                                      </p:to>
                                    </p:set>
                                    <p:animEffect transition="in" filter="dissolve">
                                      <p:cBhvr>
                                        <p:cTn id="42" dur="500"/>
                                        <p:tgtEl>
                                          <p:spTgt spid="1026">
                                            <p:subSp spid="_x0000_s55298"/>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37"/>
                                        </p:tgtEl>
                                        <p:attrNameLst>
                                          <p:attrName>style.visibility</p:attrName>
                                        </p:attrNameLst>
                                      </p:cBhvr>
                                      <p:to>
                                        <p:strVal val="visible"/>
                                      </p:to>
                                    </p:set>
                                    <p:animEffect transition="in" filter="dissolve">
                                      <p:cBhvr>
                                        <p:cTn id="47" dur="500"/>
                                        <p:tgtEl>
                                          <p:spTgt spid="1037"/>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dissolve">
                                      <p:cBhvr>
                                        <p:cTn id="57" dur="500"/>
                                        <p:tgtEl>
                                          <p:spTgt spid="104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41"/>
                                        </p:tgtEl>
                                        <p:attrNameLst>
                                          <p:attrName>style.visibility</p:attrName>
                                        </p:attrNameLst>
                                      </p:cBhvr>
                                      <p:to>
                                        <p:strVal val="visible"/>
                                      </p:to>
                                    </p:set>
                                    <p:anim calcmode="lin" valueType="num">
                                      <p:cBhvr additive="base">
                                        <p:cTn id="62" dur="500" fill="hold"/>
                                        <p:tgtEl>
                                          <p:spTgt spid="1041"/>
                                        </p:tgtEl>
                                        <p:attrNameLst>
                                          <p:attrName>ppt_x</p:attrName>
                                        </p:attrNameLst>
                                      </p:cBhvr>
                                      <p:tavLst>
                                        <p:tav tm="0">
                                          <p:val>
                                            <p:strVal val="#ppt_x"/>
                                          </p:val>
                                        </p:tav>
                                        <p:tav tm="100000">
                                          <p:val>
                                            <p:strVal val="#ppt_x"/>
                                          </p:val>
                                        </p:tav>
                                      </p:tavLst>
                                    </p:anim>
                                    <p:anim calcmode="lin" valueType="num">
                                      <p:cBhvr additive="base">
                                        <p:cTn id="63" dur="500" fill="hold"/>
                                        <p:tgtEl>
                                          <p:spTgt spid="1041"/>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1042"/>
                                        </p:tgtEl>
                                        <p:attrNameLst>
                                          <p:attrName>style.visibility</p:attrName>
                                        </p:attrNameLst>
                                      </p:cBhvr>
                                      <p:to>
                                        <p:strVal val="visible"/>
                                      </p:to>
                                    </p:set>
                                    <p:anim calcmode="lin" valueType="num">
                                      <p:cBhvr additive="base">
                                        <p:cTn id="67" dur="500" fill="hold"/>
                                        <p:tgtEl>
                                          <p:spTgt spid="1042"/>
                                        </p:tgtEl>
                                        <p:attrNameLst>
                                          <p:attrName>ppt_x</p:attrName>
                                        </p:attrNameLst>
                                      </p:cBhvr>
                                      <p:tavLst>
                                        <p:tav tm="0">
                                          <p:val>
                                            <p:strVal val="#ppt_x"/>
                                          </p:val>
                                        </p:tav>
                                        <p:tav tm="100000">
                                          <p:val>
                                            <p:strVal val="#ppt_x"/>
                                          </p:val>
                                        </p:tav>
                                      </p:tavLst>
                                    </p:anim>
                                    <p:anim calcmode="lin" valueType="num">
                                      <p:cBhvr additive="base">
                                        <p:cTn id="68" dur="500" fill="hold"/>
                                        <p:tgtEl>
                                          <p:spTgt spid="1042"/>
                                        </p:tgtEl>
                                        <p:attrNameLst>
                                          <p:attrName>ppt_y</p:attrName>
                                        </p:attrNameLst>
                                      </p:cBhvr>
                                      <p:tavLst>
                                        <p:tav tm="0">
                                          <p:val>
                                            <p:strVal val="1+#ppt_h/2"/>
                                          </p:val>
                                        </p:tav>
                                        <p:tav tm="100000">
                                          <p:val>
                                            <p:strVal val="#ppt_y"/>
                                          </p:val>
                                        </p:tav>
                                      </p:tavLst>
                                    </p:anim>
                                  </p:childTnLst>
                                </p:cTn>
                              </p:par>
                            </p:childTnLst>
                          </p:cTn>
                        </p:par>
                        <p:par>
                          <p:cTn id="69" fill="hold">
                            <p:stCondLst>
                              <p:cond delay="1000"/>
                            </p:stCondLst>
                            <p:childTnLst>
                              <p:par>
                                <p:cTn id="70" presetID="2" presetClass="entr" presetSubtype="12"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1500"/>
                            </p:stCondLst>
                            <p:childTnLst>
                              <p:par>
                                <p:cTn id="75" presetID="2" presetClass="entr" presetSubtype="12" fill="hold" nodeType="afterEffect">
                                  <p:stCondLst>
                                    <p:cond delay="0"/>
                                  </p:stCondLst>
                                  <p:childTnLst>
                                    <p:set>
                                      <p:cBhvr>
                                        <p:cTn id="76" dur="1" fill="hold">
                                          <p:stCondLst>
                                            <p:cond delay="0"/>
                                          </p:stCondLst>
                                        </p:cTn>
                                        <p:tgtEl>
                                          <p:spTgt spid="1027">
                                            <p:subSp spid="_x0000_s55299"/>
                                          </p:spTgt>
                                        </p:tgtEl>
                                        <p:attrNameLst>
                                          <p:attrName>style.visibility</p:attrName>
                                        </p:attrNameLst>
                                      </p:cBhvr>
                                      <p:to>
                                        <p:strVal val="visible"/>
                                      </p:to>
                                    </p:set>
                                    <p:anim calcmode="lin" valueType="num">
                                      <p:cBhvr additive="base">
                                        <p:cTn id="77" dur="500" fill="hold"/>
                                        <p:tgtEl>
                                          <p:spTgt spid="1027">
                                            <p:subSp spid="_x0000_s55299"/>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27">
                                            <p:subSp spid="_x0000_s55299"/>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autoUpdateAnimBg="0"/>
      <p:bldP spid="1037" grpId="0" autoUpdateAnimBg="0"/>
      <p:bldP spid="16" grpId="0" animBg="1" autoUpdateAnimBg="0"/>
      <p:bldP spid="8" grpId="0"/>
      <p:bldP spid="1032" grpId="0"/>
      <p:bldP spid="1040" grpId="0" autoUpdateAnimBg="0"/>
      <p:bldP spid="1041" grpId="0" autoUpdateAnimBg="0"/>
      <p:bldP spid="1042" grpId="0" autoUpdateAnimBg="0"/>
      <p:bldP spid="55300" grpId="0"/>
      <p:bldP spid="55301" grpId="0"/>
      <p:bldP spid="19" grpId="1"/>
      <p:bldP spid="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4394200"/>
            <a:ext cx="8928100" cy="1484313"/>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a:solidFill>
                  <a:srgbClr val="002060"/>
                </a:solidFill>
                <a:latin typeface="Arial" pitchFamily="34" charset="0"/>
                <a:ea typeface="Calibri" pitchFamily="34" charset="0"/>
                <a:cs typeface="Arial" pitchFamily="34" charset="0"/>
                <a:sym typeface="Wingdings 2" pitchFamily="18" charset="2"/>
              </a:rPr>
              <a:t></a:t>
            </a:r>
            <a:r>
              <a:rPr lang="fr-FR" sz="2000" dirty="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a:t>
            </a:r>
            <a:r>
              <a:rPr lang="fr-FR" sz="2000" b="1" u="sng" dirty="0">
                <a:solidFill>
                  <a:srgbClr val="002060"/>
                </a:solidFill>
                <a:latin typeface="Arial" pitchFamily="34" charset="0"/>
                <a:ea typeface="Calibri" pitchFamily="34" charset="0"/>
                <a:cs typeface="Arial" pitchFamily="34" charset="0"/>
              </a:rPr>
              <a:t>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dipolaires de chacune des liaisons</a:t>
            </a:r>
            <a:r>
              <a:rPr lang="fr-FR" sz="2000" dirty="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22" name="Rectangle 2"/>
          <p:cNvSpPr>
            <a:spLocks noChangeArrowheads="1"/>
          </p:cNvSpPr>
          <p:nvPr/>
        </p:nvSpPr>
        <p:spPr bwMode="auto">
          <a:xfrm>
            <a:off x="0" y="4005064"/>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23" name="ZoneTexte 22"/>
          <p:cNvSpPr txBox="1"/>
          <p:nvPr/>
        </p:nvSpPr>
        <p:spPr>
          <a:xfrm>
            <a:off x="250825" y="5086350"/>
            <a:ext cx="8592417" cy="707886"/>
          </a:xfrm>
          <a:prstGeom prst="rect">
            <a:avLst/>
          </a:prstGeom>
          <a:noFill/>
        </p:spPr>
        <p:txBody>
          <a:bodyPr wrap="none">
            <a:spAutoFit/>
          </a:bodyPr>
          <a:lstStyle/>
          <a:p>
            <a:pPr>
              <a:defRPr/>
            </a:pP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Une molécule présentant un </a:t>
            </a:r>
            <a:r>
              <a:rPr lang="fr-FR" sz="2000" b="1" u="sng" dirty="0">
                <a:solidFill>
                  <a:srgbClr val="002060"/>
                </a:solidFill>
                <a:latin typeface="Arial" pitchFamily="34" charset="0"/>
                <a:cs typeface="Arial" pitchFamily="34" charset="0"/>
                <a:sym typeface="Wingdings"/>
              </a:rPr>
              <a:t>moment dipolaire nul</a:t>
            </a: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est </a:t>
            </a:r>
            <a:r>
              <a:rPr lang="fr-FR" sz="2000" b="1" u="sng" dirty="0">
                <a:solidFill>
                  <a:srgbClr val="FF0000"/>
                </a:solidFill>
                <a:latin typeface="Arial" pitchFamily="34" charset="0"/>
                <a:cs typeface="Arial" pitchFamily="34" charset="0"/>
                <a:sym typeface="Wingdings"/>
              </a:rPr>
              <a:t>APOLAIRE</a:t>
            </a:r>
            <a:r>
              <a:rPr lang="fr-FR" sz="2000" b="1" dirty="0">
                <a:solidFill>
                  <a:schemeClr val="tx1">
                    <a:lumMod val="95000"/>
                    <a:lumOff val="5000"/>
                  </a:schemeClr>
                </a:solidFill>
                <a:latin typeface="Arial" pitchFamily="34" charset="0"/>
                <a:cs typeface="Arial" pitchFamily="34" charset="0"/>
                <a:sym typeface="Wingdings"/>
              </a:rPr>
              <a:t> </a:t>
            </a:r>
            <a:r>
              <a:rPr lang="fr-FR" sz="2000" b="1" dirty="0">
                <a:solidFill>
                  <a:srgbClr val="002060"/>
                </a:solidFill>
                <a:latin typeface="Arial" pitchFamily="34" charset="0"/>
                <a:cs typeface="Arial" pitchFamily="34" charset="0"/>
                <a:sym typeface="Wingdings"/>
              </a:rPr>
              <a:t>;</a:t>
            </a:r>
            <a:endParaRPr lang="fr-FR" sz="2000" dirty="0">
              <a:solidFill>
                <a:srgbClr val="002060"/>
              </a:solidFill>
              <a:latin typeface="Arial" pitchFamily="34" charset="0"/>
              <a:cs typeface="Arial" pitchFamily="34" charset="0"/>
              <a:sym typeface="Symbol"/>
            </a:endParaRPr>
          </a:p>
          <a:p>
            <a:pPr>
              <a:defRPr/>
            </a:pP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Une molécule présentant un </a:t>
            </a:r>
            <a:r>
              <a:rPr lang="fr-FR" sz="2000" b="1" u="sng" dirty="0">
                <a:solidFill>
                  <a:srgbClr val="002060"/>
                </a:solidFill>
                <a:latin typeface="Arial" pitchFamily="34" charset="0"/>
                <a:cs typeface="Arial" pitchFamily="34" charset="0"/>
                <a:sym typeface="Wingdings"/>
              </a:rPr>
              <a:t>moment dipolaire non nul</a:t>
            </a: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est </a:t>
            </a:r>
            <a:r>
              <a:rPr lang="fr-FR" sz="2000" b="1" u="sng" dirty="0">
                <a:solidFill>
                  <a:srgbClr val="FF0000"/>
                </a:solidFill>
                <a:latin typeface="Arial" pitchFamily="34" charset="0"/>
                <a:cs typeface="Arial" pitchFamily="34" charset="0"/>
                <a:sym typeface="Wingdings"/>
              </a:rPr>
              <a:t>POLAIRE</a:t>
            </a:r>
            <a:r>
              <a:rPr lang="fr-FR" sz="2000" b="1" dirty="0">
                <a:solidFill>
                  <a:schemeClr val="tx1">
                    <a:lumMod val="95000"/>
                    <a:lumOff val="5000"/>
                  </a:schemeClr>
                </a:solidFill>
                <a:latin typeface="Arial" pitchFamily="34" charset="0"/>
                <a:cs typeface="Arial" pitchFamily="34" charset="0"/>
                <a:sym typeface="Wingdings"/>
              </a:rPr>
              <a:t> </a:t>
            </a:r>
            <a:r>
              <a:rPr lang="fr-FR" sz="2000" b="1" dirty="0">
                <a:solidFill>
                  <a:srgbClr val="002060"/>
                </a:solidFill>
                <a:latin typeface="Arial" pitchFamily="34" charset="0"/>
                <a:cs typeface="Arial" pitchFamily="34" charset="0"/>
                <a:sym typeface="Wingdings"/>
              </a:rPr>
              <a:t>;</a:t>
            </a:r>
            <a:endParaRPr lang="fr-FR" sz="2000" dirty="0">
              <a:solidFill>
                <a:srgbClr val="002060"/>
              </a:solidFill>
              <a:latin typeface="Arial" pitchFamily="34" charset="0"/>
              <a:cs typeface="Arial" pitchFamily="34" charset="0"/>
              <a:sym typeface="Symbol"/>
            </a:endParaRPr>
          </a:p>
        </p:txBody>
      </p:sp>
      <p:sp>
        <p:nvSpPr>
          <p:cNvPr id="24" name="Rectangle 1"/>
          <p:cNvSpPr>
            <a:spLocks noChangeArrowheads="1"/>
          </p:cNvSpPr>
          <p:nvPr/>
        </p:nvSpPr>
        <p:spPr bwMode="auto">
          <a:xfrm>
            <a:off x="1619250" y="5971451"/>
            <a:ext cx="7380288" cy="707886"/>
          </a:xfrm>
          <a:prstGeom prst="rect">
            <a:avLst/>
          </a:prstGeom>
          <a:solidFill>
            <a:srgbClr val="FFC000"/>
          </a:solidFill>
          <a:ln w="9525">
            <a:noFill/>
            <a:miter lim="800000"/>
            <a:headEnd/>
            <a:tailEnd/>
          </a:ln>
        </p:spPr>
        <p:txBody>
          <a:bodyPr anchor="ctr">
            <a:spAutoFit/>
          </a:bodyPr>
          <a:lstStyle/>
          <a:p>
            <a:pPr algn="just" eaLnBrk="0" hangingPunct="0"/>
            <a:r>
              <a:rPr lang="fr-FR" sz="2000" i="1" dirty="0"/>
              <a:t>Connaître la géométrie d’une molécule est primordial pour déterminer le caractère polaire ou apolaire d’une molécule.</a:t>
            </a:r>
          </a:p>
        </p:txBody>
      </p:sp>
      <p:pic>
        <p:nvPicPr>
          <p:cNvPr id="25" name="Picture 1"/>
          <p:cNvPicPr>
            <a:picLocks noChangeAspect="1" noChangeArrowheads="1"/>
          </p:cNvPicPr>
          <p:nvPr/>
        </p:nvPicPr>
        <p:blipFill>
          <a:blip r:embed="rId3" cstate="print"/>
          <a:srcRect/>
          <a:stretch>
            <a:fillRect/>
          </a:stretch>
        </p:blipFill>
        <p:spPr bwMode="auto">
          <a:xfrm>
            <a:off x="971550" y="5949950"/>
            <a:ext cx="565150" cy="649288"/>
          </a:xfrm>
          <a:prstGeom prst="rect">
            <a:avLst/>
          </a:prstGeom>
          <a:noFill/>
          <a:ln w="9525">
            <a:noFill/>
            <a:miter lim="800000"/>
            <a:headEnd/>
            <a:tailEnd/>
          </a:ln>
        </p:spPr>
      </p:pic>
      <p:sp>
        <p:nvSpPr>
          <p:cNvPr id="18" name="Text Box 1"/>
          <p:cNvSpPr txBox="1">
            <a:spLocks noChangeArrowheads="1"/>
          </p:cNvSpPr>
          <p:nvPr/>
        </p:nvSpPr>
        <p:spPr bwMode="auto">
          <a:xfrm>
            <a:off x="107950" y="404664"/>
            <a:ext cx="8928100" cy="3384376"/>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a:t>
            </a:r>
            <a:r>
              <a:rPr lang="fr-FR" sz="2000" dirty="0">
                <a:latin typeface="Arial" pitchFamily="34" charset="0"/>
                <a:ea typeface="Calibri" pitchFamily="34" charset="0"/>
                <a:cs typeface="Arial" pitchFamily="34" charset="0"/>
              </a:rPr>
              <a:t>On associe à ce dipôle électrique une grandeur vectorielle </a:t>
            </a:r>
          </a:p>
          <a:p>
            <a:pPr eaLnBrk="0" hangingPunct="0">
              <a:defRPr/>
            </a:pPr>
            <a:r>
              <a:rPr lang="fr-FR" sz="2000" dirty="0" smtClean="0">
                <a:latin typeface="Arial" pitchFamily="34" charset="0"/>
                <a:ea typeface="Calibri" pitchFamily="34" charset="0"/>
                <a:cs typeface="Arial" pitchFamily="34" charset="0"/>
              </a:rPr>
              <a:t>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9" name="Rectangle 14"/>
          <p:cNvSpPr>
            <a:spLocks noChangeArrowheads="1"/>
          </p:cNvSpPr>
          <p:nvPr/>
        </p:nvSpPr>
        <p:spPr bwMode="auto">
          <a:xfrm>
            <a:off x="251520" y="1052736"/>
            <a:ext cx="6769100" cy="107978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la 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26" name="Rectangle 25"/>
          <p:cNvSpPr/>
          <p:nvPr/>
        </p:nvSpPr>
        <p:spPr>
          <a:xfrm>
            <a:off x="2843808" y="1700808"/>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8"/>
          <p:cNvSpPr>
            <a:spLocks noChangeArrowheads="1"/>
          </p:cNvSpPr>
          <p:nvPr/>
        </p:nvSpPr>
        <p:spPr bwMode="auto">
          <a:xfrm>
            <a:off x="23452" y="-27384"/>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29" name="Object 2"/>
          <p:cNvGraphicFramePr>
            <a:graphicFrameLocks noChangeAspect="1"/>
          </p:cNvGraphicFramePr>
          <p:nvPr/>
        </p:nvGraphicFramePr>
        <p:xfrm>
          <a:off x="4427984" y="692696"/>
          <a:ext cx="227013" cy="473075"/>
        </p:xfrm>
        <a:graphic>
          <a:graphicData uri="http://schemas.openxmlformats.org/presentationml/2006/ole">
            <p:oleObj spid="_x0000_s3076" name="Équation" r:id="rId4" imgW="126720" imgH="253800" progId="">
              <p:embed/>
            </p:oleObj>
          </a:graphicData>
        </a:graphic>
      </p:graphicFrame>
      <p:sp>
        <p:nvSpPr>
          <p:cNvPr id="30" name="Rectangle 29"/>
          <p:cNvSpPr/>
          <p:nvPr/>
        </p:nvSpPr>
        <p:spPr>
          <a:xfrm>
            <a:off x="214313" y="2204864"/>
            <a:ext cx="8929687" cy="1515800"/>
          </a:xfrm>
          <a:prstGeom prst="rect">
            <a:avLst/>
          </a:prstGeom>
        </p:spPr>
        <p:txBody>
          <a:bodyPr wrap="square">
            <a:spAutoFit/>
          </a:bodyPr>
          <a:lstStyle/>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q</a:t>
            </a:r>
            <a:r>
              <a:rPr lang="fr-FR" sz="2000" dirty="0">
                <a:solidFill>
                  <a:srgbClr val="002060"/>
                </a:solidFill>
                <a:latin typeface="Arial" charset="0"/>
                <a:cs typeface="Arial" charset="0"/>
                <a:sym typeface="Symbol"/>
              </a:rPr>
              <a:t> = charge partielle </a:t>
            </a:r>
            <a:r>
              <a:rPr lang="fr-FR" sz="2000" dirty="0" smtClean="0">
                <a:solidFill>
                  <a:srgbClr val="002060"/>
                </a:solidFill>
                <a:latin typeface="Arial" charset="0"/>
                <a:cs typeface="Arial" charset="0"/>
                <a:sym typeface="Symbol"/>
              </a:rPr>
              <a:t>de l’atome </a:t>
            </a:r>
            <a:r>
              <a:rPr lang="fr-FR" sz="2000" dirty="0">
                <a:solidFill>
                  <a:srgbClr val="002060"/>
                </a:solidFill>
                <a:latin typeface="Arial" charset="0"/>
                <a:cs typeface="Arial" charset="0"/>
                <a:sym typeface="Symbol"/>
              </a:rPr>
              <a:t>le moins électronégatif </a:t>
            </a:r>
            <a:r>
              <a:rPr lang="fr-FR" sz="2000" dirty="0" smtClean="0">
                <a:solidFill>
                  <a:srgbClr val="002060"/>
                </a:solidFill>
                <a:latin typeface="Arial" charset="0"/>
                <a:cs typeface="Arial" charset="0"/>
                <a:sym typeface="Symbol"/>
              </a:rPr>
              <a:t>(en Coulomb, </a:t>
            </a:r>
            <a:r>
              <a:rPr lang="fr-FR" sz="2000" b="1" dirty="0" smtClean="0">
                <a:solidFill>
                  <a:srgbClr val="002060"/>
                </a:solidFill>
                <a:latin typeface="Arial" charset="0"/>
                <a:cs typeface="Arial" charset="0"/>
                <a:sym typeface="Symbol"/>
              </a:rPr>
              <a:t>C</a:t>
            </a:r>
            <a:r>
              <a:rPr lang="fr-FR" sz="2000" dirty="0" smtClean="0">
                <a:solidFill>
                  <a:srgbClr val="002060"/>
                </a:solidFill>
                <a:latin typeface="Arial" charset="0"/>
                <a:cs typeface="Arial" charset="0"/>
                <a:sym typeface="Symbol"/>
              </a:rPr>
              <a:t>) ;</a:t>
            </a:r>
            <a:endParaRPr lang="fr-FR" sz="2000" dirty="0">
              <a:solidFill>
                <a:srgbClr val="002060"/>
              </a:solidFill>
              <a:latin typeface="Arial" charset="0"/>
              <a:cs typeface="Arial" charset="0"/>
              <a:sym typeface="Symbol"/>
            </a:endParaRP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err="1">
                <a:solidFill>
                  <a:srgbClr val="002060"/>
                </a:solidFill>
                <a:latin typeface="Arial" charset="0"/>
                <a:cs typeface="Arial" charset="0"/>
                <a:sym typeface="Symbol"/>
              </a:rPr>
              <a:t>d</a:t>
            </a:r>
            <a:r>
              <a:rPr lang="fr-FR" sz="2000" b="1" baseline="-25000" dirty="0" err="1">
                <a:solidFill>
                  <a:srgbClr val="002060"/>
                </a:solidFill>
                <a:latin typeface="Arial" charset="0"/>
                <a:cs typeface="Arial" charset="0"/>
                <a:sym typeface="Symbol"/>
              </a:rPr>
              <a:t>AB</a:t>
            </a:r>
            <a:r>
              <a:rPr lang="fr-FR" sz="2000" dirty="0">
                <a:solidFill>
                  <a:srgbClr val="002060"/>
                </a:solidFill>
                <a:latin typeface="Arial" charset="0"/>
                <a:cs typeface="Arial" charset="0"/>
                <a:sym typeface="Symbol"/>
              </a:rPr>
              <a:t> = longueur de la liaison AB (en mètre, </a:t>
            </a:r>
            <a:r>
              <a:rPr lang="fr-FR" sz="2000" b="1" dirty="0">
                <a:solidFill>
                  <a:srgbClr val="002060"/>
                </a:solidFill>
                <a:latin typeface="Arial" charset="0"/>
                <a:cs typeface="Arial" charset="0"/>
                <a:sym typeface="Symbol"/>
              </a:rPr>
              <a:t>m</a:t>
            </a:r>
            <a:r>
              <a:rPr lang="fr-FR" sz="2000" dirty="0">
                <a:solidFill>
                  <a:srgbClr val="002060"/>
                </a:solidFill>
                <a:latin typeface="Arial" charset="0"/>
                <a:cs typeface="Arial" charset="0"/>
                <a:sym typeface="Symbol"/>
              </a:rPr>
              <a:t>) ;</a:t>
            </a: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p</a:t>
            </a:r>
            <a:r>
              <a:rPr lang="fr-FR" sz="2000" dirty="0">
                <a:solidFill>
                  <a:srgbClr val="002060"/>
                </a:solidFill>
                <a:latin typeface="Arial" charset="0"/>
                <a:cs typeface="Arial" charset="0"/>
                <a:sym typeface="Symbol"/>
              </a:rPr>
              <a:t> = moment dipolaire (en Coulomb mètre, </a:t>
            </a:r>
            <a:r>
              <a:rPr lang="fr-FR" sz="2000" b="1" dirty="0" err="1">
                <a:solidFill>
                  <a:srgbClr val="002060"/>
                </a:solidFill>
                <a:latin typeface="Arial" charset="0"/>
                <a:cs typeface="Arial" charset="0"/>
                <a:sym typeface="Symbol"/>
              </a:rPr>
              <a:t>C.m</a:t>
            </a:r>
            <a:r>
              <a:rPr lang="fr-FR" sz="2000" dirty="0">
                <a:solidFill>
                  <a:srgbClr val="002060"/>
                </a:solidFill>
                <a:latin typeface="Arial" charset="0"/>
                <a:cs typeface="Arial" charset="0"/>
                <a:sym typeface="Symbol"/>
              </a:rPr>
              <a:t> ou en Debye, </a:t>
            </a:r>
            <a:r>
              <a:rPr lang="fr-FR" sz="2000" b="1" dirty="0">
                <a:solidFill>
                  <a:srgbClr val="002060"/>
                </a:solidFill>
                <a:latin typeface="Arial" charset="0"/>
                <a:cs typeface="Arial" charset="0"/>
                <a:sym typeface="Symbol"/>
              </a:rPr>
              <a:t>D</a:t>
            </a:r>
            <a:r>
              <a:rPr lang="fr-FR" sz="2000" dirty="0">
                <a:solidFill>
                  <a:srgbClr val="002060"/>
                </a:solidFill>
                <a:latin typeface="Arial" charset="0"/>
                <a:cs typeface="Arial" charset="0"/>
                <a:sym typeface="Symbol"/>
              </a:rPr>
              <a:t>) ;</a:t>
            </a:r>
          </a:p>
          <a:p>
            <a:pPr algn="ctr">
              <a:spcAft>
                <a:spcPts val="500"/>
              </a:spcAft>
              <a:defRPr/>
            </a:pPr>
            <a:r>
              <a:rPr lang="fr-FR" sz="2000" dirty="0">
                <a:solidFill>
                  <a:srgbClr val="002060"/>
                </a:solidFill>
                <a:latin typeface="Arial" charset="0"/>
                <a:cs typeface="Arial" charset="0"/>
                <a:sym typeface="Symbol"/>
              </a:rPr>
              <a:t> </a:t>
            </a:r>
            <a:r>
              <a:rPr lang="fr-FR" sz="2000" i="1" u="sng" dirty="0">
                <a:solidFill>
                  <a:srgbClr val="002060"/>
                </a:solidFill>
                <a:latin typeface="Arial" charset="0"/>
                <a:cs typeface="Arial" charset="0"/>
                <a:sym typeface="Symbol"/>
              </a:rPr>
              <a:t>Conversion</a:t>
            </a:r>
            <a:r>
              <a:rPr lang="fr-FR" sz="2000" i="1" dirty="0">
                <a:solidFill>
                  <a:srgbClr val="002060"/>
                </a:solidFill>
                <a:latin typeface="Arial" charset="0"/>
                <a:cs typeface="Arial" charset="0"/>
                <a:sym typeface="Symbol"/>
              </a:rPr>
              <a:t> : </a:t>
            </a:r>
            <a:r>
              <a:rPr lang="fr-FR" sz="2000" b="1" dirty="0">
                <a:solidFill>
                  <a:srgbClr val="002060"/>
                </a:solidFill>
                <a:latin typeface="Arial" charset="0"/>
                <a:cs typeface="Arial" charset="0"/>
                <a:sym typeface="Symbol"/>
              </a:rPr>
              <a:t>1 D = 3,3.10 </a:t>
            </a:r>
            <a:r>
              <a:rPr lang="fr-FR" sz="2000" b="1" baseline="30000" dirty="0">
                <a:solidFill>
                  <a:srgbClr val="002060"/>
                </a:solidFill>
                <a:latin typeface="Arial" charset="0"/>
                <a:cs typeface="Arial" charset="0"/>
                <a:sym typeface="Symbol"/>
              </a:rPr>
              <a:t>– 30</a:t>
            </a:r>
            <a:r>
              <a:rPr lang="fr-FR" sz="2000" b="1" dirty="0">
                <a:solidFill>
                  <a:srgbClr val="002060"/>
                </a:solidFill>
                <a:latin typeface="Arial" charset="0"/>
                <a:cs typeface="Arial" charset="0"/>
                <a:sym typeface="Symbol"/>
              </a:rPr>
              <a:t> </a:t>
            </a:r>
            <a:r>
              <a:rPr lang="fr-FR" sz="2000" b="1" dirty="0" err="1" smtClean="0">
                <a:solidFill>
                  <a:srgbClr val="002060"/>
                </a:solidFill>
                <a:latin typeface="Arial" charset="0"/>
                <a:cs typeface="Arial" charset="0"/>
                <a:sym typeface="Symbol"/>
              </a:rPr>
              <a:t>C.m</a:t>
            </a:r>
            <a:endParaRPr lang="fr-FR" b="1" dirty="0">
              <a:solidFill>
                <a:schemeClr val="tx1">
                  <a:lumMod val="95000"/>
                  <a:lumOff val="5000"/>
                </a:schemeClr>
              </a:solidFill>
              <a:latin typeface="Arial" charset="0"/>
              <a:cs typeface="Arial" charset="0"/>
              <a:sym typeface="Symbol"/>
            </a:endParaRPr>
          </a:p>
        </p:txBody>
      </p:sp>
      <p:sp>
        <p:nvSpPr>
          <p:cNvPr id="31" name="ZoneTexte 16"/>
          <p:cNvSpPr txBox="1">
            <a:spLocks noChangeArrowheads="1"/>
          </p:cNvSpPr>
          <p:nvPr/>
        </p:nvSpPr>
        <p:spPr bwMode="auto">
          <a:xfrm>
            <a:off x="7448996" y="956642"/>
            <a:ext cx="1552575" cy="708025"/>
          </a:xfrm>
          <a:prstGeom prst="rect">
            <a:avLst/>
          </a:prstGeom>
          <a:noFill/>
          <a:ln w="9525">
            <a:noFill/>
            <a:miter lim="800000"/>
            <a:headEnd/>
            <a:tailEnd/>
          </a:ln>
        </p:spPr>
        <p:txBody>
          <a:bodyPr wrap="none">
            <a:spAutoFit/>
          </a:bodyPr>
          <a:lstStyle/>
          <a:p>
            <a:r>
              <a:rPr lang="fr-FR" sz="4000" dirty="0"/>
              <a:t>A – B </a:t>
            </a:r>
          </a:p>
        </p:txBody>
      </p:sp>
      <p:sp>
        <p:nvSpPr>
          <p:cNvPr id="32" name="Rectangle 17"/>
          <p:cNvSpPr>
            <a:spLocks noChangeArrowheads="1"/>
          </p:cNvSpPr>
          <p:nvPr/>
        </p:nvSpPr>
        <p:spPr bwMode="auto">
          <a:xfrm>
            <a:off x="7233096" y="596280"/>
            <a:ext cx="795338"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sp>
        <p:nvSpPr>
          <p:cNvPr id="33" name="Rectangle 18"/>
          <p:cNvSpPr>
            <a:spLocks noChangeArrowheads="1"/>
          </p:cNvSpPr>
          <p:nvPr/>
        </p:nvSpPr>
        <p:spPr bwMode="auto">
          <a:xfrm>
            <a:off x="8241159" y="59628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34" name="Connecteur droit avec flèche 33"/>
          <p:cNvCxnSpPr/>
          <p:nvPr/>
        </p:nvCxnSpPr>
        <p:spPr>
          <a:xfrm>
            <a:off x="7522021" y="167736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9"/>
          <p:cNvGraphicFramePr>
            <a:graphicFrameLocks noChangeAspect="1"/>
          </p:cNvGraphicFramePr>
          <p:nvPr/>
        </p:nvGraphicFramePr>
        <p:xfrm>
          <a:off x="7953821" y="1748805"/>
          <a:ext cx="287338" cy="600075"/>
        </p:xfrm>
        <a:graphic>
          <a:graphicData uri="http://schemas.openxmlformats.org/presentationml/2006/ole">
            <p:oleObj spid="_x0000_s3077" name="Équation" r:id="rId5" imgW="126720" imgH="253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left)">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left)">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wipe(left)">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800" decel="100000"/>
                                        <p:tgtEl>
                                          <p:spTgt spid="24"/>
                                        </p:tgtEl>
                                      </p:cBhvr>
                                    </p:animEffect>
                                    <p:anim calcmode="lin" valueType="num">
                                      <p:cBhvr>
                                        <p:cTn id="47" dur="800" decel="100000" fill="hold"/>
                                        <p:tgtEl>
                                          <p:spTgt spid="24"/>
                                        </p:tgtEl>
                                        <p:attrNameLst>
                                          <p:attrName>style.rotation</p:attrName>
                                        </p:attrNameLst>
                                      </p:cBhvr>
                                      <p:tavLst>
                                        <p:tav tm="0">
                                          <p:val>
                                            <p:fltVal val="-90"/>
                                          </p:val>
                                        </p:tav>
                                        <p:tav tm="100000">
                                          <p:val>
                                            <p:fltVal val="0"/>
                                          </p:val>
                                        </p:tav>
                                      </p:tavLst>
                                    </p:anim>
                                    <p:anim calcmode="lin" valueType="num">
                                      <p:cBhvr>
                                        <p:cTn id="48" dur="800" decel="100000" fill="hold"/>
                                        <p:tgtEl>
                                          <p:spTgt spid="24"/>
                                        </p:tgtEl>
                                        <p:attrNameLst>
                                          <p:attrName>ppt_x</p:attrName>
                                        </p:attrNameLst>
                                      </p:cBhvr>
                                      <p:tavLst>
                                        <p:tav tm="0">
                                          <p:val>
                                            <p:strVal val="#ppt_x+0.4"/>
                                          </p:val>
                                        </p:tav>
                                        <p:tav tm="100000">
                                          <p:val>
                                            <p:strVal val="#ppt_x-0.05"/>
                                          </p:val>
                                        </p:tav>
                                      </p:tavLst>
                                    </p:anim>
                                    <p:anim calcmode="lin" valueType="num">
                                      <p:cBhvr>
                                        <p:cTn id="49" dur="800" decel="100000" fill="hold"/>
                                        <p:tgtEl>
                                          <p:spTgt spid="2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52" presetID="3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800" decel="100000"/>
                                        <p:tgtEl>
                                          <p:spTgt spid="25"/>
                                        </p:tgtEl>
                                      </p:cBhvr>
                                    </p:animEffect>
                                    <p:anim calcmode="lin" valueType="num">
                                      <p:cBhvr>
                                        <p:cTn id="55" dur="800" decel="100000" fill="hold"/>
                                        <p:tgtEl>
                                          <p:spTgt spid="25"/>
                                        </p:tgtEl>
                                        <p:attrNameLst>
                                          <p:attrName>style.rotation</p:attrName>
                                        </p:attrNameLst>
                                      </p:cBhvr>
                                      <p:tavLst>
                                        <p:tav tm="0">
                                          <p:val>
                                            <p:fltVal val="-90"/>
                                          </p:val>
                                        </p:tav>
                                        <p:tav tm="100000">
                                          <p:val>
                                            <p:fltVal val="0"/>
                                          </p:val>
                                        </p:tav>
                                      </p:tavLst>
                                    </p:anim>
                                    <p:anim calcmode="lin" valueType="num">
                                      <p:cBhvr>
                                        <p:cTn id="56" dur="800" decel="100000" fill="hold"/>
                                        <p:tgtEl>
                                          <p:spTgt spid="25"/>
                                        </p:tgtEl>
                                        <p:attrNameLst>
                                          <p:attrName>ppt_x</p:attrName>
                                        </p:attrNameLst>
                                      </p:cBhvr>
                                      <p:tavLst>
                                        <p:tav tm="0">
                                          <p:val>
                                            <p:strVal val="#ppt_x+0.4"/>
                                          </p:val>
                                        </p:tav>
                                        <p:tav tm="100000">
                                          <p:val>
                                            <p:strVal val="#ppt_x-0.05"/>
                                          </p:val>
                                        </p:tav>
                                      </p:tavLst>
                                    </p:anim>
                                    <p:anim calcmode="lin" valueType="num">
                                      <p:cBhvr>
                                        <p:cTn id="57" dur="800" decel="100000" fill="hold"/>
                                        <p:tgtEl>
                                          <p:spTgt spid="25"/>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950" y="360363"/>
            <a:ext cx="8928100" cy="1484312"/>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smtClean="0">
                <a:solidFill>
                  <a:srgbClr val="002060"/>
                </a:solidFill>
                <a:latin typeface="Arial" pitchFamily="34" charset="0"/>
                <a:ea typeface="Calibri" pitchFamily="34" charset="0"/>
                <a:cs typeface="Arial" pitchFamily="34" charset="0"/>
                <a:sym typeface="Wingdings 2" pitchFamily="18" charset="2"/>
              </a:rPr>
              <a:t></a:t>
            </a:r>
            <a:r>
              <a:rPr lang="fr-FR" sz="2000" dirty="0" smtClean="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dipolaires de chacune des liaisons</a:t>
            </a:r>
            <a:r>
              <a:rPr lang="fr-FR" sz="2000" dirty="0" smtClean="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3078" name="Rectangle 2"/>
          <p:cNvSpPr>
            <a:spLocks noChangeArrowheads="1"/>
          </p:cNvSpPr>
          <p:nvPr/>
        </p:nvSpPr>
        <p:spPr bwMode="auto">
          <a:xfrm>
            <a:off x="0" y="0"/>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4" name="ZoneTexte 3"/>
          <p:cNvSpPr txBox="1"/>
          <p:nvPr/>
        </p:nvSpPr>
        <p:spPr>
          <a:xfrm>
            <a:off x="250825" y="1052513"/>
            <a:ext cx="8592417" cy="707886"/>
          </a:xfrm>
          <a:prstGeom prst="rect">
            <a:avLst/>
          </a:prstGeom>
          <a:noFill/>
        </p:spPr>
        <p:txBody>
          <a:bodyPr wrap="none">
            <a:spAutoFit/>
          </a:bodyPr>
          <a:lstStyle/>
          <a:p>
            <a:pPr>
              <a:defRPr/>
            </a:pP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Une molécule présentant un </a:t>
            </a:r>
            <a:r>
              <a:rPr lang="fr-FR" sz="2000" b="1" u="sng" dirty="0">
                <a:solidFill>
                  <a:srgbClr val="002060"/>
                </a:solidFill>
                <a:latin typeface="Arial" pitchFamily="34" charset="0"/>
                <a:cs typeface="Arial" pitchFamily="34" charset="0"/>
                <a:sym typeface="Wingdings"/>
              </a:rPr>
              <a:t>moment dipolaire nul</a:t>
            </a: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est </a:t>
            </a:r>
            <a:r>
              <a:rPr lang="fr-FR" sz="2000" b="1" u="sng" dirty="0">
                <a:solidFill>
                  <a:srgbClr val="FF0000"/>
                </a:solidFill>
                <a:latin typeface="Arial" pitchFamily="34" charset="0"/>
                <a:cs typeface="Arial" pitchFamily="34" charset="0"/>
                <a:sym typeface="Wingdings"/>
              </a:rPr>
              <a:t>APOLAIRE</a:t>
            </a:r>
            <a:r>
              <a:rPr lang="fr-FR" sz="2000" b="1" dirty="0">
                <a:solidFill>
                  <a:schemeClr val="tx1">
                    <a:lumMod val="95000"/>
                    <a:lumOff val="5000"/>
                  </a:schemeClr>
                </a:solidFill>
                <a:latin typeface="Arial" pitchFamily="34" charset="0"/>
                <a:cs typeface="Arial" pitchFamily="34" charset="0"/>
                <a:sym typeface="Wingdings"/>
              </a:rPr>
              <a:t> </a:t>
            </a:r>
            <a:r>
              <a:rPr lang="fr-FR" sz="2000" b="1" dirty="0">
                <a:solidFill>
                  <a:srgbClr val="002060"/>
                </a:solidFill>
                <a:latin typeface="Arial" pitchFamily="34" charset="0"/>
                <a:cs typeface="Arial" pitchFamily="34" charset="0"/>
                <a:sym typeface="Wingdings"/>
              </a:rPr>
              <a:t>;</a:t>
            </a:r>
            <a:endParaRPr lang="fr-FR" sz="2000" dirty="0">
              <a:solidFill>
                <a:srgbClr val="002060"/>
              </a:solidFill>
              <a:latin typeface="Arial" pitchFamily="34" charset="0"/>
              <a:cs typeface="Arial" pitchFamily="34" charset="0"/>
              <a:sym typeface="Symbol"/>
            </a:endParaRPr>
          </a:p>
          <a:p>
            <a:pPr>
              <a:defRPr/>
            </a:pP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Une molécule présentant un </a:t>
            </a:r>
            <a:r>
              <a:rPr lang="fr-FR" sz="2000" b="1" u="sng" dirty="0">
                <a:solidFill>
                  <a:srgbClr val="002060"/>
                </a:solidFill>
                <a:latin typeface="Arial" pitchFamily="34" charset="0"/>
                <a:cs typeface="Arial" pitchFamily="34" charset="0"/>
                <a:sym typeface="Wingdings"/>
              </a:rPr>
              <a:t>moment dipolaire non nul</a:t>
            </a:r>
            <a:r>
              <a:rPr lang="fr-FR" sz="2000" b="1" dirty="0">
                <a:solidFill>
                  <a:srgbClr val="002060"/>
                </a:solidFill>
                <a:latin typeface="Arial" pitchFamily="34" charset="0"/>
                <a:cs typeface="Arial" pitchFamily="34" charset="0"/>
                <a:sym typeface="Wingdings"/>
              </a:rPr>
              <a:t> </a:t>
            </a:r>
            <a:r>
              <a:rPr lang="fr-FR" sz="2000" dirty="0">
                <a:solidFill>
                  <a:srgbClr val="002060"/>
                </a:solidFill>
                <a:latin typeface="Arial" pitchFamily="34" charset="0"/>
                <a:cs typeface="Arial" pitchFamily="34" charset="0"/>
                <a:sym typeface="Wingdings"/>
              </a:rPr>
              <a:t>est </a:t>
            </a:r>
            <a:r>
              <a:rPr lang="fr-FR" sz="2000" b="1" u="sng" dirty="0">
                <a:solidFill>
                  <a:srgbClr val="FF0000"/>
                </a:solidFill>
                <a:latin typeface="Arial" pitchFamily="34" charset="0"/>
                <a:cs typeface="Arial" pitchFamily="34" charset="0"/>
                <a:sym typeface="Wingdings"/>
              </a:rPr>
              <a:t>POLAIRE</a:t>
            </a:r>
            <a:r>
              <a:rPr lang="fr-FR" sz="2000" b="1" dirty="0">
                <a:solidFill>
                  <a:schemeClr val="tx1">
                    <a:lumMod val="95000"/>
                    <a:lumOff val="5000"/>
                  </a:schemeClr>
                </a:solidFill>
                <a:latin typeface="Arial" pitchFamily="34" charset="0"/>
                <a:cs typeface="Arial" pitchFamily="34" charset="0"/>
                <a:sym typeface="Wingdings"/>
              </a:rPr>
              <a:t> </a:t>
            </a:r>
            <a:r>
              <a:rPr lang="fr-FR" sz="2000" b="1" dirty="0">
                <a:solidFill>
                  <a:srgbClr val="002060"/>
                </a:solidFill>
                <a:latin typeface="Arial" pitchFamily="34" charset="0"/>
                <a:cs typeface="Arial" pitchFamily="34" charset="0"/>
                <a:sym typeface="Wingdings"/>
              </a:rPr>
              <a:t>;</a:t>
            </a:r>
            <a:endParaRPr lang="fr-FR" sz="2000" dirty="0">
              <a:solidFill>
                <a:srgbClr val="002060"/>
              </a:solidFill>
              <a:latin typeface="Arial" pitchFamily="34" charset="0"/>
              <a:cs typeface="Arial" pitchFamily="34" charset="0"/>
              <a:sym typeface="Symbol"/>
            </a:endParaRPr>
          </a:p>
        </p:txBody>
      </p:sp>
      <p:sp>
        <p:nvSpPr>
          <p:cNvPr id="3080" name="Rectangle 1"/>
          <p:cNvSpPr>
            <a:spLocks noChangeArrowheads="1"/>
          </p:cNvSpPr>
          <p:nvPr/>
        </p:nvSpPr>
        <p:spPr bwMode="auto">
          <a:xfrm>
            <a:off x="1619250" y="1989138"/>
            <a:ext cx="7380288" cy="646112"/>
          </a:xfrm>
          <a:prstGeom prst="rect">
            <a:avLst/>
          </a:prstGeom>
          <a:solidFill>
            <a:srgbClr val="FFC000"/>
          </a:solidFill>
          <a:ln w="9525">
            <a:noFill/>
            <a:miter lim="800000"/>
            <a:headEnd/>
            <a:tailEnd/>
          </a:ln>
        </p:spPr>
        <p:txBody>
          <a:bodyPr anchor="ctr">
            <a:spAutoFit/>
          </a:bodyPr>
          <a:lstStyle/>
          <a:p>
            <a:pPr algn="just" eaLnBrk="0" hangingPunct="0"/>
            <a:r>
              <a:rPr lang="fr-FR" i="1"/>
              <a:t>Connaître la géométrie d’une molécule est primordial pour déterminer le caractère polaire ou apolaire d’une molécule.</a:t>
            </a:r>
          </a:p>
        </p:txBody>
      </p:sp>
      <p:pic>
        <p:nvPicPr>
          <p:cNvPr id="3081" name="Picture 1"/>
          <p:cNvPicPr>
            <a:picLocks noChangeAspect="1" noChangeArrowheads="1"/>
          </p:cNvPicPr>
          <p:nvPr/>
        </p:nvPicPr>
        <p:blipFill>
          <a:blip r:embed="rId3" cstate="print"/>
          <a:srcRect/>
          <a:stretch>
            <a:fillRect/>
          </a:stretch>
        </p:blipFill>
        <p:spPr bwMode="auto">
          <a:xfrm>
            <a:off x="971550" y="1916113"/>
            <a:ext cx="565150" cy="649287"/>
          </a:xfrm>
          <a:prstGeom prst="rect">
            <a:avLst/>
          </a:prstGeom>
          <a:noFill/>
          <a:ln w="9525">
            <a:noFill/>
            <a:miter lim="800000"/>
            <a:headEnd/>
            <a:tailEnd/>
          </a:ln>
        </p:spPr>
      </p:pic>
      <p:sp>
        <p:nvSpPr>
          <p:cNvPr id="2058" name="Rectangle 2"/>
          <p:cNvSpPr>
            <a:spLocks noChangeArrowheads="1"/>
          </p:cNvSpPr>
          <p:nvPr/>
        </p:nvSpPr>
        <p:spPr bwMode="auto">
          <a:xfrm>
            <a:off x="0" y="2708920"/>
            <a:ext cx="9144000" cy="2154436"/>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r>
              <a:rPr lang="fr-FR" sz="1000" dirty="0">
                <a:latin typeface="Times New Roman" pitchFamily="18" charset="0"/>
                <a:cs typeface="Times New Roman" pitchFamily="18" charset="0"/>
              </a:rPr>
              <a:t> </a:t>
            </a:r>
            <a:endParaRPr lang="fr-FR" sz="300" dirty="0">
              <a:latin typeface="Times New Roman" pitchFamily="18" charset="0"/>
              <a:cs typeface="Times New Roman" pitchFamily="18" charset="0"/>
            </a:endParaRPr>
          </a:p>
          <a:p>
            <a:pPr algn="just">
              <a:defRPr/>
            </a:pPr>
            <a:r>
              <a:rPr lang="fr-FR" sz="2000" u="sng" dirty="0">
                <a:latin typeface="Times New Roman" pitchFamily="18" charset="0"/>
                <a:cs typeface="Times New Roman" pitchFamily="18" charset="0"/>
              </a:rPr>
              <a:t>Données</a:t>
            </a:r>
            <a:r>
              <a:rPr lang="fr-FR" sz="2000" dirty="0">
                <a:latin typeface="Times New Roman" pitchFamily="18" charset="0"/>
                <a:cs typeface="Times New Roman" pitchFamily="18" charset="0"/>
              </a:rPr>
              <a:t> : </a:t>
            </a:r>
            <a:endParaRPr lang="fr-FR" sz="2000" dirty="0" smtClean="0">
              <a:latin typeface="Times New Roman" pitchFamily="18" charset="0"/>
              <a:cs typeface="Times New Roman" pitchFamily="18" charset="0"/>
            </a:endParaRPr>
          </a:p>
          <a:p>
            <a:pPr algn="just">
              <a:defRPr/>
            </a:pPr>
            <a:r>
              <a:rPr lang="fr-FR" sz="2000" dirty="0" smtClean="0">
                <a:latin typeface="Times New Roman" pitchFamily="18" charset="0"/>
                <a:cs typeface="Times New Roman" pitchFamily="18" charset="0"/>
              </a:rPr>
              <a:t>    - </a:t>
            </a:r>
            <a:r>
              <a:rPr lang="fr-FR" sz="2000" dirty="0">
                <a:latin typeface="Times New Roman" pitchFamily="18" charset="0"/>
                <a:cs typeface="Times New Roman" pitchFamily="18" charset="0"/>
              </a:rPr>
              <a:t>moment dipolaire de la liaison Be-H dans l’hydrure de béryllium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Be</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0,65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defRPr/>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moment dipolaire de la liaison O-H dans l’eau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O</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1,51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pic>
        <p:nvPicPr>
          <p:cNvPr id="2059" name="Picture 3"/>
          <p:cNvPicPr>
            <a:picLocks noChangeAspect="1" noChangeArrowheads="1"/>
          </p:cNvPicPr>
          <p:nvPr/>
        </p:nvPicPr>
        <p:blipFill>
          <a:blip r:embed="rId4" cstate="print"/>
          <a:srcRect/>
          <a:stretch>
            <a:fillRect/>
          </a:stretch>
        </p:blipFill>
        <p:spPr bwMode="auto">
          <a:xfrm>
            <a:off x="6008688" y="5157192"/>
            <a:ext cx="2663825" cy="1166812"/>
          </a:xfrm>
          <a:prstGeom prst="rect">
            <a:avLst/>
          </a:prstGeom>
          <a:noFill/>
          <a:ln w="9525">
            <a:noFill/>
            <a:miter lim="800000"/>
            <a:headEnd/>
            <a:tailEnd/>
          </a:ln>
        </p:spPr>
      </p:pic>
      <p:sp>
        <p:nvSpPr>
          <p:cNvPr id="9" name="ZoneTexte 8"/>
          <p:cNvSpPr txBox="1">
            <a:spLocks noChangeArrowheads="1"/>
          </p:cNvSpPr>
          <p:nvPr/>
        </p:nvSpPr>
        <p:spPr bwMode="auto">
          <a:xfrm>
            <a:off x="395536" y="4797152"/>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10" name="Connecteur droit avec flèche 9"/>
          <p:cNvCxnSpPr/>
          <p:nvPr/>
        </p:nvCxnSpPr>
        <p:spPr>
          <a:xfrm flipH="1">
            <a:off x="6156325" y="5949354"/>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62" name="Rectangle 11"/>
          <p:cNvSpPr>
            <a:spLocks noChangeArrowheads="1"/>
          </p:cNvSpPr>
          <p:nvPr/>
        </p:nvSpPr>
        <p:spPr bwMode="auto">
          <a:xfrm>
            <a:off x="5514975" y="5169892"/>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3" name="Rectangle 12"/>
          <p:cNvSpPr>
            <a:spLocks noChangeArrowheads="1"/>
          </p:cNvSpPr>
          <p:nvPr/>
        </p:nvSpPr>
        <p:spPr bwMode="auto">
          <a:xfrm>
            <a:off x="6523038" y="5169892"/>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4" name="Rectangle 13"/>
          <p:cNvSpPr>
            <a:spLocks noChangeArrowheads="1"/>
          </p:cNvSpPr>
          <p:nvPr/>
        </p:nvSpPr>
        <p:spPr bwMode="auto">
          <a:xfrm>
            <a:off x="8169275" y="5157192"/>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065" name="Rectangle 14"/>
          <p:cNvSpPr>
            <a:spLocks noChangeArrowheads="1"/>
          </p:cNvSpPr>
          <p:nvPr/>
        </p:nvSpPr>
        <p:spPr bwMode="auto">
          <a:xfrm>
            <a:off x="7232650" y="5228629"/>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5949354"/>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440488" y="6020792"/>
          <a:ext cx="373062" cy="600075"/>
        </p:xfrm>
        <a:graphic>
          <a:graphicData uri="http://schemas.openxmlformats.org/presentationml/2006/ole">
            <p:oleObj spid="_x0000_s4098" name="Équation" r:id="rId5" imgW="164880" imgH="253800" progId="">
              <p:embed/>
            </p:oleObj>
          </a:graphicData>
        </a:graphic>
      </p:graphicFrame>
      <p:graphicFrame>
        <p:nvGraphicFramePr>
          <p:cNvPr id="2051" name="Object 6"/>
          <p:cNvGraphicFramePr>
            <a:graphicFrameLocks noChangeAspect="1"/>
          </p:cNvGraphicFramePr>
          <p:nvPr/>
        </p:nvGraphicFramePr>
        <p:xfrm>
          <a:off x="8015288" y="6020792"/>
          <a:ext cx="373062" cy="600075"/>
        </p:xfrm>
        <a:graphic>
          <a:graphicData uri="http://schemas.openxmlformats.org/presentationml/2006/ole">
            <p:oleObj spid="_x0000_s4099" name="Équation" r:id="rId6" imgW="164880" imgH="253800" progId="">
              <p:embed/>
            </p:oleObj>
          </a:graphicData>
        </a:graphic>
      </p:graphicFrame>
      <p:sp>
        <p:nvSpPr>
          <p:cNvPr id="23" name="ZoneTexte 22"/>
          <p:cNvSpPr txBox="1">
            <a:spLocks noChangeArrowheads="1"/>
          </p:cNvSpPr>
          <p:nvPr/>
        </p:nvSpPr>
        <p:spPr bwMode="auto">
          <a:xfrm>
            <a:off x="468313" y="5662315"/>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2052" name="Object 7"/>
          <p:cNvGraphicFramePr>
            <a:graphicFrameLocks noChangeAspect="1"/>
          </p:cNvGraphicFramePr>
          <p:nvPr/>
        </p:nvGraphicFramePr>
        <p:xfrm>
          <a:off x="1809750" y="5494040"/>
          <a:ext cx="3070225" cy="600075"/>
        </p:xfrm>
        <a:graphic>
          <a:graphicData uri="http://schemas.openxmlformats.org/presentationml/2006/ole">
            <p:oleObj spid="_x0000_s4100" name="Équation" r:id="rId7" imgW="1358640" imgH="253800" progId="">
              <p:embed/>
            </p:oleObj>
          </a:graphicData>
        </a:graphic>
      </p:graphicFrame>
      <p:sp>
        <p:nvSpPr>
          <p:cNvPr id="25" name="Rectangle 24"/>
          <p:cNvSpPr/>
          <p:nvPr/>
        </p:nvSpPr>
        <p:spPr>
          <a:xfrm>
            <a:off x="781050" y="6227465"/>
            <a:ext cx="4078168" cy="400110"/>
          </a:xfrm>
          <a:prstGeom prst="rect">
            <a:avLst/>
          </a:prstGeom>
        </p:spPr>
        <p:txBody>
          <a:bodyPr wrap="none">
            <a:spAutoFit/>
          </a:bodyPr>
          <a:lstStyle/>
          <a:p>
            <a:pPr>
              <a:defRPr/>
            </a:pPr>
            <a:r>
              <a:rPr lang="fr-FR" sz="2000" b="1" u="sng" dirty="0">
                <a:solidFill>
                  <a:schemeClr val="tx1">
                    <a:lumMod val="95000"/>
                    <a:lumOff val="5000"/>
                  </a:schemeClr>
                </a:solidFill>
                <a:sym typeface="Wingdings"/>
              </a:rPr>
              <a:t>L’hydrure de béryllium est </a:t>
            </a:r>
            <a:r>
              <a:rPr lang="fr-FR" sz="2000" b="1" u="sng" dirty="0">
                <a:solidFill>
                  <a:srgbClr val="FF0000"/>
                </a:solidFill>
                <a:sym typeface="Wingdings"/>
              </a:rPr>
              <a:t>APOLAIRE</a:t>
            </a:r>
            <a:endParaRPr lang="fr-FR" sz="2000" b="1" u="sng" dirty="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2000" fill="hold"/>
                                        <p:tgtEl>
                                          <p:spTgt spid="2059"/>
                                        </p:tgtEl>
                                        <p:attrNameLst>
                                          <p:attrName>ppt_w</p:attrName>
                                        </p:attrNameLst>
                                      </p:cBhvr>
                                      <p:tavLst>
                                        <p:tav tm="0" fmla="#ppt_w*sin(2.5*pi*$)">
                                          <p:val>
                                            <p:fltVal val="0"/>
                                          </p:val>
                                        </p:tav>
                                        <p:tav tm="100000">
                                          <p:val>
                                            <p:fltVal val="1"/>
                                          </p:val>
                                        </p:tav>
                                      </p:tavLst>
                                    </p:anim>
                                    <p:anim calcmode="lin" valueType="num">
                                      <p:cBhvr>
                                        <p:cTn id="13" dur="2000" fill="hold"/>
                                        <p:tgtEl>
                                          <p:spTgt spid="205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dissolve">
                                      <p:cBhvr>
                                        <p:cTn id="23" dur="500"/>
                                        <p:tgtEl>
                                          <p:spTgt spid="206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63"/>
                                        </p:tgtEl>
                                        <p:attrNameLst>
                                          <p:attrName>style.visibility</p:attrName>
                                        </p:attrNameLst>
                                      </p:cBhvr>
                                      <p:to>
                                        <p:strVal val="visible"/>
                                      </p:to>
                                    </p:set>
                                    <p:animEffect transition="in" filter="dissolve">
                                      <p:cBhvr>
                                        <p:cTn id="26" dur="500"/>
                                        <p:tgtEl>
                                          <p:spTgt spid="206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dissolv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65"/>
                                        </p:tgtEl>
                                        <p:attrNameLst>
                                          <p:attrName>style.visibility</p:attrName>
                                        </p:attrNameLst>
                                      </p:cBhvr>
                                      <p:to>
                                        <p:strVal val="visible"/>
                                      </p:to>
                                    </p:set>
                                    <p:animEffect transition="in" filter="dissolve">
                                      <p:cBhvr>
                                        <p:cTn id="39" dur="500"/>
                                        <p:tgtEl>
                                          <p:spTgt spid="206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dissolve">
                                      <p:cBhvr>
                                        <p:cTn id="42" dur="500"/>
                                        <p:tgtEl>
                                          <p:spTgt spid="20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par>
                                <p:cTn id="48" presetID="9" presetClass="entr" presetSubtype="0"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dissolve">
                                      <p:cBhvr>
                                        <p:cTn id="50" dur="500"/>
                                        <p:tgtEl>
                                          <p:spTgt spid="20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dissolve">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9" grpId="0"/>
      <p:bldP spid="2062" grpId="0"/>
      <p:bldP spid="2063" grpId="0"/>
      <p:bldP spid="2064" grpId="0"/>
      <p:bldP spid="2065" grpId="0"/>
      <p:bldP spid="23"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5576888" y="3860800"/>
            <a:ext cx="3392487" cy="1450975"/>
            <a:chOff x="5576888" y="3860800"/>
            <a:chExt cx="3392487" cy="1450975"/>
          </a:xfrm>
        </p:grpSpPr>
        <p:pic>
          <p:nvPicPr>
            <p:cNvPr id="21" name="Picture 5"/>
            <p:cNvPicPr>
              <a:picLocks noChangeAspect="1" noChangeArrowheads="1"/>
            </p:cNvPicPr>
            <p:nvPr/>
          </p:nvPicPr>
          <p:blipFill>
            <a:blip r:embed="rId3" cstate="print"/>
            <a:srcRect/>
            <a:stretch>
              <a:fillRect/>
            </a:stretch>
          </p:blipFill>
          <p:spPr bwMode="auto">
            <a:xfrm>
              <a:off x="5576888" y="3860800"/>
              <a:ext cx="3392487" cy="1450975"/>
            </a:xfrm>
            <a:prstGeom prst="rect">
              <a:avLst/>
            </a:prstGeom>
            <a:noFill/>
            <a:ln w="9525">
              <a:noFill/>
              <a:miter lim="800000"/>
              <a:headEnd/>
              <a:tailEnd/>
            </a:ln>
          </p:spPr>
        </p:pic>
        <p:cxnSp>
          <p:nvCxnSpPr>
            <p:cNvPr id="51" name="Connecteur droit 50"/>
            <p:cNvCxnSpPr/>
            <p:nvPr/>
          </p:nvCxnSpPr>
          <p:spPr>
            <a:xfrm>
              <a:off x="7092280" y="4497545"/>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092280" y="3898331"/>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08" name="Picture 3"/>
          <p:cNvPicPr>
            <a:picLocks noChangeAspect="1" noChangeArrowheads="1"/>
          </p:cNvPicPr>
          <p:nvPr/>
        </p:nvPicPr>
        <p:blipFill>
          <a:blip r:embed="rId4" cstate="print"/>
          <a:srcRect/>
          <a:stretch>
            <a:fillRect/>
          </a:stretch>
        </p:blipFill>
        <p:spPr bwMode="auto">
          <a:xfrm>
            <a:off x="6008688" y="2262188"/>
            <a:ext cx="2663825" cy="1166812"/>
          </a:xfrm>
          <a:prstGeom prst="rect">
            <a:avLst/>
          </a:prstGeom>
          <a:noFill/>
          <a:ln w="9525">
            <a:noFill/>
            <a:miter lim="800000"/>
            <a:headEnd/>
            <a:tailEnd/>
          </a:ln>
        </p:spPr>
      </p:pic>
      <p:cxnSp>
        <p:nvCxnSpPr>
          <p:cNvPr id="10" name="Connecteur droit avec flèche 9"/>
          <p:cNvCxnSpPr/>
          <p:nvPr/>
        </p:nvCxnSpPr>
        <p:spPr>
          <a:xfrm flipH="1">
            <a:off x="6156325" y="3044949"/>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111" name="Rectangle 11"/>
          <p:cNvSpPr>
            <a:spLocks noChangeArrowheads="1"/>
          </p:cNvSpPr>
          <p:nvPr/>
        </p:nvSpPr>
        <p:spPr bwMode="auto">
          <a:xfrm>
            <a:off x="5514975" y="2265487"/>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2" name="Rectangle 12"/>
          <p:cNvSpPr>
            <a:spLocks noChangeArrowheads="1"/>
          </p:cNvSpPr>
          <p:nvPr/>
        </p:nvSpPr>
        <p:spPr bwMode="auto">
          <a:xfrm>
            <a:off x="6523038" y="2265487"/>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3" name="Rectangle 13"/>
          <p:cNvSpPr>
            <a:spLocks noChangeArrowheads="1"/>
          </p:cNvSpPr>
          <p:nvPr/>
        </p:nvSpPr>
        <p:spPr bwMode="auto">
          <a:xfrm>
            <a:off x="8169275" y="2252787"/>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4114" name="Rectangle 14"/>
          <p:cNvSpPr>
            <a:spLocks noChangeArrowheads="1"/>
          </p:cNvSpPr>
          <p:nvPr/>
        </p:nvSpPr>
        <p:spPr bwMode="auto">
          <a:xfrm>
            <a:off x="7232650" y="2324224"/>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3044949"/>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383338" y="3044949"/>
          <a:ext cx="373062" cy="600075"/>
        </p:xfrm>
        <a:graphic>
          <a:graphicData uri="http://schemas.openxmlformats.org/presentationml/2006/ole">
            <p:oleObj spid="_x0000_s5122" name="Équation" r:id="rId5" imgW="164880" imgH="253800" progId="">
              <p:embed/>
            </p:oleObj>
          </a:graphicData>
        </a:graphic>
      </p:graphicFrame>
      <p:graphicFrame>
        <p:nvGraphicFramePr>
          <p:cNvPr id="2051" name="Object 6"/>
          <p:cNvGraphicFramePr>
            <a:graphicFrameLocks noChangeAspect="1"/>
          </p:cNvGraphicFramePr>
          <p:nvPr/>
        </p:nvGraphicFramePr>
        <p:xfrm>
          <a:off x="8027988" y="3044949"/>
          <a:ext cx="373062" cy="600075"/>
        </p:xfrm>
        <a:graphic>
          <a:graphicData uri="http://schemas.openxmlformats.org/presentationml/2006/ole">
            <p:oleObj spid="_x0000_s5123" name="Équation" r:id="rId6" imgW="164880" imgH="253800" progId="">
              <p:embed/>
            </p:oleObj>
          </a:graphicData>
        </a:graphic>
      </p:graphicFrame>
      <p:sp>
        <p:nvSpPr>
          <p:cNvPr id="22" name="ZoneTexte 21"/>
          <p:cNvSpPr txBox="1">
            <a:spLocks noChangeArrowheads="1"/>
          </p:cNvSpPr>
          <p:nvPr/>
        </p:nvSpPr>
        <p:spPr bwMode="auto">
          <a:xfrm>
            <a:off x="179388" y="4005263"/>
            <a:ext cx="5329237"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OH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l’oxygène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b="1" dirty="0">
                <a:solidFill>
                  <a:srgbClr val="002060"/>
                </a:solidFill>
                <a:latin typeface="Arial" pitchFamily="34" charset="0"/>
                <a:cs typeface="Arial" pitchFamily="34" charset="0"/>
                <a:sym typeface="Wingdings" pitchFamily="2" charset="2"/>
              </a:rPr>
              <a:t>E</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H-O-H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104,5°</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24" name="Connecteur droit avec flèche 23"/>
          <p:cNvCxnSpPr/>
          <p:nvPr/>
        </p:nvCxnSpPr>
        <p:spPr>
          <a:xfrm flipH="1">
            <a:off x="6297613" y="4365625"/>
            <a:ext cx="719137"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11"/>
          <p:cNvSpPr>
            <a:spLocks noChangeArrowheads="1"/>
          </p:cNvSpPr>
          <p:nvPr/>
        </p:nvSpPr>
        <p:spPr bwMode="auto">
          <a:xfrm>
            <a:off x="6371038" y="3573463"/>
            <a:ext cx="795337" cy="46037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rPr>
              <a:t>- </a:t>
            </a:r>
            <a:r>
              <a:rPr lang="fr-FR" sz="2400" b="1" dirty="0" err="1">
                <a:solidFill>
                  <a:srgbClr val="FF0000"/>
                </a:solidFill>
                <a:latin typeface="Symbol" pitchFamily="18" charset="2"/>
              </a:rPr>
              <a:t>d</a:t>
            </a:r>
            <a:r>
              <a:rPr lang="fr-FR" sz="2400" b="1" dirty="0" err="1">
                <a:solidFill>
                  <a:srgbClr val="FF0000"/>
                </a:solidFill>
                <a:latin typeface="Times New Roman" pitchFamily="18" charset="0"/>
                <a:cs typeface="Times New Roman" pitchFamily="18" charset="0"/>
              </a:rPr>
              <a:t>.e</a:t>
            </a:r>
            <a:endParaRPr lang="fr-FR" sz="2400" dirty="0">
              <a:solidFill>
                <a:srgbClr val="FF0000"/>
              </a:solidFill>
              <a:latin typeface="Times New Roman" pitchFamily="18" charset="0"/>
              <a:cs typeface="Times New Roman" pitchFamily="18" charset="0"/>
            </a:endParaRPr>
          </a:p>
        </p:txBody>
      </p:sp>
      <p:sp>
        <p:nvSpPr>
          <p:cNvPr id="27" name="Rectangle 12"/>
          <p:cNvSpPr>
            <a:spLocks noChangeArrowheads="1"/>
          </p:cNvSpPr>
          <p:nvPr/>
        </p:nvSpPr>
        <p:spPr bwMode="auto">
          <a:xfrm>
            <a:off x="5360988" y="4365625"/>
            <a:ext cx="795337" cy="460375"/>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8" name="Rectangle 13"/>
          <p:cNvSpPr>
            <a:spLocks noChangeArrowheads="1"/>
          </p:cNvSpPr>
          <p:nvPr/>
        </p:nvSpPr>
        <p:spPr bwMode="auto">
          <a:xfrm>
            <a:off x="7305675" y="3573463"/>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9" name="Rectangle 14"/>
          <p:cNvSpPr>
            <a:spLocks noChangeArrowheads="1"/>
          </p:cNvSpPr>
          <p:nvPr/>
        </p:nvSpPr>
        <p:spPr bwMode="auto">
          <a:xfrm>
            <a:off x="8313738" y="4365625"/>
            <a:ext cx="795337"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30" name="Connecteur droit avec flèche 29"/>
          <p:cNvCxnSpPr/>
          <p:nvPr/>
        </p:nvCxnSpPr>
        <p:spPr>
          <a:xfrm>
            <a:off x="7521575" y="4365625"/>
            <a:ext cx="719138" cy="6477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2"/>
          <p:cNvGraphicFramePr>
            <a:graphicFrameLocks noChangeAspect="1"/>
          </p:cNvGraphicFramePr>
          <p:nvPr/>
        </p:nvGraphicFramePr>
        <p:xfrm>
          <a:off x="6656388" y="4581525"/>
          <a:ext cx="373062" cy="600075"/>
        </p:xfrm>
        <a:graphic>
          <a:graphicData uri="http://schemas.openxmlformats.org/presentationml/2006/ole">
            <p:oleObj spid="_x0000_s5125" name="Équation" r:id="rId7" imgW="164880" imgH="253800" progId="">
              <p:embed/>
            </p:oleObj>
          </a:graphicData>
        </a:graphic>
      </p:graphicFrame>
      <p:graphicFrame>
        <p:nvGraphicFramePr>
          <p:cNvPr id="32" name="Object 3"/>
          <p:cNvGraphicFramePr>
            <a:graphicFrameLocks noChangeAspect="1"/>
          </p:cNvGraphicFramePr>
          <p:nvPr/>
        </p:nvGraphicFramePr>
        <p:xfrm>
          <a:off x="7521575" y="4581525"/>
          <a:ext cx="373063" cy="600075"/>
        </p:xfrm>
        <a:graphic>
          <a:graphicData uri="http://schemas.openxmlformats.org/presentationml/2006/ole">
            <p:oleObj spid="_x0000_s5126" name="Équation" r:id="rId8" imgW="164880" imgH="253800" progId="">
              <p:embed/>
            </p:oleObj>
          </a:graphicData>
        </a:graphic>
      </p:graphicFrame>
      <p:sp>
        <p:nvSpPr>
          <p:cNvPr id="33" name="ZoneTexte 32"/>
          <p:cNvSpPr txBox="1">
            <a:spLocks noChangeArrowheads="1"/>
          </p:cNvSpPr>
          <p:nvPr/>
        </p:nvSpPr>
        <p:spPr bwMode="auto">
          <a:xfrm>
            <a:off x="179388" y="4868863"/>
            <a:ext cx="1512887" cy="400110"/>
          </a:xfrm>
          <a:prstGeom prst="rect">
            <a:avLst/>
          </a:prstGeom>
          <a:noFill/>
          <a:ln w="9525">
            <a:noFill/>
            <a:miter lim="800000"/>
            <a:headEnd/>
            <a:tailEnd/>
          </a:ln>
        </p:spPr>
        <p:txBody>
          <a:bodyPr>
            <a:spAutoFit/>
          </a:bodyPr>
          <a:lstStyle/>
          <a:p>
            <a:r>
              <a:rPr lang="fr-FR" sz="2000" dirty="0">
                <a:solidFill>
                  <a:srgbClr val="002060"/>
                </a:solidFill>
                <a:sym typeface="Wingdings" pitchFamily="2" charset="2"/>
              </a:rPr>
              <a:t>On a donc : </a:t>
            </a:r>
            <a:endParaRPr lang="fr-FR" sz="2000" dirty="0">
              <a:solidFill>
                <a:srgbClr val="002060"/>
              </a:solidFill>
              <a:sym typeface="Symbol" pitchFamily="18" charset="2"/>
            </a:endParaRPr>
          </a:p>
        </p:txBody>
      </p:sp>
      <p:graphicFrame>
        <p:nvGraphicFramePr>
          <p:cNvPr id="34" name="Object 4"/>
          <p:cNvGraphicFramePr>
            <a:graphicFrameLocks noChangeAspect="1"/>
          </p:cNvGraphicFramePr>
          <p:nvPr/>
        </p:nvGraphicFramePr>
        <p:xfrm>
          <a:off x="1487488" y="4702175"/>
          <a:ext cx="3070225" cy="600075"/>
        </p:xfrm>
        <a:graphic>
          <a:graphicData uri="http://schemas.openxmlformats.org/presentationml/2006/ole">
            <p:oleObj spid="_x0000_s5127" name="Équation" r:id="rId9" imgW="1358640" imgH="253800" progId="">
              <p:embed/>
            </p:oleObj>
          </a:graphicData>
        </a:graphic>
      </p:graphicFrame>
      <p:sp>
        <p:nvSpPr>
          <p:cNvPr id="36" name="Rectangle 35"/>
          <p:cNvSpPr/>
          <p:nvPr/>
        </p:nvSpPr>
        <p:spPr>
          <a:xfrm>
            <a:off x="1042988" y="5373688"/>
            <a:ext cx="2376884" cy="400110"/>
          </a:xfrm>
          <a:prstGeom prst="rect">
            <a:avLst/>
          </a:prstGeom>
        </p:spPr>
        <p:txBody>
          <a:bodyPr wrap="square">
            <a:spAutoFit/>
          </a:bodyPr>
          <a:lstStyle/>
          <a:p>
            <a:pPr>
              <a:defRPr/>
            </a:pPr>
            <a:r>
              <a:rPr lang="fr-FR" sz="2000" b="1" u="sng" dirty="0">
                <a:solidFill>
                  <a:schemeClr val="tx1">
                    <a:lumMod val="95000"/>
                    <a:lumOff val="5000"/>
                  </a:schemeClr>
                </a:solidFill>
                <a:sym typeface="Wingdings"/>
              </a:rPr>
              <a:t>L’eau est </a:t>
            </a:r>
            <a:r>
              <a:rPr lang="fr-FR" sz="2000" b="1" u="sng" dirty="0">
                <a:solidFill>
                  <a:srgbClr val="FF0000"/>
                </a:solidFill>
                <a:sym typeface="Wingdings"/>
              </a:rPr>
              <a:t>POLAIRE</a:t>
            </a:r>
            <a:endParaRPr lang="fr-FR" sz="2000" b="1" u="sng" dirty="0">
              <a:solidFill>
                <a:srgbClr val="FF0000"/>
              </a:solidFill>
              <a:latin typeface="Arial" charset="0"/>
              <a:cs typeface="Arial" charset="0"/>
            </a:endParaRPr>
          </a:p>
        </p:txBody>
      </p:sp>
      <p:cxnSp>
        <p:nvCxnSpPr>
          <p:cNvPr id="37" name="Connecteur droit avec flèche 36"/>
          <p:cNvCxnSpPr/>
          <p:nvPr/>
        </p:nvCxnSpPr>
        <p:spPr>
          <a:xfrm flipH="1">
            <a:off x="7051675" y="5445125"/>
            <a:ext cx="719138"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8"/>
          <p:cNvGraphicFramePr>
            <a:graphicFrameLocks noChangeAspect="1"/>
          </p:cNvGraphicFramePr>
          <p:nvPr/>
        </p:nvGraphicFramePr>
        <p:xfrm>
          <a:off x="7123113" y="5229225"/>
          <a:ext cx="373062" cy="600075"/>
        </p:xfrm>
        <a:graphic>
          <a:graphicData uri="http://schemas.openxmlformats.org/presentationml/2006/ole">
            <p:oleObj spid="_x0000_s5128" name="Équation" r:id="rId10" imgW="164880" imgH="253800" progId="">
              <p:embed/>
            </p:oleObj>
          </a:graphicData>
        </a:graphic>
      </p:graphicFrame>
      <p:cxnSp>
        <p:nvCxnSpPr>
          <p:cNvPr id="39" name="Connecteur droit avec flèche 38"/>
          <p:cNvCxnSpPr/>
          <p:nvPr/>
        </p:nvCxnSpPr>
        <p:spPr>
          <a:xfrm>
            <a:off x="7051675" y="6092825"/>
            <a:ext cx="719138" cy="6492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9"/>
          <p:cNvGraphicFramePr>
            <a:graphicFrameLocks noChangeAspect="1"/>
          </p:cNvGraphicFramePr>
          <p:nvPr/>
        </p:nvGraphicFramePr>
        <p:xfrm>
          <a:off x="7051675" y="6308725"/>
          <a:ext cx="373063" cy="600075"/>
        </p:xfrm>
        <a:graphic>
          <a:graphicData uri="http://schemas.openxmlformats.org/presentationml/2006/ole">
            <p:oleObj spid="_x0000_s5129" name="Équation" r:id="rId11" imgW="164880" imgH="253800" progId="">
              <p:embed/>
            </p:oleObj>
          </a:graphicData>
        </a:graphic>
      </p:graphicFrame>
      <p:cxnSp>
        <p:nvCxnSpPr>
          <p:cNvPr id="41" name="Connecteur droit avec flèche 40"/>
          <p:cNvCxnSpPr/>
          <p:nvPr/>
        </p:nvCxnSpPr>
        <p:spPr>
          <a:xfrm>
            <a:off x="7770813" y="5445125"/>
            <a:ext cx="0" cy="12969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8"/>
          <p:cNvGraphicFramePr>
            <a:graphicFrameLocks noChangeAspect="1"/>
          </p:cNvGraphicFramePr>
          <p:nvPr/>
        </p:nvGraphicFramePr>
        <p:xfrm>
          <a:off x="7843838" y="5805488"/>
          <a:ext cx="831850" cy="600075"/>
        </p:xfrm>
        <a:graphic>
          <a:graphicData uri="http://schemas.openxmlformats.org/presentationml/2006/ole">
            <p:oleObj spid="_x0000_s5130" name="Équation" r:id="rId12" imgW="368280" imgH="253800" progId="">
              <p:embed/>
            </p:oleObj>
          </a:graphicData>
        </a:graphic>
      </p:graphicFrame>
      <p:sp>
        <p:nvSpPr>
          <p:cNvPr id="43" name="ZoneTexte 42"/>
          <p:cNvSpPr txBox="1"/>
          <p:nvPr/>
        </p:nvSpPr>
        <p:spPr>
          <a:xfrm>
            <a:off x="0" y="5877272"/>
            <a:ext cx="6948264" cy="677108"/>
          </a:xfrm>
          <a:prstGeom prst="rect">
            <a:avLst/>
          </a:prstGeom>
          <a:noFill/>
        </p:spPr>
        <p:txBody>
          <a:bodyPr wrap="square">
            <a:spAutoFit/>
          </a:bodyPr>
          <a:lstStyle/>
          <a:p>
            <a:pPr>
              <a:defRPr/>
            </a:pPr>
            <a:r>
              <a:rPr lang="fr-FR" sz="2000" dirty="0">
                <a:solidFill>
                  <a:srgbClr val="002060"/>
                </a:solidFill>
                <a:latin typeface="Arial" pitchFamily="34" charset="0"/>
                <a:cs typeface="Arial" pitchFamily="34" charset="0"/>
                <a:sym typeface="Wingdings"/>
              </a:rPr>
              <a:t>Par construction, </a:t>
            </a:r>
            <a:r>
              <a:rPr lang="en-US" sz="2000" b="1" u="sng" dirty="0">
                <a:solidFill>
                  <a:srgbClr val="002060"/>
                </a:solidFill>
                <a:latin typeface="Arial" pitchFamily="34" charset="0"/>
                <a:cs typeface="Arial" pitchFamily="34" charset="0"/>
              </a:rPr>
              <a:t>p(H</a:t>
            </a:r>
            <a:r>
              <a:rPr lang="en-US" sz="2000" b="1" u="sng" baseline="-25000" dirty="0">
                <a:solidFill>
                  <a:srgbClr val="002060"/>
                </a:solidFill>
                <a:latin typeface="Arial" pitchFamily="34" charset="0"/>
                <a:cs typeface="Arial" pitchFamily="34" charset="0"/>
              </a:rPr>
              <a:t>2</a:t>
            </a:r>
            <a:r>
              <a:rPr lang="en-US" sz="2000" b="1" u="sng" dirty="0">
                <a:solidFill>
                  <a:srgbClr val="002060"/>
                </a:solidFill>
                <a:latin typeface="Arial" pitchFamily="34" charset="0"/>
                <a:cs typeface="Arial" pitchFamily="34" charset="0"/>
              </a:rPr>
              <a:t>O) = 2 × p</a:t>
            </a:r>
            <a:r>
              <a:rPr lang="en-US" sz="2000" b="1" u="sng" baseline="-25000" dirty="0">
                <a:solidFill>
                  <a:srgbClr val="002060"/>
                </a:solidFill>
                <a:latin typeface="Arial" pitchFamily="34" charset="0"/>
                <a:cs typeface="Arial" pitchFamily="34" charset="0"/>
              </a:rPr>
              <a:t>1</a:t>
            </a:r>
            <a:r>
              <a:rPr lang="en-US" sz="2000" b="1" u="sng" dirty="0">
                <a:solidFill>
                  <a:srgbClr val="002060"/>
                </a:solidFill>
                <a:latin typeface="Arial" pitchFamily="34" charset="0"/>
                <a:cs typeface="Arial" pitchFamily="34" charset="0"/>
              </a:rPr>
              <a:t> × </a:t>
            </a:r>
            <a:r>
              <a:rPr lang="en-US" sz="2000" b="1" u="sng" dirty="0" err="1">
                <a:solidFill>
                  <a:srgbClr val="002060"/>
                </a:solidFill>
                <a:latin typeface="Arial" pitchFamily="34" charset="0"/>
                <a:cs typeface="Arial" pitchFamily="34" charset="0"/>
              </a:rPr>
              <a:t>cos</a:t>
            </a:r>
            <a:r>
              <a:rPr lang="en-US" sz="2000" b="1" u="sng">
                <a:solidFill>
                  <a:srgbClr val="002060"/>
                </a:solidFill>
                <a:latin typeface="Arial" pitchFamily="34" charset="0"/>
                <a:cs typeface="Arial" pitchFamily="34" charset="0"/>
              </a:rPr>
              <a:t>(HOH </a:t>
            </a:r>
            <a:r>
              <a:rPr lang="en-US" sz="2000" b="1" u="sng" smtClean="0">
                <a:solidFill>
                  <a:srgbClr val="002060"/>
                </a:solidFill>
                <a:latin typeface="Arial" pitchFamily="34" charset="0"/>
                <a:cs typeface="Arial" pitchFamily="34" charset="0"/>
              </a:rPr>
              <a:t>/ 2</a:t>
            </a:r>
            <a:r>
              <a:rPr lang="en-US" sz="2000" b="1" u="sng" dirty="0">
                <a:solidFill>
                  <a:srgbClr val="002060"/>
                </a:solidFill>
                <a:latin typeface="Arial" pitchFamily="34" charset="0"/>
                <a:cs typeface="Arial" pitchFamily="34" charset="0"/>
              </a:rPr>
              <a:t>) = 1,85 D</a:t>
            </a:r>
            <a:endParaRPr lang="fr-FR" sz="2000" b="1" u="sng" dirty="0">
              <a:solidFill>
                <a:srgbClr val="002060"/>
              </a:solidFill>
              <a:latin typeface="Arial" pitchFamily="34" charset="0"/>
              <a:cs typeface="Arial" pitchFamily="34" charset="0"/>
            </a:endParaRPr>
          </a:p>
          <a:p>
            <a:pPr>
              <a:defRPr/>
            </a:pPr>
            <a:endParaRPr lang="fr-FR" dirty="0">
              <a:solidFill>
                <a:schemeClr val="tx1">
                  <a:lumMod val="95000"/>
                  <a:lumOff val="5000"/>
                </a:schemeClr>
              </a:solidFill>
              <a:sym typeface="Symbol"/>
            </a:endParaRPr>
          </a:p>
        </p:txBody>
      </p:sp>
      <p:cxnSp>
        <p:nvCxnSpPr>
          <p:cNvPr id="44" name="Connecteur droit 43"/>
          <p:cNvCxnSpPr/>
          <p:nvPr/>
        </p:nvCxnSpPr>
        <p:spPr>
          <a:xfrm flipH="1">
            <a:off x="3827463" y="4965700"/>
            <a:ext cx="96837" cy="188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
          <p:cNvSpPr>
            <a:spLocks noChangeArrowheads="1"/>
          </p:cNvSpPr>
          <p:nvPr/>
        </p:nvSpPr>
        <p:spPr bwMode="auto">
          <a:xfrm>
            <a:off x="0" y="-27384"/>
            <a:ext cx="9144000" cy="2077492"/>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endParaRPr lang="fr-FR" sz="900" dirty="0">
              <a:latin typeface="Times New Roman" pitchFamily="18" charset="0"/>
              <a:cs typeface="Times New Roman" pitchFamily="18" charset="0"/>
            </a:endParaRPr>
          </a:p>
          <a:p>
            <a:pPr algn="just">
              <a:defRPr/>
            </a:pPr>
            <a:r>
              <a:rPr lang="fr-FR" sz="2000" u="sng" dirty="0">
                <a:latin typeface="Times New Roman" pitchFamily="18" charset="0"/>
                <a:cs typeface="Times New Roman" pitchFamily="18" charset="0"/>
              </a:rPr>
              <a:t>Données</a:t>
            </a:r>
            <a:r>
              <a:rPr lang="fr-FR" sz="2000" dirty="0">
                <a:latin typeface="Times New Roman" pitchFamily="18" charset="0"/>
                <a:cs typeface="Times New Roman" pitchFamily="18" charset="0"/>
              </a:rPr>
              <a:t> : </a:t>
            </a:r>
            <a:endParaRPr lang="fr-FR" sz="2000" dirty="0" smtClean="0">
              <a:latin typeface="Times New Roman" pitchFamily="18" charset="0"/>
              <a:cs typeface="Times New Roman" pitchFamily="18" charset="0"/>
            </a:endParaRPr>
          </a:p>
          <a:p>
            <a:pPr algn="just">
              <a:defRPr/>
            </a:pPr>
            <a:r>
              <a:rPr lang="fr-FR" sz="2000" dirty="0" smtClean="0">
                <a:latin typeface="Times New Roman" pitchFamily="18" charset="0"/>
                <a:cs typeface="Times New Roman" pitchFamily="18" charset="0"/>
              </a:rPr>
              <a:t>    - </a:t>
            </a:r>
            <a:r>
              <a:rPr lang="fr-FR" sz="2000" dirty="0">
                <a:latin typeface="Times New Roman" pitchFamily="18" charset="0"/>
                <a:cs typeface="Times New Roman" pitchFamily="18" charset="0"/>
              </a:rPr>
              <a:t>moment dipolaire de la liaison Be-H dans l’hydrure de béryllium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Be</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0,65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defRPr/>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moment dipolaire de la liaison O-H dans l’eau : </a:t>
            </a:r>
            <a:r>
              <a:rPr lang="fr-FR" sz="2000" dirty="0" err="1">
                <a:latin typeface="Times New Roman" pitchFamily="18" charset="0"/>
                <a:cs typeface="Times New Roman" pitchFamily="18" charset="0"/>
              </a:rPr>
              <a:t>p</a:t>
            </a:r>
            <a:r>
              <a:rPr lang="fr-FR" sz="2000" baseline="-25000" dirty="0" err="1">
                <a:latin typeface="Times New Roman" pitchFamily="18" charset="0"/>
                <a:cs typeface="Times New Roman" pitchFamily="18" charset="0"/>
              </a:rPr>
              <a:t>O</a:t>
            </a:r>
            <a:r>
              <a:rPr lang="fr-FR" sz="2000" baseline="-25000" dirty="0">
                <a:latin typeface="Times New Roman" pitchFamily="18" charset="0"/>
                <a:cs typeface="Times New Roman" pitchFamily="18" charset="0"/>
              </a:rPr>
              <a:t>-H</a:t>
            </a:r>
            <a:r>
              <a:rPr lang="fr-FR" sz="2000" dirty="0">
                <a:latin typeface="Times New Roman" pitchFamily="18" charset="0"/>
                <a:cs typeface="Times New Roman" pitchFamily="18" charset="0"/>
              </a:rPr>
              <a:t> = 1,51 D</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46" name="ZoneTexte 45"/>
          <p:cNvSpPr txBox="1">
            <a:spLocks noChangeArrowheads="1"/>
          </p:cNvSpPr>
          <p:nvPr/>
        </p:nvSpPr>
        <p:spPr bwMode="auto">
          <a:xfrm>
            <a:off x="395536" y="1988840"/>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sp>
        <p:nvSpPr>
          <p:cNvPr id="47" name="ZoneTexte 46"/>
          <p:cNvSpPr txBox="1">
            <a:spLocks noChangeArrowheads="1"/>
          </p:cNvSpPr>
          <p:nvPr/>
        </p:nvSpPr>
        <p:spPr bwMode="auto">
          <a:xfrm>
            <a:off x="468313" y="2854003"/>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48" name="Object 7"/>
          <p:cNvGraphicFramePr>
            <a:graphicFrameLocks noChangeAspect="1"/>
          </p:cNvGraphicFramePr>
          <p:nvPr/>
        </p:nvGraphicFramePr>
        <p:xfrm>
          <a:off x="1809750" y="2685728"/>
          <a:ext cx="3070225" cy="600075"/>
        </p:xfrm>
        <a:graphic>
          <a:graphicData uri="http://schemas.openxmlformats.org/presentationml/2006/ole">
            <p:oleObj spid="_x0000_s5131" name="Équation" r:id="rId13" imgW="1358640" imgH="253800" progId="">
              <p:embed/>
            </p:oleObj>
          </a:graphicData>
        </a:graphic>
      </p:graphicFrame>
      <p:sp>
        <p:nvSpPr>
          <p:cNvPr id="49" name="Rectangle 48"/>
          <p:cNvSpPr/>
          <p:nvPr/>
        </p:nvSpPr>
        <p:spPr>
          <a:xfrm>
            <a:off x="781050" y="3419153"/>
            <a:ext cx="4078168" cy="400110"/>
          </a:xfrm>
          <a:prstGeom prst="rect">
            <a:avLst/>
          </a:prstGeom>
        </p:spPr>
        <p:txBody>
          <a:bodyPr wrap="none">
            <a:spAutoFit/>
          </a:bodyPr>
          <a:lstStyle/>
          <a:p>
            <a:pPr>
              <a:defRPr/>
            </a:pPr>
            <a:r>
              <a:rPr lang="fr-FR" sz="2000" b="1" u="sng" dirty="0">
                <a:solidFill>
                  <a:schemeClr val="tx1">
                    <a:lumMod val="95000"/>
                    <a:lumOff val="5000"/>
                  </a:schemeClr>
                </a:solidFill>
                <a:sym typeface="Wingdings"/>
              </a:rPr>
              <a:t>L’hydrure de béryllium est </a:t>
            </a:r>
            <a:r>
              <a:rPr lang="fr-FR" sz="2000" b="1" u="sng" dirty="0">
                <a:solidFill>
                  <a:srgbClr val="FF0000"/>
                </a:solidFill>
                <a:sym typeface="Wingdings"/>
              </a:rPr>
              <a:t>APOLAIRE</a:t>
            </a:r>
            <a:endParaRPr lang="fr-FR" sz="2000" b="1" u="sng" dirty="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ppt_w</p:attrName>
                                        </p:attrNameLst>
                                      </p:cBhvr>
                                      <p:tavLst>
                                        <p:tav tm="0" fmla="#ppt_w*sin(2.5*pi*$)">
                                          <p:val>
                                            <p:fltVal val="0"/>
                                          </p:val>
                                        </p:tav>
                                        <p:tav tm="100000">
                                          <p:val>
                                            <p:fltVal val="1"/>
                                          </p:val>
                                        </p:tav>
                                      </p:tavLst>
                                    </p:anim>
                                    <p:anim calcmode="lin" valueType="num">
                                      <p:cBhvr>
                                        <p:cTn id="8"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par>
                                <p:cTn id="27" presetID="9"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500"/>
                                        <p:tgtEl>
                                          <p:spTgt spid="37"/>
                                        </p:tgtEl>
                                      </p:cBhvr>
                                    </p:animEffect>
                                  </p:childTnLst>
                                </p:cTn>
                              </p:par>
                              <p:par>
                                <p:cTn id="51" presetID="9"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dissolve">
                                      <p:cBhvr>
                                        <p:cTn id="58" dur="500"/>
                                        <p:tgtEl>
                                          <p:spTgt spid="39"/>
                                        </p:tgtEl>
                                      </p:cBhvr>
                                    </p:animEffect>
                                  </p:childTnLst>
                                </p:cTn>
                              </p:par>
                              <p:par>
                                <p:cTn id="59" presetID="9"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dissolv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par>
                                <p:cTn id="67" presetID="9"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dissolve">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dissolve">
                                      <p:cBhvr>
                                        <p:cTn id="74" dur="500"/>
                                        <p:tgtEl>
                                          <p:spTgt spid="33"/>
                                        </p:tgtEl>
                                      </p:cBhvr>
                                    </p:animEffect>
                                  </p:childTnLst>
                                </p:cTn>
                              </p:par>
                              <p:par>
                                <p:cTn id="75" presetID="9"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ssolv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dissolve">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dissolve">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9" grpId="0"/>
      <p:bldP spid="33" grpId="0"/>
      <p:bldP spid="36"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107950" y="44624"/>
            <a:ext cx="8928100" cy="1823665"/>
          </a:xfrm>
          <a:prstGeom prst="rect">
            <a:avLst/>
          </a:prstGeom>
          <a:solidFill>
            <a:srgbClr val="FFFFFF"/>
          </a:solidFill>
          <a:ln w="19050">
            <a:solidFill>
              <a:srgbClr val="000000"/>
            </a:solidFill>
            <a:miter lim="800000"/>
            <a:headEnd/>
            <a:tailEnd/>
          </a:ln>
        </p:spPr>
        <p:txBody>
          <a:bodyPr/>
          <a:lstStyle/>
          <a:p>
            <a:pPr algn="just"/>
            <a:r>
              <a:rPr lang="fr-FR" sz="2000" dirty="0" smtClean="0">
                <a:sym typeface="Webdings" pitchFamily="18" charset="2"/>
              </a:rPr>
              <a:t></a:t>
            </a:r>
            <a:r>
              <a:rPr lang="fr-FR" sz="2000" b="1" u="sng" dirty="0" smtClean="0"/>
              <a:t>Règle du </a:t>
            </a:r>
            <a:r>
              <a:rPr lang="fr-FR" sz="2000" b="1" u="sng" dirty="0" err="1" smtClean="0"/>
              <a:t>duet</a:t>
            </a:r>
            <a:r>
              <a:rPr lang="fr-FR" sz="2000" b="1" u="sng" dirty="0" smtClean="0"/>
              <a:t> :</a:t>
            </a:r>
          </a:p>
          <a:p>
            <a:pPr algn="just"/>
            <a:endParaRPr lang="fr-FR" sz="2000" dirty="0" smtClean="0">
              <a:sym typeface="Webdings" pitchFamily="18" charset="2"/>
            </a:endParaRPr>
          </a:p>
          <a:p>
            <a:pPr algn="just"/>
            <a:endParaRPr lang="fr-FR" sz="1050" dirty="0">
              <a:sym typeface="Webdings" pitchFamily="18" charset="2"/>
            </a:endParaRPr>
          </a:p>
          <a:p>
            <a:pPr algn="just"/>
            <a:r>
              <a:rPr lang="fr-FR" sz="2000" dirty="0" smtClean="0">
                <a:sym typeface="Webdings" pitchFamily="18" charset="2"/>
              </a:rPr>
              <a:t></a:t>
            </a:r>
            <a:r>
              <a:rPr lang="fr-FR" sz="2000" b="1" u="sng" dirty="0"/>
              <a:t>Règle de l’octet :</a:t>
            </a:r>
            <a:endParaRPr lang="fr-FR" sz="2000" dirty="0">
              <a:sym typeface="Webdings" pitchFamily="18" charset="2"/>
            </a:endParaRPr>
          </a:p>
          <a:p>
            <a:pPr algn="just" eaLnBrk="0" hangingPunct="0"/>
            <a:endParaRPr lang="fr-FR" dirty="0">
              <a:sym typeface="Webdings" pitchFamily="18" charset="2"/>
            </a:endParaRPr>
          </a:p>
          <a:p>
            <a:pPr algn="just" eaLnBrk="0" hangingPunct="0"/>
            <a:endParaRPr lang="fr-FR" dirty="0">
              <a:sym typeface="Webdings" pitchFamily="18" charset="2"/>
            </a:endParaRPr>
          </a:p>
          <a:p>
            <a:pPr algn="just" eaLnBrk="0" hangingPunct="0"/>
            <a:endParaRPr lang="fr-FR" sz="3200" dirty="0">
              <a:sym typeface="Webdings" pitchFamily="18" charset="2"/>
            </a:endParaRPr>
          </a:p>
          <a:p>
            <a:pPr algn="just" eaLnBrk="0" hangingPunct="0"/>
            <a:r>
              <a:rPr lang="fr-FR" dirty="0" smtClean="0">
                <a:sym typeface="Webdings" pitchFamily="18" charset="2"/>
              </a:rPr>
              <a:t>       </a:t>
            </a:r>
            <a:endParaRPr lang="fr-FR" sz="1100" dirty="0">
              <a:latin typeface="Calibri" pitchFamily="34" charset="0"/>
              <a:sym typeface="Webdings" pitchFamily="18" charset="2"/>
            </a:endParaRPr>
          </a:p>
        </p:txBody>
      </p:sp>
      <p:sp>
        <p:nvSpPr>
          <p:cNvPr id="11" name="Rectangle 6"/>
          <p:cNvSpPr>
            <a:spLocks noChangeArrowheads="1"/>
          </p:cNvSpPr>
          <p:nvPr/>
        </p:nvSpPr>
        <p:spPr bwMode="auto">
          <a:xfrm>
            <a:off x="251520" y="806326"/>
            <a:ext cx="8353425" cy="1015663"/>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sym typeface="Webdings" pitchFamily="18" charset="2"/>
              </a:rPr>
              <a:t>  </a:t>
            </a:r>
            <a:r>
              <a:rPr lang="fr-FR" sz="2000" dirty="0" smtClean="0">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Les éléments de la </a:t>
            </a:r>
            <a:r>
              <a:rPr lang="fr-FR" sz="2000" b="1" u="sng" dirty="0">
                <a:solidFill>
                  <a:srgbClr val="002060"/>
                </a:solidFill>
                <a:latin typeface="Arial" pitchFamily="34" charset="0"/>
                <a:cs typeface="Arial" pitchFamily="34" charset="0"/>
                <a:sym typeface="Webdings" pitchFamily="18" charset="2"/>
              </a:rPr>
              <a:t>2</a:t>
            </a:r>
            <a:r>
              <a:rPr lang="fr-FR" sz="2000" b="1" u="sng" baseline="30000" dirty="0">
                <a:solidFill>
                  <a:srgbClr val="002060"/>
                </a:solidFill>
                <a:latin typeface="Arial" pitchFamily="34" charset="0"/>
                <a:cs typeface="Arial" pitchFamily="34" charset="0"/>
                <a:sym typeface="Webdings" pitchFamily="18" charset="2"/>
              </a:rPr>
              <a:t>ème</a:t>
            </a:r>
            <a:r>
              <a:rPr lang="fr-FR" sz="2000" dirty="0">
                <a:solidFill>
                  <a:srgbClr val="002060"/>
                </a:solidFill>
                <a:latin typeface="Arial" pitchFamily="34" charset="0"/>
                <a:cs typeface="Arial" pitchFamily="34" charset="0"/>
                <a:sym typeface="Webdings" pitchFamily="18" charset="2"/>
              </a:rPr>
              <a:t> et de la </a:t>
            </a:r>
            <a:r>
              <a:rPr lang="fr-FR" sz="2000" b="1" u="sng" dirty="0">
                <a:solidFill>
                  <a:srgbClr val="002060"/>
                </a:solidFill>
                <a:latin typeface="Arial" pitchFamily="34" charset="0"/>
                <a:cs typeface="Arial" pitchFamily="34" charset="0"/>
                <a:sym typeface="Webdings" pitchFamily="18" charset="2"/>
              </a:rPr>
              <a:t>3</a:t>
            </a:r>
            <a:r>
              <a:rPr lang="fr-FR" sz="2000" b="1" u="sng" baseline="30000" dirty="0">
                <a:solidFill>
                  <a:srgbClr val="002060"/>
                </a:solidFill>
                <a:latin typeface="Arial" pitchFamily="34" charset="0"/>
                <a:cs typeface="Arial" pitchFamily="34" charset="0"/>
                <a:sym typeface="Webdings" pitchFamily="18" charset="2"/>
              </a:rPr>
              <a:t>ème</a:t>
            </a:r>
            <a:r>
              <a:rPr lang="fr-FR" sz="2000" b="1" u="sng" dirty="0">
                <a:solidFill>
                  <a:srgbClr val="002060"/>
                </a:solidFill>
                <a:latin typeface="Arial" pitchFamily="34" charset="0"/>
                <a:cs typeface="Arial" pitchFamily="34" charset="0"/>
                <a:sym typeface="Webdings" pitchFamily="18" charset="2"/>
              </a:rPr>
              <a:t> période</a:t>
            </a:r>
            <a:r>
              <a:rPr lang="fr-FR" sz="2000" dirty="0">
                <a:solidFill>
                  <a:srgbClr val="002060"/>
                </a:solidFill>
                <a:latin typeface="Arial" pitchFamily="34" charset="0"/>
                <a:cs typeface="Arial" pitchFamily="34" charset="0"/>
                <a:sym typeface="Webdings" pitchFamily="18" charset="2"/>
              </a:rPr>
              <a:t> s’entourent de </a:t>
            </a:r>
            <a:r>
              <a:rPr lang="fr-FR" sz="2000" b="1" dirty="0">
                <a:solidFill>
                  <a:srgbClr val="FF0000"/>
                </a:solidFill>
                <a:latin typeface="Arial" pitchFamily="34" charset="0"/>
                <a:cs typeface="Arial" pitchFamily="34" charset="0"/>
                <a:sym typeface="Webdings" pitchFamily="18" charset="2"/>
              </a:rPr>
              <a:t>4 doublets d’électrons (DL + DNL)</a:t>
            </a:r>
            <a:r>
              <a:rPr lang="fr-FR" sz="2000" dirty="0">
                <a:solidFill>
                  <a:srgbClr val="002060"/>
                </a:solidFill>
                <a:latin typeface="Arial" pitchFamily="34" charset="0"/>
                <a:cs typeface="Arial" pitchFamily="34" charset="0"/>
                <a:sym typeface="Webdings" pitchFamily="18" charset="2"/>
              </a:rPr>
              <a:t> pour remplir totalement leurs 4 OA de valence « </a:t>
            </a:r>
            <a:r>
              <a:rPr lang="fr-FR" sz="2000" b="1" dirty="0">
                <a:solidFill>
                  <a:srgbClr val="002060"/>
                </a:solidFill>
                <a:latin typeface="Arial" pitchFamily="34" charset="0"/>
                <a:cs typeface="Arial" pitchFamily="34" charset="0"/>
                <a:sym typeface="Webdings" pitchFamily="18" charset="2"/>
              </a:rPr>
              <a:t>ns</a:t>
            </a:r>
            <a:r>
              <a:rPr lang="fr-FR" sz="2000" dirty="0">
                <a:solidFill>
                  <a:srgbClr val="002060"/>
                </a:solidFill>
                <a:latin typeface="Arial" pitchFamily="34" charset="0"/>
                <a:cs typeface="Arial" pitchFamily="34" charset="0"/>
                <a:sym typeface="Webdings" pitchFamily="18" charset="2"/>
              </a:rPr>
              <a:t> » et « </a:t>
            </a:r>
            <a:r>
              <a:rPr lang="fr-FR" sz="2000" b="1" dirty="0" err="1">
                <a:solidFill>
                  <a:srgbClr val="002060"/>
                </a:solidFill>
                <a:latin typeface="Arial" pitchFamily="34" charset="0"/>
                <a:cs typeface="Arial" pitchFamily="34" charset="0"/>
                <a:sym typeface="Webdings" pitchFamily="18" charset="2"/>
              </a:rPr>
              <a:t>np</a:t>
            </a:r>
            <a:r>
              <a:rPr lang="fr-FR" sz="2000" dirty="0">
                <a:solidFill>
                  <a:srgbClr val="002060"/>
                </a:solidFill>
                <a:latin typeface="Arial" pitchFamily="34" charset="0"/>
                <a:cs typeface="Arial" pitchFamily="34" charset="0"/>
                <a:sym typeface="Webdings" pitchFamily="18" charset="2"/>
              </a:rPr>
              <a:t> ». </a:t>
            </a:r>
            <a:endParaRPr lang="fr-FR" sz="2000" dirty="0">
              <a:solidFill>
                <a:srgbClr val="002060"/>
              </a:solidFill>
              <a:latin typeface="Arial" pitchFamily="34" charset="0"/>
              <a:cs typeface="Arial" pitchFamily="34" charset="0"/>
            </a:endParaRPr>
          </a:p>
        </p:txBody>
      </p:sp>
      <p:sp>
        <p:nvSpPr>
          <p:cNvPr id="12" name="Rectangle 6"/>
          <p:cNvSpPr>
            <a:spLocks noChangeArrowheads="1"/>
          </p:cNvSpPr>
          <p:nvPr/>
        </p:nvSpPr>
        <p:spPr bwMode="auto">
          <a:xfrm>
            <a:off x="323528" y="68089"/>
            <a:ext cx="8353425" cy="877163"/>
          </a:xfrm>
          <a:prstGeom prst="rect">
            <a:avLst/>
          </a:prstGeom>
          <a:noFill/>
          <a:ln w="9525">
            <a:noFill/>
            <a:miter lim="800000"/>
            <a:headEnd/>
            <a:tailEnd/>
          </a:ln>
        </p:spPr>
        <p:txBody>
          <a:bodyPr>
            <a:spAutoFit/>
          </a:bodyPr>
          <a:lstStyle/>
          <a:p>
            <a:pPr algn="just" eaLnBrk="0" hangingPunct="0"/>
            <a:r>
              <a:rPr lang="fr-FR" sz="2000" dirty="0" smtClean="0">
                <a:solidFill>
                  <a:srgbClr val="00206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L’élément </a:t>
            </a:r>
            <a:r>
              <a:rPr lang="fr-FR" sz="2000" b="1" u="sng" dirty="0">
                <a:solidFill>
                  <a:srgbClr val="002060"/>
                </a:solidFill>
                <a:latin typeface="Arial" pitchFamily="34" charset="0"/>
                <a:cs typeface="Arial" pitchFamily="34" charset="0"/>
                <a:sym typeface="Webdings" pitchFamily="18" charset="2"/>
              </a:rPr>
              <a:t>hydrogène</a:t>
            </a:r>
            <a:r>
              <a:rPr lang="fr-FR" sz="2000" dirty="0">
                <a:solidFill>
                  <a:srgbClr val="002060"/>
                </a:solidFill>
                <a:latin typeface="Arial" pitchFamily="34" charset="0"/>
                <a:cs typeface="Arial" pitchFamily="34" charset="0"/>
                <a:sym typeface="Webdings" pitchFamily="18" charset="2"/>
              </a:rPr>
              <a:t> s’entoure d’</a:t>
            </a:r>
            <a:r>
              <a:rPr lang="fr-FR" sz="2000" b="1" dirty="0">
                <a:solidFill>
                  <a:srgbClr val="FF0000"/>
                </a:solidFill>
                <a:latin typeface="Arial" pitchFamily="34" charset="0"/>
                <a:cs typeface="Arial" pitchFamily="34" charset="0"/>
                <a:sym typeface="Webdings" pitchFamily="18" charset="2"/>
              </a:rPr>
              <a:t>un doublet d’électron (DL) </a:t>
            </a:r>
            <a:r>
              <a:rPr lang="fr-FR" sz="2000" dirty="0">
                <a:solidFill>
                  <a:srgbClr val="002060"/>
                </a:solidFill>
                <a:latin typeface="Arial" pitchFamily="34" charset="0"/>
                <a:cs typeface="Arial" pitchFamily="34" charset="0"/>
                <a:sym typeface="Webdings" pitchFamily="18" charset="2"/>
              </a:rPr>
              <a:t>pour remplir totalement son OA de valence « </a:t>
            </a:r>
            <a:r>
              <a:rPr lang="fr-FR" sz="2000" b="1" dirty="0">
                <a:solidFill>
                  <a:srgbClr val="002060"/>
                </a:solidFill>
                <a:latin typeface="Arial" pitchFamily="34" charset="0"/>
                <a:cs typeface="Arial" pitchFamily="34" charset="0"/>
                <a:sym typeface="Webdings" pitchFamily="18" charset="2"/>
              </a:rPr>
              <a:t>1s</a:t>
            </a:r>
            <a:r>
              <a:rPr lang="fr-FR" sz="2000" dirty="0">
                <a:solidFill>
                  <a:srgbClr val="002060"/>
                </a:solidFill>
                <a:latin typeface="Arial" pitchFamily="34" charset="0"/>
                <a:cs typeface="Arial" pitchFamily="34" charset="0"/>
                <a:sym typeface="Webdings" pitchFamily="18" charset="2"/>
              </a:rPr>
              <a:t> ». </a:t>
            </a:r>
          </a:p>
          <a:p>
            <a:pPr eaLnBrk="0" hangingPunct="0"/>
            <a:endParaRPr lang="fr-FR" sz="1100" dirty="0">
              <a:latin typeface="Calibri" pitchFamily="34" charset="0"/>
              <a:sym typeface="Webdings" pitchFamily="18" charset="2"/>
            </a:endParaRPr>
          </a:p>
        </p:txBody>
      </p:sp>
      <p:sp>
        <p:nvSpPr>
          <p:cNvPr id="13" name="Rectangle 4"/>
          <p:cNvSpPr>
            <a:spLocks noChangeArrowheads="1"/>
          </p:cNvSpPr>
          <p:nvPr/>
        </p:nvSpPr>
        <p:spPr bwMode="auto">
          <a:xfrm>
            <a:off x="0" y="1988840"/>
            <a:ext cx="6954838" cy="708025"/>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Grandeurs caractéristiques de la liaison</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4" name="Picture 3"/>
          <p:cNvPicPr>
            <a:picLocks noChangeAspect="1" noChangeArrowheads="1"/>
          </p:cNvPicPr>
          <p:nvPr/>
        </p:nvPicPr>
        <p:blipFill>
          <a:blip r:embed="rId2" cstate="print"/>
          <a:srcRect/>
          <a:stretch>
            <a:fillRect/>
          </a:stretch>
        </p:blipFill>
        <p:spPr bwMode="auto">
          <a:xfrm>
            <a:off x="1619672" y="2348880"/>
            <a:ext cx="5796235" cy="4375954"/>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44624"/>
            <a:ext cx="9036496" cy="6624736"/>
            <a:chOff x="0" y="44624"/>
            <a:chExt cx="9036496" cy="6624736"/>
          </a:xfrm>
        </p:grpSpPr>
        <p:grpSp>
          <p:nvGrpSpPr>
            <p:cNvPr id="28" name="Groupe 27"/>
            <p:cNvGrpSpPr/>
            <p:nvPr/>
          </p:nvGrpSpPr>
          <p:grpSpPr>
            <a:xfrm>
              <a:off x="35496" y="44624"/>
              <a:ext cx="9001000" cy="6624736"/>
              <a:chOff x="35496" y="44624"/>
              <a:chExt cx="9001000" cy="6624736"/>
            </a:xfrm>
          </p:grpSpPr>
          <p:sp>
            <p:nvSpPr>
              <p:cNvPr id="5" name="Text Box 3"/>
              <p:cNvSpPr txBox="1">
                <a:spLocks noChangeArrowheads="1"/>
              </p:cNvSpPr>
              <p:nvPr/>
            </p:nvSpPr>
            <p:spPr bwMode="auto">
              <a:xfrm>
                <a:off x="35496" y="44624"/>
                <a:ext cx="9001000" cy="6624736"/>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ebdings" pitchFamily="18" charset="2"/>
                  </a:rPr>
                  <a:t></a:t>
                </a:r>
                <a:r>
                  <a:rPr lang="fr-FR" sz="2000" b="1" u="sng" dirty="0"/>
                  <a:t>Longueur de liaison </a:t>
                </a:r>
                <a:r>
                  <a:rPr lang="fr-FR" sz="2000" b="1" u="sng" dirty="0" err="1"/>
                  <a:t>d</a:t>
                </a:r>
                <a:r>
                  <a:rPr lang="fr-FR" sz="2000" b="1" u="sng" baseline="-25000" dirty="0" err="1"/>
                  <a:t>AB</a:t>
                </a:r>
                <a:r>
                  <a:rPr lang="fr-FR" sz="2000" b="1" u="sng" dirty="0"/>
                  <a:t> :</a:t>
                </a:r>
                <a:endParaRPr lang="fr-FR" sz="2000" dirty="0"/>
              </a:p>
              <a:p>
                <a:pPr algn="just">
                  <a:spcAft>
                    <a:spcPts val="1000"/>
                  </a:spcAft>
                </a:pPr>
                <a:endParaRPr lang="fr-FR" dirty="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sz="1600" dirty="0" smtClean="0">
                  <a:sym typeface="Webdings" pitchFamily="18" charset="2"/>
                </a:endParaRPr>
              </a:p>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pic>
            <p:nvPicPr>
              <p:cNvPr id="27" name="Image 26"/>
              <p:cNvPicPr/>
              <p:nvPr/>
            </p:nvPicPr>
            <p:blipFill>
              <a:blip r:embed="rId2" cstate="print"/>
              <a:srcRect/>
              <a:stretch>
                <a:fillRect/>
              </a:stretch>
            </p:blipFill>
            <p:spPr bwMode="auto">
              <a:xfrm>
                <a:off x="3995936" y="116632"/>
                <a:ext cx="4975100" cy="3312368"/>
              </a:xfrm>
              <a:prstGeom prst="rect">
                <a:avLst/>
              </a:prstGeom>
              <a:noFill/>
              <a:ln w="9525">
                <a:solidFill>
                  <a:schemeClr val="tx1"/>
                </a:solidFill>
                <a:miter lim="800000"/>
                <a:headEnd/>
                <a:tailEnd/>
              </a:ln>
            </p:spPr>
          </p:pic>
        </p:grpSp>
        <p:sp>
          <p:nvSpPr>
            <p:cNvPr id="29" name="Rectangle 28"/>
            <p:cNvSpPr/>
            <p:nvPr/>
          </p:nvSpPr>
          <p:spPr>
            <a:xfrm>
              <a:off x="0" y="2060848"/>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31" name="Rectangle 30"/>
            <p:cNvSpPr/>
            <p:nvPr/>
          </p:nvSpPr>
          <p:spPr>
            <a:xfrm>
              <a:off x="0" y="2780928"/>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sp>
          <p:nvSpPr>
            <p:cNvPr id="45" name="Rectangle 44"/>
            <p:cNvSpPr/>
            <p:nvPr/>
          </p:nvSpPr>
          <p:spPr>
            <a:xfrm>
              <a:off x="0" y="5157192"/>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46" name="Rectangle 45"/>
            <p:cNvSpPr/>
            <p:nvPr/>
          </p:nvSpPr>
          <p:spPr>
            <a:xfrm>
              <a:off x="0" y="5589240"/>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grpSp>
      <p:sp>
        <p:nvSpPr>
          <p:cNvPr id="32" name="Rectangle 31"/>
          <p:cNvSpPr/>
          <p:nvPr/>
        </p:nvSpPr>
        <p:spPr>
          <a:xfrm>
            <a:off x="0" y="2780928"/>
            <a:ext cx="3851920" cy="1015663"/>
          </a:xfrm>
          <a:prstGeom prst="rect">
            <a:avLst/>
          </a:prstGeom>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sz="2000" dirty="0">
              <a:solidFill>
                <a:srgbClr val="1F497D">
                  <a:lumMod val="50000"/>
                </a:srgbClr>
              </a:solidFill>
              <a:latin typeface="Arial" pitchFamily="34" charset="0"/>
              <a:cs typeface="Arial" pitchFamily="34" charset="0"/>
            </a:endParaRPr>
          </a:p>
        </p:txBody>
      </p:sp>
      <p:sp>
        <p:nvSpPr>
          <p:cNvPr id="6" name="Rectangle 3"/>
          <p:cNvSpPr>
            <a:spLocks noChangeArrowheads="1"/>
          </p:cNvSpPr>
          <p:nvPr/>
        </p:nvSpPr>
        <p:spPr bwMode="auto">
          <a:xfrm>
            <a:off x="0" y="332656"/>
            <a:ext cx="3995936" cy="1631216"/>
          </a:xfrm>
          <a:prstGeom prst="rect">
            <a:avLst/>
          </a:prstGeom>
          <a:noFill/>
          <a:ln w="9525">
            <a:noFill/>
            <a:miter lim="800000"/>
            <a:headEnd/>
            <a:tailEnd/>
          </a:ln>
        </p:spPr>
        <p:txBody>
          <a:bodyPr wrap="square">
            <a:spAutoFit/>
          </a:bodyPr>
          <a:lstStyle/>
          <a:p>
            <a:pPr algn="just">
              <a:spcAft>
                <a:spcPts val="500"/>
              </a:spcAft>
              <a:defRPr/>
            </a:pPr>
            <a:r>
              <a:rPr lang="fr-FR" sz="2000" b="1" dirty="0" smtClean="0">
                <a:solidFill>
                  <a:srgbClr val="FF0000"/>
                </a:solidFill>
                <a:latin typeface="Arial" pitchFamily="34" charset="0"/>
                <a:cs typeface="Arial" pitchFamily="34" charset="0"/>
              </a:rPr>
              <a:t>     Distance </a:t>
            </a:r>
            <a:r>
              <a:rPr lang="fr-FR" sz="2000" b="1" dirty="0">
                <a:solidFill>
                  <a:srgbClr val="FF0000"/>
                </a:solidFill>
                <a:latin typeface="Arial" pitchFamily="34" charset="0"/>
                <a:cs typeface="Arial" pitchFamily="34" charset="0"/>
              </a:rPr>
              <a:t>séparant </a:t>
            </a:r>
            <a:r>
              <a:rPr lang="fr-FR" sz="2000" b="1" dirty="0" smtClean="0">
                <a:solidFill>
                  <a:srgbClr val="FF0000"/>
                </a:solidFill>
                <a:latin typeface="Arial" pitchFamily="34" charset="0"/>
                <a:cs typeface="Arial" pitchFamily="34" charset="0"/>
              </a:rPr>
              <a:t>le centre </a:t>
            </a:r>
            <a:r>
              <a:rPr lang="fr-FR" sz="2000" b="1" dirty="0">
                <a:solidFill>
                  <a:srgbClr val="FF0000"/>
                </a:solidFill>
                <a:latin typeface="Arial" pitchFamily="34" charset="0"/>
                <a:cs typeface="Arial" pitchFamily="34" charset="0"/>
              </a:rPr>
              <a:t>des deux noyaux A et B</a:t>
            </a:r>
            <a:r>
              <a:rPr lang="fr-FR" sz="2000" dirty="0">
                <a:solidFill>
                  <a:srgbClr val="002060"/>
                </a:solidFill>
                <a:latin typeface="Arial" pitchFamily="34" charset="0"/>
                <a:cs typeface="Arial" pitchFamily="34" charset="0"/>
              </a:rPr>
              <a:t> quand </a:t>
            </a:r>
            <a:r>
              <a:rPr lang="fr-FR" sz="2000" dirty="0" smtClean="0">
                <a:solidFill>
                  <a:srgbClr val="002060"/>
                </a:solidFill>
                <a:latin typeface="Arial" pitchFamily="34" charset="0"/>
                <a:cs typeface="Arial" pitchFamily="34" charset="0"/>
              </a:rPr>
              <a:t>la répulsion </a:t>
            </a:r>
            <a:r>
              <a:rPr lang="fr-FR" sz="2000" dirty="0">
                <a:solidFill>
                  <a:srgbClr val="002060"/>
                </a:solidFill>
                <a:latin typeface="Arial" pitchFamily="34" charset="0"/>
                <a:cs typeface="Arial" pitchFamily="34" charset="0"/>
              </a:rPr>
              <a:t>internucléaire </a:t>
            </a:r>
            <a:r>
              <a:rPr lang="fr-FR" sz="2000" dirty="0" smtClean="0">
                <a:solidFill>
                  <a:srgbClr val="002060"/>
                </a:solidFill>
                <a:latin typeface="Arial" pitchFamily="34" charset="0"/>
                <a:cs typeface="Arial" pitchFamily="34" charset="0"/>
              </a:rPr>
              <a:t>et l’</a:t>
            </a:r>
            <a:r>
              <a:rPr lang="fr-FR" sz="2000" dirty="0" err="1" smtClean="0">
                <a:solidFill>
                  <a:srgbClr val="002060"/>
                </a:solidFill>
                <a:latin typeface="Arial" pitchFamily="34" charset="0"/>
                <a:cs typeface="Arial" pitchFamily="34" charset="0"/>
              </a:rPr>
              <a:t>at-traction</a:t>
            </a:r>
            <a:r>
              <a:rPr lang="fr-FR" sz="2000" dirty="0" smtClean="0">
                <a:solidFill>
                  <a:srgbClr val="002060"/>
                </a:solidFill>
                <a:latin typeface="Arial" pitchFamily="34" charset="0"/>
                <a:cs typeface="Arial" pitchFamily="34" charset="0"/>
              </a:rPr>
              <a:t> entre les noyaux et les nuages</a:t>
            </a:r>
            <a:r>
              <a:rPr lang="fr-FR" sz="5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électroniques</a:t>
            </a:r>
            <a:r>
              <a:rPr lang="fr-FR" sz="6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s’équilibrent.</a:t>
            </a:r>
            <a:endParaRPr lang="fr-FR" sz="2000" dirty="0">
              <a:solidFill>
                <a:srgbClr val="002060"/>
              </a:solidFill>
              <a:latin typeface="Arial" pitchFamily="34" charset="0"/>
              <a:cs typeface="Arial" pitchFamily="34" charset="0"/>
            </a:endParaRPr>
          </a:p>
        </p:txBody>
      </p:sp>
      <p:sp>
        <p:nvSpPr>
          <p:cNvPr id="7" name="Rectangle 4"/>
          <p:cNvSpPr>
            <a:spLocks noChangeArrowheads="1"/>
          </p:cNvSpPr>
          <p:nvPr/>
        </p:nvSpPr>
        <p:spPr bwMode="auto">
          <a:xfrm>
            <a:off x="134875" y="406585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10" name="Rectangle 9"/>
          <p:cNvSpPr/>
          <p:nvPr/>
        </p:nvSpPr>
        <p:spPr>
          <a:xfrm>
            <a:off x="8100392" y="1052736"/>
            <a:ext cx="288925"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8555590"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6925114"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a:off x="6444208"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Rectangle 34"/>
          <p:cNvSpPr/>
          <p:nvPr/>
        </p:nvSpPr>
        <p:spPr>
          <a:xfrm>
            <a:off x="4813732"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5292080" y="1052736"/>
            <a:ext cx="288925"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p:cNvSpPr/>
          <p:nvPr/>
        </p:nvSpPr>
        <p:spPr>
          <a:xfrm>
            <a:off x="1259632" y="3429000"/>
            <a:ext cx="6624736"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err="1" smtClean="0">
                <a:solidFill>
                  <a:srgbClr val="1F497D">
                    <a:lumMod val="50000"/>
                  </a:srgbClr>
                </a:solidFill>
                <a:latin typeface="Arial" pitchFamily="34" charset="0"/>
                <a:cs typeface="Arial" pitchFamily="34" charset="0"/>
              </a:rPr>
              <a:t>d</a:t>
            </a:r>
            <a:r>
              <a:rPr lang="fr-FR" sz="2000" b="1" baseline="-25000" dirty="0" err="1"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diminue quand la multiplicité de la liaison </a:t>
            </a:r>
            <a:r>
              <a:rPr lang="fr-FR" sz="2000" dirty="0" smtClean="0">
                <a:solidFill>
                  <a:srgbClr val="1F497D">
                    <a:lumMod val="50000"/>
                  </a:srgbClr>
                </a:solidFill>
                <a:latin typeface="Arial" pitchFamily="34" charset="0"/>
                <a:cs typeface="Arial" pitchFamily="34" charset="0"/>
              </a:rPr>
              <a:t>augmente.</a:t>
            </a:r>
            <a:endParaRPr lang="fr-FR" sz="2000" dirty="0">
              <a:solidFill>
                <a:srgbClr val="1F497D">
                  <a:lumMod val="50000"/>
                </a:srgbClr>
              </a:solidFill>
              <a:latin typeface="Arial" pitchFamily="34" charset="0"/>
              <a:cs typeface="Arial" pitchFamily="34" charset="0"/>
            </a:endParaRPr>
          </a:p>
        </p:txBody>
      </p:sp>
      <p:sp>
        <p:nvSpPr>
          <p:cNvPr id="42" name="Rectangle 41"/>
          <p:cNvSpPr/>
          <p:nvPr/>
        </p:nvSpPr>
        <p:spPr>
          <a:xfrm>
            <a:off x="107504" y="602128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sp>
        <p:nvSpPr>
          <p:cNvPr id="30" name="Rectangle 29"/>
          <p:cNvSpPr/>
          <p:nvPr/>
        </p:nvSpPr>
        <p:spPr>
          <a:xfrm>
            <a:off x="467544" y="2348880"/>
            <a:ext cx="3024336"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pm</a:t>
            </a:r>
            <a:endParaRPr lang="fr-FR" dirty="0"/>
          </a:p>
        </p:txBody>
      </p:sp>
      <p:sp>
        <p:nvSpPr>
          <p:cNvPr id="43" name="Rectangle 42"/>
          <p:cNvSpPr/>
          <p:nvPr/>
        </p:nvSpPr>
        <p:spPr>
          <a:xfrm>
            <a:off x="2339752" y="5157192"/>
            <a:ext cx="4248472"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dirty="0"/>
          </a:p>
        </p:txBody>
      </p:sp>
      <p:sp>
        <p:nvSpPr>
          <p:cNvPr id="44" name="Rectangle 43"/>
          <p:cNvSpPr/>
          <p:nvPr/>
        </p:nvSpPr>
        <p:spPr>
          <a:xfrm>
            <a:off x="1403648" y="5589240"/>
            <a:ext cx="7272808"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P spid="10" grpId="0" animBg="1"/>
      <p:bldP spid="13" grpId="0" animBg="1"/>
      <p:bldP spid="24" grpId="0" animBg="1"/>
      <p:bldP spid="33" grpId="0" animBg="1"/>
      <p:bldP spid="35" grpId="0" animBg="1"/>
      <p:bldP spid="36" grpId="0" animBg="1"/>
      <p:bldP spid="40" grpId="0" animBg="1"/>
      <p:bldP spid="42" grpId="0" animBg="1"/>
      <p:bldP spid="30"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8646" y="72008"/>
            <a:ext cx="9001000" cy="24208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sp>
        <p:nvSpPr>
          <p:cNvPr id="2" name="Rectangle 4"/>
          <p:cNvSpPr>
            <a:spLocks noChangeArrowheads="1"/>
          </p:cNvSpPr>
          <p:nvPr/>
        </p:nvSpPr>
        <p:spPr bwMode="auto">
          <a:xfrm>
            <a:off x="134875" y="6534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3" name="Rectangle 2"/>
          <p:cNvSpPr/>
          <p:nvPr/>
        </p:nvSpPr>
        <p:spPr>
          <a:xfrm>
            <a:off x="0" y="1156682"/>
            <a:ext cx="9144000" cy="91307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latin typeface="+mj-lt"/>
                <a:cs typeface="Arial" pitchFamily="34" charset="0"/>
              </a:rPr>
              <a:t>Ordre </a:t>
            </a:r>
            <a:r>
              <a:rPr lang="fr-FR" sz="2000" i="1" u="sng" dirty="0">
                <a:solidFill>
                  <a:prstClr val="black"/>
                </a:solidFill>
                <a:latin typeface="+mj-lt"/>
                <a:cs typeface="Arial" pitchFamily="34" charset="0"/>
              </a:rPr>
              <a:t>de grandeur</a:t>
            </a:r>
            <a:r>
              <a:rPr lang="fr-FR" sz="2000" i="1" dirty="0">
                <a:solidFill>
                  <a:prstClr val="black"/>
                </a:solidFill>
                <a:latin typeface="+mj-lt"/>
                <a:cs typeface="Arial" pitchFamily="34" charset="0"/>
              </a:rPr>
              <a:t> </a:t>
            </a:r>
            <a:r>
              <a:rPr lang="fr-FR" sz="2000" dirty="0">
                <a:solidFill>
                  <a:prstClr val="black"/>
                </a:solidFill>
                <a:latin typeface="+mj-lt"/>
                <a:cs typeface="Arial" pitchFamily="34" charset="0"/>
              </a:rPr>
              <a:t>:</a:t>
            </a:r>
            <a:r>
              <a:rPr lang="fr-FR" sz="2000" dirty="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sz="2000" dirty="0" smtClean="0">
              <a:solidFill>
                <a:srgbClr val="1F497D">
                  <a:lumMod val="50000"/>
                </a:srgbClr>
              </a:solidFill>
              <a:latin typeface="Arial" pitchFamily="34" charset="0"/>
              <a:cs typeface="Arial" pitchFamily="34" charset="0"/>
            </a:endParaRPr>
          </a:p>
          <a:p>
            <a:pPr lvl="0" algn="just">
              <a:spcAft>
                <a:spcPts val="500"/>
              </a:spcAft>
              <a:defRPr/>
            </a:pPr>
            <a:endParaRPr lang="fr-FR" sz="300" dirty="0">
              <a:solidFill>
                <a:srgbClr val="1F497D">
                  <a:lumMod val="50000"/>
                </a:srgbClr>
              </a:solidFill>
              <a:latin typeface="Arial" pitchFamily="34" charset="0"/>
              <a:cs typeface="Arial" pitchFamily="34" charset="0"/>
            </a:endParaRPr>
          </a:p>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dépend de la nature </a:t>
            </a:r>
            <a:r>
              <a:rPr lang="fr-FR" sz="2000" dirty="0">
                <a:solidFill>
                  <a:srgbClr val="1F497D">
                    <a:lumMod val="50000"/>
                  </a:srgbClr>
                </a:solidFill>
                <a:latin typeface="Arial" pitchFamily="34" charset="0"/>
                <a:cs typeface="Arial" pitchFamily="34" charset="0"/>
              </a:rPr>
              <a:t>de A et B </a:t>
            </a:r>
            <a:r>
              <a:rPr lang="fr-FR" sz="2000" dirty="0" smtClean="0">
                <a:solidFill>
                  <a:srgbClr val="1F497D">
                    <a:lumMod val="50000"/>
                  </a:srgbClr>
                </a:solidFill>
                <a:latin typeface="Arial" pitchFamily="34" charset="0"/>
                <a:cs typeface="Arial" pitchFamily="34" charset="0"/>
              </a:rPr>
              <a:t>et de la </a:t>
            </a:r>
            <a:r>
              <a:rPr lang="fr-FR" sz="2000" dirty="0">
                <a:solidFill>
                  <a:srgbClr val="1F497D">
                    <a:lumMod val="50000"/>
                  </a:srgbClr>
                </a:solidFill>
                <a:latin typeface="Arial" pitchFamily="34" charset="0"/>
                <a:cs typeface="Arial" pitchFamily="34" charset="0"/>
              </a:rPr>
              <a:t>multiplicité de la </a:t>
            </a:r>
            <a:r>
              <a:rPr lang="fr-FR" sz="2000" dirty="0" smtClean="0">
                <a:solidFill>
                  <a:srgbClr val="1F497D">
                    <a:lumMod val="50000"/>
                  </a:srgbClr>
                </a:solidFill>
                <a:latin typeface="Arial" pitchFamily="34" charset="0"/>
                <a:cs typeface="Arial" pitchFamily="34" charset="0"/>
              </a:rPr>
              <a:t>liaison :</a:t>
            </a:r>
            <a:endParaRPr lang="fr-FR" sz="2000" dirty="0">
              <a:solidFill>
                <a:srgbClr val="1F497D">
                  <a:lumMod val="50000"/>
                </a:srgbClr>
              </a:solidFill>
              <a:latin typeface="Arial" pitchFamily="34" charset="0"/>
              <a:cs typeface="Arial" pitchFamily="34" charset="0"/>
            </a:endParaRPr>
          </a:p>
        </p:txBody>
      </p:sp>
      <p:sp>
        <p:nvSpPr>
          <p:cNvPr id="4" name="Rectangle 3"/>
          <p:cNvSpPr/>
          <p:nvPr/>
        </p:nvSpPr>
        <p:spPr>
          <a:xfrm>
            <a:off x="107504" y="202077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grpSp>
        <p:nvGrpSpPr>
          <p:cNvPr id="16" name="Groupe 15"/>
          <p:cNvGrpSpPr/>
          <p:nvPr/>
        </p:nvGrpSpPr>
        <p:grpSpPr>
          <a:xfrm>
            <a:off x="179512" y="2564904"/>
            <a:ext cx="8784976" cy="1296144"/>
            <a:chOff x="179512" y="2564904"/>
            <a:chExt cx="8784976" cy="1296144"/>
          </a:xfrm>
        </p:grpSpPr>
        <p:pic>
          <p:nvPicPr>
            <p:cNvPr id="6" name="Image 5"/>
            <p:cNvPicPr/>
            <p:nvPr/>
          </p:nvPicPr>
          <p:blipFill>
            <a:blip r:embed="rId2" cstate="print"/>
            <a:srcRect l="72340" t="22257" r="13590" b="31700"/>
            <a:stretch>
              <a:fillRect/>
            </a:stretch>
          </p:blipFill>
          <p:spPr bwMode="auto">
            <a:xfrm>
              <a:off x="179512" y="2564904"/>
              <a:ext cx="864096" cy="1296144"/>
            </a:xfrm>
            <a:prstGeom prst="rect">
              <a:avLst/>
            </a:prstGeom>
            <a:noFill/>
            <a:ln w="9525">
              <a:noFill/>
              <a:miter lim="800000"/>
              <a:headEnd/>
              <a:tailEnd/>
            </a:ln>
          </p:spPr>
        </p:pic>
        <p:sp>
          <p:nvSpPr>
            <p:cNvPr id="8" name="Rectangle 7"/>
            <p:cNvSpPr/>
            <p:nvPr/>
          </p:nvSpPr>
          <p:spPr>
            <a:xfrm>
              <a:off x="1187624" y="2636912"/>
              <a:ext cx="7776864" cy="1015663"/>
            </a:xfrm>
            <a:prstGeom prst="rect">
              <a:avLst/>
            </a:prstGeom>
            <a:solidFill>
              <a:srgbClr val="FFFF00"/>
            </a:solidFill>
          </p:spPr>
          <p:txBody>
            <a:bodyPr wrap="square">
              <a:spAutoFit/>
            </a:bodyPr>
            <a:lstStyle/>
            <a:p>
              <a:pPr algn="ctr"/>
              <a:r>
                <a:rPr lang="fr-FR" sz="2000" b="1" dirty="0" smtClean="0">
                  <a:latin typeface="Arial Black" pitchFamily="34" charset="0"/>
                </a:rPr>
                <a:t>Pourquoi l’énergie </a:t>
              </a:r>
              <a:r>
                <a:rPr lang="fr-FR" sz="2000" b="1" dirty="0">
                  <a:latin typeface="Arial Black" pitchFamily="34" charset="0"/>
                </a:rPr>
                <a:t>d’une liaison covalente </a:t>
              </a:r>
              <a:r>
                <a:rPr lang="fr-FR" sz="2000" b="1" dirty="0" smtClean="0">
                  <a:latin typeface="Arial Black" pitchFamily="34" charset="0"/>
                </a:rPr>
                <a:t>double C=C est-elle inférieure au double </a:t>
              </a:r>
              <a:r>
                <a:rPr lang="fr-FR" sz="2000" b="1" dirty="0">
                  <a:latin typeface="Arial Black" pitchFamily="34" charset="0"/>
                </a:rPr>
                <a:t>de l’énergie d’une liaison</a:t>
              </a:r>
              <a:r>
                <a:rPr lang="fr-FR" sz="2000" b="1" i="1" dirty="0">
                  <a:latin typeface="Arial Black" pitchFamily="34" charset="0"/>
                </a:rPr>
                <a:t> </a:t>
              </a:r>
              <a:r>
                <a:rPr lang="fr-FR" sz="2000" b="1" dirty="0">
                  <a:latin typeface="Arial Black" pitchFamily="34" charset="0"/>
                </a:rPr>
                <a:t>covalente </a:t>
              </a:r>
              <a:r>
                <a:rPr lang="fr-FR" sz="2000" b="1" dirty="0" smtClean="0">
                  <a:latin typeface="Arial Black" pitchFamily="34" charset="0"/>
                </a:rPr>
                <a:t>simple C–C</a:t>
              </a:r>
              <a:r>
                <a:rPr lang="fr-FR" sz="2000" b="1" dirty="0">
                  <a:latin typeface="Arial Black" pitchFamily="34" charset="0"/>
                </a:rPr>
                <a:t> ?</a:t>
              </a:r>
              <a:endParaRPr lang="fr-FR" sz="2000" dirty="0">
                <a:latin typeface="Arial Black" pitchFamily="34" charset="0"/>
              </a:endParaRPr>
            </a:p>
          </p:txBody>
        </p:sp>
      </p:grpSp>
      <p:pic>
        <p:nvPicPr>
          <p:cNvPr id="9" name="Image 8"/>
          <p:cNvPicPr/>
          <p:nvPr/>
        </p:nvPicPr>
        <p:blipFill>
          <a:blip r:embed="rId3" cstate="print"/>
          <a:srcRect t="6981" r="33932" b="84641"/>
          <a:stretch>
            <a:fillRect/>
          </a:stretch>
        </p:blipFill>
        <p:spPr bwMode="auto">
          <a:xfrm>
            <a:off x="2411760" y="3717032"/>
            <a:ext cx="5256584" cy="432048"/>
          </a:xfrm>
          <a:prstGeom prst="rect">
            <a:avLst/>
          </a:prstGeom>
          <a:noFill/>
          <a:ln w="9525">
            <a:solidFill>
              <a:schemeClr val="tx1"/>
            </a:solidFill>
            <a:miter lim="800000"/>
            <a:headEnd/>
            <a:tailEnd/>
          </a:ln>
        </p:spPr>
      </p:pic>
      <p:sp>
        <p:nvSpPr>
          <p:cNvPr id="14337" name="Rectangle 1"/>
          <p:cNvSpPr>
            <a:spLocks noChangeArrowheads="1"/>
          </p:cNvSpPr>
          <p:nvPr/>
        </p:nvSpPr>
        <p:spPr bwMode="auto">
          <a:xfrm>
            <a:off x="0" y="476637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fr-FR" sz="2400" dirty="0">
                <a:solidFill>
                  <a:prstClr val="black"/>
                </a:solidFill>
                <a:sym typeface="Wingdings 3"/>
              </a:rPr>
              <a:t> </a:t>
            </a:r>
            <a:r>
              <a:rPr kumimoji="0" lang="fr-FR" sz="2400" b="1" i="1" u="sng"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Modèle quantique de la liaison covalente</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915816" y="5229200"/>
            <a:ext cx="5400600" cy="461665"/>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just"/>
            <a:r>
              <a:rPr lang="fr-FR" sz="2400" b="1" dirty="0" smtClean="0">
                <a:solidFill>
                  <a:prstClr val="black"/>
                </a:solidFill>
              </a:rPr>
              <a:t>= association de 2 e </a:t>
            </a:r>
            <a:r>
              <a:rPr lang="fr-FR" sz="2400" b="1" baseline="30000" dirty="0" smtClean="0">
                <a:solidFill>
                  <a:prstClr val="black"/>
                </a:solidFill>
              </a:rPr>
              <a:t>–</a:t>
            </a:r>
            <a:r>
              <a:rPr lang="fr-FR" sz="2400" b="1" dirty="0" smtClean="0">
                <a:solidFill>
                  <a:prstClr val="black"/>
                </a:solidFill>
              </a:rPr>
              <a:t> de valence </a:t>
            </a:r>
            <a:endParaRPr lang="fr-FR" sz="2000" dirty="0"/>
          </a:p>
        </p:txBody>
      </p:sp>
      <p:sp>
        <p:nvSpPr>
          <p:cNvPr id="13" name="Rectangle 12"/>
          <p:cNvSpPr/>
          <p:nvPr/>
        </p:nvSpPr>
        <p:spPr>
          <a:xfrm>
            <a:off x="2915816" y="5661248"/>
            <a:ext cx="5400600" cy="461665"/>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400" b="1" dirty="0" smtClean="0">
                <a:solidFill>
                  <a:prstClr val="black"/>
                </a:solidFill>
              </a:rPr>
              <a:t>= combinaison de 2 Orbitales Atomiques</a:t>
            </a:r>
            <a:endParaRPr lang="fr-FR" sz="2000" dirty="0"/>
          </a:p>
        </p:txBody>
      </p:sp>
      <p:sp>
        <p:nvSpPr>
          <p:cNvPr id="14" name="Rectangle 13"/>
          <p:cNvSpPr/>
          <p:nvPr/>
        </p:nvSpPr>
        <p:spPr>
          <a:xfrm>
            <a:off x="179512" y="5229200"/>
            <a:ext cx="3120153" cy="461665"/>
          </a:xfrm>
          <a:prstGeom prst="rect">
            <a:avLst/>
          </a:prstGeom>
        </p:spPr>
        <p:txBody>
          <a:bodyPr wrap="square">
            <a:spAutoFit/>
          </a:bodyPr>
          <a:lstStyle/>
          <a:p>
            <a:r>
              <a:rPr lang="fr-FR" sz="2400" dirty="0">
                <a:solidFill>
                  <a:prstClr val="black"/>
                </a:solidFill>
              </a:rPr>
              <a:t>Un </a:t>
            </a:r>
            <a:r>
              <a:rPr lang="fr-FR" sz="2400" b="1" dirty="0">
                <a:solidFill>
                  <a:prstClr val="black"/>
                </a:solidFill>
              </a:rPr>
              <a:t>DOUBLET </a:t>
            </a:r>
            <a:r>
              <a:rPr lang="fr-FR" sz="2400" b="1" dirty="0" smtClean="0">
                <a:solidFill>
                  <a:prstClr val="black"/>
                </a:solidFill>
              </a:rPr>
              <a:t>LIANT </a:t>
            </a:r>
            <a:endParaRPr lang="fr-FR" sz="2000" b="1" dirty="0"/>
          </a:p>
        </p:txBody>
      </p:sp>
      <p:sp>
        <p:nvSpPr>
          <p:cNvPr id="15" name="Rectangle 14"/>
          <p:cNvSpPr/>
          <p:nvPr/>
        </p:nvSpPr>
        <p:spPr>
          <a:xfrm>
            <a:off x="2915816" y="6097850"/>
            <a:ext cx="5400600" cy="461665"/>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400" b="1" dirty="0" smtClean="0">
                <a:solidFill>
                  <a:prstClr val="black"/>
                </a:solidFill>
              </a:rPr>
              <a:t>= formation d’Orbitales Moléculaires</a:t>
            </a:r>
            <a:endParaRPr lang="fr-FR" sz="2000" dirty="0"/>
          </a:p>
        </p:txBody>
      </p:sp>
      <p:pic>
        <p:nvPicPr>
          <p:cNvPr id="17" name="Image 16"/>
          <p:cNvPicPr/>
          <p:nvPr/>
        </p:nvPicPr>
        <p:blipFill>
          <a:blip r:embed="rId3" cstate="print"/>
          <a:srcRect t="27763" r="33932" b="63697"/>
          <a:stretch>
            <a:fillRect/>
          </a:stretch>
        </p:blipFill>
        <p:spPr bwMode="auto">
          <a:xfrm>
            <a:off x="2411760" y="4149080"/>
            <a:ext cx="5256584" cy="44043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4337"/>
                                        </p:tgtEl>
                                        <p:attrNameLst>
                                          <p:attrName>style.visibility</p:attrName>
                                        </p:attrNameLst>
                                      </p:cBhvr>
                                      <p:to>
                                        <p:strVal val="visible"/>
                                      </p:to>
                                    </p:set>
                                    <p:animEffect transition="in" filter="wipe(left)">
                                      <p:cBhvr>
                                        <p:cTn id="33" dur="500"/>
                                        <p:tgtEl>
                                          <p:spTgt spid="1433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2"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2" cstate="print"/>
          <a:srcRect/>
          <a:stretch>
            <a:fillRect/>
          </a:stretch>
        </p:blipFill>
        <p:spPr bwMode="auto">
          <a:xfrm>
            <a:off x="539552" y="5403295"/>
            <a:ext cx="2016224" cy="1410081"/>
          </a:xfrm>
          <a:prstGeom prst="rect">
            <a:avLst/>
          </a:prstGeom>
          <a:noFill/>
          <a:ln w="9525">
            <a:noFill/>
            <a:miter lim="800000"/>
            <a:headEnd/>
            <a:tailEnd/>
          </a:ln>
        </p:spPr>
      </p:pic>
      <p:pic>
        <p:nvPicPr>
          <p:cNvPr id="91" name="Picture 3"/>
          <p:cNvPicPr>
            <a:picLocks noChangeAspect="1" noChangeArrowheads="1"/>
          </p:cNvPicPr>
          <p:nvPr/>
        </p:nvPicPr>
        <p:blipFill>
          <a:blip r:embed="rId2" cstate="print"/>
          <a:srcRect/>
          <a:stretch>
            <a:fillRect/>
          </a:stretch>
        </p:blipFill>
        <p:spPr bwMode="auto">
          <a:xfrm>
            <a:off x="6732240" y="5403295"/>
            <a:ext cx="2016224" cy="1410081"/>
          </a:xfrm>
          <a:prstGeom prst="rect">
            <a:avLst/>
          </a:prstGeom>
          <a:noFill/>
          <a:ln w="9525">
            <a:noFill/>
            <a:miter lim="800000"/>
            <a:headEnd/>
            <a:tailEnd/>
          </a:ln>
        </p:spPr>
      </p:pic>
      <p:pic>
        <p:nvPicPr>
          <p:cNvPr id="92" name="Picture 3"/>
          <p:cNvPicPr>
            <a:picLocks noChangeAspect="1" noChangeArrowheads="1"/>
          </p:cNvPicPr>
          <p:nvPr/>
        </p:nvPicPr>
        <p:blipFill>
          <a:blip r:embed="rId2" cstate="print"/>
          <a:srcRect/>
          <a:stretch>
            <a:fillRect/>
          </a:stretch>
        </p:blipFill>
        <p:spPr bwMode="auto">
          <a:xfrm>
            <a:off x="3563888" y="5403295"/>
            <a:ext cx="2016224" cy="1410081"/>
          </a:xfrm>
          <a:prstGeom prst="rect">
            <a:avLst/>
          </a:prstGeom>
          <a:noFill/>
          <a:ln w="9525">
            <a:noFill/>
            <a:miter lim="800000"/>
            <a:headEnd/>
            <a:tailEnd/>
          </a:ln>
        </p:spPr>
      </p:pic>
      <p:pic>
        <p:nvPicPr>
          <p:cNvPr id="83969" name="Picture 1"/>
          <p:cNvPicPr>
            <a:picLocks noChangeAspect="1" noChangeArrowheads="1"/>
          </p:cNvPicPr>
          <p:nvPr/>
        </p:nvPicPr>
        <p:blipFill>
          <a:blip r:embed="rId3" cstate="print"/>
          <a:srcRect l="8505" t="22680" r="53224" b="39521"/>
          <a:stretch>
            <a:fillRect/>
          </a:stretch>
        </p:blipFill>
        <p:spPr bwMode="auto">
          <a:xfrm>
            <a:off x="106591" y="3704260"/>
            <a:ext cx="2953241" cy="1640690"/>
          </a:xfrm>
          <a:prstGeom prst="rect">
            <a:avLst/>
          </a:prstGeom>
          <a:noFill/>
          <a:ln w="9525">
            <a:noFill/>
            <a:miter lim="800000"/>
            <a:headEnd/>
            <a:tailEnd/>
          </a:ln>
        </p:spPr>
      </p:pic>
      <p:pic>
        <p:nvPicPr>
          <p:cNvPr id="40" name="Picture 1"/>
          <p:cNvPicPr>
            <a:picLocks noChangeAspect="1" noChangeArrowheads="1"/>
          </p:cNvPicPr>
          <p:nvPr/>
        </p:nvPicPr>
        <p:blipFill>
          <a:blip r:embed="rId3" cstate="print"/>
          <a:srcRect l="46560" t="22680" r="14782" b="39521"/>
          <a:stretch>
            <a:fillRect/>
          </a:stretch>
        </p:blipFill>
        <p:spPr bwMode="auto">
          <a:xfrm>
            <a:off x="3101097" y="3704260"/>
            <a:ext cx="2983071" cy="1640689"/>
          </a:xfrm>
          <a:prstGeom prst="rect">
            <a:avLst/>
          </a:prstGeom>
          <a:noFill/>
          <a:ln w="9525">
            <a:noFill/>
            <a:miter lim="800000"/>
            <a:headEnd/>
            <a:tailEnd/>
          </a:ln>
        </p:spPr>
      </p:pic>
      <p:pic>
        <p:nvPicPr>
          <p:cNvPr id="83970" name="Picture 2"/>
          <p:cNvPicPr>
            <a:picLocks noChangeAspect="1" noChangeArrowheads="1"/>
          </p:cNvPicPr>
          <p:nvPr/>
        </p:nvPicPr>
        <p:blipFill>
          <a:blip r:embed="rId4" cstate="print"/>
          <a:srcRect l="18427" t="22680" r="44246" b="39521"/>
          <a:stretch>
            <a:fillRect/>
          </a:stretch>
        </p:blipFill>
        <p:spPr bwMode="auto">
          <a:xfrm>
            <a:off x="6156176" y="3704260"/>
            <a:ext cx="2880321" cy="1640690"/>
          </a:xfrm>
          <a:prstGeom prst="rect">
            <a:avLst/>
          </a:prstGeom>
          <a:noFill/>
          <a:ln w="9525">
            <a:noFill/>
            <a:miter lim="800000"/>
            <a:headEnd/>
            <a:tailEnd/>
          </a:ln>
        </p:spPr>
      </p:pic>
      <p:sp>
        <p:nvSpPr>
          <p:cNvPr id="22529" name="Text Box 1"/>
          <p:cNvSpPr txBox="1">
            <a:spLocks noChangeArrowheads="1"/>
          </p:cNvSpPr>
          <p:nvPr/>
        </p:nvSpPr>
        <p:spPr bwMode="auto">
          <a:xfrm>
            <a:off x="179512" y="35606"/>
            <a:ext cx="8856984" cy="159319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314511" y="24032"/>
            <a:ext cx="87484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Seules les </a:t>
            </a:r>
            <a:r>
              <a:rPr kumimoji="0" lang="fr-FR" sz="2000" b="1" i="0" u="sng" strike="noStrike" cap="none" normalizeH="0" baseline="0" dirty="0" smtClean="0">
                <a:ln>
                  <a:noFill/>
                </a:ln>
                <a:solidFill>
                  <a:srgbClr val="FF0000"/>
                </a:solidFill>
                <a:effectLst/>
                <a:latin typeface="Arial" pitchFamily="34" charset="0"/>
                <a:cs typeface="Arial" pitchFamily="34" charset="0"/>
              </a:rPr>
              <a:t>OA de valence proches en énergie</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et possédant des </a:t>
            </a:r>
            <a:r>
              <a:rPr kumimoji="0" lang="fr-FR" sz="2000" b="1" i="0" u="sng" strike="noStrike" cap="none" normalizeH="0" baseline="0" dirty="0" smtClean="0">
                <a:ln>
                  <a:noFill/>
                </a:ln>
                <a:solidFill>
                  <a:srgbClr val="FF0000"/>
                </a:solidFill>
                <a:effectLst/>
                <a:latin typeface="Arial" pitchFamily="34" charset="0"/>
                <a:cs typeface="Arial" pitchFamily="34" charset="0"/>
              </a:rPr>
              <a:t>éléments de symétrie communs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peuvent interagir</a:t>
            </a:r>
            <a:r>
              <a:rPr kumimoji="0" lang="fr-FR" sz="2000" b="0" i="0" u="none" strike="noStrike" cap="none" normalizeH="0" baseline="0" dirty="0" smtClean="0">
                <a:ln>
                  <a:noFill/>
                </a:ln>
                <a:solidFill>
                  <a:srgbClr val="002060"/>
                </a:solidFill>
                <a:effectLst/>
                <a:latin typeface="Arial" pitchFamily="34" charset="0"/>
                <a:cs typeface="Arial" pitchFamily="34" charset="0"/>
              </a:rPr>
              <a:t> : on parle de </a:t>
            </a:r>
            <a:r>
              <a:rPr kumimoji="0" lang="fr-FR" sz="2000" b="1" i="1" u="sng" strike="noStrike" cap="none" normalizeH="0" baseline="0" dirty="0" smtClean="0">
                <a:ln>
                  <a:noFill/>
                </a:ln>
                <a:solidFill>
                  <a:srgbClr val="002060"/>
                </a:solidFill>
                <a:effectLst/>
                <a:latin typeface="Arial" pitchFamily="34" charset="0"/>
                <a:cs typeface="Arial" pitchFamily="34" charset="0"/>
              </a:rPr>
              <a:t>RECOUVREMENT des OA</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1" name="Text Box 3"/>
          <p:cNvSpPr txBox="1">
            <a:spLocks noChangeArrowheads="1"/>
          </p:cNvSpPr>
          <p:nvPr/>
        </p:nvSpPr>
        <p:spPr bwMode="auto">
          <a:xfrm>
            <a:off x="413350" y="994861"/>
            <a:ext cx="8446963" cy="55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Principe de recouvrement maximum</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plus le recouvrement entre les OA de valence est important, plus la liaison est forte.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8" name="Rectangle 10"/>
          <p:cNvSpPr>
            <a:spLocks noChangeArrowheads="1"/>
          </p:cNvSpPr>
          <p:nvPr/>
        </p:nvSpPr>
        <p:spPr bwMode="auto">
          <a:xfrm>
            <a:off x="0" y="1693876"/>
            <a:ext cx="888268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Déterminer</a:t>
            </a:r>
            <a:r>
              <a:rPr kumimoji="0" lang="fr-FR" sz="2000" b="0" i="1"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la nature des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orbitales atomiques de valence de l’atome de carbone.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2539" name="Rectangle 11"/>
          <p:cNvSpPr>
            <a:spLocks noChangeArrowheads="1"/>
          </p:cNvSpPr>
          <p:nvPr/>
        </p:nvSpPr>
        <p:spPr bwMode="auto">
          <a:xfrm>
            <a:off x="0" y="274205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Arial" pitchFamily="34" charset="0"/>
                <a:cs typeface="Arial" pitchFamily="34" charset="0"/>
              </a:rPr>
              <a:t>- </a:t>
            </a:r>
            <a:r>
              <a:rPr lang="fr-FR" sz="2000" i="1" dirty="0" smtClean="0">
                <a:latin typeface="Times New Roman" pitchFamily="18" charset="0"/>
                <a:cs typeface="Times New Roman" pitchFamily="18" charset="0"/>
              </a:rPr>
              <a:t>Les différentes combinaisons d’orbitales atomiques de valence possibles pour le carbone sont représentées ci-dessous. Dessiner l’allure du « mélange » obtenu pour chacune (le centre de chaque repère est le noyau d’un atome de carbone).</a:t>
            </a:r>
            <a:endParaRPr lang="fr-FR" sz="20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22540" name="Text Box 12"/>
          <p:cNvSpPr txBox="1">
            <a:spLocks noChangeArrowheads="1"/>
          </p:cNvSpPr>
          <p:nvPr/>
        </p:nvSpPr>
        <p:spPr bwMode="auto">
          <a:xfrm>
            <a:off x="0" y="1988436"/>
            <a:ext cx="2748285"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 = 1s</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2s</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2p</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endParaRPr kumimoji="0" lang="fr-FR" sz="2800" b="1" i="0" u="none" strike="noStrike" cap="none" normalizeH="0" baseline="0" dirty="0" smtClean="0">
              <a:ln>
                <a:noFill/>
              </a:ln>
              <a:solidFill>
                <a:srgbClr val="002060"/>
              </a:solidFill>
              <a:effectLst/>
              <a:latin typeface="Arial" pitchFamily="34" charset="0"/>
              <a:cs typeface="Arial" pitchFamily="34" charset="0"/>
            </a:endParaRPr>
          </a:p>
        </p:txBody>
      </p:sp>
      <p:sp>
        <p:nvSpPr>
          <p:cNvPr id="22541" name="Text Box 13"/>
          <p:cNvSpPr txBox="1">
            <a:spLocks noChangeArrowheads="1"/>
          </p:cNvSpPr>
          <p:nvPr/>
        </p:nvSpPr>
        <p:spPr bwMode="auto">
          <a:xfrm>
            <a:off x="2267744" y="1977264"/>
            <a:ext cx="6624736" cy="875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pPr>
            <a:r>
              <a:rPr kumimoji="0" lang="fr-FR" sz="2000" i="0" u="none" strike="noStrike" cap="none" normalizeH="0" baseline="0" dirty="0" smtClean="0">
                <a:ln>
                  <a:noFill/>
                </a:ln>
                <a:solidFill>
                  <a:srgbClr val="002060"/>
                </a:solidFill>
                <a:effectLst/>
                <a:latin typeface="Arial" pitchFamily="34" charset="0"/>
                <a:cs typeface="Arial" pitchFamily="34" charset="0"/>
              </a:rPr>
              <a:t>: le carbone a donc</a:t>
            </a:r>
            <a:r>
              <a:rPr kumimoji="0" lang="fr-FR" sz="200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dirty="0" smtClean="0">
                <a:ln>
                  <a:noFill/>
                </a:ln>
                <a:solidFill>
                  <a:srgbClr val="002060"/>
                </a:solidFill>
                <a:effectLst/>
                <a:latin typeface="Arial" pitchFamily="34" charset="0"/>
                <a:cs typeface="Arial" pitchFamily="34" charset="0"/>
              </a:rPr>
              <a:t>4 OA de valence</a:t>
            </a:r>
            <a:r>
              <a:rPr kumimoji="0" lang="fr-FR" sz="2000" b="1" i="0" u="none" strike="noStrike" cap="none" normalizeH="0" dirty="0" smtClean="0">
                <a:ln>
                  <a:noFill/>
                </a:ln>
                <a:solidFill>
                  <a:srgbClr val="002060"/>
                </a:solidFill>
                <a:effectLst/>
                <a:latin typeface="Arial" pitchFamily="34" charset="0"/>
                <a:cs typeface="Arial" pitchFamily="34" charset="0"/>
              </a:rPr>
              <a:t> </a:t>
            </a:r>
            <a:r>
              <a:rPr kumimoji="0" lang="fr-FR" sz="2000" i="0" u="none" strike="noStrike" cap="none" normalizeH="0" dirty="0" smtClean="0">
                <a:ln>
                  <a:noFill/>
                </a:ln>
                <a:solidFill>
                  <a:srgbClr val="002060"/>
                </a:solidFill>
                <a:effectLst/>
                <a:latin typeface="Arial" pitchFamily="34" charset="0"/>
                <a:cs typeface="Arial" pitchFamily="34" charset="0"/>
              </a:rPr>
              <a:t>: l’</a:t>
            </a:r>
            <a:r>
              <a:rPr kumimoji="0" lang="fr-FR" sz="2000" i="0" u="none" strike="noStrike" cap="none" normalizeH="0" baseline="0" dirty="0" smtClean="0">
                <a:ln>
                  <a:noFill/>
                </a:ln>
                <a:solidFill>
                  <a:srgbClr val="002060"/>
                </a:solidFill>
                <a:effectLst/>
                <a:latin typeface="Arial" pitchFamily="34" charset="0"/>
                <a:cs typeface="Arial" pitchFamily="34" charset="0"/>
              </a:rPr>
              <a:t>orbitale </a:t>
            </a:r>
            <a:r>
              <a:rPr kumimoji="0" lang="fr-FR" sz="2000" b="1" i="0" u="none" strike="noStrike" cap="none" normalizeH="0" baseline="0" dirty="0" smtClean="0">
                <a:ln>
                  <a:noFill/>
                </a:ln>
                <a:solidFill>
                  <a:srgbClr val="FF0000"/>
                </a:solidFill>
                <a:effectLst/>
                <a:latin typeface="Arial" pitchFamily="34" charset="0"/>
                <a:cs typeface="Arial" pitchFamily="34" charset="0"/>
              </a:rPr>
              <a:t>2s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et les 3 orbitales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2p</a:t>
            </a:r>
            <a:r>
              <a:rPr kumimoji="0" lang="fr-FR" sz="28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(2p</a:t>
            </a:r>
            <a:r>
              <a:rPr kumimoji="0" lang="fr-FR" sz="2000" b="1" i="0" u="none" strike="noStrike" cap="none" normalizeH="0" baseline="-25000" dirty="0" smtClean="0">
                <a:ln>
                  <a:noFill/>
                </a:ln>
                <a:solidFill>
                  <a:srgbClr val="002060"/>
                </a:solidFill>
                <a:effectLst/>
                <a:latin typeface="Arial" pitchFamily="34" charset="0"/>
                <a:cs typeface="Arial" pitchFamily="34" charset="0"/>
              </a:rPr>
              <a:t>x</a:t>
            </a:r>
            <a:r>
              <a:rPr kumimoji="0" lang="fr-FR" sz="2000" b="1" i="0" u="none" strike="noStrike" cap="none" normalizeH="0" baseline="0" dirty="0" smtClean="0">
                <a:ln>
                  <a:noFill/>
                </a:ln>
                <a:solidFill>
                  <a:srgbClr val="002060"/>
                </a:solidFill>
                <a:effectLst/>
                <a:latin typeface="Arial" pitchFamily="34" charset="0"/>
                <a:cs typeface="Arial" pitchFamily="34" charset="0"/>
              </a:rPr>
              <a:t>, 2p</a:t>
            </a:r>
            <a:r>
              <a:rPr kumimoji="0" lang="fr-FR" sz="2000" b="1" i="0" u="none" strike="noStrike" cap="none" normalizeH="0" baseline="-25000" dirty="0" smtClean="0">
                <a:ln>
                  <a:noFill/>
                </a:ln>
                <a:solidFill>
                  <a:srgbClr val="002060"/>
                </a:solidFill>
                <a:effectLst/>
                <a:latin typeface="Arial" pitchFamily="34" charset="0"/>
                <a:cs typeface="Arial" pitchFamily="34" charset="0"/>
              </a:rPr>
              <a:t>y</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r>
              <a:rPr kumimoji="0" lang="fr-FR" sz="2000" b="1" i="0" u="none" strike="noStrike" cap="none" normalizeH="0" dirty="0" smtClean="0">
                <a:ln>
                  <a:noFill/>
                </a:ln>
                <a:solidFill>
                  <a:srgbClr val="002060"/>
                </a:solidFill>
                <a:effectLst/>
                <a:latin typeface="Arial" pitchFamily="34" charset="0"/>
                <a:cs typeface="Arial" pitchFamily="34" charset="0"/>
              </a:rPr>
              <a:t> 2p</a:t>
            </a:r>
            <a:r>
              <a:rPr kumimoji="0" lang="fr-FR" sz="2000" b="1" i="0" u="none" strike="noStrike" cap="none" normalizeH="0" baseline="-25000" dirty="0" smtClean="0">
                <a:ln>
                  <a:noFill/>
                </a:ln>
                <a:solidFill>
                  <a:srgbClr val="002060"/>
                </a:solidFill>
                <a:effectLst/>
                <a:latin typeface="Arial" pitchFamily="34" charset="0"/>
                <a:cs typeface="Arial" pitchFamily="34" charset="0"/>
              </a:rPr>
              <a:t>z</a:t>
            </a:r>
            <a:r>
              <a:rPr kumimoji="0" lang="fr-FR" sz="2000" b="1" i="0" u="none" strike="noStrike" cap="none" normalizeH="0" dirty="0" smtClean="0">
                <a:ln>
                  <a:noFill/>
                </a:ln>
                <a:solidFill>
                  <a:srgbClr val="002060"/>
                </a:solidFill>
                <a:effectLst/>
                <a:latin typeface="Arial" pitchFamily="34" charset="0"/>
                <a:cs typeface="Arial" pitchFamily="34" charset="0"/>
              </a:rPr>
              <a:t>)</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32" name="Ellipse 31"/>
          <p:cNvSpPr/>
          <p:nvPr/>
        </p:nvSpPr>
        <p:spPr>
          <a:xfrm>
            <a:off x="899592" y="5867510"/>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1259632" y="5867510"/>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899592" y="39202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53" name="Rectangle 52"/>
          <p:cNvSpPr/>
          <p:nvPr/>
        </p:nvSpPr>
        <p:spPr>
          <a:xfrm>
            <a:off x="6876256" y="3920284"/>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42" name="Rectangle 41"/>
          <p:cNvSpPr/>
          <p:nvPr/>
        </p:nvSpPr>
        <p:spPr>
          <a:xfrm>
            <a:off x="3923928" y="39202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grpSp>
        <p:nvGrpSpPr>
          <p:cNvPr id="80" name="Group 1"/>
          <p:cNvGrpSpPr>
            <a:grpSpLocks/>
          </p:cNvGrpSpPr>
          <p:nvPr/>
        </p:nvGrpSpPr>
        <p:grpSpPr bwMode="auto">
          <a:xfrm>
            <a:off x="6736141" y="5976125"/>
            <a:ext cx="1299474" cy="446857"/>
            <a:chOff x="3253" y="6880"/>
            <a:chExt cx="974" cy="312"/>
          </a:xfrm>
        </p:grpSpPr>
        <p:sp>
          <p:nvSpPr>
            <p:cNvPr id="81" name="Oval 2"/>
            <p:cNvSpPr>
              <a:spLocks noChangeArrowheads="1"/>
            </p:cNvSpPr>
            <p:nvPr/>
          </p:nvSpPr>
          <p:spPr bwMode="auto">
            <a:xfrm>
              <a:off x="3745"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2" name="Oval 3"/>
            <p:cNvSpPr>
              <a:spLocks noChangeArrowheads="1"/>
            </p:cNvSpPr>
            <p:nvPr/>
          </p:nvSpPr>
          <p:spPr bwMode="auto">
            <a:xfrm>
              <a:off x="3253"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83" name="Group 4"/>
          <p:cNvGrpSpPr>
            <a:grpSpLocks/>
          </p:cNvGrpSpPr>
          <p:nvPr/>
        </p:nvGrpSpPr>
        <p:grpSpPr bwMode="auto">
          <a:xfrm>
            <a:off x="7634962" y="5976125"/>
            <a:ext cx="1296143" cy="446857"/>
            <a:chOff x="4466" y="6880"/>
            <a:chExt cx="972" cy="312"/>
          </a:xfrm>
        </p:grpSpPr>
        <p:sp>
          <p:nvSpPr>
            <p:cNvPr id="84" name="Oval 5"/>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5" name="Oval 6"/>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86" name="Ellipse 85"/>
          <p:cNvSpPr/>
          <p:nvPr/>
        </p:nvSpPr>
        <p:spPr>
          <a:xfrm>
            <a:off x="3895662" y="5872626"/>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 4"/>
          <p:cNvGrpSpPr>
            <a:grpSpLocks/>
          </p:cNvGrpSpPr>
          <p:nvPr/>
        </p:nvGrpSpPr>
        <p:grpSpPr bwMode="auto">
          <a:xfrm>
            <a:off x="4183694" y="5944634"/>
            <a:ext cx="1296143" cy="446857"/>
            <a:chOff x="4466" y="6880"/>
            <a:chExt cx="972" cy="312"/>
          </a:xfrm>
        </p:grpSpPr>
        <p:sp>
          <p:nvSpPr>
            <p:cNvPr id="88" name="Oval 5"/>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9" name="Oval 6"/>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fltVal val="0"/>
                                          </p:val>
                                        </p:tav>
                                        <p:tav tm="100000">
                                          <p:val>
                                            <p:strVal val="#ppt_w"/>
                                          </p:val>
                                        </p:tav>
                                      </p:tavLst>
                                    </p:anim>
                                    <p:anim calcmode="lin" valueType="num">
                                      <p:cBhvr>
                                        <p:cTn id="8" dur="500" fill="hold"/>
                                        <p:tgtEl>
                                          <p:spTgt spid="225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left)">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wipe(left)">
                                      <p:cBhvr>
                                        <p:cTn id="17" dur="500"/>
                                        <p:tgtEl>
                                          <p:spTgt spid="2253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2538"/>
                                        </p:tgtEl>
                                        <p:attrNameLst>
                                          <p:attrName>style.visibility</p:attrName>
                                        </p:attrNameLst>
                                      </p:cBhvr>
                                      <p:to>
                                        <p:strVal val="visible"/>
                                      </p:to>
                                    </p:set>
                                    <p:anim calcmode="lin" valueType="num">
                                      <p:cBhvr additive="base">
                                        <p:cTn id="22" dur="500" fill="hold"/>
                                        <p:tgtEl>
                                          <p:spTgt spid="22538"/>
                                        </p:tgtEl>
                                        <p:attrNameLst>
                                          <p:attrName>ppt_x</p:attrName>
                                        </p:attrNameLst>
                                      </p:cBhvr>
                                      <p:tavLst>
                                        <p:tav tm="0">
                                          <p:val>
                                            <p:strVal val="1+#ppt_w/2"/>
                                          </p:val>
                                        </p:tav>
                                        <p:tav tm="100000">
                                          <p:val>
                                            <p:strVal val="#ppt_x"/>
                                          </p:val>
                                        </p:tav>
                                      </p:tavLst>
                                    </p:anim>
                                    <p:anim calcmode="lin" valueType="num">
                                      <p:cBhvr additive="base">
                                        <p:cTn id="23"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540"/>
                                        </p:tgtEl>
                                        <p:attrNameLst>
                                          <p:attrName>style.visibility</p:attrName>
                                        </p:attrNameLst>
                                      </p:cBhvr>
                                      <p:to>
                                        <p:strVal val="visible"/>
                                      </p:to>
                                    </p:set>
                                    <p:animEffect transition="in" filter="wipe(left)">
                                      <p:cBhvr>
                                        <p:cTn id="28" dur="500"/>
                                        <p:tgtEl>
                                          <p:spTgt spid="225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541"/>
                                        </p:tgtEl>
                                        <p:attrNameLst>
                                          <p:attrName>style.visibility</p:attrName>
                                        </p:attrNameLst>
                                      </p:cBhvr>
                                      <p:to>
                                        <p:strVal val="visible"/>
                                      </p:to>
                                    </p:set>
                                    <p:animEffect transition="in" filter="wipe(left)">
                                      <p:cBhvr>
                                        <p:cTn id="33" dur="500"/>
                                        <p:tgtEl>
                                          <p:spTgt spid="225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539"/>
                                        </p:tgtEl>
                                        <p:attrNameLst>
                                          <p:attrName>style.visibility</p:attrName>
                                        </p:attrNameLst>
                                      </p:cBhvr>
                                      <p:to>
                                        <p:strVal val="visible"/>
                                      </p:to>
                                    </p:set>
                                    <p:anim calcmode="lin" valueType="num">
                                      <p:cBhvr additive="base">
                                        <p:cTn id="38" dur="500" fill="hold"/>
                                        <p:tgtEl>
                                          <p:spTgt spid="22539"/>
                                        </p:tgtEl>
                                        <p:attrNameLst>
                                          <p:attrName>ppt_x</p:attrName>
                                        </p:attrNameLst>
                                      </p:cBhvr>
                                      <p:tavLst>
                                        <p:tav tm="0">
                                          <p:val>
                                            <p:strVal val="1+#ppt_w/2"/>
                                          </p:val>
                                        </p:tav>
                                        <p:tav tm="100000">
                                          <p:val>
                                            <p:strVal val="#ppt_x"/>
                                          </p:val>
                                        </p:tav>
                                      </p:tavLst>
                                    </p:anim>
                                    <p:anim calcmode="lin" valueType="num">
                                      <p:cBhvr additive="base">
                                        <p:cTn id="39" dur="500" fill="hold"/>
                                        <p:tgtEl>
                                          <p:spTgt spid="22539"/>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0" presetClass="entr" presetSubtype="0" fill="hold" nodeType="afterEffect">
                                  <p:stCondLst>
                                    <p:cond delay="0"/>
                                  </p:stCondLst>
                                  <p:childTnLst>
                                    <p:set>
                                      <p:cBhvr>
                                        <p:cTn id="42" dur="1" fill="hold">
                                          <p:stCondLst>
                                            <p:cond delay="0"/>
                                          </p:stCondLst>
                                        </p:cTn>
                                        <p:tgtEl>
                                          <p:spTgt spid="83969"/>
                                        </p:tgtEl>
                                        <p:attrNameLst>
                                          <p:attrName>style.visibility</p:attrName>
                                        </p:attrNameLst>
                                      </p:cBhvr>
                                      <p:to>
                                        <p:strVal val="visible"/>
                                      </p:to>
                                    </p:set>
                                    <p:animEffect transition="in" filter="wedge">
                                      <p:cBhvr>
                                        <p:cTn id="43" dur="2000"/>
                                        <p:tgtEl>
                                          <p:spTgt spid="83969"/>
                                        </p:tgtEl>
                                      </p:cBhvr>
                                    </p:animEffect>
                                  </p:childTnLst>
                                </p:cTn>
                              </p:par>
                            </p:childTnLst>
                          </p:cTn>
                        </p:par>
                        <p:par>
                          <p:cTn id="44" fill="hold">
                            <p:stCondLst>
                              <p:cond delay="2500"/>
                            </p:stCondLst>
                            <p:childTnLst>
                              <p:par>
                                <p:cTn id="45" presetID="2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edge">
                                      <p:cBhvr>
                                        <p:cTn id="47" dur="2000"/>
                                        <p:tgtEl>
                                          <p:spTgt spid="40"/>
                                        </p:tgtEl>
                                      </p:cBhvr>
                                    </p:animEffect>
                                  </p:childTnLst>
                                </p:cTn>
                              </p:par>
                            </p:childTnLst>
                          </p:cTn>
                        </p:par>
                        <p:par>
                          <p:cTn id="48" fill="hold">
                            <p:stCondLst>
                              <p:cond delay="4500"/>
                            </p:stCondLst>
                            <p:childTnLst>
                              <p:par>
                                <p:cTn id="49" presetID="20" presetClass="entr" presetSubtype="0" fill="hold" nodeType="afterEffect">
                                  <p:stCondLst>
                                    <p:cond delay="0"/>
                                  </p:stCondLst>
                                  <p:childTnLst>
                                    <p:set>
                                      <p:cBhvr>
                                        <p:cTn id="50" dur="1" fill="hold">
                                          <p:stCondLst>
                                            <p:cond delay="0"/>
                                          </p:stCondLst>
                                        </p:cTn>
                                        <p:tgtEl>
                                          <p:spTgt spid="83970"/>
                                        </p:tgtEl>
                                        <p:attrNameLst>
                                          <p:attrName>style.visibility</p:attrName>
                                        </p:attrNameLst>
                                      </p:cBhvr>
                                      <p:to>
                                        <p:strVal val="visible"/>
                                      </p:to>
                                    </p:set>
                                    <p:animEffect transition="in" filter="wedge">
                                      <p:cBhvr>
                                        <p:cTn id="51" dur="2000"/>
                                        <p:tgtEl>
                                          <p:spTgt spid="83970"/>
                                        </p:tgtEl>
                                      </p:cBhvr>
                                    </p:animEffect>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83971"/>
                                        </p:tgtEl>
                                        <p:attrNameLst>
                                          <p:attrName>style.visibility</p:attrName>
                                        </p:attrNameLst>
                                      </p:cBhvr>
                                      <p:to>
                                        <p:strVal val="visible"/>
                                      </p:to>
                                    </p:set>
                                    <p:anim calcmode="lin" valueType="num">
                                      <p:cBhvr additive="base">
                                        <p:cTn id="55" dur="500" fill="hold"/>
                                        <p:tgtEl>
                                          <p:spTgt spid="83971"/>
                                        </p:tgtEl>
                                        <p:attrNameLst>
                                          <p:attrName>ppt_x</p:attrName>
                                        </p:attrNameLst>
                                      </p:cBhvr>
                                      <p:tavLst>
                                        <p:tav tm="0">
                                          <p:val>
                                            <p:strVal val="#ppt_x"/>
                                          </p:val>
                                        </p:tav>
                                        <p:tav tm="100000">
                                          <p:val>
                                            <p:strVal val="#ppt_x"/>
                                          </p:val>
                                        </p:tav>
                                      </p:tavLst>
                                    </p:anim>
                                    <p:anim calcmode="lin" valueType="num">
                                      <p:cBhvr additive="base">
                                        <p:cTn id="56" dur="500" fill="hold"/>
                                        <p:tgtEl>
                                          <p:spTgt spid="83971"/>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2" presetClass="entr" presetSubtype="4" fill="hold" nodeType="afterEffect">
                                  <p:stCondLst>
                                    <p:cond delay="0"/>
                                  </p:stCondLst>
                                  <p:childTnLst>
                                    <p:set>
                                      <p:cBhvr>
                                        <p:cTn id="59" dur="1" fill="hold">
                                          <p:stCondLst>
                                            <p:cond delay="0"/>
                                          </p:stCondLst>
                                        </p:cTn>
                                        <p:tgtEl>
                                          <p:spTgt spid="92"/>
                                        </p:tgtEl>
                                        <p:attrNameLst>
                                          <p:attrName>style.visibility</p:attrName>
                                        </p:attrNameLst>
                                      </p:cBhvr>
                                      <p:to>
                                        <p:strVal val="visible"/>
                                      </p:to>
                                    </p:set>
                                    <p:anim calcmode="lin" valueType="num">
                                      <p:cBhvr additive="base">
                                        <p:cTn id="60" dur="500" fill="hold"/>
                                        <p:tgtEl>
                                          <p:spTgt spid="92"/>
                                        </p:tgtEl>
                                        <p:attrNameLst>
                                          <p:attrName>ppt_x</p:attrName>
                                        </p:attrNameLst>
                                      </p:cBhvr>
                                      <p:tavLst>
                                        <p:tav tm="0">
                                          <p:val>
                                            <p:strVal val="#ppt_x"/>
                                          </p:val>
                                        </p:tav>
                                        <p:tav tm="100000">
                                          <p:val>
                                            <p:strVal val="#ppt_x"/>
                                          </p:val>
                                        </p:tav>
                                      </p:tavLst>
                                    </p:anim>
                                    <p:anim calcmode="lin" valueType="num">
                                      <p:cBhvr additive="base">
                                        <p:cTn id="61" dur="500" fill="hold"/>
                                        <p:tgtEl>
                                          <p:spTgt spid="92"/>
                                        </p:tgtEl>
                                        <p:attrNameLst>
                                          <p:attrName>ppt_y</p:attrName>
                                        </p:attrNameLst>
                                      </p:cBhvr>
                                      <p:tavLst>
                                        <p:tav tm="0">
                                          <p:val>
                                            <p:strVal val="1+#ppt_h/2"/>
                                          </p:val>
                                        </p:tav>
                                        <p:tav tm="100000">
                                          <p:val>
                                            <p:strVal val="#ppt_y"/>
                                          </p:val>
                                        </p:tav>
                                      </p:tavLst>
                                    </p:anim>
                                  </p:childTnLst>
                                </p:cTn>
                              </p:par>
                            </p:childTnLst>
                          </p:cTn>
                        </p:par>
                        <p:par>
                          <p:cTn id="62" fill="hold">
                            <p:stCondLst>
                              <p:cond delay="7500"/>
                            </p:stCondLst>
                            <p:childTnLst>
                              <p:par>
                                <p:cTn id="63" presetID="2" presetClass="entr" presetSubtype="4"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500" fill="hold"/>
                                        <p:tgtEl>
                                          <p:spTgt spid="91"/>
                                        </p:tgtEl>
                                        <p:attrNameLst>
                                          <p:attrName>ppt_x</p:attrName>
                                        </p:attrNameLst>
                                      </p:cBhvr>
                                      <p:tavLst>
                                        <p:tav tm="0">
                                          <p:val>
                                            <p:strVal val="#ppt_x"/>
                                          </p:val>
                                        </p:tav>
                                        <p:tav tm="100000">
                                          <p:val>
                                            <p:strVal val="#ppt_x"/>
                                          </p:val>
                                        </p:tav>
                                      </p:tavLst>
                                    </p:anim>
                                    <p:anim calcmode="lin" valueType="num">
                                      <p:cBhvr additive="base">
                                        <p:cTn id="66"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edge">
                                      <p:cBhvr>
                                        <p:cTn id="71" dur="2000"/>
                                        <p:tgtEl>
                                          <p:spTgt spid="52"/>
                                        </p:tgtEl>
                                      </p:cBhvr>
                                    </p:animEffect>
                                  </p:childTnLst>
                                </p:cTn>
                              </p:par>
                            </p:childTnLst>
                          </p:cTn>
                        </p:par>
                        <p:par>
                          <p:cTn id="72" fill="hold">
                            <p:stCondLst>
                              <p:cond delay="2000"/>
                            </p:stCondLst>
                            <p:childTnLst>
                              <p:par>
                                <p:cTn id="73" presetID="2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edge">
                                      <p:cBhvr>
                                        <p:cTn id="75" dur="2000"/>
                                        <p:tgtEl>
                                          <p:spTgt spid="42"/>
                                        </p:tgtEl>
                                      </p:cBhvr>
                                    </p:animEffect>
                                  </p:childTnLst>
                                </p:cTn>
                              </p:par>
                            </p:childTnLst>
                          </p:cTn>
                        </p:par>
                        <p:par>
                          <p:cTn id="76" fill="hold">
                            <p:stCondLst>
                              <p:cond delay="4000"/>
                            </p:stCondLst>
                            <p:childTnLst>
                              <p:par>
                                <p:cTn id="77" presetID="20"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edge">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2000"/>
                                        <p:tgtEl>
                                          <p:spTgt spid="3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right)">
                                      <p:cBhvr>
                                        <p:cTn id="87" dur="20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wipe(left)">
                                      <p:cBhvr>
                                        <p:cTn id="92" dur="2000"/>
                                        <p:tgtEl>
                                          <p:spTgt spid="86"/>
                                        </p:tgtEl>
                                      </p:cBhvr>
                                    </p:animEffect>
                                  </p:childTnLst>
                                </p:cTn>
                              </p:par>
                              <p:par>
                                <p:cTn id="93" presetID="22" presetClass="entr" presetSubtype="2" fill="hold"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ipe(right)">
                                      <p:cBhvr>
                                        <p:cTn id="95" dur="2000"/>
                                        <p:tgtEl>
                                          <p:spTgt spid="8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wipe(left)">
                                      <p:cBhvr>
                                        <p:cTn id="100" dur="2000"/>
                                        <p:tgtEl>
                                          <p:spTgt spid="80"/>
                                        </p:tgtEl>
                                      </p:cBhvr>
                                    </p:animEffect>
                                  </p:childTnLst>
                                </p:cTn>
                              </p:par>
                              <p:par>
                                <p:cTn id="101" presetID="22" presetClass="entr" presetSubtype="2"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wipe(right)">
                                      <p:cBhvr>
                                        <p:cTn id="103"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P spid="22530" grpId="0"/>
      <p:bldP spid="22531" grpId="0"/>
      <p:bldP spid="22538" grpId="0"/>
      <p:bldP spid="22539" grpId="0"/>
      <p:bldP spid="22540" grpId="0"/>
      <p:bldP spid="22541" grpId="0"/>
      <p:bldP spid="32" grpId="0" animBg="1"/>
      <p:bldP spid="33" grpId="0" animBg="1"/>
      <p:bldP spid="52" grpId="0" animBg="1"/>
      <p:bldP spid="53" grpId="0" animBg="1"/>
      <p:bldP spid="42"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3"/>
          <p:cNvPicPr>
            <a:picLocks noChangeAspect="1" noChangeArrowheads="1"/>
          </p:cNvPicPr>
          <p:nvPr/>
        </p:nvPicPr>
        <p:blipFill>
          <a:blip r:embed="rId2" cstate="print"/>
          <a:srcRect/>
          <a:stretch>
            <a:fillRect/>
          </a:stretch>
        </p:blipFill>
        <p:spPr bwMode="auto">
          <a:xfrm>
            <a:off x="622677" y="5180942"/>
            <a:ext cx="2016224" cy="1410081"/>
          </a:xfrm>
          <a:prstGeom prst="rect">
            <a:avLst/>
          </a:prstGeom>
          <a:noFill/>
          <a:ln w="9525">
            <a:noFill/>
            <a:miter lim="800000"/>
            <a:headEnd/>
            <a:tailEnd/>
          </a:ln>
        </p:spPr>
      </p:pic>
      <p:pic>
        <p:nvPicPr>
          <p:cNvPr id="100" name="Picture 3"/>
          <p:cNvPicPr>
            <a:picLocks noChangeAspect="1" noChangeArrowheads="1"/>
          </p:cNvPicPr>
          <p:nvPr/>
        </p:nvPicPr>
        <p:blipFill>
          <a:blip r:embed="rId2" cstate="print"/>
          <a:srcRect/>
          <a:stretch>
            <a:fillRect/>
          </a:stretch>
        </p:blipFill>
        <p:spPr bwMode="auto">
          <a:xfrm>
            <a:off x="3923928" y="5157192"/>
            <a:ext cx="2016224" cy="1410081"/>
          </a:xfrm>
          <a:prstGeom prst="rect">
            <a:avLst/>
          </a:prstGeom>
          <a:noFill/>
          <a:ln w="9525">
            <a:noFill/>
            <a:miter lim="800000"/>
            <a:headEnd/>
            <a:tailEnd/>
          </a:ln>
        </p:spPr>
      </p:pic>
      <p:pic>
        <p:nvPicPr>
          <p:cNvPr id="82945" name="Picture 1"/>
          <p:cNvPicPr>
            <a:picLocks noChangeAspect="1" noChangeArrowheads="1"/>
          </p:cNvPicPr>
          <p:nvPr/>
        </p:nvPicPr>
        <p:blipFill>
          <a:blip r:embed="rId3" cstate="print"/>
          <a:srcRect l="21735" t="27640" r="45663" b="40441"/>
          <a:stretch>
            <a:fillRect/>
          </a:stretch>
        </p:blipFill>
        <p:spPr bwMode="auto">
          <a:xfrm>
            <a:off x="179512" y="3429000"/>
            <a:ext cx="2952328" cy="1625920"/>
          </a:xfrm>
          <a:prstGeom prst="rect">
            <a:avLst/>
          </a:prstGeom>
          <a:noFill/>
          <a:ln w="12700">
            <a:solidFill>
              <a:schemeClr val="tx1"/>
            </a:solidFill>
            <a:miter lim="800000"/>
            <a:headEnd/>
            <a:tailEnd/>
          </a:ln>
        </p:spPr>
      </p:pic>
      <p:pic>
        <p:nvPicPr>
          <p:cNvPr id="98" name="Picture 1"/>
          <p:cNvPicPr>
            <a:picLocks noChangeAspect="1" noChangeArrowheads="1"/>
          </p:cNvPicPr>
          <p:nvPr/>
        </p:nvPicPr>
        <p:blipFill>
          <a:blip r:embed="rId3" cstate="print"/>
          <a:srcRect l="55040" t="27640" r="13948" b="40441"/>
          <a:stretch>
            <a:fillRect/>
          </a:stretch>
        </p:blipFill>
        <p:spPr bwMode="auto">
          <a:xfrm>
            <a:off x="3635896" y="3429000"/>
            <a:ext cx="2808312" cy="1625920"/>
          </a:xfrm>
          <a:prstGeom prst="rect">
            <a:avLst/>
          </a:prstGeom>
          <a:noFill/>
          <a:ln w="12700">
            <a:solidFill>
              <a:schemeClr val="tx1"/>
            </a:solidFill>
            <a:miter lim="800000"/>
            <a:headEnd/>
            <a:tailEnd/>
          </a:ln>
        </p:spPr>
      </p:pic>
      <p:grpSp>
        <p:nvGrpSpPr>
          <p:cNvPr id="23" name="Group 18"/>
          <p:cNvGrpSpPr>
            <a:grpSpLocks/>
          </p:cNvGrpSpPr>
          <p:nvPr/>
        </p:nvGrpSpPr>
        <p:grpSpPr bwMode="auto">
          <a:xfrm rot="7740717" flipV="1">
            <a:off x="4255834" y="5707728"/>
            <a:ext cx="1344297" cy="433947"/>
            <a:chOff x="4466" y="6880"/>
            <a:chExt cx="972" cy="312"/>
          </a:xfrm>
        </p:grpSpPr>
        <p:sp>
          <p:nvSpPr>
            <p:cNvPr id="24" name="Oval 19"/>
            <p:cNvSpPr>
              <a:spLocks noChangeArrowheads="1"/>
            </p:cNvSpPr>
            <p:nvPr/>
          </p:nvSpPr>
          <p:spPr bwMode="auto">
            <a:xfrm>
              <a:off x="446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Oval 20"/>
            <p:cNvSpPr>
              <a:spLocks noChangeArrowheads="1"/>
            </p:cNvSpPr>
            <p:nvPr/>
          </p:nvSpPr>
          <p:spPr bwMode="auto">
            <a:xfrm>
              <a:off x="495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57" name="Group 10"/>
          <p:cNvGrpSpPr>
            <a:grpSpLocks/>
          </p:cNvGrpSpPr>
          <p:nvPr/>
        </p:nvGrpSpPr>
        <p:grpSpPr bwMode="auto">
          <a:xfrm rot="5400000">
            <a:off x="969663" y="5735193"/>
            <a:ext cx="1338810" cy="470841"/>
            <a:chOff x="4466" y="6880"/>
            <a:chExt cx="972" cy="312"/>
          </a:xfrm>
        </p:grpSpPr>
        <p:sp>
          <p:nvSpPr>
            <p:cNvPr id="58" name="Oval 11"/>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9" name="Oval 12"/>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60" name="Group 10"/>
          <p:cNvGrpSpPr>
            <a:grpSpLocks/>
          </p:cNvGrpSpPr>
          <p:nvPr/>
        </p:nvGrpSpPr>
        <p:grpSpPr bwMode="auto">
          <a:xfrm rot="5400000">
            <a:off x="635709" y="5735193"/>
            <a:ext cx="1338810" cy="470841"/>
            <a:chOff x="4466" y="6880"/>
            <a:chExt cx="972" cy="312"/>
          </a:xfrm>
        </p:grpSpPr>
        <p:sp>
          <p:nvSpPr>
            <p:cNvPr id="61" name="Oval 11"/>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2" name="Oval 12"/>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71" name="Rectangle 70"/>
          <p:cNvSpPr/>
          <p:nvPr/>
        </p:nvSpPr>
        <p:spPr>
          <a:xfrm>
            <a:off x="4499992" y="350100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74" name="Rectangle 73"/>
          <p:cNvSpPr/>
          <p:nvPr/>
        </p:nvSpPr>
        <p:spPr>
          <a:xfrm>
            <a:off x="899592" y="350100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76" name="Rectangle 75"/>
          <p:cNvSpPr/>
          <p:nvPr/>
        </p:nvSpPr>
        <p:spPr>
          <a:xfrm>
            <a:off x="6732240" y="3140968"/>
            <a:ext cx="2267744" cy="830997"/>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pic>
        <p:nvPicPr>
          <p:cNvPr id="72" name="Picture 3"/>
          <p:cNvPicPr>
            <a:picLocks noChangeAspect="1" noChangeArrowheads="1"/>
          </p:cNvPicPr>
          <p:nvPr/>
        </p:nvPicPr>
        <p:blipFill>
          <a:blip r:embed="rId2" cstate="print"/>
          <a:srcRect/>
          <a:stretch>
            <a:fillRect/>
          </a:stretch>
        </p:blipFill>
        <p:spPr bwMode="auto">
          <a:xfrm>
            <a:off x="539552" y="1730887"/>
            <a:ext cx="2016224" cy="1410081"/>
          </a:xfrm>
          <a:prstGeom prst="rect">
            <a:avLst/>
          </a:prstGeom>
          <a:noFill/>
          <a:ln w="9525">
            <a:noFill/>
            <a:miter lim="800000"/>
            <a:headEnd/>
            <a:tailEnd/>
          </a:ln>
        </p:spPr>
      </p:pic>
      <p:pic>
        <p:nvPicPr>
          <p:cNvPr id="73" name="Picture 3"/>
          <p:cNvPicPr>
            <a:picLocks noChangeAspect="1" noChangeArrowheads="1"/>
          </p:cNvPicPr>
          <p:nvPr/>
        </p:nvPicPr>
        <p:blipFill>
          <a:blip r:embed="rId2" cstate="print"/>
          <a:srcRect/>
          <a:stretch>
            <a:fillRect/>
          </a:stretch>
        </p:blipFill>
        <p:spPr bwMode="auto">
          <a:xfrm>
            <a:off x="6732240" y="1730887"/>
            <a:ext cx="2016224" cy="1410081"/>
          </a:xfrm>
          <a:prstGeom prst="rect">
            <a:avLst/>
          </a:prstGeom>
          <a:noFill/>
          <a:ln w="9525">
            <a:noFill/>
            <a:miter lim="800000"/>
            <a:headEnd/>
            <a:tailEnd/>
          </a:ln>
        </p:spPr>
      </p:pic>
      <p:pic>
        <p:nvPicPr>
          <p:cNvPr id="79" name="Picture 3"/>
          <p:cNvPicPr>
            <a:picLocks noChangeAspect="1" noChangeArrowheads="1"/>
          </p:cNvPicPr>
          <p:nvPr/>
        </p:nvPicPr>
        <p:blipFill>
          <a:blip r:embed="rId2" cstate="print"/>
          <a:srcRect/>
          <a:stretch>
            <a:fillRect/>
          </a:stretch>
        </p:blipFill>
        <p:spPr bwMode="auto">
          <a:xfrm>
            <a:off x="3563888" y="1730887"/>
            <a:ext cx="2016224" cy="1410081"/>
          </a:xfrm>
          <a:prstGeom prst="rect">
            <a:avLst/>
          </a:prstGeom>
          <a:noFill/>
          <a:ln w="9525">
            <a:noFill/>
            <a:miter lim="800000"/>
            <a:headEnd/>
            <a:tailEnd/>
          </a:ln>
        </p:spPr>
      </p:pic>
      <p:pic>
        <p:nvPicPr>
          <p:cNvPr id="80" name="Picture 1"/>
          <p:cNvPicPr>
            <a:picLocks noChangeAspect="1" noChangeArrowheads="1"/>
          </p:cNvPicPr>
          <p:nvPr/>
        </p:nvPicPr>
        <p:blipFill>
          <a:blip r:embed="rId4" cstate="print"/>
          <a:srcRect l="8505" t="22680" r="53224" b="39521"/>
          <a:stretch>
            <a:fillRect/>
          </a:stretch>
        </p:blipFill>
        <p:spPr bwMode="auto">
          <a:xfrm>
            <a:off x="106591" y="18189"/>
            <a:ext cx="2953241" cy="1640690"/>
          </a:xfrm>
          <a:prstGeom prst="rect">
            <a:avLst/>
          </a:prstGeom>
          <a:noFill/>
          <a:ln w="9525">
            <a:noFill/>
            <a:miter lim="800000"/>
            <a:headEnd/>
            <a:tailEnd/>
          </a:ln>
        </p:spPr>
      </p:pic>
      <p:pic>
        <p:nvPicPr>
          <p:cNvPr id="81" name="Picture 1"/>
          <p:cNvPicPr>
            <a:picLocks noChangeAspect="1" noChangeArrowheads="1"/>
          </p:cNvPicPr>
          <p:nvPr/>
        </p:nvPicPr>
        <p:blipFill>
          <a:blip r:embed="rId4" cstate="print"/>
          <a:srcRect l="46560" t="22680" r="14782" b="39521"/>
          <a:stretch>
            <a:fillRect/>
          </a:stretch>
        </p:blipFill>
        <p:spPr bwMode="auto">
          <a:xfrm>
            <a:off x="3101097" y="18189"/>
            <a:ext cx="2983071" cy="1640689"/>
          </a:xfrm>
          <a:prstGeom prst="rect">
            <a:avLst/>
          </a:prstGeom>
          <a:noFill/>
          <a:ln w="9525">
            <a:noFill/>
            <a:miter lim="800000"/>
            <a:headEnd/>
            <a:tailEnd/>
          </a:ln>
        </p:spPr>
      </p:pic>
      <p:pic>
        <p:nvPicPr>
          <p:cNvPr id="82" name="Picture 2"/>
          <p:cNvPicPr>
            <a:picLocks noChangeAspect="1" noChangeArrowheads="1"/>
          </p:cNvPicPr>
          <p:nvPr/>
        </p:nvPicPr>
        <p:blipFill>
          <a:blip r:embed="rId5" cstate="print"/>
          <a:srcRect l="18427" t="22680" r="44246" b="39521"/>
          <a:stretch>
            <a:fillRect/>
          </a:stretch>
        </p:blipFill>
        <p:spPr bwMode="auto">
          <a:xfrm>
            <a:off x="6156176" y="18189"/>
            <a:ext cx="2880321" cy="1640690"/>
          </a:xfrm>
          <a:prstGeom prst="rect">
            <a:avLst/>
          </a:prstGeom>
          <a:noFill/>
          <a:ln w="9525">
            <a:noFill/>
            <a:miter lim="800000"/>
            <a:headEnd/>
            <a:tailEnd/>
          </a:ln>
        </p:spPr>
      </p:pic>
      <p:sp>
        <p:nvSpPr>
          <p:cNvPr id="83" name="Ellipse 82"/>
          <p:cNvSpPr/>
          <p:nvPr/>
        </p:nvSpPr>
        <p:spPr>
          <a:xfrm>
            <a:off x="899592" y="2195102"/>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1259632" y="2195102"/>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899592" y="234213"/>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86" name="Rectangle 85"/>
          <p:cNvSpPr/>
          <p:nvPr/>
        </p:nvSpPr>
        <p:spPr>
          <a:xfrm>
            <a:off x="6876256" y="234213"/>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87" name="Rectangle 86"/>
          <p:cNvSpPr/>
          <p:nvPr/>
        </p:nvSpPr>
        <p:spPr>
          <a:xfrm>
            <a:off x="3923928" y="234213"/>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grpSp>
        <p:nvGrpSpPr>
          <p:cNvPr id="88" name="Group 1"/>
          <p:cNvGrpSpPr>
            <a:grpSpLocks/>
          </p:cNvGrpSpPr>
          <p:nvPr/>
        </p:nvGrpSpPr>
        <p:grpSpPr bwMode="auto">
          <a:xfrm>
            <a:off x="6736141" y="2303717"/>
            <a:ext cx="1299474" cy="446857"/>
            <a:chOff x="3253" y="6880"/>
            <a:chExt cx="974" cy="312"/>
          </a:xfrm>
        </p:grpSpPr>
        <p:sp>
          <p:nvSpPr>
            <p:cNvPr id="89" name="Oval 2"/>
            <p:cNvSpPr>
              <a:spLocks noChangeArrowheads="1"/>
            </p:cNvSpPr>
            <p:nvPr/>
          </p:nvSpPr>
          <p:spPr bwMode="auto">
            <a:xfrm>
              <a:off x="3745"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0" name="Oval 3"/>
            <p:cNvSpPr>
              <a:spLocks noChangeArrowheads="1"/>
            </p:cNvSpPr>
            <p:nvPr/>
          </p:nvSpPr>
          <p:spPr bwMode="auto">
            <a:xfrm>
              <a:off x="3253"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1" name="Group 4"/>
          <p:cNvGrpSpPr>
            <a:grpSpLocks/>
          </p:cNvGrpSpPr>
          <p:nvPr/>
        </p:nvGrpSpPr>
        <p:grpSpPr bwMode="auto">
          <a:xfrm>
            <a:off x="7634962" y="2303717"/>
            <a:ext cx="1296143" cy="446857"/>
            <a:chOff x="4466" y="6880"/>
            <a:chExt cx="972" cy="312"/>
          </a:xfrm>
        </p:grpSpPr>
        <p:sp>
          <p:nvSpPr>
            <p:cNvPr id="92" name="Oval 5"/>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Oval 6"/>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94" name="Ellipse 93"/>
          <p:cNvSpPr/>
          <p:nvPr/>
        </p:nvSpPr>
        <p:spPr>
          <a:xfrm>
            <a:off x="3895662" y="2200218"/>
            <a:ext cx="648072" cy="648072"/>
          </a:xfrm>
          <a:prstGeom prst="ellipse">
            <a:avLst/>
          </a:prstGeom>
          <a:solidFill>
            <a:srgbClr val="FF0000">
              <a:alpha val="50196"/>
            </a:srgb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5" name="Group 4"/>
          <p:cNvGrpSpPr>
            <a:grpSpLocks/>
          </p:cNvGrpSpPr>
          <p:nvPr/>
        </p:nvGrpSpPr>
        <p:grpSpPr bwMode="auto">
          <a:xfrm>
            <a:off x="4183694" y="2272226"/>
            <a:ext cx="1296143" cy="446857"/>
            <a:chOff x="4466" y="6880"/>
            <a:chExt cx="972" cy="312"/>
          </a:xfrm>
        </p:grpSpPr>
        <p:sp>
          <p:nvSpPr>
            <p:cNvPr id="96" name="Oval 5"/>
            <p:cNvSpPr>
              <a:spLocks noChangeArrowheads="1"/>
            </p:cNvSpPr>
            <p:nvPr/>
          </p:nvSpPr>
          <p:spPr bwMode="auto">
            <a:xfrm>
              <a:off x="446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Oval 6"/>
            <p:cNvSpPr>
              <a:spLocks noChangeArrowheads="1"/>
            </p:cNvSpPr>
            <p:nvPr/>
          </p:nvSpPr>
          <p:spPr bwMode="auto">
            <a:xfrm>
              <a:off x="495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20" name="Group 15"/>
          <p:cNvGrpSpPr>
            <a:grpSpLocks/>
          </p:cNvGrpSpPr>
          <p:nvPr/>
        </p:nvGrpSpPr>
        <p:grpSpPr bwMode="auto">
          <a:xfrm rot="7740717" flipV="1">
            <a:off x="3916844" y="5706802"/>
            <a:ext cx="1344300" cy="437445"/>
            <a:chOff x="4466" y="6880"/>
            <a:chExt cx="972" cy="312"/>
          </a:xfrm>
        </p:grpSpPr>
        <p:sp>
          <p:nvSpPr>
            <p:cNvPr id="21" name="Oval 16"/>
            <p:cNvSpPr>
              <a:spLocks noChangeArrowheads="1"/>
            </p:cNvSpPr>
            <p:nvPr/>
          </p:nvSpPr>
          <p:spPr bwMode="auto">
            <a:xfrm>
              <a:off x="4466" y="6880"/>
              <a:ext cx="482" cy="312"/>
            </a:xfrm>
            <a:prstGeom prst="ellipse">
              <a:avLst/>
            </a:pr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Oval 17"/>
            <p:cNvSpPr>
              <a:spLocks noChangeArrowheads="1"/>
            </p:cNvSpPr>
            <p:nvPr/>
          </p:nvSpPr>
          <p:spPr bwMode="auto">
            <a:xfrm>
              <a:off x="4956" y="6880"/>
              <a:ext cx="482" cy="312"/>
            </a:xfrm>
            <a:prstGeom prst="ellipse">
              <a:avLst/>
            </a:prstGeom>
            <a:solidFill>
              <a:srgbClr val="FF0000">
                <a:alpha val="50000"/>
              </a:srgb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1" name="Rectangle à coins arrondis 100"/>
          <p:cNvSpPr/>
          <p:nvPr/>
        </p:nvSpPr>
        <p:spPr>
          <a:xfrm>
            <a:off x="323528" y="1700808"/>
            <a:ext cx="8712968" cy="1440160"/>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à coins arrondis 101"/>
          <p:cNvSpPr/>
          <p:nvPr/>
        </p:nvSpPr>
        <p:spPr>
          <a:xfrm>
            <a:off x="431032" y="5157192"/>
            <a:ext cx="5653136" cy="158417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p:cNvSpPr/>
          <p:nvPr/>
        </p:nvSpPr>
        <p:spPr>
          <a:xfrm>
            <a:off x="6084168" y="5589240"/>
            <a:ext cx="2267744" cy="830997"/>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2945"/>
                                        </p:tgtEl>
                                        <p:attrNameLst>
                                          <p:attrName>style.visibility</p:attrName>
                                        </p:attrNameLst>
                                      </p:cBhvr>
                                      <p:to>
                                        <p:strVal val="visible"/>
                                      </p:to>
                                    </p:set>
                                    <p:animEffect transition="in" filter="wedge">
                                      <p:cBhvr>
                                        <p:cTn id="7" dur="2000"/>
                                        <p:tgtEl>
                                          <p:spTgt spid="82945"/>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edge">
                                      <p:cBhvr>
                                        <p:cTn id="11" dur="2000"/>
                                        <p:tgtEl>
                                          <p:spTgt spid="98"/>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ppt_x"/>
                                          </p:val>
                                        </p:tav>
                                        <p:tav tm="100000">
                                          <p:val>
                                            <p:strVal val="#ppt_x"/>
                                          </p:val>
                                        </p:tav>
                                      </p:tavLst>
                                    </p:anim>
                                    <p:anim calcmode="lin" valueType="num">
                                      <p:cBhvr additive="base">
                                        <p:cTn id="2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edge">
                                      <p:cBhvr>
                                        <p:cTn id="26" dur="2000"/>
                                        <p:tgtEl>
                                          <p:spTgt spid="74"/>
                                        </p:tgtEl>
                                      </p:cBhvr>
                                    </p:animEffect>
                                  </p:childTnLst>
                                </p:cTn>
                              </p:par>
                            </p:childTnLst>
                          </p:cTn>
                        </p:par>
                        <p:par>
                          <p:cTn id="27" fill="hold">
                            <p:stCondLst>
                              <p:cond delay="2000"/>
                            </p:stCondLst>
                            <p:childTnLst>
                              <p:par>
                                <p:cTn id="28" presetID="2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edge">
                                      <p:cBhvr>
                                        <p:cTn id="30" dur="20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2000"/>
                                        <p:tgtEl>
                                          <p:spTgt spid="60"/>
                                        </p:tgtEl>
                                      </p:cBhvr>
                                    </p:animEffect>
                                  </p:childTnLst>
                                </p:cTn>
                              </p:par>
                              <p:par>
                                <p:cTn id="36" presetID="22" presetClass="entr" presetSubtype="2"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right)">
                                      <p:cBhvr>
                                        <p:cTn id="38" dur="20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2000"/>
                                        <p:tgtEl>
                                          <p:spTgt spid="20"/>
                                        </p:tgtEl>
                                      </p:cBhvr>
                                    </p:animEffect>
                                  </p:childTnLst>
                                </p:cTn>
                              </p:par>
                              <p:par>
                                <p:cTn id="44" presetID="22" presetClass="entr" presetSubtype="2"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wipe(left)">
                                      <p:cBhvr>
                                        <p:cTn id="51" dur="2000"/>
                                        <p:tgtEl>
                                          <p:spTgt spid="101"/>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up)">
                                      <p:cBhvr>
                                        <p:cTn id="55" dur="500"/>
                                        <p:tgtEl>
                                          <p:spTgt spid="76"/>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wipe(left)">
                                      <p:cBhvr>
                                        <p:cTn id="59" dur="2000"/>
                                        <p:tgtEl>
                                          <p:spTgt spid="102"/>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wipe(left)">
                                      <p:cBhvr>
                                        <p:cTn id="63"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6" grpId="0" animBg="1"/>
      <p:bldP spid="101" grpId="0" animBg="1"/>
      <p:bldP spid="102" grpId="0" animBg="1"/>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323528" y="1844824"/>
            <a:ext cx="7776864" cy="1675355"/>
          </a:xfrm>
          <a:prstGeom prst="rect">
            <a:avLst/>
          </a:prstGeom>
          <a:noFill/>
          <a:ln w="9525">
            <a:noFill/>
            <a:miter lim="800000"/>
            <a:headEnd/>
            <a:tailEnd/>
          </a:ln>
        </p:spPr>
      </p:pic>
      <p:sp>
        <p:nvSpPr>
          <p:cNvPr id="17409" name="Text Box 1"/>
          <p:cNvSpPr txBox="1">
            <a:spLocks noChangeArrowheads="1"/>
          </p:cNvSpPr>
          <p:nvPr/>
        </p:nvSpPr>
        <p:spPr bwMode="auto">
          <a:xfrm>
            <a:off x="26764" y="3573016"/>
            <a:ext cx="9009732" cy="309634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202662" y="3619316"/>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le même axe de symétrie</a:t>
            </a:r>
            <a:r>
              <a:rPr lang="fr-FR" sz="2000" dirty="0" smtClean="0">
                <a:solidFill>
                  <a:srgbClr val="002060"/>
                </a:solidFill>
                <a:latin typeface="Arial" pitchFamily="34" charset="0"/>
                <a:cs typeface="Arial" pitchFamily="34" charset="0"/>
              </a:rPr>
              <a:t> ;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412" name="Text Box 4"/>
          <p:cNvSpPr txBox="1">
            <a:spLocks noChangeArrowheads="1"/>
          </p:cNvSpPr>
          <p:nvPr/>
        </p:nvSpPr>
        <p:spPr bwMode="auto">
          <a:xfrm>
            <a:off x="1691680" y="5805264"/>
            <a:ext cx="5904656" cy="720080"/>
          </a:xfrm>
          <a:prstGeom prst="rect">
            <a:avLst/>
          </a:prstGeom>
          <a:solidFill>
            <a:schemeClr val="accent4">
              <a:lumMod val="40000"/>
              <a:lumOff val="60000"/>
            </a:schemeClr>
          </a:solidFill>
          <a:ln w="57150">
            <a:solidFill>
              <a:schemeClr val="accent4">
                <a:lumMod val="75000"/>
              </a:schemeClr>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pP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Une </a:t>
            </a:r>
            <a:r>
              <a:rPr kumimoji="0" lang="fr-FR" sz="2000" b="1" i="0" u="sng" strike="noStrike" cap="none" normalizeH="0" baseline="0" dirty="0" smtClean="0">
                <a:ln>
                  <a:noFill/>
                </a:ln>
                <a:solidFill>
                  <a:srgbClr val="FF0000"/>
                </a:solidFill>
                <a:effectLst/>
                <a:latin typeface="Arial" pitchFamily="34" charset="0"/>
                <a:cs typeface="Arial" pitchFamily="34" charset="0"/>
              </a:rPr>
              <a:t>liaison </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est plus </a:t>
            </a:r>
            <a:r>
              <a:rPr lang="fr-FR" sz="2000" b="1" u="sng" dirty="0" smtClean="0">
                <a:solidFill>
                  <a:srgbClr val="FF0000"/>
                </a:solidFill>
                <a:latin typeface="Arial" pitchFamily="34" charset="0"/>
                <a:cs typeface="Arial" pitchFamily="34" charset="0"/>
              </a:rPr>
              <a:t>faible</a:t>
            </a:r>
            <a:r>
              <a:rPr kumimoji="0" lang="fr-FR" sz="2000" b="1" i="0" u="sng" strike="noStrike" cap="none" normalizeH="0" baseline="0" dirty="0" smtClean="0">
                <a:ln>
                  <a:noFill/>
                </a:ln>
                <a:solidFill>
                  <a:srgbClr val="FF0000"/>
                </a:solidFill>
                <a:effectLst/>
                <a:latin typeface="Arial" pitchFamily="34" charset="0"/>
                <a:cs typeface="Arial" pitchFamily="34" charset="0"/>
              </a:rPr>
              <a:t> qu’une liaison </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lvl="0" algn="ctr" fontAlgn="base">
              <a:spcBef>
                <a:spcPct val="0"/>
              </a:spcBef>
            </a:pPr>
            <a:r>
              <a:rPr kumimoji="0" lang="fr-FR" sz="2000" b="1" i="0" u="none" strike="noStrike" cap="none" normalizeH="0" baseline="0" dirty="0" smtClean="0">
                <a:ln>
                  <a:noFill/>
                </a:ln>
                <a:solidFill>
                  <a:srgbClr val="002060"/>
                </a:solidFill>
                <a:effectLst/>
                <a:latin typeface="Arial" pitchFamily="34" charset="0"/>
                <a:cs typeface="Arial" pitchFamily="34" charset="0"/>
              </a:rPr>
              <a:t>car il y a moins de</a:t>
            </a:r>
            <a:r>
              <a:rPr lang="fr-FR" sz="2000" b="1" dirty="0">
                <a:solidFill>
                  <a:srgbClr val="002060"/>
                </a:solidFill>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recouvrement entre OA.</a:t>
            </a:r>
            <a:endParaRPr kumimoji="0" lang="fr-FR" sz="2800" b="1" i="0" u="none" strike="noStrike" cap="none" normalizeH="0" baseline="0" dirty="0" smtClean="0">
              <a:ln>
                <a:noFill/>
              </a:ln>
              <a:solidFill>
                <a:srgbClr val="002060"/>
              </a:solidFill>
              <a:effectLst/>
              <a:latin typeface="Arial" pitchFamily="34" charset="0"/>
              <a:cs typeface="Arial" pitchFamily="34" charset="0"/>
            </a:endParaRPr>
          </a:p>
        </p:txBody>
      </p:sp>
      <p:sp>
        <p:nvSpPr>
          <p:cNvPr id="41" name="Text Box 2"/>
          <p:cNvSpPr txBox="1">
            <a:spLocks noChangeArrowheads="1"/>
          </p:cNvSpPr>
          <p:nvPr/>
        </p:nvSpPr>
        <p:spPr bwMode="auto">
          <a:xfrm>
            <a:off x="179512" y="4748294"/>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LATERAL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 </a:t>
            </a:r>
            <a:r>
              <a:rPr kumimoji="0" lang="fr-FR" sz="2000" b="1" i="0" u="none" strike="noStrike" cap="none" normalizeH="0" baseline="0" dirty="0" smtClean="0">
                <a:ln>
                  <a:noFill/>
                </a:ln>
                <a:solidFill>
                  <a:srgbClr val="002060"/>
                </a:solidFill>
                <a:effectLst/>
                <a:latin typeface="Arial" pitchFamily="34" charset="0"/>
                <a:cs typeface="Arial" pitchFamily="34" charset="0"/>
              </a:rPr>
              <a:t>2 OA ayant un axe de symétrie parallèle</a:t>
            </a:r>
            <a:r>
              <a:rPr kumimoji="0" lang="fr-FR" sz="2000" i="0" u="none" strike="noStrike" cap="none" normalizeH="0" baseline="0" dirty="0" smtClean="0">
                <a:ln>
                  <a:noFill/>
                </a:ln>
                <a:solidFill>
                  <a:srgbClr val="002060"/>
                </a:solidFill>
                <a:effectLst/>
                <a:latin typeface="Arial" pitchFamily="34" charset="0"/>
                <a:cs typeface="Arial" pitchFamily="34" charset="0"/>
              </a:rPr>
              <a:t> (mais</a:t>
            </a:r>
            <a:r>
              <a:rPr kumimoji="0" lang="fr-FR" sz="2000" i="0" u="none" strike="noStrike" cap="none" normalizeH="0" dirty="0" smtClean="0">
                <a:ln>
                  <a:noFill/>
                </a:ln>
                <a:solidFill>
                  <a:srgbClr val="002060"/>
                </a:solidFill>
                <a:effectLst/>
                <a:latin typeface="Arial" pitchFamily="34" charset="0"/>
                <a:cs typeface="Arial" pitchFamily="34" charset="0"/>
              </a:rPr>
              <a:t> pas confondu) ;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819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16632"/>
            <a:ext cx="8964488" cy="2379748"/>
          </a:xfrm>
          <a:prstGeom prst="rect">
            <a:avLst/>
          </a:prstGeom>
          <a:noFill/>
          <a:ln w="9525">
            <a:noFill/>
            <a:miter lim="800000"/>
            <a:headEnd/>
            <a:tailEnd/>
          </a:ln>
        </p:spPr>
      </p:pic>
      <p:sp>
        <p:nvSpPr>
          <p:cNvPr id="49" name="Text Box 2"/>
          <p:cNvSpPr txBox="1">
            <a:spLocks noChangeArrowheads="1"/>
          </p:cNvSpPr>
          <p:nvPr/>
        </p:nvSpPr>
        <p:spPr bwMode="auto">
          <a:xfrm>
            <a:off x="179512" y="3947189"/>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probabilité de présence d’un électron est importante entre les deux noyaux.</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0" name="Text Box 2"/>
          <p:cNvSpPr txBox="1">
            <a:spLocks noChangeArrowheads="1"/>
          </p:cNvSpPr>
          <p:nvPr/>
        </p:nvSpPr>
        <p:spPr bwMode="auto">
          <a:xfrm>
            <a:off x="144787" y="5073609"/>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 probabilité de présence d’un électron est importante</a:t>
            </a:r>
            <a:r>
              <a:rPr kumimoji="0" lang="fr-FR" sz="2000" b="0" i="0" u="none" strike="noStrike" cap="none" normalizeH="0" dirty="0" smtClean="0">
                <a:ln>
                  <a:noFill/>
                </a:ln>
                <a:solidFill>
                  <a:srgbClr val="002060"/>
                </a:solidFill>
                <a:effectLst/>
                <a:latin typeface="Arial" pitchFamily="34" charset="0"/>
                <a:cs typeface="Arial" pitchFamily="34" charset="0"/>
              </a:rPr>
              <a:t> de part et d’autre de l’axe internucléaire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wipe(left)">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7412"/>
                                        </p:tgtEl>
                                        <p:attrNameLst>
                                          <p:attrName>style.visibility</p:attrName>
                                        </p:attrNameLst>
                                      </p:cBhvr>
                                      <p:to>
                                        <p:strVal val="visible"/>
                                      </p:to>
                                    </p:set>
                                    <p:animEffect transition="in" filter="wheel(4)">
                                      <p:cBhvr>
                                        <p:cTn id="33"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p:bldP spid="17412" grpId="0" animBg="1"/>
      <p:bldP spid="41" grpId="0"/>
      <p:bldP spid="49" grpId="0"/>
      <p:bldP spid="5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4038</Words>
  <Application>Microsoft Office PowerPoint</Application>
  <PresentationFormat>Affichage à l'écran (4:3)</PresentationFormat>
  <Paragraphs>548</Paragraphs>
  <Slides>37</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39" baseType="lpstr">
      <vt:lpstr>Thème Office</vt:lpstr>
      <vt:lpstr>Équation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73</cp:revision>
  <dcterms:created xsi:type="dcterms:W3CDTF">2021-09-19T07:09:26Z</dcterms:created>
  <dcterms:modified xsi:type="dcterms:W3CDTF">2023-10-03T09:04:52Z</dcterms:modified>
</cp:coreProperties>
</file>