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95" r:id="rId5"/>
    <p:sldId id="296" r:id="rId6"/>
    <p:sldId id="266" r:id="rId7"/>
    <p:sldId id="263" r:id="rId8"/>
    <p:sldId id="297" r:id="rId9"/>
    <p:sldId id="298" r:id="rId10"/>
    <p:sldId id="268" r:id="rId11"/>
    <p:sldId id="258" r:id="rId12"/>
    <p:sldId id="259" r:id="rId13"/>
    <p:sldId id="260" r:id="rId14"/>
    <p:sldId id="276" r:id="rId15"/>
    <p:sldId id="277" r:id="rId16"/>
    <p:sldId id="278" r:id="rId17"/>
    <p:sldId id="279" r:id="rId18"/>
    <p:sldId id="273" r:id="rId19"/>
    <p:sldId id="272" r:id="rId20"/>
    <p:sldId id="271" r:id="rId21"/>
    <p:sldId id="274" r:id="rId22"/>
    <p:sldId id="270" r:id="rId23"/>
    <p:sldId id="299" r:id="rId24"/>
    <p:sldId id="300" r:id="rId25"/>
    <p:sldId id="301" r:id="rId26"/>
    <p:sldId id="302" r:id="rId27"/>
    <p:sldId id="257" r:id="rId28"/>
    <p:sldId id="262" r:id="rId29"/>
    <p:sldId id="280" r:id="rId30"/>
    <p:sldId id="281" r:id="rId31"/>
    <p:sldId id="285" r:id="rId32"/>
    <p:sldId id="286" r:id="rId33"/>
    <p:sldId id="284" r:id="rId34"/>
    <p:sldId id="283" r:id="rId35"/>
    <p:sldId id="289" r:id="rId36"/>
    <p:sldId id="303" r:id="rId37"/>
    <p:sldId id="304" r:id="rId38"/>
    <p:sldId id="305" r:id="rId39"/>
    <p:sldId id="306" r:id="rId40"/>
    <p:sldId id="307" r:id="rId41"/>
    <p:sldId id="309" r:id="rId42"/>
    <p:sldId id="311" r:id="rId43"/>
    <p:sldId id="310" r:id="rId44"/>
    <p:sldId id="312" r:id="rId45"/>
    <p:sldId id="315" r:id="rId46"/>
    <p:sldId id="316" r:id="rId47"/>
    <p:sldId id="314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99694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4660"/>
  </p:normalViewPr>
  <p:slideViewPr>
    <p:cSldViewPr>
      <p:cViewPr varScale="1">
        <p:scale>
          <a:sx n="82" d="100"/>
          <a:sy n="82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8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15/03/2024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15/03/2024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15/03/2024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15/03/2024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15/03/2024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15/03/2024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9F82-6784-46A7-8D3B-50CCA11A18A4}" type="datetimeFigureOut">
              <a:rPr lang="fr-FR" smtClean="0"/>
              <a:pPr/>
              <a:t>15/03/2024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3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9.png"/><Relationship Id="rId11" Type="http://schemas.openxmlformats.org/officeDocument/2006/relationships/image" Target="../media/image85.png"/><Relationship Id="rId5" Type="http://schemas.openxmlformats.org/officeDocument/2006/relationships/image" Target="../media/image78.png"/><Relationship Id="rId10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3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90.png"/><Relationship Id="rId4" Type="http://schemas.openxmlformats.org/officeDocument/2006/relationships/oleObject" Target="../embeddings/oleObject1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2.png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977" t="36119" r="13061" b="18521"/>
          <a:stretch>
            <a:fillRect/>
          </a:stretch>
        </p:blipFill>
        <p:spPr bwMode="auto">
          <a:xfrm>
            <a:off x="107504" y="1124744"/>
            <a:ext cx="9001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73791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fr-FR" sz="24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Modes de représentation des molécules</a:t>
            </a:r>
          </a:p>
          <a:p>
            <a:pPr algn="just">
              <a:defRPr/>
            </a:pPr>
            <a:endParaRPr lang="fr-FR" sz="800" dirty="0">
              <a:latin typeface="Bookman Old Style" pitchFamily="18" charset="0"/>
              <a:cs typeface="Arial" pitchFamily="34" charset="0"/>
            </a:endParaRPr>
          </a:p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Représentations planes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293" y="5673690"/>
            <a:ext cx="274947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Formule développée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179" y="6105490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Tous les atomes sont représentés avec l’ensemble des liaisons qui les relient à leur(s) voisin(s).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88803" y="46300"/>
            <a:ext cx="8604448" cy="1016273"/>
            <a:chOff x="288803" y="46300"/>
            <a:chExt cx="8604448" cy="1016273"/>
          </a:xfrm>
        </p:grpSpPr>
        <p:grpSp>
          <p:nvGrpSpPr>
            <p:cNvPr id="10" name="Groupe 9"/>
            <p:cNvGrpSpPr/>
            <p:nvPr/>
          </p:nvGrpSpPr>
          <p:grpSpPr>
            <a:xfrm>
              <a:off x="288803" y="46300"/>
              <a:ext cx="8604448" cy="1016273"/>
              <a:chOff x="288803" y="46300"/>
              <a:chExt cx="8604448" cy="1016273"/>
            </a:xfrm>
          </p:grpSpPr>
          <p:pic>
            <p:nvPicPr>
              <p:cNvPr id="29697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845" t="26040" r="20149" b="61360"/>
              <a:stretch>
                <a:fillRect/>
              </a:stretch>
            </p:blipFill>
            <p:spPr bwMode="auto">
              <a:xfrm>
                <a:off x="288803" y="46300"/>
                <a:ext cx="8604448" cy="1016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878533" y="119190"/>
                <a:ext cx="936104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6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2866958" y="57875"/>
              <a:ext cx="6238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600" b="1" dirty="0" smtClean="0">
                  <a:latin typeface="Bookman Old Style" pitchFamily="18" charset="0"/>
                </a:rPr>
                <a:t>08</a:t>
              </a:r>
              <a:endParaRPr lang="fr-FR" sz="2600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Isomères de constitution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3573016"/>
            <a:ext cx="2267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2483768" y="3573016"/>
            <a:ext cx="4175125" cy="1231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err="1">
                <a:latin typeface="Bookman Old Style" pitchFamily="18" charset="0"/>
              </a:rPr>
              <a:t>Pentan</a:t>
            </a:r>
            <a:r>
              <a:rPr lang="fr-FR" sz="2000" dirty="0">
                <a:latin typeface="Bookman Old Style" pitchFamily="18" charset="0"/>
              </a:rPr>
              <a:t>-2-one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645024"/>
            <a:ext cx="22304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084763"/>
            <a:ext cx="1584325" cy="160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5556250"/>
            <a:ext cx="2273300" cy="1112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480050"/>
            <a:ext cx="2354262" cy="1189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Double flèche horizontale 20"/>
          <p:cNvSpPr/>
          <p:nvPr/>
        </p:nvSpPr>
        <p:spPr>
          <a:xfrm rot="19798829">
            <a:off x="1344613" y="4557713"/>
            <a:ext cx="1152525" cy="3603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Double flèche horizontale 21"/>
          <p:cNvSpPr/>
          <p:nvPr/>
        </p:nvSpPr>
        <p:spPr>
          <a:xfrm rot="2073996">
            <a:off x="6661150" y="4876800"/>
            <a:ext cx="1150938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Double flèche horizontale 22"/>
          <p:cNvSpPr/>
          <p:nvPr/>
        </p:nvSpPr>
        <p:spPr>
          <a:xfrm rot="16200000">
            <a:off x="3797722" y="4995366"/>
            <a:ext cx="635000" cy="3825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42988" y="4292600"/>
            <a:ext cx="1069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CHAÎNE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211960" y="5013176"/>
            <a:ext cx="12874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POSITION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7235825" y="4652963"/>
            <a:ext cx="1390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FONCTION</a:t>
            </a:r>
            <a:endParaRPr lang="fr-FR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300993" y="1838173"/>
            <a:ext cx="273630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Isomères de CHAÎNE 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fonction chimique 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mais</a:t>
            </a:r>
            <a:r>
              <a:rPr lang="fr-FR" sz="2000" b="1" i="1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000" b="1" i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chaîne carbonée différente</a:t>
            </a:r>
            <a:endParaRPr lang="fr-FR" sz="1200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04649" y="1550141"/>
            <a:ext cx="295232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Isomères de POSITION 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fonction chimique 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et</a:t>
            </a:r>
            <a:r>
              <a:rPr lang="fr-FR" sz="2000" b="1" i="1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chaîne carbonée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mais </a:t>
            </a:r>
            <a:r>
              <a:rPr lang="fr-FR" sz="2000" b="1" i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fonction placée à un endroit différent de la chaîne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.</a:t>
            </a:r>
            <a:endParaRPr lang="fr-FR" sz="1200" dirty="0"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181313" y="1838173"/>
            <a:ext cx="280809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Isomères de FONCTION 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formule brute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mais </a:t>
            </a:r>
            <a:r>
              <a:rPr lang="fr-FR" sz="2000" b="1" i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fonction chimique différente</a:t>
            </a:r>
            <a:endParaRPr lang="fr-FR" sz="1200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79512" y="445895"/>
            <a:ext cx="8821488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isomères de constitution ont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formule brute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mais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la même représentation plane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 type de liaisons ou l’ordre des atomes change.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4624"/>
            <a:ext cx="248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483768" y="44624"/>
            <a:ext cx="4175125" cy="1231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err="1">
                <a:latin typeface="Bookman Old Style" pitchFamily="18" charset="0"/>
              </a:rPr>
              <a:t>Pentan</a:t>
            </a:r>
            <a:r>
              <a:rPr lang="fr-FR" sz="2000" dirty="0">
                <a:latin typeface="Bookman Old Style" pitchFamily="18" charset="0"/>
              </a:rPr>
              <a:t>-2-one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16632"/>
            <a:ext cx="22304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6371"/>
            <a:ext cx="1584325" cy="160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027858"/>
            <a:ext cx="2273300" cy="1112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951658"/>
            <a:ext cx="2354262" cy="1189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Double flèche horizontale 7"/>
          <p:cNvSpPr/>
          <p:nvPr/>
        </p:nvSpPr>
        <p:spPr>
          <a:xfrm rot="19798829">
            <a:off x="1344613" y="1029321"/>
            <a:ext cx="1152525" cy="3603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Double flèche horizontale 8"/>
          <p:cNvSpPr/>
          <p:nvPr/>
        </p:nvSpPr>
        <p:spPr>
          <a:xfrm rot="2073996">
            <a:off x="6661150" y="1348408"/>
            <a:ext cx="1150938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Double flèche horizontale 9"/>
          <p:cNvSpPr/>
          <p:nvPr/>
        </p:nvSpPr>
        <p:spPr>
          <a:xfrm rot="16200000">
            <a:off x="3797722" y="1466974"/>
            <a:ext cx="635000" cy="3825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2988" y="764208"/>
            <a:ext cx="1069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CHAÎNE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211960" y="1484784"/>
            <a:ext cx="12874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POSITION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235825" y="1124571"/>
            <a:ext cx="1390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FONCTION</a:t>
            </a:r>
            <a:endParaRPr lang="fr-FR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335699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</a:t>
            </a:r>
            <a:r>
              <a:rPr lang="fr-FR" sz="24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Stéréoisomérie</a:t>
            </a:r>
            <a:endParaRPr lang="fr-FR" sz="24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9512" y="3758263"/>
            <a:ext cx="8821488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Deux molécules forment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couple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STEREOISOMERES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si elles ont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enchaînement identique des atomes et des liaisons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mais une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disposition spatiale différentes des atomes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6916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Identifier le </a:t>
            </a:r>
            <a:r>
              <a:rPr kumimoji="0" lang="fr-FR" sz="200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parmi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puis celui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parmi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 l="3463" t="41999" r="29443" b="26921"/>
          <a:stretch>
            <a:fillRect/>
          </a:stretch>
        </p:blipFill>
        <p:spPr bwMode="auto">
          <a:xfrm>
            <a:off x="2339752" y="5300700"/>
            <a:ext cx="5688632" cy="148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4499992" y="5275808"/>
            <a:ext cx="1800200" cy="1512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7170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463" t="41999" r="29443" b="26921"/>
          <a:stretch>
            <a:fillRect/>
          </a:stretch>
        </p:blipFill>
        <p:spPr bwMode="auto">
          <a:xfrm>
            <a:off x="2123728" y="1988840"/>
            <a:ext cx="5976664" cy="15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13702" t="41999" r="10699" b="26081"/>
          <a:stretch>
            <a:fillRect/>
          </a:stretch>
        </p:blipFill>
        <p:spPr bwMode="auto">
          <a:xfrm>
            <a:off x="2195736" y="3532512"/>
            <a:ext cx="6840760" cy="162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6363" y="5301208"/>
            <a:ext cx="785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 suffit-il de faire pour passer de la molécule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son </a:t>
            </a:r>
            <a:r>
              <a:rPr kumimoji="0" lang="fr-FR" sz="20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3576" y="6021288"/>
            <a:ext cx="7839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 suffit-il de faire pour passer de la molécule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son </a:t>
            </a:r>
            <a:r>
              <a:rPr kumimoji="0" lang="fr-FR" sz="20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5589240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suffit de faire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tourner le CH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droite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molécule.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63858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faut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casser les liaisons C-F et C-OH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pour inverser la position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OH</a:t>
            </a:r>
            <a:endParaRPr lang="fr-FR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4427984" y="1988840"/>
            <a:ext cx="1800200" cy="1512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940152" y="3604520"/>
            <a:ext cx="1440160" cy="1512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445895"/>
            <a:ext cx="8821488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Deux molécules forment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couple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STEREOISOMERES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si elles ont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enchaînement identique des atomes et des liaisons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mais une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disposition spatiale différentes des atomes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55679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Identifier le </a:t>
            </a:r>
            <a:r>
              <a:rPr kumimoji="0" lang="fr-FR" sz="200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parmi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puis celui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parmi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</a:t>
            </a:r>
            <a:r>
              <a:rPr lang="fr-FR" sz="24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Stéréoisomérie</a:t>
            </a:r>
            <a:endParaRPr lang="fr-FR" sz="24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63183">
            <a:off x="2397792" y="4343063"/>
            <a:ext cx="659423" cy="41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93535">
            <a:off x="2976151" y="4012609"/>
            <a:ext cx="659423" cy="41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rme libre 21"/>
          <p:cNvSpPr/>
          <p:nvPr/>
        </p:nvSpPr>
        <p:spPr>
          <a:xfrm>
            <a:off x="3044824" y="2499002"/>
            <a:ext cx="304817" cy="590604"/>
          </a:xfrm>
          <a:custGeom>
            <a:avLst/>
            <a:gdLst>
              <a:gd name="connsiteX0" fmla="*/ 419893 w 419893"/>
              <a:gd name="connsiteY0" fmla="*/ 0 h 1138238"/>
              <a:gd name="connsiteX1" fmla="*/ 5556 w 419893"/>
              <a:gd name="connsiteY1" fmla="*/ 552450 h 1138238"/>
              <a:gd name="connsiteX2" fmla="*/ 386556 w 419893"/>
              <a:gd name="connsiteY2" fmla="*/ 1138238 h 1138238"/>
              <a:gd name="connsiteX0" fmla="*/ 457199 w 457199"/>
              <a:gd name="connsiteY0" fmla="*/ 0 h 1138238"/>
              <a:gd name="connsiteX1" fmla="*/ 42862 w 457199"/>
              <a:gd name="connsiteY1" fmla="*/ 552450 h 1138238"/>
              <a:gd name="connsiteX2" fmla="*/ 136797 w 457199"/>
              <a:gd name="connsiteY2" fmla="*/ 969268 h 1138238"/>
              <a:gd name="connsiteX3" fmla="*/ 423862 w 457199"/>
              <a:gd name="connsiteY3" fmla="*/ 1138238 h 1138238"/>
              <a:gd name="connsiteX0" fmla="*/ 457199 w 457199"/>
              <a:gd name="connsiteY0" fmla="*/ 0 h 1138238"/>
              <a:gd name="connsiteX1" fmla="*/ 208805 w 457199"/>
              <a:gd name="connsiteY1" fmla="*/ 105172 h 1138238"/>
              <a:gd name="connsiteX2" fmla="*/ 42862 w 457199"/>
              <a:gd name="connsiteY2" fmla="*/ 552450 h 1138238"/>
              <a:gd name="connsiteX3" fmla="*/ 136797 w 457199"/>
              <a:gd name="connsiteY3" fmla="*/ 969268 h 1138238"/>
              <a:gd name="connsiteX4" fmla="*/ 423862 w 457199"/>
              <a:gd name="connsiteY4" fmla="*/ 1138238 h 1138238"/>
              <a:gd name="connsiteX0" fmla="*/ 457199 w 457199"/>
              <a:gd name="connsiteY0" fmla="*/ 0 h 1138238"/>
              <a:gd name="connsiteX1" fmla="*/ 280813 w 457199"/>
              <a:gd name="connsiteY1" fmla="*/ 393204 h 1138238"/>
              <a:gd name="connsiteX2" fmla="*/ 208805 w 457199"/>
              <a:gd name="connsiteY2" fmla="*/ 105172 h 1138238"/>
              <a:gd name="connsiteX3" fmla="*/ 42862 w 457199"/>
              <a:gd name="connsiteY3" fmla="*/ 552450 h 1138238"/>
              <a:gd name="connsiteX4" fmla="*/ 136797 w 457199"/>
              <a:gd name="connsiteY4" fmla="*/ 969268 h 1138238"/>
              <a:gd name="connsiteX5" fmla="*/ 423862 w 457199"/>
              <a:gd name="connsiteY5" fmla="*/ 1138238 h 1138238"/>
              <a:gd name="connsiteX0" fmla="*/ 280813 w 423862"/>
              <a:gd name="connsiteY0" fmla="*/ 530597 h 1059607"/>
              <a:gd name="connsiteX1" fmla="*/ 280813 w 423862"/>
              <a:gd name="connsiteY1" fmla="*/ 314573 h 1059607"/>
              <a:gd name="connsiteX2" fmla="*/ 208805 w 423862"/>
              <a:gd name="connsiteY2" fmla="*/ 26541 h 1059607"/>
              <a:gd name="connsiteX3" fmla="*/ 42862 w 423862"/>
              <a:gd name="connsiteY3" fmla="*/ 473819 h 1059607"/>
              <a:gd name="connsiteX4" fmla="*/ 136797 w 423862"/>
              <a:gd name="connsiteY4" fmla="*/ 890637 h 1059607"/>
              <a:gd name="connsiteX5" fmla="*/ 423862 w 423862"/>
              <a:gd name="connsiteY5" fmla="*/ 1059607 h 1059607"/>
              <a:gd name="connsiteX0" fmla="*/ 280813 w 423862"/>
              <a:gd name="connsiteY0" fmla="*/ 530597 h 1059607"/>
              <a:gd name="connsiteX1" fmla="*/ 280813 w 423862"/>
              <a:gd name="connsiteY1" fmla="*/ 314573 h 1059607"/>
              <a:gd name="connsiteX2" fmla="*/ 208805 w 423862"/>
              <a:gd name="connsiteY2" fmla="*/ 26541 h 1059607"/>
              <a:gd name="connsiteX3" fmla="*/ 42862 w 423862"/>
              <a:gd name="connsiteY3" fmla="*/ 473819 h 1059607"/>
              <a:gd name="connsiteX4" fmla="*/ 136797 w 423862"/>
              <a:gd name="connsiteY4" fmla="*/ 890637 h 1059607"/>
              <a:gd name="connsiteX5" fmla="*/ 423862 w 423862"/>
              <a:gd name="connsiteY5" fmla="*/ 1059607 h 1059607"/>
              <a:gd name="connsiteX0" fmla="*/ 280813 w 423862"/>
              <a:gd name="connsiteY0" fmla="*/ 542598 h 1071608"/>
              <a:gd name="connsiteX1" fmla="*/ 280813 w 423862"/>
              <a:gd name="connsiteY1" fmla="*/ 254566 h 1071608"/>
              <a:gd name="connsiteX2" fmla="*/ 208805 w 423862"/>
              <a:gd name="connsiteY2" fmla="*/ 38542 h 1071608"/>
              <a:gd name="connsiteX3" fmla="*/ 42862 w 423862"/>
              <a:gd name="connsiteY3" fmla="*/ 485820 h 1071608"/>
              <a:gd name="connsiteX4" fmla="*/ 136797 w 423862"/>
              <a:gd name="connsiteY4" fmla="*/ 902638 h 1071608"/>
              <a:gd name="connsiteX5" fmla="*/ 423862 w 423862"/>
              <a:gd name="connsiteY5" fmla="*/ 1071608 h 1071608"/>
              <a:gd name="connsiteX0" fmla="*/ 280813 w 423862"/>
              <a:gd name="connsiteY0" fmla="*/ 542598 h 1071608"/>
              <a:gd name="connsiteX1" fmla="*/ 280813 w 423862"/>
              <a:gd name="connsiteY1" fmla="*/ 398582 h 1071608"/>
              <a:gd name="connsiteX2" fmla="*/ 280813 w 423862"/>
              <a:gd name="connsiteY2" fmla="*/ 254566 h 1071608"/>
              <a:gd name="connsiteX3" fmla="*/ 208805 w 423862"/>
              <a:gd name="connsiteY3" fmla="*/ 38542 h 1071608"/>
              <a:gd name="connsiteX4" fmla="*/ 42862 w 423862"/>
              <a:gd name="connsiteY4" fmla="*/ 485820 h 1071608"/>
              <a:gd name="connsiteX5" fmla="*/ 136797 w 423862"/>
              <a:gd name="connsiteY5" fmla="*/ 902638 h 1071608"/>
              <a:gd name="connsiteX6" fmla="*/ 423862 w 423862"/>
              <a:gd name="connsiteY6" fmla="*/ 1071608 h 1071608"/>
              <a:gd name="connsiteX0" fmla="*/ 280813 w 423862"/>
              <a:gd name="connsiteY0" fmla="*/ 542598 h 1071608"/>
              <a:gd name="connsiteX1" fmla="*/ 280813 w 423862"/>
              <a:gd name="connsiteY1" fmla="*/ 254566 h 1071608"/>
              <a:gd name="connsiteX2" fmla="*/ 208805 w 423862"/>
              <a:gd name="connsiteY2" fmla="*/ 38542 h 1071608"/>
              <a:gd name="connsiteX3" fmla="*/ 42862 w 423862"/>
              <a:gd name="connsiteY3" fmla="*/ 485820 h 1071608"/>
              <a:gd name="connsiteX4" fmla="*/ 136797 w 423862"/>
              <a:gd name="connsiteY4" fmla="*/ 902638 h 1071608"/>
              <a:gd name="connsiteX5" fmla="*/ 423862 w 423862"/>
              <a:gd name="connsiteY5" fmla="*/ 1071608 h 1071608"/>
              <a:gd name="connsiteX0" fmla="*/ 280813 w 423862"/>
              <a:gd name="connsiteY0" fmla="*/ 398582 h 1071608"/>
              <a:gd name="connsiteX1" fmla="*/ 280813 w 423862"/>
              <a:gd name="connsiteY1" fmla="*/ 254566 h 1071608"/>
              <a:gd name="connsiteX2" fmla="*/ 208805 w 423862"/>
              <a:gd name="connsiteY2" fmla="*/ 38542 h 1071608"/>
              <a:gd name="connsiteX3" fmla="*/ 42862 w 423862"/>
              <a:gd name="connsiteY3" fmla="*/ 485820 h 1071608"/>
              <a:gd name="connsiteX4" fmla="*/ 136797 w 423862"/>
              <a:gd name="connsiteY4" fmla="*/ 902638 h 1071608"/>
              <a:gd name="connsiteX5" fmla="*/ 423862 w 423862"/>
              <a:gd name="connsiteY5" fmla="*/ 1071608 h 1071608"/>
              <a:gd name="connsiteX0" fmla="*/ 280813 w 423862"/>
              <a:gd name="connsiteY0" fmla="*/ 254566 h 927592"/>
              <a:gd name="connsiteX1" fmla="*/ 280813 w 423862"/>
              <a:gd name="connsiteY1" fmla="*/ 110550 h 927592"/>
              <a:gd name="connsiteX2" fmla="*/ 136797 w 423862"/>
              <a:gd name="connsiteY2" fmla="*/ 38542 h 927592"/>
              <a:gd name="connsiteX3" fmla="*/ 42862 w 423862"/>
              <a:gd name="connsiteY3" fmla="*/ 341804 h 927592"/>
              <a:gd name="connsiteX4" fmla="*/ 136797 w 423862"/>
              <a:gd name="connsiteY4" fmla="*/ 758622 h 927592"/>
              <a:gd name="connsiteX5" fmla="*/ 423862 w 423862"/>
              <a:gd name="connsiteY5" fmla="*/ 927592 h 927592"/>
              <a:gd name="connsiteX0" fmla="*/ 280813 w 423862"/>
              <a:gd name="connsiteY0" fmla="*/ 254566 h 927592"/>
              <a:gd name="connsiteX1" fmla="*/ 280813 w 423862"/>
              <a:gd name="connsiteY1" fmla="*/ 110550 h 927592"/>
              <a:gd name="connsiteX2" fmla="*/ 136797 w 423862"/>
              <a:gd name="connsiteY2" fmla="*/ 38542 h 927592"/>
              <a:gd name="connsiteX3" fmla="*/ 42862 w 423862"/>
              <a:gd name="connsiteY3" fmla="*/ 341804 h 927592"/>
              <a:gd name="connsiteX4" fmla="*/ 136797 w 423862"/>
              <a:gd name="connsiteY4" fmla="*/ 758622 h 927592"/>
              <a:gd name="connsiteX5" fmla="*/ 423862 w 423862"/>
              <a:gd name="connsiteY5" fmla="*/ 927592 h 927592"/>
              <a:gd name="connsiteX0" fmla="*/ 280813 w 352821"/>
              <a:gd name="connsiteY0" fmla="*/ 254566 h 780086"/>
              <a:gd name="connsiteX1" fmla="*/ 280813 w 352821"/>
              <a:gd name="connsiteY1" fmla="*/ 110550 h 780086"/>
              <a:gd name="connsiteX2" fmla="*/ 136797 w 352821"/>
              <a:gd name="connsiteY2" fmla="*/ 38542 h 780086"/>
              <a:gd name="connsiteX3" fmla="*/ 42862 w 352821"/>
              <a:gd name="connsiteY3" fmla="*/ 341804 h 780086"/>
              <a:gd name="connsiteX4" fmla="*/ 136797 w 352821"/>
              <a:gd name="connsiteY4" fmla="*/ 758622 h 780086"/>
              <a:gd name="connsiteX5" fmla="*/ 352821 w 352821"/>
              <a:gd name="connsiteY5" fmla="*/ 470590 h 780086"/>
              <a:gd name="connsiteX0" fmla="*/ 280813 w 352821"/>
              <a:gd name="connsiteY0" fmla="*/ 254566 h 780086"/>
              <a:gd name="connsiteX1" fmla="*/ 280813 w 352821"/>
              <a:gd name="connsiteY1" fmla="*/ 110550 h 780086"/>
              <a:gd name="connsiteX2" fmla="*/ 136797 w 352821"/>
              <a:gd name="connsiteY2" fmla="*/ 38542 h 780086"/>
              <a:gd name="connsiteX3" fmla="*/ 42862 w 352821"/>
              <a:gd name="connsiteY3" fmla="*/ 341804 h 780086"/>
              <a:gd name="connsiteX4" fmla="*/ 136798 w 352821"/>
              <a:gd name="connsiteY4" fmla="*/ 758622 h 780086"/>
              <a:gd name="connsiteX5" fmla="*/ 352821 w 352821"/>
              <a:gd name="connsiteY5" fmla="*/ 470590 h 780086"/>
              <a:gd name="connsiteX0" fmla="*/ 280813 w 352821"/>
              <a:gd name="connsiteY0" fmla="*/ 254566 h 813391"/>
              <a:gd name="connsiteX1" fmla="*/ 280813 w 352821"/>
              <a:gd name="connsiteY1" fmla="*/ 110550 h 813391"/>
              <a:gd name="connsiteX2" fmla="*/ 136797 w 352821"/>
              <a:gd name="connsiteY2" fmla="*/ 38542 h 813391"/>
              <a:gd name="connsiteX3" fmla="*/ 42862 w 352821"/>
              <a:gd name="connsiteY3" fmla="*/ 341804 h 813391"/>
              <a:gd name="connsiteX4" fmla="*/ 136798 w 352821"/>
              <a:gd name="connsiteY4" fmla="*/ 758622 h 813391"/>
              <a:gd name="connsiteX5" fmla="*/ 280814 w 352821"/>
              <a:gd name="connsiteY5" fmla="*/ 686614 h 813391"/>
              <a:gd name="connsiteX6" fmla="*/ 352821 w 352821"/>
              <a:gd name="connsiteY6" fmla="*/ 470590 h 813391"/>
              <a:gd name="connsiteX0" fmla="*/ 280813 w 304817"/>
              <a:gd name="connsiteY0" fmla="*/ 254566 h 813391"/>
              <a:gd name="connsiteX1" fmla="*/ 280813 w 304817"/>
              <a:gd name="connsiteY1" fmla="*/ 110550 h 813391"/>
              <a:gd name="connsiteX2" fmla="*/ 136797 w 304817"/>
              <a:gd name="connsiteY2" fmla="*/ 38542 h 813391"/>
              <a:gd name="connsiteX3" fmla="*/ 42862 w 304817"/>
              <a:gd name="connsiteY3" fmla="*/ 341804 h 813391"/>
              <a:gd name="connsiteX4" fmla="*/ 136798 w 304817"/>
              <a:gd name="connsiteY4" fmla="*/ 758622 h 813391"/>
              <a:gd name="connsiteX5" fmla="*/ 280814 w 304817"/>
              <a:gd name="connsiteY5" fmla="*/ 686614 h 813391"/>
              <a:gd name="connsiteX6" fmla="*/ 280814 w 304817"/>
              <a:gd name="connsiteY6" fmla="*/ 398582 h 813391"/>
              <a:gd name="connsiteX0" fmla="*/ 280813 w 304817"/>
              <a:gd name="connsiteY0" fmla="*/ 254566 h 813391"/>
              <a:gd name="connsiteX1" fmla="*/ 208806 w 304817"/>
              <a:gd name="connsiteY1" fmla="*/ 110550 h 813391"/>
              <a:gd name="connsiteX2" fmla="*/ 136797 w 304817"/>
              <a:gd name="connsiteY2" fmla="*/ 38542 h 813391"/>
              <a:gd name="connsiteX3" fmla="*/ 42862 w 304817"/>
              <a:gd name="connsiteY3" fmla="*/ 341804 h 813391"/>
              <a:gd name="connsiteX4" fmla="*/ 136798 w 304817"/>
              <a:gd name="connsiteY4" fmla="*/ 758622 h 813391"/>
              <a:gd name="connsiteX5" fmla="*/ 280814 w 304817"/>
              <a:gd name="connsiteY5" fmla="*/ 686614 h 813391"/>
              <a:gd name="connsiteX6" fmla="*/ 280814 w 304817"/>
              <a:gd name="connsiteY6" fmla="*/ 398582 h 813391"/>
              <a:gd name="connsiteX0" fmla="*/ 280813 w 304817"/>
              <a:gd name="connsiteY0" fmla="*/ 158556 h 717381"/>
              <a:gd name="connsiteX1" fmla="*/ 208806 w 304817"/>
              <a:gd name="connsiteY1" fmla="*/ 14540 h 717381"/>
              <a:gd name="connsiteX2" fmla="*/ 42862 w 304817"/>
              <a:gd name="connsiteY2" fmla="*/ 245794 h 717381"/>
              <a:gd name="connsiteX3" fmla="*/ 136798 w 304817"/>
              <a:gd name="connsiteY3" fmla="*/ 662612 h 717381"/>
              <a:gd name="connsiteX4" fmla="*/ 280814 w 304817"/>
              <a:gd name="connsiteY4" fmla="*/ 590604 h 717381"/>
              <a:gd name="connsiteX5" fmla="*/ 280814 w 304817"/>
              <a:gd name="connsiteY5" fmla="*/ 302572 h 71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17" h="717381">
                <a:moveTo>
                  <a:pt x="280813" y="158556"/>
                </a:moveTo>
                <a:cubicBezTo>
                  <a:pt x="280813" y="98549"/>
                  <a:pt x="248464" y="0"/>
                  <a:pt x="208806" y="14540"/>
                </a:cubicBezTo>
                <a:cubicBezTo>
                  <a:pt x="169148" y="29080"/>
                  <a:pt x="54863" y="137782"/>
                  <a:pt x="42862" y="245794"/>
                </a:cubicBezTo>
                <a:cubicBezTo>
                  <a:pt x="0" y="395019"/>
                  <a:pt x="85138" y="641148"/>
                  <a:pt x="136798" y="662612"/>
                </a:cubicBezTo>
                <a:cubicBezTo>
                  <a:pt x="163786" y="717381"/>
                  <a:pt x="256811" y="650611"/>
                  <a:pt x="280814" y="590604"/>
                </a:cubicBezTo>
                <a:cubicBezTo>
                  <a:pt x="304817" y="530597"/>
                  <a:pt x="256142" y="335877"/>
                  <a:pt x="280814" y="302572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" grpId="0"/>
      <p:bldP spid="9" grpId="0"/>
      <p:bldP spid="10" grpId="0"/>
      <p:bldP spid="12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8206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 suffit-il de faire pour passer de la molécule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son </a:t>
            </a:r>
            <a:r>
              <a:rPr kumimoji="0" lang="fr-FR" sz="20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92088"/>
            <a:ext cx="8206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 suffit-il de faire pour passer de la molécule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son </a:t>
            </a:r>
            <a:r>
              <a:rPr kumimoji="0" lang="fr-FR" sz="20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6064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suffit de faire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tourner le CH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droite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molécule.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11566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faut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casser les liaisons C-F et C-OH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pour inverser la position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OH</a:t>
            </a:r>
            <a:endParaRPr lang="fr-FR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600" y="1844824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0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Stéréoisomères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CONFORMATION</a:t>
            </a:r>
            <a:endParaRPr lang="fr-FR" sz="20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276872"/>
            <a:ext cx="2965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Etude de l’éthane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501405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270892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itchFamily="34" charset="0"/>
              </a:rPr>
              <a:t>      </a:t>
            </a:r>
            <a:r>
              <a:rPr lang="fr-FR" sz="2000" dirty="0"/>
              <a:t>La figure ci-contre représente deux </a:t>
            </a:r>
            <a:r>
              <a:rPr lang="fr-FR" sz="2000" dirty="0" err="1" smtClean="0"/>
              <a:t>stéréoisomères</a:t>
            </a:r>
            <a:r>
              <a:rPr lang="fr-FR" sz="2000" dirty="0" smtClean="0"/>
              <a:t> </a:t>
            </a:r>
            <a:r>
              <a:rPr lang="fr-FR" sz="2000" dirty="0"/>
              <a:t>de conformation de l’éthane.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91" y="5756406"/>
            <a:ext cx="6207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943100" y="5805264"/>
            <a:ext cx="720090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/>
              <a:t>Il existe une </a:t>
            </a:r>
            <a:r>
              <a:rPr lang="fr-FR" sz="2000" b="1" i="1" dirty="0"/>
              <a:t>infinité de </a:t>
            </a:r>
            <a:r>
              <a:rPr lang="fr-FR" sz="2000" b="1" i="1" dirty="0" err="1"/>
              <a:t>stéréoisomères</a:t>
            </a:r>
            <a:r>
              <a:rPr lang="fr-FR" sz="2000" b="1" i="1" dirty="0"/>
              <a:t> de conformation pour une même molécule</a:t>
            </a:r>
            <a:r>
              <a:rPr lang="fr-FR" sz="2000" i="1" dirty="0"/>
              <a:t>, mais tous ne sont pas équivalents </a:t>
            </a:r>
            <a:r>
              <a:rPr lang="fr-FR" sz="2000" i="1" dirty="0" smtClean="0"/>
              <a:t>en énergie.</a:t>
            </a:r>
            <a:endParaRPr lang="fr-FR" sz="2000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512" y="4947266"/>
            <a:ext cx="8821488" cy="769441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CONFORMATION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passe de l’un à l’autre par des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rotations autour de liaisons simples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5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49"/>
          <p:cNvSpPr>
            <a:spLocks noChangeArrowheads="1"/>
          </p:cNvSpPr>
          <p:nvPr/>
        </p:nvSpPr>
        <p:spPr bwMode="auto">
          <a:xfrm>
            <a:off x="570" y="4365873"/>
            <a:ext cx="1835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Conformations  </a:t>
            </a:r>
          </a:p>
          <a:p>
            <a:r>
              <a:rPr lang="fr-FR" sz="2000" b="1" i="1" u="sng" dirty="0">
                <a:solidFill>
                  <a:srgbClr val="FF0000"/>
                </a:solidFill>
              </a:rPr>
              <a:t>éclipsées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(A)</a:t>
            </a:r>
            <a:endParaRPr lang="fr-FR" sz="2000" b="1" dirty="0">
              <a:latin typeface="Calibri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724128" y="1052736"/>
            <a:ext cx="3168650" cy="1439862"/>
            <a:chOff x="8131" y="10801"/>
            <a:chExt cx="3267" cy="1570"/>
          </a:xfrm>
        </p:grpSpPr>
        <p:pic>
          <p:nvPicPr>
            <p:cNvPr id="1439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31" y="10801"/>
              <a:ext cx="3267" cy="157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4394" name="Freeform 3"/>
            <p:cNvSpPr>
              <a:spLocks/>
            </p:cNvSpPr>
            <p:nvPr/>
          </p:nvSpPr>
          <p:spPr bwMode="auto">
            <a:xfrm>
              <a:off x="10714" y="11105"/>
              <a:ext cx="403" cy="219"/>
            </a:xfrm>
            <a:custGeom>
              <a:avLst/>
              <a:gdLst>
                <a:gd name="T0" fmla="*/ 0 w 403"/>
                <a:gd name="T1" fmla="*/ 0 h 219"/>
                <a:gd name="T2" fmla="*/ 299 w 403"/>
                <a:gd name="T3" fmla="*/ 81 h 219"/>
                <a:gd name="T4" fmla="*/ 403 w 403"/>
                <a:gd name="T5" fmla="*/ 219 h 219"/>
                <a:gd name="T6" fmla="*/ 0 60000 65536"/>
                <a:gd name="T7" fmla="*/ 0 60000 65536"/>
                <a:gd name="T8" fmla="*/ 0 60000 65536"/>
                <a:gd name="T9" fmla="*/ 0 w 403"/>
                <a:gd name="T10" fmla="*/ 0 h 219"/>
                <a:gd name="T11" fmla="*/ 403 w 403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3" h="219">
                  <a:moveTo>
                    <a:pt x="0" y="0"/>
                  </a:moveTo>
                  <a:cubicBezTo>
                    <a:pt x="116" y="22"/>
                    <a:pt x="232" y="45"/>
                    <a:pt x="299" y="81"/>
                  </a:cubicBezTo>
                  <a:cubicBezTo>
                    <a:pt x="366" y="117"/>
                    <a:pt x="384" y="168"/>
                    <a:pt x="403" y="21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95" name="Text Box 4"/>
            <p:cNvSpPr txBox="1">
              <a:spLocks noChangeArrowheads="1"/>
            </p:cNvSpPr>
            <p:nvPr/>
          </p:nvSpPr>
          <p:spPr bwMode="auto">
            <a:xfrm>
              <a:off x="10817" y="10801"/>
              <a:ext cx="58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sz="2000" b="1" dirty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endParaRPr lang="fr-FR" sz="4800" dirty="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49970" y="3645024"/>
            <a:ext cx="7702550" cy="2520950"/>
            <a:chOff x="1997" y="9842"/>
            <a:chExt cx="9297" cy="3867"/>
          </a:xfrm>
        </p:grpSpPr>
        <p:sp>
          <p:nvSpPr>
            <p:cNvPr id="14379" name="Text Box 6"/>
            <p:cNvSpPr txBox="1">
              <a:spLocks noChangeArrowheads="1"/>
            </p:cNvSpPr>
            <p:nvPr/>
          </p:nvSpPr>
          <p:spPr bwMode="auto">
            <a:xfrm>
              <a:off x="2169" y="9842"/>
              <a:ext cx="1564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sz="2400" b="1">
                  <a:latin typeface="Calibri" pitchFamily="34" charset="0"/>
                </a:rPr>
                <a:t>E</a:t>
              </a:r>
              <a:r>
                <a:rPr lang="fr-FR" sz="2400" b="1" baseline="-25000">
                  <a:latin typeface="Calibri" pitchFamily="34" charset="0"/>
                </a:rPr>
                <a:t>p</a:t>
              </a:r>
              <a:endParaRPr lang="fr-FR" sz="3200"/>
            </a:p>
          </p:txBody>
        </p:sp>
        <p:sp>
          <p:nvSpPr>
            <p:cNvPr id="14380" name="Text Box 7"/>
            <p:cNvSpPr txBox="1">
              <a:spLocks noChangeArrowheads="1"/>
            </p:cNvSpPr>
            <p:nvPr/>
          </p:nvSpPr>
          <p:spPr bwMode="auto">
            <a:xfrm>
              <a:off x="9857" y="13153"/>
              <a:ext cx="903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sz="2400" b="1">
                  <a:latin typeface="Symbol" pitchFamily="18" charset="2"/>
                </a:rPr>
                <a:t>q</a:t>
              </a:r>
              <a:endParaRPr lang="fr-FR" sz="3200"/>
            </a:p>
          </p:txBody>
        </p:sp>
        <p:cxnSp>
          <p:nvCxnSpPr>
            <p:cNvPr id="14381" name="AutoShape 8"/>
            <p:cNvCxnSpPr>
              <a:cxnSpLocks noChangeShapeType="1"/>
            </p:cNvCxnSpPr>
            <p:nvPr/>
          </p:nvCxnSpPr>
          <p:spPr bwMode="auto">
            <a:xfrm>
              <a:off x="9469" y="10726"/>
              <a:ext cx="0" cy="215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4382" name="Text Box 9"/>
            <p:cNvSpPr txBox="1">
              <a:spLocks noChangeArrowheads="1"/>
            </p:cNvSpPr>
            <p:nvPr/>
          </p:nvSpPr>
          <p:spPr bwMode="auto">
            <a:xfrm>
              <a:off x="9431" y="11385"/>
              <a:ext cx="1863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b="1">
                  <a:latin typeface="Calibri" pitchFamily="34" charset="0"/>
                </a:rPr>
                <a:t>11,7 kJ.mol</a:t>
              </a:r>
              <a:r>
                <a:rPr lang="fr-FR" b="1" baseline="30000">
                  <a:latin typeface="Calibri" pitchFamily="34" charset="0"/>
                </a:rPr>
                <a:t> – 1 </a:t>
              </a:r>
              <a:endParaRPr lang="fr-FR" sz="2800"/>
            </a:p>
          </p:txBody>
        </p:sp>
        <p:cxnSp>
          <p:nvCxnSpPr>
            <p:cNvPr id="14383" name="AutoShape 10"/>
            <p:cNvCxnSpPr>
              <a:cxnSpLocks noChangeShapeType="1"/>
            </p:cNvCxnSpPr>
            <p:nvPr/>
          </p:nvCxnSpPr>
          <p:spPr bwMode="auto">
            <a:xfrm flipV="1">
              <a:off x="2143" y="10173"/>
              <a:ext cx="0" cy="338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384" name="AutoShape 11"/>
            <p:cNvCxnSpPr>
              <a:cxnSpLocks noChangeShapeType="1"/>
            </p:cNvCxnSpPr>
            <p:nvPr/>
          </p:nvCxnSpPr>
          <p:spPr bwMode="auto">
            <a:xfrm>
              <a:off x="1997" y="13422"/>
              <a:ext cx="79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385" name="AutoShape 12"/>
            <p:cNvCxnSpPr>
              <a:cxnSpLocks noChangeShapeType="1"/>
            </p:cNvCxnSpPr>
            <p:nvPr/>
          </p:nvCxnSpPr>
          <p:spPr bwMode="auto">
            <a:xfrm>
              <a:off x="2143" y="10666"/>
              <a:ext cx="746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386" name="AutoShape 13"/>
            <p:cNvCxnSpPr>
              <a:cxnSpLocks noChangeShapeType="1"/>
            </p:cNvCxnSpPr>
            <p:nvPr/>
          </p:nvCxnSpPr>
          <p:spPr bwMode="auto">
            <a:xfrm>
              <a:off x="2143" y="12815"/>
              <a:ext cx="746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387" name="AutoShape 14"/>
            <p:cNvCxnSpPr>
              <a:cxnSpLocks noChangeShapeType="1"/>
            </p:cNvCxnSpPr>
            <p:nvPr/>
          </p:nvCxnSpPr>
          <p:spPr bwMode="auto">
            <a:xfrm flipV="1">
              <a:off x="3352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88" name="AutoShape 15"/>
            <p:cNvCxnSpPr>
              <a:cxnSpLocks noChangeShapeType="1"/>
            </p:cNvCxnSpPr>
            <p:nvPr/>
          </p:nvCxnSpPr>
          <p:spPr bwMode="auto">
            <a:xfrm flipV="1">
              <a:off x="4608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89" name="AutoShape 16"/>
            <p:cNvCxnSpPr>
              <a:cxnSpLocks noChangeShapeType="1"/>
            </p:cNvCxnSpPr>
            <p:nvPr/>
          </p:nvCxnSpPr>
          <p:spPr bwMode="auto">
            <a:xfrm flipV="1">
              <a:off x="5818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90" name="AutoShape 17"/>
            <p:cNvCxnSpPr>
              <a:cxnSpLocks noChangeShapeType="1"/>
            </p:cNvCxnSpPr>
            <p:nvPr/>
          </p:nvCxnSpPr>
          <p:spPr bwMode="auto">
            <a:xfrm flipV="1">
              <a:off x="7027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91" name="AutoShape 18"/>
            <p:cNvCxnSpPr>
              <a:cxnSpLocks noChangeShapeType="1"/>
            </p:cNvCxnSpPr>
            <p:nvPr/>
          </p:nvCxnSpPr>
          <p:spPr bwMode="auto">
            <a:xfrm flipV="1">
              <a:off x="8214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92" name="AutoShape 19"/>
            <p:cNvCxnSpPr>
              <a:cxnSpLocks noChangeShapeType="1"/>
            </p:cNvCxnSpPr>
            <p:nvPr/>
          </p:nvCxnSpPr>
          <p:spPr bwMode="auto">
            <a:xfrm flipV="1">
              <a:off x="9446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93" name="ZoneTexte 23"/>
          <p:cNvSpPr txBox="1">
            <a:spLocks noChangeArrowheads="1"/>
          </p:cNvSpPr>
          <p:nvPr/>
        </p:nvSpPr>
        <p:spPr bwMode="auto">
          <a:xfrm>
            <a:off x="6300192" y="665326"/>
            <a:ext cx="50405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(A)</a:t>
            </a:r>
            <a:r>
              <a:rPr lang="fr-FR" sz="2000" b="1" dirty="0">
                <a:latin typeface="Calibri" pitchFamily="34" charset="0"/>
              </a:rPr>
              <a:t>                          </a:t>
            </a:r>
            <a:r>
              <a:rPr lang="fr-FR" sz="2000" b="1" dirty="0" smtClean="0">
                <a:latin typeface="Calibri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4" name="Groupe 29"/>
          <p:cNvGrpSpPr>
            <a:grpSpLocks/>
          </p:cNvGrpSpPr>
          <p:nvPr/>
        </p:nvGrpSpPr>
        <p:grpSpPr bwMode="auto">
          <a:xfrm>
            <a:off x="1529333" y="4042347"/>
            <a:ext cx="287337" cy="287337"/>
            <a:chOff x="2843808" y="2708920"/>
            <a:chExt cx="288032" cy="288032"/>
          </a:xfrm>
        </p:grpSpPr>
        <p:cxnSp>
          <p:nvCxnSpPr>
            <p:cNvPr id="95" name="Connecteur droit 94"/>
            <p:cNvCxnSpPr/>
            <p:nvPr/>
          </p:nvCxnSpPr>
          <p:spPr>
            <a:xfrm>
              <a:off x="2988619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30"/>
          <p:cNvGrpSpPr>
            <a:grpSpLocks/>
          </p:cNvGrpSpPr>
          <p:nvPr/>
        </p:nvGrpSpPr>
        <p:grpSpPr bwMode="auto">
          <a:xfrm>
            <a:off x="2527870" y="5444109"/>
            <a:ext cx="288925" cy="288925"/>
            <a:chOff x="2843808" y="2708920"/>
            <a:chExt cx="288032" cy="288032"/>
          </a:xfrm>
        </p:grpSpPr>
        <p:cxnSp>
          <p:nvCxnSpPr>
            <p:cNvPr id="98" name="Connecteur droit 97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33"/>
          <p:cNvGrpSpPr>
            <a:grpSpLocks/>
          </p:cNvGrpSpPr>
          <p:nvPr/>
        </p:nvGrpSpPr>
        <p:grpSpPr bwMode="auto">
          <a:xfrm>
            <a:off x="4572570" y="5444109"/>
            <a:ext cx="288925" cy="288925"/>
            <a:chOff x="2843808" y="2708920"/>
            <a:chExt cx="288032" cy="288032"/>
          </a:xfrm>
        </p:grpSpPr>
        <p:cxnSp>
          <p:nvCxnSpPr>
            <p:cNvPr id="101" name="Connecteur droit 100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36"/>
          <p:cNvGrpSpPr>
            <a:grpSpLocks/>
          </p:cNvGrpSpPr>
          <p:nvPr/>
        </p:nvGrpSpPr>
        <p:grpSpPr bwMode="auto">
          <a:xfrm>
            <a:off x="6545833" y="5444109"/>
            <a:ext cx="287337" cy="288925"/>
            <a:chOff x="2843808" y="2708920"/>
            <a:chExt cx="288032" cy="288032"/>
          </a:xfrm>
        </p:grpSpPr>
        <p:cxnSp>
          <p:nvCxnSpPr>
            <p:cNvPr id="104" name="Connecteur droit 103"/>
            <p:cNvCxnSpPr/>
            <p:nvPr/>
          </p:nvCxnSpPr>
          <p:spPr>
            <a:xfrm>
              <a:off x="2988619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39"/>
          <p:cNvGrpSpPr>
            <a:grpSpLocks/>
          </p:cNvGrpSpPr>
          <p:nvPr/>
        </p:nvGrpSpPr>
        <p:grpSpPr bwMode="auto">
          <a:xfrm>
            <a:off x="7596758" y="4042347"/>
            <a:ext cx="288925" cy="287337"/>
            <a:chOff x="2843808" y="2708920"/>
            <a:chExt cx="288032" cy="288032"/>
          </a:xfrm>
        </p:grpSpPr>
        <p:cxnSp>
          <p:nvCxnSpPr>
            <p:cNvPr id="107" name="Connecteur droit 106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42"/>
          <p:cNvGrpSpPr>
            <a:grpSpLocks/>
          </p:cNvGrpSpPr>
          <p:nvPr/>
        </p:nvGrpSpPr>
        <p:grpSpPr bwMode="auto">
          <a:xfrm>
            <a:off x="5580633" y="4047109"/>
            <a:ext cx="288925" cy="288925"/>
            <a:chOff x="2843808" y="2708920"/>
            <a:chExt cx="288032" cy="28803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45"/>
          <p:cNvGrpSpPr>
            <a:grpSpLocks/>
          </p:cNvGrpSpPr>
          <p:nvPr/>
        </p:nvGrpSpPr>
        <p:grpSpPr bwMode="auto">
          <a:xfrm>
            <a:off x="3564508" y="4047109"/>
            <a:ext cx="288925" cy="288925"/>
            <a:chOff x="2843808" y="2708920"/>
            <a:chExt cx="288032" cy="288032"/>
          </a:xfrm>
        </p:grpSpPr>
        <p:cxnSp>
          <p:nvCxnSpPr>
            <p:cNvPr id="113" name="Connecteur droit 112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Forme libre 114"/>
          <p:cNvSpPr/>
          <p:nvPr/>
        </p:nvSpPr>
        <p:spPr>
          <a:xfrm>
            <a:off x="1695450" y="4072186"/>
            <a:ext cx="6076950" cy="1568450"/>
          </a:xfrm>
          <a:custGeom>
            <a:avLst/>
            <a:gdLst>
              <a:gd name="connsiteX0" fmla="*/ 0 w 6076950"/>
              <a:gd name="connsiteY0" fmla="*/ 119062 h 1525587"/>
              <a:gd name="connsiteX1" fmla="*/ 971550 w 6076950"/>
              <a:gd name="connsiteY1" fmla="*/ 1509712 h 1525587"/>
              <a:gd name="connsiteX2" fmla="*/ 2000250 w 6076950"/>
              <a:gd name="connsiteY2" fmla="*/ 147637 h 1525587"/>
              <a:gd name="connsiteX3" fmla="*/ 3009900 w 6076950"/>
              <a:gd name="connsiteY3" fmla="*/ 1509712 h 1525587"/>
              <a:gd name="connsiteX4" fmla="*/ 4038600 w 6076950"/>
              <a:gd name="connsiteY4" fmla="*/ 119062 h 1525587"/>
              <a:gd name="connsiteX5" fmla="*/ 5000625 w 6076950"/>
              <a:gd name="connsiteY5" fmla="*/ 1509712 h 1525587"/>
              <a:gd name="connsiteX6" fmla="*/ 5791200 w 6076950"/>
              <a:gd name="connsiteY6" fmla="*/ 214312 h 1525587"/>
              <a:gd name="connsiteX7" fmla="*/ 6076950 w 6076950"/>
              <a:gd name="connsiteY7" fmla="*/ 223837 h 15255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6950" h="1568387">
                <a:moveTo>
                  <a:pt x="0" y="119062"/>
                </a:moveTo>
                <a:cubicBezTo>
                  <a:pt x="44450" y="206374"/>
                  <a:pt x="182116" y="169986"/>
                  <a:pt x="296838" y="499690"/>
                </a:cubicBezTo>
                <a:cubicBezTo>
                  <a:pt x="458763" y="731465"/>
                  <a:pt x="687648" y="1568387"/>
                  <a:pt x="971550" y="1509712"/>
                </a:cubicBezTo>
                <a:cubicBezTo>
                  <a:pt x="1255452" y="1451037"/>
                  <a:pt x="1660525" y="147637"/>
                  <a:pt x="2000250" y="147637"/>
                </a:cubicBezTo>
                <a:cubicBezTo>
                  <a:pt x="2339975" y="147637"/>
                  <a:pt x="2670175" y="1514475"/>
                  <a:pt x="3009900" y="1509712"/>
                </a:cubicBezTo>
                <a:cubicBezTo>
                  <a:pt x="3349625" y="1504950"/>
                  <a:pt x="3706813" y="119062"/>
                  <a:pt x="4038600" y="119062"/>
                </a:cubicBezTo>
                <a:cubicBezTo>
                  <a:pt x="4370387" y="119062"/>
                  <a:pt x="4708525" y="1493837"/>
                  <a:pt x="5000625" y="1509712"/>
                </a:cubicBezTo>
                <a:cubicBezTo>
                  <a:pt x="5292725" y="1525587"/>
                  <a:pt x="5611813" y="428624"/>
                  <a:pt x="5791200" y="214312"/>
                </a:cubicBezTo>
                <a:cubicBezTo>
                  <a:pt x="5970587" y="0"/>
                  <a:pt x="6023768" y="111918"/>
                  <a:pt x="6076950" y="223837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7" name="Forme libre 116"/>
          <p:cNvSpPr/>
          <p:nvPr/>
        </p:nvSpPr>
        <p:spPr>
          <a:xfrm>
            <a:off x="827658" y="4149973"/>
            <a:ext cx="720725" cy="287338"/>
          </a:xfrm>
          <a:custGeom>
            <a:avLst/>
            <a:gdLst>
              <a:gd name="connsiteX0" fmla="*/ 0 w 733425"/>
              <a:gd name="connsiteY0" fmla="*/ 219075 h 219075"/>
              <a:gd name="connsiteX1" fmla="*/ 400050 w 733425"/>
              <a:gd name="connsiteY1" fmla="*/ 28575 h 219075"/>
              <a:gd name="connsiteX2" fmla="*/ 733425 w 733425"/>
              <a:gd name="connsiteY2" fmla="*/ 4762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219075">
                <a:moveTo>
                  <a:pt x="0" y="219075"/>
                </a:moveTo>
                <a:cubicBezTo>
                  <a:pt x="138906" y="138112"/>
                  <a:pt x="277813" y="57150"/>
                  <a:pt x="400050" y="28575"/>
                </a:cubicBezTo>
                <a:cubicBezTo>
                  <a:pt x="522287" y="0"/>
                  <a:pt x="627856" y="23812"/>
                  <a:pt x="733425" y="4762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8" name="Rectangle 51"/>
          <p:cNvSpPr>
            <a:spLocks noChangeArrowheads="1"/>
          </p:cNvSpPr>
          <p:nvPr/>
        </p:nvSpPr>
        <p:spPr bwMode="auto">
          <a:xfrm>
            <a:off x="-48643" y="5735886"/>
            <a:ext cx="1835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Conformations  </a:t>
            </a:r>
          </a:p>
          <a:p>
            <a:r>
              <a:rPr lang="fr-FR" sz="2000" b="1" i="1" u="sng" dirty="0">
                <a:solidFill>
                  <a:srgbClr val="FF0000"/>
                </a:solidFill>
              </a:rPr>
              <a:t>décalées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(B)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119" name="Forme libre 118"/>
          <p:cNvSpPr/>
          <p:nvPr/>
        </p:nvSpPr>
        <p:spPr>
          <a:xfrm>
            <a:off x="900683" y="5519986"/>
            <a:ext cx="719137" cy="287337"/>
          </a:xfrm>
          <a:custGeom>
            <a:avLst/>
            <a:gdLst>
              <a:gd name="connsiteX0" fmla="*/ 0 w 733425"/>
              <a:gd name="connsiteY0" fmla="*/ 219075 h 219075"/>
              <a:gd name="connsiteX1" fmla="*/ 400050 w 733425"/>
              <a:gd name="connsiteY1" fmla="*/ 28575 h 219075"/>
              <a:gd name="connsiteX2" fmla="*/ 733425 w 733425"/>
              <a:gd name="connsiteY2" fmla="*/ 4762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219075">
                <a:moveTo>
                  <a:pt x="0" y="219075"/>
                </a:moveTo>
                <a:cubicBezTo>
                  <a:pt x="138906" y="138112"/>
                  <a:pt x="277813" y="57150"/>
                  <a:pt x="400050" y="28575"/>
                </a:cubicBezTo>
                <a:cubicBezTo>
                  <a:pt x="522287" y="0"/>
                  <a:pt x="627856" y="23812"/>
                  <a:pt x="733425" y="4762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0" name="ZoneTexte 53"/>
          <p:cNvSpPr txBox="1">
            <a:spLocks noChangeArrowheads="1"/>
          </p:cNvSpPr>
          <p:nvPr/>
        </p:nvSpPr>
        <p:spPr bwMode="auto">
          <a:xfrm>
            <a:off x="2497138" y="6012111"/>
            <a:ext cx="5309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60°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3432175" y="6012111"/>
            <a:ext cx="792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/>
              <a:t>120°</a:t>
            </a: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4368800" y="6012111"/>
            <a:ext cx="66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180°</a:t>
            </a: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5448300" y="6012111"/>
            <a:ext cx="66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240°</a:t>
            </a: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6384925" y="6012111"/>
            <a:ext cx="718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 300°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7392988" y="6012111"/>
            <a:ext cx="71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sz="2000" dirty="0"/>
              <a:t>360°</a:t>
            </a:r>
          </a:p>
        </p:txBody>
      </p:sp>
      <p:sp>
        <p:nvSpPr>
          <p:cNvPr id="126" name="ZoneTexte 53"/>
          <p:cNvSpPr txBox="1">
            <a:spLocks noChangeArrowheads="1"/>
          </p:cNvSpPr>
          <p:nvPr/>
        </p:nvSpPr>
        <p:spPr bwMode="auto">
          <a:xfrm>
            <a:off x="1514475" y="6012111"/>
            <a:ext cx="401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0°</a:t>
            </a: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0" y="0"/>
            <a:ext cx="2965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Etude de l’éthane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5040560" cy="180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0" y="3326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itchFamily="34" charset="0"/>
              </a:rPr>
              <a:t>      </a:t>
            </a:r>
            <a:r>
              <a:rPr lang="fr-FR" sz="2000" dirty="0"/>
              <a:t>La figure ci-contre représente deux </a:t>
            </a:r>
            <a:r>
              <a:rPr lang="fr-FR" sz="2000" dirty="0" err="1" smtClean="0"/>
              <a:t>stéréoisomères</a:t>
            </a:r>
            <a:r>
              <a:rPr lang="fr-FR" sz="2000" dirty="0" smtClean="0"/>
              <a:t> </a:t>
            </a:r>
            <a:r>
              <a:rPr lang="fr-FR" sz="2000" dirty="0"/>
              <a:t>de conformation de l’éthane.</a:t>
            </a:r>
          </a:p>
        </p:txBody>
      </p:sp>
      <p:sp>
        <p:nvSpPr>
          <p:cNvPr id="63" name="ZoneTexte 23"/>
          <p:cNvSpPr txBox="1">
            <a:spLocks noChangeArrowheads="1"/>
          </p:cNvSpPr>
          <p:nvPr/>
        </p:nvSpPr>
        <p:spPr bwMode="auto">
          <a:xfrm>
            <a:off x="7956376" y="665326"/>
            <a:ext cx="50405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B)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179512" y="2708920"/>
            <a:ext cx="8821488" cy="769441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CONFORMATION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passe de l’un à l’autre par des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rotations autour de liaisons simples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93" grpId="0" animBg="1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4624"/>
            <a:ext cx="4324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19700" y="116062"/>
            <a:ext cx="3168650" cy="1439862"/>
            <a:chOff x="8131" y="10801"/>
            <a:chExt cx="3267" cy="1570"/>
          </a:xfrm>
        </p:grpSpPr>
        <p:pic>
          <p:nvPicPr>
            <p:cNvPr id="154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31" y="10801"/>
              <a:ext cx="3267" cy="157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419" name="Freeform 3"/>
            <p:cNvSpPr>
              <a:spLocks/>
            </p:cNvSpPr>
            <p:nvPr/>
          </p:nvSpPr>
          <p:spPr bwMode="auto">
            <a:xfrm>
              <a:off x="10714" y="11105"/>
              <a:ext cx="403" cy="219"/>
            </a:xfrm>
            <a:custGeom>
              <a:avLst/>
              <a:gdLst>
                <a:gd name="T0" fmla="*/ 0 w 403"/>
                <a:gd name="T1" fmla="*/ 0 h 219"/>
                <a:gd name="T2" fmla="*/ 299 w 403"/>
                <a:gd name="T3" fmla="*/ 81 h 219"/>
                <a:gd name="T4" fmla="*/ 403 w 403"/>
                <a:gd name="T5" fmla="*/ 219 h 219"/>
                <a:gd name="T6" fmla="*/ 0 60000 65536"/>
                <a:gd name="T7" fmla="*/ 0 60000 65536"/>
                <a:gd name="T8" fmla="*/ 0 60000 65536"/>
                <a:gd name="T9" fmla="*/ 0 w 403"/>
                <a:gd name="T10" fmla="*/ 0 h 219"/>
                <a:gd name="T11" fmla="*/ 403 w 403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3" h="219">
                  <a:moveTo>
                    <a:pt x="0" y="0"/>
                  </a:moveTo>
                  <a:cubicBezTo>
                    <a:pt x="116" y="22"/>
                    <a:pt x="232" y="45"/>
                    <a:pt x="299" y="81"/>
                  </a:cubicBezTo>
                  <a:cubicBezTo>
                    <a:pt x="366" y="117"/>
                    <a:pt x="384" y="168"/>
                    <a:pt x="403" y="21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20" name="Text Box 4"/>
            <p:cNvSpPr txBox="1">
              <a:spLocks noChangeArrowheads="1"/>
            </p:cNvSpPr>
            <p:nvPr/>
          </p:nvSpPr>
          <p:spPr bwMode="auto">
            <a:xfrm>
              <a:off x="10817" y="10801"/>
              <a:ext cx="58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sz="2000" b="1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endParaRPr lang="fr-FR" sz="480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49400" y="1555924"/>
            <a:ext cx="7702550" cy="2520950"/>
            <a:chOff x="1997" y="9842"/>
            <a:chExt cx="9297" cy="3867"/>
          </a:xfrm>
        </p:grpSpPr>
        <p:sp>
          <p:nvSpPr>
            <p:cNvPr id="15404" name="Text Box 6"/>
            <p:cNvSpPr txBox="1">
              <a:spLocks noChangeArrowheads="1"/>
            </p:cNvSpPr>
            <p:nvPr/>
          </p:nvSpPr>
          <p:spPr bwMode="auto">
            <a:xfrm>
              <a:off x="2169" y="9842"/>
              <a:ext cx="1564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sz="2400" b="1">
                  <a:latin typeface="Calibri" pitchFamily="34" charset="0"/>
                </a:rPr>
                <a:t>E</a:t>
              </a:r>
              <a:r>
                <a:rPr lang="fr-FR" sz="2400" b="1" baseline="-25000">
                  <a:latin typeface="Calibri" pitchFamily="34" charset="0"/>
                </a:rPr>
                <a:t>p</a:t>
              </a:r>
              <a:endParaRPr lang="fr-FR" sz="3200"/>
            </a:p>
          </p:txBody>
        </p:sp>
        <p:sp>
          <p:nvSpPr>
            <p:cNvPr id="15405" name="Text Box 7"/>
            <p:cNvSpPr txBox="1">
              <a:spLocks noChangeArrowheads="1"/>
            </p:cNvSpPr>
            <p:nvPr/>
          </p:nvSpPr>
          <p:spPr bwMode="auto">
            <a:xfrm>
              <a:off x="9857" y="13153"/>
              <a:ext cx="903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sz="2400" b="1">
                  <a:latin typeface="Symbol" pitchFamily="18" charset="2"/>
                </a:rPr>
                <a:t>q</a:t>
              </a:r>
              <a:endParaRPr lang="fr-FR" sz="3200"/>
            </a:p>
          </p:txBody>
        </p:sp>
        <p:cxnSp>
          <p:nvCxnSpPr>
            <p:cNvPr id="15406" name="AutoShape 8"/>
            <p:cNvCxnSpPr>
              <a:cxnSpLocks noChangeShapeType="1"/>
            </p:cNvCxnSpPr>
            <p:nvPr/>
          </p:nvCxnSpPr>
          <p:spPr bwMode="auto">
            <a:xfrm>
              <a:off x="9469" y="10726"/>
              <a:ext cx="0" cy="215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5407" name="Text Box 9"/>
            <p:cNvSpPr txBox="1">
              <a:spLocks noChangeArrowheads="1"/>
            </p:cNvSpPr>
            <p:nvPr/>
          </p:nvSpPr>
          <p:spPr bwMode="auto">
            <a:xfrm>
              <a:off x="9431" y="11385"/>
              <a:ext cx="1863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b="1">
                  <a:latin typeface="Calibri" pitchFamily="34" charset="0"/>
                </a:rPr>
                <a:t>11,7 kJ.mol</a:t>
              </a:r>
              <a:r>
                <a:rPr lang="fr-FR" b="1" baseline="30000">
                  <a:latin typeface="Calibri" pitchFamily="34" charset="0"/>
                </a:rPr>
                <a:t> – 1 </a:t>
              </a:r>
              <a:endParaRPr lang="fr-FR" sz="2800"/>
            </a:p>
          </p:txBody>
        </p:sp>
        <p:cxnSp>
          <p:nvCxnSpPr>
            <p:cNvPr id="15408" name="AutoShape 10"/>
            <p:cNvCxnSpPr>
              <a:cxnSpLocks noChangeShapeType="1"/>
            </p:cNvCxnSpPr>
            <p:nvPr/>
          </p:nvCxnSpPr>
          <p:spPr bwMode="auto">
            <a:xfrm flipV="1">
              <a:off x="2143" y="10173"/>
              <a:ext cx="0" cy="338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409" name="AutoShape 11"/>
            <p:cNvCxnSpPr>
              <a:cxnSpLocks noChangeShapeType="1"/>
            </p:cNvCxnSpPr>
            <p:nvPr/>
          </p:nvCxnSpPr>
          <p:spPr bwMode="auto">
            <a:xfrm>
              <a:off x="1997" y="13422"/>
              <a:ext cx="79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410" name="AutoShape 12"/>
            <p:cNvCxnSpPr>
              <a:cxnSpLocks noChangeShapeType="1"/>
            </p:cNvCxnSpPr>
            <p:nvPr/>
          </p:nvCxnSpPr>
          <p:spPr bwMode="auto">
            <a:xfrm>
              <a:off x="2143" y="10666"/>
              <a:ext cx="746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411" name="AutoShape 13"/>
            <p:cNvCxnSpPr>
              <a:cxnSpLocks noChangeShapeType="1"/>
            </p:cNvCxnSpPr>
            <p:nvPr/>
          </p:nvCxnSpPr>
          <p:spPr bwMode="auto">
            <a:xfrm>
              <a:off x="2143" y="12815"/>
              <a:ext cx="746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412" name="AutoShape 14"/>
            <p:cNvCxnSpPr>
              <a:cxnSpLocks noChangeShapeType="1"/>
            </p:cNvCxnSpPr>
            <p:nvPr/>
          </p:nvCxnSpPr>
          <p:spPr bwMode="auto">
            <a:xfrm flipV="1">
              <a:off x="3352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13" name="AutoShape 15"/>
            <p:cNvCxnSpPr>
              <a:cxnSpLocks noChangeShapeType="1"/>
            </p:cNvCxnSpPr>
            <p:nvPr/>
          </p:nvCxnSpPr>
          <p:spPr bwMode="auto">
            <a:xfrm flipV="1">
              <a:off x="4608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14" name="AutoShape 16"/>
            <p:cNvCxnSpPr>
              <a:cxnSpLocks noChangeShapeType="1"/>
            </p:cNvCxnSpPr>
            <p:nvPr/>
          </p:nvCxnSpPr>
          <p:spPr bwMode="auto">
            <a:xfrm flipV="1">
              <a:off x="5818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15" name="AutoShape 17"/>
            <p:cNvCxnSpPr>
              <a:cxnSpLocks noChangeShapeType="1"/>
            </p:cNvCxnSpPr>
            <p:nvPr/>
          </p:nvCxnSpPr>
          <p:spPr bwMode="auto">
            <a:xfrm flipV="1">
              <a:off x="7027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16" name="AutoShape 18"/>
            <p:cNvCxnSpPr>
              <a:cxnSpLocks noChangeShapeType="1"/>
            </p:cNvCxnSpPr>
            <p:nvPr/>
          </p:nvCxnSpPr>
          <p:spPr bwMode="auto">
            <a:xfrm flipV="1">
              <a:off x="8214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17" name="AutoShape 19"/>
            <p:cNvCxnSpPr>
              <a:cxnSpLocks noChangeShapeType="1"/>
            </p:cNvCxnSpPr>
            <p:nvPr/>
          </p:nvCxnSpPr>
          <p:spPr bwMode="auto">
            <a:xfrm flipV="1">
              <a:off x="9446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5366" name="ZoneTexte 23"/>
          <p:cNvSpPr txBox="1">
            <a:spLocks noChangeArrowheads="1"/>
          </p:cNvSpPr>
          <p:nvPr/>
        </p:nvSpPr>
        <p:spPr bwMode="auto">
          <a:xfrm>
            <a:off x="5220072" y="116062"/>
            <a:ext cx="2447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A)</a:t>
            </a:r>
            <a:r>
              <a:rPr lang="fr-FR" sz="2000" b="1" dirty="0">
                <a:latin typeface="Calibri" pitchFamily="34" charset="0"/>
              </a:rPr>
              <a:t>                             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(B)</a:t>
            </a:r>
          </a:p>
        </p:txBody>
      </p:sp>
      <p:grpSp>
        <p:nvGrpSpPr>
          <p:cNvPr id="4" name="Groupe 29"/>
          <p:cNvGrpSpPr>
            <a:grpSpLocks/>
          </p:cNvGrpSpPr>
          <p:nvPr/>
        </p:nvGrpSpPr>
        <p:grpSpPr bwMode="auto">
          <a:xfrm>
            <a:off x="1528763" y="1988840"/>
            <a:ext cx="287337" cy="287337"/>
            <a:chOff x="2843808" y="2708920"/>
            <a:chExt cx="288032" cy="288032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2988619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30"/>
          <p:cNvGrpSpPr>
            <a:grpSpLocks/>
          </p:cNvGrpSpPr>
          <p:nvPr/>
        </p:nvGrpSpPr>
        <p:grpSpPr bwMode="auto">
          <a:xfrm>
            <a:off x="2527300" y="3390602"/>
            <a:ext cx="288925" cy="288925"/>
            <a:chOff x="2843808" y="2708920"/>
            <a:chExt cx="288032" cy="288032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33"/>
          <p:cNvGrpSpPr>
            <a:grpSpLocks/>
          </p:cNvGrpSpPr>
          <p:nvPr/>
        </p:nvGrpSpPr>
        <p:grpSpPr bwMode="auto">
          <a:xfrm>
            <a:off x="4572000" y="3390602"/>
            <a:ext cx="288925" cy="288925"/>
            <a:chOff x="2843808" y="2708920"/>
            <a:chExt cx="288032" cy="288032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36"/>
          <p:cNvGrpSpPr>
            <a:grpSpLocks/>
          </p:cNvGrpSpPr>
          <p:nvPr/>
        </p:nvGrpSpPr>
        <p:grpSpPr bwMode="auto">
          <a:xfrm>
            <a:off x="6545263" y="3390602"/>
            <a:ext cx="287337" cy="288925"/>
            <a:chOff x="2843808" y="2708920"/>
            <a:chExt cx="288032" cy="288032"/>
          </a:xfrm>
        </p:grpSpPr>
        <p:cxnSp>
          <p:nvCxnSpPr>
            <p:cNvPr id="38" name="Connecteur droit 37"/>
            <p:cNvCxnSpPr/>
            <p:nvPr/>
          </p:nvCxnSpPr>
          <p:spPr>
            <a:xfrm>
              <a:off x="2988619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39"/>
          <p:cNvGrpSpPr>
            <a:grpSpLocks/>
          </p:cNvGrpSpPr>
          <p:nvPr/>
        </p:nvGrpSpPr>
        <p:grpSpPr bwMode="auto">
          <a:xfrm>
            <a:off x="7596188" y="1988840"/>
            <a:ext cx="288925" cy="287337"/>
            <a:chOff x="2843808" y="2708920"/>
            <a:chExt cx="288032" cy="288032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42"/>
          <p:cNvGrpSpPr>
            <a:grpSpLocks/>
          </p:cNvGrpSpPr>
          <p:nvPr/>
        </p:nvGrpSpPr>
        <p:grpSpPr bwMode="auto">
          <a:xfrm>
            <a:off x="5580063" y="1993602"/>
            <a:ext cx="288925" cy="288925"/>
            <a:chOff x="2843808" y="2708920"/>
            <a:chExt cx="288032" cy="288032"/>
          </a:xfrm>
        </p:grpSpPr>
        <p:cxnSp>
          <p:nvCxnSpPr>
            <p:cNvPr id="44" name="Connecteur droit 43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45"/>
          <p:cNvGrpSpPr>
            <a:grpSpLocks/>
          </p:cNvGrpSpPr>
          <p:nvPr/>
        </p:nvGrpSpPr>
        <p:grpSpPr bwMode="auto">
          <a:xfrm>
            <a:off x="3563938" y="1993602"/>
            <a:ext cx="288925" cy="288925"/>
            <a:chOff x="2843808" y="2708920"/>
            <a:chExt cx="288032" cy="288032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orme libre 48"/>
          <p:cNvSpPr/>
          <p:nvPr/>
        </p:nvSpPr>
        <p:spPr>
          <a:xfrm>
            <a:off x="1682750" y="1986282"/>
            <a:ext cx="6076950" cy="1568450"/>
          </a:xfrm>
          <a:custGeom>
            <a:avLst/>
            <a:gdLst>
              <a:gd name="connsiteX0" fmla="*/ 0 w 6076950"/>
              <a:gd name="connsiteY0" fmla="*/ 119062 h 1525587"/>
              <a:gd name="connsiteX1" fmla="*/ 971550 w 6076950"/>
              <a:gd name="connsiteY1" fmla="*/ 1509712 h 1525587"/>
              <a:gd name="connsiteX2" fmla="*/ 2000250 w 6076950"/>
              <a:gd name="connsiteY2" fmla="*/ 147637 h 1525587"/>
              <a:gd name="connsiteX3" fmla="*/ 3009900 w 6076950"/>
              <a:gd name="connsiteY3" fmla="*/ 1509712 h 1525587"/>
              <a:gd name="connsiteX4" fmla="*/ 4038600 w 6076950"/>
              <a:gd name="connsiteY4" fmla="*/ 119062 h 1525587"/>
              <a:gd name="connsiteX5" fmla="*/ 5000625 w 6076950"/>
              <a:gd name="connsiteY5" fmla="*/ 1509712 h 1525587"/>
              <a:gd name="connsiteX6" fmla="*/ 5791200 w 6076950"/>
              <a:gd name="connsiteY6" fmla="*/ 214312 h 1525587"/>
              <a:gd name="connsiteX7" fmla="*/ 6076950 w 6076950"/>
              <a:gd name="connsiteY7" fmla="*/ 223837 h 15255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6950" h="1568387">
                <a:moveTo>
                  <a:pt x="0" y="119062"/>
                </a:moveTo>
                <a:cubicBezTo>
                  <a:pt x="44450" y="206374"/>
                  <a:pt x="182116" y="169986"/>
                  <a:pt x="296838" y="499690"/>
                </a:cubicBezTo>
                <a:cubicBezTo>
                  <a:pt x="458763" y="731465"/>
                  <a:pt x="687648" y="1568387"/>
                  <a:pt x="971550" y="1509712"/>
                </a:cubicBezTo>
                <a:cubicBezTo>
                  <a:pt x="1255452" y="1451037"/>
                  <a:pt x="1660525" y="147637"/>
                  <a:pt x="2000250" y="147637"/>
                </a:cubicBezTo>
                <a:cubicBezTo>
                  <a:pt x="2339975" y="147637"/>
                  <a:pt x="2670175" y="1514475"/>
                  <a:pt x="3009900" y="1509712"/>
                </a:cubicBezTo>
                <a:cubicBezTo>
                  <a:pt x="3349625" y="1504950"/>
                  <a:pt x="3706813" y="119062"/>
                  <a:pt x="4038600" y="119062"/>
                </a:cubicBezTo>
                <a:cubicBezTo>
                  <a:pt x="4370387" y="119062"/>
                  <a:pt x="4708525" y="1493837"/>
                  <a:pt x="5000625" y="1509712"/>
                </a:cubicBezTo>
                <a:cubicBezTo>
                  <a:pt x="5292725" y="1525587"/>
                  <a:pt x="5611813" y="428624"/>
                  <a:pt x="5791200" y="214312"/>
                </a:cubicBezTo>
                <a:cubicBezTo>
                  <a:pt x="5970587" y="0"/>
                  <a:pt x="6023768" y="111918"/>
                  <a:pt x="6076950" y="223837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75" name="Rectangle 49"/>
          <p:cNvSpPr>
            <a:spLocks noChangeArrowheads="1"/>
          </p:cNvSpPr>
          <p:nvPr/>
        </p:nvSpPr>
        <p:spPr bwMode="auto">
          <a:xfrm>
            <a:off x="0" y="2276649"/>
            <a:ext cx="1835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Conformations  </a:t>
            </a:r>
          </a:p>
          <a:p>
            <a:r>
              <a:rPr lang="fr-FR" sz="2000" i="1" dirty="0">
                <a:solidFill>
                  <a:srgbClr val="FF0000"/>
                </a:solidFill>
              </a:rPr>
              <a:t>éclipsées </a:t>
            </a:r>
            <a:r>
              <a:rPr lang="fr-FR" sz="2000" b="1" dirty="0">
                <a:solidFill>
                  <a:srgbClr val="FF0000"/>
                </a:solidFill>
              </a:rPr>
              <a:t>(A)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827088" y="2060749"/>
            <a:ext cx="720725" cy="287338"/>
          </a:xfrm>
          <a:custGeom>
            <a:avLst/>
            <a:gdLst>
              <a:gd name="connsiteX0" fmla="*/ 0 w 733425"/>
              <a:gd name="connsiteY0" fmla="*/ 219075 h 219075"/>
              <a:gd name="connsiteX1" fmla="*/ 400050 w 733425"/>
              <a:gd name="connsiteY1" fmla="*/ 28575 h 219075"/>
              <a:gd name="connsiteX2" fmla="*/ 733425 w 733425"/>
              <a:gd name="connsiteY2" fmla="*/ 4762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219075">
                <a:moveTo>
                  <a:pt x="0" y="219075"/>
                </a:moveTo>
                <a:cubicBezTo>
                  <a:pt x="138906" y="138112"/>
                  <a:pt x="277813" y="57150"/>
                  <a:pt x="400050" y="28575"/>
                </a:cubicBezTo>
                <a:cubicBezTo>
                  <a:pt x="522287" y="0"/>
                  <a:pt x="627856" y="23812"/>
                  <a:pt x="733425" y="4762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77" name="Rectangle 51"/>
          <p:cNvSpPr>
            <a:spLocks noChangeArrowheads="1"/>
          </p:cNvSpPr>
          <p:nvPr/>
        </p:nvSpPr>
        <p:spPr bwMode="auto">
          <a:xfrm>
            <a:off x="-49213" y="3646662"/>
            <a:ext cx="1835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Conformations  </a:t>
            </a:r>
          </a:p>
          <a:p>
            <a:r>
              <a:rPr lang="fr-FR" sz="2000" i="1" dirty="0">
                <a:solidFill>
                  <a:srgbClr val="FF0000"/>
                </a:solidFill>
              </a:rPr>
              <a:t>décalées </a:t>
            </a:r>
            <a:r>
              <a:rPr lang="fr-FR" sz="2000" b="1" dirty="0">
                <a:solidFill>
                  <a:srgbClr val="FF0000"/>
                </a:solidFill>
              </a:rPr>
              <a:t>(B)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53" name="Forme libre 52"/>
          <p:cNvSpPr/>
          <p:nvPr/>
        </p:nvSpPr>
        <p:spPr>
          <a:xfrm>
            <a:off x="900113" y="3430762"/>
            <a:ext cx="719137" cy="287337"/>
          </a:xfrm>
          <a:custGeom>
            <a:avLst/>
            <a:gdLst>
              <a:gd name="connsiteX0" fmla="*/ 0 w 733425"/>
              <a:gd name="connsiteY0" fmla="*/ 219075 h 219075"/>
              <a:gd name="connsiteX1" fmla="*/ 400050 w 733425"/>
              <a:gd name="connsiteY1" fmla="*/ 28575 h 219075"/>
              <a:gd name="connsiteX2" fmla="*/ 733425 w 733425"/>
              <a:gd name="connsiteY2" fmla="*/ 4762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219075">
                <a:moveTo>
                  <a:pt x="0" y="219075"/>
                </a:moveTo>
                <a:cubicBezTo>
                  <a:pt x="138906" y="138112"/>
                  <a:pt x="277813" y="57150"/>
                  <a:pt x="400050" y="28575"/>
                </a:cubicBezTo>
                <a:cubicBezTo>
                  <a:pt x="522287" y="0"/>
                  <a:pt x="627856" y="23812"/>
                  <a:pt x="733425" y="4762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79" name="ZoneTexte 53"/>
          <p:cNvSpPr txBox="1">
            <a:spLocks noChangeArrowheads="1"/>
          </p:cNvSpPr>
          <p:nvPr/>
        </p:nvSpPr>
        <p:spPr bwMode="auto">
          <a:xfrm>
            <a:off x="2484438" y="3932412"/>
            <a:ext cx="5309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60°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5281" y="4509120"/>
            <a:ext cx="21916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b="1" dirty="0">
                <a:sym typeface="Wingdings" pitchFamily="2" charset="2"/>
              </a:rPr>
              <a:t></a:t>
            </a:r>
            <a:r>
              <a:rPr lang="fr-FR" b="1" dirty="0"/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Commentaires : </a:t>
            </a:r>
            <a:endParaRPr lang="fr-FR" sz="2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237" name="ZoneTexte 55"/>
          <p:cNvSpPr txBox="1">
            <a:spLocks noChangeArrowheads="1"/>
          </p:cNvSpPr>
          <p:nvPr/>
        </p:nvSpPr>
        <p:spPr bwMode="auto">
          <a:xfrm>
            <a:off x="0" y="48838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 A cause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répulsion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des nuages électroniques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des liaisons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C–H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l’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éner-gie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	-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minimale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pour les conformations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décalées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plus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stables) 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-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maximale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pour les conformations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éclipsées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moins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stables) 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38" name="ZoneTexte 56"/>
          <p:cNvSpPr txBox="1">
            <a:spLocks noChangeArrowheads="1"/>
          </p:cNvSpPr>
          <p:nvPr/>
        </p:nvSpPr>
        <p:spPr bwMode="auto">
          <a:xfrm>
            <a:off x="0" y="58204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conformation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éclipsée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110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conformations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décalées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(à 25 °C).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39" name="ZoneTexte 57"/>
          <p:cNvSpPr txBox="1">
            <a:spLocks noChangeArrowheads="1"/>
          </p:cNvSpPr>
          <p:nvPr/>
        </p:nvSpPr>
        <p:spPr bwMode="auto">
          <a:xfrm>
            <a:off x="0" y="622182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 L’agitation thermique à 25 °C suffit pour passer d’une conformation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l’autre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84" name="Rectangle 54"/>
          <p:cNvSpPr>
            <a:spLocks noChangeArrowheads="1"/>
          </p:cNvSpPr>
          <p:nvPr/>
        </p:nvSpPr>
        <p:spPr bwMode="auto">
          <a:xfrm>
            <a:off x="3419475" y="3932412"/>
            <a:ext cx="792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/>
              <a:t>120°</a:t>
            </a:r>
          </a:p>
        </p:txBody>
      </p:sp>
      <p:sp>
        <p:nvSpPr>
          <p:cNvPr id="15385" name="Rectangle 55"/>
          <p:cNvSpPr>
            <a:spLocks noChangeArrowheads="1"/>
          </p:cNvSpPr>
          <p:nvPr/>
        </p:nvSpPr>
        <p:spPr bwMode="auto">
          <a:xfrm>
            <a:off x="4356100" y="3932412"/>
            <a:ext cx="66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180°</a:t>
            </a:r>
          </a:p>
        </p:txBody>
      </p:sp>
      <p:sp>
        <p:nvSpPr>
          <p:cNvPr id="15386" name="Rectangle 56"/>
          <p:cNvSpPr>
            <a:spLocks noChangeArrowheads="1"/>
          </p:cNvSpPr>
          <p:nvPr/>
        </p:nvSpPr>
        <p:spPr bwMode="auto">
          <a:xfrm>
            <a:off x="5435600" y="3932412"/>
            <a:ext cx="66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240°</a:t>
            </a:r>
          </a:p>
        </p:txBody>
      </p:sp>
      <p:sp>
        <p:nvSpPr>
          <p:cNvPr id="15387" name="Rectangle 57"/>
          <p:cNvSpPr>
            <a:spLocks noChangeArrowheads="1"/>
          </p:cNvSpPr>
          <p:nvPr/>
        </p:nvSpPr>
        <p:spPr bwMode="auto">
          <a:xfrm>
            <a:off x="6372225" y="3932412"/>
            <a:ext cx="71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sz="2000" dirty="0"/>
              <a:t>300°</a:t>
            </a:r>
          </a:p>
        </p:txBody>
      </p:sp>
      <p:sp>
        <p:nvSpPr>
          <p:cNvPr id="15388" name="Rectangle 58"/>
          <p:cNvSpPr>
            <a:spLocks noChangeArrowheads="1"/>
          </p:cNvSpPr>
          <p:nvPr/>
        </p:nvSpPr>
        <p:spPr bwMode="auto">
          <a:xfrm>
            <a:off x="7380288" y="3932412"/>
            <a:ext cx="71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sz="2000" dirty="0"/>
              <a:t>360°</a:t>
            </a:r>
          </a:p>
        </p:txBody>
      </p:sp>
      <p:sp>
        <p:nvSpPr>
          <p:cNvPr id="15389" name="ZoneTexte 53"/>
          <p:cNvSpPr txBox="1">
            <a:spLocks noChangeArrowheads="1"/>
          </p:cNvSpPr>
          <p:nvPr/>
        </p:nvSpPr>
        <p:spPr bwMode="auto">
          <a:xfrm>
            <a:off x="1501775" y="3932412"/>
            <a:ext cx="401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/>
      <p:bldP spid="9237" grpId="0"/>
      <p:bldP spid="9238" grpId="0"/>
      <p:bldP spid="92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784976" cy="4725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ZoneTexte 56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conformation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éclipsée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110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conformations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décalées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(à 25 °C).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ZoneTexte 57"/>
          <p:cNvSpPr txBox="1">
            <a:spLocks noChangeArrowheads="1"/>
          </p:cNvSpPr>
          <p:nvPr/>
        </p:nvSpPr>
        <p:spPr bwMode="auto">
          <a:xfrm>
            <a:off x="0" y="40466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 L’agitation thermique à 25 °C suffit pour passer d’une conformation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l’autre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0" y="1052736"/>
            <a:ext cx="2826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Etude du butane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2" name="Rectangle 20"/>
          <p:cNvSpPr>
            <a:spLocks noChangeArrowheads="1"/>
          </p:cNvSpPr>
          <p:nvPr/>
        </p:nvSpPr>
        <p:spPr bwMode="auto">
          <a:xfrm>
            <a:off x="0" y="1412627"/>
            <a:ext cx="4284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Observation selon l’axe </a:t>
            </a:r>
            <a:r>
              <a:rPr lang="fr-FR" sz="2000" b="1" dirty="0"/>
              <a:t>C</a:t>
            </a:r>
            <a:r>
              <a:rPr lang="fr-FR" sz="2000" b="1" baseline="-25000" dirty="0"/>
              <a:t>2</a:t>
            </a:r>
            <a:r>
              <a:rPr lang="fr-FR" sz="2000" b="1" dirty="0"/>
              <a:t> – C</a:t>
            </a:r>
            <a:r>
              <a:rPr lang="fr-FR" sz="2000" b="1" baseline="-25000" dirty="0"/>
              <a:t>3</a:t>
            </a:r>
            <a:r>
              <a:rPr lang="fr-FR" sz="2000" dirty="0"/>
              <a:t> afin d’en réaliser la projection de Newman.</a:t>
            </a:r>
          </a:p>
        </p:txBody>
      </p:sp>
      <p:grpSp>
        <p:nvGrpSpPr>
          <p:cNvPr id="9" name="Groupe 57"/>
          <p:cNvGrpSpPr>
            <a:grpSpLocks/>
          </p:cNvGrpSpPr>
          <p:nvPr/>
        </p:nvGrpSpPr>
        <p:grpSpPr bwMode="auto">
          <a:xfrm>
            <a:off x="408236" y="2518296"/>
            <a:ext cx="288925" cy="287337"/>
            <a:chOff x="2843808" y="2708920"/>
            <a:chExt cx="288032" cy="288032"/>
          </a:xfrm>
        </p:grpSpPr>
        <p:cxnSp>
          <p:nvCxnSpPr>
            <p:cNvPr id="92" name="Connecteur droit 91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60"/>
          <p:cNvGrpSpPr>
            <a:grpSpLocks/>
          </p:cNvGrpSpPr>
          <p:nvPr/>
        </p:nvGrpSpPr>
        <p:grpSpPr bwMode="auto">
          <a:xfrm>
            <a:off x="1694238" y="4110087"/>
            <a:ext cx="288925" cy="288925"/>
            <a:chOff x="2843808" y="2708920"/>
            <a:chExt cx="288032" cy="288032"/>
          </a:xfrm>
        </p:grpSpPr>
        <p:cxnSp>
          <p:nvCxnSpPr>
            <p:cNvPr id="95" name="Connecteur droit 94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63"/>
          <p:cNvGrpSpPr>
            <a:grpSpLocks/>
          </p:cNvGrpSpPr>
          <p:nvPr/>
        </p:nvGrpSpPr>
        <p:grpSpPr bwMode="auto">
          <a:xfrm>
            <a:off x="4235110" y="4497115"/>
            <a:ext cx="287338" cy="287337"/>
            <a:chOff x="2843808" y="2708920"/>
            <a:chExt cx="288032" cy="288032"/>
          </a:xfrm>
        </p:grpSpPr>
        <p:cxnSp>
          <p:nvCxnSpPr>
            <p:cNvPr id="98" name="Connecteur droit 97"/>
            <p:cNvCxnSpPr/>
            <p:nvPr/>
          </p:nvCxnSpPr>
          <p:spPr>
            <a:xfrm>
              <a:off x="2988620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66"/>
          <p:cNvGrpSpPr>
            <a:grpSpLocks/>
          </p:cNvGrpSpPr>
          <p:nvPr/>
        </p:nvGrpSpPr>
        <p:grpSpPr bwMode="auto">
          <a:xfrm>
            <a:off x="6790115" y="4106664"/>
            <a:ext cx="288925" cy="287338"/>
            <a:chOff x="2843808" y="2708920"/>
            <a:chExt cx="288032" cy="288032"/>
          </a:xfrm>
        </p:grpSpPr>
        <p:cxnSp>
          <p:nvCxnSpPr>
            <p:cNvPr id="101" name="Connecteur droit 100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flipH="1">
              <a:off x="2843808" y="2853732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69"/>
          <p:cNvGrpSpPr>
            <a:grpSpLocks/>
          </p:cNvGrpSpPr>
          <p:nvPr/>
        </p:nvGrpSpPr>
        <p:grpSpPr bwMode="auto">
          <a:xfrm>
            <a:off x="8016501" y="2518296"/>
            <a:ext cx="288925" cy="287338"/>
            <a:chOff x="2843808" y="2708920"/>
            <a:chExt cx="288032" cy="288032"/>
          </a:xfrm>
        </p:grpSpPr>
        <p:cxnSp>
          <p:nvCxnSpPr>
            <p:cNvPr id="104" name="Connecteur droit 103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H="1">
              <a:off x="2843808" y="2853732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72"/>
          <p:cNvGrpSpPr>
            <a:grpSpLocks/>
          </p:cNvGrpSpPr>
          <p:nvPr/>
        </p:nvGrpSpPr>
        <p:grpSpPr bwMode="auto">
          <a:xfrm>
            <a:off x="5548454" y="3335784"/>
            <a:ext cx="287338" cy="287338"/>
            <a:chOff x="2843808" y="2708920"/>
            <a:chExt cx="288032" cy="288032"/>
          </a:xfrm>
        </p:grpSpPr>
        <p:cxnSp>
          <p:nvCxnSpPr>
            <p:cNvPr id="107" name="Connecteur droit 106"/>
            <p:cNvCxnSpPr/>
            <p:nvPr/>
          </p:nvCxnSpPr>
          <p:spPr>
            <a:xfrm>
              <a:off x="2988620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H="1">
              <a:off x="2843808" y="2853732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75"/>
          <p:cNvGrpSpPr>
            <a:grpSpLocks/>
          </p:cNvGrpSpPr>
          <p:nvPr/>
        </p:nvGrpSpPr>
        <p:grpSpPr bwMode="auto">
          <a:xfrm>
            <a:off x="2935591" y="3335784"/>
            <a:ext cx="287338" cy="287337"/>
            <a:chOff x="2843808" y="2708920"/>
            <a:chExt cx="288032" cy="28803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2988620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Forme libre 111"/>
          <p:cNvSpPr/>
          <p:nvPr/>
        </p:nvSpPr>
        <p:spPr>
          <a:xfrm>
            <a:off x="539552" y="2495822"/>
            <a:ext cx="7776864" cy="2157314"/>
          </a:xfrm>
          <a:custGeom>
            <a:avLst/>
            <a:gdLst>
              <a:gd name="connsiteX0" fmla="*/ 0 w 6076950"/>
              <a:gd name="connsiteY0" fmla="*/ 119062 h 1525587"/>
              <a:gd name="connsiteX1" fmla="*/ 971550 w 6076950"/>
              <a:gd name="connsiteY1" fmla="*/ 1509712 h 1525587"/>
              <a:gd name="connsiteX2" fmla="*/ 2000250 w 6076950"/>
              <a:gd name="connsiteY2" fmla="*/ 147637 h 1525587"/>
              <a:gd name="connsiteX3" fmla="*/ 3009900 w 6076950"/>
              <a:gd name="connsiteY3" fmla="*/ 1509712 h 1525587"/>
              <a:gd name="connsiteX4" fmla="*/ 4038600 w 6076950"/>
              <a:gd name="connsiteY4" fmla="*/ 119062 h 1525587"/>
              <a:gd name="connsiteX5" fmla="*/ 5000625 w 6076950"/>
              <a:gd name="connsiteY5" fmla="*/ 1509712 h 1525587"/>
              <a:gd name="connsiteX6" fmla="*/ 5791200 w 6076950"/>
              <a:gd name="connsiteY6" fmla="*/ 214312 h 1525587"/>
              <a:gd name="connsiteX7" fmla="*/ 6076950 w 6076950"/>
              <a:gd name="connsiteY7" fmla="*/ 223837 h 15255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  <a:gd name="connsiteX0" fmla="*/ 0 w 6076950"/>
              <a:gd name="connsiteY0" fmla="*/ 119062 h 1782501"/>
              <a:gd name="connsiteX1" fmla="*/ 296838 w 6076950"/>
              <a:gd name="connsiteY1" fmla="*/ 499690 h 1782501"/>
              <a:gd name="connsiteX2" fmla="*/ 1005309 w 6076950"/>
              <a:gd name="connsiteY2" fmla="*/ 1723826 h 1782501"/>
              <a:gd name="connsiteX3" fmla="*/ 2000250 w 6076950"/>
              <a:gd name="connsiteY3" fmla="*/ 147637 h 1782501"/>
              <a:gd name="connsiteX4" fmla="*/ 3009900 w 6076950"/>
              <a:gd name="connsiteY4" fmla="*/ 1509712 h 1782501"/>
              <a:gd name="connsiteX5" fmla="*/ 4038600 w 6076950"/>
              <a:gd name="connsiteY5" fmla="*/ 119062 h 1782501"/>
              <a:gd name="connsiteX6" fmla="*/ 5000625 w 6076950"/>
              <a:gd name="connsiteY6" fmla="*/ 1509712 h 1782501"/>
              <a:gd name="connsiteX7" fmla="*/ 5791200 w 6076950"/>
              <a:gd name="connsiteY7" fmla="*/ 214312 h 1782501"/>
              <a:gd name="connsiteX8" fmla="*/ 6076950 w 6076950"/>
              <a:gd name="connsiteY8" fmla="*/ 223837 h 1782501"/>
              <a:gd name="connsiteX0" fmla="*/ 0 w 6076950"/>
              <a:gd name="connsiteY0" fmla="*/ 119062 h 1783833"/>
              <a:gd name="connsiteX1" fmla="*/ 296838 w 6076950"/>
              <a:gd name="connsiteY1" fmla="*/ 499690 h 1783833"/>
              <a:gd name="connsiteX2" fmla="*/ 1005309 w 6076950"/>
              <a:gd name="connsiteY2" fmla="*/ 1723826 h 1783833"/>
              <a:gd name="connsiteX3" fmla="*/ 2019637 w 6076950"/>
              <a:gd name="connsiteY3" fmla="*/ 859730 h 1783833"/>
              <a:gd name="connsiteX4" fmla="*/ 3009900 w 6076950"/>
              <a:gd name="connsiteY4" fmla="*/ 1509712 h 1783833"/>
              <a:gd name="connsiteX5" fmla="*/ 4038600 w 6076950"/>
              <a:gd name="connsiteY5" fmla="*/ 119062 h 1783833"/>
              <a:gd name="connsiteX6" fmla="*/ 5000625 w 6076950"/>
              <a:gd name="connsiteY6" fmla="*/ 1509712 h 1783833"/>
              <a:gd name="connsiteX7" fmla="*/ 5791200 w 6076950"/>
              <a:gd name="connsiteY7" fmla="*/ 214312 h 1783833"/>
              <a:gd name="connsiteX8" fmla="*/ 6076950 w 6076950"/>
              <a:gd name="connsiteY8" fmla="*/ 223837 h 1783833"/>
              <a:gd name="connsiteX0" fmla="*/ 0 w 6076950"/>
              <a:gd name="connsiteY0" fmla="*/ 119062 h 2207311"/>
              <a:gd name="connsiteX1" fmla="*/ 296838 w 6076950"/>
              <a:gd name="connsiteY1" fmla="*/ 499690 h 2207311"/>
              <a:gd name="connsiteX2" fmla="*/ 1005309 w 6076950"/>
              <a:gd name="connsiteY2" fmla="*/ 1723826 h 2207311"/>
              <a:gd name="connsiteX3" fmla="*/ 2019637 w 6076950"/>
              <a:gd name="connsiteY3" fmla="*/ 859730 h 2207311"/>
              <a:gd name="connsiteX4" fmla="*/ 2970570 w 6076950"/>
              <a:gd name="connsiteY4" fmla="*/ 2083866 h 2207311"/>
              <a:gd name="connsiteX5" fmla="*/ 4038600 w 6076950"/>
              <a:gd name="connsiteY5" fmla="*/ 119062 h 2207311"/>
              <a:gd name="connsiteX6" fmla="*/ 5000625 w 6076950"/>
              <a:gd name="connsiteY6" fmla="*/ 1509712 h 2207311"/>
              <a:gd name="connsiteX7" fmla="*/ 5791200 w 6076950"/>
              <a:gd name="connsiteY7" fmla="*/ 214312 h 2207311"/>
              <a:gd name="connsiteX8" fmla="*/ 6076950 w 6076950"/>
              <a:gd name="connsiteY8" fmla="*/ 223837 h 2207311"/>
              <a:gd name="connsiteX0" fmla="*/ 0 w 6076950"/>
              <a:gd name="connsiteY0" fmla="*/ 119062 h 2083866"/>
              <a:gd name="connsiteX1" fmla="*/ 296838 w 6076950"/>
              <a:gd name="connsiteY1" fmla="*/ 499690 h 2083866"/>
              <a:gd name="connsiteX2" fmla="*/ 1005309 w 6076950"/>
              <a:gd name="connsiteY2" fmla="*/ 1723826 h 2083866"/>
              <a:gd name="connsiteX3" fmla="*/ 2019637 w 6076950"/>
              <a:gd name="connsiteY3" fmla="*/ 859730 h 2083866"/>
              <a:gd name="connsiteX4" fmla="*/ 2970570 w 6076950"/>
              <a:gd name="connsiteY4" fmla="*/ 2083866 h 2083866"/>
              <a:gd name="connsiteX5" fmla="*/ 3984898 w 6076950"/>
              <a:gd name="connsiteY5" fmla="*/ 859730 h 2083866"/>
              <a:gd name="connsiteX6" fmla="*/ 5000625 w 6076950"/>
              <a:gd name="connsiteY6" fmla="*/ 1509712 h 2083866"/>
              <a:gd name="connsiteX7" fmla="*/ 5791200 w 6076950"/>
              <a:gd name="connsiteY7" fmla="*/ 214312 h 2083866"/>
              <a:gd name="connsiteX8" fmla="*/ 6076950 w 6076950"/>
              <a:gd name="connsiteY8" fmla="*/ 223837 h 2083866"/>
              <a:gd name="connsiteX0" fmla="*/ 0 w 6076950"/>
              <a:gd name="connsiteY0" fmla="*/ 154748 h 2119552"/>
              <a:gd name="connsiteX1" fmla="*/ 296838 w 6076950"/>
              <a:gd name="connsiteY1" fmla="*/ 535376 h 2119552"/>
              <a:gd name="connsiteX2" fmla="*/ 1005309 w 6076950"/>
              <a:gd name="connsiteY2" fmla="*/ 1759512 h 2119552"/>
              <a:gd name="connsiteX3" fmla="*/ 2019637 w 6076950"/>
              <a:gd name="connsiteY3" fmla="*/ 895416 h 2119552"/>
              <a:gd name="connsiteX4" fmla="*/ 2970570 w 6076950"/>
              <a:gd name="connsiteY4" fmla="*/ 2119552 h 2119552"/>
              <a:gd name="connsiteX5" fmla="*/ 3984898 w 6076950"/>
              <a:gd name="connsiteY5" fmla="*/ 895416 h 2119552"/>
              <a:gd name="connsiteX6" fmla="*/ 4999226 w 6076950"/>
              <a:gd name="connsiteY6" fmla="*/ 1759512 h 2119552"/>
              <a:gd name="connsiteX7" fmla="*/ 5791200 w 6076950"/>
              <a:gd name="connsiteY7" fmla="*/ 249998 h 2119552"/>
              <a:gd name="connsiteX8" fmla="*/ 6076950 w 6076950"/>
              <a:gd name="connsiteY8" fmla="*/ 259523 h 2119552"/>
              <a:gd name="connsiteX0" fmla="*/ 0 w 6076950"/>
              <a:gd name="connsiteY0" fmla="*/ 154748 h 2134329"/>
              <a:gd name="connsiteX1" fmla="*/ 296838 w 6076950"/>
              <a:gd name="connsiteY1" fmla="*/ 535376 h 2134329"/>
              <a:gd name="connsiteX2" fmla="*/ 1005309 w 6076950"/>
              <a:gd name="connsiteY2" fmla="*/ 1759512 h 2134329"/>
              <a:gd name="connsiteX3" fmla="*/ 2025650 w 6076950"/>
              <a:gd name="connsiteY3" fmla="*/ 984077 h 2134329"/>
              <a:gd name="connsiteX4" fmla="*/ 2970570 w 6076950"/>
              <a:gd name="connsiteY4" fmla="*/ 2119552 h 2134329"/>
              <a:gd name="connsiteX5" fmla="*/ 3984898 w 6076950"/>
              <a:gd name="connsiteY5" fmla="*/ 895416 h 2134329"/>
              <a:gd name="connsiteX6" fmla="*/ 4999226 w 6076950"/>
              <a:gd name="connsiteY6" fmla="*/ 1759512 h 2134329"/>
              <a:gd name="connsiteX7" fmla="*/ 5791200 w 6076950"/>
              <a:gd name="connsiteY7" fmla="*/ 249998 h 2134329"/>
              <a:gd name="connsiteX8" fmla="*/ 6076950 w 6076950"/>
              <a:gd name="connsiteY8" fmla="*/ 259523 h 2134329"/>
              <a:gd name="connsiteX0" fmla="*/ 0 w 6076950"/>
              <a:gd name="connsiteY0" fmla="*/ 154748 h 2119552"/>
              <a:gd name="connsiteX1" fmla="*/ 296838 w 6076950"/>
              <a:gd name="connsiteY1" fmla="*/ 535376 h 2119552"/>
              <a:gd name="connsiteX2" fmla="*/ 1005309 w 6076950"/>
              <a:gd name="connsiteY2" fmla="*/ 1759512 h 2119552"/>
              <a:gd name="connsiteX3" fmla="*/ 2025650 w 6076950"/>
              <a:gd name="connsiteY3" fmla="*/ 984077 h 2119552"/>
              <a:gd name="connsiteX4" fmla="*/ 2970570 w 6076950"/>
              <a:gd name="connsiteY4" fmla="*/ 2119552 h 2119552"/>
              <a:gd name="connsiteX5" fmla="*/ 3995032 w 6076950"/>
              <a:gd name="connsiteY5" fmla="*/ 984076 h 2119552"/>
              <a:gd name="connsiteX6" fmla="*/ 4999226 w 6076950"/>
              <a:gd name="connsiteY6" fmla="*/ 1759512 h 2119552"/>
              <a:gd name="connsiteX7" fmla="*/ 5791200 w 6076950"/>
              <a:gd name="connsiteY7" fmla="*/ 249998 h 2119552"/>
              <a:gd name="connsiteX8" fmla="*/ 6076950 w 6076950"/>
              <a:gd name="connsiteY8" fmla="*/ 259523 h 2119552"/>
              <a:gd name="connsiteX0" fmla="*/ 0 w 6076950"/>
              <a:gd name="connsiteY0" fmla="*/ 151673 h 2116477"/>
              <a:gd name="connsiteX1" fmla="*/ 296838 w 6076950"/>
              <a:gd name="connsiteY1" fmla="*/ 532301 h 2116477"/>
              <a:gd name="connsiteX2" fmla="*/ 1005309 w 6076950"/>
              <a:gd name="connsiteY2" fmla="*/ 1756437 h 2116477"/>
              <a:gd name="connsiteX3" fmla="*/ 2025650 w 6076950"/>
              <a:gd name="connsiteY3" fmla="*/ 981002 h 2116477"/>
              <a:gd name="connsiteX4" fmla="*/ 2970570 w 6076950"/>
              <a:gd name="connsiteY4" fmla="*/ 2116477 h 2116477"/>
              <a:gd name="connsiteX5" fmla="*/ 3995032 w 6076950"/>
              <a:gd name="connsiteY5" fmla="*/ 981001 h 2116477"/>
              <a:gd name="connsiteX6" fmla="*/ 5064125 w 6076950"/>
              <a:gd name="connsiteY6" fmla="*/ 1737985 h 2116477"/>
              <a:gd name="connsiteX7" fmla="*/ 5791200 w 6076950"/>
              <a:gd name="connsiteY7" fmla="*/ 246923 h 2116477"/>
              <a:gd name="connsiteX8" fmla="*/ 6076950 w 6076950"/>
              <a:gd name="connsiteY8" fmla="*/ 256448 h 2116477"/>
              <a:gd name="connsiteX0" fmla="*/ 0 w 6076950"/>
              <a:gd name="connsiteY0" fmla="*/ 151673 h 2116477"/>
              <a:gd name="connsiteX1" fmla="*/ 296838 w 6076950"/>
              <a:gd name="connsiteY1" fmla="*/ 532301 h 2116477"/>
              <a:gd name="connsiteX2" fmla="*/ 1012825 w 6076950"/>
              <a:gd name="connsiteY2" fmla="*/ 1737985 h 2116477"/>
              <a:gd name="connsiteX3" fmla="*/ 2025650 w 6076950"/>
              <a:gd name="connsiteY3" fmla="*/ 981002 h 2116477"/>
              <a:gd name="connsiteX4" fmla="*/ 2970570 w 6076950"/>
              <a:gd name="connsiteY4" fmla="*/ 2116477 h 2116477"/>
              <a:gd name="connsiteX5" fmla="*/ 3995032 w 6076950"/>
              <a:gd name="connsiteY5" fmla="*/ 981001 h 2116477"/>
              <a:gd name="connsiteX6" fmla="*/ 5064125 w 6076950"/>
              <a:gd name="connsiteY6" fmla="*/ 1737985 h 2116477"/>
              <a:gd name="connsiteX7" fmla="*/ 5791200 w 6076950"/>
              <a:gd name="connsiteY7" fmla="*/ 246923 h 2116477"/>
              <a:gd name="connsiteX8" fmla="*/ 6076950 w 6076950"/>
              <a:gd name="connsiteY8" fmla="*/ 256448 h 2116477"/>
              <a:gd name="connsiteX0" fmla="*/ 0 w 6076950"/>
              <a:gd name="connsiteY0" fmla="*/ 151673 h 2116476"/>
              <a:gd name="connsiteX1" fmla="*/ 296838 w 6076950"/>
              <a:gd name="connsiteY1" fmla="*/ 532301 h 2116476"/>
              <a:gd name="connsiteX2" fmla="*/ 1012825 w 6076950"/>
              <a:gd name="connsiteY2" fmla="*/ 1737985 h 2116476"/>
              <a:gd name="connsiteX3" fmla="*/ 2025650 w 6076950"/>
              <a:gd name="connsiteY3" fmla="*/ 981002 h 2116476"/>
              <a:gd name="connsiteX4" fmla="*/ 3038475 w 6076950"/>
              <a:gd name="connsiteY4" fmla="*/ 2116476 h 2116476"/>
              <a:gd name="connsiteX5" fmla="*/ 3995032 w 6076950"/>
              <a:gd name="connsiteY5" fmla="*/ 981001 h 2116476"/>
              <a:gd name="connsiteX6" fmla="*/ 5064125 w 6076950"/>
              <a:gd name="connsiteY6" fmla="*/ 1737985 h 2116476"/>
              <a:gd name="connsiteX7" fmla="*/ 5791200 w 6076950"/>
              <a:gd name="connsiteY7" fmla="*/ 246923 h 2116476"/>
              <a:gd name="connsiteX8" fmla="*/ 6076950 w 6076950"/>
              <a:gd name="connsiteY8" fmla="*/ 256448 h 211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6950" h="2116476">
                <a:moveTo>
                  <a:pt x="0" y="151673"/>
                </a:moveTo>
                <a:cubicBezTo>
                  <a:pt x="44450" y="238985"/>
                  <a:pt x="182116" y="202597"/>
                  <a:pt x="296838" y="532301"/>
                </a:cubicBezTo>
                <a:cubicBezTo>
                  <a:pt x="458763" y="764076"/>
                  <a:pt x="724690" y="1663202"/>
                  <a:pt x="1012825" y="1737985"/>
                </a:cubicBezTo>
                <a:cubicBezTo>
                  <a:pt x="1300960" y="1812768"/>
                  <a:pt x="1688042" y="917920"/>
                  <a:pt x="2025650" y="981002"/>
                </a:cubicBezTo>
                <a:cubicBezTo>
                  <a:pt x="2363258" y="1044084"/>
                  <a:pt x="2710245" y="2116476"/>
                  <a:pt x="3038475" y="2116476"/>
                </a:cubicBezTo>
                <a:cubicBezTo>
                  <a:pt x="3366705" y="2116476"/>
                  <a:pt x="3657424" y="1044083"/>
                  <a:pt x="3995032" y="981001"/>
                </a:cubicBezTo>
                <a:cubicBezTo>
                  <a:pt x="4332640" y="917919"/>
                  <a:pt x="4764764" y="1860331"/>
                  <a:pt x="5064125" y="1737985"/>
                </a:cubicBezTo>
                <a:cubicBezTo>
                  <a:pt x="5363486" y="1615639"/>
                  <a:pt x="5622396" y="493846"/>
                  <a:pt x="5791200" y="246923"/>
                </a:cubicBezTo>
                <a:cubicBezTo>
                  <a:pt x="5960004" y="0"/>
                  <a:pt x="6023768" y="144529"/>
                  <a:pt x="6076950" y="256448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4377184" y="2590304"/>
            <a:ext cx="0" cy="2088232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355976" y="2924944"/>
            <a:ext cx="1685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25 kJ.mol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 </a:t>
            </a:r>
            <a:endParaRPr lang="fr-FR" sz="2000" b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l="25042" t="39479" r="13061" b="26081"/>
          <a:stretch>
            <a:fillRect/>
          </a:stretch>
        </p:blipFill>
        <p:spPr bwMode="auto">
          <a:xfrm>
            <a:off x="4283968" y="953794"/>
            <a:ext cx="4708621" cy="14736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0" y="4509120"/>
            <a:ext cx="9144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b="1" dirty="0">
                <a:sym typeface="Wingdings" pitchFamily="2" charset="2"/>
              </a:rPr>
              <a:t></a:t>
            </a:r>
            <a:r>
              <a:rPr lang="fr-FR" b="1" dirty="0"/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Commentaires : </a:t>
            </a:r>
            <a:endParaRPr lang="fr-FR" sz="2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32" name="ZoneTexte 32"/>
          <p:cNvSpPr txBox="1">
            <a:spLocks noChangeArrowheads="1"/>
          </p:cNvSpPr>
          <p:nvPr/>
        </p:nvSpPr>
        <p:spPr bwMode="auto">
          <a:xfrm>
            <a:off x="0" y="4889639"/>
            <a:ext cx="9144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(éclipsées) &gt; E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(décalées)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ZoneTexte 34"/>
          <p:cNvSpPr txBox="1">
            <a:spLocks noChangeArrowheads="1"/>
          </p:cNvSpPr>
          <p:nvPr/>
        </p:nvSpPr>
        <p:spPr bwMode="auto">
          <a:xfrm>
            <a:off x="0" y="623731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 L’agitation thermique à 25 °C suffit pour passer d’une conformation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l’autre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ZoneTexte 79"/>
          <p:cNvSpPr txBox="1">
            <a:spLocks noChangeArrowheads="1"/>
          </p:cNvSpPr>
          <p:nvPr/>
        </p:nvSpPr>
        <p:spPr bwMode="auto">
          <a:xfrm>
            <a:off x="0" y="52292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 Les variations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f(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q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sont liées à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répulsion des nuages électroniques des liaisons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et à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gêne stérique des différents groupes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 gênent plus que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/H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Image 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8784976" cy="4464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7" name="Groupe 57"/>
          <p:cNvGrpSpPr>
            <a:grpSpLocks/>
          </p:cNvGrpSpPr>
          <p:nvPr/>
        </p:nvGrpSpPr>
        <p:grpSpPr bwMode="auto">
          <a:xfrm>
            <a:off x="395536" y="404664"/>
            <a:ext cx="288925" cy="287337"/>
            <a:chOff x="2843808" y="2708920"/>
            <a:chExt cx="288032" cy="288032"/>
          </a:xfrm>
        </p:grpSpPr>
        <p:cxnSp>
          <p:nvCxnSpPr>
            <p:cNvPr id="70" name="Connecteur droit 69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e 60"/>
          <p:cNvGrpSpPr>
            <a:grpSpLocks/>
          </p:cNvGrpSpPr>
          <p:nvPr/>
        </p:nvGrpSpPr>
        <p:grpSpPr bwMode="auto">
          <a:xfrm>
            <a:off x="1694238" y="1915939"/>
            <a:ext cx="288925" cy="288925"/>
            <a:chOff x="2843808" y="2708920"/>
            <a:chExt cx="288032" cy="288032"/>
          </a:xfrm>
        </p:grpSpPr>
        <p:cxnSp>
          <p:nvCxnSpPr>
            <p:cNvPr id="80" name="Connecteur droit 79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e 63"/>
          <p:cNvGrpSpPr>
            <a:grpSpLocks/>
          </p:cNvGrpSpPr>
          <p:nvPr/>
        </p:nvGrpSpPr>
        <p:grpSpPr bwMode="auto">
          <a:xfrm>
            <a:off x="4235110" y="2253722"/>
            <a:ext cx="287338" cy="287337"/>
            <a:chOff x="2843808" y="2708920"/>
            <a:chExt cx="288032" cy="288032"/>
          </a:xfrm>
        </p:grpSpPr>
        <p:cxnSp>
          <p:nvCxnSpPr>
            <p:cNvPr id="83" name="Connecteur droit 82"/>
            <p:cNvCxnSpPr/>
            <p:nvPr/>
          </p:nvCxnSpPr>
          <p:spPr>
            <a:xfrm>
              <a:off x="2988620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e 66"/>
          <p:cNvGrpSpPr>
            <a:grpSpLocks/>
          </p:cNvGrpSpPr>
          <p:nvPr/>
        </p:nvGrpSpPr>
        <p:grpSpPr bwMode="auto">
          <a:xfrm>
            <a:off x="6790115" y="1916832"/>
            <a:ext cx="288925" cy="287338"/>
            <a:chOff x="2843808" y="2708920"/>
            <a:chExt cx="288032" cy="28803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H="1">
              <a:off x="2843808" y="2853732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69"/>
          <p:cNvGrpSpPr>
            <a:grpSpLocks/>
          </p:cNvGrpSpPr>
          <p:nvPr/>
        </p:nvGrpSpPr>
        <p:grpSpPr bwMode="auto">
          <a:xfrm>
            <a:off x="7991101" y="404664"/>
            <a:ext cx="288925" cy="287338"/>
            <a:chOff x="2843808" y="2708920"/>
            <a:chExt cx="288032" cy="288032"/>
          </a:xfrm>
        </p:grpSpPr>
        <p:cxnSp>
          <p:nvCxnSpPr>
            <p:cNvPr id="89" name="Connecteur droit 88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H="1">
              <a:off x="2843808" y="2853732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72"/>
          <p:cNvGrpSpPr>
            <a:grpSpLocks/>
          </p:cNvGrpSpPr>
          <p:nvPr/>
        </p:nvGrpSpPr>
        <p:grpSpPr bwMode="auto">
          <a:xfrm>
            <a:off x="5484954" y="1196752"/>
            <a:ext cx="287338" cy="287338"/>
            <a:chOff x="2843808" y="2708920"/>
            <a:chExt cx="288032" cy="288032"/>
          </a:xfrm>
        </p:grpSpPr>
        <p:cxnSp>
          <p:nvCxnSpPr>
            <p:cNvPr id="92" name="Connecteur droit 91"/>
            <p:cNvCxnSpPr/>
            <p:nvPr/>
          </p:nvCxnSpPr>
          <p:spPr>
            <a:xfrm>
              <a:off x="2988620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H="1">
              <a:off x="2843808" y="2853732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75"/>
          <p:cNvGrpSpPr>
            <a:grpSpLocks/>
          </p:cNvGrpSpPr>
          <p:nvPr/>
        </p:nvGrpSpPr>
        <p:grpSpPr bwMode="auto">
          <a:xfrm>
            <a:off x="2973691" y="1196752"/>
            <a:ext cx="287338" cy="287337"/>
            <a:chOff x="2843808" y="2708920"/>
            <a:chExt cx="288032" cy="288032"/>
          </a:xfrm>
        </p:grpSpPr>
        <p:cxnSp>
          <p:nvCxnSpPr>
            <p:cNvPr id="95" name="Connecteur droit 94"/>
            <p:cNvCxnSpPr/>
            <p:nvPr/>
          </p:nvCxnSpPr>
          <p:spPr>
            <a:xfrm>
              <a:off x="2988620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Forme libre 96"/>
          <p:cNvSpPr/>
          <p:nvPr/>
        </p:nvSpPr>
        <p:spPr>
          <a:xfrm>
            <a:off x="539552" y="407590"/>
            <a:ext cx="7776864" cy="2013298"/>
          </a:xfrm>
          <a:custGeom>
            <a:avLst/>
            <a:gdLst>
              <a:gd name="connsiteX0" fmla="*/ 0 w 6076950"/>
              <a:gd name="connsiteY0" fmla="*/ 119062 h 1525587"/>
              <a:gd name="connsiteX1" fmla="*/ 971550 w 6076950"/>
              <a:gd name="connsiteY1" fmla="*/ 1509712 h 1525587"/>
              <a:gd name="connsiteX2" fmla="*/ 2000250 w 6076950"/>
              <a:gd name="connsiteY2" fmla="*/ 147637 h 1525587"/>
              <a:gd name="connsiteX3" fmla="*/ 3009900 w 6076950"/>
              <a:gd name="connsiteY3" fmla="*/ 1509712 h 1525587"/>
              <a:gd name="connsiteX4" fmla="*/ 4038600 w 6076950"/>
              <a:gd name="connsiteY4" fmla="*/ 119062 h 1525587"/>
              <a:gd name="connsiteX5" fmla="*/ 5000625 w 6076950"/>
              <a:gd name="connsiteY5" fmla="*/ 1509712 h 1525587"/>
              <a:gd name="connsiteX6" fmla="*/ 5791200 w 6076950"/>
              <a:gd name="connsiteY6" fmla="*/ 214312 h 1525587"/>
              <a:gd name="connsiteX7" fmla="*/ 6076950 w 6076950"/>
              <a:gd name="connsiteY7" fmla="*/ 223837 h 15255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  <a:gd name="connsiteX0" fmla="*/ 0 w 6076950"/>
              <a:gd name="connsiteY0" fmla="*/ 119062 h 1782501"/>
              <a:gd name="connsiteX1" fmla="*/ 296838 w 6076950"/>
              <a:gd name="connsiteY1" fmla="*/ 499690 h 1782501"/>
              <a:gd name="connsiteX2" fmla="*/ 1005309 w 6076950"/>
              <a:gd name="connsiteY2" fmla="*/ 1723826 h 1782501"/>
              <a:gd name="connsiteX3" fmla="*/ 2000250 w 6076950"/>
              <a:gd name="connsiteY3" fmla="*/ 147637 h 1782501"/>
              <a:gd name="connsiteX4" fmla="*/ 3009900 w 6076950"/>
              <a:gd name="connsiteY4" fmla="*/ 1509712 h 1782501"/>
              <a:gd name="connsiteX5" fmla="*/ 4038600 w 6076950"/>
              <a:gd name="connsiteY5" fmla="*/ 119062 h 1782501"/>
              <a:gd name="connsiteX6" fmla="*/ 5000625 w 6076950"/>
              <a:gd name="connsiteY6" fmla="*/ 1509712 h 1782501"/>
              <a:gd name="connsiteX7" fmla="*/ 5791200 w 6076950"/>
              <a:gd name="connsiteY7" fmla="*/ 214312 h 1782501"/>
              <a:gd name="connsiteX8" fmla="*/ 6076950 w 6076950"/>
              <a:gd name="connsiteY8" fmla="*/ 223837 h 1782501"/>
              <a:gd name="connsiteX0" fmla="*/ 0 w 6076950"/>
              <a:gd name="connsiteY0" fmla="*/ 119062 h 1783833"/>
              <a:gd name="connsiteX1" fmla="*/ 296838 w 6076950"/>
              <a:gd name="connsiteY1" fmla="*/ 499690 h 1783833"/>
              <a:gd name="connsiteX2" fmla="*/ 1005309 w 6076950"/>
              <a:gd name="connsiteY2" fmla="*/ 1723826 h 1783833"/>
              <a:gd name="connsiteX3" fmla="*/ 2019637 w 6076950"/>
              <a:gd name="connsiteY3" fmla="*/ 859730 h 1783833"/>
              <a:gd name="connsiteX4" fmla="*/ 3009900 w 6076950"/>
              <a:gd name="connsiteY4" fmla="*/ 1509712 h 1783833"/>
              <a:gd name="connsiteX5" fmla="*/ 4038600 w 6076950"/>
              <a:gd name="connsiteY5" fmla="*/ 119062 h 1783833"/>
              <a:gd name="connsiteX6" fmla="*/ 5000625 w 6076950"/>
              <a:gd name="connsiteY6" fmla="*/ 1509712 h 1783833"/>
              <a:gd name="connsiteX7" fmla="*/ 5791200 w 6076950"/>
              <a:gd name="connsiteY7" fmla="*/ 214312 h 1783833"/>
              <a:gd name="connsiteX8" fmla="*/ 6076950 w 6076950"/>
              <a:gd name="connsiteY8" fmla="*/ 223837 h 1783833"/>
              <a:gd name="connsiteX0" fmla="*/ 0 w 6076950"/>
              <a:gd name="connsiteY0" fmla="*/ 119062 h 2207311"/>
              <a:gd name="connsiteX1" fmla="*/ 296838 w 6076950"/>
              <a:gd name="connsiteY1" fmla="*/ 499690 h 2207311"/>
              <a:gd name="connsiteX2" fmla="*/ 1005309 w 6076950"/>
              <a:gd name="connsiteY2" fmla="*/ 1723826 h 2207311"/>
              <a:gd name="connsiteX3" fmla="*/ 2019637 w 6076950"/>
              <a:gd name="connsiteY3" fmla="*/ 859730 h 2207311"/>
              <a:gd name="connsiteX4" fmla="*/ 2970570 w 6076950"/>
              <a:gd name="connsiteY4" fmla="*/ 2083866 h 2207311"/>
              <a:gd name="connsiteX5" fmla="*/ 4038600 w 6076950"/>
              <a:gd name="connsiteY5" fmla="*/ 119062 h 2207311"/>
              <a:gd name="connsiteX6" fmla="*/ 5000625 w 6076950"/>
              <a:gd name="connsiteY6" fmla="*/ 1509712 h 2207311"/>
              <a:gd name="connsiteX7" fmla="*/ 5791200 w 6076950"/>
              <a:gd name="connsiteY7" fmla="*/ 214312 h 2207311"/>
              <a:gd name="connsiteX8" fmla="*/ 6076950 w 6076950"/>
              <a:gd name="connsiteY8" fmla="*/ 223837 h 2207311"/>
              <a:gd name="connsiteX0" fmla="*/ 0 w 6076950"/>
              <a:gd name="connsiteY0" fmla="*/ 119062 h 2083866"/>
              <a:gd name="connsiteX1" fmla="*/ 296838 w 6076950"/>
              <a:gd name="connsiteY1" fmla="*/ 499690 h 2083866"/>
              <a:gd name="connsiteX2" fmla="*/ 1005309 w 6076950"/>
              <a:gd name="connsiteY2" fmla="*/ 1723826 h 2083866"/>
              <a:gd name="connsiteX3" fmla="*/ 2019637 w 6076950"/>
              <a:gd name="connsiteY3" fmla="*/ 859730 h 2083866"/>
              <a:gd name="connsiteX4" fmla="*/ 2970570 w 6076950"/>
              <a:gd name="connsiteY4" fmla="*/ 2083866 h 2083866"/>
              <a:gd name="connsiteX5" fmla="*/ 3984898 w 6076950"/>
              <a:gd name="connsiteY5" fmla="*/ 859730 h 2083866"/>
              <a:gd name="connsiteX6" fmla="*/ 5000625 w 6076950"/>
              <a:gd name="connsiteY6" fmla="*/ 1509712 h 2083866"/>
              <a:gd name="connsiteX7" fmla="*/ 5791200 w 6076950"/>
              <a:gd name="connsiteY7" fmla="*/ 214312 h 2083866"/>
              <a:gd name="connsiteX8" fmla="*/ 6076950 w 6076950"/>
              <a:gd name="connsiteY8" fmla="*/ 223837 h 2083866"/>
              <a:gd name="connsiteX0" fmla="*/ 0 w 6076950"/>
              <a:gd name="connsiteY0" fmla="*/ 154748 h 2119552"/>
              <a:gd name="connsiteX1" fmla="*/ 296838 w 6076950"/>
              <a:gd name="connsiteY1" fmla="*/ 535376 h 2119552"/>
              <a:gd name="connsiteX2" fmla="*/ 1005309 w 6076950"/>
              <a:gd name="connsiteY2" fmla="*/ 1759512 h 2119552"/>
              <a:gd name="connsiteX3" fmla="*/ 2019637 w 6076950"/>
              <a:gd name="connsiteY3" fmla="*/ 895416 h 2119552"/>
              <a:gd name="connsiteX4" fmla="*/ 2970570 w 6076950"/>
              <a:gd name="connsiteY4" fmla="*/ 2119552 h 2119552"/>
              <a:gd name="connsiteX5" fmla="*/ 3984898 w 6076950"/>
              <a:gd name="connsiteY5" fmla="*/ 895416 h 2119552"/>
              <a:gd name="connsiteX6" fmla="*/ 4999226 w 6076950"/>
              <a:gd name="connsiteY6" fmla="*/ 1759512 h 2119552"/>
              <a:gd name="connsiteX7" fmla="*/ 5791200 w 6076950"/>
              <a:gd name="connsiteY7" fmla="*/ 249998 h 2119552"/>
              <a:gd name="connsiteX8" fmla="*/ 6076950 w 6076950"/>
              <a:gd name="connsiteY8" fmla="*/ 259523 h 2119552"/>
              <a:gd name="connsiteX0" fmla="*/ 0 w 6076950"/>
              <a:gd name="connsiteY0" fmla="*/ 154748 h 2134329"/>
              <a:gd name="connsiteX1" fmla="*/ 296838 w 6076950"/>
              <a:gd name="connsiteY1" fmla="*/ 535376 h 2134329"/>
              <a:gd name="connsiteX2" fmla="*/ 1005309 w 6076950"/>
              <a:gd name="connsiteY2" fmla="*/ 1759512 h 2134329"/>
              <a:gd name="connsiteX3" fmla="*/ 2025650 w 6076950"/>
              <a:gd name="connsiteY3" fmla="*/ 984077 h 2134329"/>
              <a:gd name="connsiteX4" fmla="*/ 2970570 w 6076950"/>
              <a:gd name="connsiteY4" fmla="*/ 2119552 h 2134329"/>
              <a:gd name="connsiteX5" fmla="*/ 3984898 w 6076950"/>
              <a:gd name="connsiteY5" fmla="*/ 895416 h 2134329"/>
              <a:gd name="connsiteX6" fmla="*/ 4999226 w 6076950"/>
              <a:gd name="connsiteY6" fmla="*/ 1759512 h 2134329"/>
              <a:gd name="connsiteX7" fmla="*/ 5791200 w 6076950"/>
              <a:gd name="connsiteY7" fmla="*/ 249998 h 2134329"/>
              <a:gd name="connsiteX8" fmla="*/ 6076950 w 6076950"/>
              <a:gd name="connsiteY8" fmla="*/ 259523 h 2134329"/>
              <a:gd name="connsiteX0" fmla="*/ 0 w 6076950"/>
              <a:gd name="connsiteY0" fmla="*/ 154748 h 2119552"/>
              <a:gd name="connsiteX1" fmla="*/ 296838 w 6076950"/>
              <a:gd name="connsiteY1" fmla="*/ 535376 h 2119552"/>
              <a:gd name="connsiteX2" fmla="*/ 1005309 w 6076950"/>
              <a:gd name="connsiteY2" fmla="*/ 1759512 h 2119552"/>
              <a:gd name="connsiteX3" fmla="*/ 2025650 w 6076950"/>
              <a:gd name="connsiteY3" fmla="*/ 984077 h 2119552"/>
              <a:gd name="connsiteX4" fmla="*/ 2970570 w 6076950"/>
              <a:gd name="connsiteY4" fmla="*/ 2119552 h 2119552"/>
              <a:gd name="connsiteX5" fmla="*/ 3995032 w 6076950"/>
              <a:gd name="connsiteY5" fmla="*/ 984076 h 2119552"/>
              <a:gd name="connsiteX6" fmla="*/ 4999226 w 6076950"/>
              <a:gd name="connsiteY6" fmla="*/ 1759512 h 2119552"/>
              <a:gd name="connsiteX7" fmla="*/ 5791200 w 6076950"/>
              <a:gd name="connsiteY7" fmla="*/ 249998 h 2119552"/>
              <a:gd name="connsiteX8" fmla="*/ 6076950 w 6076950"/>
              <a:gd name="connsiteY8" fmla="*/ 259523 h 2119552"/>
              <a:gd name="connsiteX0" fmla="*/ 0 w 6076950"/>
              <a:gd name="connsiteY0" fmla="*/ 151673 h 2116477"/>
              <a:gd name="connsiteX1" fmla="*/ 296838 w 6076950"/>
              <a:gd name="connsiteY1" fmla="*/ 532301 h 2116477"/>
              <a:gd name="connsiteX2" fmla="*/ 1005309 w 6076950"/>
              <a:gd name="connsiteY2" fmla="*/ 1756437 h 2116477"/>
              <a:gd name="connsiteX3" fmla="*/ 2025650 w 6076950"/>
              <a:gd name="connsiteY3" fmla="*/ 981002 h 2116477"/>
              <a:gd name="connsiteX4" fmla="*/ 2970570 w 6076950"/>
              <a:gd name="connsiteY4" fmla="*/ 2116477 h 2116477"/>
              <a:gd name="connsiteX5" fmla="*/ 3995032 w 6076950"/>
              <a:gd name="connsiteY5" fmla="*/ 981001 h 2116477"/>
              <a:gd name="connsiteX6" fmla="*/ 5064125 w 6076950"/>
              <a:gd name="connsiteY6" fmla="*/ 1737985 h 2116477"/>
              <a:gd name="connsiteX7" fmla="*/ 5791200 w 6076950"/>
              <a:gd name="connsiteY7" fmla="*/ 246923 h 2116477"/>
              <a:gd name="connsiteX8" fmla="*/ 6076950 w 6076950"/>
              <a:gd name="connsiteY8" fmla="*/ 256448 h 2116477"/>
              <a:gd name="connsiteX0" fmla="*/ 0 w 6076950"/>
              <a:gd name="connsiteY0" fmla="*/ 151673 h 2116477"/>
              <a:gd name="connsiteX1" fmla="*/ 296838 w 6076950"/>
              <a:gd name="connsiteY1" fmla="*/ 532301 h 2116477"/>
              <a:gd name="connsiteX2" fmla="*/ 1012825 w 6076950"/>
              <a:gd name="connsiteY2" fmla="*/ 1737985 h 2116477"/>
              <a:gd name="connsiteX3" fmla="*/ 2025650 w 6076950"/>
              <a:gd name="connsiteY3" fmla="*/ 981002 h 2116477"/>
              <a:gd name="connsiteX4" fmla="*/ 2970570 w 6076950"/>
              <a:gd name="connsiteY4" fmla="*/ 2116477 h 2116477"/>
              <a:gd name="connsiteX5" fmla="*/ 3995032 w 6076950"/>
              <a:gd name="connsiteY5" fmla="*/ 981001 h 2116477"/>
              <a:gd name="connsiteX6" fmla="*/ 5064125 w 6076950"/>
              <a:gd name="connsiteY6" fmla="*/ 1737985 h 2116477"/>
              <a:gd name="connsiteX7" fmla="*/ 5791200 w 6076950"/>
              <a:gd name="connsiteY7" fmla="*/ 246923 h 2116477"/>
              <a:gd name="connsiteX8" fmla="*/ 6076950 w 6076950"/>
              <a:gd name="connsiteY8" fmla="*/ 256448 h 2116477"/>
              <a:gd name="connsiteX0" fmla="*/ 0 w 6076950"/>
              <a:gd name="connsiteY0" fmla="*/ 151673 h 2116476"/>
              <a:gd name="connsiteX1" fmla="*/ 296838 w 6076950"/>
              <a:gd name="connsiteY1" fmla="*/ 532301 h 2116476"/>
              <a:gd name="connsiteX2" fmla="*/ 1012825 w 6076950"/>
              <a:gd name="connsiteY2" fmla="*/ 1737985 h 2116476"/>
              <a:gd name="connsiteX3" fmla="*/ 2025650 w 6076950"/>
              <a:gd name="connsiteY3" fmla="*/ 981002 h 2116476"/>
              <a:gd name="connsiteX4" fmla="*/ 3038475 w 6076950"/>
              <a:gd name="connsiteY4" fmla="*/ 2116476 h 2116476"/>
              <a:gd name="connsiteX5" fmla="*/ 3995032 w 6076950"/>
              <a:gd name="connsiteY5" fmla="*/ 981001 h 2116476"/>
              <a:gd name="connsiteX6" fmla="*/ 5064125 w 6076950"/>
              <a:gd name="connsiteY6" fmla="*/ 1737985 h 2116476"/>
              <a:gd name="connsiteX7" fmla="*/ 5791200 w 6076950"/>
              <a:gd name="connsiteY7" fmla="*/ 246923 h 2116476"/>
              <a:gd name="connsiteX8" fmla="*/ 6076950 w 6076950"/>
              <a:gd name="connsiteY8" fmla="*/ 256448 h 211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6950" h="2116476">
                <a:moveTo>
                  <a:pt x="0" y="151673"/>
                </a:moveTo>
                <a:cubicBezTo>
                  <a:pt x="44450" y="238985"/>
                  <a:pt x="182116" y="202597"/>
                  <a:pt x="296838" y="532301"/>
                </a:cubicBezTo>
                <a:cubicBezTo>
                  <a:pt x="458763" y="764076"/>
                  <a:pt x="724690" y="1663202"/>
                  <a:pt x="1012825" y="1737985"/>
                </a:cubicBezTo>
                <a:cubicBezTo>
                  <a:pt x="1300960" y="1812768"/>
                  <a:pt x="1688042" y="917920"/>
                  <a:pt x="2025650" y="981002"/>
                </a:cubicBezTo>
                <a:cubicBezTo>
                  <a:pt x="2363258" y="1044084"/>
                  <a:pt x="2710245" y="2116476"/>
                  <a:pt x="3038475" y="2116476"/>
                </a:cubicBezTo>
                <a:cubicBezTo>
                  <a:pt x="3366705" y="2116476"/>
                  <a:pt x="3657424" y="1044083"/>
                  <a:pt x="3995032" y="981001"/>
                </a:cubicBezTo>
                <a:cubicBezTo>
                  <a:pt x="4332640" y="917919"/>
                  <a:pt x="4764764" y="1860331"/>
                  <a:pt x="5064125" y="1737985"/>
                </a:cubicBezTo>
                <a:cubicBezTo>
                  <a:pt x="5363486" y="1615639"/>
                  <a:pt x="5622396" y="493846"/>
                  <a:pt x="5791200" y="246923"/>
                </a:cubicBezTo>
                <a:cubicBezTo>
                  <a:pt x="5960004" y="0"/>
                  <a:pt x="6023768" y="144529"/>
                  <a:pt x="6076950" y="256448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98" name="Connecteur droit avec flèche 97"/>
          <p:cNvCxnSpPr/>
          <p:nvPr/>
        </p:nvCxnSpPr>
        <p:spPr>
          <a:xfrm>
            <a:off x="4355976" y="476672"/>
            <a:ext cx="0" cy="19442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355976" y="836712"/>
            <a:ext cx="1685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25 kJ.mol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2"/>
          <p:cNvSpPr txBox="1">
            <a:spLocks noChangeArrowheads="1"/>
          </p:cNvSpPr>
          <p:nvPr/>
        </p:nvSpPr>
        <p:spPr bwMode="auto">
          <a:xfrm>
            <a:off x="0" y="-46975"/>
            <a:ext cx="9144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(éclipsées) &gt; E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(décalées)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4"/>
          <p:cNvSpPr txBox="1">
            <a:spLocks noChangeArrowheads="1"/>
          </p:cNvSpPr>
          <p:nvPr/>
        </p:nvSpPr>
        <p:spPr bwMode="auto">
          <a:xfrm>
            <a:off x="0" y="130069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 L’agitation thermique à 25 °C suffit pour passer d’une conformation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l’autre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79"/>
          <p:cNvSpPr txBox="1">
            <a:spLocks noChangeArrowheads="1"/>
          </p:cNvSpPr>
          <p:nvPr/>
        </p:nvSpPr>
        <p:spPr bwMode="auto">
          <a:xfrm>
            <a:off x="0" y="29258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 Les variations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f(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q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sont liées à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répulsion des nuages électroniques des liaisons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et à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gêne stérique des différents groupes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 gênent plus que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/H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1772816"/>
            <a:ext cx="60195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Conformation des molécules biologiques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79512" y="2132856"/>
            <a:ext cx="8712968" cy="4680520"/>
            <a:chOff x="179512" y="2132856"/>
            <a:chExt cx="8712968" cy="4680520"/>
          </a:xfrm>
        </p:grpSpPr>
        <p:pic>
          <p:nvPicPr>
            <p:cNvPr id="7" name="Image 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132856"/>
              <a:ext cx="8712968" cy="46805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4211960" y="3501008"/>
              <a:ext cx="4608512" cy="5040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* </a:t>
              </a:r>
              <a:r>
                <a:rPr kumimoji="0" lang="fr-FR" sz="12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Liaison hydrogène</a:t>
              </a: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 : interaction entre un atome très électronégatif et un atome d’hydrogène lié à un atome très électronégatif.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982038"/>
            <a:ext cx="6012160" cy="287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718" y="0"/>
            <a:ext cx="479228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" y="0"/>
            <a:ext cx="47880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b="1" dirty="0" smtClean="0"/>
              <a:t>-</a:t>
            </a:r>
            <a:r>
              <a:rPr lang="fr-FR" sz="2000" dirty="0" smtClean="0"/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 type d’interaction justifie que les protéines adoptent des formes particulières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ZoneTexte 34"/>
          <p:cNvSpPr txBox="1">
            <a:spLocks noChangeArrowheads="1"/>
          </p:cNvSpPr>
          <p:nvPr/>
        </p:nvSpPr>
        <p:spPr bwMode="auto">
          <a:xfrm>
            <a:off x="0" y="953433"/>
            <a:ext cx="46440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Certaines parties de la protéine sont attirées par d’autres parties de la protéine par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création de liaisons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hy-drogène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intramoléculaires.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537520"/>
            <a:ext cx="4067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Compléter les schémas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en représentant ces interactions par des pointillés de couleur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650828"/>
            <a:ext cx="4355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sym typeface="Wingdings"/>
              </a:rPr>
              <a:t>   </a:t>
            </a:r>
            <a:r>
              <a:rPr lang="fr-FR" sz="2000" b="1" dirty="0" smtClean="0"/>
              <a:t>-</a:t>
            </a:r>
            <a:r>
              <a:rPr lang="fr-FR" sz="2000" i="1" dirty="0" smtClean="0"/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Pourquoi les protéines sont-elles détruites dés lors que la température dépasse 50 à 60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34"/>
          <p:cNvSpPr txBox="1">
            <a:spLocks noChangeArrowheads="1"/>
          </p:cNvSpPr>
          <p:nvPr/>
        </p:nvSpPr>
        <p:spPr bwMode="auto">
          <a:xfrm>
            <a:off x="0" y="4658940"/>
            <a:ext cx="3275856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Au-delà de cette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tempé-rature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liaisons H sont détruites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  <a:p>
            <a:pPr algn="just"/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endParaRPr lang="fr-FR" sz="11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protéine perd alors sa forme particulière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ce qui l’empêche d’agir.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4644008" y="5373216"/>
            <a:ext cx="936104" cy="720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076056" y="6165304"/>
            <a:ext cx="864096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588224" y="4941168"/>
            <a:ext cx="864096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948264" y="5805264"/>
            <a:ext cx="864096" cy="720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444208" y="2132856"/>
            <a:ext cx="360040" cy="720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156176" y="2780928"/>
            <a:ext cx="360040" cy="720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804248" y="908720"/>
            <a:ext cx="360040" cy="720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5" grpId="0"/>
      <p:bldP spid="4101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2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Représentations planes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476672"/>
            <a:ext cx="274947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Formule développée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5536" y="908720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Tous les atomes sont représentés avec l’ensemble des liaisons qui les relient à leur(s) voisin(s).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512" y="1700808"/>
            <a:ext cx="341792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Formule semi-développée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95536" y="2132856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A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tomes d’hydrogène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regroupés autour de l’atome auquel ils sont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liés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79512" y="2636912"/>
            <a:ext cx="280557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Formule topologique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95536" y="3068960"/>
            <a:ext cx="8496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Les liaisons C – H ne sont pas représentées et les liaisons C – C sont représentées par des segments. Si rien n’est précisé, chaque extrémité de segment représente un atome de carbone portant autant d’atomes d’hydrogène que nécessaire pour avoir quatre doublets liants.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9613" y="5373216"/>
            <a:ext cx="2087562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427538" y="5444653"/>
            <a:ext cx="208915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04025" y="5444653"/>
            <a:ext cx="208915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b="89258"/>
          <a:stretch>
            <a:fillRect/>
          </a:stretch>
        </p:blipFill>
        <p:spPr bwMode="auto">
          <a:xfrm>
            <a:off x="0" y="4509120"/>
            <a:ext cx="9144000" cy="576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 l="5430" t="29080" r="61968" b="31440"/>
          <a:stretch>
            <a:fillRect/>
          </a:stretch>
        </p:blipFill>
        <p:spPr bwMode="auto">
          <a:xfrm>
            <a:off x="2195736" y="5157191"/>
            <a:ext cx="2520280" cy="17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6596" t="15957" r="83167" b="71958"/>
          <a:stretch>
            <a:fillRect/>
          </a:stretch>
        </p:blipFill>
        <p:spPr bwMode="auto">
          <a:xfrm>
            <a:off x="323528" y="5445224"/>
            <a:ext cx="1440160" cy="99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 l="44444" t="43359" r="22954" b="45773"/>
          <a:stretch>
            <a:fillRect/>
          </a:stretch>
        </p:blipFill>
        <p:spPr bwMode="auto">
          <a:xfrm>
            <a:off x="4932040" y="573325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>
          <a:xfrm flipV="1">
            <a:off x="7668344" y="5805264"/>
            <a:ext cx="576064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8244408" y="5805264"/>
            <a:ext cx="576064" cy="288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/>
      <p:bldP spid="4103" grpId="0" animBg="1"/>
      <p:bldP spid="4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sym typeface="Wingdings"/>
              </a:rPr>
              <a:t>    </a:t>
            </a:r>
            <a:r>
              <a:rPr lang="fr-FR" sz="2000" b="1" dirty="0" smtClean="0"/>
              <a:t>-</a:t>
            </a:r>
            <a:r>
              <a:rPr lang="fr-FR" sz="2000" i="1" dirty="0" smtClean="0"/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Pourquoi les protéines sont-elles détruites dés lors que la température dépasse 50 à 60 °C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34"/>
          <p:cNvSpPr txBox="1">
            <a:spLocks noChangeArrowheads="1"/>
          </p:cNvSpPr>
          <p:nvPr/>
        </p:nvSpPr>
        <p:spPr bwMode="auto">
          <a:xfrm>
            <a:off x="539552" y="3326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Au-delà de cette température,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liaisons hydrogène sont détruites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protéine perd alors sa forme particulière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ce qui l’empêche d’agir.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600" y="1484784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0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Stéréoisomères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CONFIGURATION</a:t>
            </a:r>
            <a:endParaRPr lang="fr-FR" sz="20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3245762"/>
            <a:ext cx="8194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Origines possibles de la </a:t>
            </a:r>
            <a:r>
              <a:rPr lang="fr-FR" sz="20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stéréoisomérie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configuration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4" y="3677810"/>
            <a:ext cx="6120680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Présence d’atomes ou de groupes d’atomes particuliers appelés </a:t>
            </a:r>
            <a:r>
              <a:rPr lang="fr-FR" sz="2000" b="1" i="1" u="sng" dirty="0" smtClean="0"/>
              <a:t>CENTRES STEREOGENES</a:t>
            </a:r>
            <a:r>
              <a:rPr lang="fr-FR" sz="2000" dirty="0" smtClean="0"/>
              <a:t>. </a:t>
            </a:r>
            <a:endParaRPr lang="fr-FR" sz="20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14647" t="21840" r="25819" b="63880"/>
          <a:stretch>
            <a:fillRect/>
          </a:stretch>
        </p:blipFill>
        <p:spPr bwMode="auto">
          <a:xfrm>
            <a:off x="2195736" y="4457704"/>
            <a:ext cx="4896544" cy="66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4" y="6309320"/>
            <a:ext cx="8892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6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Repérer les atomes de carbone asymétriques dans ces molécules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 l="17638" t="40319" r="68187" b="36161"/>
          <a:stretch>
            <a:fillRect/>
          </a:stretch>
        </p:blipFill>
        <p:spPr bwMode="auto">
          <a:xfrm>
            <a:off x="6271389" y="1700808"/>
            <a:ext cx="1468963" cy="137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 l="54966" t="41159" r="33221" b="36161"/>
          <a:stretch>
            <a:fillRect/>
          </a:stretch>
        </p:blipFill>
        <p:spPr bwMode="auto">
          <a:xfrm>
            <a:off x="7919864" y="1700808"/>
            <a:ext cx="1224136" cy="132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9512" y="1919041"/>
            <a:ext cx="6048672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CONFIGURATION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est obligé de </a:t>
            </a:r>
            <a:r>
              <a:rPr lang="fr-FR" sz="20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cas-ser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des liaisons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passer de l’un à l’autre.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5176929"/>
            <a:ext cx="8784976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 de carbone ASYMETRIQUE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atome de </a:t>
            </a:r>
            <a:r>
              <a:rPr lang="fr-FR" sz="2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car-bone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attaché à 4 atomes ou à 4 groupes d’atomes différents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sur une molécule, on les repère par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astérisque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63183">
            <a:off x="6430240" y="2470856"/>
            <a:ext cx="659423" cy="41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93535">
            <a:off x="7008599" y="2140402"/>
            <a:ext cx="659423" cy="41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2290" grpId="0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4647" t="21840" r="25819" b="63880"/>
          <a:stretch>
            <a:fillRect/>
          </a:stretch>
        </p:blipFill>
        <p:spPr bwMode="auto">
          <a:xfrm>
            <a:off x="2195736" y="44624"/>
            <a:ext cx="4896544" cy="66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132856"/>
            <a:ext cx="8892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6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Repérer les atomes de carbone asymétriques dans ces molécules</a:t>
            </a: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80928"/>
            <a:ext cx="1675814" cy="80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3096344" cy="7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2646131" cy="24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861048"/>
            <a:ext cx="2646129" cy="133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573016"/>
            <a:ext cx="2184506" cy="13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3573016"/>
            <a:ext cx="1814430" cy="134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211960" y="2420888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56792" y="2361074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43608" y="3501008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96336" y="4725144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15616" y="4509120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5301208"/>
            <a:ext cx="8784976" cy="400110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2 agencements spatiaux possibles </a:t>
            </a:r>
            <a:r>
              <a:rPr lang="fr-FR" sz="2000" dirty="0" smtClean="0"/>
              <a:t>autour d’un atome de carbone asymétrique</a:t>
            </a:r>
            <a:endParaRPr lang="fr-FR" sz="2000" dirty="0"/>
          </a:p>
        </p:txBody>
      </p:sp>
      <p:sp>
        <p:nvSpPr>
          <p:cNvPr id="19" name="Rectangle 18"/>
          <p:cNvSpPr/>
          <p:nvPr/>
        </p:nvSpPr>
        <p:spPr>
          <a:xfrm>
            <a:off x="179512" y="6309320"/>
            <a:ext cx="8784976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</a:rPr>
              <a:t>DESCRIPTEUR STEREOCHIMIQUE </a:t>
            </a:r>
            <a:r>
              <a:rPr lang="fr-FR" sz="2400" b="1" u="sng" dirty="0" smtClean="0"/>
              <a:t>(R)</a:t>
            </a:r>
            <a:r>
              <a:rPr lang="fr-FR" sz="2000" b="1" u="sng" dirty="0" smtClean="0">
                <a:solidFill>
                  <a:srgbClr val="FF0000"/>
                </a:solidFill>
              </a:rPr>
              <a:t> ou </a:t>
            </a:r>
            <a:r>
              <a:rPr lang="fr-FR" sz="2400" b="1" u="sng" dirty="0" smtClean="0"/>
              <a:t>(S)</a:t>
            </a:r>
            <a:r>
              <a:rPr lang="fr-FR" sz="2000" dirty="0" smtClean="0"/>
              <a:t> en suivant les </a:t>
            </a:r>
            <a:r>
              <a:rPr lang="fr-FR" sz="2000" b="1" u="sng" dirty="0" smtClean="0">
                <a:solidFill>
                  <a:srgbClr val="FF0000"/>
                </a:solidFill>
              </a:rPr>
              <a:t>règles CIP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4283968" y="580526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512" y="839614"/>
            <a:ext cx="8784976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 de carbone ASYMETRIQUE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atome de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car-bone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attaché à 4 atomes ou à 4 groupes d’atomes différents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sur une molécule, on les repère par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astérisque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36912"/>
            <a:ext cx="9144000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404664"/>
            <a:ext cx="9144000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u="sng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Règles </a:t>
            </a:r>
            <a:r>
              <a:rPr lang="fr-FR" sz="2000" b="1" i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de priorité de </a:t>
            </a:r>
            <a:r>
              <a:rPr lang="fr-FR" sz="2000" b="1" i="1" u="sng" dirty="0" err="1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Cahn</a:t>
            </a:r>
            <a:r>
              <a:rPr lang="fr-FR" sz="2000" b="1" i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, Ingold et Prelog (règles CIP)</a:t>
            </a:r>
            <a:r>
              <a:rPr lang="fr-FR" sz="2000" b="1" i="1" dirty="0">
                <a:ea typeface="Calibri" pitchFamily="34" charset="0"/>
                <a:sym typeface="Wingdings 2" pitchFamily="18" charset="2"/>
              </a:rPr>
              <a:t> 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:</a:t>
            </a:r>
          </a:p>
          <a:p>
            <a:pPr indent="449263" algn="just" eaLnBrk="0" hangingPunct="0">
              <a:defRPr/>
            </a:pPr>
            <a:endParaRPr lang="fr-FR" sz="800" dirty="0"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</a:rPr>
              <a:t>Classer les atomes du 1</a:t>
            </a:r>
            <a:r>
              <a:rPr lang="fr-FR" sz="2000" baseline="30000" dirty="0">
                <a:ea typeface="Calibri" pitchFamily="34" charset="0"/>
                <a:sym typeface="Wingdings" pitchFamily="2" charset="2"/>
              </a:rPr>
              <a:t>er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 rang (ceux directement liés au C*) par </a:t>
            </a:r>
            <a:r>
              <a:rPr lang="fr-FR" sz="2000" b="1" u="sng" dirty="0">
                <a:ea typeface="Calibri" pitchFamily="34" charset="0"/>
                <a:sym typeface="Wingdings" pitchFamily="2" charset="2"/>
              </a:rPr>
              <a:t>numéro atomique décroissant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.</a:t>
            </a:r>
          </a:p>
          <a:p>
            <a:pPr algn="just" eaLnBrk="0" hangingPunct="0">
              <a:defRPr/>
            </a:pPr>
            <a:endParaRPr lang="fr-FR" sz="800" dirty="0">
              <a:sym typeface="Wingdings" pitchFamily="2" charset="2"/>
            </a:endParaRPr>
          </a:p>
          <a:p>
            <a:pPr algn="just" eaLnBrk="0" hangingPunct="0"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</a:rPr>
              <a:t>En cas d’égalité au premier rang, appliquer la même règle avec les atomes adjacents (atomes du 2</a:t>
            </a:r>
            <a:r>
              <a:rPr lang="fr-FR" sz="2000" baseline="30000" dirty="0">
                <a:ea typeface="Calibri" pitchFamily="34" charset="0"/>
                <a:sym typeface="Wingdings" pitchFamily="2" charset="2"/>
              </a:rPr>
              <a:t>ème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 rang) …</a:t>
            </a:r>
          </a:p>
          <a:p>
            <a:pPr algn="just" eaLnBrk="0" hangingPunct="0">
              <a:defRPr/>
            </a:pPr>
            <a:endParaRPr lang="fr-FR" sz="800" dirty="0">
              <a:sym typeface="Wingdings" pitchFamily="2" charset="2"/>
            </a:endParaRPr>
          </a:p>
          <a:p>
            <a:pPr algn="just" eaLnBrk="0" hangingPunct="0"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</a:rPr>
              <a:t>Des liaisons multiples sont considérées comme autant de liaisons simples en faisant apparaître entre parenthèses des atomes fantômes (C), (N), (O) …</a:t>
            </a:r>
            <a:endParaRPr lang="fr-FR" sz="2000" dirty="0">
              <a:ea typeface="Calibri" pitchFamily="34" charset="0"/>
              <a:sym typeface="Wingdings" pitchFamily="2" charset="2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20859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123728" y="3501008"/>
            <a:ext cx="424847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dirty="0"/>
              <a:t>Rotation </a:t>
            </a:r>
            <a:r>
              <a:rPr lang="fr-FR" sz="2000" b="1" dirty="0"/>
              <a:t>(1) </a:t>
            </a:r>
            <a:r>
              <a:rPr lang="fr-FR" sz="2000" b="1" dirty="0">
                <a:sym typeface="Wingdings" pitchFamily="2" charset="2"/>
              </a:rPr>
              <a:t> (2)  (3) </a:t>
            </a:r>
            <a:r>
              <a:rPr lang="fr-FR" sz="2000" dirty="0">
                <a:sym typeface="Wingdings" pitchFamily="2" charset="2"/>
              </a:rPr>
              <a:t>dans le sens des aiguilles d’une montre :</a:t>
            </a:r>
          </a:p>
          <a:p>
            <a:pPr algn="ctr"/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Configuration </a:t>
            </a:r>
            <a:r>
              <a:rPr lang="fr-FR" sz="3600" b="1" u="sng" dirty="0">
                <a:solidFill>
                  <a:srgbClr val="FF0000"/>
                </a:solidFill>
                <a:sym typeface="Wingdings" pitchFamily="2" charset="2"/>
              </a:rPr>
              <a:t>R</a:t>
            </a:r>
          </a:p>
          <a:p>
            <a:pPr algn="ctr"/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400" b="1" dirty="0" err="1">
                <a:solidFill>
                  <a:srgbClr val="006600"/>
                </a:solidFill>
                <a:sym typeface="Wingdings" pitchFamily="2" charset="2"/>
              </a:rPr>
              <a:t>Rectus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 = droite)</a:t>
            </a:r>
            <a:endParaRPr lang="fr-FR" sz="1400" b="1" dirty="0">
              <a:solidFill>
                <a:srgbClr val="006600"/>
              </a:solidFill>
            </a:endParaRPr>
          </a:p>
          <a:p>
            <a:pPr algn="ctr"/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636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dirty="0"/>
              <a:t>      </a:t>
            </a:r>
            <a:r>
              <a:rPr lang="fr-FR" sz="2000" dirty="0"/>
              <a:t>Une fois l’ordre de priorité établi selon les règles CIP, orienter la molécule en plaçant </a:t>
            </a:r>
            <a:r>
              <a:rPr lang="fr-FR" sz="2000" u="sng" dirty="0"/>
              <a:t>le substituant </a:t>
            </a:r>
            <a:r>
              <a:rPr lang="fr-FR" sz="2000" b="1" u="sng" dirty="0"/>
              <a:t>(4)</a:t>
            </a:r>
            <a:r>
              <a:rPr lang="fr-FR" sz="2000" u="sng" dirty="0"/>
              <a:t> </a:t>
            </a:r>
            <a:r>
              <a:rPr lang="fr-FR" sz="2000" b="1" i="1" u="sng" dirty="0"/>
              <a:t>derrière</a:t>
            </a:r>
            <a:r>
              <a:rPr lang="fr-FR" sz="2000" dirty="0"/>
              <a:t> le plan de la feuille.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123728" y="5229200"/>
            <a:ext cx="424847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dirty="0"/>
              <a:t>Rotation </a:t>
            </a:r>
            <a:r>
              <a:rPr lang="fr-FR" sz="2000" b="1" dirty="0"/>
              <a:t>(1) </a:t>
            </a:r>
            <a:r>
              <a:rPr lang="fr-FR" sz="2000" b="1" dirty="0">
                <a:sym typeface="Wingdings" pitchFamily="2" charset="2"/>
              </a:rPr>
              <a:t> (2)  (3) </a:t>
            </a:r>
            <a:r>
              <a:rPr lang="fr-FR" sz="2000" dirty="0">
                <a:sym typeface="Wingdings" pitchFamily="2" charset="2"/>
              </a:rPr>
              <a:t>dans le sens </a:t>
            </a:r>
            <a:r>
              <a:rPr lang="fr-FR" sz="2000" dirty="0" smtClean="0">
                <a:sym typeface="Wingdings" pitchFamily="2" charset="2"/>
              </a:rPr>
              <a:t>inverse des </a:t>
            </a:r>
            <a:r>
              <a:rPr lang="fr-FR" sz="2000" dirty="0">
                <a:sym typeface="Wingdings" pitchFamily="2" charset="2"/>
              </a:rPr>
              <a:t>aiguilles d’une montre :</a:t>
            </a:r>
          </a:p>
          <a:p>
            <a:pPr algn="ctr"/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Configuration </a:t>
            </a:r>
            <a:r>
              <a:rPr lang="fr-FR" sz="3600" b="1" u="sng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endParaRPr lang="fr-FR" sz="36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400" b="1" dirty="0" smtClean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400" b="1" dirty="0" err="1" smtClean="0">
                <a:solidFill>
                  <a:srgbClr val="006600"/>
                </a:solidFill>
                <a:sym typeface="Wingdings" pitchFamily="2" charset="2"/>
              </a:rPr>
              <a:t>Sinister</a:t>
            </a:r>
            <a:r>
              <a:rPr lang="fr-FR" sz="2400" b="1" dirty="0" smtClean="0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= </a:t>
            </a:r>
            <a:r>
              <a:rPr lang="fr-FR" sz="2400" b="1" dirty="0" smtClean="0">
                <a:solidFill>
                  <a:srgbClr val="006600"/>
                </a:solidFill>
                <a:sym typeface="Wingdings" pitchFamily="2" charset="2"/>
              </a:rPr>
              <a:t>gauche)</a:t>
            </a:r>
            <a:endParaRPr lang="fr-FR" sz="1400" b="1" dirty="0">
              <a:solidFill>
                <a:srgbClr val="006600"/>
              </a:solidFill>
            </a:endParaRPr>
          </a:p>
          <a:p>
            <a:pPr algn="ctr"/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867275"/>
            <a:ext cx="20002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/>
      <p:bldP spid="4" grpId="0" animBg="1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1835696" cy="171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907704" y="0"/>
            <a:ext cx="2592288" cy="17728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dirty="0"/>
              <a:t>Rotation </a:t>
            </a:r>
            <a:r>
              <a:rPr lang="fr-FR" sz="2000" b="1" dirty="0"/>
              <a:t>(1) </a:t>
            </a:r>
            <a:r>
              <a:rPr lang="fr-FR" sz="1400" b="1" dirty="0">
                <a:sym typeface="Wingdings" pitchFamily="2" charset="2"/>
              </a:rPr>
              <a:t></a:t>
            </a:r>
            <a:r>
              <a:rPr lang="fr-FR" sz="2000" b="1" dirty="0">
                <a:sym typeface="Wingdings" pitchFamily="2" charset="2"/>
              </a:rPr>
              <a:t> (2) </a:t>
            </a:r>
            <a:r>
              <a:rPr lang="fr-FR" sz="1400" b="1" dirty="0">
                <a:sym typeface="Wingdings" pitchFamily="2" charset="2"/>
              </a:rPr>
              <a:t></a:t>
            </a:r>
            <a:r>
              <a:rPr lang="fr-FR" sz="2000" b="1" dirty="0">
                <a:sym typeface="Wingdings" pitchFamily="2" charset="2"/>
              </a:rPr>
              <a:t> (3) </a:t>
            </a:r>
            <a:r>
              <a:rPr lang="fr-FR" sz="2000" dirty="0">
                <a:sym typeface="Wingdings" pitchFamily="2" charset="2"/>
              </a:rPr>
              <a:t>dans le sens des aiguilles d’une </a:t>
            </a:r>
            <a:r>
              <a:rPr lang="fr-FR" sz="2000" dirty="0" smtClean="0">
                <a:sym typeface="Wingdings" pitchFamily="2" charset="2"/>
              </a:rPr>
              <a:t>montre:</a:t>
            </a:r>
            <a:endParaRPr lang="fr-FR" sz="2000" dirty="0">
              <a:sym typeface="Wingdings" pitchFamily="2" charset="2"/>
            </a:endParaRPr>
          </a:p>
          <a:p>
            <a:pPr algn="ctr"/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Configuration </a:t>
            </a:r>
            <a:r>
              <a:rPr lang="fr-FR" sz="2800" b="1" u="sng" dirty="0">
                <a:solidFill>
                  <a:srgbClr val="FF0000"/>
                </a:solidFill>
                <a:sym typeface="Wingdings" pitchFamily="2" charset="2"/>
              </a:rPr>
              <a:t>R</a:t>
            </a:r>
            <a:endParaRPr lang="fr-FR" sz="36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400" b="1" dirty="0" err="1">
                <a:solidFill>
                  <a:srgbClr val="006600"/>
                </a:solidFill>
                <a:sym typeface="Wingdings" pitchFamily="2" charset="2"/>
              </a:rPr>
              <a:t>Rectus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 = droite)</a:t>
            </a:r>
            <a:endParaRPr lang="fr-FR" sz="1400" b="1" dirty="0">
              <a:solidFill>
                <a:srgbClr val="006600"/>
              </a:solidFill>
            </a:endParaRPr>
          </a:p>
          <a:p>
            <a:pPr algn="ctr"/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0349" y="0"/>
            <a:ext cx="1853651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00808"/>
            <a:ext cx="564248" cy="6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187624" y="1844824"/>
            <a:ext cx="7956376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b="1" u="sng" dirty="0" smtClean="0"/>
              <a:t>Astuce</a:t>
            </a:r>
            <a:r>
              <a:rPr lang="fr-FR" i="1" dirty="0" smtClean="0"/>
              <a:t> : le </a:t>
            </a:r>
            <a:r>
              <a:rPr lang="fr-FR" i="1" dirty="0"/>
              <a:t>raisonnement est inversé si on place le </a:t>
            </a:r>
            <a:r>
              <a:rPr lang="fr-FR" i="1" dirty="0" smtClean="0"/>
              <a:t>substituant </a:t>
            </a:r>
            <a:r>
              <a:rPr lang="fr-FR" b="1" dirty="0" smtClean="0"/>
              <a:t>(4) </a:t>
            </a:r>
            <a:r>
              <a:rPr lang="fr-FR" i="1" dirty="0"/>
              <a:t>en </a:t>
            </a:r>
            <a:r>
              <a:rPr lang="fr-FR" i="1" u="sng" dirty="0"/>
              <a:t>avant</a:t>
            </a:r>
            <a:r>
              <a:rPr lang="fr-FR" i="1" dirty="0"/>
              <a:t> du plan</a:t>
            </a:r>
            <a:r>
              <a:rPr lang="fr-FR" i="1" dirty="0" smtClean="0"/>
              <a:t>.</a:t>
            </a:r>
            <a:endParaRPr lang="fr-FR" i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34888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just"/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la configuration absolue des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carbones asymétriques des molécules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ci-dessous :</a:t>
            </a: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107505" y="3429992"/>
          <a:ext cx="1632292" cy="1439168"/>
        </p:xfrm>
        <a:graphic>
          <a:graphicData uri="http://schemas.openxmlformats.org/presentationml/2006/ole">
            <p:oleObj spid="_x0000_s46082" name="ISIS/Draw Sketch" r:id="rId6" imgW="752400" imgH="666720" progId="ISISServer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851920" y="3366009"/>
          <a:ext cx="2462046" cy="1484784"/>
        </p:xfrm>
        <a:graphic>
          <a:graphicData uri="http://schemas.openxmlformats.org/presentationml/2006/ole">
            <p:oleObj spid="_x0000_s46083" name="ISIS/Draw Sketch" r:id="rId7" imgW="1104840" imgH="666720" progId="ISISServer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53018" y="3798676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78733" y="3772349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57867" y="2996952"/>
            <a:ext cx="43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a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52906" y="4378107"/>
            <a:ext cx="43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b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572000" y="0"/>
            <a:ext cx="2664296" cy="17728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dirty="0"/>
              <a:t>Rotation </a:t>
            </a:r>
            <a:r>
              <a:rPr lang="fr-FR" sz="2000" b="1" dirty="0"/>
              <a:t>(1) </a:t>
            </a:r>
            <a:r>
              <a:rPr lang="fr-FR" sz="1400" b="1" dirty="0">
                <a:sym typeface="Wingdings" pitchFamily="2" charset="2"/>
              </a:rPr>
              <a:t></a:t>
            </a:r>
            <a:r>
              <a:rPr lang="fr-FR" sz="2000" b="1" dirty="0">
                <a:sym typeface="Wingdings" pitchFamily="2" charset="2"/>
              </a:rPr>
              <a:t> (2) </a:t>
            </a:r>
            <a:r>
              <a:rPr lang="fr-FR" sz="1400" b="1" dirty="0">
                <a:sym typeface="Wingdings" pitchFamily="2" charset="2"/>
              </a:rPr>
              <a:t></a:t>
            </a:r>
            <a:r>
              <a:rPr lang="fr-FR" sz="2000" b="1" dirty="0">
                <a:sym typeface="Wingdings" pitchFamily="2" charset="2"/>
              </a:rPr>
              <a:t> (3) </a:t>
            </a:r>
            <a:r>
              <a:rPr lang="fr-FR" sz="2000" dirty="0">
                <a:sym typeface="Wingdings" pitchFamily="2" charset="2"/>
              </a:rPr>
              <a:t>dans le sens </a:t>
            </a:r>
            <a:r>
              <a:rPr lang="fr-FR" sz="2000" dirty="0" smtClean="0">
                <a:sym typeface="Wingdings" pitchFamily="2" charset="2"/>
              </a:rPr>
              <a:t>inverse des </a:t>
            </a:r>
            <a:r>
              <a:rPr lang="fr-FR" sz="2000" dirty="0">
                <a:sym typeface="Wingdings" pitchFamily="2" charset="2"/>
              </a:rPr>
              <a:t>aiguilles d’une </a:t>
            </a:r>
            <a:r>
              <a:rPr lang="fr-FR" sz="2000" dirty="0" smtClean="0">
                <a:sym typeface="Wingdings" pitchFamily="2" charset="2"/>
              </a:rPr>
              <a:t>montre :</a:t>
            </a:r>
            <a:endParaRPr lang="fr-FR" sz="2000" dirty="0">
              <a:sym typeface="Wingdings" pitchFamily="2" charset="2"/>
            </a:endParaRPr>
          </a:p>
          <a:p>
            <a:pPr algn="ctr"/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Configuration </a:t>
            </a:r>
            <a:r>
              <a:rPr lang="fr-FR" sz="2800" b="1" u="sng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endParaRPr lang="fr-FR" sz="36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400" b="1" dirty="0" smtClean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400" b="1" dirty="0" err="1" smtClean="0">
                <a:solidFill>
                  <a:srgbClr val="006600"/>
                </a:solidFill>
                <a:sym typeface="Wingdings" pitchFamily="2" charset="2"/>
              </a:rPr>
              <a:t>Sinister</a:t>
            </a:r>
            <a:r>
              <a:rPr lang="fr-FR" sz="2400" b="1" dirty="0" smtClean="0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= </a:t>
            </a:r>
            <a:r>
              <a:rPr lang="fr-FR" sz="2400" b="1" dirty="0" smtClean="0">
                <a:solidFill>
                  <a:srgbClr val="006600"/>
                </a:solidFill>
                <a:sym typeface="Wingdings" pitchFamily="2" charset="2"/>
              </a:rPr>
              <a:t>gauche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)</a:t>
            </a:r>
            <a:endParaRPr lang="fr-FR" sz="1400" b="1" dirty="0">
              <a:solidFill>
                <a:srgbClr val="006600"/>
              </a:solidFill>
            </a:endParaRPr>
          </a:p>
          <a:p>
            <a:pPr algn="ctr"/>
            <a:endParaRPr lang="fr-FR" b="1" u="sng" dirty="0">
              <a:solidFill>
                <a:srgbClr val="FF00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2279357" y="3166676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351365" y="3886756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783413" y="367073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2783413" y="287864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2351365" y="424679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07704" y="3909906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 flipV="1">
            <a:off x="2279357" y="4390812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783413" y="503888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2783413" y="4318804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43" name="Rectangle 42"/>
          <p:cNvSpPr/>
          <p:nvPr/>
        </p:nvSpPr>
        <p:spPr>
          <a:xfrm>
            <a:off x="3203848" y="371703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03848" y="292494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3848" y="508518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03848" y="436510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3568" y="305966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37890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7504" y="472514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87624" y="458112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395536" y="3284984"/>
            <a:ext cx="1476721" cy="1868672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61" h="1868672">
                <a:moveTo>
                  <a:pt x="0" y="1656184"/>
                </a:moveTo>
                <a:cubicBezTo>
                  <a:pt x="123211" y="1868672"/>
                  <a:pt x="841717" y="1836204"/>
                  <a:pt x="1027439" y="1656184"/>
                </a:cubicBezTo>
                <a:cubicBezTo>
                  <a:pt x="1213161" y="1476164"/>
                  <a:pt x="1198172" y="852094"/>
                  <a:pt x="1114331" y="576063"/>
                </a:cubicBezTo>
                <a:cubicBezTo>
                  <a:pt x="1030490" y="300032"/>
                  <a:pt x="783856" y="45334"/>
                  <a:pt x="524391" y="0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6671845" y="3189826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743853" y="3909906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75901" y="3693882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7175901" y="29017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6743853" y="426994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300192" y="3933056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H="1" flipV="1">
            <a:off x="6671845" y="4413962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175901" y="5062034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baseline="-25000" dirty="0"/>
          </a:p>
        </p:txBody>
      </p:sp>
      <p:sp>
        <p:nvSpPr>
          <p:cNvPr id="55" name="Rectangle 54"/>
          <p:cNvSpPr/>
          <p:nvPr/>
        </p:nvSpPr>
        <p:spPr>
          <a:xfrm>
            <a:off x="7175901" y="434195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56" name="Rectangle 55"/>
          <p:cNvSpPr/>
          <p:nvPr/>
        </p:nvSpPr>
        <p:spPr>
          <a:xfrm>
            <a:off x="8460432" y="37890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96336" y="294809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388424" y="551723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96336" y="438825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7668344" y="357301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7668344" y="3933056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7668344" y="4005064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7668344" y="4941168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668344" y="5301208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7668344" y="537321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8028384" y="407707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3" name="Rectangle 72"/>
          <p:cNvSpPr/>
          <p:nvPr/>
        </p:nvSpPr>
        <p:spPr>
          <a:xfrm>
            <a:off x="8028384" y="371703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4" name="Rectangle 73"/>
          <p:cNvSpPr/>
          <p:nvPr/>
        </p:nvSpPr>
        <p:spPr>
          <a:xfrm>
            <a:off x="8028384" y="335699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5" name="Rectangle 74"/>
          <p:cNvSpPr/>
          <p:nvPr/>
        </p:nvSpPr>
        <p:spPr>
          <a:xfrm>
            <a:off x="8028384" y="472514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6" name="Rectangle 75"/>
          <p:cNvSpPr/>
          <p:nvPr/>
        </p:nvSpPr>
        <p:spPr>
          <a:xfrm>
            <a:off x="8028384" y="508518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7" name="Rectangle 76"/>
          <p:cNvSpPr/>
          <p:nvPr/>
        </p:nvSpPr>
        <p:spPr>
          <a:xfrm>
            <a:off x="8028384" y="5445224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78" name="Rectangle 77"/>
          <p:cNvSpPr/>
          <p:nvPr/>
        </p:nvSpPr>
        <p:spPr>
          <a:xfrm>
            <a:off x="4860032" y="299695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83968" y="472514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364088" y="465313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851920" y="37890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3" name="Connecteur droit 82"/>
          <p:cNvCxnSpPr/>
          <p:nvPr/>
        </p:nvCxnSpPr>
        <p:spPr>
          <a:xfrm>
            <a:off x="3707904" y="2708920"/>
            <a:ext cx="0" cy="3744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rme libre 84"/>
          <p:cNvSpPr/>
          <p:nvPr/>
        </p:nvSpPr>
        <p:spPr>
          <a:xfrm>
            <a:off x="3815915" y="3212975"/>
            <a:ext cx="2040226" cy="2173949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  <a:gd name="connsiteX0" fmla="*/ 0 w 1420208"/>
              <a:gd name="connsiteY0" fmla="*/ 0 h 2172241"/>
              <a:gd name="connsiteX1" fmla="*/ 1204908 w 1420208"/>
              <a:gd name="connsiteY1" fmla="*/ 2016224 h 2172241"/>
              <a:gd name="connsiteX2" fmla="*/ 1291800 w 1420208"/>
              <a:gd name="connsiteY2" fmla="*/ 936103 h 2172241"/>
              <a:gd name="connsiteX3" fmla="*/ 701860 w 1420208"/>
              <a:gd name="connsiteY3" fmla="*/ 360040 h 2172241"/>
              <a:gd name="connsiteX0" fmla="*/ 0 w 1420208"/>
              <a:gd name="connsiteY0" fmla="*/ 864095 h 3036336"/>
              <a:gd name="connsiteX1" fmla="*/ 1204908 w 1420208"/>
              <a:gd name="connsiteY1" fmla="*/ 2880319 h 3036336"/>
              <a:gd name="connsiteX2" fmla="*/ 1291800 w 1420208"/>
              <a:gd name="connsiteY2" fmla="*/ 1800198 h 3036336"/>
              <a:gd name="connsiteX3" fmla="*/ 1123969 w 1420208"/>
              <a:gd name="connsiteY3" fmla="*/ 0 h 3036336"/>
              <a:gd name="connsiteX0" fmla="*/ 0 w 2024803"/>
              <a:gd name="connsiteY0" fmla="*/ 864095 h 2928325"/>
              <a:gd name="connsiteX1" fmla="*/ 1204908 w 2024803"/>
              <a:gd name="connsiteY1" fmla="*/ 2880319 h 2928325"/>
              <a:gd name="connsiteX2" fmla="*/ 2011313 w 2024803"/>
              <a:gd name="connsiteY2" fmla="*/ 1152128 h 2928325"/>
              <a:gd name="connsiteX3" fmla="*/ 1123969 w 2024803"/>
              <a:gd name="connsiteY3" fmla="*/ 0 h 2928325"/>
              <a:gd name="connsiteX0" fmla="*/ 0 w 2109907"/>
              <a:gd name="connsiteY0" fmla="*/ 864095 h 2064231"/>
              <a:gd name="connsiteX1" fmla="*/ 532406 w 2109907"/>
              <a:gd name="connsiteY1" fmla="*/ 2016225 h 2064231"/>
              <a:gd name="connsiteX2" fmla="*/ 2011313 w 2109907"/>
              <a:gd name="connsiteY2" fmla="*/ 1152128 h 2064231"/>
              <a:gd name="connsiteX3" fmla="*/ 1123969 w 2109907"/>
              <a:gd name="connsiteY3" fmla="*/ 0 h 2064231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123969 w 2070469"/>
              <a:gd name="connsiteY4" fmla="*/ 0 h 2173949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833843 w 2070469"/>
              <a:gd name="connsiteY4" fmla="*/ 288033 h 2173949"/>
              <a:gd name="connsiteX5" fmla="*/ 1123969 w 2070469"/>
              <a:gd name="connsiteY5" fmla="*/ 0 h 2173949"/>
              <a:gd name="connsiteX0" fmla="*/ 29579 w 2100048"/>
              <a:gd name="connsiteY0" fmla="*/ 864095 h 2173949"/>
              <a:gd name="connsiteX1" fmla="*/ 88734 w 2100048"/>
              <a:gd name="connsiteY1" fmla="*/ 1440161 h 2173949"/>
              <a:gd name="connsiteX2" fmla="*/ 561985 w 2100048"/>
              <a:gd name="connsiteY2" fmla="*/ 2016225 h 2173949"/>
              <a:gd name="connsiteX3" fmla="*/ 1508485 w 2100048"/>
              <a:gd name="connsiteY3" fmla="*/ 1872209 h 2173949"/>
              <a:gd name="connsiteX4" fmla="*/ 2040892 w 2100048"/>
              <a:gd name="connsiteY4" fmla="*/ 1152128 h 2173949"/>
              <a:gd name="connsiteX5" fmla="*/ 1863422 w 2100048"/>
              <a:gd name="connsiteY5" fmla="*/ 288033 h 2173949"/>
              <a:gd name="connsiteX6" fmla="*/ 1153548 w 2100048"/>
              <a:gd name="connsiteY6" fmla="*/ 0 h 2173949"/>
              <a:gd name="connsiteX0" fmla="*/ 29579 w 1952156"/>
              <a:gd name="connsiteY0" fmla="*/ 864095 h 2173949"/>
              <a:gd name="connsiteX1" fmla="*/ 88734 w 1952156"/>
              <a:gd name="connsiteY1" fmla="*/ 1440161 h 2173949"/>
              <a:gd name="connsiteX2" fmla="*/ 561985 w 1952156"/>
              <a:gd name="connsiteY2" fmla="*/ 2016225 h 2173949"/>
              <a:gd name="connsiteX3" fmla="*/ 1508485 w 1952156"/>
              <a:gd name="connsiteY3" fmla="*/ 1872209 h 2173949"/>
              <a:gd name="connsiteX4" fmla="*/ 1685954 w 1952156"/>
              <a:gd name="connsiteY4" fmla="*/ 1080121 h 2173949"/>
              <a:gd name="connsiteX5" fmla="*/ 1863422 w 1952156"/>
              <a:gd name="connsiteY5" fmla="*/ 288033 h 2173949"/>
              <a:gd name="connsiteX6" fmla="*/ 1153548 w 1952156"/>
              <a:gd name="connsiteY6" fmla="*/ 0 h 2173949"/>
              <a:gd name="connsiteX0" fmla="*/ 29579 w 1922578"/>
              <a:gd name="connsiteY0" fmla="*/ 864095 h 2173949"/>
              <a:gd name="connsiteX1" fmla="*/ 88734 w 1922578"/>
              <a:gd name="connsiteY1" fmla="*/ 1440161 h 2173949"/>
              <a:gd name="connsiteX2" fmla="*/ 561985 w 1922578"/>
              <a:gd name="connsiteY2" fmla="*/ 2016225 h 2173949"/>
              <a:gd name="connsiteX3" fmla="*/ 1508485 w 1922578"/>
              <a:gd name="connsiteY3" fmla="*/ 1872209 h 2173949"/>
              <a:gd name="connsiteX4" fmla="*/ 1863422 w 1922578"/>
              <a:gd name="connsiteY4" fmla="*/ 288033 h 2173949"/>
              <a:gd name="connsiteX5" fmla="*/ 1153548 w 1922578"/>
              <a:gd name="connsiteY5" fmla="*/ 0 h 2173949"/>
              <a:gd name="connsiteX0" fmla="*/ 29579 w 1676094"/>
              <a:gd name="connsiteY0" fmla="*/ 864095 h 2173949"/>
              <a:gd name="connsiteX1" fmla="*/ 88734 w 1676094"/>
              <a:gd name="connsiteY1" fmla="*/ 1440161 h 2173949"/>
              <a:gd name="connsiteX2" fmla="*/ 561985 w 1676094"/>
              <a:gd name="connsiteY2" fmla="*/ 2016225 h 2173949"/>
              <a:gd name="connsiteX3" fmla="*/ 1508485 w 1676094"/>
              <a:gd name="connsiteY3" fmla="*/ 1872209 h 2173949"/>
              <a:gd name="connsiteX4" fmla="*/ 1567642 w 1676094"/>
              <a:gd name="connsiteY4" fmla="*/ 648073 h 2173949"/>
              <a:gd name="connsiteX5" fmla="*/ 1153548 w 1676094"/>
              <a:gd name="connsiteY5" fmla="*/ 0 h 217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094" h="2173949">
                <a:moveTo>
                  <a:pt x="29579" y="864095"/>
                </a:moveTo>
                <a:cubicBezTo>
                  <a:pt x="58441" y="954300"/>
                  <a:pt x="0" y="1248139"/>
                  <a:pt x="88734" y="1440161"/>
                </a:cubicBezTo>
                <a:cubicBezTo>
                  <a:pt x="177468" y="1632183"/>
                  <a:pt x="344363" y="1938411"/>
                  <a:pt x="561985" y="2016225"/>
                </a:cubicBezTo>
                <a:cubicBezTo>
                  <a:pt x="765176" y="2173949"/>
                  <a:pt x="1340876" y="2100234"/>
                  <a:pt x="1508485" y="1872209"/>
                </a:cubicBezTo>
                <a:cubicBezTo>
                  <a:pt x="1676094" y="1644184"/>
                  <a:pt x="1626798" y="960108"/>
                  <a:pt x="1567642" y="648073"/>
                </a:cubicBezTo>
                <a:cubicBezTo>
                  <a:pt x="1478908" y="468053"/>
                  <a:pt x="1250236" y="89537"/>
                  <a:pt x="1153548" y="0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107505" y="5373216"/>
            <a:ext cx="2808311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inverse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des aiguilles d’une montre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derrière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endParaRPr lang="fr-FR" sz="2000" b="1" dirty="0">
              <a:sym typeface="Wingdings" pitchFamily="2" charset="2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779912" y="5373216"/>
            <a:ext cx="2592288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inverse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des aiguilles d’une montre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devant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endParaRPr lang="fr-FR" sz="2000" b="1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5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500"/>
                            </p:stCondLst>
                            <p:childTnLst>
                              <p:par>
                                <p:cTn id="3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  <p:bldP spid="16" grpId="0"/>
      <p:bldP spid="17" grpId="0"/>
      <p:bldP spid="25" grpId="0"/>
      <p:bldP spid="26" grpId="0"/>
      <p:bldP spid="22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37" grpId="0"/>
      <p:bldP spid="39" grpId="0"/>
      <p:bldP spid="52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5" grpId="0" animBg="1"/>
      <p:bldP spid="66" grpId="0" animBg="1"/>
      <p:bldP spid="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3995936" y="2276872"/>
            <a:ext cx="2664296" cy="1138773"/>
          </a:xfrm>
          <a:prstGeom prst="rect">
            <a:avLst/>
          </a:prstGeom>
          <a:solidFill>
            <a:srgbClr val="C6EAE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inverse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des aiguilles d’une montre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devant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endParaRPr lang="fr-FR" sz="2000" b="1" dirty="0">
              <a:sym typeface="Wingdings" pitchFamily="2" charset="2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23528" y="5877272"/>
            <a:ext cx="237626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/>
              <a:buChar char="ð"/>
            </a:pP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horaire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devant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endParaRPr lang="fr-FR" sz="2000" b="1" dirty="0">
              <a:sym typeface="Wingdings" pitchFamily="2" charset="2"/>
            </a:endParaRP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107505" y="477664"/>
          <a:ext cx="1632292" cy="1439168"/>
        </p:xfrm>
        <a:graphic>
          <a:graphicData uri="http://schemas.openxmlformats.org/presentationml/2006/ole">
            <p:oleObj spid="_x0000_s47106" name="ISIS/Draw Sketch" r:id="rId3" imgW="752400" imgH="666720" progId="ISISServer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851920" y="413681"/>
          <a:ext cx="2462046" cy="1484784"/>
        </p:xfrm>
        <a:graphic>
          <a:graphicData uri="http://schemas.openxmlformats.org/presentationml/2006/ole">
            <p:oleObj spid="_x0000_s47107" name="ISIS/Draw Sketch" r:id="rId4" imgW="1104840" imgH="666720" progId="ISISServer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53018" y="846348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78733" y="820021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57867" y="44624"/>
            <a:ext cx="43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a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52906" y="1425779"/>
            <a:ext cx="43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b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2279357" y="214348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351365" y="93442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783413" y="71840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2783413" y="-7368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2351365" y="1294468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07704" y="957578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 flipV="1">
            <a:off x="2279357" y="1438484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783413" y="208655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2783413" y="136647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43" name="Rectangle 42"/>
          <p:cNvSpPr/>
          <p:nvPr/>
        </p:nvSpPr>
        <p:spPr>
          <a:xfrm>
            <a:off x="3203848" y="76470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03848" y="-2738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3848" y="213285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03848" y="141277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3568" y="1073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7504" y="177281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87624" y="162880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395536" y="332656"/>
            <a:ext cx="1476721" cy="1868672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61" h="1868672">
                <a:moveTo>
                  <a:pt x="0" y="1656184"/>
                </a:moveTo>
                <a:cubicBezTo>
                  <a:pt x="123211" y="1868672"/>
                  <a:pt x="841717" y="1836204"/>
                  <a:pt x="1027439" y="1656184"/>
                </a:cubicBezTo>
                <a:cubicBezTo>
                  <a:pt x="1213161" y="1476164"/>
                  <a:pt x="1198172" y="852094"/>
                  <a:pt x="1114331" y="576063"/>
                </a:cubicBezTo>
                <a:cubicBezTo>
                  <a:pt x="1030490" y="300032"/>
                  <a:pt x="783856" y="45334"/>
                  <a:pt x="524391" y="0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2195847"/>
            <a:ext cx="2592288" cy="1138773"/>
          </a:xfrm>
          <a:prstGeom prst="rect">
            <a:avLst/>
          </a:prstGeom>
          <a:solidFill>
            <a:srgbClr val="C6EAE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inverse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des aiguilles d’une montre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derrière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endParaRPr lang="fr-FR" sz="2000" b="1" dirty="0">
              <a:sym typeface="Wingdings" pitchFamily="2" charset="2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6671845" y="237498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743853" y="95757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75901" y="741554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7175901" y="-5053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6743853" y="1317618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300192" y="980728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H="1" flipV="1">
            <a:off x="6671845" y="1461634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175901" y="2109706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baseline="-25000" dirty="0"/>
          </a:p>
        </p:txBody>
      </p:sp>
      <p:sp>
        <p:nvSpPr>
          <p:cNvPr id="55" name="Rectangle 54"/>
          <p:cNvSpPr/>
          <p:nvPr/>
        </p:nvSpPr>
        <p:spPr>
          <a:xfrm>
            <a:off x="7175901" y="138962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56" name="Rectangle 55"/>
          <p:cNvSpPr/>
          <p:nvPr/>
        </p:nvSpPr>
        <p:spPr>
          <a:xfrm>
            <a:off x="8460432" y="83671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96336" y="-423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388424" y="256490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96336" y="143592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7668344" y="620688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7668344" y="980728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7668344" y="105273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7668344" y="1988840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668344" y="2348880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7668344" y="2420888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8028384" y="112474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3" name="Rectangle 72"/>
          <p:cNvSpPr/>
          <p:nvPr/>
        </p:nvSpPr>
        <p:spPr>
          <a:xfrm>
            <a:off x="8028384" y="76470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4" name="Rectangle 73"/>
          <p:cNvSpPr/>
          <p:nvPr/>
        </p:nvSpPr>
        <p:spPr>
          <a:xfrm>
            <a:off x="8028384" y="40466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5" name="Rectangle 74"/>
          <p:cNvSpPr/>
          <p:nvPr/>
        </p:nvSpPr>
        <p:spPr>
          <a:xfrm>
            <a:off x="8028384" y="177281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6" name="Rectangle 75"/>
          <p:cNvSpPr/>
          <p:nvPr/>
        </p:nvSpPr>
        <p:spPr>
          <a:xfrm>
            <a:off x="8028384" y="213285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7" name="Rectangle 76"/>
          <p:cNvSpPr/>
          <p:nvPr/>
        </p:nvSpPr>
        <p:spPr>
          <a:xfrm>
            <a:off x="8028384" y="249289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78" name="Rectangle 77"/>
          <p:cNvSpPr/>
          <p:nvPr/>
        </p:nvSpPr>
        <p:spPr>
          <a:xfrm>
            <a:off x="4860032" y="4462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83968" y="177281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364088" y="170080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851920" y="83671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3" name="Connecteur droit 82"/>
          <p:cNvCxnSpPr/>
          <p:nvPr/>
        </p:nvCxnSpPr>
        <p:spPr>
          <a:xfrm>
            <a:off x="3707904" y="-243408"/>
            <a:ext cx="0" cy="3456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rme libre 84"/>
          <p:cNvSpPr/>
          <p:nvPr/>
        </p:nvSpPr>
        <p:spPr>
          <a:xfrm>
            <a:off x="3815915" y="260647"/>
            <a:ext cx="2040226" cy="2173949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  <a:gd name="connsiteX0" fmla="*/ 0 w 1420208"/>
              <a:gd name="connsiteY0" fmla="*/ 0 h 2172241"/>
              <a:gd name="connsiteX1" fmla="*/ 1204908 w 1420208"/>
              <a:gd name="connsiteY1" fmla="*/ 2016224 h 2172241"/>
              <a:gd name="connsiteX2" fmla="*/ 1291800 w 1420208"/>
              <a:gd name="connsiteY2" fmla="*/ 936103 h 2172241"/>
              <a:gd name="connsiteX3" fmla="*/ 701860 w 1420208"/>
              <a:gd name="connsiteY3" fmla="*/ 360040 h 2172241"/>
              <a:gd name="connsiteX0" fmla="*/ 0 w 1420208"/>
              <a:gd name="connsiteY0" fmla="*/ 864095 h 3036336"/>
              <a:gd name="connsiteX1" fmla="*/ 1204908 w 1420208"/>
              <a:gd name="connsiteY1" fmla="*/ 2880319 h 3036336"/>
              <a:gd name="connsiteX2" fmla="*/ 1291800 w 1420208"/>
              <a:gd name="connsiteY2" fmla="*/ 1800198 h 3036336"/>
              <a:gd name="connsiteX3" fmla="*/ 1123969 w 1420208"/>
              <a:gd name="connsiteY3" fmla="*/ 0 h 3036336"/>
              <a:gd name="connsiteX0" fmla="*/ 0 w 2024803"/>
              <a:gd name="connsiteY0" fmla="*/ 864095 h 2928325"/>
              <a:gd name="connsiteX1" fmla="*/ 1204908 w 2024803"/>
              <a:gd name="connsiteY1" fmla="*/ 2880319 h 2928325"/>
              <a:gd name="connsiteX2" fmla="*/ 2011313 w 2024803"/>
              <a:gd name="connsiteY2" fmla="*/ 1152128 h 2928325"/>
              <a:gd name="connsiteX3" fmla="*/ 1123969 w 2024803"/>
              <a:gd name="connsiteY3" fmla="*/ 0 h 2928325"/>
              <a:gd name="connsiteX0" fmla="*/ 0 w 2109907"/>
              <a:gd name="connsiteY0" fmla="*/ 864095 h 2064231"/>
              <a:gd name="connsiteX1" fmla="*/ 532406 w 2109907"/>
              <a:gd name="connsiteY1" fmla="*/ 2016225 h 2064231"/>
              <a:gd name="connsiteX2" fmla="*/ 2011313 w 2109907"/>
              <a:gd name="connsiteY2" fmla="*/ 1152128 h 2064231"/>
              <a:gd name="connsiteX3" fmla="*/ 1123969 w 2109907"/>
              <a:gd name="connsiteY3" fmla="*/ 0 h 2064231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123969 w 2070469"/>
              <a:gd name="connsiteY4" fmla="*/ 0 h 2173949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833843 w 2070469"/>
              <a:gd name="connsiteY4" fmla="*/ 288033 h 2173949"/>
              <a:gd name="connsiteX5" fmla="*/ 1123969 w 2070469"/>
              <a:gd name="connsiteY5" fmla="*/ 0 h 2173949"/>
              <a:gd name="connsiteX0" fmla="*/ 29579 w 2100048"/>
              <a:gd name="connsiteY0" fmla="*/ 864095 h 2173949"/>
              <a:gd name="connsiteX1" fmla="*/ 88734 w 2100048"/>
              <a:gd name="connsiteY1" fmla="*/ 1440161 h 2173949"/>
              <a:gd name="connsiteX2" fmla="*/ 561985 w 2100048"/>
              <a:gd name="connsiteY2" fmla="*/ 2016225 h 2173949"/>
              <a:gd name="connsiteX3" fmla="*/ 1508485 w 2100048"/>
              <a:gd name="connsiteY3" fmla="*/ 1872209 h 2173949"/>
              <a:gd name="connsiteX4" fmla="*/ 2040892 w 2100048"/>
              <a:gd name="connsiteY4" fmla="*/ 1152128 h 2173949"/>
              <a:gd name="connsiteX5" fmla="*/ 1863422 w 2100048"/>
              <a:gd name="connsiteY5" fmla="*/ 288033 h 2173949"/>
              <a:gd name="connsiteX6" fmla="*/ 1153548 w 2100048"/>
              <a:gd name="connsiteY6" fmla="*/ 0 h 2173949"/>
              <a:gd name="connsiteX0" fmla="*/ 29579 w 1952156"/>
              <a:gd name="connsiteY0" fmla="*/ 864095 h 2173949"/>
              <a:gd name="connsiteX1" fmla="*/ 88734 w 1952156"/>
              <a:gd name="connsiteY1" fmla="*/ 1440161 h 2173949"/>
              <a:gd name="connsiteX2" fmla="*/ 561985 w 1952156"/>
              <a:gd name="connsiteY2" fmla="*/ 2016225 h 2173949"/>
              <a:gd name="connsiteX3" fmla="*/ 1508485 w 1952156"/>
              <a:gd name="connsiteY3" fmla="*/ 1872209 h 2173949"/>
              <a:gd name="connsiteX4" fmla="*/ 1685954 w 1952156"/>
              <a:gd name="connsiteY4" fmla="*/ 1080121 h 2173949"/>
              <a:gd name="connsiteX5" fmla="*/ 1863422 w 1952156"/>
              <a:gd name="connsiteY5" fmla="*/ 288033 h 2173949"/>
              <a:gd name="connsiteX6" fmla="*/ 1153548 w 1952156"/>
              <a:gd name="connsiteY6" fmla="*/ 0 h 2173949"/>
              <a:gd name="connsiteX0" fmla="*/ 29579 w 1922578"/>
              <a:gd name="connsiteY0" fmla="*/ 864095 h 2173949"/>
              <a:gd name="connsiteX1" fmla="*/ 88734 w 1922578"/>
              <a:gd name="connsiteY1" fmla="*/ 1440161 h 2173949"/>
              <a:gd name="connsiteX2" fmla="*/ 561985 w 1922578"/>
              <a:gd name="connsiteY2" fmla="*/ 2016225 h 2173949"/>
              <a:gd name="connsiteX3" fmla="*/ 1508485 w 1922578"/>
              <a:gd name="connsiteY3" fmla="*/ 1872209 h 2173949"/>
              <a:gd name="connsiteX4" fmla="*/ 1863422 w 1922578"/>
              <a:gd name="connsiteY4" fmla="*/ 288033 h 2173949"/>
              <a:gd name="connsiteX5" fmla="*/ 1153548 w 1922578"/>
              <a:gd name="connsiteY5" fmla="*/ 0 h 2173949"/>
              <a:gd name="connsiteX0" fmla="*/ 29579 w 1676094"/>
              <a:gd name="connsiteY0" fmla="*/ 864095 h 2173949"/>
              <a:gd name="connsiteX1" fmla="*/ 88734 w 1676094"/>
              <a:gd name="connsiteY1" fmla="*/ 1440161 h 2173949"/>
              <a:gd name="connsiteX2" fmla="*/ 561985 w 1676094"/>
              <a:gd name="connsiteY2" fmla="*/ 2016225 h 2173949"/>
              <a:gd name="connsiteX3" fmla="*/ 1508485 w 1676094"/>
              <a:gd name="connsiteY3" fmla="*/ 1872209 h 2173949"/>
              <a:gd name="connsiteX4" fmla="*/ 1567642 w 1676094"/>
              <a:gd name="connsiteY4" fmla="*/ 648073 h 2173949"/>
              <a:gd name="connsiteX5" fmla="*/ 1153548 w 1676094"/>
              <a:gd name="connsiteY5" fmla="*/ 0 h 217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094" h="2173949">
                <a:moveTo>
                  <a:pt x="29579" y="864095"/>
                </a:moveTo>
                <a:cubicBezTo>
                  <a:pt x="58441" y="954300"/>
                  <a:pt x="0" y="1248139"/>
                  <a:pt x="88734" y="1440161"/>
                </a:cubicBezTo>
                <a:cubicBezTo>
                  <a:pt x="177468" y="1632183"/>
                  <a:pt x="344363" y="1938411"/>
                  <a:pt x="561985" y="2016225"/>
                </a:cubicBezTo>
                <a:cubicBezTo>
                  <a:pt x="765176" y="2173949"/>
                  <a:pt x="1340876" y="2100234"/>
                  <a:pt x="1508485" y="1872209"/>
                </a:cubicBezTo>
                <a:cubicBezTo>
                  <a:pt x="1676094" y="1644184"/>
                  <a:pt x="1626798" y="960108"/>
                  <a:pt x="1567642" y="648073"/>
                </a:cubicBezTo>
                <a:cubicBezTo>
                  <a:pt x="1478908" y="468053"/>
                  <a:pt x="1250236" y="89537"/>
                  <a:pt x="1153548" y="0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6" name="Object 3"/>
          <p:cNvGraphicFramePr>
            <a:graphicFrameLocks noChangeAspect="1"/>
          </p:cNvGraphicFramePr>
          <p:nvPr/>
        </p:nvGraphicFramePr>
        <p:xfrm>
          <a:off x="0" y="4228184"/>
          <a:ext cx="2698978" cy="1628800"/>
        </p:xfrm>
        <a:graphic>
          <a:graphicData uri="http://schemas.openxmlformats.org/presentationml/2006/ole">
            <p:oleObj spid="_x0000_s47108" name="ISIS/Draw Sketch" r:id="rId5" imgW="1314360" imgH="790560" progId="ISISServer">
              <p:embed/>
            </p:oleObj>
          </a:graphicData>
        </a:graphic>
      </p:graphicFrame>
      <p:sp>
        <p:nvSpPr>
          <p:cNvPr id="67" name="ZoneTexte 66"/>
          <p:cNvSpPr txBox="1"/>
          <p:nvPr/>
        </p:nvSpPr>
        <p:spPr>
          <a:xfrm>
            <a:off x="1187624" y="4746992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51520" y="4300192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619672" y="4588224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b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718293" y="4590782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d</a:t>
            </a:r>
            <a:endParaRPr lang="fr-FR" sz="3200" b="1" dirty="0">
              <a:solidFill>
                <a:srgbClr val="FF0000"/>
              </a:solidFill>
            </a:endParaRPr>
          </a:p>
        </p:txBody>
      </p:sp>
      <p:cxnSp>
        <p:nvCxnSpPr>
          <p:cNvPr id="64" name="Connecteur droit 63"/>
          <p:cNvCxnSpPr/>
          <p:nvPr/>
        </p:nvCxnSpPr>
        <p:spPr>
          <a:xfrm flipV="1">
            <a:off x="3380963" y="4077072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3452971" y="4797152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885019" y="52292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88" name="Rectangle 87"/>
          <p:cNvSpPr/>
          <p:nvPr/>
        </p:nvSpPr>
        <p:spPr>
          <a:xfrm>
            <a:off x="3885019" y="4437112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89" name="Connecteur droit 88"/>
          <p:cNvCxnSpPr/>
          <p:nvPr/>
        </p:nvCxnSpPr>
        <p:spPr>
          <a:xfrm>
            <a:off x="3452971" y="5157192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904860" y="4820302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91" name="Connecteur droit 90"/>
          <p:cNvCxnSpPr/>
          <p:nvPr/>
        </p:nvCxnSpPr>
        <p:spPr>
          <a:xfrm flipH="1" flipV="1">
            <a:off x="3380963" y="5301208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3923928" y="371703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93" name="Rectangle 92"/>
          <p:cNvSpPr/>
          <p:nvPr/>
        </p:nvSpPr>
        <p:spPr>
          <a:xfrm>
            <a:off x="3885019" y="5877272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394885" y="37890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355976" y="530120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220072" y="450912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99" name="Connecteur droit 98"/>
          <p:cNvCxnSpPr/>
          <p:nvPr/>
        </p:nvCxnSpPr>
        <p:spPr>
          <a:xfrm flipV="1">
            <a:off x="4427984" y="429309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4427984" y="4653136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4427984" y="4725144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788024" y="479715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103" name="Rectangle 102"/>
          <p:cNvSpPr/>
          <p:nvPr/>
        </p:nvSpPr>
        <p:spPr>
          <a:xfrm>
            <a:off x="4788024" y="4437112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104" name="Rectangle 103"/>
          <p:cNvSpPr/>
          <p:nvPr/>
        </p:nvSpPr>
        <p:spPr>
          <a:xfrm>
            <a:off x="4788024" y="407707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105" name="Rectangle 104"/>
          <p:cNvSpPr/>
          <p:nvPr/>
        </p:nvSpPr>
        <p:spPr>
          <a:xfrm>
            <a:off x="5220072" y="602128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06" name="Connecteur droit 105"/>
          <p:cNvCxnSpPr/>
          <p:nvPr/>
        </p:nvCxnSpPr>
        <p:spPr>
          <a:xfrm flipV="1">
            <a:off x="4427984" y="5805264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4427984" y="6165304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4427984" y="6237312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4788024" y="630932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110" name="Rectangle 109"/>
          <p:cNvSpPr/>
          <p:nvPr/>
        </p:nvSpPr>
        <p:spPr>
          <a:xfrm>
            <a:off x="4788024" y="594928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sz="2000" b="1" dirty="0"/>
          </a:p>
        </p:txBody>
      </p:sp>
      <p:sp>
        <p:nvSpPr>
          <p:cNvPr id="111" name="Rectangle 110"/>
          <p:cNvSpPr/>
          <p:nvPr/>
        </p:nvSpPr>
        <p:spPr>
          <a:xfrm>
            <a:off x="4788024" y="55892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112" name="Rectangle 111"/>
          <p:cNvSpPr/>
          <p:nvPr/>
        </p:nvSpPr>
        <p:spPr>
          <a:xfrm>
            <a:off x="395536" y="502027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547664" y="386814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83568" y="386814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23728" y="502027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6" name="Forme libre 115"/>
          <p:cNvSpPr/>
          <p:nvPr/>
        </p:nvSpPr>
        <p:spPr>
          <a:xfrm rot="2705730" flipV="1">
            <a:off x="163832" y="3591465"/>
            <a:ext cx="2443859" cy="2597036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  <a:gd name="connsiteX0" fmla="*/ 0 w 1420208"/>
              <a:gd name="connsiteY0" fmla="*/ 0 h 2172241"/>
              <a:gd name="connsiteX1" fmla="*/ 1204908 w 1420208"/>
              <a:gd name="connsiteY1" fmla="*/ 2016224 h 2172241"/>
              <a:gd name="connsiteX2" fmla="*/ 1291800 w 1420208"/>
              <a:gd name="connsiteY2" fmla="*/ 936103 h 2172241"/>
              <a:gd name="connsiteX3" fmla="*/ 701860 w 1420208"/>
              <a:gd name="connsiteY3" fmla="*/ 360040 h 2172241"/>
              <a:gd name="connsiteX0" fmla="*/ 0 w 1420208"/>
              <a:gd name="connsiteY0" fmla="*/ 864095 h 3036336"/>
              <a:gd name="connsiteX1" fmla="*/ 1204908 w 1420208"/>
              <a:gd name="connsiteY1" fmla="*/ 2880319 h 3036336"/>
              <a:gd name="connsiteX2" fmla="*/ 1291800 w 1420208"/>
              <a:gd name="connsiteY2" fmla="*/ 1800198 h 3036336"/>
              <a:gd name="connsiteX3" fmla="*/ 1123969 w 1420208"/>
              <a:gd name="connsiteY3" fmla="*/ 0 h 3036336"/>
              <a:gd name="connsiteX0" fmla="*/ 0 w 2024803"/>
              <a:gd name="connsiteY0" fmla="*/ 864095 h 2928325"/>
              <a:gd name="connsiteX1" fmla="*/ 1204908 w 2024803"/>
              <a:gd name="connsiteY1" fmla="*/ 2880319 h 2928325"/>
              <a:gd name="connsiteX2" fmla="*/ 2011313 w 2024803"/>
              <a:gd name="connsiteY2" fmla="*/ 1152128 h 2928325"/>
              <a:gd name="connsiteX3" fmla="*/ 1123969 w 2024803"/>
              <a:gd name="connsiteY3" fmla="*/ 0 h 2928325"/>
              <a:gd name="connsiteX0" fmla="*/ 0 w 2109907"/>
              <a:gd name="connsiteY0" fmla="*/ 864095 h 2064231"/>
              <a:gd name="connsiteX1" fmla="*/ 532406 w 2109907"/>
              <a:gd name="connsiteY1" fmla="*/ 2016225 h 2064231"/>
              <a:gd name="connsiteX2" fmla="*/ 2011313 w 2109907"/>
              <a:gd name="connsiteY2" fmla="*/ 1152128 h 2064231"/>
              <a:gd name="connsiteX3" fmla="*/ 1123969 w 2109907"/>
              <a:gd name="connsiteY3" fmla="*/ 0 h 2064231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123969 w 2070469"/>
              <a:gd name="connsiteY4" fmla="*/ 0 h 2173949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833843 w 2070469"/>
              <a:gd name="connsiteY4" fmla="*/ 288033 h 2173949"/>
              <a:gd name="connsiteX5" fmla="*/ 1123969 w 2070469"/>
              <a:gd name="connsiteY5" fmla="*/ 0 h 2173949"/>
              <a:gd name="connsiteX0" fmla="*/ 29579 w 2100048"/>
              <a:gd name="connsiteY0" fmla="*/ 864095 h 2173949"/>
              <a:gd name="connsiteX1" fmla="*/ 88734 w 2100048"/>
              <a:gd name="connsiteY1" fmla="*/ 1440161 h 2173949"/>
              <a:gd name="connsiteX2" fmla="*/ 561985 w 2100048"/>
              <a:gd name="connsiteY2" fmla="*/ 2016225 h 2173949"/>
              <a:gd name="connsiteX3" fmla="*/ 1508485 w 2100048"/>
              <a:gd name="connsiteY3" fmla="*/ 1872209 h 2173949"/>
              <a:gd name="connsiteX4" fmla="*/ 2040892 w 2100048"/>
              <a:gd name="connsiteY4" fmla="*/ 1152128 h 2173949"/>
              <a:gd name="connsiteX5" fmla="*/ 1863422 w 2100048"/>
              <a:gd name="connsiteY5" fmla="*/ 288033 h 2173949"/>
              <a:gd name="connsiteX6" fmla="*/ 1153548 w 2100048"/>
              <a:gd name="connsiteY6" fmla="*/ 0 h 2173949"/>
              <a:gd name="connsiteX0" fmla="*/ 29579 w 1952156"/>
              <a:gd name="connsiteY0" fmla="*/ 864095 h 2173949"/>
              <a:gd name="connsiteX1" fmla="*/ 88734 w 1952156"/>
              <a:gd name="connsiteY1" fmla="*/ 1440161 h 2173949"/>
              <a:gd name="connsiteX2" fmla="*/ 561985 w 1952156"/>
              <a:gd name="connsiteY2" fmla="*/ 2016225 h 2173949"/>
              <a:gd name="connsiteX3" fmla="*/ 1508485 w 1952156"/>
              <a:gd name="connsiteY3" fmla="*/ 1872209 h 2173949"/>
              <a:gd name="connsiteX4" fmla="*/ 1685954 w 1952156"/>
              <a:gd name="connsiteY4" fmla="*/ 1080121 h 2173949"/>
              <a:gd name="connsiteX5" fmla="*/ 1863422 w 1952156"/>
              <a:gd name="connsiteY5" fmla="*/ 288033 h 2173949"/>
              <a:gd name="connsiteX6" fmla="*/ 1153548 w 1952156"/>
              <a:gd name="connsiteY6" fmla="*/ 0 h 2173949"/>
              <a:gd name="connsiteX0" fmla="*/ 29579 w 1922578"/>
              <a:gd name="connsiteY0" fmla="*/ 864095 h 2173949"/>
              <a:gd name="connsiteX1" fmla="*/ 88734 w 1922578"/>
              <a:gd name="connsiteY1" fmla="*/ 1440161 h 2173949"/>
              <a:gd name="connsiteX2" fmla="*/ 561985 w 1922578"/>
              <a:gd name="connsiteY2" fmla="*/ 2016225 h 2173949"/>
              <a:gd name="connsiteX3" fmla="*/ 1508485 w 1922578"/>
              <a:gd name="connsiteY3" fmla="*/ 1872209 h 2173949"/>
              <a:gd name="connsiteX4" fmla="*/ 1863422 w 1922578"/>
              <a:gd name="connsiteY4" fmla="*/ 288033 h 2173949"/>
              <a:gd name="connsiteX5" fmla="*/ 1153548 w 1922578"/>
              <a:gd name="connsiteY5" fmla="*/ 0 h 2173949"/>
              <a:gd name="connsiteX0" fmla="*/ 29579 w 1676094"/>
              <a:gd name="connsiteY0" fmla="*/ 864095 h 2173949"/>
              <a:gd name="connsiteX1" fmla="*/ 88734 w 1676094"/>
              <a:gd name="connsiteY1" fmla="*/ 1440161 h 2173949"/>
              <a:gd name="connsiteX2" fmla="*/ 561985 w 1676094"/>
              <a:gd name="connsiteY2" fmla="*/ 2016225 h 2173949"/>
              <a:gd name="connsiteX3" fmla="*/ 1508485 w 1676094"/>
              <a:gd name="connsiteY3" fmla="*/ 1872209 h 2173949"/>
              <a:gd name="connsiteX4" fmla="*/ 1567642 w 1676094"/>
              <a:gd name="connsiteY4" fmla="*/ 648073 h 2173949"/>
              <a:gd name="connsiteX5" fmla="*/ 1153548 w 1676094"/>
              <a:gd name="connsiteY5" fmla="*/ 0 h 2173949"/>
              <a:gd name="connsiteX0" fmla="*/ 29579 w 1896871"/>
              <a:gd name="connsiteY0" fmla="*/ 864095 h 2173949"/>
              <a:gd name="connsiteX1" fmla="*/ 88734 w 1896871"/>
              <a:gd name="connsiteY1" fmla="*/ 1440161 h 2173949"/>
              <a:gd name="connsiteX2" fmla="*/ 561985 w 1896871"/>
              <a:gd name="connsiteY2" fmla="*/ 2016225 h 2173949"/>
              <a:gd name="connsiteX3" fmla="*/ 1508485 w 1896871"/>
              <a:gd name="connsiteY3" fmla="*/ 1872209 h 2173949"/>
              <a:gd name="connsiteX4" fmla="*/ 1837715 w 1896871"/>
              <a:gd name="connsiteY4" fmla="*/ 235324 h 2173949"/>
              <a:gd name="connsiteX5" fmla="*/ 1153548 w 1896871"/>
              <a:gd name="connsiteY5" fmla="*/ 0 h 2173949"/>
              <a:gd name="connsiteX0" fmla="*/ 29579 w 1896871"/>
              <a:gd name="connsiteY0" fmla="*/ 1428691 h 2738545"/>
              <a:gd name="connsiteX1" fmla="*/ 88734 w 1896871"/>
              <a:gd name="connsiteY1" fmla="*/ 2004757 h 2738545"/>
              <a:gd name="connsiteX2" fmla="*/ 561985 w 1896871"/>
              <a:gd name="connsiteY2" fmla="*/ 2580821 h 2738545"/>
              <a:gd name="connsiteX3" fmla="*/ 1508485 w 1896871"/>
              <a:gd name="connsiteY3" fmla="*/ 2436805 h 2738545"/>
              <a:gd name="connsiteX4" fmla="*/ 1837715 w 1896871"/>
              <a:gd name="connsiteY4" fmla="*/ 799920 h 2738545"/>
              <a:gd name="connsiteX5" fmla="*/ 583798 w 1896871"/>
              <a:gd name="connsiteY5" fmla="*/ 0 h 2738545"/>
              <a:gd name="connsiteX0" fmla="*/ 29579 w 1896871"/>
              <a:gd name="connsiteY0" fmla="*/ 2116630 h 3426484"/>
              <a:gd name="connsiteX1" fmla="*/ 88734 w 1896871"/>
              <a:gd name="connsiteY1" fmla="*/ 2692696 h 3426484"/>
              <a:gd name="connsiteX2" fmla="*/ 561985 w 1896871"/>
              <a:gd name="connsiteY2" fmla="*/ 3268760 h 3426484"/>
              <a:gd name="connsiteX3" fmla="*/ 1508485 w 1896871"/>
              <a:gd name="connsiteY3" fmla="*/ 3124744 h 3426484"/>
              <a:gd name="connsiteX4" fmla="*/ 1837715 w 1896871"/>
              <a:gd name="connsiteY4" fmla="*/ 1487859 h 3426484"/>
              <a:gd name="connsiteX5" fmla="*/ 583798 w 1896871"/>
              <a:gd name="connsiteY5" fmla="*/ 687939 h 3426484"/>
              <a:gd name="connsiteX0" fmla="*/ 29579 w 1887347"/>
              <a:gd name="connsiteY0" fmla="*/ 1732428 h 3042282"/>
              <a:gd name="connsiteX1" fmla="*/ 88734 w 1887347"/>
              <a:gd name="connsiteY1" fmla="*/ 2308494 h 3042282"/>
              <a:gd name="connsiteX2" fmla="*/ 561985 w 1887347"/>
              <a:gd name="connsiteY2" fmla="*/ 2884558 h 3042282"/>
              <a:gd name="connsiteX3" fmla="*/ 1508485 w 1887347"/>
              <a:gd name="connsiteY3" fmla="*/ 2740542 h 3042282"/>
              <a:gd name="connsiteX4" fmla="*/ 1837715 w 1887347"/>
              <a:gd name="connsiteY4" fmla="*/ 1103657 h 3042282"/>
              <a:gd name="connsiteX5" fmla="*/ 1210693 w 1887347"/>
              <a:gd name="connsiteY5" fmla="*/ 133320 h 3042282"/>
              <a:gd name="connsiteX6" fmla="*/ 583798 w 1887347"/>
              <a:gd name="connsiteY6" fmla="*/ 303737 h 3042282"/>
              <a:gd name="connsiteX0" fmla="*/ 29579 w 1887347"/>
              <a:gd name="connsiteY0" fmla="*/ 1910665 h 3220519"/>
              <a:gd name="connsiteX1" fmla="*/ 88734 w 1887347"/>
              <a:gd name="connsiteY1" fmla="*/ 2486731 h 3220519"/>
              <a:gd name="connsiteX2" fmla="*/ 561985 w 1887347"/>
              <a:gd name="connsiteY2" fmla="*/ 3062795 h 3220519"/>
              <a:gd name="connsiteX3" fmla="*/ 1508485 w 1887347"/>
              <a:gd name="connsiteY3" fmla="*/ 2918779 h 3220519"/>
              <a:gd name="connsiteX4" fmla="*/ 1837715 w 1887347"/>
              <a:gd name="connsiteY4" fmla="*/ 1281894 h 3220519"/>
              <a:gd name="connsiteX5" fmla="*/ 1210693 w 1887347"/>
              <a:gd name="connsiteY5" fmla="*/ 311557 h 3220519"/>
              <a:gd name="connsiteX6" fmla="*/ 583798 w 1887347"/>
              <a:gd name="connsiteY6" fmla="*/ 481974 h 3220519"/>
              <a:gd name="connsiteX0" fmla="*/ 29579 w 1893046"/>
              <a:gd name="connsiteY0" fmla="*/ 1910665 h 3220519"/>
              <a:gd name="connsiteX1" fmla="*/ 88734 w 1893046"/>
              <a:gd name="connsiteY1" fmla="*/ 2486731 h 3220519"/>
              <a:gd name="connsiteX2" fmla="*/ 561985 w 1893046"/>
              <a:gd name="connsiteY2" fmla="*/ 3062795 h 3220519"/>
              <a:gd name="connsiteX3" fmla="*/ 1542680 w 1893046"/>
              <a:gd name="connsiteY3" fmla="*/ 2475797 h 3220519"/>
              <a:gd name="connsiteX4" fmla="*/ 1837715 w 1893046"/>
              <a:gd name="connsiteY4" fmla="*/ 1281894 h 3220519"/>
              <a:gd name="connsiteX5" fmla="*/ 1210693 w 1893046"/>
              <a:gd name="connsiteY5" fmla="*/ 311557 h 3220519"/>
              <a:gd name="connsiteX6" fmla="*/ 583798 w 1893046"/>
              <a:gd name="connsiteY6" fmla="*/ 481974 h 3220519"/>
              <a:gd name="connsiteX0" fmla="*/ 0 w 1939338"/>
              <a:gd name="connsiteY0" fmla="*/ 2016722 h 3220519"/>
              <a:gd name="connsiteX1" fmla="*/ 135026 w 1939338"/>
              <a:gd name="connsiteY1" fmla="*/ 2486731 h 3220519"/>
              <a:gd name="connsiteX2" fmla="*/ 608277 w 1939338"/>
              <a:gd name="connsiteY2" fmla="*/ 3062795 h 3220519"/>
              <a:gd name="connsiteX3" fmla="*/ 1588972 w 1939338"/>
              <a:gd name="connsiteY3" fmla="*/ 2475797 h 3220519"/>
              <a:gd name="connsiteX4" fmla="*/ 1884007 w 1939338"/>
              <a:gd name="connsiteY4" fmla="*/ 1281894 h 3220519"/>
              <a:gd name="connsiteX5" fmla="*/ 1256985 w 1939338"/>
              <a:gd name="connsiteY5" fmla="*/ 311557 h 3220519"/>
              <a:gd name="connsiteX6" fmla="*/ 630090 w 1939338"/>
              <a:gd name="connsiteY6" fmla="*/ 481974 h 32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338" h="3220519">
                <a:moveTo>
                  <a:pt x="0" y="2016722"/>
                </a:moveTo>
                <a:cubicBezTo>
                  <a:pt x="28862" y="2106927"/>
                  <a:pt x="33647" y="2312386"/>
                  <a:pt x="135026" y="2486731"/>
                </a:cubicBezTo>
                <a:cubicBezTo>
                  <a:pt x="236405" y="2661076"/>
                  <a:pt x="390655" y="2984981"/>
                  <a:pt x="608277" y="3062795"/>
                </a:cubicBezTo>
                <a:cubicBezTo>
                  <a:pt x="811468" y="3220519"/>
                  <a:pt x="1376350" y="2772614"/>
                  <a:pt x="1588972" y="2475797"/>
                </a:cubicBezTo>
                <a:cubicBezTo>
                  <a:pt x="1801594" y="2178980"/>
                  <a:pt x="1939338" y="1642601"/>
                  <a:pt x="1884007" y="1281894"/>
                </a:cubicBezTo>
                <a:cubicBezTo>
                  <a:pt x="1828676" y="921187"/>
                  <a:pt x="1465971" y="444877"/>
                  <a:pt x="1256985" y="311557"/>
                </a:cubicBezTo>
                <a:cubicBezTo>
                  <a:pt x="753535" y="0"/>
                  <a:pt x="723406" y="482425"/>
                  <a:pt x="630090" y="481974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8" name="Connecteur droit 117"/>
          <p:cNvCxnSpPr/>
          <p:nvPr/>
        </p:nvCxnSpPr>
        <p:spPr>
          <a:xfrm>
            <a:off x="5868144" y="3401616"/>
            <a:ext cx="0" cy="3456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Object 4"/>
          <p:cNvGraphicFramePr>
            <a:graphicFrameLocks noChangeAspect="1"/>
          </p:cNvGraphicFramePr>
          <p:nvPr/>
        </p:nvGraphicFramePr>
        <p:xfrm>
          <a:off x="6084168" y="3932709"/>
          <a:ext cx="3111500" cy="2160587"/>
        </p:xfrm>
        <a:graphic>
          <a:graphicData uri="http://schemas.openxmlformats.org/presentationml/2006/ole">
            <p:oleObj spid="_x0000_s47110" name="ISIS/Draw Sketch" r:id="rId6" imgW="1143000" imgH="790560" progId="ISISServer">
              <p:embed/>
            </p:oleObj>
          </a:graphicData>
        </a:graphic>
      </p:graphicFrame>
      <p:sp>
        <p:nvSpPr>
          <p:cNvPr id="125" name="ZoneTexte 124"/>
          <p:cNvSpPr txBox="1"/>
          <p:nvPr/>
        </p:nvSpPr>
        <p:spPr>
          <a:xfrm>
            <a:off x="7596336" y="4652789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6994564" y="4485623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a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8146692" y="4485623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b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7921651" y="3433769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d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0"/>
                            </p:stCondLst>
                            <p:childTnLst>
                              <p:par>
                                <p:cTn id="2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000"/>
                            </p:stCondLst>
                            <p:childTnLst>
                              <p:par>
                                <p:cTn id="2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67" grpId="0"/>
      <p:bldP spid="68" grpId="0"/>
      <p:bldP spid="82" grpId="0"/>
      <p:bldP spid="84" grpId="0"/>
      <p:bldP spid="87" grpId="0"/>
      <p:bldP spid="88" grpId="0"/>
      <p:bldP spid="90" grpId="0"/>
      <p:bldP spid="92" grpId="0"/>
      <p:bldP spid="93" grpId="0"/>
      <p:bldP spid="95" grpId="0" animBg="1"/>
      <p:bldP spid="96" grpId="0" animBg="1"/>
      <p:bldP spid="98" grpId="0" animBg="1"/>
      <p:bldP spid="102" grpId="0"/>
      <p:bldP spid="103" grpId="0"/>
      <p:bldP spid="104" grpId="0"/>
      <p:bldP spid="105" grpId="0" animBg="1"/>
      <p:bldP spid="109" grpId="0"/>
      <p:bldP spid="110" grpId="0"/>
      <p:bldP spid="111" grpId="0"/>
      <p:bldP spid="112" grpId="0" animBg="1"/>
      <p:bldP spid="113" grpId="0" animBg="1"/>
      <p:bldP spid="114" grpId="0" animBg="1"/>
      <p:bldP spid="115" grpId="0" animBg="1"/>
      <p:bldP spid="116" grpId="0" animBg="1"/>
      <p:bldP spid="125" grpId="0"/>
      <p:bldP spid="126" grpId="0"/>
      <p:bldP spid="127" grpId="0"/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299020" y="5967628"/>
            <a:ext cx="237626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horaire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</a:p>
          <a:p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derrière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endParaRPr lang="fr-FR" sz="2000" b="1" dirty="0">
              <a:sym typeface="Wingdings" pitchFamily="2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720080"/>
          <a:ext cx="2698978" cy="1628800"/>
        </p:xfrm>
        <a:graphic>
          <a:graphicData uri="http://schemas.openxmlformats.org/presentationml/2006/ole">
            <p:oleObj spid="_x0000_s48130" name="ISIS/Draw Sketch" r:id="rId3" imgW="1314360" imgH="790560" progId="ISISServer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76049" y="1224136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41554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19672" y="1080120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b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8293" y="1082678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d</a:t>
            </a:r>
            <a:endParaRPr lang="fr-FR" sz="3200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402449" y="332656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474457" y="1052736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06505" y="157179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3906505" y="779711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474457" y="141277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53681" y="1075886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 flipV="1">
            <a:off x="3402449" y="1556792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12811" y="3562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3906505" y="2219871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3768" y="107633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7462" y="1643807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41558" y="851719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4449470" y="635695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49470" y="995735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49470" y="1067743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9510" y="113975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4809510" y="779711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4809510" y="41967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5241558" y="2363887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4449470" y="2147863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449470" y="2507903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449470" y="2579911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09510" y="265191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4809510" y="229187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4809510" y="193183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34" name="Rectangle 33"/>
          <p:cNvSpPr/>
          <p:nvPr/>
        </p:nvSpPr>
        <p:spPr>
          <a:xfrm>
            <a:off x="395536" y="151216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47664" y="3600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3568" y="3600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23728" y="151216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Forme libre 37"/>
          <p:cNvSpPr/>
          <p:nvPr/>
        </p:nvSpPr>
        <p:spPr>
          <a:xfrm rot="2705730" flipV="1">
            <a:off x="206615" y="5756"/>
            <a:ext cx="2379886" cy="2880190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  <a:gd name="connsiteX0" fmla="*/ 0 w 1420208"/>
              <a:gd name="connsiteY0" fmla="*/ 0 h 2172241"/>
              <a:gd name="connsiteX1" fmla="*/ 1204908 w 1420208"/>
              <a:gd name="connsiteY1" fmla="*/ 2016224 h 2172241"/>
              <a:gd name="connsiteX2" fmla="*/ 1291800 w 1420208"/>
              <a:gd name="connsiteY2" fmla="*/ 936103 h 2172241"/>
              <a:gd name="connsiteX3" fmla="*/ 701860 w 1420208"/>
              <a:gd name="connsiteY3" fmla="*/ 360040 h 2172241"/>
              <a:gd name="connsiteX0" fmla="*/ 0 w 1420208"/>
              <a:gd name="connsiteY0" fmla="*/ 864095 h 3036336"/>
              <a:gd name="connsiteX1" fmla="*/ 1204908 w 1420208"/>
              <a:gd name="connsiteY1" fmla="*/ 2880319 h 3036336"/>
              <a:gd name="connsiteX2" fmla="*/ 1291800 w 1420208"/>
              <a:gd name="connsiteY2" fmla="*/ 1800198 h 3036336"/>
              <a:gd name="connsiteX3" fmla="*/ 1123969 w 1420208"/>
              <a:gd name="connsiteY3" fmla="*/ 0 h 3036336"/>
              <a:gd name="connsiteX0" fmla="*/ 0 w 2024803"/>
              <a:gd name="connsiteY0" fmla="*/ 864095 h 2928325"/>
              <a:gd name="connsiteX1" fmla="*/ 1204908 w 2024803"/>
              <a:gd name="connsiteY1" fmla="*/ 2880319 h 2928325"/>
              <a:gd name="connsiteX2" fmla="*/ 2011313 w 2024803"/>
              <a:gd name="connsiteY2" fmla="*/ 1152128 h 2928325"/>
              <a:gd name="connsiteX3" fmla="*/ 1123969 w 2024803"/>
              <a:gd name="connsiteY3" fmla="*/ 0 h 2928325"/>
              <a:gd name="connsiteX0" fmla="*/ 0 w 2109907"/>
              <a:gd name="connsiteY0" fmla="*/ 864095 h 2064231"/>
              <a:gd name="connsiteX1" fmla="*/ 532406 w 2109907"/>
              <a:gd name="connsiteY1" fmla="*/ 2016225 h 2064231"/>
              <a:gd name="connsiteX2" fmla="*/ 2011313 w 2109907"/>
              <a:gd name="connsiteY2" fmla="*/ 1152128 h 2064231"/>
              <a:gd name="connsiteX3" fmla="*/ 1123969 w 2109907"/>
              <a:gd name="connsiteY3" fmla="*/ 0 h 2064231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123969 w 2070469"/>
              <a:gd name="connsiteY4" fmla="*/ 0 h 2173949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833843 w 2070469"/>
              <a:gd name="connsiteY4" fmla="*/ 288033 h 2173949"/>
              <a:gd name="connsiteX5" fmla="*/ 1123969 w 2070469"/>
              <a:gd name="connsiteY5" fmla="*/ 0 h 2173949"/>
              <a:gd name="connsiteX0" fmla="*/ 29579 w 2100048"/>
              <a:gd name="connsiteY0" fmla="*/ 864095 h 2173949"/>
              <a:gd name="connsiteX1" fmla="*/ 88734 w 2100048"/>
              <a:gd name="connsiteY1" fmla="*/ 1440161 h 2173949"/>
              <a:gd name="connsiteX2" fmla="*/ 561985 w 2100048"/>
              <a:gd name="connsiteY2" fmla="*/ 2016225 h 2173949"/>
              <a:gd name="connsiteX3" fmla="*/ 1508485 w 2100048"/>
              <a:gd name="connsiteY3" fmla="*/ 1872209 h 2173949"/>
              <a:gd name="connsiteX4" fmla="*/ 2040892 w 2100048"/>
              <a:gd name="connsiteY4" fmla="*/ 1152128 h 2173949"/>
              <a:gd name="connsiteX5" fmla="*/ 1863422 w 2100048"/>
              <a:gd name="connsiteY5" fmla="*/ 288033 h 2173949"/>
              <a:gd name="connsiteX6" fmla="*/ 1153548 w 2100048"/>
              <a:gd name="connsiteY6" fmla="*/ 0 h 2173949"/>
              <a:gd name="connsiteX0" fmla="*/ 29579 w 1952156"/>
              <a:gd name="connsiteY0" fmla="*/ 864095 h 2173949"/>
              <a:gd name="connsiteX1" fmla="*/ 88734 w 1952156"/>
              <a:gd name="connsiteY1" fmla="*/ 1440161 h 2173949"/>
              <a:gd name="connsiteX2" fmla="*/ 561985 w 1952156"/>
              <a:gd name="connsiteY2" fmla="*/ 2016225 h 2173949"/>
              <a:gd name="connsiteX3" fmla="*/ 1508485 w 1952156"/>
              <a:gd name="connsiteY3" fmla="*/ 1872209 h 2173949"/>
              <a:gd name="connsiteX4" fmla="*/ 1685954 w 1952156"/>
              <a:gd name="connsiteY4" fmla="*/ 1080121 h 2173949"/>
              <a:gd name="connsiteX5" fmla="*/ 1863422 w 1952156"/>
              <a:gd name="connsiteY5" fmla="*/ 288033 h 2173949"/>
              <a:gd name="connsiteX6" fmla="*/ 1153548 w 1952156"/>
              <a:gd name="connsiteY6" fmla="*/ 0 h 2173949"/>
              <a:gd name="connsiteX0" fmla="*/ 29579 w 1922578"/>
              <a:gd name="connsiteY0" fmla="*/ 864095 h 2173949"/>
              <a:gd name="connsiteX1" fmla="*/ 88734 w 1922578"/>
              <a:gd name="connsiteY1" fmla="*/ 1440161 h 2173949"/>
              <a:gd name="connsiteX2" fmla="*/ 561985 w 1922578"/>
              <a:gd name="connsiteY2" fmla="*/ 2016225 h 2173949"/>
              <a:gd name="connsiteX3" fmla="*/ 1508485 w 1922578"/>
              <a:gd name="connsiteY3" fmla="*/ 1872209 h 2173949"/>
              <a:gd name="connsiteX4" fmla="*/ 1863422 w 1922578"/>
              <a:gd name="connsiteY4" fmla="*/ 288033 h 2173949"/>
              <a:gd name="connsiteX5" fmla="*/ 1153548 w 1922578"/>
              <a:gd name="connsiteY5" fmla="*/ 0 h 2173949"/>
              <a:gd name="connsiteX0" fmla="*/ 29579 w 1676094"/>
              <a:gd name="connsiteY0" fmla="*/ 864095 h 2173949"/>
              <a:gd name="connsiteX1" fmla="*/ 88734 w 1676094"/>
              <a:gd name="connsiteY1" fmla="*/ 1440161 h 2173949"/>
              <a:gd name="connsiteX2" fmla="*/ 561985 w 1676094"/>
              <a:gd name="connsiteY2" fmla="*/ 2016225 h 2173949"/>
              <a:gd name="connsiteX3" fmla="*/ 1508485 w 1676094"/>
              <a:gd name="connsiteY3" fmla="*/ 1872209 h 2173949"/>
              <a:gd name="connsiteX4" fmla="*/ 1567642 w 1676094"/>
              <a:gd name="connsiteY4" fmla="*/ 648073 h 2173949"/>
              <a:gd name="connsiteX5" fmla="*/ 1153548 w 1676094"/>
              <a:gd name="connsiteY5" fmla="*/ 0 h 2173949"/>
              <a:gd name="connsiteX0" fmla="*/ 29579 w 1896871"/>
              <a:gd name="connsiteY0" fmla="*/ 864095 h 2173949"/>
              <a:gd name="connsiteX1" fmla="*/ 88734 w 1896871"/>
              <a:gd name="connsiteY1" fmla="*/ 1440161 h 2173949"/>
              <a:gd name="connsiteX2" fmla="*/ 561985 w 1896871"/>
              <a:gd name="connsiteY2" fmla="*/ 2016225 h 2173949"/>
              <a:gd name="connsiteX3" fmla="*/ 1508485 w 1896871"/>
              <a:gd name="connsiteY3" fmla="*/ 1872209 h 2173949"/>
              <a:gd name="connsiteX4" fmla="*/ 1837715 w 1896871"/>
              <a:gd name="connsiteY4" fmla="*/ 235324 h 2173949"/>
              <a:gd name="connsiteX5" fmla="*/ 1153548 w 1896871"/>
              <a:gd name="connsiteY5" fmla="*/ 0 h 2173949"/>
              <a:gd name="connsiteX0" fmla="*/ 29579 w 1896871"/>
              <a:gd name="connsiteY0" fmla="*/ 1428691 h 2738545"/>
              <a:gd name="connsiteX1" fmla="*/ 88734 w 1896871"/>
              <a:gd name="connsiteY1" fmla="*/ 2004757 h 2738545"/>
              <a:gd name="connsiteX2" fmla="*/ 561985 w 1896871"/>
              <a:gd name="connsiteY2" fmla="*/ 2580821 h 2738545"/>
              <a:gd name="connsiteX3" fmla="*/ 1508485 w 1896871"/>
              <a:gd name="connsiteY3" fmla="*/ 2436805 h 2738545"/>
              <a:gd name="connsiteX4" fmla="*/ 1837715 w 1896871"/>
              <a:gd name="connsiteY4" fmla="*/ 799920 h 2738545"/>
              <a:gd name="connsiteX5" fmla="*/ 583798 w 1896871"/>
              <a:gd name="connsiteY5" fmla="*/ 0 h 2738545"/>
              <a:gd name="connsiteX0" fmla="*/ 29579 w 1896871"/>
              <a:gd name="connsiteY0" fmla="*/ 2116630 h 3426484"/>
              <a:gd name="connsiteX1" fmla="*/ 88734 w 1896871"/>
              <a:gd name="connsiteY1" fmla="*/ 2692696 h 3426484"/>
              <a:gd name="connsiteX2" fmla="*/ 561985 w 1896871"/>
              <a:gd name="connsiteY2" fmla="*/ 3268760 h 3426484"/>
              <a:gd name="connsiteX3" fmla="*/ 1508485 w 1896871"/>
              <a:gd name="connsiteY3" fmla="*/ 3124744 h 3426484"/>
              <a:gd name="connsiteX4" fmla="*/ 1837715 w 1896871"/>
              <a:gd name="connsiteY4" fmla="*/ 1487859 h 3426484"/>
              <a:gd name="connsiteX5" fmla="*/ 583798 w 1896871"/>
              <a:gd name="connsiteY5" fmla="*/ 687939 h 3426484"/>
              <a:gd name="connsiteX0" fmla="*/ 29579 w 1887347"/>
              <a:gd name="connsiteY0" fmla="*/ 1732428 h 3042282"/>
              <a:gd name="connsiteX1" fmla="*/ 88734 w 1887347"/>
              <a:gd name="connsiteY1" fmla="*/ 2308494 h 3042282"/>
              <a:gd name="connsiteX2" fmla="*/ 561985 w 1887347"/>
              <a:gd name="connsiteY2" fmla="*/ 2884558 h 3042282"/>
              <a:gd name="connsiteX3" fmla="*/ 1508485 w 1887347"/>
              <a:gd name="connsiteY3" fmla="*/ 2740542 h 3042282"/>
              <a:gd name="connsiteX4" fmla="*/ 1837715 w 1887347"/>
              <a:gd name="connsiteY4" fmla="*/ 1103657 h 3042282"/>
              <a:gd name="connsiteX5" fmla="*/ 1210693 w 1887347"/>
              <a:gd name="connsiteY5" fmla="*/ 133320 h 3042282"/>
              <a:gd name="connsiteX6" fmla="*/ 583798 w 1887347"/>
              <a:gd name="connsiteY6" fmla="*/ 303737 h 3042282"/>
              <a:gd name="connsiteX0" fmla="*/ 29579 w 1887347"/>
              <a:gd name="connsiteY0" fmla="*/ 1910665 h 3220519"/>
              <a:gd name="connsiteX1" fmla="*/ 88734 w 1887347"/>
              <a:gd name="connsiteY1" fmla="*/ 2486731 h 3220519"/>
              <a:gd name="connsiteX2" fmla="*/ 561985 w 1887347"/>
              <a:gd name="connsiteY2" fmla="*/ 3062795 h 3220519"/>
              <a:gd name="connsiteX3" fmla="*/ 1508485 w 1887347"/>
              <a:gd name="connsiteY3" fmla="*/ 2918779 h 3220519"/>
              <a:gd name="connsiteX4" fmla="*/ 1837715 w 1887347"/>
              <a:gd name="connsiteY4" fmla="*/ 1281894 h 3220519"/>
              <a:gd name="connsiteX5" fmla="*/ 1210693 w 1887347"/>
              <a:gd name="connsiteY5" fmla="*/ 311557 h 3220519"/>
              <a:gd name="connsiteX6" fmla="*/ 583798 w 1887347"/>
              <a:gd name="connsiteY6" fmla="*/ 481974 h 3220519"/>
              <a:gd name="connsiteX0" fmla="*/ 29579 w 1893046"/>
              <a:gd name="connsiteY0" fmla="*/ 1910665 h 3220519"/>
              <a:gd name="connsiteX1" fmla="*/ 88734 w 1893046"/>
              <a:gd name="connsiteY1" fmla="*/ 2486731 h 3220519"/>
              <a:gd name="connsiteX2" fmla="*/ 561985 w 1893046"/>
              <a:gd name="connsiteY2" fmla="*/ 3062795 h 3220519"/>
              <a:gd name="connsiteX3" fmla="*/ 1542680 w 1893046"/>
              <a:gd name="connsiteY3" fmla="*/ 2475797 h 3220519"/>
              <a:gd name="connsiteX4" fmla="*/ 1837715 w 1893046"/>
              <a:gd name="connsiteY4" fmla="*/ 1281894 h 3220519"/>
              <a:gd name="connsiteX5" fmla="*/ 1210693 w 1893046"/>
              <a:gd name="connsiteY5" fmla="*/ 311557 h 3220519"/>
              <a:gd name="connsiteX6" fmla="*/ 583798 w 1893046"/>
              <a:gd name="connsiteY6" fmla="*/ 481974 h 3220519"/>
              <a:gd name="connsiteX0" fmla="*/ 59765 w 1923232"/>
              <a:gd name="connsiteY0" fmla="*/ 1910665 h 3220519"/>
              <a:gd name="connsiteX1" fmla="*/ 9859 w 1923232"/>
              <a:gd name="connsiteY1" fmla="*/ 1981498 h 3220519"/>
              <a:gd name="connsiteX2" fmla="*/ 118920 w 1923232"/>
              <a:gd name="connsiteY2" fmla="*/ 2486731 h 3220519"/>
              <a:gd name="connsiteX3" fmla="*/ 592171 w 1923232"/>
              <a:gd name="connsiteY3" fmla="*/ 3062795 h 3220519"/>
              <a:gd name="connsiteX4" fmla="*/ 1572866 w 1923232"/>
              <a:gd name="connsiteY4" fmla="*/ 2475797 h 3220519"/>
              <a:gd name="connsiteX5" fmla="*/ 1867901 w 1923232"/>
              <a:gd name="connsiteY5" fmla="*/ 1281894 h 3220519"/>
              <a:gd name="connsiteX6" fmla="*/ 1240879 w 1923232"/>
              <a:gd name="connsiteY6" fmla="*/ 311557 h 3220519"/>
              <a:gd name="connsiteX7" fmla="*/ 613984 w 1923232"/>
              <a:gd name="connsiteY7" fmla="*/ 481974 h 3220519"/>
              <a:gd name="connsiteX0" fmla="*/ 101525 w 1964992"/>
              <a:gd name="connsiteY0" fmla="*/ 1910665 h 3220519"/>
              <a:gd name="connsiteX1" fmla="*/ 9859 w 1964992"/>
              <a:gd name="connsiteY1" fmla="*/ 1924469 h 3220519"/>
              <a:gd name="connsiteX2" fmla="*/ 160680 w 1964992"/>
              <a:gd name="connsiteY2" fmla="*/ 2486731 h 3220519"/>
              <a:gd name="connsiteX3" fmla="*/ 633931 w 1964992"/>
              <a:gd name="connsiteY3" fmla="*/ 3062795 h 3220519"/>
              <a:gd name="connsiteX4" fmla="*/ 1614626 w 1964992"/>
              <a:gd name="connsiteY4" fmla="*/ 2475797 h 3220519"/>
              <a:gd name="connsiteX5" fmla="*/ 1909661 w 1964992"/>
              <a:gd name="connsiteY5" fmla="*/ 1281894 h 3220519"/>
              <a:gd name="connsiteX6" fmla="*/ 1282639 w 1964992"/>
              <a:gd name="connsiteY6" fmla="*/ 311557 h 3220519"/>
              <a:gd name="connsiteX7" fmla="*/ 655744 w 1964992"/>
              <a:gd name="connsiteY7" fmla="*/ 481974 h 3220519"/>
              <a:gd name="connsiteX0" fmla="*/ 0 w 1955133"/>
              <a:gd name="connsiteY0" fmla="*/ 1924469 h 3220519"/>
              <a:gd name="connsiteX1" fmla="*/ 150821 w 1955133"/>
              <a:gd name="connsiteY1" fmla="*/ 2486731 h 3220519"/>
              <a:gd name="connsiteX2" fmla="*/ 624072 w 1955133"/>
              <a:gd name="connsiteY2" fmla="*/ 3062795 h 3220519"/>
              <a:gd name="connsiteX3" fmla="*/ 1604767 w 1955133"/>
              <a:gd name="connsiteY3" fmla="*/ 2475797 h 3220519"/>
              <a:gd name="connsiteX4" fmla="*/ 1899802 w 1955133"/>
              <a:gd name="connsiteY4" fmla="*/ 1281894 h 3220519"/>
              <a:gd name="connsiteX5" fmla="*/ 1272780 w 1955133"/>
              <a:gd name="connsiteY5" fmla="*/ 311557 h 3220519"/>
              <a:gd name="connsiteX6" fmla="*/ 645885 w 1955133"/>
              <a:gd name="connsiteY6" fmla="*/ 481974 h 32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5133" h="3220519">
                <a:moveTo>
                  <a:pt x="0" y="1924469"/>
                </a:moveTo>
                <a:cubicBezTo>
                  <a:pt x="9859" y="2020480"/>
                  <a:pt x="46809" y="2297010"/>
                  <a:pt x="150821" y="2486731"/>
                </a:cubicBezTo>
                <a:cubicBezTo>
                  <a:pt x="254833" y="2676452"/>
                  <a:pt x="406450" y="2984981"/>
                  <a:pt x="624072" y="3062795"/>
                </a:cubicBezTo>
                <a:cubicBezTo>
                  <a:pt x="827263" y="3220519"/>
                  <a:pt x="1392145" y="2772614"/>
                  <a:pt x="1604767" y="2475797"/>
                </a:cubicBezTo>
                <a:cubicBezTo>
                  <a:pt x="1817389" y="2178980"/>
                  <a:pt x="1955133" y="1642601"/>
                  <a:pt x="1899802" y="1281894"/>
                </a:cubicBezTo>
                <a:cubicBezTo>
                  <a:pt x="1844471" y="921187"/>
                  <a:pt x="1481766" y="444877"/>
                  <a:pt x="1272780" y="311557"/>
                </a:cubicBezTo>
                <a:cubicBezTo>
                  <a:pt x="769330" y="0"/>
                  <a:pt x="739201" y="482425"/>
                  <a:pt x="645885" y="481974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395536" y="2636912"/>
            <a:ext cx="2088232" cy="830997"/>
          </a:xfrm>
          <a:prstGeom prst="rect">
            <a:avLst/>
          </a:prstGeom>
          <a:solidFill>
            <a:srgbClr val="C6EAE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latin typeface="+mj-lt"/>
                <a:sym typeface="Wingdings" pitchFamily="2" charset="2"/>
              </a:rPr>
              <a:t>horaire</a:t>
            </a:r>
            <a:r>
              <a:rPr lang="fr-FR" sz="20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devant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endParaRPr lang="fr-FR" sz="2000" b="1" dirty="0">
              <a:sym typeface="Wingdings" pitchFamily="2" charset="2"/>
            </a:endParaRP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107504" y="4221088"/>
          <a:ext cx="2411760" cy="1674696"/>
        </p:xfrm>
        <a:graphic>
          <a:graphicData uri="http://schemas.openxmlformats.org/presentationml/2006/ole">
            <p:oleObj spid="_x0000_s48131" name="ISIS/Draw Sketch" r:id="rId4" imgW="1143000" imgH="790560" progId="ISISServer">
              <p:embed/>
            </p:oleObj>
          </a:graphicData>
        </a:graphic>
      </p:graphicFrame>
      <p:sp>
        <p:nvSpPr>
          <p:cNvPr id="42" name="ZoneTexte 41"/>
          <p:cNvSpPr txBox="1"/>
          <p:nvPr/>
        </p:nvSpPr>
        <p:spPr>
          <a:xfrm>
            <a:off x="1222349" y="4748294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475656" y="3789040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900208" y="4869160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b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55576" y="4618411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d</a:t>
            </a:r>
            <a:endParaRPr lang="fr-FR" sz="3200" b="1" dirty="0">
              <a:solidFill>
                <a:srgbClr val="FF0000"/>
              </a:solidFill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3392576" y="3464025"/>
            <a:ext cx="531352" cy="120098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endCxn id="49" idx="1"/>
          </p:cNvCxnSpPr>
          <p:nvPr/>
        </p:nvCxnSpPr>
        <p:spPr>
          <a:xfrm flipV="1">
            <a:off x="3464584" y="4277389"/>
            <a:ext cx="432048" cy="53163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896632" y="4838644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96632" y="4046556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50" name="Connecteur droit 49"/>
          <p:cNvCxnSpPr>
            <a:endCxn id="48" idx="1"/>
          </p:cNvCxnSpPr>
          <p:nvPr/>
        </p:nvCxnSpPr>
        <p:spPr>
          <a:xfrm>
            <a:off x="3464584" y="4953043"/>
            <a:ext cx="432048" cy="11643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43808" y="4616153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52" name="Connecteur droit 51"/>
          <p:cNvCxnSpPr>
            <a:stCxn id="54" idx="1"/>
          </p:cNvCxnSpPr>
          <p:nvPr/>
        </p:nvCxnSpPr>
        <p:spPr>
          <a:xfrm flipH="1" flipV="1">
            <a:off x="3392576" y="5097059"/>
            <a:ext cx="504056" cy="62049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885515" y="31409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54" name="Rectangle 53"/>
          <p:cNvSpPr/>
          <p:nvPr/>
        </p:nvSpPr>
        <p:spPr>
          <a:xfrm>
            <a:off x="3896632" y="5486716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60218" y="316411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028384" y="4760169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20072" y="378167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58" name="Connecteur droit 57"/>
          <p:cNvCxnSpPr/>
          <p:nvPr/>
        </p:nvCxnSpPr>
        <p:spPr>
          <a:xfrm flipV="1">
            <a:off x="4355976" y="3565650"/>
            <a:ext cx="432048" cy="57606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4355976" y="3925690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4355976" y="4285730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16016" y="404008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2" name="Rectangle 61"/>
          <p:cNvSpPr/>
          <p:nvPr/>
        </p:nvSpPr>
        <p:spPr>
          <a:xfrm>
            <a:off x="4716016" y="368004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3" name="Rectangle 62"/>
          <p:cNvSpPr/>
          <p:nvPr/>
        </p:nvSpPr>
        <p:spPr>
          <a:xfrm>
            <a:off x="4716016" y="332000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5148064" y="572589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4349626" y="4713586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4349626" y="5001618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4349626" y="5073626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716016" y="508213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9" name="Rectangle 68"/>
          <p:cNvSpPr/>
          <p:nvPr/>
        </p:nvSpPr>
        <p:spPr>
          <a:xfrm>
            <a:off x="4709666" y="4750869"/>
            <a:ext cx="3250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(O) 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Atome FANTÔME</a:t>
            </a:r>
            <a:endParaRPr lang="fr-FR" sz="2000" b="1" u="sng" dirty="0"/>
          </a:p>
        </p:txBody>
      </p:sp>
      <p:sp>
        <p:nvSpPr>
          <p:cNvPr id="70" name="Rectangle 69"/>
          <p:cNvSpPr/>
          <p:nvPr/>
        </p:nvSpPr>
        <p:spPr>
          <a:xfrm>
            <a:off x="4702229" y="437894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4355976" y="5725890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355976" y="5793706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4355976" y="5884039"/>
            <a:ext cx="432048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4716016" y="610006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85" name="Rectangle 84"/>
          <p:cNvSpPr/>
          <p:nvPr/>
        </p:nvSpPr>
        <p:spPr>
          <a:xfrm>
            <a:off x="4716016" y="579789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86" name="Rectangle 85"/>
          <p:cNvSpPr/>
          <p:nvPr/>
        </p:nvSpPr>
        <p:spPr>
          <a:xfrm>
            <a:off x="4716016" y="5495733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87" name="Rectangle 86"/>
          <p:cNvSpPr/>
          <p:nvPr/>
        </p:nvSpPr>
        <p:spPr>
          <a:xfrm>
            <a:off x="683568" y="393305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195736" y="504850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763688" y="386104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5536" y="514790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1" name="Forme libre 90"/>
          <p:cNvSpPr/>
          <p:nvPr/>
        </p:nvSpPr>
        <p:spPr>
          <a:xfrm rot="10530899" flipV="1">
            <a:off x="48387" y="3523619"/>
            <a:ext cx="2400558" cy="2649774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  <a:gd name="connsiteX0" fmla="*/ 0 w 1420208"/>
              <a:gd name="connsiteY0" fmla="*/ 0 h 2172241"/>
              <a:gd name="connsiteX1" fmla="*/ 1204908 w 1420208"/>
              <a:gd name="connsiteY1" fmla="*/ 2016224 h 2172241"/>
              <a:gd name="connsiteX2" fmla="*/ 1291800 w 1420208"/>
              <a:gd name="connsiteY2" fmla="*/ 936103 h 2172241"/>
              <a:gd name="connsiteX3" fmla="*/ 701860 w 1420208"/>
              <a:gd name="connsiteY3" fmla="*/ 360040 h 2172241"/>
              <a:gd name="connsiteX0" fmla="*/ 0 w 1420208"/>
              <a:gd name="connsiteY0" fmla="*/ 864095 h 3036336"/>
              <a:gd name="connsiteX1" fmla="*/ 1204908 w 1420208"/>
              <a:gd name="connsiteY1" fmla="*/ 2880319 h 3036336"/>
              <a:gd name="connsiteX2" fmla="*/ 1291800 w 1420208"/>
              <a:gd name="connsiteY2" fmla="*/ 1800198 h 3036336"/>
              <a:gd name="connsiteX3" fmla="*/ 1123969 w 1420208"/>
              <a:gd name="connsiteY3" fmla="*/ 0 h 3036336"/>
              <a:gd name="connsiteX0" fmla="*/ 0 w 2024803"/>
              <a:gd name="connsiteY0" fmla="*/ 864095 h 2928325"/>
              <a:gd name="connsiteX1" fmla="*/ 1204908 w 2024803"/>
              <a:gd name="connsiteY1" fmla="*/ 2880319 h 2928325"/>
              <a:gd name="connsiteX2" fmla="*/ 2011313 w 2024803"/>
              <a:gd name="connsiteY2" fmla="*/ 1152128 h 2928325"/>
              <a:gd name="connsiteX3" fmla="*/ 1123969 w 2024803"/>
              <a:gd name="connsiteY3" fmla="*/ 0 h 2928325"/>
              <a:gd name="connsiteX0" fmla="*/ 0 w 2109907"/>
              <a:gd name="connsiteY0" fmla="*/ 864095 h 2064231"/>
              <a:gd name="connsiteX1" fmla="*/ 532406 w 2109907"/>
              <a:gd name="connsiteY1" fmla="*/ 2016225 h 2064231"/>
              <a:gd name="connsiteX2" fmla="*/ 2011313 w 2109907"/>
              <a:gd name="connsiteY2" fmla="*/ 1152128 h 2064231"/>
              <a:gd name="connsiteX3" fmla="*/ 1123969 w 2109907"/>
              <a:gd name="connsiteY3" fmla="*/ 0 h 2064231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123969 w 2070469"/>
              <a:gd name="connsiteY4" fmla="*/ 0 h 2173949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833843 w 2070469"/>
              <a:gd name="connsiteY4" fmla="*/ 288033 h 2173949"/>
              <a:gd name="connsiteX5" fmla="*/ 1123969 w 2070469"/>
              <a:gd name="connsiteY5" fmla="*/ 0 h 2173949"/>
              <a:gd name="connsiteX0" fmla="*/ 29579 w 2100048"/>
              <a:gd name="connsiteY0" fmla="*/ 864095 h 2173949"/>
              <a:gd name="connsiteX1" fmla="*/ 88734 w 2100048"/>
              <a:gd name="connsiteY1" fmla="*/ 1440161 h 2173949"/>
              <a:gd name="connsiteX2" fmla="*/ 561985 w 2100048"/>
              <a:gd name="connsiteY2" fmla="*/ 2016225 h 2173949"/>
              <a:gd name="connsiteX3" fmla="*/ 1508485 w 2100048"/>
              <a:gd name="connsiteY3" fmla="*/ 1872209 h 2173949"/>
              <a:gd name="connsiteX4" fmla="*/ 2040892 w 2100048"/>
              <a:gd name="connsiteY4" fmla="*/ 1152128 h 2173949"/>
              <a:gd name="connsiteX5" fmla="*/ 1863422 w 2100048"/>
              <a:gd name="connsiteY5" fmla="*/ 288033 h 2173949"/>
              <a:gd name="connsiteX6" fmla="*/ 1153548 w 2100048"/>
              <a:gd name="connsiteY6" fmla="*/ 0 h 2173949"/>
              <a:gd name="connsiteX0" fmla="*/ 29579 w 1952156"/>
              <a:gd name="connsiteY0" fmla="*/ 864095 h 2173949"/>
              <a:gd name="connsiteX1" fmla="*/ 88734 w 1952156"/>
              <a:gd name="connsiteY1" fmla="*/ 1440161 h 2173949"/>
              <a:gd name="connsiteX2" fmla="*/ 561985 w 1952156"/>
              <a:gd name="connsiteY2" fmla="*/ 2016225 h 2173949"/>
              <a:gd name="connsiteX3" fmla="*/ 1508485 w 1952156"/>
              <a:gd name="connsiteY3" fmla="*/ 1872209 h 2173949"/>
              <a:gd name="connsiteX4" fmla="*/ 1685954 w 1952156"/>
              <a:gd name="connsiteY4" fmla="*/ 1080121 h 2173949"/>
              <a:gd name="connsiteX5" fmla="*/ 1863422 w 1952156"/>
              <a:gd name="connsiteY5" fmla="*/ 288033 h 2173949"/>
              <a:gd name="connsiteX6" fmla="*/ 1153548 w 1952156"/>
              <a:gd name="connsiteY6" fmla="*/ 0 h 2173949"/>
              <a:gd name="connsiteX0" fmla="*/ 29579 w 1922578"/>
              <a:gd name="connsiteY0" fmla="*/ 864095 h 2173949"/>
              <a:gd name="connsiteX1" fmla="*/ 88734 w 1922578"/>
              <a:gd name="connsiteY1" fmla="*/ 1440161 h 2173949"/>
              <a:gd name="connsiteX2" fmla="*/ 561985 w 1922578"/>
              <a:gd name="connsiteY2" fmla="*/ 2016225 h 2173949"/>
              <a:gd name="connsiteX3" fmla="*/ 1508485 w 1922578"/>
              <a:gd name="connsiteY3" fmla="*/ 1872209 h 2173949"/>
              <a:gd name="connsiteX4" fmla="*/ 1863422 w 1922578"/>
              <a:gd name="connsiteY4" fmla="*/ 288033 h 2173949"/>
              <a:gd name="connsiteX5" fmla="*/ 1153548 w 1922578"/>
              <a:gd name="connsiteY5" fmla="*/ 0 h 2173949"/>
              <a:gd name="connsiteX0" fmla="*/ 29579 w 1676094"/>
              <a:gd name="connsiteY0" fmla="*/ 864095 h 2173949"/>
              <a:gd name="connsiteX1" fmla="*/ 88734 w 1676094"/>
              <a:gd name="connsiteY1" fmla="*/ 1440161 h 2173949"/>
              <a:gd name="connsiteX2" fmla="*/ 561985 w 1676094"/>
              <a:gd name="connsiteY2" fmla="*/ 2016225 h 2173949"/>
              <a:gd name="connsiteX3" fmla="*/ 1508485 w 1676094"/>
              <a:gd name="connsiteY3" fmla="*/ 1872209 h 2173949"/>
              <a:gd name="connsiteX4" fmla="*/ 1567642 w 1676094"/>
              <a:gd name="connsiteY4" fmla="*/ 648073 h 2173949"/>
              <a:gd name="connsiteX5" fmla="*/ 1153548 w 1676094"/>
              <a:gd name="connsiteY5" fmla="*/ 0 h 2173949"/>
              <a:gd name="connsiteX0" fmla="*/ 29579 w 1896871"/>
              <a:gd name="connsiteY0" fmla="*/ 864095 h 2173949"/>
              <a:gd name="connsiteX1" fmla="*/ 88734 w 1896871"/>
              <a:gd name="connsiteY1" fmla="*/ 1440161 h 2173949"/>
              <a:gd name="connsiteX2" fmla="*/ 561985 w 1896871"/>
              <a:gd name="connsiteY2" fmla="*/ 2016225 h 2173949"/>
              <a:gd name="connsiteX3" fmla="*/ 1508485 w 1896871"/>
              <a:gd name="connsiteY3" fmla="*/ 1872209 h 2173949"/>
              <a:gd name="connsiteX4" fmla="*/ 1837715 w 1896871"/>
              <a:gd name="connsiteY4" fmla="*/ 235324 h 2173949"/>
              <a:gd name="connsiteX5" fmla="*/ 1153548 w 1896871"/>
              <a:gd name="connsiteY5" fmla="*/ 0 h 2173949"/>
              <a:gd name="connsiteX0" fmla="*/ 29579 w 1896871"/>
              <a:gd name="connsiteY0" fmla="*/ 1428691 h 2738545"/>
              <a:gd name="connsiteX1" fmla="*/ 88734 w 1896871"/>
              <a:gd name="connsiteY1" fmla="*/ 2004757 h 2738545"/>
              <a:gd name="connsiteX2" fmla="*/ 561985 w 1896871"/>
              <a:gd name="connsiteY2" fmla="*/ 2580821 h 2738545"/>
              <a:gd name="connsiteX3" fmla="*/ 1508485 w 1896871"/>
              <a:gd name="connsiteY3" fmla="*/ 2436805 h 2738545"/>
              <a:gd name="connsiteX4" fmla="*/ 1837715 w 1896871"/>
              <a:gd name="connsiteY4" fmla="*/ 799920 h 2738545"/>
              <a:gd name="connsiteX5" fmla="*/ 583798 w 1896871"/>
              <a:gd name="connsiteY5" fmla="*/ 0 h 2738545"/>
              <a:gd name="connsiteX0" fmla="*/ 29579 w 1896871"/>
              <a:gd name="connsiteY0" fmla="*/ 2116630 h 3426484"/>
              <a:gd name="connsiteX1" fmla="*/ 88734 w 1896871"/>
              <a:gd name="connsiteY1" fmla="*/ 2692696 h 3426484"/>
              <a:gd name="connsiteX2" fmla="*/ 561985 w 1896871"/>
              <a:gd name="connsiteY2" fmla="*/ 3268760 h 3426484"/>
              <a:gd name="connsiteX3" fmla="*/ 1508485 w 1896871"/>
              <a:gd name="connsiteY3" fmla="*/ 3124744 h 3426484"/>
              <a:gd name="connsiteX4" fmla="*/ 1837715 w 1896871"/>
              <a:gd name="connsiteY4" fmla="*/ 1487859 h 3426484"/>
              <a:gd name="connsiteX5" fmla="*/ 583798 w 1896871"/>
              <a:gd name="connsiteY5" fmla="*/ 687939 h 3426484"/>
              <a:gd name="connsiteX0" fmla="*/ 29579 w 1887347"/>
              <a:gd name="connsiteY0" fmla="*/ 1732428 h 3042282"/>
              <a:gd name="connsiteX1" fmla="*/ 88734 w 1887347"/>
              <a:gd name="connsiteY1" fmla="*/ 2308494 h 3042282"/>
              <a:gd name="connsiteX2" fmla="*/ 561985 w 1887347"/>
              <a:gd name="connsiteY2" fmla="*/ 2884558 h 3042282"/>
              <a:gd name="connsiteX3" fmla="*/ 1508485 w 1887347"/>
              <a:gd name="connsiteY3" fmla="*/ 2740542 h 3042282"/>
              <a:gd name="connsiteX4" fmla="*/ 1837715 w 1887347"/>
              <a:gd name="connsiteY4" fmla="*/ 1103657 h 3042282"/>
              <a:gd name="connsiteX5" fmla="*/ 1210693 w 1887347"/>
              <a:gd name="connsiteY5" fmla="*/ 133320 h 3042282"/>
              <a:gd name="connsiteX6" fmla="*/ 583798 w 1887347"/>
              <a:gd name="connsiteY6" fmla="*/ 303737 h 3042282"/>
              <a:gd name="connsiteX0" fmla="*/ 29579 w 1887347"/>
              <a:gd name="connsiteY0" fmla="*/ 1910665 h 3220519"/>
              <a:gd name="connsiteX1" fmla="*/ 88734 w 1887347"/>
              <a:gd name="connsiteY1" fmla="*/ 2486731 h 3220519"/>
              <a:gd name="connsiteX2" fmla="*/ 561985 w 1887347"/>
              <a:gd name="connsiteY2" fmla="*/ 3062795 h 3220519"/>
              <a:gd name="connsiteX3" fmla="*/ 1508485 w 1887347"/>
              <a:gd name="connsiteY3" fmla="*/ 2918779 h 3220519"/>
              <a:gd name="connsiteX4" fmla="*/ 1837715 w 1887347"/>
              <a:gd name="connsiteY4" fmla="*/ 1281894 h 3220519"/>
              <a:gd name="connsiteX5" fmla="*/ 1210693 w 1887347"/>
              <a:gd name="connsiteY5" fmla="*/ 311557 h 3220519"/>
              <a:gd name="connsiteX6" fmla="*/ 583798 w 1887347"/>
              <a:gd name="connsiteY6" fmla="*/ 481974 h 3220519"/>
              <a:gd name="connsiteX0" fmla="*/ 29579 w 1893046"/>
              <a:gd name="connsiteY0" fmla="*/ 1910665 h 3220519"/>
              <a:gd name="connsiteX1" fmla="*/ 88734 w 1893046"/>
              <a:gd name="connsiteY1" fmla="*/ 2486731 h 3220519"/>
              <a:gd name="connsiteX2" fmla="*/ 561985 w 1893046"/>
              <a:gd name="connsiteY2" fmla="*/ 3062795 h 3220519"/>
              <a:gd name="connsiteX3" fmla="*/ 1542680 w 1893046"/>
              <a:gd name="connsiteY3" fmla="*/ 2475797 h 3220519"/>
              <a:gd name="connsiteX4" fmla="*/ 1837715 w 1893046"/>
              <a:gd name="connsiteY4" fmla="*/ 1281894 h 3220519"/>
              <a:gd name="connsiteX5" fmla="*/ 1210693 w 1893046"/>
              <a:gd name="connsiteY5" fmla="*/ 311557 h 3220519"/>
              <a:gd name="connsiteX6" fmla="*/ 583798 w 1893046"/>
              <a:gd name="connsiteY6" fmla="*/ 481974 h 3220519"/>
              <a:gd name="connsiteX0" fmla="*/ 59765 w 1923232"/>
              <a:gd name="connsiteY0" fmla="*/ 1910665 h 3220519"/>
              <a:gd name="connsiteX1" fmla="*/ 9859 w 1923232"/>
              <a:gd name="connsiteY1" fmla="*/ 1981498 h 3220519"/>
              <a:gd name="connsiteX2" fmla="*/ 118920 w 1923232"/>
              <a:gd name="connsiteY2" fmla="*/ 2486731 h 3220519"/>
              <a:gd name="connsiteX3" fmla="*/ 592171 w 1923232"/>
              <a:gd name="connsiteY3" fmla="*/ 3062795 h 3220519"/>
              <a:gd name="connsiteX4" fmla="*/ 1572866 w 1923232"/>
              <a:gd name="connsiteY4" fmla="*/ 2475797 h 3220519"/>
              <a:gd name="connsiteX5" fmla="*/ 1867901 w 1923232"/>
              <a:gd name="connsiteY5" fmla="*/ 1281894 h 3220519"/>
              <a:gd name="connsiteX6" fmla="*/ 1240879 w 1923232"/>
              <a:gd name="connsiteY6" fmla="*/ 311557 h 3220519"/>
              <a:gd name="connsiteX7" fmla="*/ 613984 w 1923232"/>
              <a:gd name="connsiteY7" fmla="*/ 481974 h 3220519"/>
              <a:gd name="connsiteX0" fmla="*/ 101525 w 1964992"/>
              <a:gd name="connsiteY0" fmla="*/ 1910665 h 3220519"/>
              <a:gd name="connsiteX1" fmla="*/ 9859 w 1964992"/>
              <a:gd name="connsiteY1" fmla="*/ 1924469 h 3220519"/>
              <a:gd name="connsiteX2" fmla="*/ 160680 w 1964992"/>
              <a:gd name="connsiteY2" fmla="*/ 2486731 h 3220519"/>
              <a:gd name="connsiteX3" fmla="*/ 633931 w 1964992"/>
              <a:gd name="connsiteY3" fmla="*/ 3062795 h 3220519"/>
              <a:gd name="connsiteX4" fmla="*/ 1614626 w 1964992"/>
              <a:gd name="connsiteY4" fmla="*/ 2475797 h 3220519"/>
              <a:gd name="connsiteX5" fmla="*/ 1909661 w 1964992"/>
              <a:gd name="connsiteY5" fmla="*/ 1281894 h 3220519"/>
              <a:gd name="connsiteX6" fmla="*/ 1282639 w 1964992"/>
              <a:gd name="connsiteY6" fmla="*/ 311557 h 3220519"/>
              <a:gd name="connsiteX7" fmla="*/ 655744 w 1964992"/>
              <a:gd name="connsiteY7" fmla="*/ 481974 h 3220519"/>
              <a:gd name="connsiteX0" fmla="*/ 0 w 1955133"/>
              <a:gd name="connsiteY0" fmla="*/ 1924469 h 3220519"/>
              <a:gd name="connsiteX1" fmla="*/ 150821 w 1955133"/>
              <a:gd name="connsiteY1" fmla="*/ 2486731 h 3220519"/>
              <a:gd name="connsiteX2" fmla="*/ 624072 w 1955133"/>
              <a:gd name="connsiteY2" fmla="*/ 3062795 h 3220519"/>
              <a:gd name="connsiteX3" fmla="*/ 1604767 w 1955133"/>
              <a:gd name="connsiteY3" fmla="*/ 2475797 h 3220519"/>
              <a:gd name="connsiteX4" fmla="*/ 1899802 w 1955133"/>
              <a:gd name="connsiteY4" fmla="*/ 1281894 h 3220519"/>
              <a:gd name="connsiteX5" fmla="*/ 1272780 w 1955133"/>
              <a:gd name="connsiteY5" fmla="*/ 311557 h 3220519"/>
              <a:gd name="connsiteX6" fmla="*/ 645885 w 1955133"/>
              <a:gd name="connsiteY6" fmla="*/ 481974 h 3220519"/>
              <a:gd name="connsiteX0" fmla="*/ 0 w 2169231"/>
              <a:gd name="connsiteY0" fmla="*/ 1924469 h 3220519"/>
              <a:gd name="connsiteX1" fmla="*/ 150821 w 2169231"/>
              <a:gd name="connsiteY1" fmla="*/ 2486731 h 3220519"/>
              <a:gd name="connsiteX2" fmla="*/ 624072 w 2169231"/>
              <a:gd name="connsiteY2" fmla="*/ 3062795 h 3220519"/>
              <a:gd name="connsiteX3" fmla="*/ 1604767 w 2169231"/>
              <a:gd name="connsiteY3" fmla="*/ 2475797 h 3220519"/>
              <a:gd name="connsiteX4" fmla="*/ 2113900 w 2169231"/>
              <a:gd name="connsiteY4" fmla="*/ 1189045 h 3220519"/>
              <a:gd name="connsiteX5" fmla="*/ 1272780 w 2169231"/>
              <a:gd name="connsiteY5" fmla="*/ 311557 h 3220519"/>
              <a:gd name="connsiteX6" fmla="*/ 645885 w 2169231"/>
              <a:gd name="connsiteY6" fmla="*/ 481974 h 3220519"/>
              <a:gd name="connsiteX0" fmla="*/ 0 w 2200317"/>
              <a:gd name="connsiteY0" fmla="*/ 1924469 h 3220519"/>
              <a:gd name="connsiteX1" fmla="*/ 150821 w 2200317"/>
              <a:gd name="connsiteY1" fmla="*/ 2486731 h 3220519"/>
              <a:gd name="connsiteX2" fmla="*/ 624072 w 2200317"/>
              <a:gd name="connsiteY2" fmla="*/ 3062795 h 3220519"/>
              <a:gd name="connsiteX3" fmla="*/ 1791283 w 2200317"/>
              <a:gd name="connsiteY3" fmla="*/ 2467083 h 3220519"/>
              <a:gd name="connsiteX4" fmla="*/ 2113900 w 2200317"/>
              <a:gd name="connsiteY4" fmla="*/ 1189045 h 3220519"/>
              <a:gd name="connsiteX5" fmla="*/ 1272780 w 2200317"/>
              <a:gd name="connsiteY5" fmla="*/ 311557 h 3220519"/>
              <a:gd name="connsiteX6" fmla="*/ 645885 w 2200317"/>
              <a:gd name="connsiteY6" fmla="*/ 481974 h 3220519"/>
              <a:gd name="connsiteX0" fmla="*/ 0 w 2049496"/>
              <a:gd name="connsiteY0" fmla="*/ 2486731 h 3220519"/>
              <a:gd name="connsiteX1" fmla="*/ 473251 w 2049496"/>
              <a:gd name="connsiteY1" fmla="*/ 3062795 h 3220519"/>
              <a:gd name="connsiteX2" fmla="*/ 1640462 w 2049496"/>
              <a:gd name="connsiteY2" fmla="*/ 2467083 h 3220519"/>
              <a:gd name="connsiteX3" fmla="*/ 1963079 w 2049496"/>
              <a:gd name="connsiteY3" fmla="*/ 1189045 h 3220519"/>
              <a:gd name="connsiteX4" fmla="*/ 1121959 w 2049496"/>
              <a:gd name="connsiteY4" fmla="*/ 311557 h 3220519"/>
              <a:gd name="connsiteX5" fmla="*/ 495064 w 2049496"/>
              <a:gd name="connsiteY5" fmla="*/ 481974 h 3220519"/>
              <a:gd name="connsiteX0" fmla="*/ 137898 w 2187394"/>
              <a:gd name="connsiteY0" fmla="*/ 2486731 h 3220519"/>
              <a:gd name="connsiteX1" fmla="*/ 78875 w 2187394"/>
              <a:gd name="connsiteY1" fmla="*/ 2375946 h 3220519"/>
              <a:gd name="connsiteX2" fmla="*/ 611149 w 2187394"/>
              <a:gd name="connsiteY2" fmla="*/ 3062795 h 3220519"/>
              <a:gd name="connsiteX3" fmla="*/ 1778360 w 2187394"/>
              <a:gd name="connsiteY3" fmla="*/ 2467083 h 3220519"/>
              <a:gd name="connsiteX4" fmla="*/ 2100977 w 2187394"/>
              <a:gd name="connsiteY4" fmla="*/ 1189045 h 3220519"/>
              <a:gd name="connsiteX5" fmla="*/ 1259857 w 2187394"/>
              <a:gd name="connsiteY5" fmla="*/ 311557 h 3220519"/>
              <a:gd name="connsiteX6" fmla="*/ 632962 w 2187394"/>
              <a:gd name="connsiteY6" fmla="*/ 481974 h 3220519"/>
              <a:gd name="connsiteX0" fmla="*/ 137898 w 2166181"/>
              <a:gd name="connsiteY0" fmla="*/ 2768211 h 3501999"/>
              <a:gd name="connsiteX1" fmla="*/ 78875 w 2166181"/>
              <a:gd name="connsiteY1" fmla="*/ 2657426 h 3501999"/>
              <a:gd name="connsiteX2" fmla="*/ 611149 w 2166181"/>
              <a:gd name="connsiteY2" fmla="*/ 3344275 h 3501999"/>
              <a:gd name="connsiteX3" fmla="*/ 1778360 w 2166181"/>
              <a:gd name="connsiteY3" fmla="*/ 2748563 h 3501999"/>
              <a:gd name="connsiteX4" fmla="*/ 2100977 w 2166181"/>
              <a:gd name="connsiteY4" fmla="*/ 1470525 h 3501999"/>
              <a:gd name="connsiteX5" fmla="*/ 1387137 w 2166181"/>
              <a:gd name="connsiteY5" fmla="*/ 311557 h 3501999"/>
              <a:gd name="connsiteX6" fmla="*/ 632962 w 2166181"/>
              <a:gd name="connsiteY6" fmla="*/ 763454 h 3501999"/>
              <a:gd name="connsiteX0" fmla="*/ 137898 w 2166181"/>
              <a:gd name="connsiteY0" fmla="*/ 2768211 h 3501999"/>
              <a:gd name="connsiteX1" fmla="*/ 78875 w 2166181"/>
              <a:gd name="connsiteY1" fmla="*/ 2657426 h 3501999"/>
              <a:gd name="connsiteX2" fmla="*/ 611149 w 2166181"/>
              <a:gd name="connsiteY2" fmla="*/ 3344275 h 3501999"/>
              <a:gd name="connsiteX3" fmla="*/ 1778360 w 2166181"/>
              <a:gd name="connsiteY3" fmla="*/ 2748563 h 3501999"/>
              <a:gd name="connsiteX4" fmla="*/ 2100977 w 2166181"/>
              <a:gd name="connsiteY4" fmla="*/ 1470525 h 3501999"/>
              <a:gd name="connsiteX5" fmla="*/ 1387137 w 2166181"/>
              <a:gd name="connsiteY5" fmla="*/ 311557 h 3501999"/>
              <a:gd name="connsiteX6" fmla="*/ 425621 w 2166181"/>
              <a:gd name="connsiteY6" fmla="*/ 612936 h 350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181" h="3501999">
                <a:moveTo>
                  <a:pt x="137898" y="2768211"/>
                </a:moveTo>
                <a:cubicBezTo>
                  <a:pt x="136937" y="2773169"/>
                  <a:pt x="0" y="2561415"/>
                  <a:pt x="78875" y="2657426"/>
                </a:cubicBezTo>
                <a:cubicBezTo>
                  <a:pt x="157750" y="2753437"/>
                  <a:pt x="336778" y="3352508"/>
                  <a:pt x="611149" y="3344275"/>
                </a:cubicBezTo>
                <a:cubicBezTo>
                  <a:pt x="814340" y="3501999"/>
                  <a:pt x="1530055" y="3060855"/>
                  <a:pt x="1778360" y="2748563"/>
                </a:cubicBezTo>
                <a:cubicBezTo>
                  <a:pt x="2026665" y="2436271"/>
                  <a:pt x="2166181" y="1876693"/>
                  <a:pt x="2100977" y="1470525"/>
                </a:cubicBezTo>
                <a:cubicBezTo>
                  <a:pt x="2035773" y="1064357"/>
                  <a:pt x="1596123" y="444877"/>
                  <a:pt x="1387137" y="311557"/>
                </a:cubicBezTo>
                <a:cubicBezTo>
                  <a:pt x="883687" y="0"/>
                  <a:pt x="518937" y="613387"/>
                  <a:pt x="425621" y="612936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7101408"/>
            <a:ext cx="1529333" cy="163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03 -0.01319 C -0.12709 -0.0162 -0.12049 -0.02292 -0.11528 -0.02986 C -0.11285 -0.0331 -0.11181 -0.03819 -0.10903 -0.04097 C -0.10538 -0.04467 -0.10035 -0.04583 -0.09653 -0.0493 C -0.09202 -0.05324 -0.08854 -0.05903 -0.08403 -0.06319 C -0.07622 -0.07037 -0.06702 -0.07569 -0.05903 -0.08264 C -0.05052 -0.09005 -0.04323 -0.09884 -0.03403 -0.10486 C -0.02674 -0.10972 -0.01858 -0.11157 -0.01111 -0.11597 C 0.00573 -0.12616 -0.01823 -0.11805 0.00555 -0.1243 C 0.02135 -0.1338 0.03264 -0.14097 0.0493 -0.14653 C 0.05903 -0.16597 0.04739 -0.14653 0.07639 -0.16319 C 0.07916 -0.16481 0.08003 -0.16967 0.08264 -0.17153 C 0.08646 -0.1743 0.09097 -0.175 0.09514 -0.17708 C 0.1 -0.17963 0.10521 -0.18194 0.10972 -0.18542 C 0.12031 -0.19375 0.12934 -0.20579 0.13889 -0.21597 C 0.1441 -0.22153 0.15364 -0.22685 0.15764 -0.23542 C 0.18611 -0.27569 0.30104 -0.39398 0.30972 -0.45787 C 0.31215 -0.5412 0.17014 -0.65717 0.14514 -0.70764 C 0.10069 -0.775 0.05 -0.82338 0.04305 -0.86042 C 0.04236 -0.90393 0.09791 -0.96227 0.11805 -0.98542 C 0.15035 -1.01921 0.21458 -1.04884 0.2368 -1.06319 C 0.24982 -1.07477 0.24028 -1.06412 0.25139 -1.07153 C 0.26076 -1.07778 0.26892 -1.08241 0.27847 -1.08819 C 0.3118 -1.10787 0.34444 -1.1206 0.38055 -1.12708 C 0.38472 -1.12893 0.38871 -1.13125 0.39305 -1.13264 C 0.39791 -1.13403 0.40295 -1.13356 0.40764 -1.13611 C 0.41007 -1.13634 0.41146 -1.14005 0.41389 -1.1412 C 0.41857 -1.14282 0.42361 -1.14282 0.42847 -1.14375 C 0.44496 -1.15255 0.43541 -1.14768 0.45764 -1.15764 C 0.4618 -1.15949 0.46649 -1.15995 0.47014 -1.16319 C 0.47222 -1.16505 0.47396 -1.16759 0.47639 -1.16875 C 0.48246 -1.17176 0.48906 -1.1713 0.49514 -1.1743 C 0.51493 -1.18426 0.49114 -1.17662 0.51389 -1.18264 C 0.52812 -1.19213 0.51927 -1.1868 0.54097 -1.19653 C 0.54496 -1.19838 0.55156 -1.1993 0.55555 -1.20208 C 0.55781 -1.20347 0.55955 -1.20625 0.5618 -1.20764 C 0.57795 -1.21713 0.57066 -1.20833 0.57639 -1.21597 " pathEditMode="relative" rAng="0" ptsTypes="fffffffffffffffffffffffffffffffffffff">
                                      <p:cBhvr>
                                        <p:cTn id="111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8" grpId="0"/>
      <p:bldP spid="49" grpId="0"/>
      <p:bldP spid="51" grpId="0"/>
      <p:bldP spid="53" grpId="0"/>
      <p:bldP spid="54" grpId="0"/>
      <p:bldP spid="55" grpId="0" animBg="1"/>
      <p:bldP spid="56" grpId="0" animBg="1"/>
      <p:bldP spid="57" grpId="0" animBg="1"/>
      <p:bldP spid="61" grpId="0"/>
      <p:bldP spid="62" grpId="0"/>
      <p:bldP spid="63" grpId="0"/>
      <p:bldP spid="64" grpId="0" animBg="1"/>
      <p:bldP spid="68" grpId="0"/>
      <p:bldP spid="69" grpId="0"/>
      <p:bldP spid="70" grpId="0"/>
      <p:bldP spid="84" grpId="0"/>
      <p:bldP spid="85" grpId="0"/>
      <p:bldP spid="86" grpId="0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25"/>
          <p:cNvSpPr>
            <a:spLocks noChangeArrowheads="1"/>
          </p:cNvSpPr>
          <p:nvPr/>
        </p:nvSpPr>
        <p:spPr bwMode="auto">
          <a:xfrm>
            <a:off x="6372200" y="260648"/>
            <a:ext cx="2304256" cy="830997"/>
          </a:xfrm>
          <a:prstGeom prst="rect">
            <a:avLst/>
          </a:prstGeom>
          <a:solidFill>
            <a:srgbClr val="C6EAE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latin typeface="+mj-lt"/>
                <a:sym typeface="Wingdings" pitchFamily="2" charset="2"/>
              </a:rPr>
              <a:t>horaire</a:t>
            </a:r>
            <a:r>
              <a:rPr lang="fr-FR" sz="20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derrière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endParaRPr lang="fr-FR" sz="2000" b="1" dirty="0">
              <a:sym typeface="Wingdings" pitchFamily="2" charset="2"/>
            </a:endParaRP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107504" y="615872"/>
          <a:ext cx="2411760" cy="1674696"/>
        </p:xfrm>
        <a:graphic>
          <a:graphicData uri="http://schemas.openxmlformats.org/presentationml/2006/ole">
            <p:oleObj spid="_x0000_s49155" name="ISIS/Draw Sketch" r:id="rId3" imgW="1143000" imgH="790560" progId="ISISServer">
              <p:embed/>
            </p:oleObj>
          </a:graphicData>
        </a:graphic>
      </p:graphicFrame>
      <p:sp>
        <p:nvSpPr>
          <p:cNvPr id="42" name="ZoneTexte 41"/>
          <p:cNvSpPr txBox="1"/>
          <p:nvPr/>
        </p:nvSpPr>
        <p:spPr>
          <a:xfrm>
            <a:off x="1222349" y="1143078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475656" y="188640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900208" y="1263944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b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55576" y="1013195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d</a:t>
            </a:r>
            <a:endParaRPr lang="fr-FR" sz="3200" b="1" dirty="0">
              <a:solidFill>
                <a:srgbClr val="FF0000"/>
              </a:solidFill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3347864" y="300906"/>
            <a:ext cx="504056" cy="119391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endCxn id="49" idx="1"/>
          </p:cNvCxnSpPr>
          <p:nvPr/>
        </p:nvCxnSpPr>
        <p:spPr>
          <a:xfrm flipV="1">
            <a:off x="3419872" y="956364"/>
            <a:ext cx="476760" cy="64068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896632" y="1370408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96632" y="725531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50" name="Connecteur droit 49"/>
          <p:cNvCxnSpPr>
            <a:endCxn id="48" idx="1"/>
          </p:cNvCxnSpPr>
          <p:nvPr/>
        </p:nvCxnSpPr>
        <p:spPr>
          <a:xfrm flipV="1">
            <a:off x="3419872" y="1601241"/>
            <a:ext cx="476760" cy="6781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43808" y="1410643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H="1" flipV="1">
            <a:off x="3405583" y="1760118"/>
            <a:ext cx="531352" cy="641605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882343" y="2187239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956376" y="1423729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076056" y="415617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58" name="Connecteur droit 57"/>
          <p:cNvCxnSpPr/>
          <p:nvPr/>
        </p:nvCxnSpPr>
        <p:spPr>
          <a:xfrm flipV="1">
            <a:off x="4355976" y="373226"/>
            <a:ext cx="432048" cy="474439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4355976" y="633243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4355976" y="955179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16016" y="70953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2" name="Rectangle 61"/>
          <p:cNvSpPr/>
          <p:nvPr/>
        </p:nvSpPr>
        <p:spPr>
          <a:xfrm>
            <a:off x="4716016" y="38760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3" name="Rectangle 62"/>
          <p:cNvSpPr/>
          <p:nvPr/>
        </p:nvSpPr>
        <p:spPr>
          <a:xfrm>
            <a:off x="4716016" y="12758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5100434" y="2244395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4349626" y="1326321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4349626" y="1595301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4349626" y="1648257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716016" y="163295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9" name="Rectangle 68"/>
          <p:cNvSpPr/>
          <p:nvPr/>
        </p:nvSpPr>
        <p:spPr>
          <a:xfrm>
            <a:off x="4709666" y="1344552"/>
            <a:ext cx="3250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(O) 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Atome FANTÔME</a:t>
            </a:r>
            <a:endParaRPr lang="fr-FR" sz="2000" b="1" u="sng" dirty="0"/>
          </a:p>
        </p:txBody>
      </p:sp>
      <p:sp>
        <p:nvSpPr>
          <p:cNvPr id="70" name="Rectangle 69"/>
          <p:cNvSpPr/>
          <p:nvPr/>
        </p:nvSpPr>
        <p:spPr>
          <a:xfrm>
            <a:off x="4702229" y="991681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4355976" y="2431841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341687" y="2494229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4701727" y="250353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85" name="Rectangle 84"/>
          <p:cNvSpPr/>
          <p:nvPr/>
        </p:nvSpPr>
        <p:spPr>
          <a:xfrm>
            <a:off x="4701727" y="220137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86" name="Rectangle 85"/>
          <p:cNvSpPr/>
          <p:nvPr/>
        </p:nvSpPr>
        <p:spPr>
          <a:xfrm>
            <a:off x="4701727" y="1937307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87" name="Rectangle 86"/>
          <p:cNvSpPr/>
          <p:nvPr/>
        </p:nvSpPr>
        <p:spPr>
          <a:xfrm>
            <a:off x="683568" y="3278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195736" y="144329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763688" y="25583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5536" y="154268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1" name="Forme libre 90"/>
          <p:cNvSpPr/>
          <p:nvPr/>
        </p:nvSpPr>
        <p:spPr>
          <a:xfrm rot="10530899" flipV="1">
            <a:off x="48387" y="-81597"/>
            <a:ext cx="2400558" cy="2649774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  <a:gd name="connsiteX0" fmla="*/ 0 w 1420208"/>
              <a:gd name="connsiteY0" fmla="*/ 0 h 2172241"/>
              <a:gd name="connsiteX1" fmla="*/ 1204908 w 1420208"/>
              <a:gd name="connsiteY1" fmla="*/ 2016224 h 2172241"/>
              <a:gd name="connsiteX2" fmla="*/ 1291800 w 1420208"/>
              <a:gd name="connsiteY2" fmla="*/ 936103 h 2172241"/>
              <a:gd name="connsiteX3" fmla="*/ 701860 w 1420208"/>
              <a:gd name="connsiteY3" fmla="*/ 360040 h 2172241"/>
              <a:gd name="connsiteX0" fmla="*/ 0 w 1420208"/>
              <a:gd name="connsiteY0" fmla="*/ 864095 h 3036336"/>
              <a:gd name="connsiteX1" fmla="*/ 1204908 w 1420208"/>
              <a:gd name="connsiteY1" fmla="*/ 2880319 h 3036336"/>
              <a:gd name="connsiteX2" fmla="*/ 1291800 w 1420208"/>
              <a:gd name="connsiteY2" fmla="*/ 1800198 h 3036336"/>
              <a:gd name="connsiteX3" fmla="*/ 1123969 w 1420208"/>
              <a:gd name="connsiteY3" fmla="*/ 0 h 3036336"/>
              <a:gd name="connsiteX0" fmla="*/ 0 w 2024803"/>
              <a:gd name="connsiteY0" fmla="*/ 864095 h 2928325"/>
              <a:gd name="connsiteX1" fmla="*/ 1204908 w 2024803"/>
              <a:gd name="connsiteY1" fmla="*/ 2880319 h 2928325"/>
              <a:gd name="connsiteX2" fmla="*/ 2011313 w 2024803"/>
              <a:gd name="connsiteY2" fmla="*/ 1152128 h 2928325"/>
              <a:gd name="connsiteX3" fmla="*/ 1123969 w 2024803"/>
              <a:gd name="connsiteY3" fmla="*/ 0 h 2928325"/>
              <a:gd name="connsiteX0" fmla="*/ 0 w 2109907"/>
              <a:gd name="connsiteY0" fmla="*/ 864095 h 2064231"/>
              <a:gd name="connsiteX1" fmla="*/ 532406 w 2109907"/>
              <a:gd name="connsiteY1" fmla="*/ 2016225 h 2064231"/>
              <a:gd name="connsiteX2" fmla="*/ 2011313 w 2109907"/>
              <a:gd name="connsiteY2" fmla="*/ 1152128 h 2064231"/>
              <a:gd name="connsiteX3" fmla="*/ 1123969 w 2109907"/>
              <a:gd name="connsiteY3" fmla="*/ 0 h 2064231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123969 w 2070469"/>
              <a:gd name="connsiteY4" fmla="*/ 0 h 2173949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833843 w 2070469"/>
              <a:gd name="connsiteY4" fmla="*/ 288033 h 2173949"/>
              <a:gd name="connsiteX5" fmla="*/ 1123969 w 2070469"/>
              <a:gd name="connsiteY5" fmla="*/ 0 h 2173949"/>
              <a:gd name="connsiteX0" fmla="*/ 29579 w 2100048"/>
              <a:gd name="connsiteY0" fmla="*/ 864095 h 2173949"/>
              <a:gd name="connsiteX1" fmla="*/ 88734 w 2100048"/>
              <a:gd name="connsiteY1" fmla="*/ 1440161 h 2173949"/>
              <a:gd name="connsiteX2" fmla="*/ 561985 w 2100048"/>
              <a:gd name="connsiteY2" fmla="*/ 2016225 h 2173949"/>
              <a:gd name="connsiteX3" fmla="*/ 1508485 w 2100048"/>
              <a:gd name="connsiteY3" fmla="*/ 1872209 h 2173949"/>
              <a:gd name="connsiteX4" fmla="*/ 2040892 w 2100048"/>
              <a:gd name="connsiteY4" fmla="*/ 1152128 h 2173949"/>
              <a:gd name="connsiteX5" fmla="*/ 1863422 w 2100048"/>
              <a:gd name="connsiteY5" fmla="*/ 288033 h 2173949"/>
              <a:gd name="connsiteX6" fmla="*/ 1153548 w 2100048"/>
              <a:gd name="connsiteY6" fmla="*/ 0 h 2173949"/>
              <a:gd name="connsiteX0" fmla="*/ 29579 w 1952156"/>
              <a:gd name="connsiteY0" fmla="*/ 864095 h 2173949"/>
              <a:gd name="connsiteX1" fmla="*/ 88734 w 1952156"/>
              <a:gd name="connsiteY1" fmla="*/ 1440161 h 2173949"/>
              <a:gd name="connsiteX2" fmla="*/ 561985 w 1952156"/>
              <a:gd name="connsiteY2" fmla="*/ 2016225 h 2173949"/>
              <a:gd name="connsiteX3" fmla="*/ 1508485 w 1952156"/>
              <a:gd name="connsiteY3" fmla="*/ 1872209 h 2173949"/>
              <a:gd name="connsiteX4" fmla="*/ 1685954 w 1952156"/>
              <a:gd name="connsiteY4" fmla="*/ 1080121 h 2173949"/>
              <a:gd name="connsiteX5" fmla="*/ 1863422 w 1952156"/>
              <a:gd name="connsiteY5" fmla="*/ 288033 h 2173949"/>
              <a:gd name="connsiteX6" fmla="*/ 1153548 w 1952156"/>
              <a:gd name="connsiteY6" fmla="*/ 0 h 2173949"/>
              <a:gd name="connsiteX0" fmla="*/ 29579 w 1922578"/>
              <a:gd name="connsiteY0" fmla="*/ 864095 h 2173949"/>
              <a:gd name="connsiteX1" fmla="*/ 88734 w 1922578"/>
              <a:gd name="connsiteY1" fmla="*/ 1440161 h 2173949"/>
              <a:gd name="connsiteX2" fmla="*/ 561985 w 1922578"/>
              <a:gd name="connsiteY2" fmla="*/ 2016225 h 2173949"/>
              <a:gd name="connsiteX3" fmla="*/ 1508485 w 1922578"/>
              <a:gd name="connsiteY3" fmla="*/ 1872209 h 2173949"/>
              <a:gd name="connsiteX4" fmla="*/ 1863422 w 1922578"/>
              <a:gd name="connsiteY4" fmla="*/ 288033 h 2173949"/>
              <a:gd name="connsiteX5" fmla="*/ 1153548 w 1922578"/>
              <a:gd name="connsiteY5" fmla="*/ 0 h 2173949"/>
              <a:gd name="connsiteX0" fmla="*/ 29579 w 1676094"/>
              <a:gd name="connsiteY0" fmla="*/ 864095 h 2173949"/>
              <a:gd name="connsiteX1" fmla="*/ 88734 w 1676094"/>
              <a:gd name="connsiteY1" fmla="*/ 1440161 h 2173949"/>
              <a:gd name="connsiteX2" fmla="*/ 561985 w 1676094"/>
              <a:gd name="connsiteY2" fmla="*/ 2016225 h 2173949"/>
              <a:gd name="connsiteX3" fmla="*/ 1508485 w 1676094"/>
              <a:gd name="connsiteY3" fmla="*/ 1872209 h 2173949"/>
              <a:gd name="connsiteX4" fmla="*/ 1567642 w 1676094"/>
              <a:gd name="connsiteY4" fmla="*/ 648073 h 2173949"/>
              <a:gd name="connsiteX5" fmla="*/ 1153548 w 1676094"/>
              <a:gd name="connsiteY5" fmla="*/ 0 h 2173949"/>
              <a:gd name="connsiteX0" fmla="*/ 29579 w 1896871"/>
              <a:gd name="connsiteY0" fmla="*/ 864095 h 2173949"/>
              <a:gd name="connsiteX1" fmla="*/ 88734 w 1896871"/>
              <a:gd name="connsiteY1" fmla="*/ 1440161 h 2173949"/>
              <a:gd name="connsiteX2" fmla="*/ 561985 w 1896871"/>
              <a:gd name="connsiteY2" fmla="*/ 2016225 h 2173949"/>
              <a:gd name="connsiteX3" fmla="*/ 1508485 w 1896871"/>
              <a:gd name="connsiteY3" fmla="*/ 1872209 h 2173949"/>
              <a:gd name="connsiteX4" fmla="*/ 1837715 w 1896871"/>
              <a:gd name="connsiteY4" fmla="*/ 235324 h 2173949"/>
              <a:gd name="connsiteX5" fmla="*/ 1153548 w 1896871"/>
              <a:gd name="connsiteY5" fmla="*/ 0 h 2173949"/>
              <a:gd name="connsiteX0" fmla="*/ 29579 w 1896871"/>
              <a:gd name="connsiteY0" fmla="*/ 1428691 h 2738545"/>
              <a:gd name="connsiteX1" fmla="*/ 88734 w 1896871"/>
              <a:gd name="connsiteY1" fmla="*/ 2004757 h 2738545"/>
              <a:gd name="connsiteX2" fmla="*/ 561985 w 1896871"/>
              <a:gd name="connsiteY2" fmla="*/ 2580821 h 2738545"/>
              <a:gd name="connsiteX3" fmla="*/ 1508485 w 1896871"/>
              <a:gd name="connsiteY3" fmla="*/ 2436805 h 2738545"/>
              <a:gd name="connsiteX4" fmla="*/ 1837715 w 1896871"/>
              <a:gd name="connsiteY4" fmla="*/ 799920 h 2738545"/>
              <a:gd name="connsiteX5" fmla="*/ 583798 w 1896871"/>
              <a:gd name="connsiteY5" fmla="*/ 0 h 2738545"/>
              <a:gd name="connsiteX0" fmla="*/ 29579 w 1896871"/>
              <a:gd name="connsiteY0" fmla="*/ 2116630 h 3426484"/>
              <a:gd name="connsiteX1" fmla="*/ 88734 w 1896871"/>
              <a:gd name="connsiteY1" fmla="*/ 2692696 h 3426484"/>
              <a:gd name="connsiteX2" fmla="*/ 561985 w 1896871"/>
              <a:gd name="connsiteY2" fmla="*/ 3268760 h 3426484"/>
              <a:gd name="connsiteX3" fmla="*/ 1508485 w 1896871"/>
              <a:gd name="connsiteY3" fmla="*/ 3124744 h 3426484"/>
              <a:gd name="connsiteX4" fmla="*/ 1837715 w 1896871"/>
              <a:gd name="connsiteY4" fmla="*/ 1487859 h 3426484"/>
              <a:gd name="connsiteX5" fmla="*/ 583798 w 1896871"/>
              <a:gd name="connsiteY5" fmla="*/ 687939 h 3426484"/>
              <a:gd name="connsiteX0" fmla="*/ 29579 w 1887347"/>
              <a:gd name="connsiteY0" fmla="*/ 1732428 h 3042282"/>
              <a:gd name="connsiteX1" fmla="*/ 88734 w 1887347"/>
              <a:gd name="connsiteY1" fmla="*/ 2308494 h 3042282"/>
              <a:gd name="connsiteX2" fmla="*/ 561985 w 1887347"/>
              <a:gd name="connsiteY2" fmla="*/ 2884558 h 3042282"/>
              <a:gd name="connsiteX3" fmla="*/ 1508485 w 1887347"/>
              <a:gd name="connsiteY3" fmla="*/ 2740542 h 3042282"/>
              <a:gd name="connsiteX4" fmla="*/ 1837715 w 1887347"/>
              <a:gd name="connsiteY4" fmla="*/ 1103657 h 3042282"/>
              <a:gd name="connsiteX5" fmla="*/ 1210693 w 1887347"/>
              <a:gd name="connsiteY5" fmla="*/ 133320 h 3042282"/>
              <a:gd name="connsiteX6" fmla="*/ 583798 w 1887347"/>
              <a:gd name="connsiteY6" fmla="*/ 303737 h 3042282"/>
              <a:gd name="connsiteX0" fmla="*/ 29579 w 1887347"/>
              <a:gd name="connsiteY0" fmla="*/ 1910665 h 3220519"/>
              <a:gd name="connsiteX1" fmla="*/ 88734 w 1887347"/>
              <a:gd name="connsiteY1" fmla="*/ 2486731 h 3220519"/>
              <a:gd name="connsiteX2" fmla="*/ 561985 w 1887347"/>
              <a:gd name="connsiteY2" fmla="*/ 3062795 h 3220519"/>
              <a:gd name="connsiteX3" fmla="*/ 1508485 w 1887347"/>
              <a:gd name="connsiteY3" fmla="*/ 2918779 h 3220519"/>
              <a:gd name="connsiteX4" fmla="*/ 1837715 w 1887347"/>
              <a:gd name="connsiteY4" fmla="*/ 1281894 h 3220519"/>
              <a:gd name="connsiteX5" fmla="*/ 1210693 w 1887347"/>
              <a:gd name="connsiteY5" fmla="*/ 311557 h 3220519"/>
              <a:gd name="connsiteX6" fmla="*/ 583798 w 1887347"/>
              <a:gd name="connsiteY6" fmla="*/ 481974 h 3220519"/>
              <a:gd name="connsiteX0" fmla="*/ 29579 w 1893046"/>
              <a:gd name="connsiteY0" fmla="*/ 1910665 h 3220519"/>
              <a:gd name="connsiteX1" fmla="*/ 88734 w 1893046"/>
              <a:gd name="connsiteY1" fmla="*/ 2486731 h 3220519"/>
              <a:gd name="connsiteX2" fmla="*/ 561985 w 1893046"/>
              <a:gd name="connsiteY2" fmla="*/ 3062795 h 3220519"/>
              <a:gd name="connsiteX3" fmla="*/ 1542680 w 1893046"/>
              <a:gd name="connsiteY3" fmla="*/ 2475797 h 3220519"/>
              <a:gd name="connsiteX4" fmla="*/ 1837715 w 1893046"/>
              <a:gd name="connsiteY4" fmla="*/ 1281894 h 3220519"/>
              <a:gd name="connsiteX5" fmla="*/ 1210693 w 1893046"/>
              <a:gd name="connsiteY5" fmla="*/ 311557 h 3220519"/>
              <a:gd name="connsiteX6" fmla="*/ 583798 w 1893046"/>
              <a:gd name="connsiteY6" fmla="*/ 481974 h 3220519"/>
              <a:gd name="connsiteX0" fmla="*/ 59765 w 1923232"/>
              <a:gd name="connsiteY0" fmla="*/ 1910665 h 3220519"/>
              <a:gd name="connsiteX1" fmla="*/ 9859 w 1923232"/>
              <a:gd name="connsiteY1" fmla="*/ 1981498 h 3220519"/>
              <a:gd name="connsiteX2" fmla="*/ 118920 w 1923232"/>
              <a:gd name="connsiteY2" fmla="*/ 2486731 h 3220519"/>
              <a:gd name="connsiteX3" fmla="*/ 592171 w 1923232"/>
              <a:gd name="connsiteY3" fmla="*/ 3062795 h 3220519"/>
              <a:gd name="connsiteX4" fmla="*/ 1572866 w 1923232"/>
              <a:gd name="connsiteY4" fmla="*/ 2475797 h 3220519"/>
              <a:gd name="connsiteX5" fmla="*/ 1867901 w 1923232"/>
              <a:gd name="connsiteY5" fmla="*/ 1281894 h 3220519"/>
              <a:gd name="connsiteX6" fmla="*/ 1240879 w 1923232"/>
              <a:gd name="connsiteY6" fmla="*/ 311557 h 3220519"/>
              <a:gd name="connsiteX7" fmla="*/ 613984 w 1923232"/>
              <a:gd name="connsiteY7" fmla="*/ 481974 h 3220519"/>
              <a:gd name="connsiteX0" fmla="*/ 101525 w 1964992"/>
              <a:gd name="connsiteY0" fmla="*/ 1910665 h 3220519"/>
              <a:gd name="connsiteX1" fmla="*/ 9859 w 1964992"/>
              <a:gd name="connsiteY1" fmla="*/ 1924469 h 3220519"/>
              <a:gd name="connsiteX2" fmla="*/ 160680 w 1964992"/>
              <a:gd name="connsiteY2" fmla="*/ 2486731 h 3220519"/>
              <a:gd name="connsiteX3" fmla="*/ 633931 w 1964992"/>
              <a:gd name="connsiteY3" fmla="*/ 3062795 h 3220519"/>
              <a:gd name="connsiteX4" fmla="*/ 1614626 w 1964992"/>
              <a:gd name="connsiteY4" fmla="*/ 2475797 h 3220519"/>
              <a:gd name="connsiteX5" fmla="*/ 1909661 w 1964992"/>
              <a:gd name="connsiteY5" fmla="*/ 1281894 h 3220519"/>
              <a:gd name="connsiteX6" fmla="*/ 1282639 w 1964992"/>
              <a:gd name="connsiteY6" fmla="*/ 311557 h 3220519"/>
              <a:gd name="connsiteX7" fmla="*/ 655744 w 1964992"/>
              <a:gd name="connsiteY7" fmla="*/ 481974 h 3220519"/>
              <a:gd name="connsiteX0" fmla="*/ 0 w 1955133"/>
              <a:gd name="connsiteY0" fmla="*/ 1924469 h 3220519"/>
              <a:gd name="connsiteX1" fmla="*/ 150821 w 1955133"/>
              <a:gd name="connsiteY1" fmla="*/ 2486731 h 3220519"/>
              <a:gd name="connsiteX2" fmla="*/ 624072 w 1955133"/>
              <a:gd name="connsiteY2" fmla="*/ 3062795 h 3220519"/>
              <a:gd name="connsiteX3" fmla="*/ 1604767 w 1955133"/>
              <a:gd name="connsiteY3" fmla="*/ 2475797 h 3220519"/>
              <a:gd name="connsiteX4" fmla="*/ 1899802 w 1955133"/>
              <a:gd name="connsiteY4" fmla="*/ 1281894 h 3220519"/>
              <a:gd name="connsiteX5" fmla="*/ 1272780 w 1955133"/>
              <a:gd name="connsiteY5" fmla="*/ 311557 h 3220519"/>
              <a:gd name="connsiteX6" fmla="*/ 645885 w 1955133"/>
              <a:gd name="connsiteY6" fmla="*/ 481974 h 3220519"/>
              <a:gd name="connsiteX0" fmla="*/ 0 w 2169231"/>
              <a:gd name="connsiteY0" fmla="*/ 1924469 h 3220519"/>
              <a:gd name="connsiteX1" fmla="*/ 150821 w 2169231"/>
              <a:gd name="connsiteY1" fmla="*/ 2486731 h 3220519"/>
              <a:gd name="connsiteX2" fmla="*/ 624072 w 2169231"/>
              <a:gd name="connsiteY2" fmla="*/ 3062795 h 3220519"/>
              <a:gd name="connsiteX3" fmla="*/ 1604767 w 2169231"/>
              <a:gd name="connsiteY3" fmla="*/ 2475797 h 3220519"/>
              <a:gd name="connsiteX4" fmla="*/ 2113900 w 2169231"/>
              <a:gd name="connsiteY4" fmla="*/ 1189045 h 3220519"/>
              <a:gd name="connsiteX5" fmla="*/ 1272780 w 2169231"/>
              <a:gd name="connsiteY5" fmla="*/ 311557 h 3220519"/>
              <a:gd name="connsiteX6" fmla="*/ 645885 w 2169231"/>
              <a:gd name="connsiteY6" fmla="*/ 481974 h 3220519"/>
              <a:gd name="connsiteX0" fmla="*/ 0 w 2200317"/>
              <a:gd name="connsiteY0" fmla="*/ 1924469 h 3220519"/>
              <a:gd name="connsiteX1" fmla="*/ 150821 w 2200317"/>
              <a:gd name="connsiteY1" fmla="*/ 2486731 h 3220519"/>
              <a:gd name="connsiteX2" fmla="*/ 624072 w 2200317"/>
              <a:gd name="connsiteY2" fmla="*/ 3062795 h 3220519"/>
              <a:gd name="connsiteX3" fmla="*/ 1791283 w 2200317"/>
              <a:gd name="connsiteY3" fmla="*/ 2467083 h 3220519"/>
              <a:gd name="connsiteX4" fmla="*/ 2113900 w 2200317"/>
              <a:gd name="connsiteY4" fmla="*/ 1189045 h 3220519"/>
              <a:gd name="connsiteX5" fmla="*/ 1272780 w 2200317"/>
              <a:gd name="connsiteY5" fmla="*/ 311557 h 3220519"/>
              <a:gd name="connsiteX6" fmla="*/ 645885 w 2200317"/>
              <a:gd name="connsiteY6" fmla="*/ 481974 h 3220519"/>
              <a:gd name="connsiteX0" fmla="*/ 0 w 2049496"/>
              <a:gd name="connsiteY0" fmla="*/ 2486731 h 3220519"/>
              <a:gd name="connsiteX1" fmla="*/ 473251 w 2049496"/>
              <a:gd name="connsiteY1" fmla="*/ 3062795 h 3220519"/>
              <a:gd name="connsiteX2" fmla="*/ 1640462 w 2049496"/>
              <a:gd name="connsiteY2" fmla="*/ 2467083 h 3220519"/>
              <a:gd name="connsiteX3" fmla="*/ 1963079 w 2049496"/>
              <a:gd name="connsiteY3" fmla="*/ 1189045 h 3220519"/>
              <a:gd name="connsiteX4" fmla="*/ 1121959 w 2049496"/>
              <a:gd name="connsiteY4" fmla="*/ 311557 h 3220519"/>
              <a:gd name="connsiteX5" fmla="*/ 495064 w 2049496"/>
              <a:gd name="connsiteY5" fmla="*/ 481974 h 3220519"/>
              <a:gd name="connsiteX0" fmla="*/ 137898 w 2187394"/>
              <a:gd name="connsiteY0" fmla="*/ 2486731 h 3220519"/>
              <a:gd name="connsiteX1" fmla="*/ 78875 w 2187394"/>
              <a:gd name="connsiteY1" fmla="*/ 2375946 h 3220519"/>
              <a:gd name="connsiteX2" fmla="*/ 611149 w 2187394"/>
              <a:gd name="connsiteY2" fmla="*/ 3062795 h 3220519"/>
              <a:gd name="connsiteX3" fmla="*/ 1778360 w 2187394"/>
              <a:gd name="connsiteY3" fmla="*/ 2467083 h 3220519"/>
              <a:gd name="connsiteX4" fmla="*/ 2100977 w 2187394"/>
              <a:gd name="connsiteY4" fmla="*/ 1189045 h 3220519"/>
              <a:gd name="connsiteX5" fmla="*/ 1259857 w 2187394"/>
              <a:gd name="connsiteY5" fmla="*/ 311557 h 3220519"/>
              <a:gd name="connsiteX6" fmla="*/ 632962 w 2187394"/>
              <a:gd name="connsiteY6" fmla="*/ 481974 h 3220519"/>
              <a:gd name="connsiteX0" fmla="*/ 137898 w 2166181"/>
              <a:gd name="connsiteY0" fmla="*/ 2768211 h 3501999"/>
              <a:gd name="connsiteX1" fmla="*/ 78875 w 2166181"/>
              <a:gd name="connsiteY1" fmla="*/ 2657426 h 3501999"/>
              <a:gd name="connsiteX2" fmla="*/ 611149 w 2166181"/>
              <a:gd name="connsiteY2" fmla="*/ 3344275 h 3501999"/>
              <a:gd name="connsiteX3" fmla="*/ 1778360 w 2166181"/>
              <a:gd name="connsiteY3" fmla="*/ 2748563 h 3501999"/>
              <a:gd name="connsiteX4" fmla="*/ 2100977 w 2166181"/>
              <a:gd name="connsiteY4" fmla="*/ 1470525 h 3501999"/>
              <a:gd name="connsiteX5" fmla="*/ 1387137 w 2166181"/>
              <a:gd name="connsiteY5" fmla="*/ 311557 h 3501999"/>
              <a:gd name="connsiteX6" fmla="*/ 632962 w 2166181"/>
              <a:gd name="connsiteY6" fmla="*/ 763454 h 3501999"/>
              <a:gd name="connsiteX0" fmla="*/ 137898 w 2166181"/>
              <a:gd name="connsiteY0" fmla="*/ 2768211 h 3501999"/>
              <a:gd name="connsiteX1" fmla="*/ 78875 w 2166181"/>
              <a:gd name="connsiteY1" fmla="*/ 2657426 h 3501999"/>
              <a:gd name="connsiteX2" fmla="*/ 611149 w 2166181"/>
              <a:gd name="connsiteY2" fmla="*/ 3344275 h 3501999"/>
              <a:gd name="connsiteX3" fmla="*/ 1778360 w 2166181"/>
              <a:gd name="connsiteY3" fmla="*/ 2748563 h 3501999"/>
              <a:gd name="connsiteX4" fmla="*/ 2100977 w 2166181"/>
              <a:gd name="connsiteY4" fmla="*/ 1470525 h 3501999"/>
              <a:gd name="connsiteX5" fmla="*/ 1387137 w 2166181"/>
              <a:gd name="connsiteY5" fmla="*/ 311557 h 3501999"/>
              <a:gd name="connsiteX6" fmla="*/ 425621 w 2166181"/>
              <a:gd name="connsiteY6" fmla="*/ 612936 h 350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181" h="3501999">
                <a:moveTo>
                  <a:pt x="137898" y="2768211"/>
                </a:moveTo>
                <a:cubicBezTo>
                  <a:pt x="136937" y="2773169"/>
                  <a:pt x="0" y="2561415"/>
                  <a:pt x="78875" y="2657426"/>
                </a:cubicBezTo>
                <a:cubicBezTo>
                  <a:pt x="157750" y="2753437"/>
                  <a:pt x="336778" y="3352508"/>
                  <a:pt x="611149" y="3344275"/>
                </a:cubicBezTo>
                <a:cubicBezTo>
                  <a:pt x="814340" y="3501999"/>
                  <a:pt x="1530055" y="3060855"/>
                  <a:pt x="1778360" y="2748563"/>
                </a:cubicBezTo>
                <a:cubicBezTo>
                  <a:pt x="2026665" y="2436271"/>
                  <a:pt x="2166181" y="1876693"/>
                  <a:pt x="2100977" y="1470525"/>
                </a:cubicBezTo>
                <a:cubicBezTo>
                  <a:pt x="2035773" y="1064357"/>
                  <a:pt x="1596123" y="444877"/>
                  <a:pt x="1387137" y="311557"/>
                </a:cubicBezTo>
                <a:cubicBezTo>
                  <a:pt x="883687" y="0"/>
                  <a:pt x="518937" y="613387"/>
                  <a:pt x="425621" y="612936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5" name="Connecteur droit 94"/>
          <p:cNvCxnSpPr/>
          <p:nvPr/>
        </p:nvCxnSpPr>
        <p:spPr>
          <a:xfrm flipV="1">
            <a:off x="4355976" y="2215817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4" cstate="print"/>
          <a:srcRect l="17010" t="39479" r="29598" b="47081"/>
          <a:stretch>
            <a:fillRect/>
          </a:stretch>
        </p:blipFill>
        <p:spPr bwMode="auto">
          <a:xfrm>
            <a:off x="1907704" y="2968686"/>
            <a:ext cx="5040560" cy="71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 Box 18"/>
          <p:cNvSpPr txBox="1">
            <a:spLocks noChangeArrowheads="1"/>
          </p:cNvSpPr>
          <p:nvPr/>
        </p:nvSpPr>
        <p:spPr bwMode="auto">
          <a:xfrm>
            <a:off x="1547813" y="5470659"/>
            <a:ext cx="3024187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b="1" dirty="0"/>
              <a:t>A</a:t>
            </a:r>
            <a:r>
              <a:rPr lang="fr-FR" sz="2000" dirty="0"/>
              <a:t> et </a:t>
            </a:r>
            <a:r>
              <a:rPr lang="fr-FR" sz="2000" b="1" dirty="0"/>
              <a:t>B</a:t>
            </a:r>
            <a:r>
              <a:rPr lang="fr-FR" sz="2000" dirty="0"/>
              <a:t> du </a:t>
            </a:r>
            <a:r>
              <a:rPr lang="fr-FR" sz="2000" b="1" u="sng" dirty="0"/>
              <a:t>même côté</a:t>
            </a:r>
            <a:r>
              <a:rPr lang="fr-FR" sz="2000" dirty="0"/>
              <a:t> de l’axe C = C</a:t>
            </a:r>
            <a:endParaRPr lang="fr-FR" sz="2000" dirty="0">
              <a:sym typeface="Wingdings" pitchFamily="2" charset="2"/>
            </a:endParaRPr>
          </a:p>
          <a:p>
            <a:pPr algn="ctr"/>
            <a:r>
              <a:rPr lang="fr-FR" sz="2000" b="1" u="sng" dirty="0" err="1">
                <a:solidFill>
                  <a:srgbClr val="FF0000"/>
                </a:solidFill>
                <a:sym typeface="Wingdings" pitchFamily="2" charset="2"/>
              </a:rPr>
              <a:t>Diastéréoisomère</a:t>
            </a:r>
            <a:r>
              <a:rPr lang="fr-FR" sz="2000" b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Z</a:t>
            </a:r>
            <a:endParaRPr lang="fr-FR" sz="32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sym typeface="Wingdings" pitchFamily="2" charset="2"/>
              </a:rPr>
              <a:t>Zusammen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= ensemble)</a:t>
            </a:r>
            <a:endParaRPr lang="fr-FR" sz="1400" b="1" dirty="0">
              <a:solidFill>
                <a:srgbClr val="006600"/>
              </a:solidFill>
            </a:endParaRPr>
          </a:p>
        </p:txBody>
      </p:sp>
      <p:pic>
        <p:nvPicPr>
          <p:cNvPr id="10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70659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 Box 18"/>
          <p:cNvSpPr txBox="1">
            <a:spLocks noChangeArrowheads="1"/>
          </p:cNvSpPr>
          <p:nvPr/>
        </p:nvSpPr>
        <p:spPr bwMode="auto">
          <a:xfrm>
            <a:off x="4572000" y="5470659"/>
            <a:ext cx="3024188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b="1" dirty="0"/>
              <a:t>A</a:t>
            </a:r>
            <a:r>
              <a:rPr lang="fr-FR" sz="2000" dirty="0"/>
              <a:t> et </a:t>
            </a:r>
            <a:r>
              <a:rPr lang="fr-FR" sz="2000" b="1" dirty="0"/>
              <a:t>B</a:t>
            </a:r>
            <a:r>
              <a:rPr lang="fr-FR" sz="2000" dirty="0"/>
              <a:t> de </a:t>
            </a:r>
            <a:r>
              <a:rPr lang="fr-FR" sz="2000" b="1" u="sng" dirty="0"/>
              <a:t>part et d’autre </a:t>
            </a:r>
            <a:r>
              <a:rPr lang="fr-FR" sz="2000" dirty="0"/>
              <a:t>de l’axe C = C</a:t>
            </a:r>
            <a:endParaRPr lang="fr-FR" sz="2000" dirty="0">
              <a:sym typeface="Wingdings" pitchFamily="2" charset="2"/>
            </a:endParaRPr>
          </a:p>
          <a:p>
            <a:pPr algn="ctr"/>
            <a:r>
              <a:rPr lang="fr-FR" sz="2000" b="1" u="sng" dirty="0" err="1">
                <a:solidFill>
                  <a:srgbClr val="FF0000"/>
                </a:solidFill>
                <a:sym typeface="Wingdings" pitchFamily="2" charset="2"/>
              </a:rPr>
              <a:t>Diastéréoisomère</a:t>
            </a:r>
            <a:r>
              <a:rPr lang="fr-FR" sz="2000" b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E</a:t>
            </a:r>
            <a:endParaRPr lang="fr-FR" sz="32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000" b="1" dirty="0" err="1">
                <a:solidFill>
                  <a:srgbClr val="006600"/>
                </a:solidFill>
                <a:sym typeface="Wingdings" pitchFamily="2" charset="2"/>
              </a:rPr>
              <a:t>Entgegen</a:t>
            </a:r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 = opposé)</a:t>
            </a:r>
            <a:endParaRPr lang="fr-FR" sz="2400" b="1" u="sng" dirty="0">
              <a:solidFill>
                <a:srgbClr val="006600"/>
              </a:solidFill>
            </a:endParaRPr>
          </a:p>
        </p:txBody>
      </p:sp>
      <p:pic>
        <p:nvPicPr>
          <p:cNvPr id="102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470659"/>
            <a:ext cx="1476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0" y="361675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Une double liaison C=C est dite </a:t>
            </a:r>
            <a:r>
              <a:rPr lang="fr-FR" sz="2000" b="1" i="1" dirty="0" smtClean="0"/>
              <a:t>dissymétrique</a:t>
            </a:r>
            <a:r>
              <a:rPr lang="fr-FR" sz="2000" dirty="0" smtClean="0"/>
              <a:t> si </a:t>
            </a:r>
            <a:r>
              <a:rPr lang="fr-FR" sz="2000" b="1" i="1" dirty="0" smtClean="0">
                <a:solidFill>
                  <a:srgbClr val="FF0000"/>
                </a:solidFill>
              </a:rPr>
              <a:t>chaque atome de carbone de la double liaison porte des </a:t>
            </a:r>
            <a:r>
              <a:rPr lang="fr-FR" sz="2000" b="1" i="1" dirty="0" err="1" smtClean="0">
                <a:solidFill>
                  <a:srgbClr val="FF0000"/>
                </a:solidFill>
              </a:rPr>
              <a:t>substituants</a:t>
            </a:r>
            <a:r>
              <a:rPr lang="fr-FR" sz="2000" b="1" i="1" dirty="0" smtClean="0">
                <a:solidFill>
                  <a:srgbClr val="FF0000"/>
                </a:solidFill>
              </a:rPr>
              <a:t> différents</a:t>
            </a:r>
            <a:r>
              <a:rPr lang="fr-FR" sz="2000" dirty="0" smtClean="0"/>
              <a:t>. </a:t>
            </a:r>
            <a:endParaRPr lang="fr-FR" sz="2000" dirty="0"/>
          </a:p>
        </p:txBody>
      </p:sp>
      <p:sp>
        <p:nvSpPr>
          <p:cNvPr id="104" name="Rectangle 103"/>
          <p:cNvSpPr/>
          <p:nvPr/>
        </p:nvSpPr>
        <p:spPr>
          <a:xfrm>
            <a:off x="179512" y="4319918"/>
            <a:ext cx="8784976" cy="400110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2 agencements spatiaux possibles </a:t>
            </a:r>
            <a:r>
              <a:rPr lang="fr-FR" sz="2000" dirty="0" smtClean="0"/>
              <a:t>pour une double liaison C=C dissymétrique</a:t>
            </a:r>
            <a:endParaRPr lang="fr-FR" sz="2000" dirty="0"/>
          </a:p>
        </p:txBody>
      </p:sp>
      <p:sp>
        <p:nvSpPr>
          <p:cNvPr id="105" name="Rectangle 104"/>
          <p:cNvSpPr/>
          <p:nvPr/>
        </p:nvSpPr>
        <p:spPr>
          <a:xfrm>
            <a:off x="179512" y="4966603"/>
            <a:ext cx="8784976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</a:rPr>
              <a:t>DESCRIPTEUR STEREOCHIMIQUE </a:t>
            </a:r>
            <a:r>
              <a:rPr lang="fr-FR" sz="2400" b="1" u="sng" dirty="0" smtClean="0"/>
              <a:t>(Z)</a:t>
            </a:r>
            <a:r>
              <a:rPr lang="fr-FR" sz="2000" b="1" u="sng" dirty="0" smtClean="0">
                <a:solidFill>
                  <a:srgbClr val="FF0000"/>
                </a:solidFill>
              </a:rPr>
              <a:t> ou </a:t>
            </a:r>
            <a:r>
              <a:rPr lang="fr-FR" sz="2400" b="1" u="sng" dirty="0" smtClean="0"/>
              <a:t>(E)</a:t>
            </a:r>
            <a:r>
              <a:rPr lang="fr-FR" sz="2000" dirty="0" smtClean="0"/>
              <a:t> en suivant les </a:t>
            </a:r>
            <a:r>
              <a:rPr lang="fr-FR" sz="2000" b="1" u="sng" dirty="0" smtClean="0">
                <a:solidFill>
                  <a:srgbClr val="FF0000"/>
                </a:solidFill>
              </a:rPr>
              <a:t>règles CIP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06" name="Flèche vers le bas 105"/>
          <p:cNvSpPr/>
          <p:nvPr/>
        </p:nvSpPr>
        <p:spPr>
          <a:xfrm>
            <a:off x="4283968" y="465313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3813820" y="1287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2" name="Rectangle 71"/>
          <p:cNvSpPr/>
          <p:nvPr/>
        </p:nvSpPr>
        <p:spPr>
          <a:xfrm>
            <a:off x="4167248" y="3602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1" grpId="0" animBg="1"/>
      <p:bldP spid="103" grpId="0"/>
      <p:bldP spid="104" grpId="0" animBg="1"/>
      <p:bldP spid="105" grpId="0" animBg="1"/>
      <p:bldP spid="1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547813" y="44624"/>
            <a:ext cx="3024187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b="1" dirty="0"/>
              <a:t>A</a:t>
            </a:r>
            <a:r>
              <a:rPr lang="fr-FR" sz="2000" dirty="0"/>
              <a:t> et </a:t>
            </a:r>
            <a:r>
              <a:rPr lang="fr-FR" sz="2000" b="1" dirty="0"/>
              <a:t>B</a:t>
            </a:r>
            <a:r>
              <a:rPr lang="fr-FR" sz="2000" dirty="0"/>
              <a:t> du </a:t>
            </a:r>
            <a:r>
              <a:rPr lang="fr-FR" sz="2000" b="1" u="sng" dirty="0"/>
              <a:t>même côté</a:t>
            </a:r>
            <a:r>
              <a:rPr lang="fr-FR" sz="2000" dirty="0"/>
              <a:t> de l’axe C = C</a:t>
            </a:r>
            <a:endParaRPr lang="fr-FR" sz="2000" dirty="0">
              <a:sym typeface="Wingdings" pitchFamily="2" charset="2"/>
            </a:endParaRPr>
          </a:p>
          <a:p>
            <a:pPr algn="ctr"/>
            <a:r>
              <a:rPr lang="fr-FR" sz="2000" b="1" u="sng" dirty="0" err="1">
                <a:solidFill>
                  <a:srgbClr val="FF0000"/>
                </a:solidFill>
                <a:sym typeface="Wingdings" pitchFamily="2" charset="2"/>
              </a:rPr>
              <a:t>Diastéréoisomère</a:t>
            </a:r>
            <a:r>
              <a:rPr lang="fr-FR" sz="2000" b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Z</a:t>
            </a:r>
            <a:endParaRPr lang="fr-FR" sz="32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sym typeface="Wingdings" pitchFamily="2" charset="2"/>
              </a:rPr>
              <a:t>Zusammen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= ensemble)</a:t>
            </a:r>
            <a:endParaRPr lang="fr-FR" sz="1400" b="1" dirty="0">
              <a:solidFill>
                <a:srgbClr val="006600"/>
              </a:solidFill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572000" y="44624"/>
            <a:ext cx="3024188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b="1" dirty="0"/>
              <a:t>A</a:t>
            </a:r>
            <a:r>
              <a:rPr lang="fr-FR" sz="2000" dirty="0"/>
              <a:t> et </a:t>
            </a:r>
            <a:r>
              <a:rPr lang="fr-FR" sz="2000" b="1" dirty="0"/>
              <a:t>B</a:t>
            </a:r>
            <a:r>
              <a:rPr lang="fr-FR" sz="2000" dirty="0"/>
              <a:t> de </a:t>
            </a:r>
            <a:r>
              <a:rPr lang="fr-FR" sz="2000" b="1" u="sng" dirty="0"/>
              <a:t>part et d’autre </a:t>
            </a:r>
            <a:r>
              <a:rPr lang="fr-FR" sz="2000" dirty="0"/>
              <a:t>de l’axe C = C</a:t>
            </a:r>
            <a:endParaRPr lang="fr-FR" sz="2000" dirty="0">
              <a:sym typeface="Wingdings" pitchFamily="2" charset="2"/>
            </a:endParaRPr>
          </a:p>
          <a:p>
            <a:pPr algn="ctr"/>
            <a:r>
              <a:rPr lang="fr-FR" sz="2000" b="1" u="sng" dirty="0" err="1">
                <a:solidFill>
                  <a:srgbClr val="FF0000"/>
                </a:solidFill>
                <a:sym typeface="Wingdings" pitchFamily="2" charset="2"/>
              </a:rPr>
              <a:t>Diastéréoisomère</a:t>
            </a:r>
            <a:r>
              <a:rPr lang="fr-FR" sz="2000" b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E</a:t>
            </a:r>
            <a:endParaRPr lang="fr-FR" sz="32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000" b="1" dirty="0" err="1">
                <a:solidFill>
                  <a:srgbClr val="006600"/>
                </a:solidFill>
                <a:sym typeface="Wingdings" pitchFamily="2" charset="2"/>
              </a:rPr>
              <a:t>Entgegen</a:t>
            </a:r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 = opposé)</a:t>
            </a:r>
            <a:endParaRPr lang="fr-FR" sz="2400" b="1" u="sng" dirty="0">
              <a:solidFill>
                <a:srgbClr val="006600"/>
              </a:solidFill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4624"/>
            <a:ext cx="1476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13" y="151383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Attribuer un descripteur stéréochimique pour ces molécules.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922165"/>
            <a:ext cx="4543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1917576"/>
            <a:ext cx="4476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9592" y="2636912"/>
            <a:ext cx="38504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ym typeface="Wingdings" pitchFamily="2" charset="2"/>
              </a:rPr>
              <a:t>E</a:t>
            </a:r>
            <a:endParaRPr lang="fr-FR" sz="32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131840" y="2636912"/>
            <a:ext cx="38023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ym typeface="Wingdings" pitchFamily="2" charset="2"/>
              </a:rPr>
              <a:t>Z</a:t>
            </a:r>
            <a:endParaRPr lang="fr-FR" sz="32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64088" y="2636912"/>
            <a:ext cx="38504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ym typeface="Wingdings" pitchFamily="2" charset="2"/>
              </a:rPr>
              <a:t>E</a:t>
            </a:r>
            <a:endParaRPr lang="fr-FR" sz="32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524328" y="2635672"/>
            <a:ext cx="37702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ym typeface="Wingdings" pitchFamily="2" charset="2"/>
              </a:rPr>
              <a:t>Z</a:t>
            </a:r>
            <a:endParaRPr lang="fr-FR" sz="3200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47787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9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mbien de 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stéréoisomères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configuration une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molécule </a:t>
            </a:r>
            <a:r>
              <a:rPr kumimoji="0" lang="fr-FR" sz="2000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présen-tant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« n » centres </a:t>
            </a:r>
            <a:r>
              <a:rPr kumimoji="0" lang="fr-FR" sz="2000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stéréogènes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(carbones asymétriques, doubles liaisons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C=C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dissymé-triques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peut-elle présenter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maximum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79512" y="6347306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S’il n’y a pas d’éléments de symétrie dans la molécule, elle en possèdera 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5985" y="3789040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1151342" y="3573016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151342" y="4149080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321066" y="335699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1321066" y="429309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2627784" y="3789040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3095558" y="3645024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095558" y="4005064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65282" y="335699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sp>
        <p:nvSpPr>
          <p:cNvPr id="39" name="Rectangle 38"/>
          <p:cNvSpPr/>
          <p:nvPr/>
        </p:nvSpPr>
        <p:spPr>
          <a:xfrm>
            <a:off x="3265282" y="414908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b="1" dirty="0"/>
          </a:p>
        </p:txBody>
      </p:sp>
      <p:sp>
        <p:nvSpPr>
          <p:cNvPr id="41" name="Rectangle 40"/>
          <p:cNvSpPr/>
          <p:nvPr/>
        </p:nvSpPr>
        <p:spPr>
          <a:xfrm>
            <a:off x="5580112" y="3820978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5968687" y="3604954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968687" y="4181018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127561" y="335699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b="1" dirty="0"/>
          </a:p>
        </p:txBody>
      </p:sp>
      <p:sp>
        <p:nvSpPr>
          <p:cNvPr id="45" name="Rectangle 44"/>
          <p:cNvSpPr/>
          <p:nvPr/>
        </p:nvSpPr>
        <p:spPr>
          <a:xfrm>
            <a:off x="6127561" y="4325034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b="1" dirty="0"/>
          </a:p>
        </p:txBody>
      </p:sp>
      <p:sp>
        <p:nvSpPr>
          <p:cNvPr id="47" name="Rectangle 46"/>
          <p:cNvSpPr/>
          <p:nvPr/>
        </p:nvSpPr>
        <p:spPr>
          <a:xfrm>
            <a:off x="7039322" y="3795781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7476190" y="3695828"/>
            <a:ext cx="264162" cy="19101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7524328" y="4167946"/>
            <a:ext cx="216024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711774" y="344170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b="1" dirty="0"/>
          </a:p>
        </p:txBody>
      </p:sp>
      <p:sp>
        <p:nvSpPr>
          <p:cNvPr id="51" name="Rectangle 50"/>
          <p:cNvSpPr/>
          <p:nvPr/>
        </p:nvSpPr>
        <p:spPr>
          <a:xfrm>
            <a:off x="7687394" y="431214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b="1" dirty="0"/>
          </a:p>
        </p:txBody>
      </p:sp>
      <p:cxnSp>
        <p:nvCxnSpPr>
          <p:cNvPr id="52" name="Connecteur droit 51"/>
          <p:cNvCxnSpPr/>
          <p:nvPr/>
        </p:nvCxnSpPr>
        <p:spPr>
          <a:xfrm flipV="1">
            <a:off x="7999806" y="3369692"/>
            <a:ext cx="360040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7999806" y="3657724"/>
            <a:ext cx="36004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7999806" y="3729732"/>
            <a:ext cx="360040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336604" y="31536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sp>
        <p:nvSpPr>
          <p:cNvPr id="62" name="Rectangle 61"/>
          <p:cNvSpPr/>
          <p:nvPr/>
        </p:nvSpPr>
        <p:spPr>
          <a:xfrm>
            <a:off x="8336604" y="344170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sp>
        <p:nvSpPr>
          <p:cNvPr id="63" name="Rectangle 62"/>
          <p:cNvSpPr/>
          <p:nvPr/>
        </p:nvSpPr>
        <p:spPr>
          <a:xfrm>
            <a:off x="8336604" y="38017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cxnSp>
        <p:nvCxnSpPr>
          <p:cNvPr id="64" name="Connecteur droit 63"/>
          <p:cNvCxnSpPr/>
          <p:nvPr/>
        </p:nvCxnSpPr>
        <p:spPr>
          <a:xfrm flipV="1">
            <a:off x="8028384" y="4271892"/>
            <a:ext cx="360040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028384" y="4559924"/>
            <a:ext cx="36004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8028384" y="4631932"/>
            <a:ext cx="360040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365182" y="40558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b="1" dirty="0"/>
          </a:p>
        </p:txBody>
      </p:sp>
      <p:sp>
        <p:nvSpPr>
          <p:cNvPr id="68" name="Rectangle 67"/>
          <p:cNvSpPr/>
          <p:nvPr/>
        </p:nvSpPr>
        <p:spPr>
          <a:xfrm>
            <a:off x="8365182" y="434390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sp>
        <p:nvSpPr>
          <p:cNvPr id="69" name="Rectangle 68"/>
          <p:cNvSpPr/>
          <p:nvPr/>
        </p:nvSpPr>
        <p:spPr>
          <a:xfrm>
            <a:off x="8365182" y="47039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sp>
        <p:nvSpPr>
          <p:cNvPr id="80" name="Rectangle 79"/>
          <p:cNvSpPr/>
          <p:nvPr/>
        </p:nvSpPr>
        <p:spPr>
          <a:xfrm>
            <a:off x="611560" y="226059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82782" y="227473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076056" y="22387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786611" y="225782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251520" y="1916832"/>
            <a:ext cx="648072" cy="432048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1403648" y="2708920"/>
            <a:ext cx="648072" cy="432048"/>
          </a:xfrm>
          <a:prstGeom prst="roundRect">
            <a:avLst/>
          </a:prstGeom>
          <a:solidFill>
            <a:srgbClr val="D99694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à coins arrondis 71"/>
          <p:cNvSpPr/>
          <p:nvPr/>
        </p:nvSpPr>
        <p:spPr>
          <a:xfrm>
            <a:off x="2411760" y="2685770"/>
            <a:ext cx="648072" cy="432048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à coins arrondis 78"/>
          <p:cNvSpPr/>
          <p:nvPr/>
        </p:nvSpPr>
        <p:spPr>
          <a:xfrm>
            <a:off x="3635896" y="2708920"/>
            <a:ext cx="648072" cy="432048"/>
          </a:xfrm>
          <a:prstGeom prst="roundRect">
            <a:avLst/>
          </a:prstGeom>
          <a:solidFill>
            <a:srgbClr val="D99694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à coins arrondis 83"/>
          <p:cNvSpPr/>
          <p:nvPr/>
        </p:nvSpPr>
        <p:spPr>
          <a:xfrm>
            <a:off x="4788024" y="1916832"/>
            <a:ext cx="648072" cy="432048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à coins arrondis 84"/>
          <p:cNvSpPr/>
          <p:nvPr/>
        </p:nvSpPr>
        <p:spPr>
          <a:xfrm>
            <a:off x="5868144" y="2708920"/>
            <a:ext cx="648072" cy="432048"/>
          </a:xfrm>
          <a:prstGeom prst="roundRect">
            <a:avLst/>
          </a:prstGeom>
          <a:solidFill>
            <a:srgbClr val="D99694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à coins arrondis 85"/>
          <p:cNvSpPr/>
          <p:nvPr/>
        </p:nvSpPr>
        <p:spPr>
          <a:xfrm>
            <a:off x="6804248" y="2708920"/>
            <a:ext cx="648072" cy="432048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à coins arrondis 86"/>
          <p:cNvSpPr/>
          <p:nvPr/>
        </p:nvSpPr>
        <p:spPr>
          <a:xfrm>
            <a:off x="8028384" y="2708920"/>
            <a:ext cx="648072" cy="432048"/>
          </a:xfrm>
          <a:prstGeom prst="roundRect">
            <a:avLst/>
          </a:prstGeom>
          <a:solidFill>
            <a:srgbClr val="D99694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à coins arrondis 93"/>
          <p:cNvSpPr/>
          <p:nvPr/>
        </p:nvSpPr>
        <p:spPr>
          <a:xfrm>
            <a:off x="1331640" y="3356992"/>
            <a:ext cx="360040" cy="432048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à coins arrondis 94"/>
          <p:cNvSpPr/>
          <p:nvPr/>
        </p:nvSpPr>
        <p:spPr>
          <a:xfrm>
            <a:off x="3275856" y="4149080"/>
            <a:ext cx="360040" cy="432048"/>
          </a:xfrm>
          <a:prstGeom prst="roundRect">
            <a:avLst/>
          </a:prstGeom>
          <a:solidFill>
            <a:srgbClr val="D99694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à coins arrondis 95"/>
          <p:cNvSpPr/>
          <p:nvPr/>
        </p:nvSpPr>
        <p:spPr>
          <a:xfrm>
            <a:off x="6156176" y="3391647"/>
            <a:ext cx="360040" cy="432048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à coins arrondis 96"/>
          <p:cNvSpPr/>
          <p:nvPr/>
        </p:nvSpPr>
        <p:spPr>
          <a:xfrm>
            <a:off x="7728777" y="4291526"/>
            <a:ext cx="360040" cy="432048"/>
          </a:xfrm>
          <a:prstGeom prst="roundRect">
            <a:avLst/>
          </a:prstGeom>
          <a:solidFill>
            <a:srgbClr val="D99694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395536" y="4653136"/>
            <a:ext cx="1979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prioritaire </a:t>
            </a:r>
          </a:p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99" name="Rectangle 15"/>
          <p:cNvSpPr>
            <a:spLocks noChangeArrowheads="1"/>
          </p:cNvSpPr>
          <p:nvPr/>
        </p:nvSpPr>
        <p:spPr bwMode="auto">
          <a:xfrm>
            <a:off x="2411760" y="4653136"/>
            <a:ext cx="1979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5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prioritaire </a:t>
            </a:r>
          </a:p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4355976" y="4365104"/>
            <a:ext cx="1979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prioritaire </a:t>
            </a:r>
          </a:p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OH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02" name="Rectangle 15"/>
          <p:cNvSpPr>
            <a:spLocks noChangeArrowheads="1"/>
          </p:cNvSpPr>
          <p:nvPr/>
        </p:nvSpPr>
        <p:spPr bwMode="auto">
          <a:xfrm>
            <a:off x="6516216" y="4797152"/>
            <a:ext cx="1979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5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prioritaire </a:t>
            </a:r>
          </a:p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20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21" grpId="0" animBg="1"/>
      <p:bldP spid="22" grpId="0" animBg="1"/>
      <p:bldP spid="8193" grpId="0"/>
      <p:bldP spid="24" grpId="0"/>
      <p:bldP spid="26" grpId="0"/>
      <p:bldP spid="32" grpId="0"/>
      <p:bldP spid="33" grpId="0"/>
      <p:bldP spid="35" grpId="0"/>
      <p:bldP spid="38" grpId="0"/>
      <p:bldP spid="39" grpId="0"/>
      <p:bldP spid="41" grpId="0"/>
      <p:bldP spid="44" grpId="0"/>
      <p:bldP spid="45" grpId="0"/>
      <p:bldP spid="47" grpId="0"/>
      <p:bldP spid="50" grpId="0"/>
      <p:bldP spid="51" grpId="0"/>
      <p:bldP spid="61" grpId="0"/>
      <p:bldP spid="62" grpId="0"/>
      <p:bldP spid="63" grpId="0"/>
      <p:bldP spid="67" grpId="0"/>
      <p:bldP spid="68" grpId="0"/>
      <p:bldP spid="69" grpId="0"/>
      <p:bldP spid="80" grpId="0"/>
      <p:bldP spid="81" grpId="0"/>
      <p:bldP spid="82" grpId="0"/>
      <p:bldP spid="83" grpId="0"/>
      <p:bldP spid="70" grpId="0" animBg="1"/>
      <p:bldP spid="71" grpId="0" animBg="1"/>
      <p:bldP spid="72" grpId="0" animBg="1"/>
      <p:bldP spid="79" grpId="0" animBg="1"/>
      <p:bldP spid="84" grpId="0" animBg="1"/>
      <p:bldP spid="85" grpId="0" animBg="1"/>
      <p:bldP spid="86" grpId="0" animBg="1"/>
      <p:bldP spid="87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/>
      <p:bldP spid="100" grpId="0"/>
      <p:bldP spid="1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5003800" y="5155876"/>
            <a:ext cx="4140200" cy="1702123"/>
            <a:chOff x="5003800" y="5155876"/>
            <a:chExt cx="4140200" cy="1702123"/>
          </a:xfrm>
        </p:grpSpPr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3800" y="5155876"/>
              <a:ext cx="4140200" cy="1702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Flèche droite 19"/>
            <p:cNvSpPr/>
            <p:nvPr/>
          </p:nvSpPr>
          <p:spPr>
            <a:xfrm>
              <a:off x="6156176" y="5949280"/>
              <a:ext cx="360040" cy="21602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932238" y="3645024"/>
            <a:ext cx="5211762" cy="1517203"/>
            <a:chOff x="3932238" y="3645024"/>
            <a:chExt cx="5211762" cy="1517203"/>
          </a:xfrm>
        </p:grpSpPr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2238" y="3645024"/>
              <a:ext cx="5211762" cy="151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Flèche droite 18"/>
            <p:cNvSpPr/>
            <p:nvPr/>
          </p:nvSpPr>
          <p:spPr>
            <a:xfrm>
              <a:off x="6228184" y="4269946"/>
              <a:ext cx="360040" cy="21602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9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mbien de </a:t>
            </a:r>
            <a:r>
              <a:rPr lang="fr-FR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stéréoisomères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configuration une 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molécule </a:t>
            </a:r>
            <a:r>
              <a:rPr lang="fr-FR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présen-tant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« n » centres </a:t>
            </a:r>
            <a:r>
              <a:rPr lang="fr-FR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stéréogènes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(carbones asymétriques, doubles liaisons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C=C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dissymé-triques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peut-elle présenter 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 maximum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79512" y="908720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S’il n’y a pas d’éléments de symétrie dans la molécule, elle en possèdera 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700808"/>
            <a:ext cx="7417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deux types de </a:t>
            </a:r>
            <a:r>
              <a:rPr lang="fr-FR" sz="20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stéréoisoméres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configuration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 l="55754" t="33600" r="19204" b="54640"/>
          <a:stretch>
            <a:fillRect/>
          </a:stretch>
        </p:blipFill>
        <p:spPr bwMode="auto">
          <a:xfrm>
            <a:off x="2915816" y="2060848"/>
            <a:ext cx="2808312" cy="74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752011"/>
            <a:ext cx="1331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b="1" i="1" u="sng" dirty="0"/>
              <a:t>Exemples :</a:t>
            </a:r>
            <a:endParaRPr lang="fr-FR" sz="3200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789040"/>
            <a:ext cx="23034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8953"/>
            <a:ext cx="5004048" cy="151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3696461"/>
            <a:ext cx="1079574" cy="138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7710" y="5228901"/>
            <a:ext cx="2557215" cy="15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244408" y="4437112"/>
            <a:ext cx="72340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A2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7452320" y="6309320"/>
            <a:ext cx="73289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B2</a:t>
            </a:r>
            <a:endParaRPr lang="fr-FR" sz="20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79512" y="2828975"/>
            <a:ext cx="8784976" cy="769441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Deux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configuration forment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couple</a:t>
            </a:r>
          </a:p>
          <a:p>
            <a:pPr algn="just">
              <a:defRPr/>
            </a:pP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d’ENANTIOMERES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s’ils sont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images l’un de l’autre dans un miroir plan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4859338" y="3023642"/>
            <a:ext cx="4284662" cy="1170136"/>
            <a:chOff x="4859338" y="3023642"/>
            <a:chExt cx="4284662" cy="1170136"/>
          </a:xfrm>
        </p:grpSpPr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59338" y="3023642"/>
              <a:ext cx="4284662" cy="1170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lèche droite 20"/>
            <p:cNvSpPr/>
            <p:nvPr/>
          </p:nvSpPr>
          <p:spPr>
            <a:xfrm>
              <a:off x="6049443" y="3679749"/>
              <a:ext cx="360040" cy="21602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6777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sz="2000" b="1" i="1" u="sng" dirty="0"/>
              <a:t>Exemples :</a:t>
            </a:r>
            <a:endParaRPr lang="fr-FR" sz="3600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5641"/>
            <a:ext cx="23034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2238" y="-27384"/>
            <a:ext cx="52117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4953713" cy="1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1412478"/>
            <a:ext cx="4140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90441"/>
            <a:ext cx="47879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45641"/>
            <a:ext cx="920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563" y="1485503"/>
            <a:ext cx="22653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688" y="3103166"/>
            <a:ext cx="21399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293096"/>
            <a:ext cx="5255790" cy="236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lèche droite 18"/>
          <p:cNvSpPr/>
          <p:nvPr/>
        </p:nvSpPr>
        <p:spPr>
          <a:xfrm>
            <a:off x="6228184" y="571830"/>
            <a:ext cx="3600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6156176" y="2132856"/>
            <a:ext cx="3600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5220072" y="4429561"/>
            <a:ext cx="3888432" cy="2241933"/>
            <a:chOff x="5220072" y="4429561"/>
            <a:chExt cx="3888432" cy="2241933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48264" y="4653136"/>
              <a:ext cx="2151745" cy="2018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6876256" y="4509120"/>
              <a:ext cx="2232248" cy="2160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5220072" y="4429561"/>
              <a:ext cx="172819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fr-FR" sz="2000" b="1" u="sng" dirty="0" smtClean="0"/>
                <a:t>Image de D1 </a:t>
              </a:r>
              <a:r>
                <a:rPr lang="fr-FR" sz="2000" u="sng" dirty="0" smtClean="0"/>
                <a:t>dans un miroir plan</a:t>
              </a:r>
              <a:endParaRPr lang="fr-FR" sz="3600" u="sng" dirty="0"/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6660232" y="5157192"/>
              <a:ext cx="360040" cy="21602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8244408" y="508610"/>
            <a:ext cx="72340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A2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7452320" y="2380818"/>
            <a:ext cx="73289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B2</a:t>
            </a:r>
            <a:endParaRPr lang="fr-FR" sz="2000" dirty="0"/>
          </a:p>
        </p:txBody>
      </p:sp>
      <p:sp>
        <p:nvSpPr>
          <p:cNvPr id="27" name="Rectangle 26"/>
          <p:cNvSpPr/>
          <p:nvPr/>
        </p:nvSpPr>
        <p:spPr>
          <a:xfrm>
            <a:off x="8244408" y="3429000"/>
            <a:ext cx="73289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C2</a:t>
            </a: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8411107" y="6457890"/>
            <a:ext cx="73289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D2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86" t="29000" r="47165" b="31520"/>
          <a:stretch>
            <a:fillRect/>
          </a:stretch>
        </p:blipFill>
        <p:spPr bwMode="auto">
          <a:xfrm>
            <a:off x="1259632" y="2924944"/>
            <a:ext cx="3888432" cy="18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732588" y="1773238"/>
            <a:ext cx="2087562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7950" y="1773238"/>
            <a:ext cx="1727200" cy="10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8738" t="32227" r="52362" b="48974"/>
          <a:stretch>
            <a:fillRect/>
          </a:stretch>
        </p:blipFill>
        <p:spPr bwMode="auto">
          <a:xfrm>
            <a:off x="1547664" y="576352"/>
            <a:ext cx="3312368" cy="193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55" t="53399" r="21833" b="27803"/>
          <a:stretch>
            <a:fillRect/>
          </a:stretch>
        </p:blipFill>
        <p:spPr bwMode="auto">
          <a:xfrm>
            <a:off x="3707904" y="4869160"/>
            <a:ext cx="4139952" cy="186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b="89258"/>
          <a:stretch>
            <a:fillRect/>
          </a:stretch>
        </p:blipFill>
        <p:spPr bwMode="auto">
          <a:xfrm>
            <a:off x="0" y="-27384"/>
            <a:ext cx="9144000" cy="576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864384"/>
            <a:ext cx="17636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Acide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propanoïque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(Acide carboxylique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647" t="29080" r="18498" b="47400"/>
          <a:stretch>
            <a:fillRect/>
          </a:stretch>
        </p:blipFill>
        <p:spPr bwMode="auto">
          <a:xfrm>
            <a:off x="5004048" y="548680"/>
            <a:ext cx="2998619" cy="107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cteur droit 20"/>
          <p:cNvCxnSpPr/>
          <p:nvPr/>
        </p:nvCxnSpPr>
        <p:spPr>
          <a:xfrm flipV="1">
            <a:off x="6732240" y="2033176"/>
            <a:ext cx="576064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308304" y="2033176"/>
            <a:ext cx="576064" cy="288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7847856" y="2033176"/>
            <a:ext cx="57606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7847856" y="2321208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7991872" y="2321208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7669932" y="2833772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800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8397380" y="1745144"/>
            <a:ext cx="7456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OH</a:t>
            </a:r>
            <a:endParaRPr lang="fr-FR" sz="2800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5148064" y="5301208"/>
            <a:ext cx="504056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 flipV="1">
            <a:off x="6084168" y="5373216"/>
            <a:ext cx="432048" cy="2160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6706532" y="5289633"/>
            <a:ext cx="504056" cy="28803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4427984" y="5289633"/>
            <a:ext cx="360040" cy="2160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0" y="4005064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Pentan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-2-one (Cétone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7272808" y="3717032"/>
            <a:ext cx="576064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7848872" y="3717032"/>
            <a:ext cx="576064" cy="288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8388424" y="3717032"/>
            <a:ext cx="576064" cy="28803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6696744" y="3717032"/>
            <a:ext cx="576064" cy="28803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8352928" y="3933056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8496944" y="3933056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8175004" y="4445620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800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36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4203"/>
            <a:ext cx="878497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u="sng" dirty="0" smtClean="0"/>
              <a:t>2 méthodes possibles pour dessiner l’énantiomère d’une molécule :</a:t>
            </a:r>
          </a:p>
          <a:p>
            <a:endParaRPr lang="fr-FR" sz="800" dirty="0" smtClean="0">
              <a:sym typeface="Wingdings 2"/>
            </a:endParaRPr>
          </a:p>
          <a:p>
            <a:r>
              <a:rPr lang="fr-FR" sz="2000" dirty="0" smtClean="0">
                <a:sym typeface="Wingdings 2"/>
              </a:rPr>
              <a:t>     </a:t>
            </a:r>
            <a:r>
              <a:rPr lang="fr-FR" sz="2000" dirty="0" smtClean="0"/>
              <a:t> </a:t>
            </a:r>
          </a:p>
          <a:p>
            <a:r>
              <a:rPr lang="fr-FR" sz="800" dirty="0" smtClean="0"/>
              <a:t> </a:t>
            </a:r>
          </a:p>
          <a:p>
            <a:r>
              <a:rPr lang="fr-FR" sz="2000" dirty="0" smtClean="0">
                <a:sym typeface="Wingdings 2"/>
              </a:rPr>
              <a:t>     </a:t>
            </a:r>
            <a:r>
              <a:rPr lang="fr-FR" sz="2000" dirty="0" smtClean="0"/>
              <a:t> </a:t>
            </a:r>
          </a:p>
          <a:p>
            <a:endParaRPr lang="fr-FR" sz="2000" b="1" u="sng" dirty="0" smtClean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55576" y="444505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Dessiner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symétrie de cette molécule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rapport à un plan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755576" y="858748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Inverser la configuration absolue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TOUS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ses carbones asymétriques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50084" t="30240" r="12045" b="55560"/>
          <a:stretch>
            <a:fillRect/>
          </a:stretch>
        </p:blipFill>
        <p:spPr bwMode="auto">
          <a:xfrm>
            <a:off x="2699792" y="2751212"/>
            <a:ext cx="3240360" cy="68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10395" t="35280" r="37158" b="29440"/>
          <a:stretch>
            <a:fillRect/>
          </a:stretch>
        </p:blipFill>
        <p:spPr bwMode="auto">
          <a:xfrm>
            <a:off x="1187624" y="4357319"/>
            <a:ext cx="6768752" cy="25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Première Partie: L'argent, le vocabulaire – Français inclusif: An  Interactive Textbook for French 202"/>
          <p:cNvPicPr>
            <a:picLocks noChangeAspect="1" noChangeArrowheads="1"/>
          </p:cNvPicPr>
          <p:nvPr/>
        </p:nvPicPr>
        <p:blipFill>
          <a:blip r:embed="rId4" cstate="print"/>
          <a:srcRect l="5984" t="32059" b="5302"/>
          <a:stretch>
            <a:fillRect/>
          </a:stretch>
        </p:blipFill>
        <p:spPr bwMode="auto">
          <a:xfrm rot="20777177">
            <a:off x="293907" y="1867653"/>
            <a:ext cx="2088232" cy="608697"/>
          </a:xfrm>
          <a:prstGeom prst="rect">
            <a:avLst/>
          </a:prstGeom>
          <a:noFill/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555776" y="1844824"/>
            <a:ext cx="658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RACEMIQUE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= mélange équimolaire de 2 énantiomères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6200" y="3455764"/>
            <a:ext cx="8964488" cy="769441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configuration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forment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couple</a:t>
            </a:r>
            <a:r>
              <a:rPr lang="fr-FR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DIASTE-REOISOMERES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s’ils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l’un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l’autre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miroir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10395" t="35280" r="37158" b="29440"/>
          <a:stretch>
            <a:fillRect/>
          </a:stretch>
        </p:blipFill>
        <p:spPr bwMode="auto">
          <a:xfrm>
            <a:off x="1475656" y="1556792"/>
            <a:ext cx="6768752" cy="256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50084" t="30240" r="12045" b="55560"/>
          <a:stretch>
            <a:fillRect/>
          </a:stretch>
        </p:blipFill>
        <p:spPr bwMode="auto">
          <a:xfrm>
            <a:off x="2699792" y="42780"/>
            <a:ext cx="3240360" cy="68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 l="37327" t="35280" r="11171" b="31121"/>
          <a:stretch>
            <a:fillRect/>
          </a:stretch>
        </p:blipFill>
        <p:spPr bwMode="auto">
          <a:xfrm>
            <a:off x="1547664" y="4221088"/>
            <a:ext cx="6840760" cy="251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829675" y="5390691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75856" y="5390691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3312" y="752004"/>
            <a:ext cx="8964488" cy="769441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configuration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forment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couple</a:t>
            </a:r>
            <a:r>
              <a:rPr lang="fr-FR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DIASTE-REOISOMERES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s’ils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l’un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l’autre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miroir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 42"/>
          <p:cNvGrpSpPr/>
          <p:nvPr/>
        </p:nvGrpSpPr>
        <p:grpSpPr>
          <a:xfrm>
            <a:off x="-108520" y="620688"/>
            <a:ext cx="5496642" cy="3702025"/>
            <a:chOff x="-108520" y="620688"/>
            <a:chExt cx="5496642" cy="3702025"/>
          </a:xfrm>
        </p:grpSpPr>
        <p:grpSp>
          <p:nvGrpSpPr>
            <p:cNvPr id="42" name="Groupe 41"/>
            <p:cNvGrpSpPr/>
            <p:nvPr/>
          </p:nvGrpSpPr>
          <p:grpSpPr>
            <a:xfrm>
              <a:off x="-108520" y="692696"/>
              <a:ext cx="5496642" cy="3630017"/>
              <a:chOff x="-108520" y="692696"/>
              <a:chExt cx="5496642" cy="3630017"/>
            </a:xfrm>
          </p:grpSpPr>
          <p:pic>
            <p:nvPicPr>
              <p:cNvPr id="3993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1262" t="20160" r="20149" b="10961"/>
              <a:stretch>
                <a:fillRect/>
              </a:stretch>
            </p:blipFill>
            <p:spPr bwMode="auto">
              <a:xfrm>
                <a:off x="0" y="692696"/>
                <a:ext cx="5008947" cy="3312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ZoneTexte 18"/>
              <p:cNvSpPr txBox="1">
                <a:spLocks noChangeArrowheads="1"/>
              </p:cNvSpPr>
              <p:nvPr/>
            </p:nvSpPr>
            <p:spPr bwMode="auto">
              <a:xfrm>
                <a:off x="4499992" y="1988840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5" name="ZoneTexte 19"/>
              <p:cNvSpPr txBox="1">
                <a:spLocks noChangeArrowheads="1"/>
              </p:cNvSpPr>
              <p:nvPr/>
            </p:nvSpPr>
            <p:spPr bwMode="auto">
              <a:xfrm>
                <a:off x="3563888" y="1988840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6" name="ZoneTexte 20"/>
              <p:cNvSpPr txBox="1">
                <a:spLocks noChangeArrowheads="1"/>
              </p:cNvSpPr>
              <p:nvPr/>
            </p:nvSpPr>
            <p:spPr bwMode="auto">
              <a:xfrm>
                <a:off x="1331640" y="3789040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7" name="ZoneTexte 21"/>
              <p:cNvSpPr txBox="1">
                <a:spLocks noChangeArrowheads="1"/>
              </p:cNvSpPr>
              <p:nvPr/>
            </p:nvSpPr>
            <p:spPr bwMode="auto">
              <a:xfrm>
                <a:off x="0" y="3501008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8" name="ZoneTexte 22"/>
              <p:cNvSpPr txBox="1">
                <a:spLocks noChangeArrowheads="1"/>
              </p:cNvSpPr>
              <p:nvPr/>
            </p:nvSpPr>
            <p:spPr bwMode="auto">
              <a:xfrm>
                <a:off x="4860032" y="3501008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9" name="ZoneTexte 24"/>
              <p:cNvSpPr txBox="1">
                <a:spLocks noChangeArrowheads="1"/>
              </p:cNvSpPr>
              <p:nvPr/>
            </p:nvSpPr>
            <p:spPr bwMode="auto">
              <a:xfrm>
                <a:off x="3563888" y="3861048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10" name="ZoneTexte 29"/>
              <p:cNvSpPr txBox="1">
                <a:spLocks noChangeArrowheads="1"/>
              </p:cNvSpPr>
              <p:nvPr/>
            </p:nvSpPr>
            <p:spPr bwMode="auto">
              <a:xfrm>
                <a:off x="1691680" y="3501008"/>
                <a:ext cx="37221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11" name="ZoneTexte 30"/>
              <p:cNvSpPr txBox="1">
                <a:spLocks noChangeArrowheads="1"/>
              </p:cNvSpPr>
              <p:nvPr/>
            </p:nvSpPr>
            <p:spPr bwMode="auto">
              <a:xfrm>
                <a:off x="4860032" y="1628800"/>
                <a:ext cx="37221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12" name="ZoneTexte 31"/>
              <p:cNvSpPr txBox="1">
                <a:spLocks noChangeArrowheads="1"/>
              </p:cNvSpPr>
              <p:nvPr/>
            </p:nvSpPr>
            <p:spPr bwMode="auto">
              <a:xfrm>
                <a:off x="4499992" y="3861048"/>
                <a:ext cx="36004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13" name="ZoneTexte 45"/>
              <p:cNvSpPr txBox="1">
                <a:spLocks noChangeArrowheads="1"/>
              </p:cNvSpPr>
              <p:nvPr/>
            </p:nvSpPr>
            <p:spPr bwMode="auto">
              <a:xfrm>
                <a:off x="395536" y="3789040"/>
                <a:ext cx="4764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Cl</a:t>
                </a:r>
              </a:p>
            </p:txBody>
          </p:sp>
          <p:sp>
            <p:nvSpPr>
              <p:cNvPr id="14" name="ZoneTexte 46"/>
              <p:cNvSpPr txBox="1">
                <a:spLocks noChangeArrowheads="1"/>
              </p:cNvSpPr>
              <p:nvPr/>
            </p:nvSpPr>
            <p:spPr bwMode="auto">
              <a:xfrm>
                <a:off x="3059832" y="1628800"/>
                <a:ext cx="4764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Cl</a:t>
                </a:r>
              </a:p>
            </p:txBody>
          </p:sp>
          <p:sp>
            <p:nvSpPr>
              <p:cNvPr id="15" name="ZoneTexte 47"/>
              <p:cNvSpPr txBox="1">
                <a:spLocks noChangeArrowheads="1"/>
              </p:cNvSpPr>
              <p:nvPr/>
            </p:nvSpPr>
            <p:spPr bwMode="auto">
              <a:xfrm>
                <a:off x="3059832" y="3573016"/>
                <a:ext cx="4764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Cl</a:t>
                </a:r>
              </a:p>
            </p:txBody>
          </p:sp>
          <p:sp>
            <p:nvSpPr>
              <p:cNvPr id="16" name="ZoneTexte 57"/>
              <p:cNvSpPr txBox="1">
                <a:spLocks noChangeArrowheads="1"/>
              </p:cNvSpPr>
              <p:nvPr/>
            </p:nvSpPr>
            <p:spPr bwMode="auto">
              <a:xfrm>
                <a:off x="4644008" y="2708920"/>
                <a:ext cx="744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fr-FR" sz="24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ZoneTexte 58"/>
              <p:cNvSpPr txBox="1">
                <a:spLocks noChangeArrowheads="1"/>
              </p:cNvSpPr>
              <p:nvPr/>
            </p:nvSpPr>
            <p:spPr bwMode="auto">
              <a:xfrm>
                <a:off x="3059832" y="2708920"/>
                <a:ext cx="744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fr-FR" sz="24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18" name="ZoneTexte 59"/>
              <p:cNvSpPr txBox="1">
                <a:spLocks noChangeArrowheads="1"/>
              </p:cNvSpPr>
              <p:nvPr/>
            </p:nvSpPr>
            <p:spPr bwMode="auto">
              <a:xfrm>
                <a:off x="1475656" y="2636912"/>
                <a:ext cx="744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fr-FR" sz="24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ZoneTexte 60"/>
              <p:cNvSpPr txBox="1">
                <a:spLocks noChangeArrowheads="1"/>
              </p:cNvSpPr>
              <p:nvPr/>
            </p:nvSpPr>
            <p:spPr bwMode="auto">
              <a:xfrm>
                <a:off x="-108520" y="2564904"/>
                <a:ext cx="744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fr-FR" sz="24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30" name="ZoneTexte 6"/>
              <p:cNvSpPr txBox="1">
                <a:spLocks noChangeArrowheads="1"/>
              </p:cNvSpPr>
              <p:nvPr/>
            </p:nvSpPr>
            <p:spPr bwMode="auto">
              <a:xfrm>
                <a:off x="4644008" y="908720"/>
                <a:ext cx="744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fr-FR" sz="24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ZoneTexte 10"/>
              <p:cNvSpPr txBox="1">
                <a:spLocks noChangeArrowheads="1"/>
              </p:cNvSpPr>
              <p:nvPr/>
            </p:nvSpPr>
            <p:spPr bwMode="auto">
              <a:xfrm>
                <a:off x="2987824" y="908720"/>
                <a:ext cx="744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fr-FR" sz="24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539552" y="1052736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2060"/>
                    </a:solidFill>
                  </a:rPr>
                  <a:t>1           4</a:t>
                </a:r>
              </a:p>
              <a:p>
                <a:r>
                  <a:rPr lang="fr-FR" b="1" dirty="0" smtClean="0">
                    <a:solidFill>
                      <a:srgbClr val="002060"/>
                    </a:solidFill>
                  </a:rPr>
                  <a:t>   2     3</a:t>
                </a:r>
                <a:endParaRPr lang="fr-FR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3707904" y="1052736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2060"/>
                    </a:solidFill>
                  </a:rPr>
                  <a:t>1           4</a:t>
                </a:r>
              </a:p>
              <a:p>
                <a:r>
                  <a:rPr lang="fr-FR" b="1" dirty="0" smtClean="0">
                    <a:solidFill>
                      <a:srgbClr val="002060"/>
                    </a:solidFill>
                  </a:rPr>
                  <a:t>   2     3</a:t>
                </a:r>
                <a:endParaRPr lang="fr-FR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539552" y="2806636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2060"/>
                    </a:solidFill>
                  </a:rPr>
                  <a:t>1           4</a:t>
                </a:r>
              </a:p>
              <a:p>
                <a:r>
                  <a:rPr lang="fr-FR" b="1" dirty="0" smtClean="0">
                    <a:solidFill>
                      <a:srgbClr val="002060"/>
                    </a:solidFill>
                  </a:rPr>
                  <a:t>   2     3</a:t>
                </a:r>
                <a:endParaRPr lang="fr-FR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3707904" y="2852936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2060"/>
                    </a:solidFill>
                  </a:rPr>
                  <a:t>1           4</a:t>
                </a:r>
              </a:p>
              <a:p>
                <a:r>
                  <a:rPr lang="fr-FR" b="1" dirty="0" smtClean="0">
                    <a:solidFill>
                      <a:srgbClr val="002060"/>
                    </a:solidFill>
                  </a:rPr>
                  <a:t>   2     3</a:t>
                </a:r>
                <a:endParaRPr lang="fr-FR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9" name="ZoneTexte 68"/>
            <p:cNvSpPr txBox="1">
              <a:spLocks noChangeArrowheads="1"/>
            </p:cNvSpPr>
            <p:nvPr/>
          </p:nvSpPr>
          <p:spPr bwMode="auto">
            <a:xfrm>
              <a:off x="539552" y="620688"/>
              <a:ext cx="115608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/>
                <a:t>(2S, 3R)</a:t>
              </a:r>
            </a:p>
          </p:txBody>
        </p:sp>
      </p:grp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Indiquer la relation de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stéréoisomérie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qui existe entre tous les 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stéréoisomères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configuration du 2-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chloro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-3-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fluorobutane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dessinés ci-dessous.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" name="ZoneTexte 66"/>
          <p:cNvSpPr txBox="1">
            <a:spLocks noChangeArrowheads="1"/>
          </p:cNvSpPr>
          <p:nvPr/>
        </p:nvSpPr>
        <p:spPr bwMode="auto">
          <a:xfrm>
            <a:off x="3707904" y="620688"/>
            <a:ext cx="115608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(2R, 3S)</a:t>
            </a:r>
          </a:p>
        </p:txBody>
      </p:sp>
      <p:sp>
        <p:nvSpPr>
          <p:cNvPr id="21" name="ZoneTexte 67"/>
          <p:cNvSpPr txBox="1">
            <a:spLocks noChangeArrowheads="1"/>
          </p:cNvSpPr>
          <p:nvPr/>
        </p:nvSpPr>
        <p:spPr bwMode="auto">
          <a:xfrm>
            <a:off x="3779912" y="4221088"/>
            <a:ext cx="118333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2R, 3R)</a:t>
            </a:r>
            <a:endParaRPr lang="fr-FR" sz="2400" b="1" dirty="0"/>
          </a:p>
        </p:txBody>
      </p:sp>
      <p:sp>
        <p:nvSpPr>
          <p:cNvPr id="22" name="ZoneTexte 68"/>
          <p:cNvSpPr txBox="1">
            <a:spLocks noChangeArrowheads="1"/>
          </p:cNvSpPr>
          <p:nvPr/>
        </p:nvSpPr>
        <p:spPr bwMode="auto">
          <a:xfrm>
            <a:off x="467544" y="4149080"/>
            <a:ext cx="112883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2S, 3S)</a:t>
            </a:r>
            <a:endParaRPr lang="fr-FR" sz="2400" b="1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907704" y="1628800"/>
            <a:ext cx="122396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979712" y="3501008"/>
            <a:ext cx="122396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835696" y="2276872"/>
            <a:ext cx="1368152" cy="1008112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1907704" y="2276873"/>
            <a:ext cx="1297112" cy="936103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211960" y="2132856"/>
            <a:ext cx="0" cy="1152525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043608" y="2132856"/>
            <a:ext cx="0" cy="115093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5364088" y="1700808"/>
            <a:ext cx="3779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>
                <a:latin typeface="Arial" charset="0"/>
                <a:cs typeface="Arial" charset="0"/>
              </a:rPr>
              <a:t>4 </a:t>
            </a:r>
            <a:r>
              <a:rPr lang="fr-FR" sz="2400" b="1" u="sng" dirty="0" err="1">
                <a:latin typeface="Arial" charset="0"/>
                <a:cs typeface="Arial" charset="0"/>
              </a:rPr>
              <a:t>stéréoisomères</a:t>
            </a:r>
            <a:r>
              <a:rPr lang="fr-FR" sz="2400" b="1" u="sng" dirty="0">
                <a:latin typeface="Arial" charset="0"/>
                <a:cs typeface="Arial" charset="0"/>
              </a:rPr>
              <a:t> de </a:t>
            </a:r>
            <a:r>
              <a:rPr lang="fr-FR" sz="2400" b="1" u="sng" dirty="0" smtClean="0">
                <a:latin typeface="Arial" charset="0"/>
                <a:cs typeface="Arial" charset="0"/>
              </a:rPr>
              <a:t>configuration</a:t>
            </a:r>
            <a:r>
              <a:rPr lang="fr-FR" sz="2400" b="1" dirty="0" smtClean="0">
                <a:latin typeface="Arial" charset="0"/>
                <a:cs typeface="Arial" charset="0"/>
              </a:rPr>
              <a:t> </a:t>
            </a:r>
            <a:endParaRPr lang="fr-FR" sz="2400" b="1" dirty="0"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72514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Dessiner tous les 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stéréoisomères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configuration du 2,3-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difluoro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-butane puis indiquer la relation de 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stéréoisomérie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qui existe entre toutes les molécules dessinées. Que constate-t-on ?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22680" t="31920" r="55854" b="41620"/>
          <a:stretch>
            <a:fillRect/>
          </a:stretch>
        </p:blipFill>
        <p:spPr bwMode="auto">
          <a:xfrm>
            <a:off x="3635896" y="5410107"/>
            <a:ext cx="2088232" cy="144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35"/>
          <p:cNvSpPr txBox="1"/>
          <p:nvPr/>
        </p:nvSpPr>
        <p:spPr>
          <a:xfrm>
            <a:off x="4177235" y="549408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1           4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   2     3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5364088" y="2708920"/>
            <a:ext cx="3779912" cy="384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900" b="1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2</a:t>
            </a:r>
            <a:r>
              <a:rPr lang="fr-FR" sz="19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sz="1900" dirty="0">
                <a:latin typeface="Arial" charset="0"/>
                <a:cs typeface="Arial" charset="0"/>
                <a:sym typeface="Wingdings" pitchFamily="2" charset="2"/>
              </a:rPr>
              <a:t>couples d’</a:t>
            </a:r>
            <a:r>
              <a:rPr lang="fr-FR" sz="1900" b="1" u="sng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énantiomères</a:t>
            </a:r>
            <a:r>
              <a:rPr lang="fr-FR" sz="1900" dirty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5364088" y="3212976"/>
            <a:ext cx="3779912" cy="384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900" b="1" dirty="0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4</a:t>
            </a:r>
            <a:r>
              <a:rPr lang="fr-FR" sz="19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sz="1900" dirty="0">
                <a:latin typeface="Arial" charset="0"/>
                <a:cs typeface="Arial" charset="0"/>
                <a:sym typeface="Wingdings" pitchFamily="2" charset="2"/>
              </a:rPr>
              <a:t>couples de </a:t>
            </a:r>
            <a:r>
              <a:rPr lang="fr-FR" sz="1900" b="1" u="sng" dirty="0" err="1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sz="1900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ZoneTexte 68"/>
          <p:cNvSpPr txBox="1">
            <a:spLocks noChangeArrowheads="1"/>
          </p:cNvSpPr>
          <p:nvPr/>
        </p:nvSpPr>
        <p:spPr bwMode="auto">
          <a:xfrm>
            <a:off x="5796136" y="5805264"/>
            <a:ext cx="115608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2S, 3R)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22" grpId="0" animBg="1"/>
      <p:bldP spid="32" grpId="0" animBg="1"/>
      <p:bldP spid="39938" grpId="0"/>
      <p:bldP spid="36" grpId="0"/>
      <p:bldP spid="37" grpId="0" animBg="1"/>
      <p:bldP spid="38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 l="22680" t="31920" r="24401" b="15161"/>
          <a:stretch>
            <a:fillRect/>
          </a:stretch>
        </p:blipFill>
        <p:spPr bwMode="auto">
          <a:xfrm>
            <a:off x="107504" y="375047"/>
            <a:ext cx="5148064" cy="289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18"/>
          <p:cNvSpPr txBox="1">
            <a:spLocks noChangeArrowheads="1"/>
          </p:cNvSpPr>
          <p:nvPr/>
        </p:nvSpPr>
        <p:spPr bwMode="auto">
          <a:xfrm>
            <a:off x="4572000" y="1455167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" name="ZoneTexte 19"/>
          <p:cNvSpPr txBox="1">
            <a:spLocks noChangeArrowheads="1"/>
          </p:cNvSpPr>
          <p:nvPr/>
        </p:nvSpPr>
        <p:spPr bwMode="auto">
          <a:xfrm>
            <a:off x="3707904" y="1455167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5" name="ZoneTexte 20"/>
          <p:cNvSpPr txBox="1">
            <a:spLocks noChangeArrowheads="1"/>
          </p:cNvSpPr>
          <p:nvPr/>
        </p:nvSpPr>
        <p:spPr bwMode="auto">
          <a:xfrm>
            <a:off x="1619672" y="3111351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6" name="ZoneTexte 21"/>
          <p:cNvSpPr txBox="1">
            <a:spLocks noChangeArrowheads="1"/>
          </p:cNvSpPr>
          <p:nvPr/>
        </p:nvSpPr>
        <p:spPr bwMode="auto">
          <a:xfrm>
            <a:off x="179512" y="2751311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7" name="ZoneTexte 22"/>
          <p:cNvSpPr txBox="1">
            <a:spLocks noChangeArrowheads="1"/>
          </p:cNvSpPr>
          <p:nvPr/>
        </p:nvSpPr>
        <p:spPr bwMode="auto">
          <a:xfrm>
            <a:off x="5148064" y="2823319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8" name="ZoneTexte 24"/>
          <p:cNvSpPr txBox="1">
            <a:spLocks noChangeArrowheads="1"/>
          </p:cNvSpPr>
          <p:nvPr/>
        </p:nvSpPr>
        <p:spPr bwMode="auto">
          <a:xfrm>
            <a:off x="3851920" y="3111351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9" name="ZoneTexte 29"/>
          <p:cNvSpPr txBox="1">
            <a:spLocks noChangeArrowheads="1"/>
          </p:cNvSpPr>
          <p:nvPr/>
        </p:nvSpPr>
        <p:spPr bwMode="auto">
          <a:xfrm>
            <a:off x="1991287" y="276544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0" name="ZoneTexte 30"/>
          <p:cNvSpPr txBox="1">
            <a:spLocks noChangeArrowheads="1"/>
          </p:cNvSpPr>
          <p:nvPr/>
        </p:nvSpPr>
        <p:spPr bwMode="auto">
          <a:xfrm>
            <a:off x="5076056" y="1095127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1" name="ZoneTexte 31"/>
          <p:cNvSpPr txBox="1">
            <a:spLocks noChangeArrowheads="1"/>
          </p:cNvSpPr>
          <p:nvPr/>
        </p:nvSpPr>
        <p:spPr bwMode="auto">
          <a:xfrm>
            <a:off x="4716016" y="3111351"/>
            <a:ext cx="360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2" name="ZoneTexte 45"/>
          <p:cNvSpPr txBox="1">
            <a:spLocks noChangeArrowheads="1"/>
          </p:cNvSpPr>
          <p:nvPr/>
        </p:nvSpPr>
        <p:spPr bwMode="auto">
          <a:xfrm>
            <a:off x="611560" y="3111351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46"/>
          <p:cNvSpPr txBox="1">
            <a:spLocks noChangeArrowheads="1"/>
          </p:cNvSpPr>
          <p:nvPr/>
        </p:nvSpPr>
        <p:spPr bwMode="auto">
          <a:xfrm>
            <a:off x="3308023" y="1095127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47"/>
          <p:cNvSpPr txBox="1">
            <a:spLocks noChangeArrowheads="1"/>
          </p:cNvSpPr>
          <p:nvPr/>
        </p:nvSpPr>
        <p:spPr bwMode="auto">
          <a:xfrm>
            <a:off x="3394164" y="2777019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57"/>
          <p:cNvSpPr txBox="1">
            <a:spLocks noChangeArrowheads="1"/>
          </p:cNvSpPr>
          <p:nvPr/>
        </p:nvSpPr>
        <p:spPr bwMode="auto">
          <a:xfrm>
            <a:off x="4860032" y="1959223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CH</a:t>
            </a:r>
            <a:r>
              <a:rPr lang="fr-FR" sz="2400" baseline="-25000" dirty="0">
                <a:latin typeface="Arial" pitchFamily="34" charset="0"/>
                <a:cs typeface="Arial" pitchFamily="34" charset="0"/>
              </a:rPr>
              <a:t>3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58"/>
          <p:cNvSpPr txBox="1">
            <a:spLocks noChangeArrowheads="1"/>
          </p:cNvSpPr>
          <p:nvPr/>
        </p:nvSpPr>
        <p:spPr bwMode="auto">
          <a:xfrm>
            <a:off x="3275856" y="1959223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7" name="ZoneTexte 59"/>
          <p:cNvSpPr txBox="1">
            <a:spLocks noChangeArrowheads="1"/>
          </p:cNvSpPr>
          <p:nvPr/>
        </p:nvSpPr>
        <p:spPr bwMode="auto">
          <a:xfrm>
            <a:off x="1619672" y="1887215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CH</a:t>
            </a:r>
            <a:r>
              <a:rPr lang="fr-FR" sz="2400" baseline="-25000" dirty="0">
                <a:latin typeface="Arial" pitchFamily="34" charset="0"/>
                <a:cs typeface="Arial" pitchFamily="34" charset="0"/>
              </a:rPr>
              <a:t>3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60"/>
          <p:cNvSpPr txBox="1">
            <a:spLocks noChangeArrowheads="1"/>
          </p:cNvSpPr>
          <p:nvPr/>
        </p:nvSpPr>
        <p:spPr bwMode="auto">
          <a:xfrm>
            <a:off x="0" y="1887215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9" name="ZoneTexte 66"/>
          <p:cNvSpPr txBox="1">
            <a:spLocks noChangeArrowheads="1"/>
          </p:cNvSpPr>
          <p:nvPr/>
        </p:nvSpPr>
        <p:spPr bwMode="auto">
          <a:xfrm>
            <a:off x="3800103" y="-57001"/>
            <a:ext cx="118333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2R, 3S)</a:t>
            </a:r>
            <a:endParaRPr lang="fr-FR" sz="2400" b="1" dirty="0"/>
          </a:p>
        </p:txBody>
      </p:sp>
      <p:sp>
        <p:nvSpPr>
          <p:cNvPr id="20" name="ZoneTexte 67"/>
          <p:cNvSpPr txBox="1">
            <a:spLocks noChangeArrowheads="1"/>
          </p:cNvSpPr>
          <p:nvPr/>
        </p:nvSpPr>
        <p:spPr bwMode="auto">
          <a:xfrm>
            <a:off x="3923928" y="3471391"/>
            <a:ext cx="118333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2R, 3R)</a:t>
            </a:r>
            <a:endParaRPr lang="fr-FR" sz="2400" b="1" dirty="0"/>
          </a:p>
        </p:txBody>
      </p:sp>
      <p:sp>
        <p:nvSpPr>
          <p:cNvPr id="21" name="ZoneTexte 68"/>
          <p:cNvSpPr txBox="1">
            <a:spLocks noChangeArrowheads="1"/>
          </p:cNvSpPr>
          <p:nvPr/>
        </p:nvSpPr>
        <p:spPr bwMode="auto">
          <a:xfrm>
            <a:off x="755576" y="3471391"/>
            <a:ext cx="112883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2S, 3S)</a:t>
            </a:r>
            <a:endParaRPr lang="fr-FR" sz="2400" b="1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267744" y="2679303"/>
            <a:ext cx="122396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979712" y="1527175"/>
            <a:ext cx="1368152" cy="1008112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187624" y="1527175"/>
            <a:ext cx="0" cy="1008112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68"/>
          <p:cNvSpPr txBox="1">
            <a:spLocks noChangeArrowheads="1"/>
          </p:cNvSpPr>
          <p:nvPr/>
        </p:nvSpPr>
        <p:spPr bwMode="auto">
          <a:xfrm>
            <a:off x="611560" y="-57001"/>
            <a:ext cx="115608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2S, 3R)</a:t>
            </a:r>
            <a:endParaRPr lang="fr-FR" sz="2400" b="1" dirty="0"/>
          </a:p>
        </p:txBody>
      </p:sp>
      <p:sp>
        <p:nvSpPr>
          <p:cNvPr id="29" name="ZoneTexte 6"/>
          <p:cNvSpPr txBox="1">
            <a:spLocks noChangeArrowheads="1"/>
          </p:cNvSpPr>
          <p:nvPr/>
        </p:nvSpPr>
        <p:spPr bwMode="auto">
          <a:xfrm>
            <a:off x="4860032" y="303039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CH</a:t>
            </a:r>
            <a:r>
              <a:rPr lang="fr-FR" sz="2400" baseline="-25000" dirty="0">
                <a:latin typeface="Arial" pitchFamily="34" charset="0"/>
                <a:cs typeface="Arial" pitchFamily="34" charset="0"/>
              </a:rPr>
              <a:t>3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10"/>
          <p:cNvSpPr txBox="1">
            <a:spLocks noChangeArrowheads="1"/>
          </p:cNvSpPr>
          <p:nvPr/>
        </p:nvSpPr>
        <p:spPr bwMode="auto">
          <a:xfrm>
            <a:off x="3131840" y="303039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5580112" y="2031231"/>
            <a:ext cx="356388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>
                <a:latin typeface="Arial" charset="0"/>
                <a:cs typeface="Arial" charset="0"/>
              </a:rPr>
              <a:t>3 </a:t>
            </a:r>
            <a:r>
              <a:rPr lang="fr-FR" sz="2400" b="1" u="sng" dirty="0" err="1">
                <a:latin typeface="Arial" charset="0"/>
                <a:cs typeface="Arial" charset="0"/>
              </a:rPr>
              <a:t>stéréoisomères</a:t>
            </a:r>
            <a:r>
              <a:rPr lang="fr-FR" sz="2400" b="1" u="sng" dirty="0">
                <a:latin typeface="Arial" charset="0"/>
                <a:cs typeface="Arial" charset="0"/>
              </a:rPr>
              <a:t> de </a:t>
            </a:r>
            <a:r>
              <a:rPr lang="fr-FR" sz="2400" b="1" u="sng" dirty="0" smtClean="0">
                <a:latin typeface="Arial" charset="0"/>
                <a:cs typeface="Arial" charset="0"/>
              </a:rPr>
              <a:t>configuration</a:t>
            </a:r>
            <a:r>
              <a:rPr lang="fr-FR" sz="2400" b="1" dirty="0" smtClean="0">
                <a:latin typeface="Arial" charset="0"/>
                <a:cs typeface="Arial" charset="0"/>
              </a:rPr>
              <a:t> </a:t>
            </a:r>
            <a:endParaRPr lang="fr-FR" sz="2400" b="1" dirty="0">
              <a:latin typeface="Arial" charset="0"/>
              <a:cs typeface="Arial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107950" y="375047"/>
            <a:ext cx="5472162" cy="1512168"/>
          </a:xfrm>
          <a:prstGeom prst="roundRect">
            <a:avLst/>
          </a:prstGeom>
          <a:noFill/>
          <a:ln w="57150">
            <a:solidFill>
              <a:srgbClr val="385D8A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5652120" y="447055"/>
            <a:ext cx="349188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Une seule et même molécule appelée « </a:t>
            </a:r>
            <a:r>
              <a:rPr lang="fr-FR" sz="2000" b="1" u="sng" dirty="0">
                <a:latin typeface="Arial" charset="0"/>
                <a:cs typeface="Arial" charset="0"/>
                <a:sym typeface="Wingdings" pitchFamily="2" charset="2"/>
              </a:rPr>
              <a:t>Méso-RS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 ».</a:t>
            </a:r>
          </a:p>
          <a:p>
            <a:pPr algn="ctr">
              <a:defRPr/>
            </a:pPr>
            <a:r>
              <a:rPr lang="fr-FR" sz="2000" dirty="0" smtClean="0">
                <a:latin typeface="Arial" charset="0"/>
                <a:cs typeface="Arial" charset="0"/>
                <a:sym typeface="Wingdings" pitchFamily="2" charset="2"/>
              </a:rPr>
              <a:t>(Molécule</a:t>
            </a:r>
            <a:r>
              <a:rPr lang="fr-FR" sz="1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superposable</a:t>
            </a:r>
            <a:r>
              <a:rPr lang="fr-FR" sz="12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à</a:t>
            </a:r>
            <a:r>
              <a:rPr lang="fr-FR" sz="12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son</a:t>
            </a:r>
            <a:r>
              <a:rPr lang="fr-FR" sz="12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image</a:t>
            </a:r>
            <a:r>
              <a:rPr lang="fr-FR" sz="12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dans</a:t>
            </a:r>
            <a:r>
              <a:rPr lang="fr-FR" sz="12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un</a:t>
            </a:r>
            <a:r>
              <a:rPr lang="fr-FR" sz="12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miroir</a:t>
            </a:r>
            <a:r>
              <a:rPr lang="fr-FR" sz="12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Arial" charset="0"/>
                <a:cs typeface="Arial" charset="0"/>
                <a:sym typeface="Wingdings" pitchFamily="2" charset="2"/>
              </a:rPr>
              <a:t>plan)</a:t>
            </a:r>
            <a:endParaRPr lang="fr-FR" sz="2000" b="1" u="sng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0" y="4149080"/>
            <a:ext cx="8095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Propriétés comparées énantiomères / </a:t>
            </a:r>
            <a:r>
              <a:rPr lang="fr-FR" sz="20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diastéréoisomères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5580111" y="2852936"/>
            <a:ext cx="356388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1</a:t>
            </a:r>
            <a:r>
              <a:rPr lang="fr-FR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couple d’</a:t>
            </a:r>
            <a:r>
              <a:rPr lang="fr-FR" b="1" u="sng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énantiomère</a:t>
            </a:r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5580111" y="3140968"/>
            <a:ext cx="356388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2</a:t>
            </a:r>
            <a:r>
              <a:rPr lang="fr-FR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couples de </a:t>
            </a:r>
            <a:r>
              <a:rPr lang="fr-FR" b="1" u="sng" dirty="0" err="1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60418" y="45526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1           4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   2     3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40" name="Image 39"/>
          <p:cNvPicPr/>
          <p:nvPr/>
        </p:nvPicPr>
        <p:blipFill>
          <a:blip r:embed="rId3" cstate="print"/>
          <a:srcRect b="53703"/>
          <a:stretch>
            <a:fillRect/>
          </a:stretch>
        </p:blipFill>
        <p:spPr bwMode="auto">
          <a:xfrm>
            <a:off x="1475656" y="4581128"/>
            <a:ext cx="6480720" cy="1800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9" grpId="0"/>
      <p:bldP spid="30" grpId="0"/>
      <p:bldP spid="34" grpId="0" animBg="1"/>
      <p:bldP spid="35" grpId="0" animBg="1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20680" cy="3600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483768" y="1124744"/>
            <a:ext cx="122396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483768" y="3140968"/>
            <a:ext cx="122396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195736" y="1484784"/>
            <a:ext cx="1440160" cy="115212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2267744" y="1484785"/>
            <a:ext cx="1513136" cy="1152127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716016" y="1484784"/>
            <a:ext cx="0" cy="1152525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331640" y="1484784"/>
            <a:ext cx="0" cy="115093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/>
          <p:nvPr/>
        </p:nvPicPr>
        <p:blipFill>
          <a:blip r:embed="rId3" cstate="print"/>
          <a:srcRect b="38876"/>
          <a:stretch>
            <a:fillRect/>
          </a:stretch>
        </p:blipFill>
        <p:spPr bwMode="auto">
          <a:xfrm>
            <a:off x="179512" y="3861048"/>
            <a:ext cx="65162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avec flèche 15"/>
          <p:cNvCxnSpPr/>
          <p:nvPr/>
        </p:nvCxnSpPr>
        <p:spPr>
          <a:xfrm flipH="1">
            <a:off x="4211960" y="4365104"/>
            <a:ext cx="792088" cy="0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58000" y="1196752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couples d’</a:t>
            </a:r>
            <a:r>
              <a:rPr lang="fr-FR" b="1" u="sng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énantiomères</a:t>
            </a: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endParaRPr lang="fr-FR" dirty="0">
              <a:solidFill>
                <a:prstClr val="black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0" y="1990581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couples de </a:t>
            </a:r>
            <a:r>
              <a:rPr lang="fr-FR" b="1" u="sng" dirty="0" err="1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0" y="4077072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couple de </a:t>
            </a:r>
            <a:r>
              <a:rPr lang="fr-FR" b="1" u="sng" dirty="0" err="1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8928100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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79512" y="404664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diastéréoisomères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physico-chimiques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différentes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énantiomères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physico-chimiques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rend difficile leur séparation.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353" y="7964487"/>
            <a:ext cx="5255790" cy="236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377991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573016"/>
            <a:ext cx="356388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5" cstate="print"/>
          <a:srcRect l="35910" t="55960" r="51333" b="21881"/>
          <a:stretch>
            <a:fillRect/>
          </a:stretch>
        </p:blipFill>
        <p:spPr bwMode="auto">
          <a:xfrm>
            <a:off x="4067944" y="2636912"/>
            <a:ext cx="20635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9512" y="1412776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Diastéréoisomères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Enantiomères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différentes quand ils interagissent avec le vivant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 fait de la forme spécifique des surfaces des récepteurs biologiques.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652120" y="4365104"/>
            <a:ext cx="8784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353" y="7964487"/>
            <a:ext cx="5255790" cy="236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9396536" y="908720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CHIRALES</a:t>
            </a:r>
            <a:endParaRPr lang="fr-FR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8928100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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9512" y="404664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diastéréoisomères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physico-chimiques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différentes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énantiomères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physico-chimiques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rend difficile leur séparation.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79512" y="1412776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Diastéréoisomères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Enantiomères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différentes quand ils interagissent avec le vivant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 fait de la forme spécifique des surfaces des récepteurs biologiques.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285293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Molécules chirales</a:t>
            </a:r>
            <a:endParaRPr lang="fr-FR" sz="24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fr-FR" sz="800" dirty="0">
              <a:latin typeface="Bookman Old Style" pitchFamily="18" charset="0"/>
              <a:cs typeface="Arial" pitchFamily="34" charset="0"/>
            </a:endParaRPr>
          </a:p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fr-FR" sz="22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Définition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79512" y="3861048"/>
            <a:ext cx="5364088" cy="1384995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elle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n’est pas superposable à son image dans un miroir plan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(contraire de CHIRAL = ACHIRAL)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40" y="5445224"/>
            <a:ext cx="564248" cy="6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187624" y="5446094"/>
            <a:ext cx="432048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Les sites actifs des récepteurs </a:t>
            </a:r>
            <a:r>
              <a:rPr lang="fr-FR" i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biolo-giques</a:t>
            </a:r>
            <a:r>
              <a:rPr lang="fr-FR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ont souvent une surface chirale !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573016"/>
            <a:ext cx="356388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Molécules chirales</a:t>
            </a:r>
            <a:endParaRPr lang="fr-FR" sz="24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fr-FR" sz="800" dirty="0">
              <a:latin typeface="Bookman Old Style" pitchFamily="18" charset="0"/>
              <a:cs typeface="Arial" pitchFamily="34" charset="0"/>
            </a:endParaRPr>
          </a:p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fr-FR" sz="22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Définition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564248" cy="6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59632" y="2132856"/>
            <a:ext cx="7884368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Les sites actifs des récepteurs biologiques ont souvent une surface chirale !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908720"/>
            <a:ext cx="8856984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elle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n’est pas superposable à son image dans un miroir plan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(contraire de CHIRAL = ACHIRAL)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78092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Les molécules ci-dessous sont-elles chirales ou achirales ?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1725217" cy="1454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157192"/>
            <a:ext cx="1600690" cy="152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79512" y="3645024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A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5736" y="3717032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84984"/>
            <a:ext cx="1725217" cy="1454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445668" y="4098280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pPr algn="ctr"/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0" y="4978451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79512" y="5517232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B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1720" y="5517232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152975"/>
            <a:ext cx="1757714" cy="15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221136" y="5898515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B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0354" grpId="0" animBg="1"/>
      <p:bldP spid="13" grpId="0"/>
      <p:bldP spid="15" grpId="0"/>
      <p:bldP spid="19" grpId="0" animBg="1"/>
      <p:bldP spid="20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56992"/>
            <a:ext cx="163438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725"/>
            <a:ext cx="1725217" cy="1454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656184"/>
            <a:ext cx="1600690" cy="152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394765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A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736" y="466773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4725"/>
            <a:ext cx="1725217" cy="1454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9512" y="2016224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B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1720" y="2016224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628800"/>
            <a:ext cx="1728192" cy="156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79512" y="3573016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C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3688" y="3573016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9512" y="5400600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D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1720" y="5400600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0" y="486916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5449" y="3429000"/>
            <a:ext cx="1598551" cy="12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145238" y="4009256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endParaRPr lang="fr-FR" sz="2800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7380312" y="3726557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67108" y="3151634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 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6" name="Image 35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0" t="37598" r="67119" b="44125"/>
          <a:stretch>
            <a:fillRect/>
          </a:stretch>
        </p:blipFill>
        <p:spPr bwMode="auto">
          <a:xfrm>
            <a:off x="539552" y="5013176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5013176"/>
            <a:ext cx="1872208" cy="11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2483768" y="2372107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B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2411760" y="764704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2267744" y="3869556"/>
            <a:ext cx="32403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n’est pas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2483768" y="5733256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2" grpId="0" animBg="1"/>
      <p:bldP spid="23" grpId="0"/>
      <p:bldP spid="30" grpId="0"/>
      <p:bldP spid="34" grpId="0"/>
      <p:bldP spid="40" grpId="0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 l="9366" t="44120" r="73624" b="36560"/>
          <a:stretch>
            <a:fillRect/>
          </a:stretch>
        </p:blipFill>
        <p:spPr bwMode="auto">
          <a:xfrm>
            <a:off x="683568" y="5229200"/>
            <a:ext cx="1800200" cy="1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76562"/>
            <a:ext cx="163438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8570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292586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C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292586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1979712" y="724634"/>
            <a:ext cx="3906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non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superpo-sable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187080" y="1038066"/>
            <a:ext cx="2403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9512" y="2120170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D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1904146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2627785" y="230881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186956" y="2590304"/>
            <a:ext cx="2545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158873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5449" y="148570"/>
            <a:ext cx="1598551" cy="12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145238" y="728826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endParaRPr lang="fr-FR" sz="28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7380312" y="446127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67108" y="-128796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 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9" name="Image 1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0" t="37598" r="67119" b="44125"/>
          <a:stretch>
            <a:fillRect/>
          </a:stretch>
        </p:blipFill>
        <p:spPr bwMode="auto">
          <a:xfrm>
            <a:off x="539552" y="1732746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732746"/>
            <a:ext cx="1872208" cy="11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79512" y="3645024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67744" y="3933056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n’est pas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483768" y="4541058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0" y="314096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79512" y="5504546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F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5084" y="5572348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683568" y="3356992"/>
          <a:ext cx="1843240" cy="1224136"/>
        </p:xfrm>
        <a:graphic>
          <a:graphicData uri="http://schemas.openxmlformats.org/presentationml/2006/ole">
            <p:oleObj spid="_x0000_s102402" name="ISIS/Draw Sketch" r:id="rId9" imgW="990000" imgH="657360" progId="ISISServer">
              <p:embed/>
            </p:oleObj>
          </a:graphicData>
        </a:graphic>
      </p:graphicFrame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6075" y="3356992"/>
            <a:ext cx="180415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555776" y="3356992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</a:t>
            </a:r>
          </a:p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 miroir plan est :</a:t>
            </a:r>
            <a:endParaRPr lang="fr-FR" sz="2000" dirty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3356992"/>
            <a:ext cx="1832794" cy="116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6732240" y="3573016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endParaRPr lang="fr-FR" sz="2800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6948264" y="4005066"/>
            <a:ext cx="0" cy="6480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868144" y="458112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 rotation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 cstate="print"/>
          <a:srcRect l="9366" t="44120" r="73624" b="36560"/>
          <a:stretch>
            <a:fillRect/>
          </a:stretch>
        </p:blipFill>
        <p:spPr bwMode="auto">
          <a:xfrm>
            <a:off x="6732240" y="5301208"/>
            <a:ext cx="1800200" cy="1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2831108" y="5966296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F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1043608" y="548680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789088" y="3611116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84300" y="3606418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802800" y="5470624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971600" y="5445224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1547664" y="5157192"/>
            <a:ext cx="36004" cy="1296144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95536" y="648866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Plan de symétrie</a:t>
            </a:r>
            <a:endParaRPr lang="fr-FR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26" grpId="0" animBg="1"/>
      <p:bldP spid="27" grpId="0"/>
      <p:bldP spid="22" grpId="0"/>
      <p:bldP spid="34" grpId="0"/>
      <p:bldP spid="36" grpId="0"/>
      <p:bldP spid="42" grpId="0"/>
      <p:bldP spid="43" grpId="0"/>
      <p:bldP spid="44" grpId="0"/>
      <p:bldP spid="45" grpId="0"/>
      <p:bldP spid="46" grpId="0"/>
      <p:bldP spid="47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86" t="29000" r="47165" b="31520"/>
          <a:stretch>
            <a:fillRect/>
          </a:stretch>
        </p:blipFill>
        <p:spPr bwMode="auto">
          <a:xfrm>
            <a:off x="0" y="836712"/>
            <a:ext cx="3888432" cy="18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732588" y="1773238"/>
            <a:ext cx="2087562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55" t="53399" r="21833" b="27803"/>
          <a:stretch>
            <a:fillRect/>
          </a:stretch>
        </p:blipFill>
        <p:spPr bwMode="auto">
          <a:xfrm>
            <a:off x="2771800" y="-27384"/>
            <a:ext cx="4139952" cy="186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82013" t="76069" r="1450" b="6476"/>
          <a:stretch>
            <a:fillRect/>
          </a:stretch>
        </p:blipFill>
        <p:spPr bwMode="auto">
          <a:xfrm>
            <a:off x="6817588" y="3140968"/>
            <a:ext cx="23264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necteur droit 28"/>
          <p:cNvCxnSpPr/>
          <p:nvPr/>
        </p:nvCxnSpPr>
        <p:spPr>
          <a:xfrm flipV="1">
            <a:off x="4211960" y="404664"/>
            <a:ext cx="504056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 flipV="1">
            <a:off x="5148064" y="476672"/>
            <a:ext cx="432048" cy="2160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5796136" y="404664"/>
            <a:ext cx="504056" cy="28803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3491880" y="404664"/>
            <a:ext cx="360040" cy="2160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0" y="188640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Pentan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-2-one (Cétone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7164288" y="908720"/>
            <a:ext cx="576064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7740352" y="908720"/>
            <a:ext cx="576064" cy="288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8279904" y="908720"/>
            <a:ext cx="576064" cy="28803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 flipV="1">
            <a:off x="6588224" y="908720"/>
            <a:ext cx="576064" cy="28803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8244408" y="1124744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388424" y="1124744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8066484" y="1637308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800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7596336" y="4077072"/>
            <a:ext cx="720080" cy="4320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8316416" y="4077072"/>
            <a:ext cx="648072" cy="43204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 flipV="1">
            <a:off x="7020272" y="4077072"/>
            <a:ext cx="648072" cy="4320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 l="5670" t="29400" r="54641" b="31961"/>
          <a:stretch>
            <a:fillRect/>
          </a:stretch>
        </p:blipFill>
        <p:spPr bwMode="auto">
          <a:xfrm>
            <a:off x="1115616" y="3178734"/>
            <a:ext cx="3168352" cy="17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/>
          <a:srcRect l="54282" t="29400" r="4612" b="47081"/>
          <a:stretch>
            <a:fillRect/>
          </a:stretch>
        </p:blipFill>
        <p:spPr bwMode="auto">
          <a:xfrm>
            <a:off x="4067944" y="2708920"/>
            <a:ext cx="335608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-180528" y="4221088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Butan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-2-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(Alcool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39552" y="5445125"/>
            <a:ext cx="8352928" cy="1277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i="1" u="sng" dirty="0"/>
              <a:t>INCONVENIENT</a:t>
            </a:r>
          </a:p>
          <a:p>
            <a:pPr algn="just">
              <a:defRPr/>
            </a:pPr>
            <a:endParaRPr lang="fr-FR" sz="100" b="1" i="1" u="sng" dirty="0"/>
          </a:p>
          <a:p>
            <a:pPr algn="ctr">
              <a:defRPr/>
            </a:pPr>
            <a:r>
              <a:rPr lang="fr-FR" sz="2400" b="1" i="1" dirty="0"/>
              <a:t>Les représentations planes ne rendent </a:t>
            </a:r>
            <a:r>
              <a:rPr lang="fr-FR" sz="2400" b="1" i="1" dirty="0" smtClean="0"/>
              <a:t>pas </a:t>
            </a:r>
            <a:r>
              <a:rPr lang="fr-FR" sz="2400" b="1" i="1" dirty="0"/>
              <a:t>compte de la </a:t>
            </a:r>
            <a:r>
              <a:rPr lang="fr-FR" sz="2400" b="1" i="1" dirty="0">
                <a:solidFill>
                  <a:srgbClr val="FF0000"/>
                </a:solidFill>
              </a:rPr>
              <a:t>tridimensionnalité</a:t>
            </a:r>
            <a:r>
              <a:rPr lang="fr-FR" sz="2400" b="1" i="1" dirty="0"/>
              <a:t> des molécules</a:t>
            </a:r>
            <a:r>
              <a:rPr lang="fr-FR" sz="2400" dirty="0"/>
              <a:t> 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9366" t="44120" r="73624" b="36560"/>
          <a:stretch>
            <a:fillRect/>
          </a:stretch>
        </p:blipFill>
        <p:spPr bwMode="auto">
          <a:xfrm>
            <a:off x="683568" y="3435211"/>
            <a:ext cx="1800200" cy="1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2049273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2337305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n’est pas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483768" y="2945307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512" y="3710557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F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5084" y="3778359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3345417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683568" y="1761241"/>
          <a:ext cx="1843240" cy="1224136"/>
        </p:xfrm>
        <a:graphic>
          <a:graphicData uri="http://schemas.openxmlformats.org/presentationml/2006/ole">
            <p:oleObj spid="_x0000_s103426" name="ISIS/Draw Sketch" r:id="rId4" imgW="990000" imgH="657360" progId="ISISServer">
              <p:embed/>
            </p:oleObj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6075" y="1761241"/>
            <a:ext cx="180415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55776" y="1761241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</a:t>
            </a:r>
          </a:p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 miroir plan est :</a:t>
            </a:r>
            <a:endParaRPr lang="fr-FR" sz="20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761241"/>
            <a:ext cx="1832794" cy="116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732240" y="1977265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endParaRPr lang="fr-FR" sz="2800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6948264" y="2409315"/>
            <a:ext cx="0" cy="6480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68144" y="2985377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 rotation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 l="9366" t="44120" r="73624" b="36560"/>
          <a:stretch>
            <a:fillRect/>
          </a:stretch>
        </p:blipFill>
        <p:spPr bwMode="auto">
          <a:xfrm>
            <a:off x="6732240" y="3507219"/>
            <a:ext cx="1800200" cy="1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831108" y="4172307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F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789088" y="2015365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84300" y="2010667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802800" y="3676635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71600" y="3651235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547664" y="3363203"/>
            <a:ext cx="36004" cy="1296144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5536" y="4694679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Plan de symétrie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79512" y="5049860"/>
            <a:ext cx="8784976" cy="17789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Conclusion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Quand une molécule possède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 seul carbone asymétrique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Plusieurs carbones asymétriques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43276" y="5583508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 est forcément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7584" y="608337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Elle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seulement si la molécule ne présente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d’éléments de symétrie</a:t>
            </a:r>
            <a:endParaRPr lang="fr-FR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79512" y="504056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D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51720" y="288032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sp>
        <p:nvSpPr>
          <p:cNvPr id="31" name="Rectangle 30"/>
          <p:cNvSpPr/>
          <p:nvPr/>
        </p:nvSpPr>
        <p:spPr>
          <a:xfrm>
            <a:off x="2627785" y="692696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endParaRPr lang="fr-FR" dirty="0"/>
          </a:p>
        </p:txBody>
      </p:sp>
      <p:pic>
        <p:nvPicPr>
          <p:cNvPr id="32" name="Image 3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0" t="37598" r="67119" b="44125"/>
          <a:stretch>
            <a:fillRect/>
          </a:stretch>
        </p:blipFill>
        <p:spPr bwMode="auto">
          <a:xfrm>
            <a:off x="539552" y="116632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16632"/>
            <a:ext cx="1872208" cy="11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Connecteur droit 33"/>
          <p:cNvCxnSpPr/>
          <p:nvPr/>
        </p:nvCxnSpPr>
        <p:spPr>
          <a:xfrm>
            <a:off x="0" y="1524854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86956" y="980728"/>
            <a:ext cx="2545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nimBg="1"/>
      <p:bldP spid="27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65832"/>
            <a:ext cx="8784976" cy="17789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Conclusion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Quand une molécule possède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 seul carbone asymétrique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Plusieurs carbones asymétriques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276" y="599480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 est forcément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109934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Elle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seulement si la molécule ne présente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d’éléments de symétrie</a:t>
            </a:r>
            <a:endParaRPr lang="fr-FR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AD22C1-1DC4-4BEA-9382-A63977F2A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13" y="6099314"/>
            <a:ext cx="8964487" cy="707886"/>
          </a:xfrm>
          <a:prstGeom prst="rect">
            <a:avLst/>
          </a:prstGeom>
          <a:solidFill>
            <a:srgbClr val="C6EAEC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b="1" i="1" u="sng" dirty="0">
                <a:solidFill>
                  <a:srgbClr val="00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Molécules </a:t>
            </a:r>
            <a:r>
              <a:rPr lang="fr-FR" altLang="fr-FR" sz="2000" b="1" i="1" u="sng" dirty="0" smtClean="0">
                <a:solidFill>
                  <a:srgbClr val="FF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CHIRALES</a:t>
            </a:r>
            <a:r>
              <a:rPr lang="fr-FR" altLang="fr-FR" sz="2000" b="1" i="1" dirty="0" smtClean="0">
                <a:solidFill>
                  <a:srgbClr val="FF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 </a:t>
            </a:r>
            <a:r>
              <a:rPr lang="fr-FR" altLang="fr-FR" sz="2000" dirty="0" smtClean="0">
                <a:solidFill>
                  <a:srgbClr val="00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= molécules qui dévient le plan de polarisation d’une lumière polarisée rectilignement (molécules </a:t>
            </a:r>
            <a:r>
              <a:rPr lang="fr-FR" altLang="fr-FR" sz="2000" b="1" i="1" u="sng" dirty="0" smtClean="0">
                <a:solidFill>
                  <a:srgbClr val="FF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OPTIQUEMENT ACTIVES</a:t>
            </a:r>
            <a:r>
              <a:rPr lang="fr-FR" altLang="fr-FR" sz="2000" dirty="0" smtClean="0">
                <a:solidFill>
                  <a:srgbClr val="00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)</a:t>
            </a:r>
            <a:endParaRPr lang="fr-FR" altLang="fr-FR" sz="2000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2612" y="3212976"/>
            <a:ext cx="2701387" cy="25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948264" y="2492896"/>
            <a:ext cx="185089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Polarimètre de LAURENT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0" y="2420888"/>
            <a:ext cx="6372200" cy="3393889"/>
            <a:chOff x="0" y="2420888"/>
            <a:chExt cx="6372200" cy="3393889"/>
          </a:xfrm>
        </p:grpSpPr>
        <p:pic>
          <p:nvPicPr>
            <p:cNvPr id="1054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540" t="42520" r="52990" b="16321"/>
            <a:stretch>
              <a:fillRect/>
            </a:stretch>
          </p:blipFill>
          <p:spPr bwMode="auto">
            <a:xfrm>
              <a:off x="0" y="2420888"/>
              <a:ext cx="6372200" cy="339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0" y="5517232"/>
              <a:ext cx="13316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7818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AD22C1-1DC4-4BEA-9382-A63977F2A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13" y="3706282"/>
            <a:ext cx="8964487" cy="707886"/>
          </a:xfrm>
          <a:prstGeom prst="rect">
            <a:avLst/>
          </a:prstGeom>
          <a:solidFill>
            <a:srgbClr val="C6EAEC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b="1" i="1" u="sng" dirty="0">
                <a:solidFill>
                  <a:srgbClr val="00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Molécules </a:t>
            </a:r>
            <a:r>
              <a:rPr lang="fr-FR" altLang="fr-FR" sz="2000" b="1" i="1" u="sng" dirty="0" smtClean="0">
                <a:solidFill>
                  <a:srgbClr val="FF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CHIRALES</a:t>
            </a:r>
            <a:r>
              <a:rPr lang="fr-FR" altLang="fr-FR" sz="2000" b="1" i="1" dirty="0" smtClean="0">
                <a:solidFill>
                  <a:srgbClr val="FF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 </a:t>
            </a:r>
            <a:r>
              <a:rPr lang="fr-FR" altLang="fr-FR" sz="2000" dirty="0" smtClean="0">
                <a:solidFill>
                  <a:srgbClr val="00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= molécules qui dévient le plan de polarisation d’une lumière polarisée rectilignement (molécules </a:t>
            </a:r>
            <a:r>
              <a:rPr lang="fr-FR" altLang="fr-FR" sz="2000" b="1" i="1" u="sng" dirty="0" smtClean="0">
                <a:solidFill>
                  <a:srgbClr val="FF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OPTIQUEMENT ACTIVES</a:t>
            </a:r>
            <a:r>
              <a:rPr lang="fr-FR" altLang="fr-FR" sz="2000" dirty="0" smtClean="0">
                <a:solidFill>
                  <a:srgbClr val="00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)</a:t>
            </a:r>
            <a:endParaRPr lang="fr-FR" altLang="fr-FR" sz="2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0" y="281856"/>
            <a:ext cx="6372200" cy="3393889"/>
            <a:chOff x="0" y="2420888"/>
            <a:chExt cx="6372200" cy="339388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40" t="42520" r="52990" b="16321"/>
            <a:stretch>
              <a:fillRect/>
            </a:stretch>
          </p:blipFill>
          <p:spPr bwMode="auto">
            <a:xfrm>
              <a:off x="0" y="2420888"/>
              <a:ext cx="6372200" cy="339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0" y="5517232"/>
              <a:ext cx="13316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2612" y="1073944"/>
            <a:ext cx="2701387" cy="25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48264" y="353864"/>
            <a:ext cx="185089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Polarimètre de LAURENT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xmlns="" id="{84C833B1-EA0A-4277-ACEE-54892AFF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450656"/>
            <a:ext cx="8928100" cy="22907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fr-FR" altLang="fr-FR" sz="100" dirty="0" smtClean="0">
              <a:sym typeface="Wingdings 2" panose="05020102010507070707" pitchFamily="18" charset="2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fr-FR" altLang="fr-FR" dirty="0" smtClean="0">
                <a:sym typeface="Wingdings 2" panose="05020102010507070707" pitchFamily="18" charset="2"/>
              </a:rPr>
              <a:t></a:t>
            </a:r>
            <a:r>
              <a:rPr lang="fr-FR" altLang="fr-FR" dirty="0" smtClean="0"/>
              <a:t> </a:t>
            </a:r>
            <a:r>
              <a:rPr lang="fr-FR" altLang="fr-FR" dirty="0"/>
              <a:t>La valeur de l’angle de déviation </a:t>
            </a:r>
            <a:r>
              <a:rPr lang="fr-FR" altLang="fr-FR" b="1" dirty="0">
                <a:latin typeface="Symbol" panose="05050102010706020507" pitchFamily="18" charset="2"/>
              </a:rPr>
              <a:t>a</a:t>
            </a:r>
            <a:r>
              <a:rPr lang="fr-FR" altLang="fr-FR" dirty="0"/>
              <a:t> est régie par la </a:t>
            </a:r>
            <a:r>
              <a:rPr lang="fr-FR" altLang="fr-FR" b="1" u="sng" dirty="0"/>
              <a:t>loi de Biot</a:t>
            </a:r>
            <a:r>
              <a:rPr lang="fr-FR" altLang="fr-FR" dirty="0"/>
              <a:t> : 	</a:t>
            </a: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/>
            <a:endParaRPr lang="fr-FR" altLang="fr-FR" dirty="0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6BFB8C3B-1BB5-4EF8-8356-D82101B02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822" y="4358295"/>
            <a:ext cx="3212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1" dirty="0">
                <a:latin typeface="Symbol" panose="05050102010706020507" pitchFamily="18" charset="2"/>
              </a:rPr>
              <a:t>a </a:t>
            </a:r>
            <a:r>
              <a:rPr lang="fr-FR" altLang="fr-FR" sz="2000" b="1" dirty="0"/>
              <a:t> =          </a:t>
            </a:r>
            <a:r>
              <a:rPr lang="fr-FR" altLang="fr-FR" sz="2000" b="1" dirty="0">
                <a:sym typeface="Symbol" panose="05050102010706020507" pitchFamily="18" charset="2"/>
              </a:rPr>
              <a:t> </a:t>
            </a:r>
            <a:r>
              <a:rPr lang="fr-FR" sz="3200" dirty="0" smtClean="0"/>
              <a:t>ℓ</a:t>
            </a:r>
            <a:r>
              <a:rPr lang="fr-FR" altLang="fr-FR" sz="2000" b="1" dirty="0" smtClean="0"/>
              <a:t> </a:t>
            </a:r>
            <a:r>
              <a:rPr lang="fr-FR" altLang="fr-FR" sz="2000" b="1" dirty="0">
                <a:sym typeface="Symbol" panose="05050102010706020507" pitchFamily="18" charset="2"/>
              </a:rPr>
              <a:t>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C</a:t>
            </a:r>
            <a:r>
              <a:rPr lang="fr-FR" altLang="fr-FR" sz="2000" b="1" baseline="-25000" dirty="0" smtClean="0"/>
              <a:t>m</a:t>
            </a:r>
            <a:endParaRPr lang="fr-FR" altLang="fr-FR" sz="3600" b="1" dirty="0"/>
          </a:p>
        </p:txBody>
      </p:sp>
      <p:graphicFrame>
        <p:nvGraphicFramePr>
          <p:cNvPr id="11" name="Object 18">
            <a:extLst>
              <a:ext uri="{FF2B5EF4-FFF2-40B4-BE49-F238E27FC236}">
                <a16:creationId xmlns:a16="http://schemas.microsoft.com/office/drawing/2014/main" xmlns="" id="{CFA36BF8-D561-418C-A60A-28A4DD75E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1517407"/>
              </p:ext>
            </p:extLst>
          </p:nvPr>
        </p:nvGraphicFramePr>
        <p:xfrm>
          <a:off x="7370763" y="4420778"/>
          <a:ext cx="612775" cy="504825"/>
        </p:xfrm>
        <a:graphic>
          <a:graphicData uri="http://schemas.openxmlformats.org/presentationml/2006/ole">
            <p:oleObj spid="_x0000_s106498" name="Équation" r:id="rId5" imgW="304536" imgH="253780" progId="">
              <p:embed/>
            </p:oleObj>
          </a:graphicData>
        </a:graphic>
      </p:graphicFrame>
      <p:sp>
        <p:nvSpPr>
          <p:cNvPr id="12" name="Rectangle 23">
            <a:extLst>
              <a:ext uri="{FF2B5EF4-FFF2-40B4-BE49-F238E27FC236}">
                <a16:creationId xmlns:a16="http://schemas.microsoft.com/office/drawing/2014/main" xmlns="" id="{E200665A-0B2F-47F1-A352-7194D43D5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866582"/>
            <a:ext cx="89646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b="1" dirty="0" smtClean="0">
                <a:sym typeface="Wingdings 2" panose="05020102010507070707" pitchFamily="18" charset="2"/>
              </a:rPr>
              <a:t>C</a:t>
            </a:r>
            <a:r>
              <a:rPr lang="fr-FR" altLang="fr-FR" sz="2000" b="1" baseline="-25000" dirty="0" smtClean="0">
                <a:sym typeface="Wingdings 2" panose="05020102010507070707" pitchFamily="18" charset="2"/>
              </a:rPr>
              <a:t>m</a:t>
            </a:r>
            <a:r>
              <a:rPr lang="fr-FR" altLang="fr-FR" sz="2000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dirty="0">
                <a:solidFill>
                  <a:srgbClr val="008000"/>
                </a:solidFill>
                <a:sym typeface="Wingdings 2" panose="05020102010507070707" pitchFamily="18" charset="2"/>
              </a:rPr>
              <a:t>Concentration massique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 de l’espèce optiquement active (en </a:t>
            </a:r>
            <a:r>
              <a:rPr lang="fr-FR" altLang="fr-FR" sz="2000" b="1" dirty="0" err="1">
                <a:solidFill>
                  <a:srgbClr val="FF0000"/>
                </a:solidFill>
                <a:sym typeface="Wingdings 2" panose="05020102010507070707" pitchFamily="18" charset="2"/>
              </a:rPr>
              <a:t>g.mL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</a:t>
            </a:r>
          </a:p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sz="3200" dirty="0" smtClean="0"/>
              <a:t>ℓ</a:t>
            </a:r>
            <a:r>
              <a:rPr lang="fr-FR" altLang="fr-FR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dirty="0">
                <a:solidFill>
                  <a:srgbClr val="008000"/>
                </a:solidFill>
                <a:sym typeface="Wingdings 2" panose="05020102010507070707" pitchFamily="18" charset="2"/>
              </a:rPr>
              <a:t>épaisseur de la cuve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(en 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dm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;</a:t>
            </a:r>
            <a:endParaRPr lang="fr-FR" altLang="fr-FR" dirty="0">
              <a:solidFill>
                <a:srgbClr val="002060"/>
              </a:solidFill>
              <a:sym typeface="Wingdings 2" panose="05020102010507070707" pitchFamily="18" charset="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156265-9F0C-4F75-B881-24D6816D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763418"/>
            <a:ext cx="885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fr-FR" altLang="fr-FR" dirty="0">
                <a:sym typeface="Wingdings 2" panose="05020102010507070707" pitchFamily="18" charset="2"/>
              </a:rPr>
              <a:t>         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i="1" dirty="0">
                <a:solidFill>
                  <a:srgbClr val="008000"/>
                </a:solidFill>
                <a:sym typeface="Wingdings 2" panose="05020102010507070707" pitchFamily="18" charset="2"/>
              </a:rPr>
              <a:t>Pouvoir rotatoire spécifique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; constante qui dépend de l’espèce étudiée, de la température </a:t>
            </a:r>
            <a:r>
              <a:rPr lang="fr-FR" altLang="fr-FR" sz="2000" b="1" dirty="0">
                <a:solidFill>
                  <a:srgbClr val="002060"/>
                </a:solidFill>
                <a:latin typeface="Symbol" panose="05050102010706020507" pitchFamily="18" charset="2"/>
                <a:sym typeface="Wingdings 2" panose="05020102010507070707" pitchFamily="18" charset="2"/>
              </a:rPr>
              <a:t>q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 et de la longueur d’onde</a:t>
            </a:r>
            <a:r>
              <a:rPr lang="fr-FR" altLang="fr-FR" sz="2000" b="1" dirty="0">
                <a:solidFill>
                  <a:srgbClr val="002060"/>
                </a:solidFill>
                <a:latin typeface="Symbol" panose="05050102010706020507" pitchFamily="18" charset="2"/>
                <a:sym typeface="Wingdings 2" panose="05020102010507070707" pitchFamily="18" charset="2"/>
              </a:rPr>
              <a:t> l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, en général, raie D du sodium à 589 nm (en 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°.</a:t>
            </a:r>
            <a:r>
              <a:rPr lang="fr-FR" altLang="fr-FR" sz="2000" b="1" dirty="0" err="1">
                <a:solidFill>
                  <a:srgbClr val="FF0000"/>
                </a:solidFill>
                <a:sym typeface="Wingdings 2" panose="05020102010507070707" pitchFamily="18" charset="2"/>
              </a:rPr>
              <a:t>mL.g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.dm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;   </a:t>
            </a:r>
            <a:endParaRPr lang="fr-FR" altLang="fr-FR" dirty="0">
              <a:solidFill>
                <a:srgbClr val="002060"/>
              </a:solidFill>
              <a:sym typeface="Wingdings 2" panose="05020102010507070707" pitchFamily="18" charset="2"/>
            </a:endParaRP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xmlns="" id="{1EC87F5E-838D-43DF-89D5-620F3FCEB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000" y="5653681"/>
          <a:ext cx="605427" cy="504825"/>
        </p:xfrm>
        <a:graphic>
          <a:graphicData uri="http://schemas.openxmlformats.org/presentationml/2006/ole">
            <p:oleObj spid="_x0000_s106499" name="Équation" r:id="rId6" imgW="304536" imgH="2537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0" y="2708920"/>
            <a:ext cx="6084168" cy="1015663"/>
            <a:chOff x="0" y="2708920"/>
            <a:chExt cx="6084168" cy="101566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731DC0B-B735-48DC-BB08-B1F574DA8E37}"/>
                </a:ext>
              </a:extLst>
            </p:cNvPr>
            <p:cNvSpPr/>
            <p:nvPr/>
          </p:nvSpPr>
          <p:spPr>
            <a:xfrm>
              <a:off x="1619672" y="3055678"/>
              <a:ext cx="41044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17FCDE77-99A1-48F8-B9CF-E976BEB44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08920"/>
              <a:ext cx="608416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fr-FR" altLang="fr-FR" dirty="0">
                  <a:sym typeface="Wingdings 2" panose="05020102010507070707" pitchFamily="18" charset="2"/>
                </a:rPr>
                <a:t>   </a:t>
              </a:r>
              <a:r>
                <a:rPr lang="fr-FR" altLang="fr-FR" dirty="0"/>
                <a:t> </a:t>
              </a:r>
              <a:r>
                <a:rPr lang="fr-FR" altLang="fr-FR" sz="2000" dirty="0"/>
                <a:t>S’il y a plusieurs substances optiquement actives, il y a </a:t>
              </a:r>
              <a:r>
                <a:rPr lang="fr-FR" altLang="fr-FR" sz="2000" b="1" u="sng" dirty="0"/>
                <a:t>additivité des pouvoirs rotatoires</a:t>
              </a:r>
              <a:r>
                <a:rPr lang="fr-FR" altLang="fr-FR" sz="2000" dirty="0"/>
                <a:t> et la loi devient </a:t>
              </a:r>
              <a:r>
                <a:rPr lang="fr-FR" altLang="fr-FR" dirty="0"/>
                <a:t>: </a:t>
              </a: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7818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xmlns="" id="{84C833B1-EA0A-4277-ACEE-54892AFF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08487"/>
            <a:ext cx="8928100" cy="22907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fr-FR" altLang="fr-FR" sz="100" dirty="0" smtClean="0">
              <a:sym typeface="Wingdings 2" panose="05020102010507070707" pitchFamily="18" charset="2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fr-FR" altLang="fr-FR" dirty="0" smtClean="0">
                <a:sym typeface="Wingdings 2" panose="05020102010507070707" pitchFamily="18" charset="2"/>
              </a:rPr>
              <a:t></a:t>
            </a:r>
            <a:r>
              <a:rPr lang="fr-FR" altLang="fr-FR" dirty="0" smtClean="0"/>
              <a:t> </a:t>
            </a:r>
            <a:r>
              <a:rPr lang="fr-FR" altLang="fr-FR" dirty="0"/>
              <a:t>La valeur de l’angle de déviation </a:t>
            </a:r>
            <a:r>
              <a:rPr lang="fr-FR" altLang="fr-FR" b="1" dirty="0">
                <a:latin typeface="Symbol" panose="05050102010706020507" pitchFamily="18" charset="2"/>
              </a:rPr>
              <a:t>a</a:t>
            </a:r>
            <a:r>
              <a:rPr lang="fr-FR" altLang="fr-FR" dirty="0"/>
              <a:t> est régie par la </a:t>
            </a:r>
            <a:r>
              <a:rPr lang="fr-FR" altLang="fr-FR" b="1" u="sng" dirty="0"/>
              <a:t>loi de Biot</a:t>
            </a:r>
            <a:r>
              <a:rPr lang="fr-FR" altLang="fr-FR" dirty="0"/>
              <a:t> : 	</a:t>
            </a: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/>
            <a:endParaRPr lang="fr-FR" altLang="fr-FR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6BFB8C3B-1BB5-4EF8-8356-D82101B02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822" y="216126"/>
            <a:ext cx="3212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1" dirty="0">
                <a:latin typeface="Symbol" panose="05050102010706020507" pitchFamily="18" charset="2"/>
              </a:rPr>
              <a:t>a </a:t>
            </a:r>
            <a:r>
              <a:rPr lang="fr-FR" altLang="fr-FR" sz="2000" b="1" dirty="0"/>
              <a:t> =          </a:t>
            </a:r>
            <a:r>
              <a:rPr lang="fr-FR" altLang="fr-FR" sz="2000" b="1" dirty="0">
                <a:sym typeface="Symbol" panose="05050102010706020507" pitchFamily="18" charset="2"/>
              </a:rPr>
              <a:t> </a:t>
            </a:r>
            <a:r>
              <a:rPr lang="fr-FR" sz="3200" dirty="0" smtClean="0"/>
              <a:t>ℓ</a:t>
            </a:r>
            <a:r>
              <a:rPr lang="fr-FR" altLang="fr-FR" sz="2000" b="1" dirty="0" smtClean="0"/>
              <a:t> </a:t>
            </a:r>
            <a:r>
              <a:rPr lang="fr-FR" altLang="fr-FR" sz="2000" b="1" dirty="0">
                <a:sym typeface="Symbol" panose="05050102010706020507" pitchFamily="18" charset="2"/>
              </a:rPr>
              <a:t>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C</a:t>
            </a:r>
            <a:r>
              <a:rPr lang="fr-FR" altLang="fr-FR" sz="2000" b="1" baseline="-25000" dirty="0" smtClean="0"/>
              <a:t>m</a:t>
            </a:r>
            <a:endParaRPr lang="fr-FR" altLang="fr-FR" sz="3600" b="1" dirty="0"/>
          </a:p>
        </p:txBody>
      </p:sp>
      <p:graphicFrame>
        <p:nvGraphicFramePr>
          <p:cNvPr id="5" name="Object 18">
            <a:extLst>
              <a:ext uri="{FF2B5EF4-FFF2-40B4-BE49-F238E27FC236}">
                <a16:creationId xmlns:a16="http://schemas.microsoft.com/office/drawing/2014/main" xmlns="" id="{CFA36BF8-D561-418C-A60A-28A4DD75E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1517407"/>
              </p:ext>
            </p:extLst>
          </p:nvPr>
        </p:nvGraphicFramePr>
        <p:xfrm>
          <a:off x="7370763" y="278609"/>
          <a:ext cx="612775" cy="504825"/>
        </p:xfrm>
        <a:graphic>
          <a:graphicData uri="http://schemas.openxmlformats.org/presentationml/2006/ole">
            <p:oleObj spid="_x0000_s107522" name="Équation" r:id="rId3" imgW="304536" imgH="253780" progId="">
              <p:embed/>
            </p:oleObj>
          </a:graphicData>
        </a:graphic>
      </p:graphicFrame>
      <p:sp>
        <p:nvSpPr>
          <p:cNvPr id="6" name="Rectangle 23">
            <a:extLst>
              <a:ext uri="{FF2B5EF4-FFF2-40B4-BE49-F238E27FC236}">
                <a16:creationId xmlns:a16="http://schemas.microsoft.com/office/drawing/2014/main" xmlns="" id="{E200665A-0B2F-47F1-A352-7194D43D5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24413"/>
            <a:ext cx="89646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b="1" dirty="0" smtClean="0">
                <a:sym typeface="Wingdings 2" panose="05020102010507070707" pitchFamily="18" charset="2"/>
              </a:rPr>
              <a:t>C</a:t>
            </a:r>
            <a:r>
              <a:rPr lang="fr-FR" altLang="fr-FR" sz="2000" b="1" baseline="-25000" dirty="0" smtClean="0">
                <a:sym typeface="Wingdings 2" panose="05020102010507070707" pitchFamily="18" charset="2"/>
              </a:rPr>
              <a:t>m</a:t>
            </a:r>
            <a:r>
              <a:rPr lang="fr-FR" altLang="fr-FR" sz="2000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dirty="0">
                <a:solidFill>
                  <a:srgbClr val="008000"/>
                </a:solidFill>
                <a:sym typeface="Wingdings 2" panose="05020102010507070707" pitchFamily="18" charset="2"/>
              </a:rPr>
              <a:t>Concentration massique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 de l’espèce optiquement active (en </a:t>
            </a:r>
            <a:r>
              <a:rPr lang="fr-FR" altLang="fr-FR" sz="2000" b="1" dirty="0" err="1">
                <a:solidFill>
                  <a:srgbClr val="FF0000"/>
                </a:solidFill>
                <a:sym typeface="Wingdings 2" panose="05020102010507070707" pitchFamily="18" charset="2"/>
              </a:rPr>
              <a:t>g.mL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</a:t>
            </a:r>
          </a:p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sz="3200" dirty="0" smtClean="0"/>
              <a:t>ℓ</a:t>
            </a:r>
            <a:r>
              <a:rPr lang="fr-FR" altLang="fr-FR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dirty="0">
                <a:solidFill>
                  <a:srgbClr val="008000"/>
                </a:solidFill>
                <a:sym typeface="Wingdings 2" panose="05020102010507070707" pitchFamily="18" charset="2"/>
              </a:rPr>
              <a:t>épaisseur de la cuve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(en 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dm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;</a:t>
            </a:r>
            <a:endParaRPr lang="fr-FR" altLang="fr-FR" dirty="0">
              <a:solidFill>
                <a:srgbClr val="002060"/>
              </a:solidFill>
              <a:sym typeface="Wingdings 2" panose="05020102010507070707" pitchFamily="18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156265-9F0C-4F75-B881-24D6816D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21249"/>
            <a:ext cx="885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fr-FR" altLang="fr-FR" dirty="0">
                <a:sym typeface="Wingdings 2" panose="05020102010507070707" pitchFamily="18" charset="2"/>
              </a:rPr>
              <a:t>         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i="1" dirty="0">
                <a:solidFill>
                  <a:srgbClr val="008000"/>
                </a:solidFill>
                <a:sym typeface="Wingdings 2" panose="05020102010507070707" pitchFamily="18" charset="2"/>
              </a:rPr>
              <a:t>Pouvoir rotatoire spécifique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; constante qui dépend de l’espèce étudiée, de la température </a:t>
            </a:r>
            <a:r>
              <a:rPr lang="fr-FR" altLang="fr-FR" sz="2000" b="1" dirty="0">
                <a:solidFill>
                  <a:srgbClr val="002060"/>
                </a:solidFill>
                <a:latin typeface="Symbol" panose="05050102010706020507" pitchFamily="18" charset="2"/>
                <a:sym typeface="Wingdings 2" panose="05020102010507070707" pitchFamily="18" charset="2"/>
              </a:rPr>
              <a:t>q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 et de la longueur d’onde</a:t>
            </a:r>
            <a:r>
              <a:rPr lang="fr-FR" altLang="fr-FR" sz="2000" b="1" dirty="0">
                <a:solidFill>
                  <a:srgbClr val="002060"/>
                </a:solidFill>
                <a:latin typeface="Symbol" panose="05050102010706020507" pitchFamily="18" charset="2"/>
                <a:sym typeface="Wingdings 2" panose="05020102010507070707" pitchFamily="18" charset="2"/>
              </a:rPr>
              <a:t> l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, en général, raie D du sodium à 589 nm (en 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°.</a:t>
            </a:r>
            <a:r>
              <a:rPr lang="fr-FR" altLang="fr-FR" sz="2000" b="1" dirty="0" err="1">
                <a:solidFill>
                  <a:srgbClr val="FF0000"/>
                </a:solidFill>
                <a:sym typeface="Wingdings 2" panose="05020102010507070707" pitchFamily="18" charset="2"/>
              </a:rPr>
              <a:t>mL.g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.dm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;   </a:t>
            </a:r>
            <a:endParaRPr lang="fr-FR" altLang="fr-FR" dirty="0">
              <a:solidFill>
                <a:srgbClr val="002060"/>
              </a:solidFill>
              <a:sym typeface="Wingdings 2" panose="05020102010507070707" pitchFamily="18" charset="2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xmlns="" id="{1EC87F5E-838D-43DF-89D5-620F3FCEB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476787"/>
          <a:ext cx="605427" cy="504825"/>
        </p:xfrm>
        <a:graphic>
          <a:graphicData uri="http://schemas.openxmlformats.org/presentationml/2006/ole">
            <p:oleObj spid="_x0000_s107523" name="Équation" r:id="rId4" imgW="304536" imgH="253780" progId="">
              <p:embed/>
            </p:oleObj>
          </a:graphicData>
        </a:graphic>
      </p:graphicFrame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FACD4CAC-5EDF-4EFB-943F-20A1EA67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1232" y="2758765"/>
            <a:ext cx="2811793" cy="84062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/>
          <p:cNvGrpSpPr/>
          <p:nvPr/>
        </p:nvGrpSpPr>
        <p:grpSpPr>
          <a:xfrm>
            <a:off x="0" y="3748830"/>
            <a:ext cx="9144000" cy="2907186"/>
            <a:chOff x="0" y="3748830"/>
            <a:chExt cx="9144000" cy="2907186"/>
          </a:xfrm>
        </p:grpSpPr>
        <p:grpSp>
          <p:nvGrpSpPr>
            <p:cNvPr id="19" name="Groupe 18"/>
            <p:cNvGrpSpPr/>
            <p:nvPr/>
          </p:nvGrpSpPr>
          <p:grpSpPr>
            <a:xfrm>
              <a:off x="0" y="3748830"/>
              <a:ext cx="9144000" cy="2907186"/>
              <a:chOff x="0" y="3748830"/>
              <a:chExt cx="9144000" cy="290718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38D92EE7-BB41-4CC2-9C58-508B822C6536}"/>
                  </a:ext>
                </a:extLst>
              </p:cNvPr>
              <p:cNvSpPr/>
              <p:nvPr/>
            </p:nvSpPr>
            <p:spPr>
              <a:xfrm>
                <a:off x="4496510" y="3748830"/>
                <a:ext cx="2811794" cy="4320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xmlns="" id="{8470C49E-B82F-45A0-A01C-FF98CF38A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793694"/>
                <a:ext cx="9144000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/>
                <a:r>
                  <a:rPr lang="fr-FR" altLang="fr-FR" dirty="0"/>
                  <a:t>    </a:t>
                </a:r>
                <a:r>
                  <a:rPr lang="fr-FR" altLang="fr-FR" sz="2000" dirty="0">
                    <a:sym typeface="Wingdings 2" panose="05020102010507070707" pitchFamily="18" charset="2"/>
                  </a:rPr>
                  <a:t></a:t>
                </a:r>
                <a:r>
                  <a:rPr lang="fr-FR" altLang="fr-FR" sz="2000" dirty="0"/>
                  <a:t> Les grandeurs </a:t>
                </a:r>
                <a:r>
                  <a:rPr lang="fr-FR" altLang="fr-FR" sz="2000" b="1" dirty="0">
                    <a:latin typeface="Symbol" panose="05050102010706020507" pitchFamily="18" charset="2"/>
                    <a:sym typeface="Wingdings 2" panose="05020102010507070707" pitchFamily="18" charset="2"/>
                  </a:rPr>
                  <a:t>a</a:t>
                </a:r>
                <a:r>
                  <a:rPr lang="fr-FR" altLang="fr-FR" sz="2000" dirty="0">
                    <a:sym typeface="Wingdings 2" panose="05020102010507070707" pitchFamily="18" charset="2"/>
                  </a:rPr>
                  <a:t> et          </a:t>
                </a:r>
                <a:r>
                  <a:rPr lang="fr-FR" altLang="fr-FR" sz="2000" dirty="0"/>
                  <a:t>sont des </a:t>
                </a:r>
                <a:r>
                  <a:rPr lang="fr-FR" altLang="fr-FR" sz="2000" b="1" dirty="0"/>
                  <a:t>grandeurs algébriques </a:t>
                </a:r>
                <a:r>
                  <a:rPr lang="fr-FR" altLang="fr-FR" sz="2000" dirty="0"/>
                  <a:t>; elles sont :</a:t>
                </a:r>
              </a:p>
              <a:p>
                <a:pPr algn="just"/>
                <a:r>
                  <a:rPr lang="fr-FR" altLang="fr-FR" sz="2000" dirty="0"/>
                  <a:t>- </a:t>
                </a:r>
                <a:r>
                  <a:rPr lang="fr-FR" altLang="fr-FR" sz="2000" b="1" u="sng" dirty="0"/>
                  <a:t>positives</a:t>
                </a:r>
                <a:r>
                  <a:rPr lang="fr-FR" altLang="fr-FR" sz="2000" dirty="0"/>
                  <a:t> si l’observateur voit le plan de polarisation </a:t>
                </a:r>
                <a:r>
                  <a:rPr lang="fr-FR" altLang="fr-FR" sz="2000" b="1" dirty="0">
                    <a:solidFill>
                      <a:srgbClr val="7030A0"/>
                    </a:solidFill>
                  </a:rPr>
                  <a:t>tourner dans le sens des aiguilles</a:t>
                </a:r>
                <a:r>
                  <a:rPr lang="fr-FR" altLang="fr-FR" sz="2000" dirty="0"/>
                  <a:t> d’une montre lorsque la lumière vient vers lui : les substances responsables d’une telle déviation sont dites « </a:t>
                </a:r>
                <a:r>
                  <a:rPr lang="fr-FR" altLang="fr-FR" sz="2000" b="1" i="1" dirty="0">
                    <a:solidFill>
                      <a:srgbClr val="7030A0"/>
                    </a:solidFill>
                  </a:rPr>
                  <a:t>dextrogyres</a:t>
                </a:r>
                <a:r>
                  <a:rPr lang="fr-FR" altLang="fr-FR" sz="2000" dirty="0"/>
                  <a:t> » et portent le signe </a:t>
                </a:r>
                <a:r>
                  <a:rPr lang="fr-FR" altLang="fr-FR" sz="2000" b="1" dirty="0">
                    <a:solidFill>
                      <a:srgbClr val="7030A0"/>
                    </a:solidFill>
                  </a:rPr>
                  <a:t>(+)</a:t>
                </a:r>
                <a:r>
                  <a:rPr lang="fr-FR" alt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altLang="fr-FR" sz="2000" dirty="0"/>
                  <a:t>dans leur nom ;</a:t>
                </a:r>
              </a:p>
              <a:p>
                <a:pPr algn="just"/>
                <a:r>
                  <a:rPr lang="fr-FR" altLang="fr-FR" sz="2000" dirty="0"/>
                  <a:t>- </a:t>
                </a:r>
                <a:r>
                  <a:rPr lang="fr-FR" altLang="fr-FR" sz="2000" b="1" u="sng" dirty="0"/>
                  <a:t>négativement</a:t>
                </a:r>
                <a:r>
                  <a:rPr lang="fr-FR" altLang="fr-FR" sz="2000" dirty="0"/>
                  <a:t> si l’observateur voit le plan de polarisation </a:t>
                </a:r>
                <a:r>
                  <a:rPr lang="fr-FR" altLang="fr-FR" sz="2000" b="1" dirty="0">
                    <a:solidFill>
                      <a:srgbClr val="00B0F0"/>
                    </a:solidFill>
                  </a:rPr>
                  <a:t>tourner dans le sens inverse des aiguilles d’une montre</a:t>
                </a:r>
                <a:r>
                  <a:rPr lang="fr-FR" altLang="fr-FR" sz="2000" dirty="0"/>
                  <a:t> lorsque la lumière vient vers lui : les substances responsables d’une telle déviation sont dites « </a:t>
                </a:r>
                <a:r>
                  <a:rPr lang="fr-FR" altLang="fr-FR" sz="2000" b="1" i="1" dirty="0">
                    <a:solidFill>
                      <a:srgbClr val="00B0F0"/>
                    </a:solidFill>
                  </a:rPr>
                  <a:t>lévogyres</a:t>
                </a:r>
                <a:r>
                  <a:rPr lang="fr-FR" altLang="fr-FR" sz="2000" dirty="0"/>
                  <a:t> » et portent le signe </a:t>
                </a:r>
                <a:r>
                  <a:rPr lang="fr-FR" altLang="fr-FR" sz="2000" b="1" dirty="0">
                    <a:solidFill>
                      <a:srgbClr val="00B0F0"/>
                    </a:solidFill>
                  </a:rPr>
                  <a:t>(–)</a:t>
                </a:r>
                <a:r>
                  <a:rPr lang="fr-FR" altLang="fr-FR" sz="2000" dirty="0">
                    <a:solidFill>
                      <a:srgbClr val="00B0F0"/>
                    </a:solidFill>
                  </a:rPr>
                  <a:t> </a:t>
                </a:r>
                <a:r>
                  <a:rPr lang="fr-FR" altLang="fr-FR" sz="2000" dirty="0"/>
                  <a:t>dans leur nom ;</a:t>
                </a:r>
              </a:p>
            </p:txBody>
          </p:sp>
        </p:grpSp>
        <p:graphicFrame>
          <p:nvGraphicFramePr>
            <p:cNvPr id="15" name="Object 4">
              <a:extLst>
                <a:ext uri="{FF2B5EF4-FFF2-40B4-BE49-F238E27FC236}">
                  <a16:creationId xmlns:a16="http://schemas.microsoft.com/office/drawing/2014/main" xmlns="" id="{919FE10A-D3FD-444C-B06A-7EB9955FDD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74310392"/>
                </p:ext>
              </p:extLst>
            </p:nvPr>
          </p:nvGraphicFramePr>
          <p:xfrm>
            <a:off x="2843808" y="3779088"/>
            <a:ext cx="523875" cy="431800"/>
          </p:xfrm>
          <a:graphic>
            <a:graphicData uri="http://schemas.openxmlformats.org/presentationml/2006/ole">
              <p:oleObj spid="_x0000_s107524" name="Équation" r:id="rId6" imgW="304536" imgH="25378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FCEB8D1-94AF-43C3-B31D-A6980665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11805"/>
            <a:ext cx="457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fr-FR" altLang="fr-FR" sz="2000" b="1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  <a:sym typeface="Wingdings 3" panose="05040102010807070707" pitchFamily="18" charset="2"/>
              </a:rPr>
              <a:t> </a:t>
            </a:r>
            <a:r>
              <a:rPr kumimoji="0" lang="fr-FR" altLang="fr-FR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Exemples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 :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Valeurs du pouvoir rotatoire spécifique            </a:t>
            </a:r>
            <a:r>
              <a:rPr kumimoji="0" lang="fr-FR" altLang="fr-F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(en °.</a:t>
            </a:r>
            <a:r>
              <a:rPr kumimoji="0" lang="fr-FR" altLang="fr-FR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mL.g</a:t>
            </a:r>
            <a:r>
              <a:rPr kumimoji="0" lang="fr-FR" altLang="fr-FR" sz="20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– 1 </a:t>
            </a:r>
            <a:r>
              <a:rPr kumimoji="0" lang="fr-FR" altLang="fr-F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.dm</a:t>
            </a:r>
            <a:r>
              <a:rPr kumimoji="0" lang="fr-FR" altLang="fr-FR" sz="20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– 1</a:t>
            </a:r>
            <a:r>
              <a:rPr kumimoji="0" lang="fr-FR" altLang="fr-F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)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pour les différents stéréoisomères de </a:t>
            </a:r>
            <a:r>
              <a:rPr kumimoji="0" lang="fr-FR" alt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configura-tion</a:t>
            </a:r>
            <a:r>
              <a:rPr kumimoji="0" lang="fr-FR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de l’éphédrine.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7818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xmlns="" id="{84C833B1-EA0A-4277-ACEE-54892AFF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08487"/>
            <a:ext cx="8928100" cy="22907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fr-FR" altLang="fr-FR" sz="100" dirty="0" smtClean="0">
              <a:sym typeface="Wingdings 2" panose="05020102010507070707" pitchFamily="18" charset="2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fr-FR" altLang="fr-FR" dirty="0" smtClean="0">
                <a:sym typeface="Wingdings 2" panose="05020102010507070707" pitchFamily="18" charset="2"/>
              </a:rPr>
              <a:t></a:t>
            </a:r>
            <a:r>
              <a:rPr lang="fr-FR" altLang="fr-FR" dirty="0" smtClean="0"/>
              <a:t> </a:t>
            </a:r>
            <a:r>
              <a:rPr lang="fr-FR" altLang="fr-FR" dirty="0"/>
              <a:t>La valeur de l’angle de déviation </a:t>
            </a:r>
            <a:r>
              <a:rPr lang="fr-FR" altLang="fr-FR" b="1" dirty="0">
                <a:latin typeface="Symbol" panose="05050102010706020507" pitchFamily="18" charset="2"/>
              </a:rPr>
              <a:t>a</a:t>
            </a:r>
            <a:r>
              <a:rPr lang="fr-FR" altLang="fr-FR" dirty="0"/>
              <a:t> est régie par la </a:t>
            </a:r>
            <a:r>
              <a:rPr lang="fr-FR" altLang="fr-FR" b="1" u="sng" dirty="0"/>
              <a:t>loi de Biot</a:t>
            </a:r>
            <a:r>
              <a:rPr lang="fr-FR" altLang="fr-FR" dirty="0"/>
              <a:t> : 	</a:t>
            </a: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/>
            <a:endParaRPr lang="fr-FR" altLang="fr-FR" dirty="0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xmlns="" id="{6BFB8C3B-1BB5-4EF8-8356-D82101B02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822" y="216126"/>
            <a:ext cx="3212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1" dirty="0">
                <a:latin typeface="Symbol" panose="05050102010706020507" pitchFamily="18" charset="2"/>
              </a:rPr>
              <a:t>a </a:t>
            </a:r>
            <a:r>
              <a:rPr lang="fr-FR" altLang="fr-FR" sz="2000" b="1" dirty="0"/>
              <a:t> =          </a:t>
            </a:r>
            <a:r>
              <a:rPr lang="fr-FR" altLang="fr-FR" sz="2000" b="1" dirty="0">
                <a:sym typeface="Symbol" panose="05050102010706020507" pitchFamily="18" charset="2"/>
              </a:rPr>
              <a:t> </a:t>
            </a:r>
            <a:r>
              <a:rPr lang="fr-FR" sz="3200" dirty="0" smtClean="0"/>
              <a:t>ℓ</a:t>
            </a:r>
            <a:r>
              <a:rPr lang="fr-FR" altLang="fr-FR" sz="2000" b="1" dirty="0" smtClean="0"/>
              <a:t> </a:t>
            </a:r>
            <a:r>
              <a:rPr lang="fr-FR" altLang="fr-FR" sz="2000" b="1" dirty="0">
                <a:sym typeface="Symbol" panose="05050102010706020507" pitchFamily="18" charset="2"/>
              </a:rPr>
              <a:t>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C</a:t>
            </a:r>
            <a:r>
              <a:rPr lang="fr-FR" altLang="fr-FR" sz="2000" b="1" baseline="-25000" dirty="0" smtClean="0"/>
              <a:t>m</a:t>
            </a:r>
            <a:endParaRPr lang="fr-FR" altLang="fr-FR" sz="3600" b="1" dirty="0"/>
          </a:p>
        </p:txBody>
      </p:sp>
      <p:graphicFrame>
        <p:nvGraphicFramePr>
          <p:cNvPr id="6" name="Object 18">
            <a:extLst>
              <a:ext uri="{FF2B5EF4-FFF2-40B4-BE49-F238E27FC236}">
                <a16:creationId xmlns:a16="http://schemas.microsoft.com/office/drawing/2014/main" xmlns="" id="{CFA36BF8-D561-418C-A60A-28A4DD75E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1517407"/>
              </p:ext>
            </p:extLst>
          </p:nvPr>
        </p:nvGraphicFramePr>
        <p:xfrm>
          <a:off x="7370763" y="278609"/>
          <a:ext cx="612775" cy="504825"/>
        </p:xfrm>
        <a:graphic>
          <a:graphicData uri="http://schemas.openxmlformats.org/presentationml/2006/ole">
            <p:oleObj spid="_x0000_s108546" name="Équation" r:id="rId3" imgW="304536" imgH="253780" progId="">
              <p:embed/>
            </p:oleObj>
          </a:graphicData>
        </a:graphic>
      </p:graphicFrame>
      <p:sp>
        <p:nvSpPr>
          <p:cNvPr id="7" name="Rectangle 23">
            <a:extLst>
              <a:ext uri="{FF2B5EF4-FFF2-40B4-BE49-F238E27FC236}">
                <a16:creationId xmlns:a16="http://schemas.microsoft.com/office/drawing/2014/main" xmlns="" id="{E200665A-0B2F-47F1-A352-7194D43D5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24413"/>
            <a:ext cx="92171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b="1" dirty="0" smtClean="0">
                <a:sym typeface="Wingdings 2" panose="05020102010507070707" pitchFamily="18" charset="2"/>
              </a:rPr>
              <a:t>C</a:t>
            </a:r>
            <a:r>
              <a:rPr lang="fr-FR" altLang="fr-FR" sz="2000" b="1" baseline="-25000" dirty="0" smtClean="0">
                <a:sym typeface="Wingdings 2" panose="05020102010507070707" pitchFamily="18" charset="2"/>
              </a:rPr>
              <a:t>m</a:t>
            </a:r>
            <a:r>
              <a:rPr lang="fr-FR" altLang="fr-FR" sz="2000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dirty="0">
                <a:solidFill>
                  <a:srgbClr val="008000"/>
                </a:solidFill>
                <a:sym typeface="Wingdings 2" panose="05020102010507070707" pitchFamily="18" charset="2"/>
              </a:rPr>
              <a:t>Concentration massique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 de l’espèce optiquement active (en </a:t>
            </a:r>
            <a:r>
              <a:rPr lang="fr-FR" altLang="fr-FR" sz="2000" b="1" dirty="0" err="1">
                <a:solidFill>
                  <a:srgbClr val="FF0000"/>
                </a:solidFill>
                <a:sym typeface="Wingdings 2" panose="05020102010507070707" pitchFamily="18" charset="2"/>
              </a:rPr>
              <a:t>g.mL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</a:t>
            </a:r>
          </a:p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sz="3200" dirty="0" smtClean="0"/>
              <a:t>ℓ</a:t>
            </a:r>
            <a:r>
              <a:rPr lang="fr-FR" altLang="fr-FR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dirty="0">
                <a:solidFill>
                  <a:srgbClr val="008000"/>
                </a:solidFill>
                <a:sym typeface="Wingdings 2" panose="05020102010507070707" pitchFamily="18" charset="2"/>
              </a:rPr>
              <a:t>épaisseur de la cuve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(en 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dm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;</a:t>
            </a:r>
            <a:endParaRPr lang="fr-FR" altLang="fr-FR" dirty="0">
              <a:solidFill>
                <a:srgbClr val="002060"/>
              </a:solidFill>
              <a:sym typeface="Wingdings 2" panose="05020102010507070707" pitchFamily="18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156265-9F0C-4F75-B881-24D6816D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21249"/>
            <a:ext cx="885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fr-FR" altLang="fr-FR" dirty="0">
                <a:sym typeface="Wingdings 2" panose="05020102010507070707" pitchFamily="18" charset="2"/>
              </a:rPr>
              <a:t>         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i="1" dirty="0">
                <a:solidFill>
                  <a:srgbClr val="008000"/>
                </a:solidFill>
                <a:sym typeface="Wingdings 2" panose="05020102010507070707" pitchFamily="18" charset="2"/>
              </a:rPr>
              <a:t>Pouvoir rotatoire spécifique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; constante qui dépend de l’espèce étudiée, de la température </a:t>
            </a:r>
            <a:r>
              <a:rPr lang="fr-FR" altLang="fr-FR" sz="2000" b="1" dirty="0">
                <a:solidFill>
                  <a:srgbClr val="002060"/>
                </a:solidFill>
                <a:latin typeface="Symbol" panose="05050102010706020507" pitchFamily="18" charset="2"/>
                <a:sym typeface="Wingdings 2" panose="05020102010507070707" pitchFamily="18" charset="2"/>
              </a:rPr>
              <a:t>q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 et de la longueur d’onde</a:t>
            </a:r>
            <a:r>
              <a:rPr lang="fr-FR" altLang="fr-FR" sz="2000" b="1" dirty="0">
                <a:solidFill>
                  <a:srgbClr val="002060"/>
                </a:solidFill>
                <a:latin typeface="Symbol" panose="05050102010706020507" pitchFamily="18" charset="2"/>
                <a:sym typeface="Wingdings 2" panose="05020102010507070707" pitchFamily="18" charset="2"/>
              </a:rPr>
              <a:t> l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, en général, raie D du sodium à 589 nm (en 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°.</a:t>
            </a:r>
            <a:r>
              <a:rPr lang="fr-FR" altLang="fr-FR" sz="2000" b="1" dirty="0" err="1">
                <a:solidFill>
                  <a:srgbClr val="FF0000"/>
                </a:solidFill>
                <a:sym typeface="Wingdings 2" panose="05020102010507070707" pitchFamily="18" charset="2"/>
              </a:rPr>
              <a:t>mL.g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.dm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;   </a:t>
            </a:r>
            <a:endParaRPr lang="fr-FR" altLang="fr-FR" dirty="0">
              <a:solidFill>
                <a:srgbClr val="002060"/>
              </a:solidFill>
              <a:sym typeface="Wingdings 2" panose="05020102010507070707" pitchFamily="18" charset="2"/>
            </a:endParaRP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xmlns="" id="{1EC87F5E-838D-43DF-89D5-620F3FCEB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476787"/>
          <a:ext cx="605427" cy="504825"/>
        </p:xfrm>
        <a:graphic>
          <a:graphicData uri="http://schemas.openxmlformats.org/presentationml/2006/ole">
            <p:oleObj spid="_x0000_s108547" name="Équation" r:id="rId4" imgW="304536" imgH="253780" progId="">
              <p:embed/>
            </p:oleObj>
          </a:graphicData>
        </a:graphic>
      </p:graphicFrame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xmlns="" id="{8ADDB4FD-9D42-4118-AB51-0B840C996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7710623"/>
              </p:ext>
            </p:extLst>
          </p:nvPr>
        </p:nvGraphicFramePr>
        <p:xfrm>
          <a:off x="1158596" y="2838422"/>
          <a:ext cx="755576" cy="530229"/>
        </p:xfrm>
        <a:graphic>
          <a:graphicData uri="http://schemas.openxmlformats.org/presentationml/2006/ole">
            <p:oleObj spid="_x0000_s108548" r:id="rId5" imgW="342751" imgH="241195" progId="">
              <p:embed/>
            </p:oleObj>
          </a:graphicData>
        </a:graphic>
      </p:graphicFrame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8815" y="2636912"/>
            <a:ext cx="442518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xmlns="" id="{24409E3B-52A0-4006-A37F-6153FB26EC3E}"/>
              </a:ext>
            </a:extLst>
          </p:cNvPr>
          <p:cNvCxnSpPr/>
          <p:nvPr/>
        </p:nvCxnSpPr>
        <p:spPr>
          <a:xfrm>
            <a:off x="6300192" y="5661248"/>
            <a:ext cx="12239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57B94FB3-E7DF-4E34-9EB1-D9F9F7811F30}"/>
              </a:ext>
            </a:extLst>
          </p:cNvPr>
          <p:cNvCxnSpPr/>
          <p:nvPr/>
        </p:nvCxnSpPr>
        <p:spPr>
          <a:xfrm>
            <a:off x="6300192" y="3789040"/>
            <a:ext cx="12239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xmlns="" id="{8D1376B3-65A2-402E-BDAC-9B9BBE5A57D0}"/>
              </a:ext>
            </a:extLst>
          </p:cNvPr>
          <p:cNvCxnSpPr>
            <a:cxnSpLocks/>
          </p:cNvCxnSpPr>
          <p:nvPr/>
        </p:nvCxnSpPr>
        <p:spPr>
          <a:xfrm>
            <a:off x="6444208" y="4077072"/>
            <a:ext cx="1080120" cy="1080120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xmlns="" id="{5C246B8A-BB95-4EFC-B48B-E16E71462EE9}"/>
              </a:ext>
            </a:extLst>
          </p:cNvPr>
          <p:cNvCxnSpPr>
            <a:cxnSpLocks/>
          </p:cNvCxnSpPr>
          <p:nvPr/>
        </p:nvCxnSpPr>
        <p:spPr>
          <a:xfrm flipV="1">
            <a:off x="6588224" y="4149080"/>
            <a:ext cx="882384" cy="1008112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30217B8F-0E6F-4671-A1E0-8A185E00ACD3}"/>
              </a:ext>
            </a:extLst>
          </p:cNvPr>
          <p:cNvCxnSpPr>
            <a:cxnSpLocks/>
          </p:cNvCxnSpPr>
          <p:nvPr/>
        </p:nvCxnSpPr>
        <p:spPr>
          <a:xfrm>
            <a:off x="7884368" y="3933056"/>
            <a:ext cx="0" cy="1329739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2694CBD3-0B33-4BC8-83F6-42046E3E66E2}"/>
              </a:ext>
            </a:extLst>
          </p:cNvPr>
          <p:cNvCxnSpPr>
            <a:cxnSpLocks/>
          </p:cNvCxnSpPr>
          <p:nvPr/>
        </p:nvCxnSpPr>
        <p:spPr>
          <a:xfrm>
            <a:off x="5868144" y="3933056"/>
            <a:ext cx="0" cy="1368548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28CDB370-6941-4936-BB06-F02C7B626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926706"/>
            <a:ext cx="309634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couples d’</a:t>
            </a:r>
            <a:r>
              <a:rPr lang="fr-FR" sz="2000" b="1" u="sng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énantiomères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A8CE8E87-7D45-4907-B899-D8980BB9E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358754"/>
            <a:ext cx="402198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 smtClean="0">
                <a:latin typeface="Arial" charset="0"/>
                <a:cs typeface="Arial" charset="0"/>
                <a:sym typeface="Wingdings" pitchFamily="2" charset="2"/>
              </a:rPr>
              <a:t>couples 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de </a:t>
            </a:r>
            <a:r>
              <a:rPr lang="fr-FR" sz="2000" b="1" u="sng" dirty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sz="2000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3905D81-6FA2-4A4E-88E7-4F4A9C9B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0" y="4858224"/>
            <a:ext cx="4571438" cy="192119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Arial" pitchFamily="34" charset="0"/>
              </a:rPr>
              <a:t>Conclusion</a:t>
            </a:r>
            <a:r>
              <a:rPr lang="fr-FR" sz="2000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xmlns="" id="{86ADB78F-C671-4041-B988-9893741C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860602"/>
            <a:ext cx="446449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énantiomères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ont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pouvoir rotatoire spécifique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exac-tement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opposé l’un à l’autre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alors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diastéréoisomères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a priori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pouvoir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rotatoire spécifique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dif-férent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30" grpId="0" animBg="1"/>
      <p:bldP spid="33" grpId="0" animBg="1"/>
      <p:bldP spid="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7818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CEB8D1-94AF-43C3-B31D-A6980665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656"/>
            <a:ext cx="457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fr-FR" altLang="fr-FR" sz="2000" b="1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  <a:sym typeface="Wingdings 3" panose="05040102010807070707" pitchFamily="18" charset="2"/>
              </a:rPr>
              <a:t> </a:t>
            </a:r>
            <a:r>
              <a:rPr kumimoji="0" lang="fr-FR" altLang="fr-FR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Exemples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 :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Valeurs du pouvoir rotatoire spécifique            </a:t>
            </a:r>
            <a:r>
              <a:rPr kumimoji="0" lang="fr-FR" altLang="fr-F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(en °.</a:t>
            </a:r>
            <a:r>
              <a:rPr kumimoji="0" lang="fr-FR" altLang="fr-FR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mL.g</a:t>
            </a:r>
            <a:r>
              <a:rPr kumimoji="0" lang="fr-FR" altLang="fr-FR" sz="20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– 1 </a:t>
            </a:r>
            <a:r>
              <a:rPr kumimoji="0" lang="fr-FR" altLang="fr-F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.dm</a:t>
            </a:r>
            <a:r>
              <a:rPr kumimoji="0" lang="fr-FR" altLang="fr-FR" sz="20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– 1</a:t>
            </a:r>
            <a:r>
              <a:rPr kumimoji="0" lang="fr-FR" altLang="fr-F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)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pour les différents stéréoisomères de </a:t>
            </a:r>
            <a:r>
              <a:rPr kumimoji="0" lang="fr-FR" alt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configura-tion</a:t>
            </a:r>
            <a:r>
              <a:rPr kumimoji="0" lang="fr-FR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de l’éphédrine.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815" y="357763"/>
            <a:ext cx="442518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24409E3B-52A0-4006-A37F-6153FB26EC3E}"/>
              </a:ext>
            </a:extLst>
          </p:cNvPr>
          <p:cNvCxnSpPr/>
          <p:nvPr/>
        </p:nvCxnSpPr>
        <p:spPr>
          <a:xfrm>
            <a:off x="6300192" y="3382099"/>
            <a:ext cx="12239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57B94FB3-E7DF-4E34-9EB1-D9F9F7811F30}"/>
              </a:ext>
            </a:extLst>
          </p:cNvPr>
          <p:cNvCxnSpPr/>
          <p:nvPr/>
        </p:nvCxnSpPr>
        <p:spPr>
          <a:xfrm>
            <a:off x="6300192" y="1509891"/>
            <a:ext cx="12239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8D1376B3-65A2-402E-BDAC-9B9BBE5A57D0}"/>
              </a:ext>
            </a:extLst>
          </p:cNvPr>
          <p:cNvCxnSpPr>
            <a:cxnSpLocks/>
          </p:cNvCxnSpPr>
          <p:nvPr/>
        </p:nvCxnSpPr>
        <p:spPr>
          <a:xfrm>
            <a:off x="6444208" y="1797923"/>
            <a:ext cx="1080120" cy="1080120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5C246B8A-BB95-4EFC-B48B-E16E71462EE9}"/>
              </a:ext>
            </a:extLst>
          </p:cNvPr>
          <p:cNvCxnSpPr>
            <a:cxnSpLocks/>
          </p:cNvCxnSpPr>
          <p:nvPr/>
        </p:nvCxnSpPr>
        <p:spPr>
          <a:xfrm flipV="1">
            <a:off x="6588224" y="1869931"/>
            <a:ext cx="882384" cy="1008112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30217B8F-0E6F-4671-A1E0-8A185E00ACD3}"/>
              </a:ext>
            </a:extLst>
          </p:cNvPr>
          <p:cNvCxnSpPr>
            <a:cxnSpLocks/>
          </p:cNvCxnSpPr>
          <p:nvPr/>
        </p:nvCxnSpPr>
        <p:spPr>
          <a:xfrm>
            <a:off x="7884368" y="1653907"/>
            <a:ext cx="0" cy="1329739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2694CBD3-0B33-4BC8-83F6-42046E3E66E2}"/>
              </a:ext>
            </a:extLst>
          </p:cNvPr>
          <p:cNvCxnSpPr>
            <a:cxnSpLocks/>
          </p:cNvCxnSpPr>
          <p:nvPr/>
        </p:nvCxnSpPr>
        <p:spPr>
          <a:xfrm>
            <a:off x="5868144" y="1653907"/>
            <a:ext cx="0" cy="1368548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8CDB370-6941-4936-BB06-F02C7B626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647557"/>
            <a:ext cx="309634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couples d’</a:t>
            </a:r>
            <a:r>
              <a:rPr lang="fr-FR" sz="2000" b="1" u="sng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énantiomères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CE8E87-7D45-4907-B899-D8980BB9E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79605"/>
            <a:ext cx="402198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 smtClean="0">
                <a:latin typeface="Arial" charset="0"/>
                <a:cs typeface="Arial" charset="0"/>
                <a:sym typeface="Wingdings" pitchFamily="2" charset="2"/>
              </a:rPr>
              <a:t>couples 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de </a:t>
            </a:r>
            <a:r>
              <a:rPr lang="fr-FR" sz="2000" b="1" u="sng" dirty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sz="2000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3905D81-6FA2-4A4E-88E7-4F4A9C9B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0" y="2579075"/>
            <a:ext cx="4571438" cy="192119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Arial" pitchFamily="34" charset="0"/>
              </a:rPr>
              <a:t>Conclusion</a:t>
            </a:r>
            <a:r>
              <a:rPr lang="fr-FR" sz="2000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86ADB78F-C671-4041-B988-9893741C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581453"/>
            <a:ext cx="446449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énantiomères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ont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pouvoir rotatoire spécifique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exac-tement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opposé l’un à l’autre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alors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diastéréoisomères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a priori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pouvoir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rotatoire spécifique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dif-férent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158875" y="537105"/>
          <a:ext cx="755650" cy="530225"/>
        </p:xfrm>
        <a:graphic>
          <a:graphicData uri="http://schemas.openxmlformats.org/presentationml/2006/ole">
            <p:oleObj spid="_x0000_s121858" r:id="rId4" imgW="342751" imgH="241195" progId="">
              <p:embed/>
            </p:oleObj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454702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le pouvoir rotatoire des solutions ci-dessous, mesuré dans une cellule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polarimétrique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20 cm ? 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5254908"/>
            <a:ext cx="7191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Solution de (1R,2S)-éphédrine à une concentration de 100 </a:t>
            </a:r>
            <a:r>
              <a:rPr kumimoji="0" lang="fr-FR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g.L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325" y="5498962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112591" y="5652231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41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2,0 × 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lang="fr-FR" b="1" dirty="0" smtClean="0"/>
          </a:p>
          <a:p>
            <a:pPr algn="just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461999" y="5631364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soit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8,1 °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6068207"/>
            <a:ext cx="9145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Mélange racémique de (1R,2S) et de (1S,2R)-éphédrine à une concentration totale de 100 </a:t>
            </a:r>
            <a:r>
              <a:rPr lang="fr-FR" sz="2000" u="sng" dirty="0" err="1" smtClean="0">
                <a:latin typeface="Times New Roman" pitchFamily="18" charset="0"/>
                <a:cs typeface="Times New Roman" pitchFamily="18" charset="0"/>
              </a:rPr>
              <a:t>g.L</a:t>
            </a:r>
            <a:r>
              <a:rPr lang="fr-FR" sz="2000" u="sng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21859" grpId="0"/>
      <p:bldP spid="20" grpId="0"/>
      <p:bldP spid="21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7818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815" y="357763"/>
            <a:ext cx="4425185" cy="400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24409E3B-52A0-4006-A37F-6153FB26EC3E}"/>
              </a:ext>
            </a:extLst>
          </p:cNvPr>
          <p:cNvCxnSpPr/>
          <p:nvPr/>
        </p:nvCxnSpPr>
        <p:spPr>
          <a:xfrm>
            <a:off x="6277042" y="3243199"/>
            <a:ext cx="12239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57B94FB3-E7DF-4E34-9EB1-D9F9F7811F30}"/>
              </a:ext>
            </a:extLst>
          </p:cNvPr>
          <p:cNvCxnSpPr/>
          <p:nvPr/>
        </p:nvCxnSpPr>
        <p:spPr>
          <a:xfrm>
            <a:off x="6277042" y="1370991"/>
            <a:ext cx="12239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8D1376B3-65A2-402E-BDAC-9B9BBE5A57D0}"/>
              </a:ext>
            </a:extLst>
          </p:cNvPr>
          <p:cNvCxnSpPr>
            <a:cxnSpLocks/>
          </p:cNvCxnSpPr>
          <p:nvPr/>
        </p:nvCxnSpPr>
        <p:spPr>
          <a:xfrm>
            <a:off x="6421058" y="1659023"/>
            <a:ext cx="1080120" cy="1080120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5C246B8A-BB95-4EFC-B48B-E16E71462EE9}"/>
              </a:ext>
            </a:extLst>
          </p:cNvPr>
          <p:cNvCxnSpPr>
            <a:cxnSpLocks/>
          </p:cNvCxnSpPr>
          <p:nvPr/>
        </p:nvCxnSpPr>
        <p:spPr>
          <a:xfrm flipV="1">
            <a:off x="6565074" y="1731031"/>
            <a:ext cx="882384" cy="1008112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30217B8F-0E6F-4671-A1E0-8A185E00ACD3}"/>
              </a:ext>
            </a:extLst>
          </p:cNvPr>
          <p:cNvCxnSpPr>
            <a:cxnSpLocks/>
          </p:cNvCxnSpPr>
          <p:nvPr/>
        </p:nvCxnSpPr>
        <p:spPr>
          <a:xfrm>
            <a:off x="7861218" y="1515007"/>
            <a:ext cx="0" cy="1329739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2694CBD3-0B33-4BC8-83F6-42046E3E66E2}"/>
              </a:ext>
            </a:extLst>
          </p:cNvPr>
          <p:cNvCxnSpPr>
            <a:cxnSpLocks/>
          </p:cNvCxnSpPr>
          <p:nvPr/>
        </p:nvCxnSpPr>
        <p:spPr>
          <a:xfrm>
            <a:off x="5844994" y="1515007"/>
            <a:ext cx="0" cy="1368548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3905D81-6FA2-4A4E-88E7-4F4A9C9B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0" y="404664"/>
            <a:ext cx="4571438" cy="192119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Arial" pitchFamily="34" charset="0"/>
              </a:rPr>
              <a:t>Conclusion</a:t>
            </a:r>
            <a:r>
              <a:rPr lang="fr-FR" sz="2000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86ADB78F-C671-4041-B988-9893741C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07042"/>
            <a:ext cx="446449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énantiomères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ont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pouvoir rotatoire spécifique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exac-tement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opposé l’un à l’autre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alors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diastéréoisomères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a priori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pouvoir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rotatoire spécifique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dif-férent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2324875"/>
            <a:ext cx="4644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le pouvoir rotatoire des solutions ci-dessous, mesuré dans une cellule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polarimétrique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20 cm ? 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3355053"/>
            <a:ext cx="4716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Solution de (1R,2S)-éphédrine à une </a:t>
            </a:r>
            <a:r>
              <a:rPr kumimoji="0" lang="fr-FR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con-centration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100 </a:t>
            </a:r>
            <a:r>
              <a:rPr kumimoji="0" lang="fr-FR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g.L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4136" y="3872623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0" y="4379237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41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2,0 × 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lang="fr-FR" b="1" dirty="0" smtClean="0"/>
          </a:p>
          <a:p>
            <a:pPr algn="just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019086" y="4390812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soit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8,1 °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4774002"/>
            <a:ext cx="9145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Mélange racémique de (1R,2S) et de (1S,2R) à une concentration totale de 100 </a:t>
            </a:r>
            <a:r>
              <a:rPr lang="fr-FR" sz="2000" u="sng" dirty="0" err="1" smtClean="0">
                <a:latin typeface="Times New Roman" pitchFamily="18" charset="0"/>
                <a:cs typeface="Times New Roman" pitchFamily="18" charset="0"/>
              </a:rPr>
              <a:t>g.L</a:t>
            </a:r>
            <a:r>
              <a:rPr lang="fr-FR" sz="2000" u="sng" baseline="30000" dirty="0" smtClean="0"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1640" y="5056689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(1R,2S)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464496" y="5045114"/>
            <a:ext cx="392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1S2R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(1S,2R)</a:t>
            </a: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1787" y="559524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(1R,2S)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(1S,2R)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forment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couple d’énantiomères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1S2R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0" y="605322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mélange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racémique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contient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autant des 2 énantiomères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: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15623" y="6405097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(1R,2S) = 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(1S,2R) =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totale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/ 2 </a:t>
            </a:r>
            <a:endParaRPr lang="fr-FR" sz="2000" dirty="0" smtClean="0"/>
          </a:p>
          <a:p>
            <a:pPr algn="just"/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0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5855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le pouvoir rotatoire des solutions ci-dessous, mesuré dans une cellule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polarimétrique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20 cm ? 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Solution de (1R,2S)-éphédrine à une concentration de 100 </a:t>
            </a:r>
            <a:r>
              <a:rPr kumimoji="0" lang="fr-FR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g.L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1700808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74575" y="2378001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41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2,0 × 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lang="fr-FR" b="1" dirty="0" smtClean="0"/>
          </a:p>
          <a:p>
            <a:pPr algn="just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493661" y="2389576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soit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8,1 °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853791"/>
            <a:ext cx="9145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Mélange racémique de (1R,2S) et de (1S,2R) à une concentration totale de 100 </a:t>
            </a:r>
            <a:r>
              <a:rPr lang="fr-FR" sz="2000" u="sng" dirty="0" err="1" smtClean="0">
                <a:latin typeface="Times New Roman" pitchFamily="18" charset="0"/>
                <a:cs typeface="Times New Roman" pitchFamily="18" charset="0"/>
              </a:rPr>
              <a:t>g.L</a:t>
            </a:r>
            <a:r>
              <a:rPr lang="fr-FR" sz="2000" u="sng" baseline="30000" dirty="0" smtClean="0"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3136478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(1R,2S)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464496" y="3124903"/>
            <a:ext cx="392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1S2R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(1S,2R)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1787" y="372133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(1R,2S)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(1S,2R)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forment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couple d’énantiomères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smtClean="0"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smtClean="0">
                <a:latin typeface="Arial" pitchFamily="34" charset="0"/>
                <a:cs typeface="Arial" pitchFamily="34" charset="0"/>
              </a:rPr>
              <a:t>1S2R</a:t>
            </a:r>
            <a:r>
              <a:rPr lang="fr-FR" sz="1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417931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mélange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racémique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contient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autant des 2 énantiomères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: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5623" y="4531186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(1R,2S) = 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(1S,2R) =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totale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/ 2 </a:t>
            </a:r>
            <a:endParaRPr lang="fr-FR" sz="2000" dirty="0" smtClean="0"/>
          </a:p>
          <a:p>
            <a:pPr algn="just"/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1403648" y="508518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2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320480" y="5073609"/>
            <a:ext cx="392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2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7596336" y="5229200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soit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 °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-2738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656" y="5805264"/>
            <a:ext cx="6480720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mélange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RACEMIQUE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toujours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optiquement inactif par compensation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32588" y="1773238"/>
            <a:ext cx="2087562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2013" t="76069" r="1450" b="6476"/>
          <a:stretch>
            <a:fillRect/>
          </a:stretch>
        </p:blipFill>
        <p:spPr bwMode="auto">
          <a:xfrm>
            <a:off x="6817588" y="476672"/>
            <a:ext cx="23264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Connecteur droit 42"/>
          <p:cNvCxnSpPr/>
          <p:nvPr/>
        </p:nvCxnSpPr>
        <p:spPr>
          <a:xfrm flipV="1">
            <a:off x="7596336" y="1412776"/>
            <a:ext cx="720080" cy="4320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8316416" y="1412776"/>
            <a:ext cx="648072" cy="43204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 flipV="1">
            <a:off x="7020272" y="1412776"/>
            <a:ext cx="648072" cy="4320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5670" t="29400" r="54641" b="31961"/>
          <a:stretch>
            <a:fillRect/>
          </a:stretch>
        </p:blipFill>
        <p:spPr bwMode="auto">
          <a:xfrm>
            <a:off x="1115616" y="514438"/>
            <a:ext cx="3168352" cy="17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 l="54282" t="29400" r="4612" b="47081"/>
          <a:stretch>
            <a:fillRect/>
          </a:stretch>
        </p:blipFill>
        <p:spPr bwMode="auto">
          <a:xfrm>
            <a:off x="4067944" y="44624"/>
            <a:ext cx="335608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0" y="1541602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Butan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-2-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(Alcool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39552" y="2492896"/>
            <a:ext cx="8352928" cy="1277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i="1" u="sng" dirty="0"/>
              <a:t>INCONVENIENT</a:t>
            </a:r>
          </a:p>
          <a:p>
            <a:pPr algn="just">
              <a:defRPr/>
            </a:pPr>
            <a:endParaRPr lang="fr-FR" sz="100" b="1" i="1" u="sng" dirty="0"/>
          </a:p>
          <a:p>
            <a:pPr algn="ctr">
              <a:defRPr/>
            </a:pPr>
            <a:r>
              <a:rPr lang="fr-FR" sz="2400" b="1" i="1" dirty="0"/>
              <a:t>Les représentations planes ne rendent </a:t>
            </a:r>
            <a:r>
              <a:rPr lang="fr-FR" sz="2400" b="1" i="1" dirty="0" smtClean="0"/>
              <a:t>pas </a:t>
            </a:r>
            <a:r>
              <a:rPr lang="fr-FR" sz="2400" b="1" i="1" dirty="0"/>
              <a:t>compte de la </a:t>
            </a:r>
            <a:r>
              <a:rPr lang="fr-FR" sz="2400" b="1" i="1" dirty="0">
                <a:solidFill>
                  <a:srgbClr val="FF0000"/>
                </a:solidFill>
              </a:rPr>
              <a:t>tridimensionnalité</a:t>
            </a:r>
            <a:r>
              <a:rPr lang="fr-FR" sz="2400" b="1" i="1" dirty="0"/>
              <a:t> des molécules</a:t>
            </a:r>
            <a:r>
              <a:rPr lang="fr-FR" sz="2400" dirty="0"/>
              <a:t> !!!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4104456"/>
            <a:ext cx="4965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Représentations spatiales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79512" y="4509120"/>
            <a:ext cx="28589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Représentation de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CRAM</a:t>
            </a:r>
            <a:endParaRPr lang="fr-FR" sz="20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 l="4408" t="38639" r="13161" b="42041"/>
          <a:stretch>
            <a:fillRect/>
          </a:stretch>
        </p:blipFill>
        <p:spPr bwMode="auto">
          <a:xfrm>
            <a:off x="-52166" y="5298421"/>
            <a:ext cx="901665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531" y="3861048"/>
            <a:ext cx="1752469" cy="19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5285621" y="5572320"/>
            <a:ext cx="3024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plan de la feuille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5266372" y="5874485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au-dessus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plan de la feuille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5220072" y="6197242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en-dessous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plan de la feuille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9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84525"/>
            <a:ext cx="90201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0" y="0"/>
            <a:ext cx="4965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Représentations spatiales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7504" y="2924944"/>
            <a:ext cx="327256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</a:rPr>
              <a:t>Représentation de </a:t>
            </a:r>
            <a:r>
              <a:rPr lang="fr-FR" sz="2000" b="1" dirty="0" smtClean="0">
                <a:solidFill>
                  <a:srgbClr val="FF0000"/>
                </a:solidFill>
              </a:rPr>
              <a:t>NEWMAN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179512" y="404664"/>
            <a:ext cx="28589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Représentation de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CRAM</a:t>
            </a:r>
            <a:endParaRPr lang="fr-FR" sz="20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408" t="38639" r="13161" b="42041"/>
          <a:stretch>
            <a:fillRect/>
          </a:stretch>
        </p:blipFill>
        <p:spPr bwMode="auto">
          <a:xfrm>
            <a:off x="-52166" y="1193965"/>
            <a:ext cx="901665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1804" y="0"/>
            <a:ext cx="15367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285621" y="1467864"/>
            <a:ext cx="3024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plan de la feuille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266372" y="1770029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au-dessus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plan de la feuille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220072" y="2092786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en-dessous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plan de la feuille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380312" y="4005064"/>
            <a:ext cx="1656184" cy="17281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52320" y="4077072"/>
            <a:ext cx="1476672" cy="158417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droit 38"/>
          <p:cNvCxnSpPr/>
          <p:nvPr/>
        </p:nvCxnSpPr>
        <p:spPr>
          <a:xfrm>
            <a:off x="2267744" y="5445224"/>
            <a:ext cx="0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1749971" y="6021288"/>
            <a:ext cx="517773" cy="3547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2267744" y="6021288"/>
            <a:ext cx="534789" cy="3346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5292080" y="6093296"/>
            <a:ext cx="720080" cy="28803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 flipV="1">
            <a:off x="6012160" y="6093296"/>
            <a:ext cx="504056" cy="504056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6012160" y="5426176"/>
            <a:ext cx="177928" cy="66712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12976"/>
          <a:stretch>
            <a:fillRect/>
          </a:stretch>
        </p:blipFill>
        <p:spPr bwMode="auto">
          <a:xfrm>
            <a:off x="179512" y="188640"/>
            <a:ext cx="8532440" cy="302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76562"/>
            <a:ext cx="327256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</a:rPr>
              <a:t>Représentation de </a:t>
            </a:r>
            <a:r>
              <a:rPr lang="fr-FR" sz="2000" b="1" dirty="0" smtClean="0">
                <a:solidFill>
                  <a:srgbClr val="FF0000"/>
                </a:solidFill>
              </a:rPr>
              <a:t>NEWMAN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8304" y="908720"/>
            <a:ext cx="1656184" cy="17281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140968"/>
            <a:ext cx="8927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200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Donner la représentation de Newman des molécules selon l’axe indiqué.</a:t>
            </a: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63494"/>
            <a:ext cx="3600400" cy="15353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3816424" cy="15289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Ellipse 28"/>
          <p:cNvSpPr/>
          <p:nvPr/>
        </p:nvSpPr>
        <p:spPr>
          <a:xfrm>
            <a:off x="1907704" y="5661248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2267744" y="6021288"/>
            <a:ext cx="0" cy="504056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028570" y="644263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Cl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2267744" y="5661248"/>
            <a:ext cx="504056" cy="36004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1763688" y="5661248"/>
            <a:ext cx="504056" cy="36004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771800" y="537321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F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55457" y="5373216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HO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1720" y="5085184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3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56942" y="616530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59632" y="623731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Br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5652120" y="5733256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/>
          <p:cNvCxnSpPr/>
          <p:nvPr/>
        </p:nvCxnSpPr>
        <p:spPr>
          <a:xfrm>
            <a:off x="6012160" y="5589240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5508104" y="6093296"/>
            <a:ext cx="50405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 flipV="1">
            <a:off x="6012160" y="6093296"/>
            <a:ext cx="50405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21238" y="5229200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78116" y="616530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Br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006206" y="634553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HO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46068" y="507248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Cl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982840" y="609964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F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463258" y="643443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19872" y="4797152"/>
            <a:ext cx="25469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35896" y="4653136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635896" y="3645024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23728" y="3524158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47664" y="3717032"/>
            <a:ext cx="504056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63688" y="4797152"/>
            <a:ext cx="360040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16216" y="4797152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32240" y="4581128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732240" y="3573016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023098" y="3539108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67697" y="4768577"/>
            <a:ext cx="312415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32040" y="4581128"/>
            <a:ext cx="3261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29" grpId="0" animBg="1"/>
      <p:bldP spid="32" grpId="0"/>
      <p:bldP spid="37" grpId="0"/>
      <p:bldP spid="38" grpId="0"/>
      <p:bldP spid="46" grpId="0"/>
      <p:bldP spid="47" grpId="0"/>
      <p:bldP spid="48" grpId="0"/>
      <p:bldP spid="49" grpId="0" animBg="1"/>
      <p:bldP spid="72" grpId="0"/>
      <p:bldP spid="73" grpId="0"/>
      <p:bldP spid="74" grpId="0"/>
      <p:bldP spid="75" grpId="0"/>
      <p:bldP spid="76" grpId="0"/>
      <p:bldP spid="77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b="50637"/>
          <a:stretch>
            <a:fillRect/>
          </a:stretch>
        </p:blipFill>
        <p:spPr bwMode="auto">
          <a:xfrm>
            <a:off x="35496" y="3068960"/>
            <a:ext cx="56360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"/>
          <p:cNvPicPr>
            <a:picLocks noChangeAspect="1" noChangeArrowheads="1"/>
          </p:cNvPicPr>
          <p:nvPr/>
        </p:nvPicPr>
        <p:blipFill>
          <a:blip r:embed="rId2" cstate="print"/>
          <a:srcRect t="49363"/>
          <a:stretch>
            <a:fillRect/>
          </a:stretch>
        </p:blipFill>
        <p:spPr bwMode="auto">
          <a:xfrm>
            <a:off x="3275856" y="4869160"/>
            <a:ext cx="563601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4208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Compléter les représentations de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Cram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ci-dessous pour qu’elles soient en accord avec la représentation de Newman.</a:t>
            </a: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3397250"/>
            <a:ext cx="25469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1075775" y="817796"/>
            <a:ext cx="0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558002" y="1393860"/>
            <a:ext cx="517773" cy="3547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1075775" y="1393860"/>
            <a:ext cx="534789" cy="3346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7465020" y="1465868"/>
            <a:ext cx="720080" cy="28803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8185100" y="1465868"/>
            <a:ext cx="504056" cy="504056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8185100" y="798748"/>
            <a:ext cx="177928" cy="66712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15735" y="1033820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>
            <a:off x="1075775" y="1393860"/>
            <a:ext cx="0" cy="504056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36601" y="181520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Cl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1075775" y="1033820"/>
            <a:ext cx="504056" cy="36004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571719" y="1033820"/>
            <a:ext cx="504056" cy="36004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579831" y="74578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F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36512" y="74578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HO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9751" y="457756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3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64973" y="153787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663" y="160988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Br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7825060" y="1105828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8185100" y="961812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7681044" y="1465868"/>
            <a:ext cx="50405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8185100" y="1465868"/>
            <a:ext cx="50405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594178" y="601772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51056" y="15378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Br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79146" y="171810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HO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193608" y="43235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Cl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55780" y="147221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F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636198" y="180700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/>
          <a:srcRect l="28302"/>
          <a:stretch>
            <a:fillRect/>
          </a:stretch>
        </p:blipFill>
        <p:spPr bwMode="auto">
          <a:xfrm>
            <a:off x="1979712" y="620688"/>
            <a:ext cx="2736304" cy="15289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 r="32000"/>
          <a:stretch>
            <a:fillRect/>
          </a:stretch>
        </p:blipFill>
        <p:spPr bwMode="auto">
          <a:xfrm>
            <a:off x="4788024" y="692696"/>
            <a:ext cx="2448272" cy="15353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0" y="0"/>
            <a:ext cx="8927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200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Donner la représentation de Newman des molécules selon l’axe indiqué.</a:t>
            </a: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835696" y="1268760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6732240" y="1268760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755576" y="4437112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403648" y="3429000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7504" y="4077072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403648" y="4077072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55576" y="3068960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157240" y="3107060"/>
            <a:ext cx="288032" cy="296540"/>
          </a:xfrm>
          <a:prstGeom prst="rect">
            <a:avLst/>
          </a:prstGeom>
          <a:solidFill>
            <a:srgbClr val="006600">
              <a:alpha val="3882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275856" y="6309320"/>
            <a:ext cx="25469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860032" y="6237312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067944" y="4907260"/>
            <a:ext cx="57606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546292" y="6352753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347864" y="6035421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11960" y="5215067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380312" y="5085184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3139" y="4016639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72000" y="3356992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92280" y="5877272"/>
            <a:ext cx="38980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877272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" name="Connecteur droit 94"/>
          <p:cNvCxnSpPr/>
          <p:nvPr/>
        </p:nvCxnSpPr>
        <p:spPr>
          <a:xfrm>
            <a:off x="4644008" y="4005064"/>
            <a:ext cx="216024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6023735" y="5289633"/>
            <a:ext cx="216024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e 108"/>
          <p:cNvGrpSpPr/>
          <p:nvPr/>
        </p:nvGrpSpPr>
        <p:grpSpPr>
          <a:xfrm>
            <a:off x="3299006" y="4316246"/>
            <a:ext cx="466794" cy="430887"/>
            <a:chOff x="3299006" y="4316246"/>
            <a:chExt cx="466794" cy="430887"/>
          </a:xfrm>
        </p:grpSpPr>
        <p:sp>
          <p:nvSpPr>
            <p:cNvPr id="96" name="Rectangle 95"/>
            <p:cNvSpPr/>
            <p:nvPr/>
          </p:nvSpPr>
          <p:spPr>
            <a:xfrm>
              <a:off x="3299006" y="4316246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Cl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97012" y="4365104"/>
              <a:ext cx="288032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2941524" y="4100222"/>
            <a:ext cx="497252" cy="430887"/>
            <a:chOff x="2941524" y="4100222"/>
            <a:chExt cx="497252" cy="430887"/>
          </a:xfrm>
        </p:grpSpPr>
        <p:sp>
          <p:nvSpPr>
            <p:cNvPr id="97" name="Rectangle 96"/>
            <p:cNvSpPr/>
            <p:nvPr/>
          </p:nvSpPr>
          <p:spPr>
            <a:xfrm>
              <a:off x="2941524" y="4100222"/>
              <a:ext cx="4972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err="1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Br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87824" y="4149080"/>
              <a:ext cx="360040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" name="Groupe 112"/>
          <p:cNvGrpSpPr/>
          <p:nvPr/>
        </p:nvGrpSpPr>
        <p:grpSpPr>
          <a:xfrm>
            <a:off x="4893940" y="3334132"/>
            <a:ext cx="388248" cy="430887"/>
            <a:chOff x="4893940" y="3334132"/>
            <a:chExt cx="388248" cy="430887"/>
          </a:xfrm>
        </p:grpSpPr>
        <p:sp>
          <p:nvSpPr>
            <p:cNvPr id="102" name="Rectangle 101"/>
            <p:cNvSpPr/>
            <p:nvPr/>
          </p:nvSpPr>
          <p:spPr>
            <a:xfrm>
              <a:off x="4893940" y="3334132"/>
              <a:ext cx="3882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954900" y="3413760"/>
              <a:ext cx="254694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4621148" y="3023240"/>
            <a:ext cx="696024" cy="430887"/>
            <a:chOff x="4621148" y="3023240"/>
            <a:chExt cx="696024" cy="430887"/>
          </a:xfrm>
        </p:grpSpPr>
        <p:sp>
          <p:nvSpPr>
            <p:cNvPr id="101" name="Rectangle 100"/>
            <p:cNvSpPr/>
            <p:nvPr/>
          </p:nvSpPr>
          <p:spPr>
            <a:xfrm>
              <a:off x="4621148" y="3023240"/>
              <a:ext cx="69602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CH</a:t>
              </a:r>
              <a:r>
                <a:rPr lang="fr-FR" sz="2200" b="1" baseline="-25000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3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716016" y="3102868"/>
              <a:ext cx="504056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7" name="Groupe 116"/>
          <p:cNvGrpSpPr/>
          <p:nvPr/>
        </p:nvGrpSpPr>
        <p:grpSpPr>
          <a:xfrm>
            <a:off x="4716016" y="4221088"/>
            <a:ext cx="607859" cy="430887"/>
            <a:chOff x="4716016" y="4221088"/>
            <a:chExt cx="607859" cy="430887"/>
          </a:xfrm>
        </p:grpSpPr>
        <p:sp>
          <p:nvSpPr>
            <p:cNvPr id="100" name="Rectangle 99"/>
            <p:cNvSpPr/>
            <p:nvPr/>
          </p:nvSpPr>
          <p:spPr>
            <a:xfrm>
              <a:off x="4716016" y="4221088"/>
              <a:ext cx="60785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OH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788024" y="4293096"/>
              <a:ext cx="432048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7124447" y="6185896"/>
            <a:ext cx="357790" cy="430887"/>
            <a:chOff x="7124447" y="6185896"/>
            <a:chExt cx="357790" cy="430887"/>
          </a:xfrm>
        </p:grpSpPr>
        <p:sp>
          <p:nvSpPr>
            <p:cNvPr id="98" name="Rectangle 97"/>
            <p:cNvSpPr/>
            <p:nvPr/>
          </p:nvSpPr>
          <p:spPr>
            <a:xfrm>
              <a:off x="7124447" y="6185896"/>
              <a:ext cx="35779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F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64288" y="6237312"/>
              <a:ext cx="254694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e 103"/>
          <p:cNvGrpSpPr/>
          <p:nvPr/>
        </p:nvGrpSpPr>
        <p:grpSpPr>
          <a:xfrm>
            <a:off x="7357162" y="5963413"/>
            <a:ext cx="607859" cy="430887"/>
            <a:chOff x="7357162" y="5963413"/>
            <a:chExt cx="607859" cy="430887"/>
          </a:xfrm>
        </p:grpSpPr>
        <p:sp>
          <p:nvSpPr>
            <p:cNvPr id="107" name="Rectangle 106"/>
            <p:cNvSpPr/>
            <p:nvPr/>
          </p:nvSpPr>
          <p:spPr>
            <a:xfrm>
              <a:off x="7357162" y="5963413"/>
              <a:ext cx="60785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OH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52320" y="6021288"/>
              <a:ext cx="432048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2" name="Groupe 121"/>
          <p:cNvGrpSpPr/>
          <p:nvPr/>
        </p:nvGrpSpPr>
        <p:grpSpPr>
          <a:xfrm>
            <a:off x="5893852" y="6165304"/>
            <a:ext cx="497252" cy="430887"/>
            <a:chOff x="5893852" y="6165304"/>
            <a:chExt cx="497252" cy="430887"/>
          </a:xfrm>
        </p:grpSpPr>
        <p:sp>
          <p:nvSpPr>
            <p:cNvPr id="105" name="Rectangle 104"/>
            <p:cNvSpPr/>
            <p:nvPr/>
          </p:nvSpPr>
          <p:spPr>
            <a:xfrm>
              <a:off x="5893852" y="6165304"/>
              <a:ext cx="4972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err="1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Br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940152" y="6237312"/>
              <a:ext cx="432048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" name="Groupe 122"/>
          <p:cNvGrpSpPr/>
          <p:nvPr/>
        </p:nvGrpSpPr>
        <p:grpSpPr>
          <a:xfrm>
            <a:off x="5545387" y="5984005"/>
            <a:ext cx="466794" cy="430887"/>
            <a:chOff x="5545387" y="5984005"/>
            <a:chExt cx="466794" cy="430887"/>
          </a:xfrm>
        </p:grpSpPr>
        <p:sp>
          <p:nvSpPr>
            <p:cNvPr id="106" name="Rectangle 105"/>
            <p:cNvSpPr/>
            <p:nvPr/>
          </p:nvSpPr>
          <p:spPr>
            <a:xfrm>
              <a:off x="5545387" y="5984005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Cl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594082" y="6051133"/>
              <a:ext cx="360040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5663695" y="4932151"/>
            <a:ext cx="388248" cy="430887"/>
            <a:chOff x="5663695" y="4932151"/>
            <a:chExt cx="388248" cy="430887"/>
          </a:xfrm>
        </p:grpSpPr>
        <p:sp>
          <p:nvSpPr>
            <p:cNvPr id="99" name="Rectangle 98"/>
            <p:cNvSpPr/>
            <p:nvPr/>
          </p:nvSpPr>
          <p:spPr>
            <a:xfrm>
              <a:off x="5663695" y="4932151"/>
              <a:ext cx="3882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24128" y="5013176"/>
              <a:ext cx="288032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3923928" y="1858957"/>
            <a:ext cx="25469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139952" y="1714941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139952" y="672104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627784" y="585963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051720" y="778837"/>
            <a:ext cx="504056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267744" y="1858957"/>
            <a:ext cx="360040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358067" y="1893682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574091" y="1677658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74091" y="669546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864949" y="635638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109548" y="1865107"/>
            <a:ext cx="312415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773891" y="1677658"/>
            <a:ext cx="3261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15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/>
          <p:cNvPicPr>
            <a:picLocks noChangeAspect="1" noChangeArrowheads="1"/>
          </p:cNvPicPr>
          <p:nvPr/>
        </p:nvPicPr>
        <p:blipFill>
          <a:blip r:embed="rId2" cstate="print"/>
          <a:srcRect l="1061" t="51388" r="17619" b="2025"/>
          <a:stretch>
            <a:fillRect/>
          </a:stretch>
        </p:blipFill>
        <p:spPr bwMode="auto">
          <a:xfrm>
            <a:off x="4644008" y="439389"/>
            <a:ext cx="4320480" cy="15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1"/>
          <p:cNvPicPr>
            <a:picLocks noChangeAspect="1" noChangeArrowheads="1"/>
          </p:cNvPicPr>
          <p:nvPr/>
        </p:nvPicPr>
        <p:blipFill>
          <a:blip r:embed="rId2" cstate="print"/>
          <a:srcRect l="54939" t="2057" b="54751"/>
          <a:stretch>
            <a:fillRect/>
          </a:stretch>
        </p:blipFill>
        <p:spPr bwMode="auto">
          <a:xfrm>
            <a:off x="1907704" y="476672"/>
            <a:ext cx="25396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1872" t="751" r="66781" b="54000"/>
          <a:stretch>
            <a:fillRect/>
          </a:stretch>
        </p:blipFill>
        <p:spPr bwMode="auto">
          <a:xfrm>
            <a:off x="61204" y="404664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Compléter les représentations de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Cram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212" y="706666"/>
            <a:ext cx="25469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9276" y="1746528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357348" y="738416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1204" y="1386488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357348" y="1386488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09276" y="378376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936034" y="428051"/>
            <a:ext cx="288032" cy="296540"/>
          </a:xfrm>
          <a:prstGeom prst="rect">
            <a:avLst/>
          </a:prstGeom>
          <a:solidFill>
            <a:srgbClr val="006600">
              <a:alpha val="3882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578831" y="1702549"/>
            <a:ext cx="25469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81982" y="1642116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292080" y="381514"/>
            <a:ext cx="57606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779817" y="1722832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650839" y="1428650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433910" y="666171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472007" y="547863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933" y="1337630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350794" y="677983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33205" y="1316801"/>
            <a:ext cx="38980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644" y="1339951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" name="Connecteur droit 94"/>
          <p:cNvCxnSpPr/>
          <p:nvPr/>
        </p:nvCxnSpPr>
        <p:spPr>
          <a:xfrm>
            <a:off x="3422802" y="1326055"/>
            <a:ext cx="216024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7176235" y="752312"/>
            <a:ext cx="216024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08"/>
          <p:cNvGrpSpPr/>
          <p:nvPr/>
        </p:nvGrpSpPr>
        <p:grpSpPr>
          <a:xfrm>
            <a:off x="2077800" y="1637237"/>
            <a:ext cx="466794" cy="430887"/>
            <a:chOff x="3299006" y="4316246"/>
            <a:chExt cx="466794" cy="430887"/>
          </a:xfrm>
        </p:grpSpPr>
        <p:sp>
          <p:nvSpPr>
            <p:cNvPr id="96" name="Rectangle 95"/>
            <p:cNvSpPr/>
            <p:nvPr/>
          </p:nvSpPr>
          <p:spPr>
            <a:xfrm>
              <a:off x="3299006" y="4316246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Cl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97012" y="4365104"/>
              <a:ext cx="288032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e 110"/>
          <p:cNvGrpSpPr/>
          <p:nvPr/>
        </p:nvGrpSpPr>
        <p:grpSpPr>
          <a:xfrm>
            <a:off x="1720318" y="1421213"/>
            <a:ext cx="497252" cy="430887"/>
            <a:chOff x="2941524" y="4100222"/>
            <a:chExt cx="497252" cy="430887"/>
          </a:xfrm>
        </p:grpSpPr>
        <p:sp>
          <p:nvSpPr>
            <p:cNvPr id="97" name="Rectangle 96"/>
            <p:cNvSpPr/>
            <p:nvPr/>
          </p:nvSpPr>
          <p:spPr>
            <a:xfrm>
              <a:off x="2941524" y="4100222"/>
              <a:ext cx="4972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err="1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Br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87824" y="4149080"/>
              <a:ext cx="360040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e 112"/>
          <p:cNvGrpSpPr/>
          <p:nvPr/>
        </p:nvGrpSpPr>
        <p:grpSpPr>
          <a:xfrm>
            <a:off x="3672734" y="655123"/>
            <a:ext cx="388248" cy="430887"/>
            <a:chOff x="4893940" y="3334132"/>
            <a:chExt cx="388248" cy="430887"/>
          </a:xfrm>
        </p:grpSpPr>
        <p:sp>
          <p:nvSpPr>
            <p:cNvPr id="102" name="Rectangle 101"/>
            <p:cNvSpPr/>
            <p:nvPr/>
          </p:nvSpPr>
          <p:spPr>
            <a:xfrm>
              <a:off x="4893940" y="3334132"/>
              <a:ext cx="3882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954900" y="3413760"/>
              <a:ext cx="254694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e 114"/>
          <p:cNvGrpSpPr/>
          <p:nvPr/>
        </p:nvGrpSpPr>
        <p:grpSpPr>
          <a:xfrm>
            <a:off x="3399942" y="344231"/>
            <a:ext cx="696024" cy="430887"/>
            <a:chOff x="4621148" y="3023240"/>
            <a:chExt cx="696024" cy="430887"/>
          </a:xfrm>
        </p:grpSpPr>
        <p:sp>
          <p:nvSpPr>
            <p:cNvPr id="101" name="Rectangle 100"/>
            <p:cNvSpPr/>
            <p:nvPr/>
          </p:nvSpPr>
          <p:spPr>
            <a:xfrm>
              <a:off x="4621148" y="3023240"/>
              <a:ext cx="69602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CH</a:t>
              </a:r>
              <a:r>
                <a:rPr lang="fr-FR" sz="2200" b="1" baseline="-25000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3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716016" y="3102868"/>
              <a:ext cx="504056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e 116"/>
          <p:cNvGrpSpPr/>
          <p:nvPr/>
        </p:nvGrpSpPr>
        <p:grpSpPr>
          <a:xfrm>
            <a:off x="3494810" y="1542079"/>
            <a:ext cx="607859" cy="430887"/>
            <a:chOff x="4716016" y="4221088"/>
            <a:chExt cx="607859" cy="430887"/>
          </a:xfrm>
        </p:grpSpPr>
        <p:sp>
          <p:nvSpPr>
            <p:cNvPr id="100" name="Rectangle 99"/>
            <p:cNvSpPr/>
            <p:nvPr/>
          </p:nvSpPr>
          <p:spPr>
            <a:xfrm>
              <a:off x="4716016" y="4221088"/>
              <a:ext cx="60785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OH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788024" y="4293096"/>
              <a:ext cx="432048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e 117"/>
          <p:cNvGrpSpPr/>
          <p:nvPr/>
        </p:nvGrpSpPr>
        <p:grpSpPr>
          <a:xfrm>
            <a:off x="8265372" y="1625425"/>
            <a:ext cx="357790" cy="430887"/>
            <a:chOff x="7124447" y="6185896"/>
            <a:chExt cx="357790" cy="430887"/>
          </a:xfrm>
        </p:grpSpPr>
        <p:sp>
          <p:nvSpPr>
            <p:cNvPr id="98" name="Rectangle 97"/>
            <p:cNvSpPr/>
            <p:nvPr/>
          </p:nvSpPr>
          <p:spPr>
            <a:xfrm>
              <a:off x="7124447" y="6185896"/>
              <a:ext cx="35779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F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64288" y="6237312"/>
              <a:ext cx="254694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e 103"/>
          <p:cNvGrpSpPr/>
          <p:nvPr/>
        </p:nvGrpSpPr>
        <p:grpSpPr>
          <a:xfrm>
            <a:off x="8498087" y="1402942"/>
            <a:ext cx="607859" cy="430887"/>
            <a:chOff x="7357162" y="5963413"/>
            <a:chExt cx="607859" cy="430887"/>
          </a:xfrm>
        </p:grpSpPr>
        <p:sp>
          <p:nvSpPr>
            <p:cNvPr id="107" name="Rectangle 106"/>
            <p:cNvSpPr/>
            <p:nvPr/>
          </p:nvSpPr>
          <p:spPr>
            <a:xfrm>
              <a:off x="7357162" y="5963413"/>
              <a:ext cx="60785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OH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52320" y="6021288"/>
              <a:ext cx="432048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e 121"/>
          <p:cNvGrpSpPr/>
          <p:nvPr/>
        </p:nvGrpSpPr>
        <p:grpSpPr>
          <a:xfrm>
            <a:off x="7046352" y="1627983"/>
            <a:ext cx="497252" cy="430887"/>
            <a:chOff x="5893852" y="6165304"/>
            <a:chExt cx="497252" cy="430887"/>
          </a:xfrm>
        </p:grpSpPr>
        <p:sp>
          <p:nvSpPr>
            <p:cNvPr id="105" name="Rectangle 104"/>
            <p:cNvSpPr/>
            <p:nvPr/>
          </p:nvSpPr>
          <p:spPr>
            <a:xfrm>
              <a:off x="5893852" y="6165304"/>
              <a:ext cx="4972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err="1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Br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940152" y="6237312"/>
              <a:ext cx="432048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 122"/>
          <p:cNvGrpSpPr/>
          <p:nvPr/>
        </p:nvGrpSpPr>
        <p:grpSpPr>
          <a:xfrm>
            <a:off x="6697887" y="1446684"/>
            <a:ext cx="466794" cy="430887"/>
            <a:chOff x="5545387" y="5984005"/>
            <a:chExt cx="466794" cy="430887"/>
          </a:xfrm>
        </p:grpSpPr>
        <p:sp>
          <p:nvSpPr>
            <p:cNvPr id="106" name="Rectangle 105"/>
            <p:cNvSpPr/>
            <p:nvPr/>
          </p:nvSpPr>
          <p:spPr>
            <a:xfrm>
              <a:off x="5545387" y="5984005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Cl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594082" y="6051133"/>
              <a:ext cx="360040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e 135"/>
          <p:cNvGrpSpPr/>
          <p:nvPr/>
        </p:nvGrpSpPr>
        <p:grpSpPr>
          <a:xfrm>
            <a:off x="6816195" y="394830"/>
            <a:ext cx="388248" cy="430887"/>
            <a:chOff x="5663695" y="4932151"/>
            <a:chExt cx="388248" cy="430887"/>
          </a:xfrm>
        </p:grpSpPr>
        <p:sp>
          <p:nvSpPr>
            <p:cNvPr id="99" name="Rectangle 98"/>
            <p:cNvSpPr/>
            <p:nvPr/>
          </p:nvSpPr>
          <p:spPr>
            <a:xfrm>
              <a:off x="5663695" y="4932151"/>
              <a:ext cx="3882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24128" y="5013176"/>
              <a:ext cx="288032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0" y="23814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Isomères de constitution</a:t>
            </a:r>
          </a:p>
        </p:txBody>
      </p:sp>
      <p:sp>
        <p:nvSpPr>
          <p:cNvPr id="111" name="ZoneTexte 3"/>
          <p:cNvSpPr txBox="1">
            <a:spLocks noChangeArrowheads="1"/>
          </p:cNvSpPr>
          <p:nvPr/>
        </p:nvSpPr>
        <p:spPr bwMode="auto">
          <a:xfrm>
            <a:off x="3995936" y="5445224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3275856" y="4226312"/>
            <a:ext cx="273630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Isomères de CHAÎNE 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fonction chimique 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mais</a:t>
            </a:r>
            <a:r>
              <a:rPr lang="fr-FR" sz="2000" b="1" i="1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000" b="1" i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chaîne carbonée différente</a:t>
            </a:r>
            <a:endParaRPr lang="fr-FR" sz="1200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179512" y="3938280"/>
            <a:ext cx="295232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Isomères de POSITION 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fonction chimique 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et</a:t>
            </a:r>
            <a:r>
              <a:rPr lang="fr-FR" sz="2000" b="1" i="1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chaîne carbonée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mais </a:t>
            </a:r>
            <a:r>
              <a:rPr lang="fr-FR" sz="2000" b="1" i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fonction placée à un endroit différent de la chaîne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.</a:t>
            </a:r>
            <a:endParaRPr lang="fr-FR" sz="1200" dirty="0"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6156176" y="4226312"/>
            <a:ext cx="280809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Isomères de FONCTION 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formule brute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mais </a:t>
            </a:r>
            <a:r>
              <a:rPr lang="fr-FR" sz="2000" b="1" i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fonction chimique différente</a:t>
            </a:r>
            <a:endParaRPr lang="fr-FR" sz="1200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0" y="6165304"/>
            <a:ext cx="5364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la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pentan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-2-one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5614243"/>
            <a:ext cx="22304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Rectangle 3"/>
          <p:cNvSpPr>
            <a:spLocks noChangeArrowheads="1"/>
          </p:cNvSpPr>
          <p:nvPr/>
        </p:nvSpPr>
        <p:spPr bwMode="auto">
          <a:xfrm>
            <a:off x="154375" y="2834034"/>
            <a:ext cx="8821488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isomères de constitution ont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formule brute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mais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la même représentation plane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 type de liaisons ou l’ordre des atomes change.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 animBg="1"/>
      <p:bldP spid="115" grpId="0" animBg="1"/>
      <p:bldP spid="117" grpId="0" animBg="1"/>
      <p:bldP spid="123" grpId="0"/>
      <p:bldP spid="13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3669</Words>
  <Application>Microsoft Office PowerPoint</Application>
  <PresentationFormat>Affichage à l'écran (4:3)</PresentationFormat>
  <Paragraphs>777</Paragraphs>
  <Slides>47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50" baseType="lpstr">
      <vt:lpstr>Thème Office</vt:lpstr>
      <vt:lpstr>ISIS/Draw Sketch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148</cp:revision>
  <dcterms:created xsi:type="dcterms:W3CDTF">2021-11-09T12:17:43Z</dcterms:created>
  <dcterms:modified xsi:type="dcterms:W3CDTF">2024-03-15T13:48:24Z</dcterms:modified>
</cp:coreProperties>
</file>